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725" r:id="rId4"/>
    <p:sldId id="333" r:id="rId5"/>
    <p:sldId id="726" r:id="rId6"/>
    <p:sldId id="729" r:id="rId7"/>
    <p:sldId id="347" r:id="rId8"/>
    <p:sldId id="308" r:id="rId9"/>
    <p:sldId id="302" r:id="rId10"/>
    <p:sldId id="728" r:id="rId11"/>
    <p:sldId id="730" r:id="rId12"/>
    <p:sldId id="765" r:id="rId13"/>
    <p:sldId id="319" r:id="rId14"/>
    <p:sldId id="317" r:id="rId15"/>
    <p:sldId id="296" r:id="rId16"/>
    <p:sldId id="320" r:id="rId17"/>
    <p:sldId id="731" r:id="rId18"/>
    <p:sldId id="306" r:id="rId19"/>
    <p:sldId id="293" r:id="rId20"/>
    <p:sldId id="323" r:id="rId21"/>
    <p:sldId id="766" r:id="rId22"/>
    <p:sldId id="300" r:id="rId23"/>
    <p:sldId id="767" r:id="rId24"/>
    <p:sldId id="737" r:id="rId25"/>
    <p:sldId id="738" r:id="rId26"/>
    <p:sldId id="770" r:id="rId27"/>
    <p:sldId id="771" r:id="rId28"/>
    <p:sldId id="772" r:id="rId29"/>
    <p:sldId id="757" r:id="rId30"/>
    <p:sldId id="774" r:id="rId31"/>
    <p:sldId id="769" r:id="rId32"/>
    <p:sldId id="326" r:id="rId33"/>
    <p:sldId id="259" r:id="rId34"/>
    <p:sldId id="776" r:id="rId35"/>
    <p:sldId id="775" r:id="rId36"/>
    <p:sldId id="773" r:id="rId37"/>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苏晨光" initials="苏" lastIdx="2" clrIdx="0">
    <p:extLst>
      <p:ext uri="{19B8F6BF-5375-455C-9EA6-DF929625EA0E}">
        <p15:presenceInfo xmlns:p15="http://schemas.microsoft.com/office/powerpoint/2012/main" userId="9d53c8a3b88111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64C808-8638-4B99-9C0B-06A4CD1BFFD1}" v="5601" dt="2023-07-03T14:49:02.61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主题样式 2 - 强调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406"/>
    <p:restoredTop sz="96621"/>
  </p:normalViewPr>
  <p:slideViewPr>
    <p:cSldViewPr snapToGrid="0">
      <p:cViewPr>
        <p:scale>
          <a:sx n="108" d="100"/>
          <a:sy n="108" d="100"/>
        </p:scale>
        <p:origin x="1088"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9d53c8a3b881113a" providerId="LiveId" clId="{A164C808-8638-4B99-9C0B-06A4CD1BFFD1}"/>
    <pc:docChg chg="undo custSel addSld delSld modSld sldOrd">
      <pc:chgData name="" userId="9d53c8a3b881113a" providerId="LiveId" clId="{A164C808-8638-4B99-9C0B-06A4CD1BFFD1}" dt="2023-07-03T14:49:02.616" v="5597" actId="1076"/>
      <pc:docMkLst>
        <pc:docMk/>
      </pc:docMkLst>
      <pc:sldChg chg="modSp">
        <pc:chgData name="" userId="9d53c8a3b881113a" providerId="LiveId" clId="{A164C808-8638-4B99-9C0B-06A4CD1BFFD1}" dt="2023-07-03T13:59:32.667" v="1689" actId="20577"/>
        <pc:sldMkLst>
          <pc:docMk/>
          <pc:sldMk cId="2733218084" sldId="293"/>
        </pc:sldMkLst>
        <pc:spChg chg="mod">
          <ac:chgData name="" userId="9d53c8a3b881113a" providerId="LiveId" clId="{A164C808-8638-4B99-9C0B-06A4CD1BFFD1}" dt="2023-07-03T13:57:53.514" v="1441" actId="20577"/>
          <ac:spMkLst>
            <pc:docMk/>
            <pc:sldMk cId="2733218084" sldId="293"/>
            <ac:spMk id="5" creationId="{2C1D4F42-D990-4EE8-B633-CDE309A6B552}"/>
          </ac:spMkLst>
        </pc:spChg>
        <pc:spChg chg="mod">
          <ac:chgData name="" userId="9d53c8a3b881113a" providerId="LiveId" clId="{A164C808-8638-4B99-9C0B-06A4CD1BFFD1}" dt="2023-07-03T13:58:19.409" v="1511" actId="20577"/>
          <ac:spMkLst>
            <pc:docMk/>
            <pc:sldMk cId="2733218084" sldId="293"/>
            <ac:spMk id="14" creationId="{5D5F0E72-870F-2C42-AF08-CE28AD1532F8}"/>
          </ac:spMkLst>
        </pc:spChg>
        <pc:spChg chg="mod">
          <ac:chgData name="" userId="9d53c8a3b881113a" providerId="LiveId" clId="{A164C808-8638-4B99-9C0B-06A4CD1BFFD1}" dt="2023-07-03T13:58:13.476" v="1491" actId="1076"/>
          <ac:spMkLst>
            <pc:docMk/>
            <pc:sldMk cId="2733218084" sldId="293"/>
            <ac:spMk id="20" creationId="{34860FAA-894B-F543-82EE-E9D8D93FB83A}"/>
          </ac:spMkLst>
        </pc:spChg>
        <pc:spChg chg="mod">
          <ac:chgData name="" userId="9d53c8a3b881113a" providerId="LiveId" clId="{A164C808-8638-4B99-9C0B-06A4CD1BFFD1}" dt="2023-07-03T13:59:32.667" v="1689" actId="20577"/>
          <ac:spMkLst>
            <pc:docMk/>
            <pc:sldMk cId="2733218084" sldId="293"/>
            <ac:spMk id="35" creationId="{388BF1AB-47B5-5C42-8AD0-AFA6B993EFC1}"/>
          </ac:spMkLst>
        </pc:spChg>
      </pc:sldChg>
      <pc:sldChg chg="modSp">
        <pc:chgData name="" userId="9d53c8a3b881113a" providerId="LiveId" clId="{A164C808-8638-4B99-9C0B-06A4CD1BFFD1}" dt="2023-07-03T13:51:36.408" v="592" actId="20577"/>
        <pc:sldMkLst>
          <pc:docMk/>
          <pc:sldMk cId="4103836640" sldId="296"/>
        </pc:sldMkLst>
        <pc:spChg chg="mod">
          <ac:chgData name="" userId="9d53c8a3b881113a" providerId="LiveId" clId="{A164C808-8638-4B99-9C0B-06A4CD1BFFD1}" dt="2023-07-03T13:50:26.835" v="551" actId="14100"/>
          <ac:spMkLst>
            <pc:docMk/>
            <pc:sldMk cId="4103836640" sldId="296"/>
            <ac:spMk id="5" creationId="{2C1D4F42-D990-4EE8-B633-CDE309A6B552}"/>
          </ac:spMkLst>
        </pc:spChg>
        <pc:spChg chg="mod">
          <ac:chgData name="" userId="9d53c8a3b881113a" providerId="LiveId" clId="{A164C808-8638-4B99-9C0B-06A4CD1BFFD1}" dt="2023-07-03T13:51:36.408" v="592" actId="20577"/>
          <ac:spMkLst>
            <pc:docMk/>
            <pc:sldMk cId="4103836640" sldId="296"/>
            <ac:spMk id="15" creationId="{97B4B1B1-F4BE-104B-91E5-7441A38659F7}"/>
          </ac:spMkLst>
        </pc:spChg>
      </pc:sldChg>
      <pc:sldChg chg="modSp">
        <pc:chgData name="" userId="9d53c8a3b881113a" providerId="LiveId" clId="{A164C808-8638-4B99-9C0B-06A4CD1BFFD1}" dt="2023-07-03T14:04:04.493" v="2274" actId="20577"/>
        <pc:sldMkLst>
          <pc:docMk/>
          <pc:sldMk cId="3890029730" sldId="300"/>
        </pc:sldMkLst>
        <pc:spChg chg="mod">
          <ac:chgData name="" userId="9d53c8a3b881113a" providerId="LiveId" clId="{A164C808-8638-4B99-9C0B-06A4CD1BFFD1}" dt="2023-07-03T14:03:31.462" v="2213" actId="20577"/>
          <ac:spMkLst>
            <pc:docMk/>
            <pc:sldMk cId="3890029730" sldId="300"/>
            <ac:spMk id="5" creationId="{22677362-24D3-A248-AB7F-69BD25E4D6BF}"/>
          </ac:spMkLst>
        </pc:spChg>
        <pc:spChg chg="mod">
          <ac:chgData name="" userId="9d53c8a3b881113a" providerId="LiveId" clId="{A164C808-8638-4B99-9C0B-06A4CD1BFFD1}" dt="2023-07-03T14:04:04.493" v="2274" actId="20577"/>
          <ac:spMkLst>
            <pc:docMk/>
            <pc:sldMk cId="3890029730" sldId="300"/>
            <ac:spMk id="15" creationId="{25D83C35-F0D2-3B4D-A2FB-2981ED40B578}"/>
          </ac:spMkLst>
        </pc:spChg>
      </pc:sldChg>
      <pc:sldChg chg="modSp">
        <pc:chgData name="" userId="9d53c8a3b881113a" providerId="LiveId" clId="{A164C808-8638-4B99-9C0B-06A4CD1BFFD1}" dt="2023-07-03T13:57:38.678" v="1424" actId="20577"/>
        <pc:sldMkLst>
          <pc:docMk/>
          <pc:sldMk cId="1500717556" sldId="306"/>
        </pc:sldMkLst>
        <pc:spChg chg="mod">
          <ac:chgData name="" userId="9d53c8a3b881113a" providerId="LiveId" clId="{A164C808-8638-4B99-9C0B-06A4CD1BFFD1}" dt="2023-07-03T13:56:11.805" v="1242" actId="20577"/>
          <ac:spMkLst>
            <pc:docMk/>
            <pc:sldMk cId="1500717556" sldId="306"/>
            <ac:spMk id="5" creationId="{2C1D4F42-D990-4EE8-B633-CDE309A6B552}"/>
          </ac:spMkLst>
        </pc:spChg>
        <pc:spChg chg="mod">
          <ac:chgData name="" userId="9d53c8a3b881113a" providerId="LiveId" clId="{A164C808-8638-4B99-9C0B-06A4CD1BFFD1}" dt="2023-07-03T13:57:08.443" v="1332" actId="20577"/>
          <ac:spMkLst>
            <pc:docMk/>
            <pc:sldMk cId="1500717556" sldId="306"/>
            <ac:spMk id="6" creationId="{347A48BA-88A2-524A-AD65-B295C170FBD2}"/>
          </ac:spMkLst>
        </pc:spChg>
        <pc:spChg chg="mod">
          <ac:chgData name="" userId="9d53c8a3b881113a" providerId="LiveId" clId="{A164C808-8638-4B99-9C0B-06A4CD1BFFD1}" dt="2023-07-03T13:57:38.678" v="1424" actId="20577"/>
          <ac:spMkLst>
            <pc:docMk/>
            <pc:sldMk cId="1500717556" sldId="306"/>
            <ac:spMk id="10" creationId="{C6C2C061-5CC5-8E49-B421-2E30303BBD38}"/>
          </ac:spMkLst>
        </pc:spChg>
        <pc:spChg chg="mod">
          <ac:chgData name="" userId="9d53c8a3b881113a" providerId="LiveId" clId="{A164C808-8638-4B99-9C0B-06A4CD1BFFD1}" dt="2023-07-03T13:57:14.140" v="1348" actId="20577"/>
          <ac:spMkLst>
            <pc:docMk/>
            <pc:sldMk cId="1500717556" sldId="306"/>
            <ac:spMk id="15" creationId="{A4B0C6D1-3958-A24B-903F-D8A7B96D3FE1}"/>
          </ac:spMkLst>
        </pc:spChg>
        <pc:spChg chg="mod">
          <ac:chgData name="" userId="9d53c8a3b881113a" providerId="LiveId" clId="{A164C808-8638-4B99-9C0B-06A4CD1BFFD1}" dt="2023-07-03T13:57:24.332" v="1379" actId="20577"/>
          <ac:spMkLst>
            <pc:docMk/>
            <pc:sldMk cId="1500717556" sldId="306"/>
            <ac:spMk id="22" creationId="{695A2C33-0780-9347-9094-52A6C8D9B6C2}"/>
          </ac:spMkLst>
        </pc:spChg>
      </pc:sldChg>
      <pc:sldChg chg="modSp">
        <pc:chgData name="" userId="9d53c8a3b881113a" providerId="LiveId" clId="{A164C808-8638-4B99-9C0B-06A4CD1BFFD1}" dt="2023-07-03T14:08:06.605" v="2776" actId="20577"/>
        <pc:sldMkLst>
          <pc:docMk/>
          <pc:sldMk cId="1347480360" sldId="308"/>
        </pc:sldMkLst>
        <pc:spChg chg="mod">
          <ac:chgData name="" userId="9d53c8a3b881113a" providerId="LiveId" clId="{A164C808-8638-4B99-9C0B-06A4CD1BFFD1}" dt="2023-07-03T14:08:06.605" v="2776" actId="20577"/>
          <ac:spMkLst>
            <pc:docMk/>
            <pc:sldMk cId="1347480360" sldId="308"/>
            <ac:spMk id="8" creationId="{E5F3154C-C313-FE4B-8830-5B6E2C7DE991}"/>
          </ac:spMkLst>
        </pc:spChg>
      </pc:sldChg>
      <pc:sldChg chg="modSp">
        <pc:chgData name="" userId="9d53c8a3b881113a" providerId="LiveId" clId="{A164C808-8638-4B99-9C0B-06A4CD1BFFD1}" dt="2023-07-03T13:49:54.052" v="516" actId="20577"/>
        <pc:sldMkLst>
          <pc:docMk/>
          <pc:sldMk cId="289105000" sldId="317"/>
        </pc:sldMkLst>
        <pc:spChg chg="mod">
          <ac:chgData name="" userId="9d53c8a3b881113a" providerId="LiveId" clId="{A164C808-8638-4B99-9C0B-06A4CD1BFFD1}" dt="2023-07-03T13:47:55.019" v="268" actId="20577"/>
          <ac:spMkLst>
            <pc:docMk/>
            <pc:sldMk cId="289105000" sldId="317"/>
            <ac:spMk id="6" creationId="{59D5143A-9F87-4CC6-8786-232FB6B818AF}"/>
          </ac:spMkLst>
        </pc:spChg>
        <pc:spChg chg="mod">
          <ac:chgData name="" userId="9d53c8a3b881113a" providerId="LiveId" clId="{A164C808-8638-4B99-9C0B-06A4CD1BFFD1}" dt="2023-07-03T13:49:54.052" v="516" actId="20577"/>
          <ac:spMkLst>
            <pc:docMk/>
            <pc:sldMk cId="289105000" sldId="317"/>
            <ac:spMk id="7" creationId="{61D5950B-94B7-4823-B36D-4EB02844B7D6}"/>
          </ac:spMkLst>
        </pc:spChg>
        <pc:spChg chg="mod">
          <ac:chgData name="" userId="9d53c8a3b881113a" providerId="LiveId" clId="{A164C808-8638-4B99-9C0B-06A4CD1BFFD1}" dt="2023-07-03T13:49:46.810" v="515" actId="20577"/>
          <ac:spMkLst>
            <pc:docMk/>
            <pc:sldMk cId="289105000" sldId="317"/>
            <ac:spMk id="10" creationId="{D3DA9F02-6F8E-AB42-A689-2EB36701269A}"/>
          </ac:spMkLst>
        </pc:spChg>
      </pc:sldChg>
      <pc:sldChg chg="addSp delSp modSp">
        <pc:chgData name="" userId="9d53c8a3b881113a" providerId="LiveId" clId="{A164C808-8638-4B99-9C0B-06A4CD1BFFD1}" dt="2023-07-03T14:00:20.611" v="1723" actId="1076"/>
        <pc:sldMkLst>
          <pc:docMk/>
          <pc:sldMk cId="4127907293" sldId="319"/>
        </pc:sldMkLst>
        <pc:spChg chg="mod">
          <ac:chgData name="" userId="9d53c8a3b881113a" providerId="LiveId" clId="{A164C808-8638-4B99-9C0B-06A4CD1BFFD1}" dt="2023-07-03T13:46:10.849" v="30" actId="20577"/>
          <ac:spMkLst>
            <pc:docMk/>
            <pc:sldMk cId="4127907293" sldId="319"/>
            <ac:spMk id="6" creationId="{59D5143A-9F87-4CC6-8786-232FB6B818AF}"/>
          </ac:spMkLst>
        </pc:spChg>
        <pc:spChg chg="mod">
          <ac:chgData name="" userId="9d53c8a3b881113a" providerId="LiveId" clId="{A164C808-8638-4B99-9C0B-06A4CD1BFFD1}" dt="2023-07-03T13:47:35.168" v="231" actId="14100"/>
          <ac:spMkLst>
            <pc:docMk/>
            <pc:sldMk cId="4127907293" sldId="319"/>
            <ac:spMk id="14" creationId="{56DA2926-B88A-B541-9E8E-8F0274B0AFD0}"/>
          </ac:spMkLst>
        </pc:spChg>
        <pc:spChg chg="add mod">
          <ac:chgData name="" userId="9d53c8a3b881113a" providerId="LiveId" clId="{A164C808-8638-4B99-9C0B-06A4CD1BFFD1}" dt="2023-07-03T14:00:20.611" v="1723" actId="1076"/>
          <ac:spMkLst>
            <pc:docMk/>
            <pc:sldMk cId="4127907293" sldId="319"/>
            <ac:spMk id="40" creationId="{28FE0730-0CD5-4942-AD3B-76D7D72F6B82}"/>
          </ac:spMkLst>
        </pc:spChg>
        <pc:spChg chg="add mod">
          <ac:chgData name="" userId="9d53c8a3b881113a" providerId="LiveId" clId="{A164C808-8638-4B99-9C0B-06A4CD1BFFD1}" dt="2023-07-03T14:00:20.611" v="1723" actId="1076"/>
          <ac:spMkLst>
            <pc:docMk/>
            <pc:sldMk cId="4127907293" sldId="319"/>
            <ac:spMk id="41" creationId="{4ED552E2-B682-4272-8F16-870FBAF4BBB6}"/>
          </ac:spMkLst>
        </pc:spChg>
        <pc:grpChg chg="add mod">
          <ac:chgData name="" userId="9d53c8a3b881113a" providerId="LiveId" clId="{A164C808-8638-4B99-9C0B-06A4CD1BFFD1}" dt="2023-07-03T14:00:04.206" v="1721" actId="1076"/>
          <ac:grpSpMkLst>
            <pc:docMk/>
            <pc:sldMk cId="4127907293" sldId="319"/>
            <ac:grpSpMk id="7" creationId="{0A8F7E6C-7394-40C1-A7A0-5190A990024B}"/>
          </ac:grpSpMkLst>
        </pc:grpChg>
        <pc:picChg chg="del">
          <ac:chgData name="" userId="9d53c8a3b881113a" providerId="LiveId" clId="{A164C808-8638-4B99-9C0B-06A4CD1BFFD1}" dt="2023-07-03T14:00:02.642" v="1719" actId="478"/>
          <ac:picMkLst>
            <pc:docMk/>
            <pc:sldMk cId="4127907293" sldId="319"/>
            <ac:picMk id="50" creationId="{C8875286-F4C0-D14C-8A57-D109FD8E14AB}"/>
          </ac:picMkLst>
        </pc:picChg>
      </pc:sldChg>
      <pc:sldChg chg="modSp">
        <pc:chgData name="" userId="9d53c8a3b881113a" providerId="LiveId" clId="{A164C808-8638-4B99-9C0B-06A4CD1BFFD1}" dt="2023-07-03T13:53:37.242" v="876" actId="20577"/>
        <pc:sldMkLst>
          <pc:docMk/>
          <pc:sldMk cId="1504170076" sldId="320"/>
        </pc:sldMkLst>
        <pc:spChg chg="mod">
          <ac:chgData name="" userId="9d53c8a3b881113a" providerId="LiveId" clId="{A164C808-8638-4B99-9C0B-06A4CD1BFFD1}" dt="2023-07-03T13:51:49.008" v="618" actId="14100"/>
          <ac:spMkLst>
            <pc:docMk/>
            <pc:sldMk cId="1504170076" sldId="320"/>
            <ac:spMk id="5" creationId="{2C1D4F42-D990-4EE8-B633-CDE309A6B552}"/>
          </ac:spMkLst>
        </pc:spChg>
        <pc:spChg chg="mod">
          <ac:chgData name="" userId="9d53c8a3b881113a" providerId="LiveId" clId="{A164C808-8638-4B99-9C0B-06A4CD1BFFD1}" dt="2023-07-03T13:52:24.093" v="704" actId="20577"/>
          <ac:spMkLst>
            <pc:docMk/>
            <pc:sldMk cId="1504170076" sldId="320"/>
            <ac:spMk id="7" creationId="{1D64ED71-FEA8-9343-B2A5-2991B8EAD084}"/>
          </ac:spMkLst>
        </pc:spChg>
        <pc:spChg chg="mod">
          <ac:chgData name="" userId="9d53c8a3b881113a" providerId="LiveId" clId="{A164C808-8638-4B99-9C0B-06A4CD1BFFD1}" dt="2023-07-03T13:53:01.518" v="782" actId="20577"/>
          <ac:spMkLst>
            <pc:docMk/>
            <pc:sldMk cId="1504170076" sldId="320"/>
            <ac:spMk id="12" creationId="{461EDBD1-E78B-1F4A-BB46-9B4B2FFCCC74}"/>
          </ac:spMkLst>
        </pc:spChg>
        <pc:spChg chg="mod">
          <ac:chgData name="" userId="9d53c8a3b881113a" providerId="LiveId" clId="{A164C808-8638-4B99-9C0B-06A4CD1BFFD1}" dt="2023-07-03T13:53:37.242" v="876" actId="20577"/>
          <ac:spMkLst>
            <pc:docMk/>
            <pc:sldMk cId="1504170076" sldId="320"/>
            <ac:spMk id="15" creationId="{97B4B1B1-F4BE-104B-91E5-7441A38659F7}"/>
          </ac:spMkLst>
        </pc:spChg>
        <pc:spChg chg="mod">
          <ac:chgData name="" userId="9d53c8a3b881113a" providerId="LiveId" clId="{A164C808-8638-4B99-9C0B-06A4CD1BFFD1}" dt="2023-07-03T13:52:39.915" v="727" actId="20577"/>
          <ac:spMkLst>
            <pc:docMk/>
            <pc:sldMk cId="1504170076" sldId="320"/>
            <ac:spMk id="17" creationId="{65344560-DD06-AC43-B9BC-5BBFA85AFAEF}"/>
          </ac:spMkLst>
        </pc:spChg>
      </pc:sldChg>
      <pc:sldChg chg="modSp">
        <pc:chgData name="" userId="9d53c8a3b881113a" providerId="LiveId" clId="{A164C808-8638-4B99-9C0B-06A4CD1BFFD1}" dt="2023-07-03T14:01:59.560" v="1997" actId="20577"/>
        <pc:sldMkLst>
          <pc:docMk/>
          <pc:sldMk cId="3407761963" sldId="323"/>
        </pc:sldMkLst>
        <pc:spChg chg="mod">
          <ac:chgData name="" userId="9d53c8a3b881113a" providerId="LiveId" clId="{A164C808-8638-4B99-9C0B-06A4CD1BFFD1}" dt="2023-07-03T13:59:44.578" v="1718" actId="20577"/>
          <ac:spMkLst>
            <pc:docMk/>
            <pc:sldMk cId="3407761963" sldId="323"/>
            <ac:spMk id="5" creationId="{2C1D4F42-D990-4EE8-B633-CDE309A6B552}"/>
          </ac:spMkLst>
        </pc:spChg>
        <pc:graphicFrameChg chg="modGraphic">
          <ac:chgData name="" userId="9d53c8a3b881113a" providerId="LiveId" clId="{A164C808-8638-4B99-9C0B-06A4CD1BFFD1}" dt="2023-07-03T14:01:59.560" v="1997" actId="20577"/>
          <ac:graphicFrameMkLst>
            <pc:docMk/>
            <pc:sldMk cId="3407761963" sldId="323"/>
            <ac:graphicFrameMk id="4" creationId="{037FFE5F-CA34-674E-9A2A-00DAD99C80A8}"/>
          </ac:graphicFrameMkLst>
        </pc:graphicFrameChg>
      </pc:sldChg>
      <pc:sldChg chg="modSp">
        <pc:chgData name="" userId="9d53c8a3b881113a" providerId="LiveId" clId="{A164C808-8638-4B99-9C0B-06A4CD1BFFD1}" dt="2023-07-03T14:26:51.206" v="4063" actId="20577"/>
        <pc:sldMkLst>
          <pc:docMk/>
          <pc:sldMk cId="539346966" sldId="326"/>
        </pc:sldMkLst>
        <pc:spChg chg="mod">
          <ac:chgData name="" userId="9d53c8a3b881113a" providerId="LiveId" clId="{A164C808-8638-4B99-9C0B-06A4CD1BFFD1}" dt="2023-07-03T14:26:51.206" v="4063" actId="20577"/>
          <ac:spMkLst>
            <pc:docMk/>
            <pc:sldMk cId="539346966" sldId="326"/>
            <ac:spMk id="5" creationId="{22677362-24D3-A248-AB7F-69BD25E4D6BF}"/>
          </ac:spMkLst>
        </pc:spChg>
        <pc:spChg chg="mod">
          <ac:chgData name="" userId="9d53c8a3b881113a" providerId="LiveId" clId="{A164C808-8638-4B99-9C0B-06A4CD1BFFD1}" dt="2023-07-03T14:26:34.697" v="4056" actId="123"/>
          <ac:spMkLst>
            <pc:docMk/>
            <pc:sldMk cId="539346966" sldId="326"/>
            <ac:spMk id="8" creationId="{96A71A37-EE29-3947-94C2-942F29ACA783}"/>
          </ac:spMkLst>
        </pc:spChg>
      </pc:sldChg>
      <pc:sldChg chg="modSp">
        <pc:chgData name="" userId="9d53c8a3b881113a" providerId="LiveId" clId="{A164C808-8638-4B99-9C0B-06A4CD1BFFD1}" dt="2023-07-03T14:09:03.639" v="2934" actId="20577"/>
        <pc:sldMkLst>
          <pc:docMk/>
          <pc:sldMk cId="626638300" sldId="731"/>
        </pc:sldMkLst>
        <pc:spChg chg="mod">
          <ac:chgData name="" userId="9d53c8a3b881113a" providerId="LiveId" clId="{A164C808-8638-4B99-9C0B-06A4CD1BFFD1}" dt="2023-07-03T14:09:03.639" v="2934" actId="20577"/>
          <ac:spMkLst>
            <pc:docMk/>
            <pc:sldMk cId="626638300" sldId="731"/>
            <ac:spMk id="5" creationId="{2C1D4F42-D990-4EE8-B633-CDE309A6B552}"/>
          </ac:spMkLst>
        </pc:spChg>
        <pc:spChg chg="mod">
          <ac:chgData name="" userId="9d53c8a3b881113a" providerId="LiveId" clId="{A164C808-8638-4B99-9C0B-06A4CD1BFFD1}" dt="2023-07-03T14:08:33.182" v="2826" actId="1076"/>
          <ac:spMkLst>
            <pc:docMk/>
            <pc:sldMk cId="626638300" sldId="731"/>
            <ac:spMk id="14" creationId="{C1908A93-43E9-C74F-8115-CBE353EBA838}"/>
          </ac:spMkLst>
        </pc:spChg>
        <pc:spChg chg="mod">
          <ac:chgData name="" userId="9d53c8a3b881113a" providerId="LiveId" clId="{A164C808-8638-4B99-9C0B-06A4CD1BFFD1}" dt="2023-07-03T14:09:00.207" v="2928" actId="20577"/>
          <ac:spMkLst>
            <pc:docMk/>
            <pc:sldMk cId="626638300" sldId="731"/>
            <ac:spMk id="15" creationId="{3B7685B9-0372-B847-91A7-E4BD1D5E8A56}"/>
          </ac:spMkLst>
        </pc:spChg>
      </pc:sldChg>
      <pc:sldChg chg="modSp">
        <pc:chgData name="" userId="9d53c8a3b881113a" providerId="LiveId" clId="{A164C808-8638-4B99-9C0B-06A4CD1BFFD1}" dt="2023-07-03T14:31:18.709" v="4205" actId="255"/>
        <pc:sldMkLst>
          <pc:docMk/>
          <pc:sldMk cId="4157144993" sldId="737"/>
        </pc:sldMkLst>
        <pc:spChg chg="mod">
          <ac:chgData name="" userId="9d53c8a3b881113a" providerId="LiveId" clId="{A164C808-8638-4B99-9C0B-06A4CD1BFFD1}" dt="2023-07-03T14:31:05.743" v="4202" actId="20577"/>
          <ac:spMkLst>
            <pc:docMk/>
            <pc:sldMk cId="4157144993" sldId="737"/>
            <ac:spMk id="5" creationId="{22677362-24D3-A248-AB7F-69BD25E4D6BF}"/>
          </ac:spMkLst>
        </pc:spChg>
        <pc:spChg chg="mod">
          <ac:chgData name="" userId="9d53c8a3b881113a" providerId="LiveId" clId="{A164C808-8638-4B99-9C0B-06A4CD1BFFD1}" dt="2023-07-03T14:31:18.709" v="4205" actId="255"/>
          <ac:spMkLst>
            <pc:docMk/>
            <pc:sldMk cId="4157144993" sldId="737"/>
            <ac:spMk id="17" creationId="{C6AAA2EA-30E5-3941-9A92-3590CF47DEE5}"/>
          </ac:spMkLst>
        </pc:spChg>
        <pc:spChg chg="mod">
          <ac:chgData name="" userId="9d53c8a3b881113a" providerId="LiveId" clId="{A164C808-8638-4B99-9C0B-06A4CD1BFFD1}" dt="2023-07-03T14:31:13.781" v="4204" actId="14100"/>
          <ac:spMkLst>
            <pc:docMk/>
            <pc:sldMk cId="4157144993" sldId="737"/>
            <ac:spMk id="23" creationId="{E48C547A-45CF-C249-8DDF-AD3F8C947B17}"/>
          </ac:spMkLst>
        </pc:spChg>
        <pc:spChg chg="mod">
          <ac:chgData name="" userId="9d53c8a3b881113a" providerId="LiveId" clId="{A164C808-8638-4B99-9C0B-06A4CD1BFFD1}" dt="2023-07-03T14:05:20.882" v="2434" actId="20577"/>
          <ac:spMkLst>
            <pc:docMk/>
            <pc:sldMk cId="4157144993" sldId="737"/>
            <ac:spMk id="27" creationId="{3E4F2B2D-4C54-FB4E-A517-C07F38684427}"/>
          </ac:spMkLst>
        </pc:spChg>
      </pc:sldChg>
      <pc:sldChg chg="modSp">
        <pc:chgData name="" userId="9d53c8a3b881113a" providerId="LiveId" clId="{A164C808-8638-4B99-9C0B-06A4CD1BFFD1}" dt="2023-07-03T14:06:58.070" v="2673" actId="313"/>
        <pc:sldMkLst>
          <pc:docMk/>
          <pc:sldMk cId="12617683" sldId="738"/>
        </pc:sldMkLst>
        <pc:spChg chg="mod">
          <ac:chgData name="" userId="9d53c8a3b881113a" providerId="LiveId" clId="{A164C808-8638-4B99-9C0B-06A4CD1BFFD1}" dt="2023-07-03T14:06:43.159" v="2652" actId="20577"/>
          <ac:spMkLst>
            <pc:docMk/>
            <pc:sldMk cId="12617683" sldId="738"/>
            <ac:spMk id="5" creationId="{22677362-24D3-A248-AB7F-69BD25E4D6BF}"/>
          </ac:spMkLst>
        </pc:spChg>
        <pc:spChg chg="mod">
          <ac:chgData name="" userId="9d53c8a3b881113a" providerId="LiveId" clId="{A164C808-8638-4B99-9C0B-06A4CD1BFFD1}" dt="2023-07-03T14:06:58.070" v="2673" actId="313"/>
          <ac:spMkLst>
            <pc:docMk/>
            <pc:sldMk cId="12617683" sldId="738"/>
            <ac:spMk id="42" creationId="{01290BAB-DC8E-7442-93B6-424D3838B41A}"/>
          </ac:spMkLst>
        </pc:spChg>
      </pc:sldChg>
      <pc:sldChg chg="del">
        <pc:chgData name="" userId="9d53c8a3b881113a" providerId="LiveId" clId="{A164C808-8638-4B99-9C0B-06A4CD1BFFD1}" dt="2023-07-03T14:20:01.217" v="3621" actId="2696"/>
        <pc:sldMkLst>
          <pc:docMk/>
          <pc:sldMk cId="658086912" sldId="756"/>
        </pc:sldMkLst>
      </pc:sldChg>
      <pc:sldChg chg="modSp">
        <pc:chgData name="" userId="9d53c8a3b881113a" providerId="LiveId" clId="{A164C808-8638-4B99-9C0B-06A4CD1BFFD1}" dt="2023-07-03T14:23:52.984" v="4008" actId="1076"/>
        <pc:sldMkLst>
          <pc:docMk/>
          <pc:sldMk cId="1448038914" sldId="757"/>
        </pc:sldMkLst>
        <pc:spChg chg="mod">
          <ac:chgData name="" userId="9d53c8a3b881113a" providerId="LiveId" clId="{A164C808-8638-4B99-9C0B-06A4CD1BFFD1}" dt="2023-07-03T14:23:52.984" v="4008" actId="1076"/>
          <ac:spMkLst>
            <pc:docMk/>
            <pc:sldMk cId="1448038914" sldId="757"/>
            <ac:spMk id="4" creationId="{0F17C397-7F29-6713-439B-73F3ACCECF87}"/>
          </ac:spMkLst>
        </pc:spChg>
        <pc:spChg chg="mod">
          <ac:chgData name="" userId="9d53c8a3b881113a" providerId="LiveId" clId="{A164C808-8638-4B99-9C0B-06A4CD1BFFD1}" dt="2023-07-03T14:22:07.357" v="3830" actId="20577"/>
          <ac:spMkLst>
            <pc:docMk/>
            <pc:sldMk cId="1448038914" sldId="757"/>
            <ac:spMk id="8" creationId="{C3CA40A8-0F71-26C7-E53F-937E4A9DEC8B}"/>
          </ac:spMkLst>
        </pc:spChg>
        <pc:spChg chg="mod">
          <ac:chgData name="" userId="9d53c8a3b881113a" providerId="LiveId" clId="{A164C808-8638-4B99-9C0B-06A4CD1BFFD1}" dt="2023-07-03T14:23:27.218" v="3956" actId="20577"/>
          <ac:spMkLst>
            <pc:docMk/>
            <pc:sldMk cId="1448038914" sldId="757"/>
            <ac:spMk id="9" creationId="{55CC6987-AB0E-B876-2542-C4448CF4C0FB}"/>
          </ac:spMkLst>
        </pc:spChg>
      </pc:sldChg>
      <pc:sldChg chg="modSp">
        <pc:chgData name="" userId="9d53c8a3b881113a" providerId="LiveId" clId="{A164C808-8638-4B99-9C0B-06A4CD1BFFD1}" dt="2023-07-03T14:03:15.726" v="2191" actId="20577"/>
        <pc:sldMkLst>
          <pc:docMk/>
          <pc:sldMk cId="3984241063" sldId="766"/>
        </pc:sldMkLst>
        <pc:spChg chg="mod">
          <ac:chgData name="" userId="9d53c8a3b881113a" providerId="LiveId" clId="{A164C808-8638-4B99-9C0B-06A4CD1BFFD1}" dt="2023-07-03T14:02:07.788" v="2019" actId="20577"/>
          <ac:spMkLst>
            <pc:docMk/>
            <pc:sldMk cId="3984241063" sldId="766"/>
            <ac:spMk id="5" creationId="{2C1D4F42-D990-4EE8-B633-CDE309A6B552}"/>
          </ac:spMkLst>
        </pc:spChg>
        <pc:spChg chg="mod">
          <ac:chgData name="" userId="9d53c8a3b881113a" providerId="LiveId" clId="{A164C808-8638-4B99-9C0B-06A4CD1BFFD1}" dt="2023-07-03T14:03:15.726" v="2191" actId="20577"/>
          <ac:spMkLst>
            <pc:docMk/>
            <pc:sldMk cId="3984241063" sldId="766"/>
            <ac:spMk id="8" creationId="{476921F8-9F09-7142-9330-8A5C0B9A5EAB}"/>
          </ac:spMkLst>
        </pc:spChg>
      </pc:sldChg>
      <pc:sldChg chg="modSp">
        <pc:chgData name="" userId="9d53c8a3b881113a" providerId="LiveId" clId="{A164C808-8638-4B99-9C0B-06A4CD1BFFD1}" dt="2023-07-03T14:04:42.063" v="2332" actId="1076"/>
        <pc:sldMkLst>
          <pc:docMk/>
          <pc:sldMk cId="3384864914" sldId="767"/>
        </pc:sldMkLst>
        <pc:spChg chg="mod">
          <ac:chgData name="" userId="9d53c8a3b881113a" providerId="LiveId" clId="{A164C808-8638-4B99-9C0B-06A4CD1BFFD1}" dt="2023-07-03T14:04:42.063" v="2332" actId="1076"/>
          <ac:spMkLst>
            <pc:docMk/>
            <pc:sldMk cId="3384864914" sldId="767"/>
            <ac:spMk id="3" creationId="{6717F080-8D58-3147-A95C-CCD0C851B48E}"/>
          </ac:spMkLst>
        </pc:spChg>
        <pc:spChg chg="mod">
          <ac:chgData name="" userId="9d53c8a3b881113a" providerId="LiveId" clId="{A164C808-8638-4B99-9C0B-06A4CD1BFFD1}" dt="2023-07-03T14:04:14.252" v="2290" actId="20577"/>
          <ac:spMkLst>
            <pc:docMk/>
            <pc:sldMk cId="3384864914" sldId="767"/>
            <ac:spMk id="5" creationId="{22677362-24D3-A248-AB7F-69BD25E4D6BF}"/>
          </ac:spMkLst>
        </pc:spChg>
      </pc:sldChg>
      <pc:sldChg chg="modSp">
        <pc:chgData name="" userId="9d53c8a3b881113a" providerId="LiveId" clId="{A164C808-8638-4B99-9C0B-06A4CD1BFFD1}" dt="2023-07-03T14:24:18.480" v="4041" actId="1076"/>
        <pc:sldMkLst>
          <pc:docMk/>
          <pc:sldMk cId="3870120398" sldId="769"/>
        </pc:sldMkLst>
        <pc:spChg chg="mod">
          <ac:chgData name="" userId="9d53c8a3b881113a" providerId="LiveId" clId="{A164C808-8638-4B99-9C0B-06A4CD1BFFD1}" dt="2023-07-03T14:24:03.521" v="4034" actId="20577"/>
          <ac:spMkLst>
            <pc:docMk/>
            <pc:sldMk cId="3870120398" sldId="769"/>
            <ac:spMk id="5" creationId="{22677362-24D3-A248-AB7F-69BD25E4D6BF}"/>
          </ac:spMkLst>
        </pc:spChg>
        <pc:spChg chg="mod">
          <ac:chgData name="" userId="9d53c8a3b881113a" providerId="LiveId" clId="{A164C808-8638-4B99-9C0B-06A4CD1BFFD1}" dt="2023-07-03T14:24:16.924" v="4040" actId="1076"/>
          <ac:spMkLst>
            <pc:docMk/>
            <pc:sldMk cId="3870120398" sldId="769"/>
            <ac:spMk id="13" creationId="{AA0845CC-769C-AB41-ABDA-D529E266BA71}"/>
          </ac:spMkLst>
        </pc:spChg>
        <pc:spChg chg="mod">
          <ac:chgData name="" userId="9d53c8a3b881113a" providerId="LiveId" clId="{A164C808-8638-4B99-9C0B-06A4CD1BFFD1}" dt="2023-07-03T14:24:18.480" v="4041" actId="1076"/>
          <ac:spMkLst>
            <pc:docMk/>
            <pc:sldMk cId="3870120398" sldId="769"/>
            <ac:spMk id="20" creationId="{F9A08F30-8323-E447-883A-96298007F959}"/>
          </ac:spMkLst>
        </pc:spChg>
        <pc:picChg chg="mod">
          <ac:chgData name="" userId="9d53c8a3b881113a" providerId="LiveId" clId="{A164C808-8638-4B99-9C0B-06A4CD1BFFD1}" dt="2023-07-03T14:24:10.090" v="4036" actId="1076"/>
          <ac:picMkLst>
            <pc:docMk/>
            <pc:sldMk cId="3870120398" sldId="769"/>
            <ac:picMk id="21" creationId="{2D96FA7E-2860-6847-86A7-99494CC80B18}"/>
          </ac:picMkLst>
        </pc:picChg>
      </pc:sldChg>
      <pc:sldChg chg="modSp">
        <pc:chgData name="" userId="9d53c8a3b881113a" providerId="LiveId" clId="{A164C808-8638-4B99-9C0B-06A4CD1BFFD1}" dt="2023-07-03T14:35:20.060" v="4497" actId="1076"/>
        <pc:sldMkLst>
          <pc:docMk/>
          <pc:sldMk cId="1886717368" sldId="770"/>
        </pc:sldMkLst>
        <pc:spChg chg="mod">
          <ac:chgData name="" userId="9d53c8a3b881113a" providerId="LiveId" clId="{A164C808-8638-4B99-9C0B-06A4CD1BFFD1}" dt="2023-07-03T14:07:12.545" v="2703" actId="20577"/>
          <ac:spMkLst>
            <pc:docMk/>
            <pc:sldMk cId="1886717368" sldId="770"/>
            <ac:spMk id="5" creationId="{22677362-24D3-A248-AB7F-69BD25E4D6BF}"/>
          </ac:spMkLst>
        </pc:spChg>
        <pc:spChg chg="mod">
          <ac:chgData name="" userId="9d53c8a3b881113a" providerId="LiveId" clId="{A164C808-8638-4B99-9C0B-06A4CD1BFFD1}" dt="2023-07-03T14:35:20.060" v="4497" actId="1076"/>
          <ac:spMkLst>
            <pc:docMk/>
            <pc:sldMk cId="1886717368" sldId="770"/>
            <ac:spMk id="22" creationId="{0141415F-219E-F241-A5B1-20FEB3BD2CE9}"/>
          </ac:spMkLst>
        </pc:spChg>
        <pc:picChg chg="mod">
          <ac:chgData name="" userId="9d53c8a3b881113a" providerId="LiveId" clId="{A164C808-8638-4B99-9C0B-06A4CD1BFFD1}" dt="2023-07-03T14:35:05.724" v="4489" actId="1076"/>
          <ac:picMkLst>
            <pc:docMk/>
            <pc:sldMk cId="1886717368" sldId="770"/>
            <ac:picMk id="23" creationId="{EFAE799E-FCFB-8A4A-B9E1-88D40EE93463}"/>
          </ac:picMkLst>
        </pc:picChg>
        <pc:cxnChg chg="mod">
          <ac:chgData name="" userId="9d53c8a3b881113a" providerId="LiveId" clId="{A164C808-8638-4B99-9C0B-06A4CD1BFFD1}" dt="2023-07-03T14:35:16.401" v="4496" actId="1036"/>
          <ac:cxnSpMkLst>
            <pc:docMk/>
            <pc:sldMk cId="1886717368" sldId="770"/>
            <ac:cxnSpMk id="24" creationId="{94E1D09F-BCE5-1744-B3C7-BB8C7A4F2426}"/>
          </ac:cxnSpMkLst>
        </pc:cxnChg>
      </pc:sldChg>
      <pc:sldChg chg="addSp delSp modSp">
        <pc:chgData name="" userId="9d53c8a3b881113a" providerId="LiveId" clId="{A164C808-8638-4B99-9C0B-06A4CD1BFFD1}" dt="2023-07-03T14:28:59.572" v="4089" actId="1076"/>
        <pc:sldMkLst>
          <pc:docMk/>
          <pc:sldMk cId="3617865383" sldId="771"/>
        </pc:sldMkLst>
        <pc:spChg chg="add mod">
          <ac:chgData name="" userId="9d53c8a3b881113a" providerId="LiveId" clId="{A164C808-8638-4B99-9C0B-06A4CD1BFFD1}" dt="2023-07-03T14:19:13.136" v="3522" actId="1076"/>
          <ac:spMkLst>
            <pc:docMk/>
            <pc:sldMk cId="3617865383" sldId="771"/>
            <ac:spMk id="2" creationId="{C34A59A8-531F-403F-81C2-56FFEEB829D6}"/>
          </ac:spMkLst>
        </pc:spChg>
        <pc:spChg chg="add mod">
          <ac:chgData name="" userId="9d53c8a3b881113a" providerId="LiveId" clId="{A164C808-8638-4B99-9C0B-06A4CD1BFFD1}" dt="2023-07-03T14:18:25.799" v="3439" actId="1076"/>
          <ac:spMkLst>
            <pc:docMk/>
            <pc:sldMk cId="3617865383" sldId="771"/>
            <ac:spMk id="3" creationId="{335A7F5F-9BA3-4F15-9A8D-D6EDA331DEE5}"/>
          </ac:spMkLst>
        </pc:spChg>
        <pc:spChg chg="add mod">
          <ac:chgData name="" userId="9d53c8a3b881113a" providerId="LiveId" clId="{A164C808-8638-4B99-9C0B-06A4CD1BFFD1}" dt="2023-07-03T14:25:45.955" v="4049" actId="20577"/>
          <ac:spMkLst>
            <pc:docMk/>
            <pc:sldMk cId="3617865383" sldId="771"/>
            <ac:spMk id="6" creationId="{865167E1-3344-421D-B540-4AE0604D1A86}"/>
          </ac:spMkLst>
        </pc:spChg>
        <pc:spChg chg="mod">
          <ac:chgData name="" userId="9d53c8a3b881113a" providerId="LiveId" clId="{A164C808-8638-4B99-9C0B-06A4CD1BFFD1}" dt="2023-07-03T14:22:23.185" v="3852" actId="313"/>
          <ac:spMkLst>
            <pc:docMk/>
            <pc:sldMk cId="3617865383" sldId="771"/>
            <ac:spMk id="8" creationId="{C3CA40A8-0F71-26C7-E53F-937E4A9DEC8B}"/>
          </ac:spMkLst>
        </pc:spChg>
        <pc:spChg chg="mod">
          <ac:chgData name="" userId="9d53c8a3b881113a" providerId="LiveId" clId="{A164C808-8638-4B99-9C0B-06A4CD1BFFD1}" dt="2023-07-03T14:17:57.295" v="3435" actId="1076"/>
          <ac:spMkLst>
            <pc:docMk/>
            <pc:sldMk cId="3617865383" sldId="771"/>
            <ac:spMk id="13" creationId="{8E80E81C-73FF-4855-4BBA-53729585061F}"/>
          </ac:spMkLst>
        </pc:spChg>
        <pc:spChg chg="add mod">
          <ac:chgData name="" userId="9d53c8a3b881113a" providerId="LiveId" clId="{A164C808-8638-4B99-9C0B-06A4CD1BFFD1}" dt="2023-07-03T14:19:13.136" v="3522" actId="1076"/>
          <ac:spMkLst>
            <pc:docMk/>
            <pc:sldMk cId="3617865383" sldId="771"/>
            <ac:spMk id="16" creationId="{8239E926-86F8-407C-B29E-7358707D22EB}"/>
          </ac:spMkLst>
        </pc:spChg>
        <pc:spChg chg="add mod">
          <ac:chgData name="" userId="9d53c8a3b881113a" providerId="LiveId" clId="{A164C808-8638-4B99-9C0B-06A4CD1BFFD1}" dt="2023-07-03T14:19:13.136" v="3522" actId="1076"/>
          <ac:spMkLst>
            <pc:docMk/>
            <pc:sldMk cId="3617865383" sldId="771"/>
            <ac:spMk id="17" creationId="{2BF87D06-A4F9-4849-BB9D-E2169D702E33}"/>
          </ac:spMkLst>
        </pc:spChg>
        <pc:spChg chg="add mod">
          <ac:chgData name="" userId="9d53c8a3b881113a" providerId="LiveId" clId="{A164C808-8638-4B99-9C0B-06A4CD1BFFD1}" dt="2023-07-03T14:19:13.136" v="3522" actId="1076"/>
          <ac:spMkLst>
            <pc:docMk/>
            <pc:sldMk cId="3617865383" sldId="771"/>
            <ac:spMk id="18" creationId="{89FE4727-6719-48AF-9050-5389BAB8726B}"/>
          </ac:spMkLst>
        </pc:spChg>
        <pc:spChg chg="add mod">
          <ac:chgData name="" userId="9d53c8a3b881113a" providerId="LiveId" clId="{A164C808-8638-4B99-9C0B-06A4CD1BFFD1}" dt="2023-07-03T14:19:53.260" v="3620" actId="14100"/>
          <ac:spMkLst>
            <pc:docMk/>
            <pc:sldMk cId="3617865383" sldId="771"/>
            <ac:spMk id="20" creationId="{3B8CE6A1-6A04-4E9A-B9E2-726A46CFFA13}"/>
          </ac:spMkLst>
        </pc:spChg>
        <pc:spChg chg="add mod">
          <ac:chgData name="" userId="9d53c8a3b881113a" providerId="LiveId" clId="{A164C808-8638-4B99-9C0B-06A4CD1BFFD1}" dt="2023-07-03T14:28:32.570" v="4070" actId="1076"/>
          <ac:spMkLst>
            <pc:docMk/>
            <pc:sldMk cId="3617865383" sldId="771"/>
            <ac:spMk id="21" creationId="{19465D9E-550C-4D9B-9CB4-18D593A007A0}"/>
          </ac:spMkLst>
        </pc:spChg>
        <pc:spChg chg="add mod">
          <ac:chgData name="" userId="9d53c8a3b881113a" providerId="LiveId" clId="{A164C808-8638-4B99-9C0B-06A4CD1BFFD1}" dt="2023-07-03T14:28:59.572" v="4089" actId="1076"/>
          <ac:spMkLst>
            <pc:docMk/>
            <pc:sldMk cId="3617865383" sldId="771"/>
            <ac:spMk id="22" creationId="{5ECCCAEF-5593-4765-B541-51D5354D04E4}"/>
          </ac:spMkLst>
        </pc:spChg>
        <pc:picChg chg="mod">
          <ac:chgData name="" userId="9d53c8a3b881113a" providerId="LiveId" clId="{A164C808-8638-4B99-9C0B-06A4CD1BFFD1}" dt="2023-07-03T14:15:40.921" v="3273" actId="1076"/>
          <ac:picMkLst>
            <pc:docMk/>
            <pc:sldMk cId="3617865383" sldId="771"/>
            <ac:picMk id="9" creationId="{D445FAEF-6C44-037A-80F7-5FFE7CC38FBE}"/>
          </ac:picMkLst>
        </pc:picChg>
        <pc:picChg chg="del">
          <ac:chgData name="" userId="9d53c8a3b881113a" providerId="LiveId" clId="{A164C808-8638-4B99-9C0B-06A4CD1BFFD1}" dt="2023-07-03T14:10:01.758" v="2988" actId="478"/>
          <ac:picMkLst>
            <pc:docMk/>
            <pc:sldMk cId="3617865383" sldId="771"/>
            <ac:picMk id="10" creationId="{6E814BE3-8EE0-AE8B-3284-3415222A0E17}"/>
          </ac:picMkLst>
        </pc:picChg>
        <pc:picChg chg="add mod modCrop">
          <ac:chgData name="" userId="9d53c8a3b881113a" providerId="LiveId" clId="{A164C808-8638-4B99-9C0B-06A4CD1BFFD1}" dt="2023-07-03T14:15:37.528" v="3271" actId="1076"/>
          <ac:picMkLst>
            <pc:docMk/>
            <pc:sldMk cId="3617865383" sldId="771"/>
            <ac:picMk id="11" creationId="{DE772DC0-79ED-4E32-AC1E-95CE56705B59}"/>
          </ac:picMkLst>
        </pc:picChg>
        <pc:picChg chg="del">
          <ac:chgData name="" userId="9d53c8a3b881113a" providerId="LiveId" clId="{A164C808-8638-4B99-9C0B-06A4CD1BFFD1}" dt="2023-07-03T14:10:00.765" v="2987" actId="478"/>
          <ac:picMkLst>
            <pc:docMk/>
            <pc:sldMk cId="3617865383" sldId="771"/>
            <ac:picMk id="12" creationId="{021BA08C-1FE2-57CC-991E-8ED8EC7E95AE}"/>
          </ac:picMkLst>
        </pc:picChg>
        <pc:picChg chg="add mod">
          <ac:chgData name="" userId="9d53c8a3b881113a" providerId="LiveId" clId="{A164C808-8638-4B99-9C0B-06A4CD1BFFD1}" dt="2023-07-03T14:19:13.136" v="3522" actId="1076"/>
          <ac:picMkLst>
            <pc:docMk/>
            <pc:sldMk cId="3617865383" sldId="771"/>
            <ac:picMk id="14" creationId="{824EA357-453E-4804-ABD1-16740D842C01}"/>
          </ac:picMkLst>
        </pc:picChg>
        <pc:picChg chg="add mod">
          <ac:chgData name="" userId="9d53c8a3b881113a" providerId="LiveId" clId="{A164C808-8638-4B99-9C0B-06A4CD1BFFD1}" dt="2023-07-03T14:19:18.850" v="3524" actId="1076"/>
          <ac:picMkLst>
            <pc:docMk/>
            <pc:sldMk cId="3617865383" sldId="771"/>
            <ac:picMk id="19" creationId="{6933D5F5-A6B2-41F6-B797-305BBB268A8A}"/>
          </ac:picMkLst>
        </pc:picChg>
        <pc:cxnChg chg="add mod">
          <ac:chgData name="" userId="9d53c8a3b881113a" providerId="LiveId" clId="{A164C808-8638-4B99-9C0B-06A4CD1BFFD1}" dt="2023-07-03T14:18:30.245" v="3440" actId="11529"/>
          <ac:cxnSpMkLst>
            <pc:docMk/>
            <pc:sldMk cId="3617865383" sldId="771"/>
            <ac:cxnSpMk id="5" creationId="{EA5DF827-B98D-4F77-8BC2-349B9F6B6C21}"/>
          </ac:cxnSpMkLst>
        </pc:cxnChg>
        <pc:cxnChg chg="add mod">
          <ac:chgData name="" userId="9d53c8a3b881113a" providerId="LiveId" clId="{A164C808-8638-4B99-9C0B-06A4CD1BFFD1}" dt="2023-07-03T14:19:13.136" v="3522" actId="1076"/>
          <ac:cxnSpMkLst>
            <pc:docMk/>
            <pc:sldMk cId="3617865383" sldId="771"/>
            <ac:cxnSpMk id="15" creationId="{E7FE2A87-1EFD-4F91-B584-745EFD381F57}"/>
          </ac:cxnSpMkLst>
        </pc:cxnChg>
      </pc:sldChg>
      <pc:sldChg chg="modSp">
        <pc:chgData name="" userId="9d53c8a3b881113a" providerId="LiveId" clId="{A164C808-8638-4B99-9C0B-06A4CD1BFFD1}" dt="2023-07-03T14:22:13.229" v="3834" actId="20577"/>
        <pc:sldMkLst>
          <pc:docMk/>
          <pc:sldMk cId="2706358957" sldId="772"/>
        </pc:sldMkLst>
        <pc:spChg chg="mod">
          <ac:chgData name="" userId="9d53c8a3b881113a" providerId="LiveId" clId="{A164C808-8638-4B99-9C0B-06A4CD1BFFD1}" dt="2023-07-03T14:21:15.711" v="3744" actId="20577"/>
          <ac:spMkLst>
            <pc:docMk/>
            <pc:sldMk cId="2706358957" sldId="772"/>
            <ac:spMk id="4" creationId="{03CCE177-395B-B443-875C-901A003819F1}"/>
          </ac:spMkLst>
        </pc:spChg>
        <pc:spChg chg="mod">
          <ac:chgData name="" userId="9d53c8a3b881113a" providerId="LiveId" clId="{A164C808-8638-4B99-9C0B-06A4CD1BFFD1}" dt="2023-07-03T14:22:13.229" v="3834" actId="20577"/>
          <ac:spMkLst>
            <pc:docMk/>
            <pc:sldMk cId="2706358957" sldId="772"/>
            <ac:spMk id="8" creationId="{C3CA40A8-0F71-26C7-E53F-937E4A9DEC8B}"/>
          </ac:spMkLst>
        </pc:spChg>
      </pc:sldChg>
      <pc:sldChg chg="addSp delSp modSp add">
        <pc:chgData name="" userId="9d53c8a3b881113a" providerId="LiveId" clId="{A164C808-8638-4B99-9C0B-06A4CD1BFFD1}" dt="2023-07-03T14:49:02.616" v="5597" actId="1076"/>
        <pc:sldMkLst>
          <pc:docMk/>
          <pc:sldMk cId="3093270201" sldId="773"/>
        </pc:sldMkLst>
        <pc:spChg chg="add del mod">
          <ac:chgData name="" userId="9d53c8a3b881113a" providerId="LiveId" clId="{A164C808-8638-4B99-9C0B-06A4CD1BFFD1}" dt="2023-07-03T14:47:17.319" v="5382" actId="14100"/>
          <ac:spMkLst>
            <pc:docMk/>
            <pc:sldMk cId="3093270201" sldId="773"/>
            <ac:spMk id="2" creationId="{92FF3BD3-4C4D-42AC-A30B-E05AB3B80A59}"/>
          </ac:spMkLst>
        </pc:spChg>
        <pc:spChg chg="mod">
          <ac:chgData name="" userId="9d53c8a3b881113a" providerId="LiveId" clId="{A164C808-8638-4B99-9C0B-06A4CD1BFFD1}" dt="2023-07-03T14:36:09.130" v="4537" actId="20577"/>
          <ac:spMkLst>
            <pc:docMk/>
            <pc:sldMk cId="3093270201" sldId="773"/>
            <ac:spMk id="3" creationId="{8E29DFD7-B5EE-4510-8A40-C5CF58DAD37E}"/>
          </ac:spMkLst>
        </pc:spChg>
        <pc:spChg chg="add mod">
          <ac:chgData name="" userId="9d53c8a3b881113a" providerId="LiveId" clId="{A164C808-8638-4B99-9C0B-06A4CD1BFFD1}" dt="2023-07-03T14:47:26.257" v="5386" actId="1076"/>
          <ac:spMkLst>
            <pc:docMk/>
            <pc:sldMk cId="3093270201" sldId="773"/>
            <ac:spMk id="5" creationId="{00F84DA2-93EC-477C-A889-590D020F070E}"/>
          </ac:spMkLst>
        </pc:spChg>
        <pc:spChg chg="add mod">
          <ac:chgData name="" userId="9d53c8a3b881113a" providerId="LiveId" clId="{A164C808-8638-4B99-9C0B-06A4CD1BFFD1}" dt="2023-07-03T14:47:26.257" v="5386" actId="1076"/>
          <ac:spMkLst>
            <pc:docMk/>
            <pc:sldMk cId="3093270201" sldId="773"/>
            <ac:spMk id="6" creationId="{9BEDA7D1-8893-466B-886B-107C66B84B7B}"/>
          </ac:spMkLst>
        </pc:spChg>
        <pc:spChg chg="add mod">
          <ac:chgData name="" userId="9d53c8a3b881113a" providerId="LiveId" clId="{A164C808-8638-4B99-9C0B-06A4CD1BFFD1}" dt="2023-07-03T14:47:26.257" v="5386" actId="1076"/>
          <ac:spMkLst>
            <pc:docMk/>
            <pc:sldMk cId="3093270201" sldId="773"/>
            <ac:spMk id="7" creationId="{9F0C7545-EF78-4BEF-AD32-F400C7DE8693}"/>
          </ac:spMkLst>
        </pc:spChg>
        <pc:spChg chg="add mod">
          <ac:chgData name="" userId="9d53c8a3b881113a" providerId="LiveId" clId="{A164C808-8638-4B99-9C0B-06A4CD1BFFD1}" dt="2023-07-03T14:47:26.257" v="5386" actId="1076"/>
          <ac:spMkLst>
            <pc:docMk/>
            <pc:sldMk cId="3093270201" sldId="773"/>
            <ac:spMk id="8" creationId="{11694BEF-4328-43CD-AA4A-3DD6F7AAA1A9}"/>
          </ac:spMkLst>
        </pc:spChg>
        <pc:spChg chg="add mod">
          <ac:chgData name="" userId="9d53c8a3b881113a" providerId="LiveId" clId="{A164C808-8638-4B99-9C0B-06A4CD1BFFD1}" dt="2023-07-03T14:47:26.257" v="5386" actId="1076"/>
          <ac:spMkLst>
            <pc:docMk/>
            <pc:sldMk cId="3093270201" sldId="773"/>
            <ac:spMk id="9" creationId="{ADF501C3-79CD-4F3F-8883-C7B991051F2E}"/>
          </ac:spMkLst>
        </pc:spChg>
        <pc:spChg chg="add mod">
          <ac:chgData name="" userId="9d53c8a3b881113a" providerId="LiveId" clId="{A164C808-8638-4B99-9C0B-06A4CD1BFFD1}" dt="2023-07-03T14:47:26.257" v="5386" actId="1076"/>
          <ac:spMkLst>
            <pc:docMk/>
            <pc:sldMk cId="3093270201" sldId="773"/>
            <ac:spMk id="10" creationId="{DCBE36BC-92B5-41FE-AFE7-4EFDEE8A9EB5}"/>
          </ac:spMkLst>
        </pc:spChg>
        <pc:spChg chg="add mod">
          <ac:chgData name="" userId="9d53c8a3b881113a" providerId="LiveId" clId="{A164C808-8638-4B99-9C0B-06A4CD1BFFD1}" dt="2023-07-03T14:47:26.257" v="5386" actId="1076"/>
          <ac:spMkLst>
            <pc:docMk/>
            <pc:sldMk cId="3093270201" sldId="773"/>
            <ac:spMk id="11" creationId="{7BF344C2-9ADF-4853-B736-60049B57B9E6}"/>
          </ac:spMkLst>
        </pc:spChg>
        <pc:spChg chg="add mod">
          <ac:chgData name="" userId="9d53c8a3b881113a" providerId="LiveId" clId="{A164C808-8638-4B99-9C0B-06A4CD1BFFD1}" dt="2023-07-03T14:47:26.257" v="5386" actId="1076"/>
          <ac:spMkLst>
            <pc:docMk/>
            <pc:sldMk cId="3093270201" sldId="773"/>
            <ac:spMk id="12" creationId="{3FD9A18A-E26D-464D-ADB4-72FE8D9D926E}"/>
          </ac:spMkLst>
        </pc:spChg>
        <pc:spChg chg="add mod">
          <ac:chgData name="" userId="9d53c8a3b881113a" providerId="LiveId" clId="{A164C808-8638-4B99-9C0B-06A4CD1BFFD1}" dt="2023-07-03T14:47:26.257" v="5386" actId="1076"/>
          <ac:spMkLst>
            <pc:docMk/>
            <pc:sldMk cId="3093270201" sldId="773"/>
            <ac:spMk id="13" creationId="{5DF2C9A1-821A-4282-9CA6-D5477B37D57D}"/>
          </ac:spMkLst>
        </pc:spChg>
        <pc:spChg chg="add mod">
          <ac:chgData name="" userId="9d53c8a3b881113a" providerId="LiveId" clId="{A164C808-8638-4B99-9C0B-06A4CD1BFFD1}" dt="2023-07-03T14:47:26.257" v="5386" actId="1076"/>
          <ac:spMkLst>
            <pc:docMk/>
            <pc:sldMk cId="3093270201" sldId="773"/>
            <ac:spMk id="14" creationId="{79AF7C27-3E80-4955-90A3-2E15363547FC}"/>
          </ac:spMkLst>
        </pc:spChg>
        <pc:spChg chg="add mod">
          <ac:chgData name="" userId="9d53c8a3b881113a" providerId="LiveId" clId="{A164C808-8638-4B99-9C0B-06A4CD1BFFD1}" dt="2023-07-03T14:47:26.257" v="5386" actId="1076"/>
          <ac:spMkLst>
            <pc:docMk/>
            <pc:sldMk cId="3093270201" sldId="773"/>
            <ac:spMk id="15" creationId="{A47082D5-FFEC-4E80-A639-867D934863B8}"/>
          </ac:spMkLst>
        </pc:spChg>
        <pc:spChg chg="add del mod">
          <ac:chgData name="" userId="9d53c8a3b881113a" providerId="LiveId" clId="{A164C808-8638-4B99-9C0B-06A4CD1BFFD1}" dt="2023-07-03T14:43:00.475" v="5069"/>
          <ac:spMkLst>
            <pc:docMk/>
            <pc:sldMk cId="3093270201" sldId="773"/>
            <ac:spMk id="17" creationId="{C97038D2-A85D-40CE-B1B5-EF7DEF0CAEF4}"/>
          </ac:spMkLst>
        </pc:spChg>
        <pc:spChg chg="add del mod">
          <ac:chgData name="" userId="9d53c8a3b881113a" providerId="LiveId" clId="{A164C808-8638-4B99-9C0B-06A4CD1BFFD1}" dt="2023-07-03T14:42:48.255" v="5043" actId="478"/>
          <ac:spMkLst>
            <pc:docMk/>
            <pc:sldMk cId="3093270201" sldId="773"/>
            <ac:spMk id="18" creationId="{E6345134-0B61-4FD6-8BF8-CEC78FDF9399}"/>
          </ac:spMkLst>
        </pc:spChg>
        <pc:spChg chg="add del mod">
          <ac:chgData name="" userId="9d53c8a3b881113a" providerId="LiveId" clId="{A164C808-8638-4B99-9C0B-06A4CD1BFFD1}" dt="2023-07-03T14:44:38.825" v="5121" actId="478"/>
          <ac:spMkLst>
            <pc:docMk/>
            <pc:sldMk cId="3093270201" sldId="773"/>
            <ac:spMk id="20" creationId="{E7E5AA68-FC24-451E-B025-5C0156911DC3}"/>
          </ac:spMkLst>
        </pc:spChg>
        <pc:spChg chg="add mod">
          <ac:chgData name="" userId="9d53c8a3b881113a" providerId="LiveId" clId="{A164C808-8638-4B99-9C0B-06A4CD1BFFD1}" dt="2023-07-03T14:43:29.444" v="5097" actId="571"/>
          <ac:spMkLst>
            <pc:docMk/>
            <pc:sldMk cId="3093270201" sldId="773"/>
            <ac:spMk id="21" creationId="{ECC3D6D7-9A7A-464B-8413-8135C70B1488}"/>
          </ac:spMkLst>
        </pc:spChg>
        <pc:spChg chg="add mod">
          <ac:chgData name="" userId="9d53c8a3b881113a" providerId="LiveId" clId="{A164C808-8638-4B99-9C0B-06A4CD1BFFD1}" dt="2023-07-03T14:43:29.444" v="5097" actId="571"/>
          <ac:spMkLst>
            <pc:docMk/>
            <pc:sldMk cId="3093270201" sldId="773"/>
            <ac:spMk id="22" creationId="{E5D96C49-A6A1-4A1A-BB94-23D494AB93BA}"/>
          </ac:spMkLst>
        </pc:spChg>
        <pc:spChg chg="add mod">
          <ac:chgData name="" userId="9d53c8a3b881113a" providerId="LiveId" clId="{A164C808-8638-4B99-9C0B-06A4CD1BFFD1}" dt="2023-07-03T14:43:29.444" v="5097" actId="571"/>
          <ac:spMkLst>
            <pc:docMk/>
            <pc:sldMk cId="3093270201" sldId="773"/>
            <ac:spMk id="23" creationId="{D6AF65D5-7371-45B6-8567-6E4CFB25D4E3}"/>
          </ac:spMkLst>
        </pc:spChg>
        <pc:spChg chg="add mod">
          <ac:chgData name="" userId="9d53c8a3b881113a" providerId="LiveId" clId="{A164C808-8638-4B99-9C0B-06A4CD1BFFD1}" dt="2023-07-03T14:43:29.444" v="5097" actId="571"/>
          <ac:spMkLst>
            <pc:docMk/>
            <pc:sldMk cId="3093270201" sldId="773"/>
            <ac:spMk id="24" creationId="{8C542918-96AC-4E6B-B168-13576BADAFAF}"/>
          </ac:spMkLst>
        </pc:spChg>
        <pc:spChg chg="add mod">
          <ac:chgData name="" userId="9d53c8a3b881113a" providerId="LiveId" clId="{A164C808-8638-4B99-9C0B-06A4CD1BFFD1}" dt="2023-07-03T14:43:29.444" v="5097" actId="571"/>
          <ac:spMkLst>
            <pc:docMk/>
            <pc:sldMk cId="3093270201" sldId="773"/>
            <ac:spMk id="25" creationId="{F3BEFCB4-8732-460A-A9C1-12174130BA89}"/>
          </ac:spMkLst>
        </pc:spChg>
        <pc:spChg chg="add mod">
          <ac:chgData name="" userId="9d53c8a3b881113a" providerId="LiveId" clId="{A164C808-8638-4B99-9C0B-06A4CD1BFFD1}" dt="2023-07-03T14:43:29.444" v="5097" actId="571"/>
          <ac:spMkLst>
            <pc:docMk/>
            <pc:sldMk cId="3093270201" sldId="773"/>
            <ac:spMk id="26" creationId="{6C8BBA52-9993-47D3-AC94-DBF9F54FF7DE}"/>
          </ac:spMkLst>
        </pc:spChg>
        <pc:spChg chg="add mod">
          <ac:chgData name="" userId="9d53c8a3b881113a" providerId="LiveId" clId="{A164C808-8638-4B99-9C0B-06A4CD1BFFD1}" dt="2023-07-03T14:43:29.444" v="5097" actId="571"/>
          <ac:spMkLst>
            <pc:docMk/>
            <pc:sldMk cId="3093270201" sldId="773"/>
            <ac:spMk id="27" creationId="{80FD377B-EA72-4B86-9839-0AC6A2182141}"/>
          </ac:spMkLst>
        </pc:spChg>
        <pc:spChg chg="add mod">
          <ac:chgData name="" userId="9d53c8a3b881113a" providerId="LiveId" clId="{A164C808-8638-4B99-9C0B-06A4CD1BFFD1}" dt="2023-07-03T14:43:29.444" v="5097" actId="571"/>
          <ac:spMkLst>
            <pc:docMk/>
            <pc:sldMk cId="3093270201" sldId="773"/>
            <ac:spMk id="28" creationId="{07A2A104-F3E4-4453-B298-7D2439188F8A}"/>
          </ac:spMkLst>
        </pc:spChg>
        <pc:spChg chg="add mod">
          <ac:chgData name="" userId="9d53c8a3b881113a" providerId="LiveId" clId="{A164C808-8638-4B99-9C0B-06A4CD1BFFD1}" dt="2023-07-03T14:47:42.680" v="5438" actId="1076"/>
          <ac:spMkLst>
            <pc:docMk/>
            <pc:sldMk cId="3093270201" sldId="773"/>
            <ac:spMk id="31" creationId="{60018F17-6D5D-48B2-B4C7-AF6562CAB838}"/>
          </ac:spMkLst>
        </pc:spChg>
        <pc:spChg chg="add mod">
          <ac:chgData name="" userId="9d53c8a3b881113a" providerId="LiveId" clId="{A164C808-8638-4B99-9C0B-06A4CD1BFFD1}" dt="2023-07-03T14:49:02.616" v="5597" actId="1076"/>
          <ac:spMkLst>
            <pc:docMk/>
            <pc:sldMk cId="3093270201" sldId="773"/>
            <ac:spMk id="32" creationId="{E5E7AA54-5DCE-4A8A-A01B-55898D0A2068}"/>
          </ac:spMkLst>
        </pc:spChg>
        <pc:picChg chg="add del mod">
          <ac:chgData name="" userId="9d53c8a3b881113a" providerId="LiveId" clId="{A164C808-8638-4B99-9C0B-06A4CD1BFFD1}" dt="2023-07-03T14:43:04" v="5070" actId="478"/>
          <ac:picMkLst>
            <pc:docMk/>
            <pc:sldMk cId="3093270201" sldId="773"/>
            <ac:picMk id="16" creationId="{C7229073-7DA2-4F91-9784-8ABB71836D22}"/>
          </ac:picMkLst>
        </pc:picChg>
        <pc:picChg chg="add del mod">
          <ac:chgData name="" userId="9d53c8a3b881113a" providerId="LiveId" clId="{A164C808-8638-4B99-9C0B-06A4CD1BFFD1}" dt="2023-07-03T14:44:38.825" v="5121" actId="478"/>
          <ac:picMkLst>
            <pc:docMk/>
            <pc:sldMk cId="3093270201" sldId="773"/>
            <ac:picMk id="19" creationId="{1BC1711C-8EC6-4C28-9E9C-2683A9EC006E}"/>
          </ac:picMkLst>
        </pc:picChg>
        <pc:picChg chg="add mod">
          <ac:chgData name="" userId="9d53c8a3b881113a" providerId="LiveId" clId="{A164C808-8638-4B99-9C0B-06A4CD1BFFD1}" dt="2023-07-03T14:47:27.879" v="5387" actId="1076"/>
          <ac:picMkLst>
            <pc:docMk/>
            <pc:sldMk cId="3093270201" sldId="773"/>
            <ac:picMk id="29" creationId="{3B175BC2-E6AB-4345-B164-9866BD3B637E}"/>
          </ac:picMkLst>
        </pc:picChg>
        <pc:picChg chg="add mod">
          <ac:chgData name="" userId="9d53c8a3b881113a" providerId="LiveId" clId="{A164C808-8638-4B99-9C0B-06A4CD1BFFD1}" dt="2023-07-03T14:48:10.060" v="5494" actId="1076"/>
          <ac:picMkLst>
            <pc:docMk/>
            <pc:sldMk cId="3093270201" sldId="773"/>
            <ac:picMk id="30" creationId="{AC97A156-1C3C-441F-A451-68E2F2219B49}"/>
          </ac:picMkLst>
        </pc:picChg>
      </pc:sldChg>
      <pc:sldChg chg="add del">
        <pc:chgData name="" userId="9d53c8a3b881113a" providerId="LiveId" clId="{A164C808-8638-4B99-9C0B-06A4CD1BFFD1}" dt="2023-07-03T14:44:31.722" v="5120" actId="2696"/>
        <pc:sldMkLst>
          <pc:docMk/>
          <pc:sldMk cId="457226888" sldId="774"/>
        </pc:sldMkLst>
      </pc:sldChg>
      <pc:sldChg chg="add ord">
        <pc:chgData name="" userId="9d53c8a3b881113a" providerId="LiveId" clId="{A164C808-8638-4B99-9C0B-06A4CD1BFFD1}" dt="2023-07-03T14:46:44.624" v="5284"/>
        <pc:sldMkLst>
          <pc:docMk/>
          <pc:sldMk cId="3061985769" sldId="7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1143000" y="685800"/>
            <a:ext cx="4572000" cy="3429000"/>
          </a:xfrm>
          <a:prstGeom prst="rect">
            <a:avLst/>
          </a:prstGeom>
        </p:spPr>
        <p:txBody>
          <a:bodyPr/>
          <a:lstStyle/>
          <a:p>
            <a:endParaRPr/>
          </a:p>
        </p:txBody>
      </p:sp>
      <p:sp>
        <p:nvSpPr>
          <p:cNvPr id="178" name="Shape 1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53003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12582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845900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标题幻灯片 0">
    <p:spTree>
      <p:nvGrpSpPr>
        <p:cNvPr id="1" name=""/>
        <p:cNvGrpSpPr/>
        <p:nvPr/>
      </p:nvGrpSpPr>
      <p:grpSpPr>
        <a:xfrm>
          <a:off x="0" y="0"/>
          <a:ext cx="0" cy="0"/>
          <a:chOff x="0" y="0"/>
          <a:chExt cx="0" cy="0"/>
        </a:xfrm>
      </p:grpSpPr>
      <p:sp>
        <p:nvSpPr>
          <p:cNvPr id="15" name="文本"/>
          <p:cNvSpPr txBox="1">
            <a:spLocks noGrp="1"/>
          </p:cNvSpPr>
          <p:nvPr>
            <p:ph type="body" sz="quarter" idx="21"/>
          </p:nvPr>
        </p:nvSpPr>
        <p:spPr>
          <a:xfrm>
            <a:off x="937260" y="2114550"/>
            <a:ext cx="7287141" cy="675640"/>
          </a:xfrm>
          <a:prstGeom prst="rect">
            <a:avLst/>
          </a:prstGeom>
        </p:spPr>
        <p:txBody>
          <a:bodyPr>
            <a:spAutoFit/>
          </a:bodyPr>
          <a:lstStyle/>
          <a:p>
            <a:pPr marL="0" indent="0" algn="ctr">
              <a:spcBef>
                <a:spcPts val="0"/>
              </a:spcBef>
              <a:buSzTx/>
              <a:buFontTx/>
              <a:buNone/>
              <a:defRPr sz="3300">
                <a:solidFill>
                  <a:srgbClr val="FFFFFF"/>
                </a:solidFill>
                <a:latin typeface="Century"/>
                <a:ea typeface="Century"/>
                <a:cs typeface="Century"/>
                <a:sym typeface="Century"/>
              </a:defRPr>
            </a:pPr>
            <a:endParaRPr/>
          </a:p>
        </p:txBody>
      </p:sp>
      <p:sp>
        <p:nvSpPr>
          <p:cNvPr id="16" name="文本"/>
          <p:cNvSpPr txBox="1">
            <a:spLocks noGrp="1"/>
          </p:cNvSpPr>
          <p:nvPr>
            <p:ph type="body" sz="quarter" idx="22"/>
          </p:nvPr>
        </p:nvSpPr>
        <p:spPr>
          <a:xfrm>
            <a:off x="822960" y="4984750"/>
            <a:ext cx="7287141" cy="675640"/>
          </a:xfrm>
          <a:prstGeom prst="rect">
            <a:avLst/>
          </a:prstGeom>
        </p:spPr>
        <p:txBody>
          <a:bodyPr>
            <a:spAutoFit/>
          </a:bodyPr>
          <a:lstStyle/>
          <a:p>
            <a:pPr marL="0" indent="0" algn="ctr">
              <a:spcBef>
                <a:spcPts val="0"/>
              </a:spcBef>
              <a:buSzTx/>
              <a:buFontTx/>
              <a:buNone/>
              <a:defRPr sz="3300">
                <a:solidFill>
                  <a:srgbClr val="32537A"/>
                </a:solidFill>
              </a:defRPr>
            </a:pPr>
            <a:endParaRPr/>
          </a:p>
        </p:txBody>
      </p:sp>
      <p:sp>
        <p:nvSpPr>
          <p:cNvPr id="17"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内容与标题">
    <p:spTree>
      <p:nvGrpSpPr>
        <p:cNvPr id="1" name=""/>
        <p:cNvGrpSpPr/>
        <p:nvPr/>
      </p:nvGrpSpPr>
      <p:grpSpPr>
        <a:xfrm>
          <a:off x="0" y="0"/>
          <a:ext cx="0" cy="0"/>
          <a:chOff x="0" y="0"/>
          <a:chExt cx="0" cy="0"/>
        </a:xfrm>
      </p:grpSpPr>
      <p:pic>
        <p:nvPicPr>
          <p:cNvPr id="120" name="图片 10" descr="图片 10"/>
          <p:cNvPicPr>
            <a:picLocks noChangeAspect="1"/>
          </p:cNvPicPr>
          <p:nvPr/>
        </p:nvPicPr>
        <p:blipFill>
          <a:blip r:embed="rId2"/>
          <a:stretch>
            <a:fillRect/>
          </a:stretch>
        </p:blipFill>
        <p:spPr>
          <a:xfrm>
            <a:off x="6240245" y="727719"/>
            <a:ext cx="2898895" cy="334222"/>
          </a:xfrm>
          <a:prstGeom prst="rect">
            <a:avLst/>
          </a:prstGeom>
          <a:ln w="12700">
            <a:miter lim="400000"/>
          </a:ln>
        </p:spPr>
      </p:pic>
      <p:sp>
        <p:nvSpPr>
          <p:cNvPr id="121" name="直接连接符 11"/>
          <p:cNvSpPr/>
          <p:nvPr/>
        </p:nvSpPr>
        <p:spPr>
          <a:xfrm flipH="1" flipV="1">
            <a:off x="-1" y="1016380"/>
            <a:ext cx="6498002" cy="1"/>
          </a:xfrm>
          <a:prstGeom prst="line">
            <a:avLst/>
          </a:prstGeom>
          <a:ln w="9906">
            <a:solidFill>
              <a:srgbClr val="415898"/>
            </a:solidFill>
          </a:ln>
        </p:spPr>
        <p:txBody>
          <a:bodyPr lIns="45719" rIns="45719"/>
          <a:lstStyle/>
          <a:p>
            <a:endParaRPr/>
          </a:p>
        </p:txBody>
      </p:sp>
      <p:pic>
        <p:nvPicPr>
          <p:cNvPr id="122" name="图片 6" descr="图片 6"/>
          <p:cNvPicPr>
            <a:picLocks noChangeAspect="1"/>
          </p:cNvPicPr>
          <p:nvPr/>
        </p:nvPicPr>
        <p:blipFill>
          <a:blip r:embed="rId3"/>
          <a:stretch>
            <a:fillRect/>
          </a:stretch>
        </p:blipFill>
        <p:spPr>
          <a:xfrm>
            <a:off x="-9525" y="6329946"/>
            <a:ext cx="4005508" cy="394704"/>
          </a:xfrm>
          <a:prstGeom prst="rect">
            <a:avLst/>
          </a:prstGeom>
          <a:ln w="12700">
            <a:miter lim="400000"/>
          </a:ln>
        </p:spPr>
      </p:pic>
      <p:sp>
        <p:nvSpPr>
          <p:cNvPr id="123" name="TextBox 14"/>
          <p:cNvSpPr txBox="1"/>
          <p:nvPr/>
        </p:nvSpPr>
        <p:spPr>
          <a:xfrm>
            <a:off x="1528613" y="6430214"/>
            <a:ext cx="510755" cy="202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solidFill>
                  <a:srgbClr val="0F208B"/>
                </a:solidFill>
                <a:latin typeface="Arial"/>
                <a:ea typeface="Arial"/>
                <a:cs typeface="Arial"/>
                <a:sym typeface="Arial"/>
              </a:defRPr>
            </a:lvl1pPr>
          </a:lstStyle>
          <a:p>
            <a:r>
              <a:t>UCAS</a:t>
            </a:r>
          </a:p>
        </p:txBody>
      </p:sp>
      <p:sp>
        <p:nvSpPr>
          <p:cNvPr id="124" name="标题文本"/>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标题文本</a:t>
            </a:r>
          </a:p>
        </p:txBody>
      </p:sp>
      <p:sp>
        <p:nvSpPr>
          <p:cNvPr id="125" name="正文级别 1…"/>
          <p:cNvSpPr txBox="1">
            <a:spLocks noGrp="1"/>
          </p:cNvSpPr>
          <p:nvPr>
            <p:ph type="body" idx="1"/>
          </p:nvPr>
        </p:nvSpPr>
        <p:spPr>
          <a:xfrm>
            <a:off x="3575050" y="273050"/>
            <a:ext cx="5111750" cy="5853113"/>
          </a:xfrm>
          <a:prstGeom prst="rect">
            <a:avLst/>
          </a:prstGeom>
        </p:spPr>
        <p:txBody>
          <a:bodyPr>
            <a:normAutofit/>
          </a:bodyPr>
          <a:lstStyle/>
          <a:p>
            <a:r>
              <a:t>正文级别 1</a:t>
            </a:r>
          </a:p>
          <a:p>
            <a:pPr lvl="1"/>
            <a:r>
              <a:t>正文级别 2</a:t>
            </a:r>
          </a:p>
          <a:p>
            <a:pPr lvl="2"/>
            <a:r>
              <a:t>正文级别 3</a:t>
            </a:r>
          </a:p>
          <a:p>
            <a:pPr lvl="3"/>
            <a:r>
              <a:t>正文级别 4</a:t>
            </a:r>
          </a:p>
          <a:p>
            <a:pPr lvl="4"/>
            <a:r>
              <a:t>正文级别 5</a:t>
            </a:r>
          </a:p>
        </p:txBody>
      </p:sp>
      <p:sp>
        <p:nvSpPr>
          <p:cNvPr id="126" name="文本占位符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FontTx/>
              <a:buNone/>
              <a:defRPr sz="1400"/>
            </a:pPr>
            <a:endParaRPr/>
          </a:p>
        </p:txBody>
      </p:sp>
      <p:pic>
        <p:nvPicPr>
          <p:cNvPr id="127" name="图片 13" descr="图片 13"/>
          <p:cNvPicPr>
            <a:picLocks noChangeAspect="1"/>
          </p:cNvPicPr>
          <p:nvPr/>
        </p:nvPicPr>
        <p:blipFill>
          <a:blip r:embed="rId4"/>
          <a:stretch>
            <a:fillRect/>
          </a:stretch>
        </p:blipFill>
        <p:spPr>
          <a:xfrm>
            <a:off x="7204609" y="6406146"/>
            <a:ext cx="1882241" cy="394704"/>
          </a:xfrm>
          <a:prstGeom prst="rect">
            <a:avLst/>
          </a:prstGeom>
          <a:ln w="12700">
            <a:miter lim="400000"/>
          </a:ln>
        </p:spPr>
      </p:pic>
      <p:sp>
        <p:nvSpPr>
          <p:cNvPr id="128" name="幻灯片编号"/>
          <p:cNvSpPr txBox="1">
            <a:spLocks noGrp="1"/>
          </p:cNvSpPr>
          <p:nvPr>
            <p:ph type="sldNum" sz="quarter" idx="2"/>
          </p:nvPr>
        </p:nvSpPr>
        <p:spPr>
          <a:xfrm>
            <a:off x="6553200" y="635635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图片与标题">
    <p:spTree>
      <p:nvGrpSpPr>
        <p:cNvPr id="1" name=""/>
        <p:cNvGrpSpPr/>
        <p:nvPr/>
      </p:nvGrpSpPr>
      <p:grpSpPr>
        <a:xfrm>
          <a:off x="0" y="0"/>
          <a:ext cx="0" cy="0"/>
          <a:chOff x="0" y="0"/>
          <a:chExt cx="0" cy="0"/>
        </a:xfrm>
      </p:grpSpPr>
      <p:pic>
        <p:nvPicPr>
          <p:cNvPr id="135" name="图片 10" descr="图片 10"/>
          <p:cNvPicPr>
            <a:picLocks noChangeAspect="1"/>
          </p:cNvPicPr>
          <p:nvPr/>
        </p:nvPicPr>
        <p:blipFill>
          <a:blip r:embed="rId2"/>
          <a:stretch>
            <a:fillRect/>
          </a:stretch>
        </p:blipFill>
        <p:spPr>
          <a:xfrm>
            <a:off x="6240245" y="727719"/>
            <a:ext cx="2898895" cy="334222"/>
          </a:xfrm>
          <a:prstGeom prst="rect">
            <a:avLst/>
          </a:prstGeom>
          <a:ln w="12700">
            <a:miter lim="400000"/>
          </a:ln>
        </p:spPr>
      </p:pic>
      <p:sp>
        <p:nvSpPr>
          <p:cNvPr id="136" name="直接连接符 11"/>
          <p:cNvSpPr/>
          <p:nvPr/>
        </p:nvSpPr>
        <p:spPr>
          <a:xfrm flipH="1" flipV="1">
            <a:off x="-1" y="1016380"/>
            <a:ext cx="6498002" cy="1"/>
          </a:xfrm>
          <a:prstGeom prst="line">
            <a:avLst/>
          </a:prstGeom>
          <a:ln w="9906">
            <a:solidFill>
              <a:srgbClr val="415898"/>
            </a:solidFill>
          </a:ln>
        </p:spPr>
        <p:txBody>
          <a:bodyPr lIns="45719" rIns="45719"/>
          <a:lstStyle/>
          <a:p>
            <a:endParaRPr/>
          </a:p>
        </p:txBody>
      </p:sp>
      <p:pic>
        <p:nvPicPr>
          <p:cNvPr id="137" name="图片 6" descr="图片 6"/>
          <p:cNvPicPr>
            <a:picLocks noChangeAspect="1"/>
          </p:cNvPicPr>
          <p:nvPr/>
        </p:nvPicPr>
        <p:blipFill>
          <a:blip r:embed="rId3"/>
          <a:stretch>
            <a:fillRect/>
          </a:stretch>
        </p:blipFill>
        <p:spPr>
          <a:xfrm>
            <a:off x="-9525" y="6329946"/>
            <a:ext cx="4005508" cy="394704"/>
          </a:xfrm>
          <a:prstGeom prst="rect">
            <a:avLst/>
          </a:prstGeom>
          <a:ln w="12700">
            <a:miter lim="400000"/>
          </a:ln>
        </p:spPr>
      </p:pic>
      <p:sp>
        <p:nvSpPr>
          <p:cNvPr id="138" name="TextBox 14"/>
          <p:cNvSpPr txBox="1"/>
          <p:nvPr/>
        </p:nvSpPr>
        <p:spPr>
          <a:xfrm>
            <a:off x="1528613" y="6430214"/>
            <a:ext cx="510755" cy="202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solidFill>
                  <a:srgbClr val="0F208B"/>
                </a:solidFill>
                <a:latin typeface="Arial"/>
                <a:ea typeface="Arial"/>
                <a:cs typeface="Arial"/>
                <a:sym typeface="Arial"/>
              </a:defRPr>
            </a:lvl1pPr>
          </a:lstStyle>
          <a:p>
            <a:r>
              <a:t>UCAS</a:t>
            </a:r>
          </a:p>
        </p:txBody>
      </p:sp>
      <p:sp>
        <p:nvSpPr>
          <p:cNvPr id="139" name="标题文本"/>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标题文本</a:t>
            </a:r>
          </a:p>
        </p:txBody>
      </p:sp>
      <p:sp>
        <p:nvSpPr>
          <p:cNvPr id="140" name="图片占位符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41" name="正文级别 1…"/>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正文级别 1</a:t>
            </a:r>
          </a:p>
          <a:p>
            <a:pPr lvl="1"/>
            <a:r>
              <a:t>正文级别 2</a:t>
            </a:r>
          </a:p>
          <a:p>
            <a:pPr lvl="2"/>
            <a:r>
              <a:t>正文级别 3</a:t>
            </a:r>
          </a:p>
          <a:p>
            <a:pPr lvl="3"/>
            <a:r>
              <a:t>正文级别 4</a:t>
            </a:r>
          </a:p>
          <a:p>
            <a:pPr lvl="4"/>
            <a:r>
              <a:t>正文级别 5</a:t>
            </a:r>
          </a:p>
        </p:txBody>
      </p:sp>
      <p:pic>
        <p:nvPicPr>
          <p:cNvPr id="142" name="图片 13" descr="图片 13"/>
          <p:cNvPicPr>
            <a:picLocks noChangeAspect="1"/>
          </p:cNvPicPr>
          <p:nvPr/>
        </p:nvPicPr>
        <p:blipFill>
          <a:blip r:embed="rId4"/>
          <a:stretch>
            <a:fillRect/>
          </a:stretch>
        </p:blipFill>
        <p:spPr>
          <a:xfrm>
            <a:off x="7204609" y="6406146"/>
            <a:ext cx="1882241" cy="394704"/>
          </a:xfrm>
          <a:prstGeom prst="rect">
            <a:avLst/>
          </a:prstGeom>
          <a:ln w="12700">
            <a:miter lim="400000"/>
          </a:ln>
        </p:spPr>
      </p:pic>
      <p:sp>
        <p:nvSpPr>
          <p:cNvPr id="143" name="幻灯片编号"/>
          <p:cNvSpPr txBox="1">
            <a:spLocks noGrp="1"/>
          </p:cNvSpPr>
          <p:nvPr>
            <p:ph type="sldNum" sz="quarter" idx="2"/>
          </p:nvPr>
        </p:nvSpPr>
        <p:spPr>
          <a:xfrm>
            <a:off x="6553200" y="635635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标题和竖排文字">
    <p:spTree>
      <p:nvGrpSpPr>
        <p:cNvPr id="1" name=""/>
        <p:cNvGrpSpPr/>
        <p:nvPr/>
      </p:nvGrpSpPr>
      <p:grpSpPr>
        <a:xfrm>
          <a:off x="0" y="0"/>
          <a:ext cx="0" cy="0"/>
          <a:chOff x="0" y="0"/>
          <a:chExt cx="0" cy="0"/>
        </a:xfrm>
      </p:grpSpPr>
      <p:pic>
        <p:nvPicPr>
          <p:cNvPr id="150" name="图片 10" descr="图片 10"/>
          <p:cNvPicPr>
            <a:picLocks noChangeAspect="1"/>
          </p:cNvPicPr>
          <p:nvPr/>
        </p:nvPicPr>
        <p:blipFill>
          <a:blip r:embed="rId2"/>
          <a:stretch>
            <a:fillRect/>
          </a:stretch>
        </p:blipFill>
        <p:spPr>
          <a:xfrm>
            <a:off x="6240245" y="727719"/>
            <a:ext cx="2898895" cy="334222"/>
          </a:xfrm>
          <a:prstGeom prst="rect">
            <a:avLst/>
          </a:prstGeom>
          <a:ln w="12700">
            <a:miter lim="400000"/>
          </a:ln>
        </p:spPr>
      </p:pic>
      <p:sp>
        <p:nvSpPr>
          <p:cNvPr id="151" name="直接连接符 11"/>
          <p:cNvSpPr/>
          <p:nvPr/>
        </p:nvSpPr>
        <p:spPr>
          <a:xfrm flipH="1" flipV="1">
            <a:off x="-1" y="1016380"/>
            <a:ext cx="6498002" cy="1"/>
          </a:xfrm>
          <a:prstGeom prst="line">
            <a:avLst/>
          </a:prstGeom>
          <a:ln w="9906">
            <a:solidFill>
              <a:srgbClr val="415898"/>
            </a:solidFill>
          </a:ln>
        </p:spPr>
        <p:txBody>
          <a:bodyPr lIns="45719" rIns="45719"/>
          <a:lstStyle/>
          <a:p>
            <a:endParaRPr/>
          </a:p>
        </p:txBody>
      </p:sp>
      <p:pic>
        <p:nvPicPr>
          <p:cNvPr id="152" name="图片 6" descr="图片 6"/>
          <p:cNvPicPr>
            <a:picLocks noChangeAspect="1"/>
          </p:cNvPicPr>
          <p:nvPr/>
        </p:nvPicPr>
        <p:blipFill>
          <a:blip r:embed="rId3"/>
          <a:stretch>
            <a:fillRect/>
          </a:stretch>
        </p:blipFill>
        <p:spPr>
          <a:xfrm>
            <a:off x="-9525" y="6329946"/>
            <a:ext cx="4005508" cy="394704"/>
          </a:xfrm>
          <a:prstGeom prst="rect">
            <a:avLst/>
          </a:prstGeom>
          <a:ln w="12700">
            <a:miter lim="400000"/>
          </a:ln>
        </p:spPr>
      </p:pic>
      <p:sp>
        <p:nvSpPr>
          <p:cNvPr id="153" name="TextBox 14"/>
          <p:cNvSpPr txBox="1"/>
          <p:nvPr/>
        </p:nvSpPr>
        <p:spPr>
          <a:xfrm>
            <a:off x="1528613" y="6430214"/>
            <a:ext cx="510755" cy="202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solidFill>
                  <a:srgbClr val="0F208B"/>
                </a:solidFill>
                <a:latin typeface="Arial"/>
                <a:ea typeface="Arial"/>
                <a:cs typeface="Arial"/>
                <a:sym typeface="Arial"/>
              </a:defRPr>
            </a:lvl1pPr>
          </a:lstStyle>
          <a:p>
            <a:r>
              <a:t>UCAS</a:t>
            </a:r>
          </a:p>
        </p:txBody>
      </p:sp>
      <p:sp>
        <p:nvSpPr>
          <p:cNvPr id="154" name="标题文本"/>
          <p:cNvSpPr txBox="1">
            <a:spLocks noGrp="1"/>
          </p:cNvSpPr>
          <p:nvPr>
            <p:ph type="title"/>
          </p:nvPr>
        </p:nvSpPr>
        <p:spPr>
          <a:xfrm>
            <a:off x="457200" y="274638"/>
            <a:ext cx="8229600" cy="1143001"/>
          </a:xfrm>
          <a:prstGeom prst="rect">
            <a:avLst/>
          </a:prstGeom>
        </p:spPr>
        <p:txBody>
          <a:bodyPr anchor="t">
            <a:normAutofit/>
          </a:bodyPr>
          <a:lstStyle/>
          <a:p>
            <a:r>
              <a:t>标题文本</a:t>
            </a:r>
          </a:p>
        </p:txBody>
      </p:sp>
      <p:sp>
        <p:nvSpPr>
          <p:cNvPr id="155" name="正文级别 1…"/>
          <p:cNvSpPr txBox="1">
            <a:spLocks noGrp="1"/>
          </p:cNvSpPr>
          <p:nvPr>
            <p:ph type="body" idx="1"/>
          </p:nvPr>
        </p:nvSpPr>
        <p:spPr>
          <a:xfrm>
            <a:off x="457200" y="1600200"/>
            <a:ext cx="8229600" cy="4525963"/>
          </a:xfrm>
          <a:prstGeom prst="rect">
            <a:avLst/>
          </a:prstGeom>
        </p:spPr>
        <p:txBody>
          <a:bodyPr>
            <a:normAutofit/>
          </a:bodyPr>
          <a:lstStyle/>
          <a:p>
            <a:r>
              <a:t>正文级别 1</a:t>
            </a:r>
          </a:p>
          <a:p>
            <a:pPr lvl="1"/>
            <a:r>
              <a:t>正文级别 2</a:t>
            </a:r>
          </a:p>
          <a:p>
            <a:pPr lvl="2"/>
            <a:r>
              <a:t>正文级别 3</a:t>
            </a:r>
          </a:p>
          <a:p>
            <a:pPr lvl="3"/>
            <a:r>
              <a:t>正文级别 4</a:t>
            </a:r>
          </a:p>
          <a:p>
            <a:pPr lvl="4"/>
            <a:r>
              <a:t>正文级别 5</a:t>
            </a:r>
          </a:p>
        </p:txBody>
      </p:sp>
      <p:pic>
        <p:nvPicPr>
          <p:cNvPr id="156" name="图片 13" descr="图片 13"/>
          <p:cNvPicPr>
            <a:picLocks noChangeAspect="1"/>
          </p:cNvPicPr>
          <p:nvPr/>
        </p:nvPicPr>
        <p:blipFill>
          <a:blip r:embed="rId4"/>
          <a:stretch>
            <a:fillRect/>
          </a:stretch>
        </p:blipFill>
        <p:spPr>
          <a:xfrm>
            <a:off x="7204609" y="6406146"/>
            <a:ext cx="1882241" cy="394704"/>
          </a:xfrm>
          <a:prstGeom prst="rect">
            <a:avLst/>
          </a:prstGeom>
          <a:ln w="12700">
            <a:miter lim="400000"/>
          </a:ln>
        </p:spPr>
      </p:pic>
      <p:sp>
        <p:nvSpPr>
          <p:cNvPr id="157" name="幻灯片编号"/>
          <p:cNvSpPr txBox="1">
            <a:spLocks noGrp="1"/>
          </p:cNvSpPr>
          <p:nvPr>
            <p:ph type="sldNum" sz="quarter" idx="2"/>
          </p:nvPr>
        </p:nvSpPr>
        <p:spPr>
          <a:xfrm>
            <a:off x="6553200" y="635635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垂直排列标题与文本">
    <p:spTree>
      <p:nvGrpSpPr>
        <p:cNvPr id="1" name=""/>
        <p:cNvGrpSpPr/>
        <p:nvPr/>
      </p:nvGrpSpPr>
      <p:grpSpPr>
        <a:xfrm>
          <a:off x="0" y="0"/>
          <a:ext cx="0" cy="0"/>
          <a:chOff x="0" y="0"/>
          <a:chExt cx="0" cy="0"/>
        </a:xfrm>
      </p:grpSpPr>
      <p:pic>
        <p:nvPicPr>
          <p:cNvPr id="164" name="图片 10" descr="图片 10"/>
          <p:cNvPicPr>
            <a:picLocks noChangeAspect="1"/>
          </p:cNvPicPr>
          <p:nvPr/>
        </p:nvPicPr>
        <p:blipFill>
          <a:blip r:embed="rId2"/>
          <a:stretch>
            <a:fillRect/>
          </a:stretch>
        </p:blipFill>
        <p:spPr>
          <a:xfrm>
            <a:off x="6240245" y="727719"/>
            <a:ext cx="2898895" cy="334222"/>
          </a:xfrm>
          <a:prstGeom prst="rect">
            <a:avLst/>
          </a:prstGeom>
          <a:ln w="12700">
            <a:miter lim="400000"/>
          </a:ln>
        </p:spPr>
      </p:pic>
      <p:sp>
        <p:nvSpPr>
          <p:cNvPr id="165" name="直接连接符 11"/>
          <p:cNvSpPr/>
          <p:nvPr/>
        </p:nvSpPr>
        <p:spPr>
          <a:xfrm flipH="1" flipV="1">
            <a:off x="-1" y="1016380"/>
            <a:ext cx="6498002" cy="1"/>
          </a:xfrm>
          <a:prstGeom prst="line">
            <a:avLst/>
          </a:prstGeom>
          <a:ln w="9906">
            <a:solidFill>
              <a:srgbClr val="415898"/>
            </a:solidFill>
          </a:ln>
        </p:spPr>
        <p:txBody>
          <a:bodyPr lIns="45719" rIns="45719"/>
          <a:lstStyle/>
          <a:p>
            <a:endParaRPr/>
          </a:p>
        </p:txBody>
      </p:sp>
      <p:pic>
        <p:nvPicPr>
          <p:cNvPr id="166" name="图片 6" descr="图片 6"/>
          <p:cNvPicPr>
            <a:picLocks noChangeAspect="1"/>
          </p:cNvPicPr>
          <p:nvPr/>
        </p:nvPicPr>
        <p:blipFill>
          <a:blip r:embed="rId3"/>
          <a:stretch>
            <a:fillRect/>
          </a:stretch>
        </p:blipFill>
        <p:spPr>
          <a:xfrm>
            <a:off x="-9525" y="6329946"/>
            <a:ext cx="4005508" cy="394704"/>
          </a:xfrm>
          <a:prstGeom prst="rect">
            <a:avLst/>
          </a:prstGeom>
          <a:ln w="12700">
            <a:miter lim="400000"/>
          </a:ln>
        </p:spPr>
      </p:pic>
      <p:sp>
        <p:nvSpPr>
          <p:cNvPr id="167" name="TextBox 14"/>
          <p:cNvSpPr txBox="1"/>
          <p:nvPr/>
        </p:nvSpPr>
        <p:spPr>
          <a:xfrm>
            <a:off x="1528613" y="6430214"/>
            <a:ext cx="510755" cy="202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solidFill>
                  <a:srgbClr val="0F208B"/>
                </a:solidFill>
                <a:latin typeface="Arial"/>
                <a:ea typeface="Arial"/>
                <a:cs typeface="Arial"/>
                <a:sym typeface="Arial"/>
              </a:defRPr>
            </a:lvl1pPr>
          </a:lstStyle>
          <a:p>
            <a:r>
              <a:t>UCAS</a:t>
            </a:r>
          </a:p>
        </p:txBody>
      </p:sp>
      <p:sp>
        <p:nvSpPr>
          <p:cNvPr id="168" name="标题文本"/>
          <p:cNvSpPr txBox="1">
            <a:spLocks noGrp="1"/>
          </p:cNvSpPr>
          <p:nvPr>
            <p:ph type="title"/>
          </p:nvPr>
        </p:nvSpPr>
        <p:spPr>
          <a:xfrm>
            <a:off x="6629400" y="274638"/>
            <a:ext cx="2057400" cy="5851526"/>
          </a:xfrm>
          <a:prstGeom prst="rect">
            <a:avLst/>
          </a:prstGeom>
        </p:spPr>
        <p:txBody>
          <a:bodyPr anchor="t">
            <a:normAutofit/>
          </a:bodyPr>
          <a:lstStyle/>
          <a:p>
            <a:r>
              <a:t>标题文本</a:t>
            </a:r>
          </a:p>
        </p:txBody>
      </p:sp>
      <p:sp>
        <p:nvSpPr>
          <p:cNvPr id="169" name="正文级别 1…"/>
          <p:cNvSpPr txBox="1">
            <a:spLocks noGrp="1"/>
          </p:cNvSpPr>
          <p:nvPr>
            <p:ph type="body" idx="1"/>
          </p:nvPr>
        </p:nvSpPr>
        <p:spPr>
          <a:xfrm>
            <a:off x="457200" y="274638"/>
            <a:ext cx="6019800" cy="5851526"/>
          </a:xfrm>
          <a:prstGeom prst="rect">
            <a:avLst/>
          </a:prstGeom>
        </p:spPr>
        <p:txBody>
          <a:bodyPr>
            <a:normAutofit/>
          </a:bodyPr>
          <a:lstStyle/>
          <a:p>
            <a:r>
              <a:t>正文级别 1</a:t>
            </a:r>
          </a:p>
          <a:p>
            <a:pPr lvl="1"/>
            <a:r>
              <a:t>正文级别 2</a:t>
            </a:r>
          </a:p>
          <a:p>
            <a:pPr lvl="2"/>
            <a:r>
              <a:t>正文级别 3</a:t>
            </a:r>
          </a:p>
          <a:p>
            <a:pPr lvl="3"/>
            <a:r>
              <a:t>正文级别 4</a:t>
            </a:r>
          </a:p>
          <a:p>
            <a:pPr lvl="4"/>
            <a:r>
              <a:t>正文级别 5</a:t>
            </a:r>
          </a:p>
        </p:txBody>
      </p:sp>
      <p:pic>
        <p:nvPicPr>
          <p:cNvPr id="170" name="图片 13" descr="图片 13"/>
          <p:cNvPicPr>
            <a:picLocks noChangeAspect="1"/>
          </p:cNvPicPr>
          <p:nvPr/>
        </p:nvPicPr>
        <p:blipFill>
          <a:blip r:embed="rId4"/>
          <a:stretch>
            <a:fillRect/>
          </a:stretch>
        </p:blipFill>
        <p:spPr>
          <a:xfrm>
            <a:off x="7204609" y="6406146"/>
            <a:ext cx="1882241" cy="394704"/>
          </a:xfrm>
          <a:prstGeom prst="rect">
            <a:avLst/>
          </a:prstGeom>
          <a:ln w="12700">
            <a:miter lim="400000"/>
          </a:ln>
        </p:spPr>
      </p:pic>
      <p:sp>
        <p:nvSpPr>
          <p:cNvPr id="171" name="幻灯片编号"/>
          <p:cNvSpPr txBox="1">
            <a:spLocks noGrp="1"/>
          </p:cNvSpPr>
          <p:nvPr>
            <p:ph type="sldNum" sz="quarter" idx="2"/>
          </p:nvPr>
        </p:nvSpPr>
        <p:spPr>
          <a:xfrm>
            <a:off x="6553200" y="635635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节标题">
    <p:spTree>
      <p:nvGrpSpPr>
        <p:cNvPr id="1" name=""/>
        <p:cNvGrpSpPr/>
        <p:nvPr/>
      </p:nvGrpSpPr>
      <p:grpSpPr>
        <a:xfrm>
          <a:off x="0" y="0"/>
          <a:ext cx="0" cy="0"/>
          <a:chOff x="0" y="0"/>
          <a:chExt cx="0" cy="0"/>
        </a:xfrm>
      </p:grpSpPr>
      <p:pic>
        <p:nvPicPr>
          <p:cNvPr id="47" name="图片 10" descr="图片 10"/>
          <p:cNvPicPr>
            <a:picLocks noChangeAspect="1"/>
          </p:cNvPicPr>
          <p:nvPr/>
        </p:nvPicPr>
        <p:blipFill>
          <a:blip r:embed="rId2"/>
          <a:stretch>
            <a:fillRect/>
          </a:stretch>
        </p:blipFill>
        <p:spPr>
          <a:xfrm>
            <a:off x="6240246" y="524519"/>
            <a:ext cx="2898895" cy="334222"/>
          </a:xfrm>
          <a:prstGeom prst="rect">
            <a:avLst/>
          </a:prstGeom>
          <a:ln w="12700">
            <a:miter lim="400000"/>
          </a:ln>
        </p:spPr>
      </p:pic>
      <p:sp>
        <p:nvSpPr>
          <p:cNvPr id="48" name="直接连接符 11"/>
          <p:cNvSpPr/>
          <p:nvPr/>
        </p:nvSpPr>
        <p:spPr>
          <a:xfrm flipH="1" flipV="1">
            <a:off x="-1" y="813182"/>
            <a:ext cx="6498002" cy="1"/>
          </a:xfrm>
          <a:prstGeom prst="line">
            <a:avLst/>
          </a:prstGeom>
          <a:ln w="9906">
            <a:solidFill>
              <a:srgbClr val="415898"/>
            </a:solidFill>
          </a:ln>
        </p:spPr>
        <p:txBody>
          <a:bodyPr lIns="34289" rIns="34289"/>
          <a:lstStyle/>
          <a:p>
            <a:endParaRPr sz="1350"/>
          </a:p>
        </p:txBody>
      </p:sp>
      <p:pic>
        <p:nvPicPr>
          <p:cNvPr id="49" name="图片 13" descr="图片 13"/>
          <p:cNvPicPr>
            <a:picLocks noChangeAspect="1"/>
          </p:cNvPicPr>
          <p:nvPr/>
        </p:nvPicPr>
        <p:blipFill>
          <a:blip r:embed="rId3"/>
          <a:srcRect r="78974"/>
          <a:stretch>
            <a:fillRect/>
          </a:stretch>
        </p:blipFill>
        <p:spPr>
          <a:xfrm>
            <a:off x="8528844" y="334074"/>
            <a:ext cx="526060" cy="524673"/>
          </a:xfrm>
          <a:prstGeom prst="rect">
            <a:avLst/>
          </a:prstGeom>
          <a:ln w="12700">
            <a:miter lim="400000"/>
          </a:ln>
        </p:spPr>
      </p:pic>
      <p:sp>
        <p:nvSpPr>
          <p:cNvPr id="50" name="正文级别 1…"/>
          <p:cNvSpPr txBox="1">
            <a:spLocks noGrp="1"/>
          </p:cNvSpPr>
          <p:nvPr>
            <p:ph type="body" idx="13"/>
          </p:nvPr>
        </p:nvSpPr>
        <p:spPr>
          <a:xfrm>
            <a:off x="1219361" y="1690687"/>
            <a:ext cx="6705280" cy="4057834"/>
          </a:xfrm>
          <a:prstGeom prst="rect">
            <a:avLst/>
          </a:prstGeom>
        </p:spPr>
        <p:txBody>
          <a:bodyPr>
            <a:normAutofit/>
          </a:bodyPr>
          <a:lstStyle>
            <a:lvl1pPr>
              <a:buClr>
                <a:srgbClr val="6076B4"/>
              </a:buClr>
              <a:buChar char="‣"/>
              <a:defRPr sz="1800">
                <a:latin typeface="Iowan Old Style"/>
                <a:ea typeface="Iowan Old Style"/>
                <a:cs typeface="Iowan Old Style"/>
                <a:sym typeface="Iowan Old Style"/>
              </a:defRPr>
            </a:lvl1pPr>
            <a:lvl2pPr>
              <a:buClr>
                <a:srgbClr val="6076B4"/>
              </a:buClr>
              <a:defRPr sz="1800">
                <a:latin typeface="Iowan Old Style"/>
                <a:ea typeface="Iowan Old Style"/>
                <a:cs typeface="Iowan Old Style"/>
                <a:sym typeface="Iowan Old Style"/>
              </a:defRPr>
            </a:lvl2pPr>
            <a:lvl3pPr>
              <a:buClr>
                <a:srgbClr val="6076B4"/>
              </a:buClr>
              <a:defRPr sz="1800">
                <a:latin typeface="Iowan Old Style"/>
                <a:ea typeface="Iowan Old Style"/>
                <a:cs typeface="Iowan Old Style"/>
                <a:sym typeface="Iowan Old Style"/>
              </a:defRPr>
            </a:lvl3pPr>
            <a:lvl4pPr>
              <a:buClr>
                <a:srgbClr val="6076B4"/>
              </a:buClr>
              <a:defRPr sz="1800">
                <a:latin typeface="Iowan Old Style"/>
                <a:ea typeface="Iowan Old Style"/>
                <a:cs typeface="Iowan Old Style"/>
                <a:sym typeface="Iowan Old Style"/>
              </a:defRPr>
            </a:lvl4pPr>
            <a:lvl5pPr>
              <a:buClr>
                <a:srgbClr val="6076B4"/>
              </a:buClr>
              <a:defRPr sz="1800">
                <a:latin typeface="Iowan Old Style"/>
                <a:ea typeface="Iowan Old Style"/>
                <a:cs typeface="Iowan Old Style"/>
                <a:sym typeface="Iowan Old Style"/>
              </a:defRPr>
            </a:lvl5pPr>
          </a:lstStyle>
          <a:p>
            <a:r>
              <a:t>正文级别 1</a:t>
            </a:r>
          </a:p>
          <a:p>
            <a:pPr lvl="1"/>
            <a:r>
              <a:t>正文级别 2</a:t>
            </a:r>
          </a:p>
          <a:p>
            <a:pPr lvl="2"/>
            <a:r>
              <a:t>正文级别 3</a:t>
            </a:r>
          </a:p>
          <a:p>
            <a:pPr lvl="3"/>
            <a:r>
              <a:t>正文级别 4</a:t>
            </a:r>
          </a:p>
          <a:p>
            <a:pPr lvl="4"/>
            <a:r>
              <a:t>正文级别 5</a:t>
            </a:r>
          </a:p>
        </p:txBody>
      </p:sp>
      <p:sp>
        <p:nvSpPr>
          <p:cNvPr id="51" name="文本"/>
          <p:cNvSpPr txBox="1">
            <a:spLocks noGrp="1"/>
          </p:cNvSpPr>
          <p:nvPr>
            <p:ph type="body" sz="quarter" idx="14"/>
          </p:nvPr>
        </p:nvSpPr>
        <p:spPr>
          <a:xfrm>
            <a:off x="202398" y="155193"/>
            <a:ext cx="2400708" cy="553998"/>
          </a:xfrm>
          <a:prstGeom prst="rect">
            <a:avLst/>
          </a:prstGeom>
        </p:spPr>
        <p:txBody>
          <a:bodyPr>
            <a:spAutoFit/>
          </a:bodyPr>
          <a:lstStyle>
            <a:lvl1pPr marL="0" indent="0" algn="ctr">
              <a:spcBef>
                <a:spcPts val="0"/>
              </a:spcBef>
              <a:buSzTx/>
              <a:buFontTx/>
              <a:buNone/>
              <a:defRPr sz="3000">
                <a:solidFill>
                  <a:srgbClr val="465684"/>
                </a:solidFill>
                <a:latin typeface="Athelas"/>
                <a:sym typeface="Athelas"/>
              </a:defRPr>
            </a:lvl1pPr>
          </a:lstStyle>
          <a:p>
            <a:pPr marL="0" indent="0" algn="ctr">
              <a:spcBef>
                <a:spcPts val="0"/>
              </a:spcBef>
              <a:buSzTx/>
              <a:buFontTx/>
              <a:buNone/>
              <a:defRPr sz="3000">
                <a:solidFill>
                  <a:srgbClr val="465684"/>
                </a:solidFill>
                <a:latin typeface="Athelas"/>
                <a:ea typeface="Athelas"/>
                <a:cs typeface="Athelas"/>
                <a:sym typeface="Athelas"/>
              </a:defRPr>
            </a:pPr>
            <a:endParaRPr/>
          </a:p>
        </p:txBody>
      </p:sp>
      <p:sp>
        <p:nvSpPr>
          <p:cNvPr id="52" name="幻灯片编号"/>
          <p:cNvSpPr txBox="1">
            <a:spLocks noGrp="1"/>
          </p:cNvSpPr>
          <p:nvPr>
            <p:ph type="sldNum" sz="quarter" idx="2"/>
          </p:nvPr>
        </p:nvSpPr>
        <p:spPr>
          <a:xfrm>
            <a:off x="6553200" y="6356350"/>
            <a:ext cx="297515" cy="300082"/>
          </a:xfrm>
          <a:prstGeom prst="rect">
            <a:avLst/>
          </a:prstGeom>
        </p:spPr>
        <p:txBody>
          <a:bodyPr anchor="t"/>
          <a:lstStyle>
            <a:lvl1pPr algn="l">
              <a:defRPr sz="1350"/>
            </a:lvl1pPr>
          </a:lstStyle>
          <a:p>
            <a:fld id="{86CB4B4D-7CA3-9044-876B-883B54F8677D}" type="slidenum">
              <a:t>‹#›</a:t>
            </a:fld>
            <a:endParaRPr/>
          </a:p>
        </p:txBody>
      </p:sp>
    </p:spTree>
    <p:extLst>
      <p:ext uri="{BB962C8B-B14F-4D97-AF65-F5344CB8AC3E}">
        <p14:creationId xmlns:p14="http://schemas.microsoft.com/office/powerpoint/2010/main" val="17790439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标题和内容">
    <p:spTree>
      <p:nvGrpSpPr>
        <p:cNvPr id="1" name=""/>
        <p:cNvGrpSpPr/>
        <p:nvPr/>
      </p:nvGrpSpPr>
      <p:grpSpPr>
        <a:xfrm>
          <a:off x="0" y="0"/>
          <a:ext cx="0" cy="0"/>
          <a:chOff x="0" y="0"/>
          <a:chExt cx="0" cy="0"/>
        </a:xfrm>
      </p:grpSpPr>
      <p:sp>
        <p:nvSpPr>
          <p:cNvPr id="24" name="正文级别 1…"/>
          <p:cNvSpPr txBox="1">
            <a:spLocks noGrp="1"/>
          </p:cNvSpPr>
          <p:nvPr>
            <p:ph type="body" idx="1"/>
          </p:nvPr>
        </p:nvSpPr>
        <p:spPr>
          <a:xfrm>
            <a:off x="1219360" y="1690687"/>
            <a:ext cx="6705280" cy="4057834"/>
          </a:xfrm>
          <a:prstGeom prst="rect">
            <a:avLst/>
          </a:prstGeom>
        </p:spPr>
        <p:txBody>
          <a:bodyPr>
            <a:normAutofit/>
          </a:bodyPr>
          <a:lstStyle>
            <a:lvl1pPr>
              <a:buClr>
                <a:srgbClr val="6076B4"/>
              </a:buClr>
              <a:buChar char="‣"/>
              <a:defRPr sz="2400">
                <a:latin typeface="Iowan Old Style Roman"/>
                <a:ea typeface="Iowan Old Style Roman"/>
                <a:cs typeface="Iowan Old Style Roman"/>
                <a:sym typeface="Iowan Old Style Roman"/>
              </a:defRPr>
            </a:lvl1pPr>
            <a:lvl2pPr>
              <a:buClr>
                <a:srgbClr val="6076B4"/>
              </a:buClr>
              <a:defRPr sz="2400">
                <a:latin typeface="Iowan Old Style Roman"/>
                <a:ea typeface="Iowan Old Style Roman"/>
                <a:cs typeface="Iowan Old Style Roman"/>
                <a:sym typeface="Iowan Old Style Roman"/>
              </a:defRPr>
            </a:lvl2pPr>
            <a:lvl3pPr>
              <a:buClr>
                <a:srgbClr val="6076B4"/>
              </a:buClr>
              <a:defRPr sz="2400">
                <a:latin typeface="Iowan Old Style Roman"/>
                <a:ea typeface="Iowan Old Style Roman"/>
                <a:cs typeface="Iowan Old Style Roman"/>
                <a:sym typeface="Iowan Old Style Roman"/>
              </a:defRPr>
            </a:lvl3pPr>
            <a:lvl4pPr>
              <a:buClr>
                <a:srgbClr val="6076B4"/>
              </a:buClr>
              <a:defRPr sz="2400">
                <a:latin typeface="Iowan Old Style Roman"/>
                <a:ea typeface="Iowan Old Style Roman"/>
                <a:cs typeface="Iowan Old Style Roman"/>
                <a:sym typeface="Iowan Old Style Roman"/>
              </a:defRPr>
            </a:lvl4pPr>
            <a:lvl5pPr>
              <a:buClr>
                <a:srgbClr val="6076B4"/>
              </a:buClr>
              <a:defRPr sz="2400">
                <a:latin typeface="Iowan Old Style Roman"/>
                <a:ea typeface="Iowan Old Style Roman"/>
                <a:cs typeface="Iowan Old Style Roman"/>
                <a:sym typeface="Iowan Old Style Roman"/>
              </a:defRPr>
            </a:lvl5pPr>
          </a:lstStyle>
          <a:p>
            <a:r>
              <a:t>正文级别 1</a:t>
            </a:r>
          </a:p>
          <a:p>
            <a:pPr lvl="1"/>
            <a:r>
              <a:t>正文级别 2</a:t>
            </a:r>
          </a:p>
          <a:p>
            <a:pPr lvl="2"/>
            <a:r>
              <a:t>正文级别 3</a:t>
            </a:r>
          </a:p>
          <a:p>
            <a:pPr lvl="3"/>
            <a:r>
              <a:t>正文级别 4</a:t>
            </a:r>
          </a:p>
          <a:p>
            <a:pPr lvl="4"/>
            <a:r>
              <a:t>正文级别 5</a:t>
            </a:r>
          </a:p>
        </p:txBody>
      </p:sp>
      <p:sp>
        <p:nvSpPr>
          <p:cNvPr id="25" name="矩形"/>
          <p:cNvSpPr/>
          <p:nvPr/>
        </p:nvSpPr>
        <p:spPr>
          <a:xfrm>
            <a:off x="-95887" y="1020141"/>
            <a:ext cx="3249002" cy="202417"/>
          </a:xfrm>
          <a:prstGeom prst="rect">
            <a:avLst/>
          </a:prstGeom>
          <a:solidFill>
            <a:srgbClr val="6076B4"/>
          </a:solidFill>
          <a:ln w="12700">
            <a:miter lim="400000"/>
          </a:ln>
        </p:spPr>
        <p:txBody>
          <a:bodyPr lIns="45719" rIns="45719" anchor="ctr"/>
          <a:lstStyle/>
          <a:p>
            <a:endParaRPr/>
          </a:p>
        </p:txBody>
      </p:sp>
      <p:pic>
        <p:nvPicPr>
          <p:cNvPr id="26" name="图像" descr="图像"/>
          <p:cNvPicPr>
            <a:picLocks noChangeAspect="1"/>
          </p:cNvPicPr>
          <p:nvPr/>
        </p:nvPicPr>
        <p:blipFill>
          <a:blip r:embed="rId2"/>
          <a:stretch>
            <a:fillRect/>
          </a:stretch>
        </p:blipFill>
        <p:spPr>
          <a:xfrm>
            <a:off x="0" y="6216650"/>
            <a:ext cx="9144000" cy="520700"/>
          </a:xfrm>
          <a:prstGeom prst="rect">
            <a:avLst/>
          </a:prstGeom>
          <a:ln w="12700">
            <a:miter lim="400000"/>
          </a:ln>
        </p:spPr>
      </p:pic>
      <p:sp>
        <p:nvSpPr>
          <p:cNvPr id="27" name="文本"/>
          <p:cNvSpPr txBox="1">
            <a:spLocks noGrp="1"/>
          </p:cNvSpPr>
          <p:nvPr>
            <p:ph type="body" sz="quarter" idx="21"/>
          </p:nvPr>
        </p:nvSpPr>
        <p:spPr>
          <a:xfrm>
            <a:off x="328260" y="357201"/>
            <a:ext cx="2400708" cy="662941"/>
          </a:xfrm>
          <a:prstGeom prst="rect">
            <a:avLst/>
          </a:prstGeom>
        </p:spPr>
        <p:txBody>
          <a:bodyPr>
            <a:spAutoFit/>
          </a:bodyPr>
          <a:lstStyle/>
          <a:p>
            <a:pPr marL="0" indent="0" algn="ctr">
              <a:spcBef>
                <a:spcPts val="0"/>
              </a:spcBef>
              <a:buSzTx/>
              <a:buFontTx/>
              <a:buNone/>
              <a:defRPr>
                <a:solidFill>
                  <a:srgbClr val="43527E"/>
                </a:solidFill>
                <a:latin typeface="Athelas Regular"/>
                <a:ea typeface="Athelas Regular"/>
                <a:cs typeface="Athelas Regular"/>
                <a:sym typeface="Athelas Regular"/>
              </a:defRPr>
            </a:pPr>
            <a:endParaRPr/>
          </a:p>
        </p:txBody>
      </p:sp>
      <p:sp>
        <p:nvSpPr>
          <p:cNvPr id="28" name="幻灯片编号"/>
          <p:cNvSpPr txBox="1">
            <a:spLocks noGrp="1"/>
          </p:cNvSpPr>
          <p:nvPr>
            <p:ph type="sldNum" sz="quarter" idx="2"/>
          </p:nvPr>
        </p:nvSpPr>
        <p:spPr>
          <a:xfrm>
            <a:off x="6553200" y="635635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结尾">
    <p:spTree>
      <p:nvGrpSpPr>
        <p:cNvPr id="1" name=""/>
        <p:cNvGrpSpPr/>
        <p:nvPr/>
      </p:nvGrpSpPr>
      <p:grpSpPr>
        <a:xfrm>
          <a:off x="0" y="0"/>
          <a:ext cx="0" cy="0"/>
          <a:chOff x="0" y="0"/>
          <a:chExt cx="0" cy="0"/>
        </a:xfrm>
      </p:grpSpPr>
      <p:pic>
        <p:nvPicPr>
          <p:cNvPr id="35" name="图像" descr="图像"/>
          <p:cNvPicPr>
            <a:picLocks noChangeAspect="1"/>
          </p:cNvPicPr>
          <p:nvPr/>
        </p:nvPicPr>
        <p:blipFill>
          <a:blip r:embed="rId2"/>
          <a:srcRect b="50000"/>
          <a:stretch>
            <a:fillRect/>
          </a:stretch>
        </p:blipFill>
        <p:spPr>
          <a:xfrm>
            <a:off x="0" y="-9569"/>
            <a:ext cx="9143951" cy="3448138"/>
          </a:xfrm>
          <a:prstGeom prst="rect">
            <a:avLst/>
          </a:prstGeom>
          <a:ln w="12700">
            <a:miter lim="400000"/>
          </a:ln>
        </p:spPr>
      </p:pic>
      <p:pic>
        <p:nvPicPr>
          <p:cNvPr id="36" name="图像" descr="图像"/>
          <p:cNvPicPr>
            <a:picLocks noChangeAspect="1"/>
          </p:cNvPicPr>
          <p:nvPr/>
        </p:nvPicPr>
        <p:blipFill>
          <a:blip r:embed="rId3"/>
          <a:stretch>
            <a:fillRect/>
          </a:stretch>
        </p:blipFill>
        <p:spPr>
          <a:xfrm>
            <a:off x="0" y="6216650"/>
            <a:ext cx="9144000" cy="520700"/>
          </a:xfrm>
          <a:prstGeom prst="rect">
            <a:avLst/>
          </a:prstGeom>
          <a:ln w="12700">
            <a:miter lim="400000"/>
          </a:ln>
        </p:spPr>
      </p:pic>
      <p:sp>
        <p:nvSpPr>
          <p:cNvPr id="37" name="Thanks"/>
          <p:cNvSpPr txBox="1"/>
          <p:nvPr/>
        </p:nvSpPr>
        <p:spPr>
          <a:xfrm>
            <a:off x="1860397" y="3938089"/>
            <a:ext cx="5593071"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a:solidFill>
                  <a:srgbClr val="404E78"/>
                </a:solidFill>
                <a:latin typeface="Athelas Regular"/>
                <a:ea typeface="Athelas Regular"/>
                <a:cs typeface="Athelas Regular"/>
                <a:sym typeface="Athelas Regular"/>
              </a:defRPr>
            </a:lvl1pPr>
          </a:lstStyle>
          <a:p>
            <a:r>
              <a:t>Thanks</a:t>
            </a:r>
          </a:p>
        </p:txBody>
      </p:sp>
      <p:sp>
        <p:nvSpPr>
          <p:cNvPr id="38" name="幻灯片编号"/>
          <p:cNvSpPr txBox="1">
            <a:spLocks noGrp="1"/>
          </p:cNvSpPr>
          <p:nvPr>
            <p:ph type="sldNum" sz="quarter" idx="2"/>
          </p:nvPr>
        </p:nvSpPr>
        <p:spPr>
          <a:xfrm>
            <a:off x="6553200" y="635635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节标题">
    <p:spTree>
      <p:nvGrpSpPr>
        <p:cNvPr id="1" name=""/>
        <p:cNvGrpSpPr/>
        <p:nvPr/>
      </p:nvGrpSpPr>
      <p:grpSpPr>
        <a:xfrm>
          <a:off x="0" y="0"/>
          <a:ext cx="0" cy="0"/>
          <a:chOff x="0" y="0"/>
          <a:chExt cx="0" cy="0"/>
        </a:xfrm>
      </p:grpSpPr>
      <p:pic>
        <p:nvPicPr>
          <p:cNvPr id="45" name="图片 10" descr="图片 10"/>
          <p:cNvPicPr>
            <a:picLocks noChangeAspect="1"/>
          </p:cNvPicPr>
          <p:nvPr/>
        </p:nvPicPr>
        <p:blipFill>
          <a:blip r:embed="rId2"/>
          <a:stretch>
            <a:fillRect/>
          </a:stretch>
        </p:blipFill>
        <p:spPr>
          <a:xfrm>
            <a:off x="6240245" y="524519"/>
            <a:ext cx="2898895" cy="334222"/>
          </a:xfrm>
          <a:prstGeom prst="rect">
            <a:avLst/>
          </a:prstGeom>
          <a:ln w="12700">
            <a:miter lim="400000"/>
          </a:ln>
        </p:spPr>
      </p:pic>
      <p:sp>
        <p:nvSpPr>
          <p:cNvPr id="46" name="直接连接符 11"/>
          <p:cNvSpPr/>
          <p:nvPr/>
        </p:nvSpPr>
        <p:spPr>
          <a:xfrm flipH="1" flipV="1">
            <a:off x="-1" y="813180"/>
            <a:ext cx="6498002" cy="1"/>
          </a:xfrm>
          <a:prstGeom prst="line">
            <a:avLst/>
          </a:prstGeom>
          <a:ln w="9906">
            <a:solidFill>
              <a:srgbClr val="415898"/>
            </a:solidFill>
          </a:ln>
        </p:spPr>
        <p:txBody>
          <a:bodyPr lIns="45719" rIns="45719"/>
          <a:lstStyle/>
          <a:p>
            <a:endParaRPr/>
          </a:p>
        </p:txBody>
      </p:sp>
      <p:pic>
        <p:nvPicPr>
          <p:cNvPr id="47" name="图片 13" descr="图片 13"/>
          <p:cNvPicPr>
            <a:picLocks noChangeAspect="1"/>
          </p:cNvPicPr>
          <p:nvPr/>
        </p:nvPicPr>
        <p:blipFill>
          <a:blip r:embed="rId3"/>
          <a:srcRect r="78974"/>
          <a:stretch>
            <a:fillRect/>
          </a:stretch>
        </p:blipFill>
        <p:spPr>
          <a:xfrm>
            <a:off x="8528843" y="334072"/>
            <a:ext cx="526060" cy="524673"/>
          </a:xfrm>
          <a:prstGeom prst="rect">
            <a:avLst/>
          </a:prstGeom>
          <a:ln w="12700">
            <a:miter lim="400000"/>
          </a:ln>
        </p:spPr>
      </p:pic>
      <p:sp>
        <p:nvSpPr>
          <p:cNvPr id="48" name="正文级别 1…"/>
          <p:cNvSpPr txBox="1">
            <a:spLocks noGrp="1"/>
          </p:cNvSpPr>
          <p:nvPr>
            <p:ph type="body" idx="21"/>
          </p:nvPr>
        </p:nvSpPr>
        <p:spPr>
          <a:xfrm>
            <a:off x="1219360" y="1690687"/>
            <a:ext cx="6705280" cy="4057834"/>
          </a:xfrm>
          <a:prstGeom prst="rect">
            <a:avLst/>
          </a:prstGeom>
        </p:spPr>
        <p:txBody>
          <a:bodyPr>
            <a:normAutofit/>
          </a:bodyPr>
          <a:lstStyle>
            <a:lvl1pPr>
              <a:buClr>
                <a:srgbClr val="6076B4"/>
              </a:buClr>
              <a:buChar char="‣"/>
              <a:defRPr sz="2400">
                <a:latin typeface="Iowan Old Style Roman"/>
                <a:ea typeface="Iowan Old Style Roman"/>
                <a:cs typeface="Iowan Old Style Roman"/>
                <a:sym typeface="Iowan Old Style Roman"/>
              </a:defRPr>
            </a:lvl1pPr>
            <a:lvl2pPr>
              <a:buClr>
                <a:srgbClr val="6076B4"/>
              </a:buClr>
              <a:defRPr sz="2400">
                <a:latin typeface="Iowan Old Style Roman"/>
                <a:ea typeface="Iowan Old Style Roman"/>
                <a:cs typeface="Iowan Old Style Roman"/>
                <a:sym typeface="Iowan Old Style Roman"/>
              </a:defRPr>
            </a:lvl2pPr>
            <a:lvl3pPr>
              <a:buClr>
                <a:srgbClr val="6076B4"/>
              </a:buClr>
              <a:defRPr sz="2400">
                <a:latin typeface="Iowan Old Style Roman"/>
                <a:ea typeface="Iowan Old Style Roman"/>
                <a:cs typeface="Iowan Old Style Roman"/>
                <a:sym typeface="Iowan Old Style Roman"/>
              </a:defRPr>
            </a:lvl3pPr>
            <a:lvl4pPr>
              <a:buClr>
                <a:srgbClr val="6076B4"/>
              </a:buClr>
              <a:defRPr sz="2400">
                <a:latin typeface="Iowan Old Style Roman"/>
                <a:ea typeface="Iowan Old Style Roman"/>
                <a:cs typeface="Iowan Old Style Roman"/>
                <a:sym typeface="Iowan Old Style Roman"/>
              </a:defRPr>
            </a:lvl4pPr>
            <a:lvl5pPr>
              <a:buClr>
                <a:srgbClr val="6076B4"/>
              </a:buClr>
              <a:defRPr sz="2400">
                <a:latin typeface="Iowan Old Style Roman"/>
                <a:ea typeface="Iowan Old Style Roman"/>
                <a:cs typeface="Iowan Old Style Roman"/>
                <a:sym typeface="Iowan Old Style Roman"/>
              </a:defRPr>
            </a:lvl5pPr>
          </a:lstStyle>
          <a:p>
            <a:r>
              <a:t>正文级别 1</a:t>
            </a:r>
          </a:p>
          <a:p>
            <a:pPr lvl="1"/>
            <a:r>
              <a:t>正文级别 2</a:t>
            </a:r>
          </a:p>
          <a:p>
            <a:pPr lvl="2"/>
            <a:r>
              <a:t>正文级别 3</a:t>
            </a:r>
          </a:p>
          <a:p>
            <a:pPr lvl="3"/>
            <a:r>
              <a:t>正文级别 4</a:t>
            </a:r>
          </a:p>
          <a:p>
            <a:pPr lvl="4"/>
            <a:r>
              <a:t>正文级别 5</a:t>
            </a:r>
          </a:p>
        </p:txBody>
      </p:sp>
      <p:sp>
        <p:nvSpPr>
          <p:cNvPr id="49" name="文本"/>
          <p:cNvSpPr txBox="1">
            <a:spLocks noGrp="1"/>
          </p:cNvSpPr>
          <p:nvPr>
            <p:ph type="body" sz="quarter" idx="22"/>
          </p:nvPr>
        </p:nvSpPr>
        <p:spPr>
          <a:xfrm>
            <a:off x="202398" y="155193"/>
            <a:ext cx="2400708" cy="624841"/>
          </a:xfrm>
          <a:prstGeom prst="rect">
            <a:avLst/>
          </a:prstGeom>
        </p:spPr>
        <p:txBody>
          <a:bodyPr>
            <a:spAutoFit/>
          </a:bodyPr>
          <a:lstStyle/>
          <a:p>
            <a:pPr marL="0" indent="0" algn="ctr">
              <a:spcBef>
                <a:spcPts val="0"/>
              </a:spcBef>
              <a:buSzTx/>
              <a:buFontTx/>
              <a:buNone/>
              <a:defRPr sz="3000">
                <a:solidFill>
                  <a:srgbClr val="465684"/>
                </a:solidFill>
                <a:latin typeface="Athelas Regular"/>
                <a:ea typeface="Athelas Regular"/>
                <a:cs typeface="Athelas Regular"/>
                <a:sym typeface="Athelas Regular"/>
              </a:defRPr>
            </a:pPr>
            <a:endParaRPr/>
          </a:p>
        </p:txBody>
      </p:sp>
      <p:sp>
        <p:nvSpPr>
          <p:cNvPr id="50" name="幻灯片编号"/>
          <p:cNvSpPr txBox="1">
            <a:spLocks noGrp="1"/>
          </p:cNvSpPr>
          <p:nvPr>
            <p:ph type="sldNum" sz="quarter" idx="2"/>
          </p:nvPr>
        </p:nvSpPr>
        <p:spPr>
          <a:xfrm>
            <a:off x="6553200" y="635635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节标题 拷贝">
    <p:spTree>
      <p:nvGrpSpPr>
        <p:cNvPr id="1" name=""/>
        <p:cNvGrpSpPr/>
        <p:nvPr/>
      </p:nvGrpSpPr>
      <p:grpSpPr>
        <a:xfrm>
          <a:off x="0" y="0"/>
          <a:ext cx="0" cy="0"/>
          <a:chOff x="0" y="0"/>
          <a:chExt cx="0" cy="0"/>
        </a:xfrm>
      </p:grpSpPr>
      <p:sp>
        <p:nvSpPr>
          <p:cNvPr id="57" name="正文级别 1…"/>
          <p:cNvSpPr txBox="1">
            <a:spLocks noGrp="1"/>
          </p:cNvSpPr>
          <p:nvPr>
            <p:ph type="body" idx="21"/>
          </p:nvPr>
        </p:nvSpPr>
        <p:spPr>
          <a:xfrm>
            <a:off x="1219360" y="1690687"/>
            <a:ext cx="6705280" cy="4057834"/>
          </a:xfrm>
          <a:prstGeom prst="rect">
            <a:avLst/>
          </a:prstGeom>
        </p:spPr>
        <p:txBody>
          <a:bodyPr>
            <a:normAutofit/>
          </a:bodyPr>
          <a:lstStyle>
            <a:lvl1pPr>
              <a:buClr>
                <a:srgbClr val="6076B4"/>
              </a:buClr>
              <a:buChar char="‣"/>
              <a:defRPr sz="2400">
                <a:latin typeface="Iowan Old Style Roman"/>
                <a:ea typeface="Iowan Old Style Roman"/>
                <a:cs typeface="Iowan Old Style Roman"/>
                <a:sym typeface="Iowan Old Style Roman"/>
              </a:defRPr>
            </a:lvl1pPr>
            <a:lvl2pPr>
              <a:buClr>
                <a:srgbClr val="6076B4"/>
              </a:buClr>
              <a:defRPr sz="2400">
                <a:latin typeface="Iowan Old Style Roman"/>
                <a:ea typeface="Iowan Old Style Roman"/>
                <a:cs typeface="Iowan Old Style Roman"/>
                <a:sym typeface="Iowan Old Style Roman"/>
              </a:defRPr>
            </a:lvl2pPr>
            <a:lvl3pPr>
              <a:buClr>
                <a:srgbClr val="6076B4"/>
              </a:buClr>
              <a:defRPr sz="2400">
                <a:latin typeface="Iowan Old Style Roman"/>
                <a:ea typeface="Iowan Old Style Roman"/>
                <a:cs typeface="Iowan Old Style Roman"/>
                <a:sym typeface="Iowan Old Style Roman"/>
              </a:defRPr>
            </a:lvl3pPr>
            <a:lvl4pPr>
              <a:buClr>
                <a:srgbClr val="6076B4"/>
              </a:buClr>
              <a:defRPr sz="2400">
                <a:latin typeface="Iowan Old Style Roman"/>
                <a:ea typeface="Iowan Old Style Roman"/>
                <a:cs typeface="Iowan Old Style Roman"/>
                <a:sym typeface="Iowan Old Style Roman"/>
              </a:defRPr>
            </a:lvl4pPr>
            <a:lvl5pPr>
              <a:buClr>
                <a:srgbClr val="6076B4"/>
              </a:buClr>
              <a:defRPr sz="2400">
                <a:latin typeface="Iowan Old Style Roman"/>
                <a:ea typeface="Iowan Old Style Roman"/>
                <a:cs typeface="Iowan Old Style Roman"/>
                <a:sym typeface="Iowan Old Style Roman"/>
              </a:defRPr>
            </a:lvl5pPr>
          </a:lstStyle>
          <a:p>
            <a:r>
              <a:t>正文级别 1</a:t>
            </a:r>
          </a:p>
          <a:p>
            <a:pPr lvl="1"/>
            <a:r>
              <a:t>正文级别 2</a:t>
            </a:r>
          </a:p>
          <a:p>
            <a:pPr lvl="2"/>
            <a:r>
              <a:t>正文级别 3</a:t>
            </a:r>
          </a:p>
          <a:p>
            <a:pPr lvl="3"/>
            <a:r>
              <a:t>正文级别 4</a:t>
            </a:r>
          </a:p>
          <a:p>
            <a:pPr lvl="4"/>
            <a:r>
              <a:t>正文级别 5</a:t>
            </a:r>
          </a:p>
        </p:txBody>
      </p:sp>
      <p:sp>
        <p:nvSpPr>
          <p:cNvPr id="58" name="文本"/>
          <p:cNvSpPr txBox="1">
            <a:spLocks noGrp="1"/>
          </p:cNvSpPr>
          <p:nvPr>
            <p:ph type="body" sz="quarter" idx="22"/>
          </p:nvPr>
        </p:nvSpPr>
        <p:spPr>
          <a:xfrm>
            <a:off x="202398" y="155193"/>
            <a:ext cx="2400708" cy="624841"/>
          </a:xfrm>
          <a:prstGeom prst="rect">
            <a:avLst/>
          </a:prstGeom>
        </p:spPr>
        <p:txBody>
          <a:bodyPr>
            <a:spAutoFit/>
          </a:bodyPr>
          <a:lstStyle/>
          <a:p>
            <a:pPr marL="0" indent="0" algn="ctr">
              <a:spcBef>
                <a:spcPts val="0"/>
              </a:spcBef>
              <a:buSzTx/>
              <a:buFontTx/>
              <a:buNone/>
              <a:defRPr sz="3000">
                <a:solidFill>
                  <a:srgbClr val="465684"/>
                </a:solidFill>
                <a:latin typeface="Athelas Regular"/>
                <a:ea typeface="Athelas Regular"/>
                <a:cs typeface="Athelas Regular"/>
                <a:sym typeface="Athelas Regular"/>
              </a:defRPr>
            </a:pPr>
            <a:endParaRPr/>
          </a:p>
        </p:txBody>
      </p:sp>
      <p:sp>
        <p:nvSpPr>
          <p:cNvPr id="59" name="幻灯片编号"/>
          <p:cNvSpPr txBox="1">
            <a:spLocks noGrp="1"/>
          </p:cNvSpPr>
          <p:nvPr>
            <p:ph type="sldNum" sz="quarter" idx="2"/>
          </p:nvPr>
        </p:nvSpPr>
        <p:spPr>
          <a:xfrm>
            <a:off x="6553200" y="635635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两栏内容">
    <p:spTree>
      <p:nvGrpSpPr>
        <p:cNvPr id="1" name=""/>
        <p:cNvGrpSpPr/>
        <p:nvPr/>
      </p:nvGrpSpPr>
      <p:grpSpPr>
        <a:xfrm>
          <a:off x="0" y="0"/>
          <a:ext cx="0" cy="0"/>
          <a:chOff x="0" y="0"/>
          <a:chExt cx="0" cy="0"/>
        </a:xfrm>
      </p:grpSpPr>
      <p:pic>
        <p:nvPicPr>
          <p:cNvPr id="66" name="图片 10" descr="图片 10"/>
          <p:cNvPicPr>
            <a:picLocks noChangeAspect="1"/>
          </p:cNvPicPr>
          <p:nvPr/>
        </p:nvPicPr>
        <p:blipFill>
          <a:blip r:embed="rId2"/>
          <a:stretch>
            <a:fillRect/>
          </a:stretch>
        </p:blipFill>
        <p:spPr>
          <a:xfrm>
            <a:off x="6240245" y="727719"/>
            <a:ext cx="2898895" cy="334222"/>
          </a:xfrm>
          <a:prstGeom prst="rect">
            <a:avLst/>
          </a:prstGeom>
          <a:ln w="12700">
            <a:miter lim="400000"/>
          </a:ln>
        </p:spPr>
      </p:pic>
      <p:sp>
        <p:nvSpPr>
          <p:cNvPr id="67" name="直接连接符 11"/>
          <p:cNvSpPr/>
          <p:nvPr/>
        </p:nvSpPr>
        <p:spPr>
          <a:xfrm flipH="1" flipV="1">
            <a:off x="-1" y="1016380"/>
            <a:ext cx="6498002" cy="1"/>
          </a:xfrm>
          <a:prstGeom prst="line">
            <a:avLst/>
          </a:prstGeom>
          <a:ln w="9906">
            <a:solidFill>
              <a:srgbClr val="415898"/>
            </a:solidFill>
          </a:ln>
        </p:spPr>
        <p:txBody>
          <a:bodyPr lIns="45719" rIns="45719"/>
          <a:lstStyle/>
          <a:p>
            <a:endParaRPr/>
          </a:p>
        </p:txBody>
      </p:sp>
      <p:pic>
        <p:nvPicPr>
          <p:cNvPr id="68" name="图片 6" descr="图片 6"/>
          <p:cNvPicPr>
            <a:picLocks noChangeAspect="1"/>
          </p:cNvPicPr>
          <p:nvPr/>
        </p:nvPicPr>
        <p:blipFill>
          <a:blip r:embed="rId3"/>
          <a:stretch>
            <a:fillRect/>
          </a:stretch>
        </p:blipFill>
        <p:spPr>
          <a:xfrm>
            <a:off x="-9525" y="6329946"/>
            <a:ext cx="4005508" cy="394704"/>
          </a:xfrm>
          <a:prstGeom prst="rect">
            <a:avLst/>
          </a:prstGeom>
          <a:ln w="12700">
            <a:miter lim="400000"/>
          </a:ln>
        </p:spPr>
      </p:pic>
      <p:pic>
        <p:nvPicPr>
          <p:cNvPr id="69" name="图片 13" descr="图片 13"/>
          <p:cNvPicPr>
            <a:picLocks noChangeAspect="1"/>
          </p:cNvPicPr>
          <p:nvPr/>
        </p:nvPicPr>
        <p:blipFill>
          <a:blip r:embed="rId4"/>
          <a:stretch>
            <a:fillRect/>
          </a:stretch>
        </p:blipFill>
        <p:spPr>
          <a:xfrm>
            <a:off x="7204609" y="6406146"/>
            <a:ext cx="1882241" cy="394704"/>
          </a:xfrm>
          <a:prstGeom prst="rect">
            <a:avLst/>
          </a:prstGeom>
          <a:ln w="12700">
            <a:miter lim="400000"/>
          </a:ln>
        </p:spPr>
      </p:pic>
      <p:sp>
        <p:nvSpPr>
          <p:cNvPr id="70" name="TextBox 14"/>
          <p:cNvSpPr txBox="1"/>
          <p:nvPr/>
        </p:nvSpPr>
        <p:spPr>
          <a:xfrm>
            <a:off x="1528613" y="6430214"/>
            <a:ext cx="510755" cy="202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solidFill>
                  <a:srgbClr val="0F208B"/>
                </a:solidFill>
                <a:latin typeface="Arial"/>
                <a:ea typeface="Arial"/>
                <a:cs typeface="Arial"/>
                <a:sym typeface="Arial"/>
              </a:defRPr>
            </a:lvl1pPr>
          </a:lstStyle>
          <a:p>
            <a:r>
              <a:t>UCAS</a:t>
            </a:r>
          </a:p>
        </p:txBody>
      </p:sp>
      <p:sp>
        <p:nvSpPr>
          <p:cNvPr id="71" name="标题文本"/>
          <p:cNvSpPr txBox="1">
            <a:spLocks noGrp="1"/>
          </p:cNvSpPr>
          <p:nvPr>
            <p:ph type="title"/>
          </p:nvPr>
        </p:nvSpPr>
        <p:spPr>
          <a:xfrm>
            <a:off x="457200" y="274638"/>
            <a:ext cx="8229600" cy="1143001"/>
          </a:xfrm>
          <a:prstGeom prst="rect">
            <a:avLst/>
          </a:prstGeom>
        </p:spPr>
        <p:txBody>
          <a:bodyPr anchor="t">
            <a:normAutofit/>
          </a:bodyPr>
          <a:lstStyle/>
          <a:p>
            <a:r>
              <a:t>标题文本</a:t>
            </a:r>
          </a:p>
        </p:txBody>
      </p:sp>
      <p:sp>
        <p:nvSpPr>
          <p:cNvPr id="72" name="正文级别 1…"/>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正文级别 1</a:t>
            </a:r>
          </a:p>
          <a:p>
            <a:pPr lvl="1"/>
            <a:r>
              <a:t>正文级别 2</a:t>
            </a:r>
          </a:p>
          <a:p>
            <a:pPr lvl="2"/>
            <a:r>
              <a:t>正文级别 3</a:t>
            </a:r>
          </a:p>
          <a:p>
            <a:pPr lvl="3"/>
            <a:r>
              <a:t>正文级别 4</a:t>
            </a:r>
          </a:p>
          <a:p>
            <a:pPr lvl="4"/>
            <a:r>
              <a:t>正文级别 5</a:t>
            </a:r>
          </a:p>
        </p:txBody>
      </p:sp>
      <p:sp>
        <p:nvSpPr>
          <p:cNvPr id="73" name="幻灯片编号"/>
          <p:cNvSpPr txBox="1">
            <a:spLocks noGrp="1"/>
          </p:cNvSpPr>
          <p:nvPr>
            <p:ph type="sldNum" sz="quarter" idx="2"/>
          </p:nvPr>
        </p:nvSpPr>
        <p:spPr>
          <a:xfrm>
            <a:off x="6553200" y="635635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比较">
    <p:spTree>
      <p:nvGrpSpPr>
        <p:cNvPr id="1" name=""/>
        <p:cNvGrpSpPr/>
        <p:nvPr/>
      </p:nvGrpSpPr>
      <p:grpSpPr>
        <a:xfrm>
          <a:off x="0" y="0"/>
          <a:ext cx="0" cy="0"/>
          <a:chOff x="0" y="0"/>
          <a:chExt cx="0" cy="0"/>
        </a:xfrm>
      </p:grpSpPr>
      <p:pic>
        <p:nvPicPr>
          <p:cNvPr id="80" name="图片 10" descr="图片 10"/>
          <p:cNvPicPr>
            <a:picLocks noChangeAspect="1"/>
          </p:cNvPicPr>
          <p:nvPr/>
        </p:nvPicPr>
        <p:blipFill>
          <a:blip r:embed="rId2"/>
          <a:stretch>
            <a:fillRect/>
          </a:stretch>
        </p:blipFill>
        <p:spPr>
          <a:xfrm>
            <a:off x="6240245" y="727719"/>
            <a:ext cx="2898895" cy="334222"/>
          </a:xfrm>
          <a:prstGeom prst="rect">
            <a:avLst/>
          </a:prstGeom>
          <a:ln w="12700">
            <a:miter lim="400000"/>
          </a:ln>
        </p:spPr>
      </p:pic>
      <p:sp>
        <p:nvSpPr>
          <p:cNvPr id="81" name="直接连接符 11"/>
          <p:cNvSpPr/>
          <p:nvPr/>
        </p:nvSpPr>
        <p:spPr>
          <a:xfrm flipH="1" flipV="1">
            <a:off x="-1" y="1016380"/>
            <a:ext cx="6498002" cy="1"/>
          </a:xfrm>
          <a:prstGeom prst="line">
            <a:avLst/>
          </a:prstGeom>
          <a:ln w="9906">
            <a:solidFill>
              <a:srgbClr val="415898"/>
            </a:solidFill>
          </a:ln>
        </p:spPr>
        <p:txBody>
          <a:bodyPr lIns="45719" rIns="45719"/>
          <a:lstStyle/>
          <a:p>
            <a:endParaRPr/>
          </a:p>
        </p:txBody>
      </p:sp>
      <p:pic>
        <p:nvPicPr>
          <p:cNvPr id="82" name="图片 6" descr="图片 6"/>
          <p:cNvPicPr>
            <a:picLocks noChangeAspect="1"/>
          </p:cNvPicPr>
          <p:nvPr/>
        </p:nvPicPr>
        <p:blipFill>
          <a:blip r:embed="rId3"/>
          <a:stretch>
            <a:fillRect/>
          </a:stretch>
        </p:blipFill>
        <p:spPr>
          <a:xfrm>
            <a:off x="-9525" y="6329946"/>
            <a:ext cx="4005508" cy="394704"/>
          </a:xfrm>
          <a:prstGeom prst="rect">
            <a:avLst/>
          </a:prstGeom>
          <a:ln w="12700">
            <a:miter lim="400000"/>
          </a:ln>
        </p:spPr>
      </p:pic>
      <p:sp>
        <p:nvSpPr>
          <p:cNvPr id="83" name="TextBox 14"/>
          <p:cNvSpPr txBox="1"/>
          <p:nvPr/>
        </p:nvSpPr>
        <p:spPr>
          <a:xfrm>
            <a:off x="1528613" y="6430214"/>
            <a:ext cx="510755" cy="202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solidFill>
                  <a:srgbClr val="0F208B"/>
                </a:solidFill>
                <a:latin typeface="Arial"/>
                <a:ea typeface="Arial"/>
                <a:cs typeface="Arial"/>
                <a:sym typeface="Arial"/>
              </a:defRPr>
            </a:lvl1pPr>
          </a:lstStyle>
          <a:p>
            <a:r>
              <a:t>UCAS</a:t>
            </a:r>
          </a:p>
        </p:txBody>
      </p:sp>
      <p:sp>
        <p:nvSpPr>
          <p:cNvPr id="84" name="标题文本"/>
          <p:cNvSpPr txBox="1">
            <a:spLocks noGrp="1"/>
          </p:cNvSpPr>
          <p:nvPr>
            <p:ph type="title"/>
          </p:nvPr>
        </p:nvSpPr>
        <p:spPr>
          <a:xfrm>
            <a:off x="457200" y="274638"/>
            <a:ext cx="8229600" cy="1143001"/>
          </a:xfrm>
          <a:prstGeom prst="rect">
            <a:avLst/>
          </a:prstGeom>
        </p:spPr>
        <p:txBody>
          <a:bodyPr anchor="t">
            <a:normAutofit/>
          </a:bodyPr>
          <a:lstStyle/>
          <a:p>
            <a:r>
              <a:t>标题文本</a:t>
            </a:r>
          </a:p>
        </p:txBody>
      </p:sp>
      <p:sp>
        <p:nvSpPr>
          <p:cNvPr id="85" name="正文级别 1…"/>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86" name="文本占位符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FontTx/>
              <a:buNone/>
              <a:defRPr sz="2400" b="1"/>
            </a:pPr>
            <a:endParaRPr/>
          </a:p>
        </p:txBody>
      </p:sp>
      <p:pic>
        <p:nvPicPr>
          <p:cNvPr id="87" name="图片 13" descr="图片 13"/>
          <p:cNvPicPr>
            <a:picLocks noChangeAspect="1"/>
          </p:cNvPicPr>
          <p:nvPr/>
        </p:nvPicPr>
        <p:blipFill>
          <a:blip r:embed="rId4"/>
          <a:stretch>
            <a:fillRect/>
          </a:stretch>
        </p:blipFill>
        <p:spPr>
          <a:xfrm>
            <a:off x="7204609" y="6406146"/>
            <a:ext cx="1882241" cy="394704"/>
          </a:xfrm>
          <a:prstGeom prst="rect">
            <a:avLst/>
          </a:prstGeom>
          <a:ln w="12700">
            <a:miter lim="400000"/>
          </a:ln>
        </p:spPr>
      </p:pic>
      <p:sp>
        <p:nvSpPr>
          <p:cNvPr id="8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仅标题">
    <p:spTree>
      <p:nvGrpSpPr>
        <p:cNvPr id="1" name=""/>
        <p:cNvGrpSpPr/>
        <p:nvPr/>
      </p:nvGrpSpPr>
      <p:grpSpPr>
        <a:xfrm>
          <a:off x="0" y="0"/>
          <a:ext cx="0" cy="0"/>
          <a:chOff x="0" y="0"/>
          <a:chExt cx="0" cy="0"/>
        </a:xfrm>
      </p:grpSpPr>
      <p:pic>
        <p:nvPicPr>
          <p:cNvPr id="95" name="图片 10" descr="图片 10"/>
          <p:cNvPicPr>
            <a:picLocks noChangeAspect="1"/>
          </p:cNvPicPr>
          <p:nvPr/>
        </p:nvPicPr>
        <p:blipFill>
          <a:blip r:embed="rId2"/>
          <a:stretch>
            <a:fillRect/>
          </a:stretch>
        </p:blipFill>
        <p:spPr>
          <a:xfrm>
            <a:off x="6240245" y="727719"/>
            <a:ext cx="2898895" cy="334222"/>
          </a:xfrm>
          <a:prstGeom prst="rect">
            <a:avLst/>
          </a:prstGeom>
          <a:ln w="12700">
            <a:miter lim="400000"/>
          </a:ln>
        </p:spPr>
      </p:pic>
      <p:sp>
        <p:nvSpPr>
          <p:cNvPr id="96" name="直接连接符 11"/>
          <p:cNvSpPr/>
          <p:nvPr/>
        </p:nvSpPr>
        <p:spPr>
          <a:xfrm flipH="1" flipV="1">
            <a:off x="-1" y="1016380"/>
            <a:ext cx="6498002" cy="1"/>
          </a:xfrm>
          <a:prstGeom prst="line">
            <a:avLst/>
          </a:prstGeom>
          <a:ln w="9906">
            <a:solidFill>
              <a:srgbClr val="415898"/>
            </a:solidFill>
          </a:ln>
        </p:spPr>
        <p:txBody>
          <a:bodyPr lIns="45719" rIns="45719"/>
          <a:lstStyle/>
          <a:p>
            <a:endParaRPr/>
          </a:p>
        </p:txBody>
      </p:sp>
      <p:pic>
        <p:nvPicPr>
          <p:cNvPr id="97" name="图片 6" descr="图片 6"/>
          <p:cNvPicPr>
            <a:picLocks noChangeAspect="1"/>
          </p:cNvPicPr>
          <p:nvPr/>
        </p:nvPicPr>
        <p:blipFill>
          <a:blip r:embed="rId3"/>
          <a:stretch>
            <a:fillRect/>
          </a:stretch>
        </p:blipFill>
        <p:spPr>
          <a:xfrm>
            <a:off x="-9525" y="6329946"/>
            <a:ext cx="4005508" cy="394704"/>
          </a:xfrm>
          <a:prstGeom prst="rect">
            <a:avLst/>
          </a:prstGeom>
          <a:ln w="12700">
            <a:miter lim="400000"/>
          </a:ln>
        </p:spPr>
      </p:pic>
      <p:pic>
        <p:nvPicPr>
          <p:cNvPr id="98" name="图片 13" descr="图片 13"/>
          <p:cNvPicPr>
            <a:picLocks noChangeAspect="1"/>
          </p:cNvPicPr>
          <p:nvPr/>
        </p:nvPicPr>
        <p:blipFill>
          <a:blip r:embed="rId4"/>
          <a:stretch>
            <a:fillRect/>
          </a:stretch>
        </p:blipFill>
        <p:spPr>
          <a:xfrm>
            <a:off x="7204609" y="6406146"/>
            <a:ext cx="1882241" cy="394704"/>
          </a:xfrm>
          <a:prstGeom prst="rect">
            <a:avLst/>
          </a:prstGeom>
          <a:ln w="12700">
            <a:miter lim="400000"/>
          </a:ln>
        </p:spPr>
      </p:pic>
      <p:sp>
        <p:nvSpPr>
          <p:cNvPr id="99" name="TextBox 14"/>
          <p:cNvSpPr txBox="1"/>
          <p:nvPr/>
        </p:nvSpPr>
        <p:spPr>
          <a:xfrm>
            <a:off x="1528613" y="6430214"/>
            <a:ext cx="510755" cy="202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solidFill>
                  <a:srgbClr val="0F208B"/>
                </a:solidFill>
                <a:latin typeface="Arial"/>
                <a:ea typeface="Arial"/>
                <a:cs typeface="Arial"/>
                <a:sym typeface="Arial"/>
              </a:defRPr>
            </a:lvl1pPr>
          </a:lstStyle>
          <a:p>
            <a:r>
              <a:t>UCAS</a:t>
            </a:r>
          </a:p>
        </p:txBody>
      </p:sp>
      <p:sp>
        <p:nvSpPr>
          <p:cNvPr id="100" name="标题文本"/>
          <p:cNvSpPr txBox="1">
            <a:spLocks noGrp="1"/>
          </p:cNvSpPr>
          <p:nvPr>
            <p:ph type="title"/>
          </p:nvPr>
        </p:nvSpPr>
        <p:spPr>
          <a:xfrm>
            <a:off x="457200" y="274638"/>
            <a:ext cx="8229600" cy="1143001"/>
          </a:xfrm>
          <a:prstGeom prst="rect">
            <a:avLst/>
          </a:prstGeom>
        </p:spPr>
        <p:txBody>
          <a:bodyPr anchor="t">
            <a:normAutofit/>
          </a:bodyPr>
          <a:lstStyle/>
          <a:p>
            <a:r>
              <a:t>标题文本</a:t>
            </a:r>
          </a:p>
        </p:txBody>
      </p:sp>
      <p:sp>
        <p:nvSpPr>
          <p:cNvPr id="101" name="幻灯片编号"/>
          <p:cNvSpPr txBox="1">
            <a:spLocks noGrp="1"/>
          </p:cNvSpPr>
          <p:nvPr>
            <p:ph type="sldNum" sz="quarter" idx="2"/>
          </p:nvPr>
        </p:nvSpPr>
        <p:spPr>
          <a:xfrm>
            <a:off x="6553200" y="635635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pic>
        <p:nvPicPr>
          <p:cNvPr id="108" name="图片 10" descr="图片 10"/>
          <p:cNvPicPr>
            <a:picLocks noChangeAspect="1"/>
          </p:cNvPicPr>
          <p:nvPr/>
        </p:nvPicPr>
        <p:blipFill>
          <a:blip r:embed="rId2"/>
          <a:stretch>
            <a:fillRect/>
          </a:stretch>
        </p:blipFill>
        <p:spPr>
          <a:xfrm>
            <a:off x="6240245" y="727719"/>
            <a:ext cx="2898895" cy="334222"/>
          </a:xfrm>
          <a:prstGeom prst="rect">
            <a:avLst/>
          </a:prstGeom>
          <a:ln w="12700">
            <a:miter lim="400000"/>
          </a:ln>
        </p:spPr>
      </p:pic>
      <p:sp>
        <p:nvSpPr>
          <p:cNvPr id="109" name="直接连接符 11"/>
          <p:cNvSpPr/>
          <p:nvPr/>
        </p:nvSpPr>
        <p:spPr>
          <a:xfrm flipH="1" flipV="1">
            <a:off x="-1" y="1016380"/>
            <a:ext cx="6498002" cy="1"/>
          </a:xfrm>
          <a:prstGeom prst="line">
            <a:avLst/>
          </a:prstGeom>
          <a:ln w="9906">
            <a:solidFill>
              <a:srgbClr val="415898"/>
            </a:solidFill>
          </a:ln>
        </p:spPr>
        <p:txBody>
          <a:bodyPr lIns="45719" rIns="45719"/>
          <a:lstStyle/>
          <a:p>
            <a:endParaRPr/>
          </a:p>
        </p:txBody>
      </p:sp>
      <p:pic>
        <p:nvPicPr>
          <p:cNvPr id="110" name="图片 6" descr="图片 6"/>
          <p:cNvPicPr>
            <a:picLocks noChangeAspect="1"/>
          </p:cNvPicPr>
          <p:nvPr/>
        </p:nvPicPr>
        <p:blipFill>
          <a:blip r:embed="rId3"/>
          <a:stretch>
            <a:fillRect/>
          </a:stretch>
        </p:blipFill>
        <p:spPr>
          <a:xfrm>
            <a:off x="-9525" y="6329946"/>
            <a:ext cx="4005508" cy="394704"/>
          </a:xfrm>
          <a:prstGeom prst="rect">
            <a:avLst/>
          </a:prstGeom>
          <a:ln w="12700">
            <a:miter lim="400000"/>
          </a:ln>
        </p:spPr>
      </p:pic>
      <p:sp>
        <p:nvSpPr>
          <p:cNvPr id="111" name="TextBox 14"/>
          <p:cNvSpPr txBox="1"/>
          <p:nvPr/>
        </p:nvSpPr>
        <p:spPr>
          <a:xfrm>
            <a:off x="1528613" y="6430214"/>
            <a:ext cx="510755" cy="202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solidFill>
                  <a:srgbClr val="0F208B"/>
                </a:solidFill>
                <a:latin typeface="Arial"/>
                <a:ea typeface="Arial"/>
                <a:cs typeface="Arial"/>
                <a:sym typeface="Arial"/>
              </a:defRPr>
            </a:lvl1pPr>
          </a:lstStyle>
          <a:p>
            <a:r>
              <a:t>UCAS</a:t>
            </a:r>
          </a:p>
        </p:txBody>
      </p:sp>
      <p:pic>
        <p:nvPicPr>
          <p:cNvPr id="112" name="图片 13" descr="图片 13"/>
          <p:cNvPicPr>
            <a:picLocks noChangeAspect="1"/>
          </p:cNvPicPr>
          <p:nvPr/>
        </p:nvPicPr>
        <p:blipFill>
          <a:blip r:embed="rId4"/>
          <a:stretch>
            <a:fillRect/>
          </a:stretch>
        </p:blipFill>
        <p:spPr>
          <a:xfrm>
            <a:off x="7204609" y="6406146"/>
            <a:ext cx="1882241" cy="394704"/>
          </a:xfrm>
          <a:prstGeom prst="rect">
            <a:avLst/>
          </a:prstGeom>
          <a:ln w="12700">
            <a:miter lim="400000"/>
          </a:ln>
        </p:spPr>
      </p:pic>
      <p:sp>
        <p:nvSpPr>
          <p:cNvPr id="113" name="幻灯片编号"/>
          <p:cNvSpPr txBox="1">
            <a:spLocks noGrp="1"/>
          </p:cNvSpPr>
          <p:nvPr>
            <p:ph type="sldNum" sz="quarter" idx="2"/>
          </p:nvPr>
        </p:nvSpPr>
        <p:spPr>
          <a:xfrm>
            <a:off x="6553200" y="635635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p:cNvSpPr/>
          <p:nvPr/>
        </p:nvSpPr>
        <p:spPr>
          <a:xfrm>
            <a:off x="-11808" y="0"/>
            <a:ext cx="9155808" cy="4229100"/>
          </a:xfrm>
          <a:prstGeom prst="rect">
            <a:avLst/>
          </a:prstGeom>
          <a:gradFill>
            <a:gsLst>
              <a:gs pos="0">
                <a:srgbClr val="FFFFFF">
                  <a:alpha val="0"/>
                </a:srgbClr>
              </a:gs>
              <a:gs pos="65461">
                <a:srgbClr val="7C88C7">
                  <a:alpha val="0"/>
                </a:srgbClr>
              </a:gs>
              <a:gs pos="86905">
                <a:srgbClr val="326C96">
                  <a:alpha val="60851"/>
                </a:srgbClr>
              </a:gs>
              <a:gs pos="100000">
                <a:srgbClr val="265271">
                  <a:alpha val="60851"/>
                </a:srgbClr>
              </a:gs>
            </a:gsLst>
            <a:path>
              <a:fillToRect l="50000" t="100302" r="50000" b="-302"/>
            </a:path>
          </a:gradFill>
          <a:ln w="12700">
            <a:miter lim="400000"/>
          </a:ln>
        </p:spPr>
        <p:txBody>
          <a:bodyPr lIns="45719" rIns="45719" anchor="ctr"/>
          <a:lstStyle/>
          <a:p>
            <a:endParaRPr/>
          </a:p>
        </p:txBody>
      </p:sp>
      <p:pic>
        <p:nvPicPr>
          <p:cNvPr id="3" name="图像" descr="图像"/>
          <p:cNvPicPr>
            <a:picLocks noChangeAspect="1"/>
          </p:cNvPicPr>
          <p:nvPr/>
        </p:nvPicPr>
        <p:blipFill>
          <a:blip r:embed="rId16"/>
          <a:stretch>
            <a:fillRect/>
          </a:stretch>
        </p:blipFill>
        <p:spPr>
          <a:xfrm>
            <a:off x="0" y="0"/>
            <a:ext cx="9144000" cy="4229100"/>
          </a:xfrm>
          <a:prstGeom prst="rect">
            <a:avLst/>
          </a:prstGeom>
          <a:ln w="12700">
            <a:miter lim="400000"/>
          </a:ln>
          <a:effectLst>
            <a:outerShdw blurRad="165100" dist="136325" dir="5400000" rotWithShape="0">
              <a:srgbClr val="000000">
                <a:alpha val="35531"/>
              </a:srgbClr>
            </a:outerShdw>
          </a:effectLst>
        </p:spPr>
      </p:pic>
      <p:pic>
        <p:nvPicPr>
          <p:cNvPr id="4" name="图像" descr="图像"/>
          <p:cNvPicPr>
            <a:picLocks noChangeAspect="1"/>
          </p:cNvPicPr>
          <p:nvPr/>
        </p:nvPicPr>
        <p:blipFill>
          <a:blip r:embed="rId17"/>
          <a:stretch>
            <a:fillRect/>
          </a:stretch>
        </p:blipFill>
        <p:spPr>
          <a:xfrm>
            <a:off x="260350" y="158750"/>
            <a:ext cx="2476500" cy="520700"/>
          </a:xfrm>
          <a:prstGeom prst="rect">
            <a:avLst/>
          </a:prstGeom>
          <a:ln w="12700">
            <a:miter lim="400000"/>
          </a:ln>
        </p:spPr>
      </p:pic>
      <p:sp>
        <p:nvSpPr>
          <p:cNvPr id="5" name="矩形"/>
          <p:cNvSpPr/>
          <p:nvPr/>
        </p:nvSpPr>
        <p:spPr>
          <a:xfrm>
            <a:off x="0" y="1687834"/>
            <a:ext cx="9161661" cy="1533576"/>
          </a:xfrm>
          <a:prstGeom prst="rect">
            <a:avLst/>
          </a:prstGeom>
          <a:solidFill>
            <a:srgbClr val="4797D0">
              <a:alpha val="80000"/>
            </a:srgbClr>
          </a:solidFill>
          <a:ln w="12700">
            <a:miter lim="400000"/>
          </a:ln>
        </p:spPr>
        <p:txBody>
          <a:bodyPr lIns="45719" rIns="45719" anchor="ctr"/>
          <a:lstStyle/>
          <a:p>
            <a:endParaRPr/>
          </a:p>
        </p:txBody>
      </p:sp>
      <p:sp>
        <p:nvSpPr>
          <p:cNvPr id="6" name="标题文本"/>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标题文本</a:t>
            </a:r>
          </a:p>
        </p:txBody>
      </p:sp>
      <p:sp>
        <p:nvSpPr>
          <p:cNvPr id="7" name="正文级别 1…"/>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正文级别 1</a:t>
            </a:r>
          </a:p>
          <a:p>
            <a:pPr lvl="1"/>
            <a:r>
              <a:t>正文级别 2</a:t>
            </a:r>
          </a:p>
          <a:p>
            <a:pPr lvl="2"/>
            <a:r>
              <a:t>正文级别 3</a:t>
            </a:r>
          </a:p>
          <a:p>
            <a:pPr lvl="3"/>
            <a:r>
              <a:t>正文级别 4</a:t>
            </a:r>
          </a:p>
          <a:p>
            <a:pPr lvl="4"/>
            <a:r>
              <a:t>正文级别 5</a:t>
            </a:r>
          </a:p>
        </p:txBody>
      </p:sp>
      <p:sp>
        <p:nvSpPr>
          <p:cNvPr id="8" name="幻灯片编号"/>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hf hdr="0" ftr="0" dt="0"/>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21.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4.xml"/><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0.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0.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0.png"/><Relationship Id="rId7" Type="http://schemas.openxmlformats.org/officeDocument/2006/relationships/image" Target="../media/image210.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200.png"/><Relationship Id="rId11" Type="http://schemas.openxmlformats.org/officeDocument/2006/relationships/image" Target="../media/image23.png"/><Relationship Id="rId10" Type="http://schemas.openxmlformats.org/officeDocument/2006/relationships/image" Target="../media/image22.jpg"/><Relationship Id="rId4" Type="http://schemas.openxmlformats.org/officeDocument/2006/relationships/image" Target="../media/image21.png"/><Relationship Id="rId9" Type="http://schemas.openxmlformats.org/officeDocument/2006/relationships/image" Target="../media/image2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Qian LIU…"/>
          <p:cNvSpPr txBox="1">
            <a:spLocks noGrp="1"/>
          </p:cNvSpPr>
          <p:nvPr>
            <p:ph type="body" idx="22"/>
          </p:nvPr>
        </p:nvSpPr>
        <p:spPr>
          <a:xfrm>
            <a:off x="822960" y="4787221"/>
            <a:ext cx="7287141" cy="144655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indent="0" algn="ctr">
              <a:spcBef>
                <a:spcPts val="0"/>
              </a:spcBef>
              <a:buSzTx/>
              <a:buFontTx/>
              <a:buNone/>
              <a:defRPr sz="3000">
                <a:solidFill>
                  <a:srgbClr val="32537A"/>
                </a:solidFill>
              </a:defRPr>
            </a:pPr>
            <a:r>
              <a:rPr lang="en-US" altLang="zh-CN" sz="2400" dirty="0">
                <a:latin typeface="Times New Roman" panose="02020603050405020304" pitchFamily="18" charset="0"/>
                <a:ea typeface="SimSun" panose="02010600030101010101" pitchFamily="2" charset="-122"/>
                <a:cs typeface="Times New Roman" panose="02020603050405020304" pitchFamily="18" charset="0"/>
              </a:rPr>
              <a:t>Qian LIU</a:t>
            </a:r>
          </a:p>
          <a:p>
            <a:pPr marL="0" indent="0" algn="ctr">
              <a:spcBef>
                <a:spcPts val="0"/>
              </a:spcBef>
              <a:buSzTx/>
              <a:buFontTx/>
              <a:buNone/>
              <a:defRPr sz="3000">
                <a:solidFill>
                  <a:srgbClr val="32537A"/>
                </a:solidFill>
              </a:defRPr>
            </a:pPr>
            <a:endParaRPr lang="en-US" altLang="zh-CN" sz="2400" dirty="0">
              <a:latin typeface="Times New Roman" panose="02020603050405020304" pitchFamily="18" charset="0"/>
              <a:ea typeface="SimSun" panose="02010600030101010101" pitchFamily="2" charset="-122"/>
              <a:cs typeface="Times New Roman" panose="02020603050405020304" pitchFamily="18" charset="0"/>
            </a:endParaRPr>
          </a:p>
          <a:p>
            <a:pPr marL="0" indent="0" algn="ctr">
              <a:spcBef>
                <a:spcPts val="0"/>
              </a:spcBef>
              <a:buSzTx/>
              <a:buFontTx/>
              <a:buNone/>
              <a:defRPr sz="3000">
                <a:solidFill>
                  <a:srgbClr val="32537A"/>
                </a:solidFill>
              </a:defRPr>
            </a:pP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University of</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Chinese Academy of Sciences</a:t>
            </a:r>
          </a:p>
          <a:p>
            <a:pPr marL="0" indent="0" algn="ctr">
              <a:spcBef>
                <a:spcPts val="0"/>
              </a:spcBef>
              <a:buSzTx/>
              <a:buFontTx/>
              <a:buNone/>
              <a:defRPr sz="3000">
                <a:solidFill>
                  <a:srgbClr val="32537A"/>
                </a:solidFill>
              </a:defRPr>
            </a:pP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2023.7.5</a:t>
            </a:r>
            <a:endParaRPr sz="2400" dirty="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1859E674-4F64-4E61-B2D1-7C9457858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91" y="1532021"/>
            <a:ext cx="549900" cy="545429"/>
          </a:xfrm>
          <a:prstGeom prst="rect">
            <a:avLst/>
          </a:prstGeom>
        </p:spPr>
      </p:pic>
      <p:sp>
        <p:nvSpPr>
          <p:cNvPr id="180" name="RICH-PID capability"/>
          <p:cNvSpPr txBox="1">
            <a:spLocks noGrp="1"/>
          </p:cNvSpPr>
          <p:nvPr>
            <p:ph type="body" idx="21"/>
          </p:nvPr>
        </p:nvSpPr>
        <p:spPr>
          <a:xfrm>
            <a:off x="822960" y="1652186"/>
            <a:ext cx="7804523" cy="15696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gn="ctr">
              <a:spcBef>
                <a:spcPts val="0"/>
              </a:spcBef>
              <a:buSzTx/>
              <a:buFontTx/>
              <a:buNone/>
              <a:defRPr sz="3600">
                <a:solidFill>
                  <a:srgbClr val="FFFFFF"/>
                </a:solidFill>
                <a:latin typeface="Century"/>
                <a:ea typeface="Century"/>
                <a:cs typeface="Century"/>
                <a:sym typeface="Century"/>
              </a:defRPr>
            </a:lvl1pPr>
          </a:lstStyle>
          <a:p>
            <a:r>
              <a:rPr lang="en-US" sz="3200" dirty="0" err="1"/>
              <a:t>CloverS</a:t>
            </a:r>
            <a:r>
              <a:rPr lang="en-US" sz="3200" dirty="0"/>
              <a:t>: Coherent </a:t>
            </a:r>
            <a:r>
              <a:rPr lang="en-US" sz="3200" dirty="0" err="1"/>
              <a:t>eLastic</a:t>
            </a:r>
            <a:r>
              <a:rPr lang="en-US" sz="3200" dirty="0"/>
              <a:t> </a:t>
            </a:r>
            <a:r>
              <a:rPr lang="en-US" sz="3200" dirty="0" err="1"/>
              <a:t>neutrinO</a:t>
            </a:r>
            <a:r>
              <a:rPr lang="en-US" sz="3200" dirty="0"/>
              <a:t>-nucleus </a:t>
            </a:r>
            <a:r>
              <a:rPr lang="en-US" sz="3200" dirty="0" err="1"/>
              <a:t>scatteRing</a:t>
            </a:r>
            <a:r>
              <a:rPr lang="en-US" sz="3200" dirty="0"/>
              <a:t> at CSNS </a:t>
            </a:r>
          </a:p>
          <a:p>
            <a:r>
              <a:rPr lang="en-US" sz="3200" dirty="0"/>
              <a:t>progress report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AD603021-AD11-46EA-AFC6-E96CE618C83D}"/>
              </a:ext>
            </a:extLst>
          </p:cNvPr>
          <p:cNvSpPr>
            <a:spLocks noGrp="1"/>
          </p:cNvSpPr>
          <p:nvPr>
            <p:ph type="sldNum" sz="quarter" idx="2"/>
          </p:nvPr>
        </p:nvSpPr>
        <p:spPr>
          <a:xfrm>
            <a:off x="8808134" y="6524912"/>
            <a:ext cx="335866" cy="333088"/>
          </a:xfrm>
        </p:spPr>
        <p:txBody>
          <a:bodyPr/>
          <a:lstStyle/>
          <a:p>
            <a:fld id="{86CB4B4D-7CA3-9044-876B-883B54F8677D}" type="slidenum">
              <a:rPr lang="en-US" altLang="zh-CN" smtClean="0"/>
              <a:t>10</a:t>
            </a:fld>
            <a:endParaRPr lang="en-US" altLang="zh-CN"/>
          </a:p>
        </p:txBody>
      </p:sp>
      <p:sp>
        <p:nvSpPr>
          <p:cNvPr id="5" name="RICH">
            <a:extLst>
              <a:ext uri="{FF2B5EF4-FFF2-40B4-BE49-F238E27FC236}">
                <a16:creationId xmlns:a16="http://schemas.microsoft.com/office/drawing/2014/main" id="{62E1A8C9-15F5-4B12-84A3-C1598B63EC6A}"/>
              </a:ext>
            </a:extLst>
          </p:cNvPr>
          <p:cNvSpPr txBox="1">
            <a:spLocks noGrp="1"/>
          </p:cNvSpPr>
          <p:nvPr>
            <p:ph type="body" sz="quarter" idx="22"/>
          </p:nvPr>
        </p:nvSpPr>
        <p:spPr>
          <a:xfrm>
            <a:off x="201612" y="146050"/>
            <a:ext cx="602885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CSNS vs. SNS</a:t>
            </a:r>
          </a:p>
        </p:txBody>
      </p:sp>
      <mc:AlternateContent xmlns:mc="http://schemas.openxmlformats.org/markup-compatibility/2006">
        <mc:Choice xmlns:a14="http://schemas.microsoft.com/office/drawing/2010/main" Requires="a14">
          <p:graphicFrame>
            <p:nvGraphicFramePr>
              <p:cNvPr id="15" name="表格 14">
                <a:extLst>
                  <a:ext uri="{FF2B5EF4-FFF2-40B4-BE49-F238E27FC236}">
                    <a16:creationId xmlns:a16="http://schemas.microsoft.com/office/drawing/2014/main" id="{798CAF58-A27E-425C-9701-AB4E035198DD}"/>
                  </a:ext>
                </a:extLst>
              </p:cNvPr>
              <p:cNvGraphicFramePr>
                <a:graphicFrameLocks noGrp="1"/>
              </p:cNvGraphicFramePr>
              <p:nvPr>
                <p:extLst>
                  <p:ext uri="{D42A27DB-BD31-4B8C-83A1-F6EECF244321}">
                    <p14:modId xmlns:p14="http://schemas.microsoft.com/office/powerpoint/2010/main" val="1669345600"/>
                  </p:ext>
                </p:extLst>
              </p:nvPr>
            </p:nvGraphicFramePr>
            <p:xfrm>
              <a:off x="560832" y="856187"/>
              <a:ext cx="8022336" cy="6157904"/>
            </p:xfrm>
            <a:graphic>
              <a:graphicData uri="http://schemas.openxmlformats.org/drawingml/2006/table">
                <a:tbl>
                  <a:tblPr firstRow="1" bandRow="1">
                    <a:tableStyleId>{5940675A-B579-460E-94D1-54222C63F5DA}</a:tableStyleId>
                  </a:tblPr>
                  <a:tblGrid>
                    <a:gridCol w="2674112">
                      <a:extLst>
                        <a:ext uri="{9D8B030D-6E8A-4147-A177-3AD203B41FA5}">
                          <a16:colId xmlns:a16="http://schemas.microsoft.com/office/drawing/2014/main" val="4067334572"/>
                        </a:ext>
                      </a:extLst>
                    </a:gridCol>
                    <a:gridCol w="2674112">
                      <a:extLst>
                        <a:ext uri="{9D8B030D-6E8A-4147-A177-3AD203B41FA5}">
                          <a16:colId xmlns:a16="http://schemas.microsoft.com/office/drawing/2014/main" val="2140402834"/>
                        </a:ext>
                      </a:extLst>
                    </a:gridCol>
                    <a:gridCol w="2674112">
                      <a:extLst>
                        <a:ext uri="{9D8B030D-6E8A-4147-A177-3AD203B41FA5}">
                          <a16:colId xmlns:a16="http://schemas.microsoft.com/office/drawing/2014/main" val="1404132424"/>
                        </a:ext>
                      </a:extLst>
                    </a:gridCol>
                  </a:tblGrid>
                  <a:tr h="666868">
                    <a:tc>
                      <a:txBody>
                        <a:bodyPr/>
                        <a:lstStyle/>
                        <a:p>
                          <a:pPr algn="ct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CSNS</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SNS</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0603303"/>
                      </a:ext>
                    </a:extLst>
                  </a:tr>
                  <a:tr h="666868">
                    <a:tc>
                      <a:txBody>
                        <a:bodyPr/>
                        <a:lstStyle/>
                        <a:p>
                          <a:pPr algn="ctr"/>
                          <a:r>
                            <a:rPr lang="en-US" altLang="zh-CN" sz="1600" dirty="0">
                              <a:latin typeface="Arial" panose="020B0604020202020204" pitchFamily="34" charset="0"/>
                              <a:cs typeface="Arial" panose="020B0604020202020204" pitchFamily="34" charset="0"/>
                            </a:rPr>
                            <a:t>Beam Powe(MW)</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0.14</a:t>
                          </a:r>
                          <a:r>
                            <a:rPr lang="zh-CN" altLang="en-US" sz="1600" dirty="0">
                              <a:latin typeface="Arial" panose="020B0604020202020204" pitchFamily="34" charset="0"/>
                              <a:cs typeface="Arial" panose="020B0604020202020204" pitchFamily="34" charset="0"/>
                            </a:rPr>
                            <a:t> </a:t>
                          </a:r>
                          <a:endParaRPr lang="en-US" altLang="zh-CN" sz="1600" dirty="0">
                            <a:latin typeface="Arial" panose="020B0604020202020204" pitchFamily="34" charset="0"/>
                            <a:cs typeface="Arial" panose="020B0604020202020204" pitchFamily="34" charset="0"/>
                          </a:endParaRPr>
                        </a:p>
                        <a:p>
                          <a:pPr algn="ctr"/>
                          <a:r>
                            <a:rPr lang="en-US" altLang="zh-CN" sz="1600" dirty="0">
                              <a:latin typeface="Arial" panose="020B0604020202020204" pitchFamily="34" charset="0"/>
                              <a:cs typeface="Arial" panose="020B0604020202020204" pitchFamily="34" charset="0"/>
                            </a:rPr>
                            <a:t>(will upgrade to 0.15 in</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the near future)</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1.4</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93070900"/>
                      </a:ext>
                    </a:extLst>
                  </a:tr>
                  <a:tr h="666868">
                    <a:tc>
                      <a:txBody>
                        <a:bodyPr/>
                        <a:lstStyle/>
                        <a:p>
                          <a:pPr algn="ctr"/>
                          <a:r>
                            <a:rPr lang="en-US" altLang="zh-CN" sz="1600" dirty="0">
                              <a:latin typeface="Arial" panose="020B0604020202020204" pitchFamily="34" charset="0"/>
                              <a:cs typeface="Arial" panose="020B0604020202020204" pitchFamily="34" charset="0"/>
                            </a:rPr>
                            <a:t>Proton Energy(GeV)</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1.6</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~1.0</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20482139"/>
                      </a:ext>
                    </a:extLst>
                  </a:tr>
                  <a:tr h="666868">
                    <a:tc>
                      <a:txBody>
                        <a:bodyPr/>
                        <a:lstStyle/>
                        <a:p>
                          <a:pPr algn="ctr"/>
                          <a:r>
                            <a:rPr lang="en-US" altLang="zh-CN" sz="1600" dirty="0">
                              <a:latin typeface="Arial" panose="020B0604020202020204" pitchFamily="34" charset="0"/>
                              <a:cs typeface="Arial" panose="020B0604020202020204" pitchFamily="34" charset="0"/>
                            </a:rPr>
                            <a:t>Target</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W</a:t>
                          </a:r>
                        </a:p>
                      </a:txBody>
                      <a:tcPr anchor="ctr"/>
                    </a:tc>
                    <a:tc>
                      <a:txBody>
                        <a:bodyPr/>
                        <a:lstStyle/>
                        <a:p>
                          <a:pPr algn="ctr"/>
                          <a:r>
                            <a:rPr lang="en-US" altLang="zh-CN" sz="1600" dirty="0">
                              <a:latin typeface="Arial" panose="020B0604020202020204" pitchFamily="34" charset="0"/>
                              <a:cs typeface="Arial" panose="020B0604020202020204" pitchFamily="34" charset="0"/>
                            </a:rPr>
                            <a:t>Hg</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06984738"/>
                      </a:ext>
                    </a:extLst>
                  </a:tr>
                  <a:tr h="666868">
                    <a:tc>
                      <a:txBody>
                        <a:bodyPr/>
                        <a:lstStyle/>
                        <a:p>
                          <a:pPr algn="ctr"/>
                          <a:r>
                            <a:rPr lang="en-US" altLang="zh-CN" sz="1600">
                              <a:latin typeface="Arial" panose="020B0604020202020204" pitchFamily="34" charset="0"/>
                              <a:cs typeface="Arial" panose="020B0604020202020204" pitchFamily="34" charset="0"/>
                            </a:rPr>
                            <a:t>Target size(cm</a:t>
                          </a:r>
                          <a:r>
                            <a:rPr lang="en-US" altLang="zh-CN" sz="1600" baseline="30000">
                              <a:latin typeface="Arial" panose="020B0604020202020204" pitchFamily="34" charset="0"/>
                              <a:cs typeface="Arial" panose="020B0604020202020204" pitchFamily="34" charset="0"/>
                            </a:rPr>
                            <a:t>3</a:t>
                          </a:r>
                          <a:r>
                            <a:rPr lang="en-US" altLang="zh-CN" sz="160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5×15×60</a:t>
                          </a:r>
                        </a:p>
                      </a:txBody>
                      <a:tcPr anchor="ctr"/>
                    </a:tc>
                    <a:tc>
                      <a:txBody>
                        <a:bodyPr/>
                        <a:lstStyle/>
                        <a:p>
                          <a:pPr algn="ctr"/>
                          <a:r>
                            <a:rPr lang="en-US" altLang="zh-CN" sz="1600" dirty="0">
                              <a:latin typeface="Arial" panose="020B0604020202020204" pitchFamily="34" charset="0"/>
                              <a:cs typeface="Arial" panose="020B0604020202020204" pitchFamily="34" charset="0"/>
                            </a:rPr>
                            <a:t>39.9×10.4×50.0</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11912255"/>
                      </a:ext>
                    </a:extLst>
                  </a:tr>
                  <a:tr h="666868">
                    <a:tc>
                      <a:txBody>
                        <a:bodyPr/>
                        <a:lstStyle/>
                        <a:p>
                          <a:pPr algn="ctr"/>
                          <a:r>
                            <a:rPr lang="en-US" altLang="zh-CN" sz="1600" dirty="0">
                              <a:latin typeface="Arial" panose="020B0604020202020204" pitchFamily="34" charset="0"/>
                              <a:cs typeface="Arial" panose="020B0604020202020204" pitchFamily="34" charset="0"/>
                            </a:rPr>
                            <a:t>Repetition rate(Hz)</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25</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60</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51656906"/>
                      </a:ext>
                    </a:extLst>
                  </a:tr>
                  <a:tr h="666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Neutrino production</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0.17/proton/flavor</a:t>
                          </a:r>
                          <a:endParaRPr lang="zh-CN" altLang="en-US" sz="16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0.08/proton/flavor</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28522328"/>
                      </a:ext>
                    </a:extLst>
                  </a:tr>
                  <a:tr h="666868">
                    <a:tc>
                      <a:txBody>
                        <a:bodyPr/>
                        <a:lstStyle/>
                        <a:p>
                          <a:pPr algn="ctr"/>
                          <a:r>
                            <a:rPr lang="en-US" altLang="zh-CN" sz="1600" dirty="0">
                              <a:latin typeface="Arial" panose="020B0604020202020204" pitchFamily="34" charset="0"/>
                              <a:cs typeface="Arial" panose="020B0604020202020204" pitchFamily="34" charset="0"/>
                            </a:rPr>
                            <a:t>Neutrino Flux (</a:t>
                          </a:r>
                          <a14:m>
                            <m:oMath xmlns:m="http://schemas.openxmlformats.org/officeDocument/2006/math">
                              <m:r>
                                <a:rPr lang="en-US" altLang="zh-CN" sz="1600" b="0" i="1" smtClean="0">
                                  <a:latin typeface="Cambria Math" panose="02040503050406030204" pitchFamily="18" charset="0"/>
                                  <a:cs typeface="Arial" panose="020B0604020202020204" pitchFamily="34" charset="0"/>
                                </a:rPr>
                                <m:t>𝑐</m:t>
                              </m:r>
                              <m:sSup>
                                <m:sSupPr>
                                  <m:ctrlPr>
                                    <a:rPr lang="en-US" altLang="zh-CN" sz="1600" b="0" i="1" smtClean="0">
                                      <a:latin typeface="Cambria Math" panose="02040503050406030204" pitchFamily="18" charset="0"/>
                                      <a:cs typeface="Arial" panose="020B0604020202020204" pitchFamily="34" charset="0"/>
                                    </a:rPr>
                                  </m:ctrlPr>
                                </m:sSupPr>
                                <m:e>
                                  <m:r>
                                    <a:rPr lang="en-US" altLang="zh-CN" sz="1600" b="0" i="1" smtClean="0">
                                      <a:latin typeface="Cambria Math" panose="02040503050406030204" pitchFamily="18" charset="0"/>
                                      <a:cs typeface="Arial" panose="020B0604020202020204" pitchFamily="34" charset="0"/>
                                    </a:rPr>
                                    <m:t>𝑚</m:t>
                                  </m:r>
                                </m:e>
                                <m:sup>
                                  <m:r>
                                    <a:rPr lang="en-US" altLang="zh-CN" sz="1600" b="0" i="1" smtClean="0">
                                      <a:latin typeface="Cambria Math" panose="02040503050406030204" pitchFamily="18" charset="0"/>
                                      <a:cs typeface="Arial" panose="020B0604020202020204" pitchFamily="34" charset="0"/>
                                    </a:rPr>
                                    <m:t>−2</m:t>
                                  </m:r>
                                </m:sup>
                              </m:sSup>
                              <m:sSup>
                                <m:sSupPr>
                                  <m:ctrlPr>
                                    <a:rPr lang="en-US" altLang="zh-CN" sz="1600" b="0" i="1" smtClean="0">
                                      <a:latin typeface="Cambria Math" panose="02040503050406030204" pitchFamily="18" charset="0"/>
                                      <a:cs typeface="Arial" panose="020B0604020202020204" pitchFamily="34" charset="0"/>
                                    </a:rPr>
                                  </m:ctrlPr>
                                </m:sSupPr>
                                <m:e>
                                  <m:r>
                                    <a:rPr lang="en-US" altLang="zh-CN" sz="1600" b="0" i="1" smtClean="0">
                                      <a:latin typeface="Cambria Math" panose="02040503050406030204" pitchFamily="18" charset="0"/>
                                      <a:cs typeface="Arial" panose="020B0604020202020204" pitchFamily="34" charset="0"/>
                                    </a:rPr>
                                    <m:t>h</m:t>
                                  </m:r>
                                </m:e>
                                <m:sup>
                                  <m:r>
                                    <a:rPr lang="en-US" altLang="zh-CN" sz="1600" b="0" i="1" smtClean="0">
                                      <a:latin typeface="Cambria Math" panose="02040503050406030204" pitchFamily="18" charset="0"/>
                                      <a:cs typeface="Arial" panose="020B0604020202020204" pitchFamily="34" charset="0"/>
                                    </a:rPr>
                                    <m:t>−1</m:t>
                                  </m:r>
                                </m:sup>
                              </m:sSup>
                              <m:r>
                                <a:rPr lang="en-US" altLang="zh-CN" sz="1600" b="0" i="1" smtClean="0">
                                  <a:latin typeface="Cambria Math" panose="02040503050406030204" pitchFamily="18" charset="0"/>
                                  <a:cs typeface="Arial" panose="020B0604020202020204" pitchFamily="34" charset="0"/>
                                </a:rPr>
                                <m:t>) </m:t>
                              </m:r>
                            </m:oMath>
                          </a14:m>
                          <a:endParaRPr lang="zh-CN" altLang="en-US" sz="1600" dirty="0">
                            <a:latin typeface="Arial" panose="020B0604020202020204" pitchFamily="34" charset="0"/>
                            <a:cs typeface="Arial" panose="020B0604020202020204" pitchFamily="34" charset="0"/>
                          </a:endParaRPr>
                        </a:p>
                      </a:txBody>
                      <a:tcPr anchor="ctr">
                        <a:solidFill>
                          <a:srgbClr val="FFFF00"/>
                        </a:solidFill>
                      </a:tcPr>
                    </a:tc>
                    <a:tc>
                      <a:txBody>
                        <a:bodyPr/>
                        <a:lstStyle/>
                        <a:p>
                          <a:pPr algn="ct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2.42</m:t>
                                </m:r>
                                <m:r>
                                  <a:rPr lang="en-US" altLang="zh-CN" sz="1600" i="1" smtClean="0">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10</m:t>
                                    </m:r>
                                  </m:e>
                                  <m:sup>
                                    <m:r>
                                      <a:rPr lang="en-US" altLang="zh-CN" sz="1600" i="1">
                                        <a:latin typeface="Cambria Math" panose="02040503050406030204" pitchFamily="18" charset="0"/>
                                      </a:rPr>
                                      <m:t>10</m:t>
                                    </m:r>
                                  </m:sup>
                                </m:sSup>
                              </m:oMath>
                            </m:oMathPara>
                          </a14:m>
                          <a:endParaRPr lang="zh-CN" altLang="en-US" sz="1600" dirty="0">
                            <a:latin typeface="Arial" panose="020B0604020202020204" pitchFamily="34" charset="0"/>
                            <a:cs typeface="Arial" panose="020B0604020202020204" pitchFamily="34" charset="0"/>
                          </a:endParaRPr>
                        </a:p>
                      </a:txBody>
                      <a:tcPr anchor="ctr">
                        <a:solidFill>
                          <a:srgbClr val="FFFF00"/>
                        </a:solidFill>
                      </a:tcPr>
                    </a:tc>
                    <a:tc>
                      <a:txBody>
                        <a:bodyPr/>
                        <a:lstStyle/>
                        <a:p>
                          <a:pPr algn="ctr"/>
                          <a14:m>
                            <m:oMathPara xmlns:m="http://schemas.openxmlformats.org/officeDocument/2006/math">
                              <m:oMathParaPr>
                                <m:jc m:val="centerGroup"/>
                              </m:oMathParaPr>
                              <m:oMath xmlns:m="http://schemas.openxmlformats.org/officeDocument/2006/math">
                                <m:r>
                                  <a:rPr lang="en-US" altLang="zh-CN" sz="1600" i="1" smtClean="0">
                                    <a:latin typeface="Cambria Math" panose="02040503050406030204" pitchFamily="18" charset="0"/>
                                  </a:rPr>
                                  <m:t>5.92×</m:t>
                                </m:r>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10</m:t>
                                    </m:r>
                                  </m:e>
                                  <m:sup>
                                    <m:r>
                                      <a:rPr lang="en-US" altLang="zh-CN" sz="1600" i="1">
                                        <a:latin typeface="Cambria Math" panose="02040503050406030204" pitchFamily="18" charset="0"/>
                                      </a:rPr>
                                      <m:t>10</m:t>
                                    </m:r>
                                  </m:sup>
                                </m:sSup>
                              </m:oMath>
                            </m:oMathPara>
                          </a14:m>
                          <a:endParaRPr lang="zh-CN" altLang="en-US" sz="1600" dirty="0">
                            <a:latin typeface="Arial" panose="020B0604020202020204" pitchFamily="34" charset="0"/>
                            <a:cs typeface="Arial" panose="020B0604020202020204" pitchFamily="34" charset="0"/>
                          </a:endParaRPr>
                        </a:p>
                      </a:txBody>
                      <a:tcPr anchor="ctr">
                        <a:solidFill>
                          <a:srgbClr val="FFFF00"/>
                        </a:solidFill>
                      </a:tcPr>
                    </a:tc>
                    <a:extLst>
                      <a:ext uri="{0D108BD9-81ED-4DB2-BD59-A6C34878D82A}">
                        <a16:rowId xmlns:a16="http://schemas.microsoft.com/office/drawing/2014/main" val="1189140841"/>
                      </a:ext>
                    </a:extLst>
                  </a:tr>
                  <a:tr h="666868">
                    <a:tc>
                      <a:txBody>
                        <a:bodyPr/>
                        <a:lstStyle/>
                        <a:p>
                          <a:pPr algn="ctr"/>
                          <a:r>
                            <a:rPr lang="en-US" altLang="zh-CN" sz="1600" dirty="0">
                              <a:latin typeface="Arial" panose="020B0604020202020204" pitchFamily="34" charset="0"/>
                              <a:cs typeface="Arial" panose="020B0604020202020204" pitchFamily="34" charset="0"/>
                            </a:rPr>
                            <a:t>Distance to IP </a:t>
                          </a:r>
                          <a14:m>
                            <m:oMath xmlns:m="http://schemas.openxmlformats.org/officeDocument/2006/math">
                              <m:r>
                                <a:rPr lang="en-US" altLang="zh-CN" sz="1600" i="1" dirty="0" smtClean="0">
                                  <a:latin typeface="Cambria Math" panose="02040503050406030204" pitchFamily="18" charset="0"/>
                                  <a:cs typeface="Arial" panose="020B0604020202020204" pitchFamily="34" charset="0"/>
                                </a:rPr>
                                <m:t>(</m:t>
                              </m:r>
                              <m:r>
                                <a:rPr lang="en-US" altLang="zh-CN" sz="1600" b="0" i="1" dirty="0" smtClean="0">
                                  <a:latin typeface="Cambria Math" panose="02040503050406030204" pitchFamily="18" charset="0"/>
                                  <a:cs typeface="Arial" panose="020B0604020202020204" pitchFamily="34" charset="0"/>
                                </a:rPr>
                                <m:t>𝑚</m:t>
                              </m:r>
                              <m:r>
                                <a:rPr lang="en-US" altLang="zh-CN" sz="1600" b="0" i="1" dirty="0" smtClean="0">
                                  <a:latin typeface="Cambria Math" panose="02040503050406030204" pitchFamily="18" charset="0"/>
                                  <a:cs typeface="Arial" panose="020B0604020202020204" pitchFamily="34" charset="0"/>
                                </a:rPr>
                                <m:t>)</m:t>
                              </m:r>
                            </m:oMath>
                          </a14:m>
                          <a:endParaRPr lang="zh-CN" altLang="en-US" sz="1600" dirty="0">
                            <a:latin typeface="Arial" panose="020B0604020202020204" pitchFamily="34" charset="0"/>
                            <a:cs typeface="Arial" panose="020B0604020202020204" pitchFamily="34" charset="0"/>
                          </a:endParaRPr>
                        </a:p>
                      </a:txBody>
                      <a:tcPr anchor="ctr">
                        <a:solidFill>
                          <a:srgbClr val="FFFF00"/>
                        </a:solidFill>
                      </a:tcPr>
                    </a:tc>
                    <a:tc>
                      <a:txBody>
                        <a:bodyPr/>
                        <a:lstStyle/>
                        <a:p>
                          <a:pPr algn="ctr"/>
                          <a:r>
                            <a:rPr lang="en-US" altLang="zh-CN" sz="1600" dirty="0">
                              <a:highlight>
                                <a:srgbClr val="FFFF00"/>
                              </a:highlight>
                              <a:latin typeface="Arial" panose="020B0604020202020204" pitchFamily="34" charset="0"/>
                              <a:cs typeface="Arial" panose="020B0604020202020204" pitchFamily="34" charset="0"/>
                            </a:rPr>
                            <a:t>10.5</a:t>
                          </a:r>
                          <a:endParaRPr lang="zh-CN" altLang="en-US" sz="1600" dirty="0">
                            <a:highlight>
                              <a:srgbClr val="FFFF00"/>
                            </a:highlight>
                            <a:latin typeface="Arial" panose="020B0604020202020204" pitchFamily="34" charset="0"/>
                            <a:cs typeface="Arial" panose="020B0604020202020204" pitchFamily="34" charset="0"/>
                          </a:endParaRPr>
                        </a:p>
                      </a:txBody>
                      <a:tcPr anchor="ctr">
                        <a:solidFill>
                          <a:srgbClr val="FFFF00"/>
                        </a:solidFill>
                      </a:tcPr>
                    </a:tc>
                    <a:tc>
                      <a:txBody>
                        <a:bodyPr/>
                        <a:lstStyle/>
                        <a:p>
                          <a:pPr algn="ctr"/>
                          <a:r>
                            <a:rPr lang="en-US" altLang="zh-CN" sz="1600" dirty="0">
                              <a:latin typeface="Arial" panose="020B0604020202020204" pitchFamily="34" charset="0"/>
                              <a:cs typeface="Arial" panose="020B0604020202020204" pitchFamily="34" charset="0"/>
                            </a:rPr>
                            <a:t>19.3</a:t>
                          </a:r>
                          <a:endParaRPr lang="zh-CN" altLang="en-US" sz="1600" dirty="0">
                            <a:latin typeface="Arial" panose="020B0604020202020204" pitchFamily="34" charset="0"/>
                            <a:cs typeface="Arial" panose="020B0604020202020204" pitchFamily="34" charset="0"/>
                          </a:endParaRPr>
                        </a:p>
                      </a:txBody>
                      <a:tcPr anchor="ctr">
                        <a:solidFill>
                          <a:srgbClr val="FFFF00"/>
                        </a:solidFill>
                      </a:tcPr>
                    </a:tc>
                    <a:extLst>
                      <a:ext uri="{0D108BD9-81ED-4DB2-BD59-A6C34878D82A}">
                        <a16:rowId xmlns:a16="http://schemas.microsoft.com/office/drawing/2014/main" val="3686813002"/>
                      </a:ext>
                    </a:extLst>
                  </a:tr>
                </a:tbl>
              </a:graphicData>
            </a:graphic>
          </p:graphicFrame>
        </mc:Choice>
        <mc:Fallback>
          <p:graphicFrame>
            <p:nvGraphicFramePr>
              <p:cNvPr id="15" name="表格 14">
                <a:extLst>
                  <a:ext uri="{FF2B5EF4-FFF2-40B4-BE49-F238E27FC236}">
                    <a16:creationId xmlns:a16="http://schemas.microsoft.com/office/drawing/2014/main" id="{798CAF58-A27E-425C-9701-AB4E035198DD}"/>
                  </a:ext>
                </a:extLst>
              </p:cNvPr>
              <p:cNvGraphicFramePr>
                <a:graphicFrameLocks noGrp="1"/>
              </p:cNvGraphicFramePr>
              <p:nvPr>
                <p:extLst>
                  <p:ext uri="{D42A27DB-BD31-4B8C-83A1-F6EECF244321}">
                    <p14:modId xmlns:p14="http://schemas.microsoft.com/office/powerpoint/2010/main" val="1669345600"/>
                  </p:ext>
                </p:extLst>
              </p:nvPr>
            </p:nvGraphicFramePr>
            <p:xfrm>
              <a:off x="560832" y="856187"/>
              <a:ext cx="8022336" cy="6157904"/>
            </p:xfrm>
            <a:graphic>
              <a:graphicData uri="http://schemas.openxmlformats.org/drawingml/2006/table">
                <a:tbl>
                  <a:tblPr firstRow="1" bandRow="1">
                    <a:tableStyleId>{5940675A-B579-460E-94D1-54222C63F5DA}</a:tableStyleId>
                  </a:tblPr>
                  <a:tblGrid>
                    <a:gridCol w="2674112">
                      <a:extLst>
                        <a:ext uri="{9D8B030D-6E8A-4147-A177-3AD203B41FA5}">
                          <a16:colId xmlns:a16="http://schemas.microsoft.com/office/drawing/2014/main" val="4067334572"/>
                        </a:ext>
                      </a:extLst>
                    </a:gridCol>
                    <a:gridCol w="2674112">
                      <a:extLst>
                        <a:ext uri="{9D8B030D-6E8A-4147-A177-3AD203B41FA5}">
                          <a16:colId xmlns:a16="http://schemas.microsoft.com/office/drawing/2014/main" val="2140402834"/>
                        </a:ext>
                      </a:extLst>
                    </a:gridCol>
                    <a:gridCol w="2674112">
                      <a:extLst>
                        <a:ext uri="{9D8B030D-6E8A-4147-A177-3AD203B41FA5}">
                          <a16:colId xmlns:a16="http://schemas.microsoft.com/office/drawing/2014/main" val="1404132424"/>
                        </a:ext>
                      </a:extLst>
                    </a:gridCol>
                  </a:tblGrid>
                  <a:tr h="666868">
                    <a:tc>
                      <a:txBody>
                        <a:bodyPr/>
                        <a:lstStyle/>
                        <a:p>
                          <a:pPr algn="ct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CSNS</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SNS</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0603303"/>
                      </a:ext>
                    </a:extLst>
                  </a:tr>
                  <a:tr h="822960">
                    <a:tc>
                      <a:txBody>
                        <a:bodyPr/>
                        <a:lstStyle/>
                        <a:p>
                          <a:pPr algn="ctr"/>
                          <a:r>
                            <a:rPr lang="en-US" altLang="zh-CN" sz="1600" dirty="0">
                              <a:latin typeface="Arial" panose="020B0604020202020204" pitchFamily="34" charset="0"/>
                              <a:cs typeface="Arial" panose="020B0604020202020204" pitchFamily="34" charset="0"/>
                            </a:rPr>
                            <a:t>Beam Powe(MW)</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0.14</a:t>
                          </a:r>
                          <a:r>
                            <a:rPr lang="zh-CN" altLang="en-US" sz="1600" dirty="0">
                              <a:latin typeface="Arial" panose="020B0604020202020204" pitchFamily="34" charset="0"/>
                              <a:cs typeface="Arial" panose="020B0604020202020204" pitchFamily="34" charset="0"/>
                            </a:rPr>
                            <a:t> </a:t>
                          </a:r>
                          <a:endParaRPr lang="en-US" altLang="zh-CN" sz="1600" dirty="0">
                            <a:latin typeface="Arial" panose="020B0604020202020204" pitchFamily="34" charset="0"/>
                            <a:cs typeface="Arial" panose="020B0604020202020204" pitchFamily="34" charset="0"/>
                          </a:endParaRPr>
                        </a:p>
                        <a:p>
                          <a:pPr algn="ctr"/>
                          <a:r>
                            <a:rPr lang="en-US" altLang="zh-CN" sz="1600" dirty="0">
                              <a:latin typeface="Arial" panose="020B0604020202020204" pitchFamily="34" charset="0"/>
                              <a:cs typeface="Arial" panose="020B0604020202020204" pitchFamily="34" charset="0"/>
                            </a:rPr>
                            <a:t>(will upgrade to 0.15 in</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the near future)</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1.4</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93070900"/>
                      </a:ext>
                    </a:extLst>
                  </a:tr>
                  <a:tr h="666868">
                    <a:tc>
                      <a:txBody>
                        <a:bodyPr/>
                        <a:lstStyle/>
                        <a:p>
                          <a:pPr algn="ctr"/>
                          <a:r>
                            <a:rPr lang="en-US" altLang="zh-CN" sz="1600" dirty="0">
                              <a:latin typeface="Arial" panose="020B0604020202020204" pitchFamily="34" charset="0"/>
                              <a:cs typeface="Arial" panose="020B0604020202020204" pitchFamily="34" charset="0"/>
                            </a:rPr>
                            <a:t>Proton Energy(GeV)</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1.6</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~1.0</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20482139"/>
                      </a:ext>
                    </a:extLst>
                  </a:tr>
                  <a:tr h="666868">
                    <a:tc>
                      <a:txBody>
                        <a:bodyPr/>
                        <a:lstStyle/>
                        <a:p>
                          <a:pPr algn="ctr"/>
                          <a:r>
                            <a:rPr lang="en-US" altLang="zh-CN" sz="1600" dirty="0">
                              <a:latin typeface="Arial" panose="020B0604020202020204" pitchFamily="34" charset="0"/>
                              <a:cs typeface="Arial" panose="020B0604020202020204" pitchFamily="34" charset="0"/>
                            </a:rPr>
                            <a:t>Target</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W</a:t>
                          </a:r>
                        </a:p>
                      </a:txBody>
                      <a:tcPr anchor="ctr"/>
                    </a:tc>
                    <a:tc>
                      <a:txBody>
                        <a:bodyPr/>
                        <a:lstStyle/>
                        <a:p>
                          <a:pPr algn="ctr"/>
                          <a:r>
                            <a:rPr lang="en-US" altLang="zh-CN" sz="1600" dirty="0">
                              <a:latin typeface="Arial" panose="020B0604020202020204" pitchFamily="34" charset="0"/>
                              <a:cs typeface="Arial" panose="020B0604020202020204" pitchFamily="34" charset="0"/>
                            </a:rPr>
                            <a:t>Hg</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06984738"/>
                      </a:ext>
                    </a:extLst>
                  </a:tr>
                  <a:tr h="666868">
                    <a:tc>
                      <a:txBody>
                        <a:bodyPr/>
                        <a:lstStyle/>
                        <a:p>
                          <a:pPr algn="ctr"/>
                          <a:r>
                            <a:rPr lang="en-US" altLang="zh-CN" sz="1600">
                              <a:latin typeface="Arial" panose="020B0604020202020204" pitchFamily="34" charset="0"/>
                              <a:cs typeface="Arial" panose="020B0604020202020204" pitchFamily="34" charset="0"/>
                            </a:rPr>
                            <a:t>Target size(cm</a:t>
                          </a:r>
                          <a:r>
                            <a:rPr lang="en-US" altLang="zh-CN" sz="1600" baseline="30000">
                              <a:latin typeface="Arial" panose="020B0604020202020204" pitchFamily="34" charset="0"/>
                              <a:cs typeface="Arial" panose="020B0604020202020204" pitchFamily="34" charset="0"/>
                            </a:rPr>
                            <a:t>3</a:t>
                          </a:r>
                          <a:r>
                            <a:rPr lang="en-US" altLang="zh-CN" sz="160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5×15×60</a:t>
                          </a:r>
                        </a:p>
                      </a:txBody>
                      <a:tcPr anchor="ctr"/>
                    </a:tc>
                    <a:tc>
                      <a:txBody>
                        <a:bodyPr/>
                        <a:lstStyle/>
                        <a:p>
                          <a:pPr algn="ctr"/>
                          <a:r>
                            <a:rPr lang="en-US" altLang="zh-CN" sz="1600" dirty="0">
                              <a:latin typeface="Arial" panose="020B0604020202020204" pitchFamily="34" charset="0"/>
                              <a:cs typeface="Arial" panose="020B0604020202020204" pitchFamily="34" charset="0"/>
                            </a:rPr>
                            <a:t>39.9×10.4×50.0</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11912255"/>
                      </a:ext>
                    </a:extLst>
                  </a:tr>
                  <a:tr h="666868">
                    <a:tc>
                      <a:txBody>
                        <a:bodyPr/>
                        <a:lstStyle/>
                        <a:p>
                          <a:pPr algn="ctr"/>
                          <a:r>
                            <a:rPr lang="en-US" altLang="zh-CN" sz="1600" dirty="0">
                              <a:latin typeface="Arial" panose="020B0604020202020204" pitchFamily="34" charset="0"/>
                              <a:cs typeface="Arial" panose="020B0604020202020204" pitchFamily="34" charset="0"/>
                            </a:rPr>
                            <a:t>Repetition rate(Hz)</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25</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60</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51656906"/>
                      </a:ext>
                    </a:extLst>
                  </a:tr>
                  <a:tr h="666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Neutrino production</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0.17/proton/flavor</a:t>
                          </a:r>
                          <a:endParaRPr lang="zh-CN" altLang="en-US" sz="16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0.08/proton/flavor</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28522328"/>
                      </a:ext>
                    </a:extLst>
                  </a:tr>
                  <a:tr h="666868">
                    <a:tc>
                      <a:txBody>
                        <a:bodyPr/>
                        <a:lstStyle/>
                        <a:p>
                          <a:endParaRPr lang="zh-CN"/>
                        </a:p>
                      </a:txBody>
                      <a:tcPr anchor="ctr">
                        <a:blipFill>
                          <a:blip r:embed="rId2"/>
                          <a:stretch>
                            <a:fillRect l="-474" t="-734615" r="-200474" b="-103846"/>
                          </a:stretch>
                        </a:blipFill>
                      </a:tcPr>
                    </a:tc>
                    <a:tc>
                      <a:txBody>
                        <a:bodyPr/>
                        <a:lstStyle/>
                        <a:p>
                          <a:endParaRPr lang="zh-CN"/>
                        </a:p>
                      </a:txBody>
                      <a:tcPr anchor="ctr">
                        <a:blipFill>
                          <a:blip r:embed="rId2"/>
                          <a:stretch>
                            <a:fillRect l="-100952" t="-734615" r="-101429" b="-103846"/>
                          </a:stretch>
                        </a:blipFill>
                      </a:tcPr>
                    </a:tc>
                    <a:tc>
                      <a:txBody>
                        <a:bodyPr/>
                        <a:lstStyle/>
                        <a:p>
                          <a:endParaRPr lang="zh-CN"/>
                        </a:p>
                      </a:txBody>
                      <a:tcPr anchor="ctr">
                        <a:blipFill>
                          <a:blip r:embed="rId2"/>
                          <a:stretch>
                            <a:fillRect l="-200000" t="-734615" r="-948" b="-103846"/>
                          </a:stretch>
                        </a:blipFill>
                      </a:tcPr>
                    </a:tc>
                    <a:extLst>
                      <a:ext uri="{0D108BD9-81ED-4DB2-BD59-A6C34878D82A}">
                        <a16:rowId xmlns:a16="http://schemas.microsoft.com/office/drawing/2014/main" val="1189140841"/>
                      </a:ext>
                    </a:extLst>
                  </a:tr>
                  <a:tr h="666868">
                    <a:tc>
                      <a:txBody>
                        <a:bodyPr/>
                        <a:lstStyle/>
                        <a:p>
                          <a:endParaRPr lang="zh-CN"/>
                        </a:p>
                      </a:txBody>
                      <a:tcPr anchor="ctr">
                        <a:blipFill>
                          <a:blip r:embed="rId2"/>
                          <a:stretch>
                            <a:fillRect l="-474" t="-818868" r="-200474" b="-1887"/>
                          </a:stretch>
                        </a:blipFill>
                      </a:tcPr>
                    </a:tc>
                    <a:tc>
                      <a:txBody>
                        <a:bodyPr/>
                        <a:lstStyle/>
                        <a:p>
                          <a:pPr algn="ctr"/>
                          <a:r>
                            <a:rPr lang="en-US" altLang="zh-CN" sz="1600" dirty="0">
                              <a:highlight>
                                <a:srgbClr val="FFFF00"/>
                              </a:highlight>
                              <a:latin typeface="Arial" panose="020B0604020202020204" pitchFamily="34" charset="0"/>
                              <a:cs typeface="Arial" panose="020B0604020202020204" pitchFamily="34" charset="0"/>
                            </a:rPr>
                            <a:t>10.5</a:t>
                          </a:r>
                          <a:endParaRPr lang="zh-CN" altLang="en-US" sz="1600" dirty="0">
                            <a:highlight>
                              <a:srgbClr val="FFFF00"/>
                            </a:highlight>
                            <a:latin typeface="Arial" panose="020B0604020202020204" pitchFamily="34" charset="0"/>
                            <a:cs typeface="Arial" panose="020B0604020202020204" pitchFamily="34" charset="0"/>
                          </a:endParaRPr>
                        </a:p>
                      </a:txBody>
                      <a:tcPr anchor="ctr">
                        <a:solidFill>
                          <a:srgbClr val="FFFF00"/>
                        </a:solidFill>
                      </a:tcPr>
                    </a:tc>
                    <a:tc>
                      <a:txBody>
                        <a:bodyPr/>
                        <a:lstStyle/>
                        <a:p>
                          <a:pPr algn="ctr"/>
                          <a:r>
                            <a:rPr lang="en-US" altLang="zh-CN" sz="1600" dirty="0">
                              <a:latin typeface="Arial" panose="020B0604020202020204" pitchFamily="34" charset="0"/>
                              <a:cs typeface="Arial" panose="020B0604020202020204" pitchFamily="34" charset="0"/>
                            </a:rPr>
                            <a:t>19.3</a:t>
                          </a:r>
                          <a:endParaRPr lang="zh-CN" altLang="en-US" sz="1600" dirty="0">
                            <a:latin typeface="Arial" panose="020B0604020202020204" pitchFamily="34" charset="0"/>
                            <a:cs typeface="Arial" panose="020B0604020202020204" pitchFamily="34" charset="0"/>
                          </a:endParaRPr>
                        </a:p>
                      </a:txBody>
                      <a:tcPr anchor="ctr">
                        <a:solidFill>
                          <a:srgbClr val="FFFF00"/>
                        </a:solidFill>
                      </a:tcPr>
                    </a:tc>
                    <a:extLst>
                      <a:ext uri="{0D108BD9-81ED-4DB2-BD59-A6C34878D82A}">
                        <a16:rowId xmlns:a16="http://schemas.microsoft.com/office/drawing/2014/main" val="3686813002"/>
                      </a:ext>
                    </a:extLst>
                  </a:tr>
                </a:tbl>
              </a:graphicData>
            </a:graphic>
          </p:graphicFrame>
        </mc:Fallback>
      </mc:AlternateContent>
    </p:spTree>
    <p:extLst>
      <p:ext uri="{BB962C8B-B14F-4D97-AF65-F5344CB8AC3E}">
        <p14:creationId xmlns:p14="http://schemas.microsoft.com/office/powerpoint/2010/main" val="379849344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C1D4F42-D990-4EE8-B633-CDE309A6B552}"/>
              </a:ext>
            </a:extLst>
          </p:cNvPr>
          <p:cNvSpPr txBox="1">
            <a:spLocks noGrp="1"/>
          </p:cNvSpPr>
          <p:nvPr>
            <p:ph type="body" sz="quarter" idx="22"/>
          </p:nvPr>
        </p:nvSpPr>
        <p:spPr>
          <a:xfrm>
            <a:off x="201613" y="146050"/>
            <a:ext cx="690171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Experiment Design </a:t>
            </a:r>
            <a:endParaRPr lang="zh-CN" altLang="en-US" dirty="0"/>
          </a:p>
        </p:txBody>
      </p:sp>
      <p:grpSp>
        <p:nvGrpSpPr>
          <p:cNvPr id="25" name="组合 24">
            <a:extLst>
              <a:ext uri="{FF2B5EF4-FFF2-40B4-BE49-F238E27FC236}">
                <a16:creationId xmlns:a16="http://schemas.microsoft.com/office/drawing/2014/main" id="{C896D6EA-AF8A-A24E-BAF2-50FDB0760387}"/>
              </a:ext>
            </a:extLst>
          </p:cNvPr>
          <p:cNvGrpSpPr/>
          <p:nvPr/>
        </p:nvGrpSpPr>
        <p:grpSpPr>
          <a:xfrm>
            <a:off x="71718" y="934895"/>
            <a:ext cx="4512482" cy="4183062"/>
            <a:chOff x="0" y="1162070"/>
            <a:chExt cx="4512482" cy="4183062"/>
          </a:xfrm>
        </p:grpSpPr>
        <p:pic>
          <p:nvPicPr>
            <p:cNvPr id="4" name="内容占位符 3">
              <a:extLst>
                <a:ext uri="{FF2B5EF4-FFF2-40B4-BE49-F238E27FC236}">
                  <a16:creationId xmlns:a16="http://schemas.microsoft.com/office/drawing/2014/main" id="{D0EBE2D6-894D-A84C-B5E8-71D661033036}"/>
                </a:ext>
              </a:extLst>
            </p:cNvPr>
            <p:cNvPicPr>
              <a:picLocks noChangeAspect="1"/>
            </p:cNvPicPr>
            <p:nvPr/>
          </p:nvPicPr>
          <p:blipFill rotWithShape="1">
            <a:blip r:embed="rId2"/>
            <a:srcRect l="3590" r="26791"/>
            <a:stretch/>
          </p:blipFill>
          <p:spPr>
            <a:xfrm>
              <a:off x="0" y="1162070"/>
              <a:ext cx="2553929" cy="4183062"/>
            </a:xfrm>
            <a:prstGeom prst="rect">
              <a:avLst/>
            </a:prstGeom>
          </p:spPr>
        </p:pic>
        <p:sp>
          <p:nvSpPr>
            <p:cNvPr id="8" name="文本框 7">
              <a:extLst>
                <a:ext uri="{FF2B5EF4-FFF2-40B4-BE49-F238E27FC236}">
                  <a16:creationId xmlns:a16="http://schemas.microsoft.com/office/drawing/2014/main" id="{F78AF32B-6932-A548-9CA7-7254DE503E1F}"/>
                </a:ext>
              </a:extLst>
            </p:cNvPr>
            <p:cNvSpPr txBox="1"/>
            <p:nvPr/>
          </p:nvSpPr>
          <p:spPr>
            <a:xfrm>
              <a:off x="2530210" y="2100276"/>
              <a:ext cx="198227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en-US" altLang="zh-CN" dirty="0"/>
                <a:t>R11065  </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PMT</a:t>
              </a:r>
              <a:r>
                <a:rPr kumimoji="0" lang="zh-CN" altLang="en-US" sz="1800" b="0" i="0" u="none" strike="noStrike" cap="none" spc="0" normalizeH="0" baseline="0" dirty="0">
                  <a:ln>
                    <a:noFill/>
                  </a:ln>
                  <a:solidFill>
                    <a:srgbClr val="000000"/>
                  </a:solidFill>
                  <a:effectLst/>
                  <a:uFillTx/>
                  <a:latin typeface="+mn-lt"/>
                  <a:ea typeface="+mn-ea"/>
                  <a:cs typeface="+mn-cs"/>
                  <a:sym typeface="Calibri"/>
                </a:rPr>
                <a:t> </a:t>
              </a:r>
              <a:endParaRPr kumimoji="0" lang="en-US" altLang="zh-CN" sz="1800" b="0" i="0" u="none" strike="noStrike" cap="none" spc="0" normalizeH="0" baseline="0" dirty="0">
                <a:ln>
                  <a:noFill/>
                </a:ln>
                <a:solidFill>
                  <a:srgbClr val="000000"/>
                </a:solidFill>
                <a:effectLst/>
                <a:uFillTx/>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double side readout</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文本框 8">
              <a:extLst>
                <a:ext uri="{FF2B5EF4-FFF2-40B4-BE49-F238E27FC236}">
                  <a16:creationId xmlns:a16="http://schemas.microsoft.com/office/drawing/2014/main" id="{C77B01C2-96E2-E243-9944-26BE45244DC9}"/>
                </a:ext>
              </a:extLst>
            </p:cNvPr>
            <p:cNvSpPr txBox="1"/>
            <p:nvPr/>
          </p:nvSpPr>
          <p:spPr>
            <a:xfrm>
              <a:off x="2749137" y="2897835"/>
              <a:ext cx="114710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kumimoji="0" lang="en-US" altLang="zh-CN" sz="1800" b="0" i="0" u="none" strike="noStrike" cap="none" spc="0" normalizeH="0" baseline="0" dirty="0" err="1">
                  <a:ln>
                    <a:noFill/>
                  </a:ln>
                  <a:solidFill>
                    <a:srgbClr val="000000"/>
                  </a:solidFill>
                  <a:effectLst/>
                  <a:uFillTx/>
                  <a:latin typeface="+mn-lt"/>
                  <a:ea typeface="+mn-ea"/>
                  <a:cs typeface="+mn-cs"/>
                  <a:sym typeface="Calibri"/>
                </a:rPr>
                <a:t>CsI</a:t>
              </a:r>
              <a:r>
                <a:rPr lang="en-US" altLang="zh-CN" dirty="0"/>
                <a:t>: 3kg × 4</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文本框 10">
              <a:extLst>
                <a:ext uri="{FF2B5EF4-FFF2-40B4-BE49-F238E27FC236}">
                  <a16:creationId xmlns:a16="http://schemas.microsoft.com/office/drawing/2014/main" id="{32D46382-EE4D-F245-94AE-27263C72C7AA}"/>
                </a:ext>
              </a:extLst>
            </p:cNvPr>
            <p:cNvSpPr txBox="1"/>
            <p:nvPr/>
          </p:nvSpPr>
          <p:spPr>
            <a:xfrm>
              <a:off x="2872769" y="4366728"/>
              <a:ext cx="70628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en-US" altLang="zh-CN" dirty="0"/>
                <a:t>Dewar</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2" name="文本框 11">
              <a:extLst>
                <a:ext uri="{FF2B5EF4-FFF2-40B4-BE49-F238E27FC236}">
                  <a16:creationId xmlns:a16="http://schemas.microsoft.com/office/drawing/2014/main" id="{8A4B7720-1468-034D-8C67-12E0998CCDE6}"/>
                </a:ext>
              </a:extLst>
            </p:cNvPr>
            <p:cNvSpPr txBox="1"/>
            <p:nvPr/>
          </p:nvSpPr>
          <p:spPr>
            <a:xfrm>
              <a:off x="3047654" y="1298495"/>
              <a:ext cx="4562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kumimoji="0" lang="en-US" altLang="zh-CN" sz="1800" b="0" i="0" u="none" strike="noStrike" cap="none" spc="0" normalizeH="0" baseline="0" dirty="0">
                  <a:ln>
                    <a:noFill/>
                  </a:ln>
                  <a:solidFill>
                    <a:srgbClr val="000000"/>
                  </a:solidFill>
                  <a:effectLst/>
                  <a:uFillTx/>
                  <a:latin typeface="+mn-lt"/>
                  <a:ea typeface="+mn-ea"/>
                  <a:cs typeface="+mn-cs"/>
                  <a:sym typeface="Calibri"/>
                </a:rPr>
                <a:t>LN2</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14" name="直线箭头连接符 13">
              <a:extLst>
                <a:ext uri="{FF2B5EF4-FFF2-40B4-BE49-F238E27FC236}">
                  <a16:creationId xmlns:a16="http://schemas.microsoft.com/office/drawing/2014/main" id="{96447AA6-A447-824E-86BE-6199D04B6F16}"/>
                </a:ext>
              </a:extLst>
            </p:cNvPr>
            <p:cNvCxnSpPr>
              <a:cxnSpLocks/>
            </p:cNvCxnSpPr>
            <p:nvPr/>
          </p:nvCxnSpPr>
          <p:spPr>
            <a:xfrm flipV="1">
              <a:off x="2003600" y="1483160"/>
              <a:ext cx="886743" cy="1"/>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7" name="直线箭头连接符 16">
              <a:extLst>
                <a:ext uri="{FF2B5EF4-FFF2-40B4-BE49-F238E27FC236}">
                  <a16:creationId xmlns:a16="http://schemas.microsoft.com/office/drawing/2014/main" id="{2CB34252-0262-1F48-85CE-CDB2973E6C56}"/>
                </a:ext>
              </a:extLst>
            </p:cNvPr>
            <p:cNvCxnSpPr>
              <a:cxnSpLocks/>
            </p:cNvCxnSpPr>
            <p:nvPr/>
          </p:nvCxnSpPr>
          <p:spPr>
            <a:xfrm flipV="1">
              <a:off x="1958553" y="2227114"/>
              <a:ext cx="886743" cy="1"/>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8" name="直线箭头连接符 17">
              <a:extLst>
                <a:ext uri="{FF2B5EF4-FFF2-40B4-BE49-F238E27FC236}">
                  <a16:creationId xmlns:a16="http://schemas.microsoft.com/office/drawing/2014/main" id="{AE8149A0-DAE0-6044-A9DF-4D9ACBCC43A4}"/>
                </a:ext>
              </a:extLst>
            </p:cNvPr>
            <p:cNvCxnSpPr>
              <a:cxnSpLocks/>
            </p:cNvCxnSpPr>
            <p:nvPr/>
          </p:nvCxnSpPr>
          <p:spPr>
            <a:xfrm flipV="1">
              <a:off x="1812869" y="3107492"/>
              <a:ext cx="886743" cy="1"/>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9" name="直线箭头连接符 18">
              <a:extLst>
                <a:ext uri="{FF2B5EF4-FFF2-40B4-BE49-F238E27FC236}">
                  <a16:creationId xmlns:a16="http://schemas.microsoft.com/office/drawing/2014/main" id="{2EF668BD-3159-9E46-985E-C755AC3F4B0C}"/>
                </a:ext>
              </a:extLst>
            </p:cNvPr>
            <p:cNvCxnSpPr>
              <a:cxnSpLocks/>
              <a:endCxn id="11" idx="1"/>
            </p:cNvCxnSpPr>
            <p:nvPr/>
          </p:nvCxnSpPr>
          <p:spPr>
            <a:xfrm>
              <a:off x="2446971" y="4551393"/>
              <a:ext cx="425798" cy="0"/>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22" name="文本框 21">
              <a:extLst>
                <a:ext uri="{FF2B5EF4-FFF2-40B4-BE49-F238E27FC236}">
                  <a16:creationId xmlns:a16="http://schemas.microsoft.com/office/drawing/2014/main" id="{0D9A9F48-4F51-9A49-8717-744AA7B47F6E}"/>
                </a:ext>
              </a:extLst>
            </p:cNvPr>
            <p:cNvSpPr txBox="1"/>
            <p:nvPr/>
          </p:nvSpPr>
          <p:spPr>
            <a:xfrm>
              <a:off x="3082772" y="3557408"/>
              <a:ext cx="54117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en-US" altLang="zh-CN" dirty="0"/>
                <a:t>PTFE</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3" name="直线箭头连接符 22">
              <a:extLst>
                <a:ext uri="{FF2B5EF4-FFF2-40B4-BE49-F238E27FC236}">
                  <a16:creationId xmlns:a16="http://schemas.microsoft.com/office/drawing/2014/main" id="{E8B22B42-45FA-C44E-8B9A-A51777F9DF05}"/>
                </a:ext>
              </a:extLst>
            </p:cNvPr>
            <p:cNvCxnSpPr>
              <a:cxnSpLocks/>
            </p:cNvCxnSpPr>
            <p:nvPr/>
          </p:nvCxnSpPr>
          <p:spPr>
            <a:xfrm flipV="1">
              <a:off x="1812869" y="3740317"/>
              <a:ext cx="886743" cy="1"/>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grpSp>
      <p:sp>
        <p:nvSpPr>
          <p:cNvPr id="26" name="爆炸形 2 25">
            <a:extLst>
              <a:ext uri="{FF2B5EF4-FFF2-40B4-BE49-F238E27FC236}">
                <a16:creationId xmlns:a16="http://schemas.microsoft.com/office/drawing/2014/main" id="{4C64F929-A956-A246-9715-27F9866CF7A1}"/>
              </a:ext>
            </a:extLst>
          </p:cNvPr>
          <p:cNvSpPr/>
          <p:nvPr/>
        </p:nvSpPr>
        <p:spPr>
          <a:xfrm>
            <a:off x="6001029" y="6213614"/>
            <a:ext cx="565078" cy="421241"/>
          </a:xfrm>
          <a:prstGeom prst="irregularSeal2">
            <a:avLst/>
          </a:prstGeom>
          <a:solidFill>
            <a:srgbClr val="FF0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n-lt"/>
              <a:ea typeface="+mn-ea"/>
              <a:cs typeface="+mn-cs"/>
              <a:sym typeface="Calibri"/>
            </a:endParaRPr>
          </a:p>
        </p:txBody>
      </p:sp>
      <p:sp>
        <p:nvSpPr>
          <p:cNvPr id="31" name="文本框 30">
            <a:extLst>
              <a:ext uri="{FF2B5EF4-FFF2-40B4-BE49-F238E27FC236}">
                <a16:creationId xmlns:a16="http://schemas.microsoft.com/office/drawing/2014/main" id="{6AC04DA2-D43C-874C-B5E7-4E6EB0C6D283}"/>
              </a:ext>
            </a:extLst>
          </p:cNvPr>
          <p:cNvSpPr txBox="1"/>
          <p:nvPr/>
        </p:nvSpPr>
        <p:spPr>
          <a:xfrm>
            <a:off x="6174387" y="4950196"/>
            <a:ext cx="2633747"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altLang="zh-CN" dirty="0"/>
              <a:t>Detector is ~10.5m from Target</a:t>
            </a:r>
          </a:p>
          <a:p>
            <a:pPr marL="0" marR="0" indent="0" algn="ctr" defTabSz="914400" rtl="0" fontAlgn="auto" latinLnBrk="0" hangingPunct="0">
              <a:lnSpc>
                <a:spcPct val="100000"/>
              </a:lnSpc>
              <a:spcBef>
                <a:spcPts val="0"/>
              </a:spcBef>
              <a:spcAft>
                <a:spcPts val="0"/>
              </a:spcAft>
              <a:buClrTx/>
              <a:buSzTx/>
              <a:buFontTx/>
              <a:buNone/>
              <a:tabLst/>
            </a:pPr>
            <a:r>
              <a:rPr lang="en-US" altLang="zh-CN" dirty="0"/>
              <a:t>(Shielding</a:t>
            </a:r>
            <a:r>
              <a:rPr lang="zh-CN" altLang="en-US" dirty="0"/>
              <a:t>～</a:t>
            </a:r>
            <a:r>
              <a:rPr lang="en-US" altLang="zh-CN" dirty="0"/>
              <a:t>2.3m)</a:t>
            </a:r>
          </a:p>
        </p:txBody>
      </p:sp>
      <p:sp>
        <p:nvSpPr>
          <p:cNvPr id="32" name="灯片编号占位符 3">
            <a:extLst>
              <a:ext uri="{FF2B5EF4-FFF2-40B4-BE49-F238E27FC236}">
                <a16:creationId xmlns:a16="http://schemas.microsoft.com/office/drawing/2014/main" id="{FBF39627-084A-024B-AE76-7FEAC1B84E35}"/>
              </a:ext>
            </a:extLst>
          </p:cNvPr>
          <p:cNvSpPr>
            <a:spLocks noGrp="1"/>
          </p:cNvSpPr>
          <p:nvPr>
            <p:ph type="sldNum" sz="quarter" idx="2"/>
          </p:nvPr>
        </p:nvSpPr>
        <p:spPr>
          <a:xfrm>
            <a:off x="8808134" y="6524912"/>
            <a:ext cx="335866" cy="333088"/>
          </a:xfrm>
        </p:spPr>
        <p:txBody>
          <a:bodyPr/>
          <a:lstStyle/>
          <a:p>
            <a:fld id="{86CB4B4D-7CA3-9044-876B-883B54F8677D}" type="slidenum">
              <a:rPr lang="en-US" altLang="zh-CN" smtClean="0"/>
              <a:t>11</a:t>
            </a:fld>
            <a:endParaRPr lang="en-US" altLang="zh-CN" dirty="0"/>
          </a:p>
        </p:txBody>
      </p:sp>
      <p:sp>
        <p:nvSpPr>
          <p:cNvPr id="34" name="文本框 33">
            <a:extLst>
              <a:ext uri="{FF2B5EF4-FFF2-40B4-BE49-F238E27FC236}">
                <a16:creationId xmlns:a16="http://schemas.microsoft.com/office/drawing/2014/main" id="{F6B7DD9D-8B5A-7147-88CC-74C67868BEB0}"/>
              </a:ext>
            </a:extLst>
          </p:cNvPr>
          <p:cNvSpPr txBox="1"/>
          <p:nvPr/>
        </p:nvSpPr>
        <p:spPr>
          <a:xfrm>
            <a:off x="121773" y="5426769"/>
            <a:ext cx="5414893"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CSNS beam provides trigger signal</a:t>
            </a: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US" altLang="zh-CN" dirty="0"/>
              <a:t>Cosmic</a:t>
            </a:r>
            <a:r>
              <a:rPr lang="zh-CN" altLang="en-US" dirty="0"/>
              <a:t> </a:t>
            </a:r>
            <a:r>
              <a:rPr lang="en-US" altLang="zh-CN" dirty="0"/>
              <a:t>ray</a:t>
            </a:r>
            <a:r>
              <a:rPr lang="zh-CN" altLang="en-US" dirty="0"/>
              <a:t> </a:t>
            </a:r>
            <a:r>
              <a:rPr lang="en-US" altLang="zh-CN" dirty="0"/>
              <a:t>anti-coincidence system provides</a:t>
            </a:r>
            <a:r>
              <a:rPr lang="zh-CN" altLang="en-US" dirty="0"/>
              <a:t> </a:t>
            </a:r>
            <a:r>
              <a:rPr lang="en-US" altLang="zh-CN" dirty="0"/>
              <a:t>veto</a:t>
            </a:r>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Flash ADC data taking at 8 channel</a:t>
            </a:r>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50μs data taking window and waveform analysis</a:t>
            </a:r>
          </a:p>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6" name="直接箭头连接符 5">
            <a:extLst>
              <a:ext uri="{FF2B5EF4-FFF2-40B4-BE49-F238E27FC236}">
                <a16:creationId xmlns:a16="http://schemas.microsoft.com/office/drawing/2014/main" id="{99302F58-60F6-4C09-9ACD-23A571E32124}"/>
              </a:ext>
            </a:extLst>
          </p:cNvPr>
          <p:cNvCxnSpPr>
            <a:cxnSpLocks/>
          </p:cNvCxnSpPr>
          <p:nvPr/>
        </p:nvCxnSpPr>
        <p:spPr>
          <a:xfrm>
            <a:off x="321734" y="3158067"/>
            <a:ext cx="651933" cy="12208"/>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9C7D6AF0-995A-4973-AD79-74359BD8AB0D}"/>
                  </a:ext>
                </a:extLst>
              </p:cNvPr>
              <p:cNvSpPr txBox="1"/>
              <p:nvPr/>
            </p:nvSpPr>
            <p:spPr>
              <a:xfrm>
                <a:off x="338667" y="2695535"/>
                <a:ext cx="430858" cy="5217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altLang="zh-CN" sz="2800" b="0" i="1" u="none" strike="noStrike" cap="none" spc="0" normalizeH="0" baseline="0" smtClean="0">
                          <a:ln>
                            <a:noFill/>
                          </a:ln>
                          <a:solidFill>
                            <a:srgbClr val="002060"/>
                          </a:solidFill>
                          <a:effectLst/>
                          <a:uFillTx/>
                          <a:latin typeface="Cambria Math" panose="02040503050406030204" pitchFamily="18" charset="0"/>
                          <a:ea typeface="+mn-ea"/>
                          <a:cs typeface="+mn-cs"/>
                          <a:sym typeface="Calibri"/>
                        </a:rPr>
                        <m:t>𝜈</m:t>
                      </m:r>
                    </m:oMath>
                  </m:oMathPara>
                </a14:m>
                <a:endParaRPr kumimoji="0" lang="zh-CN" altLang="en-US" sz="2800" b="0" i="0" u="none" strike="noStrike" cap="none" spc="0" normalizeH="0" baseline="0" dirty="0">
                  <a:ln>
                    <a:noFill/>
                  </a:ln>
                  <a:solidFill>
                    <a:srgbClr val="002060"/>
                  </a:solidFill>
                  <a:effectLst/>
                  <a:uFillTx/>
                  <a:ea typeface="+mn-ea"/>
                  <a:cs typeface="+mn-cs"/>
                  <a:sym typeface="Calibri"/>
                </a:endParaRPr>
              </a:p>
            </p:txBody>
          </p:sp>
        </mc:Choice>
        <mc:Fallback xmlns="">
          <p:sp>
            <p:nvSpPr>
              <p:cNvPr id="7" name="文本框 6">
                <a:extLst>
                  <a:ext uri="{FF2B5EF4-FFF2-40B4-BE49-F238E27FC236}">
                    <a16:creationId xmlns:a16="http://schemas.microsoft.com/office/drawing/2014/main" id="{9C7D6AF0-995A-4973-AD79-74359BD8AB0D}"/>
                  </a:ext>
                </a:extLst>
              </p:cNvPr>
              <p:cNvSpPr txBox="1">
                <a:spLocks noRot="1" noChangeAspect="1" noMove="1" noResize="1" noEditPoints="1" noAdjustHandles="1" noChangeArrowheads="1" noChangeShapeType="1" noTextEdit="1"/>
              </p:cNvSpPr>
              <p:nvPr/>
            </p:nvSpPr>
            <p:spPr>
              <a:xfrm>
                <a:off x="338667" y="2695535"/>
                <a:ext cx="430858" cy="521798"/>
              </a:xfrm>
              <a:prstGeom prst="rect">
                <a:avLst/>
              </a:prstGeom>
              <a:blipFill>
                <a:blip r:embed="rId4"/>
                <a:stretch>
                  <a:fillRect/>
                </a:stretch>
              </a:blipFill>
              <a:ln w="12700" cap="flat">
                <a:noFill/>
                <a:miter lim="400000"/>
              </a:ln>
              <a:effectLst/>
            </p:spPr>
            <p:txBody>
              <a:bodyPr/>
              <a:lstStyle/>
              <a:p>
                <a:r>
                  <a:rPr lang="zh-CN" altLang="en-US">
                    <a:noFill/>
                  </a:rPr>
                  <a:t> </a:t>
                </a:r>
              </a:p>
            </p:txBody>
          </p:sp>
        </mc:Fallback>
      </mc:AlternateContent>
      <p:sp>
        <p:nvSpPr>
          <p:cNvPr id="13" name="椭圆 12">
            <a:extLst>
              <a:ext uri="{FF2B5EF4-FFF2-40B4-BE49-F238E27FC236}">
                <a16:creationId xmlns:a16="http://schemas.microsoft.com/office/drawing/2014/main" id="{9817610D-E480-44DE-B729-B942BF8233D6}"/>
              </a:ext>
            </a:extLst>
          </p:cNvPr>
          <p:cNvSpPr/>
          <p:nvPr/>
        </p:nvSpPr>
        <p:spPr>
          <a:xfrm>
            <a:off x="983944" y="3115129"/>
            <a:ext cx="76409" cy="83163"/>
          </a:xfrm>
          <a:prstGeom prst="ellipse">
            <a:avLst/>
          </a:prstGeom>
          <a:solidFill>
            <a:srgbClr val="00B0F0"/>
          </a:solidFill>
          <a:ln w="25400" cap="flat">
            <a:solidFill>
              <a:srgbClr val="00B0F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n-lt"/>
              <a:ea typeface="+mn-ea"/>
              <a:cs typeface="+mn-cs"/>
              <a:sym typeface="Calibri"/>
            </a:endParaRPr>
          </a:p>
        </p:txBody>
      </p:sp>
      <p:sp>
        <p:nvSpPr>
          <p:cNvPr id="15" name="文本框 14">
            <a:extLst>
              <a:ext uri="{FF2B5EF4-FFF2-40B4-BE49-F238E27FC236}">
                <a16:creationId xmlns:a16="http://schemas.microsoft.com/office/drawing/2014/main" id="{327F0A28-203C-44C1-A034-79C0392D7DF1}"/>
              </a:ext>
            </a:extLst>
          </p:cNvPr>
          <p:cNvSpPr txBox="1"/>
          <p:nvPr/>
        </p:nvSpPr>
        <p:spPr>
          <a:xfrm>
            <a:off x="1078408" y="2979506"/>
            <a:ext cx="26887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N</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0" name="直接箭头连接符 19">
            <a:extLst>
              <a:ext uri="{FF2B5EF4-FFF2-40B4-BE49-F238E27FC236}">
                <a16:creationId xmlns:a16="http://schemas.microsoft.com/office/drawing/2014/main" id="{A195CB4B-3246-4216-B4BC-B5450AE6122F}"/>
              </a:ext>
            </a:extLst>
          </p:cNvPr>
          <p:cNvCxnSpPr>
            <a:cxnSpLocks/>
          </p:cNvCxnSpPr>
          <p:nvPr/>
        </p:nvCxnSpPr>
        <p:spPr>
          <a:xfrm flipV="1">
            <a:off x="1022148" y="2670660"/>
            <a:ext cx="109694" cy="369331"/>
          </a:xfrm>
          <a:prstGeom prst="straightConnector1">
            <a:avLst/>
          </a:prstGeom>
          <a:noFill/>
          <a:ln w="25400" cap="flat">
            <a:solidFill>
              <a:srgbClr val="FFFF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3" name="直接箭头连接符 32">
            <a:extLst>
              <a:ext uri="{FF2B5EF4-FFF2-40B4-BE49-F238E27FC236}">
                <a16:creationId xmlns:a16="http://schemas.microsoft.com/office/drawing/2014/main" id="{BBA9589D-A1D7-42BA-99CB-E688DDD25A39}"/>
              </a:ext>
            </a:extLst>
          </p:cNvPr>
          <p:cNvCxnSpPr>
            <a:cxnSpLocks/>
          </p:cNvCxnSpPr>
          <p:nvPr/>
        </p:nvCxnSpPr>
        <p:spPr>
          <a:xfrm>
            <a:off x="1014304" y="3252095"/>
            <a:ext cx="117538" cy="425176"/>
          </a:xfrm>
          <a:prstGeom prst="straightConnector1">
            <a:avLst/>
          </a:prstGeom>
          <a:noFill/>
          <a:ln w="25400" cap="flat">
            <a:solidFill>
              <a:srgbClr val="FFFF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5" name="直接箭头连接符 34">
            <a:extLst>
              <a:ext uri="{FF2B5EF4-FFF2-40B4-BE49-F238E27FC236}">
                <a16:creationId xmlns:a16="http://schemas.microsoft.com/office/drawing/2014/main" id="{99E6F4E4-1B81-43D4-BEEE-EA86DB383C21}"/>
              </a:ext>
            </a:extLst>
          </p:cNvPr>
          <p:cNvCxnSpPr>
            <a:cxnSpLocks/>
          </p:cNvCxnSpPr>
          <p:nvPr/>
        </p:nvCxnSpPr>
        <p:spPr>
          <a:xfrm flipH="1">
            <a:off x="899718" y="3283120"/>
            <a:ext cx="92363" cy="394151"/>
          </a:xfrm>
          <a:prstGeom prst="straightConnector1">
            <a:avLst/>
          </a:prstGeom>
          <a:noFill/>
          <a:ln w="25400" cap="flat">
            <a:solidFill>
              <a:srgbClr val="FFFF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7" name="直接箭头连接符 36">
            <a:extLst>
              <a:ext uri="{FF2B5EF4-FFF2-40B4-BE49-F238E27FC236}">
                <a16:creationId xmlns:a16="http://schemas.microsoft.com/office/drawing/2014/main" id="{1B1C13A7-9087-44B2-983A-403426654EF4}"/>
              </a:ext>
            </a:extLst>
          </p:cNvPr>
          <p:cNvCxnSpPr>
            <a:cxnSpLocks/>
          </p:cNvCxnSpPr>
          <p:nvPr/>
        </p:nvCxnSpPr>
        <p:spPr>
          <a:xfrm flipH="1" flipV="1">
            <a:off x="918230" y="2630232"/>
            <a:ext cx="103918" cy="416956"/>
          </a:xfrm>
          <a:prstGeom prst="straightConnector1">
            <a:avLst/>
          </a:prstGeom>
          <a:noFill/>
          <a:ln w="25400" cap="flat">
            <a:solidFill>
              <a:srgbClr val="FFFF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39" name="文本框 38">
            <a:extLst>
              <a:ext uri="{FF2B5EF4-FFF2-40B4-BE49-F238E27FC236}">
                <a16:creationId xmlns:a16="http://schemas.microsoft.com/office/drawing/2014/main" id="{2A1E588A-B4AA-45D0-9CA3-C0B992FBB470}"/>
              </a:ext>
            </a:extLst>
          </p:cNvPr>
          <p:cNvSpPr txBox="1"/>
          <p:nvPr/>
        </p:nvSpPr>
        <p:spPr>
          <a:xfrm>
            <a:off x="1112044" y="2721919"/>
            <a:ext cx="70759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sz="1000" dirty="0">
                <a:solidFill>
                  <a:srgbClr val="FFFF00"/>
                </a:solidFill>
              </a:rPr>
              <a:t>Photons</a:t>
            </a:r>
            <a:endParaRPr kumimoji="0" lang="zh-CN" altLang="en-US" sz="1000" b="0" i="0" u="none" strike="noStrike" cap="none" spc="0" normalizeH="0" baseline="0" dirty="0">
              <a:ln>
                <a:noFill/>
              </a:ln>
              <a:solidFill>
                <a:srgbClr val="FFFF00"/>
              </a:solidFill>
              <a:effectLst/>
              <a:uFillTx/>
              <a:sym typeface="Calibri"/>
            </a:endParaRPr>
          </a:p>
        </p:txBody>
      </p:sp>
      <p:sp>
        <p:nvSpPr>
          <p:cNvPr id="40" name="文本框 39">
            <a:extLst>
              <a:ext uri="{FF2B5EF4-FFF2-40B4-BE49-F238E27FC236}">
                <a16:creationId xmlns:a16="http://schemas.microsoft.com/office/drawing/2014/main" id="{BA379D84-F120-4C9E-A785-6E3339B566BF}"/>
              </a:ext>
            </a:extLst>
          </p:cNvPr>
          <p:cNvSpPr txBox="1"/>
          <p:nvPr/>
        </p:nvSpPr>
        <p:spPr>
          <a:xfrm>
            <a:off x="1093553" y="3364413"/>
            <a:ext cx="70759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sz="1000" dirty="0">
                <a:solidFill>
                  <a:srgbClr val="FFFF00"/>
                </a:solidFill>
              </a:rPr>
              <a:t>Photons</a:t>
            </a:r>
            <a:endParaRPr kumimoji="0" lang="zh-CN" altLang="en-US" sz="1000" b="0" i="0" u="none" strike="noStrike" cap="none" spc="0" normalizeH="0" baseline="0" dirty="0">
              <a:ln>
                <a:noFill/>
              </a:ln>
              <a:solidFill>
                <a:srgbClr val="FFFF00"/>
              </a:solidFill>
              <a:effectLst/>
              <a:uFillTx/>
              <a:sym typeface="Calibri"/>
            </a:endParaRPr>
          </a:p>
        </p:txBody>
      </p:sp>
      <p:pic>
        <p:nvPicPr>
          <p:cNvPr id="36" name="图片 35">
            <a:extLst>
              <a:ext uri="{FF2B5EF4-FFF2-40B4-BE49-F238E27FC236}">
                <a16:creationId xmlns:a16="http://schemas.microsoft.com/office/drawing/2014/main" id="{F7219988-0C67-E74F-B6D4-2196A02EDC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4419" y="256599"/>
            <a:ext cx="4488082" cy="3865857"/>
          </a:xfrm>
          <a:prstGeom prst="rect">
            <a:avLst/>
          </a:prstGeom>
        </p:spPr>
      </p:pic>
      <p:cxnSp>
        <p:nvCxnSpPr>
          <p:cNvPr id="28" name="直线箭头连接符 27">
            <a:extLst>
              <a:ext uri="{FF2B5EF4-FFF2-40B4-BE49-F238E27FC236}">
                <a16:creationId xmlns:a16="http://schemas.microsoft.com/office/drawing/2014/main" id="{1D2CD49D-662A-7F43-9B93-56B1047B0716}"/>
              </a:ext>
            </a:extLst>
          </p:cNvPr>
          <p:cNvCxnSpPr>
            <a:cxnSpLocks/>
          </p:cNvCxnSpPr>
          <p:nvPr/>
        </p:nvCxnSpPr>
        <p:spPr>
          <a:xfrm flipH="1">
            <a:off x="6270939" y="2428305"/>
            <a:ext cx="12629" cy="3791826"/>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 name="直线箭头连接符 9">
            <a:extLst>
              <a:ext uri="{FF2B5EF4-FFF2-40B4-BE49-F238E27FC236}">
                <a16:creationId xmlns:a16="http://schemas.microsoft.com/office/drawing/2014/main" id="{66079764-8CCC-8943-9C88-1BF086C926C2}"/>
              </a:ext>
            </a:extLst>
          </p:cNvPr>
          <p:cNvCxnSpPr>
            <a:cxnSpLocks/>
          </p:cNvCxnSpPr>
          <p:nvPr/>
        </p:nvCxnSpPr>
        <p:spPr>
          <a:xfrm>
            <a:off x="6293616" y="4122456"/>
            <a:ext cx="504892" cy="0"/>
          </a:xfrm>
          <a:prstGeom prst="straightConnector1">
            <a:avLst/>
          </a:prstGeom>
          <a:noFill/>
          <a:ln w="25400" cap="flat">
            <a:solidFill>
              <a:schemeClr val="accent1"/>
            </a:solidFill>
            <a:prstDash val="solid"/>
            <a:round/>
            <a:headEnd type="triangle"/>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6" name="文本框 15">
            <a:extLst>
              <a:ext uri="{FF2B5EF4-FFF2-40B4-BE49-F238E27FC236}">
                <a16:creationId xmlns:a16="http://schemas.microsoft.com/office/drawing/2014/main" id="{C2B992CC-D358-C140-9C9C-75D95DE872C4}"/>
              </a:ext>
            </a:extLst>
          </p:cNvPr>
          <p:cNvSpPr txBox="1"/>
          <p:nvPr/>
        </p:nvSpPr>
        <p:spPr>
          <a:xfrm>
            <a:off x="6293616" y="4220617"/>
            <a:ext cx="68384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~1.2m</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7577012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C1D4F42-D990-4EE8-B633-CDE309A6B552}"/>
              </a:ext>
            </a:extLst>
          </p:cNvPr>
          <p:cNvSpPr txBox="1">
            <a:spLocks noGrp="1"/>
          </p:cNvSpPr>
          <p:nvPr>
            <p:ph type="body" sz="quarter" idx="22"/>
          </p:nvPr>
        </p:nvSpPr>
        <p:spPr>
          <a:xfrm>
            <a:off x="201613" y="146050"/>
            <a:ext cx="822319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CE</a:t>
            </a:r>
            <a:r>
              <a:rPr lang="el-GR" altLang="zh-CN" i="1" dirty="0">
                <a:latin typeface="Times" pitchFamily="2" charset="0"/>
              </a:rPr>
              <a:t>ν</a:t>
            </a:r>
            <a:r>
              <a:rPr lang="en-US" altLang="zh-CN" dirty="0"/>
              <a:t>NS</a:t>
            </a:r>
            <a:r>
              <a:rPr lang="zh-CN" altLang="en-US" dirty="0"/>
              <a:t> </a:t>
            </a:r>
            <a:r>
              <a:rPr lang="en-US" altLang="zh-CN" dirty="0"/>
              <a:t>Signal Spectrum</a:t>
            </a:r>
            <a:endParaRPr lang="zh-CN" altLang="en-US" dirty="0"/>
          </a:p>
        </p:txBody>
      </p:sp>
      <p:sp>
        <p:nvSpPr>
          <p:cNvPr id="24" name="灯片编号占位符 3">
            <a:extLst>
              <a:ext uri="{FF2B5EF4-FFF2-40B4-BE49-F238E27FC236}">
                <a16:creationId xmlns:a16="http://schemas.microsoft.com/office/drawing/2014/main" id="{C1A03AE1-1BFA-F140-B57C-8BEA9EEA121B}"/>
              </a:ext>
            </a:extLst>
          </p:cNvPr>
          <p:cNvSpPr>
            <a:spLocks noGrp="1"/>
          </p:cNvSpPr>
          <p:nvPr>
            <p:ph type="sldNum" sz="quarter" idx="2"/>
          </p:nvPr>
        </p:nvSpPr>
        <p:spPr>
          <a:xfrm>
            <a:off x="8808134" y="6524912"/>
            <a:ext cx="335866" cy="333088"/>
          </a:xfrm>
        </p:spPr>
        <p:txBody>
          <a:bodyPr/>
          <a:lstStyle/>
          <a:p>
            <a:fld id="{86CB4B4D-7CA3-9044-876B-883B54F8677D}" type="slidenum">
              <a:rPr lang="en-US" altLang="zh-CN" smtClean="0"/>
              <a:t>12</a:t>
            </a:fld>
            <a:endParaRPr lang="en-US" altLang="zh-CN" dirty="0"/>
          </a:p>
        </p:txBody>
      </p:sp>
      <p:sp>
        <p:nvSpPr>
          <p:cNvPr id="26" name="文本占位符 1">
            <a:extLst>
              <a:ext uri="{FF2B5EF4-FFF2-40B4-BE49-F238E27FC236}">
                <a16:creationId xmlns:a16="http://schemas.microsoft.com/office/drawing/2014/main" id="{39955665-714E-E445-9E68-DA04E741809F}"/>
              </a:ext>
            </a:extLst>
          </p:cNvPr>
          <p:cNvSpPr txBox="1">
            <a:spLocks/>
          </p:cNvSpPr>
          <p:nvPr/>
        </p:nvSpPr>
        <p:spPr>
          <a:xfrm>
            <a:off x="225694" y="4650311"/>
            <a:ext cx="8868197" cy="206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1pPr>
            <a:lvl2pPr marL="783771" marR="0" indent="-326571"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2pPr>
            <a:lvl3pPr marL="1219200" marR="0" indent="-3048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3pPr>
            <a:lvl4pPr marL="17373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4pPr>
            <a:lvl5pPr marL="21945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hangingPunct="1"/>
            <a:r>
              <a:rPr lang="en-US" altLang="zh-CN" sz="2000" dirty="0"/>
              <a:t>The following processes have been considered: Cross section, nuclear recoil energy, scintillation due to nuclear deposition, light collection, and converting into detector signals</a:t>
            </a:r>
          </a:p>
          <a:p>
            <a:pPr hangingPunct="1"/>
            <a:r>
              <a:rPr lang="en-US" altLang="zh-CN" sz="2000" dirty="0"/>
              <a:t>The preliminary criteria</a:t>
            </a:r>
            <a:r>
              <a:rPr lang="zh-CN" altLang="en-US" sz="2000" dirty="0"/>
              <a:t>：</a:t>
            </a:r>
            <a:r>
              <a:rPr lang="en-US" altLang="zh-CN" sz="2000" dirty="0" err="1"/>
              <a:t>Npe</a:t>
            </a:r>
            <a:r>
              <a:rPr lang="en-US" altLang="zh-CN" sz="2000" dirty="0"/>
              <a:t> ∈ [2,100], </a:t>
            </a:r>
            <a:endParaRPr lang="zh-CN" altLang="en-US" sz="2000" dirty="0"/>
          </a:p>
          <a:p>
            <a:pPr hangingPunct="1"/>
            <a:r>
              <a:rPr lang="en-US" altLang="zh-CN" sz="2000" dirty="0"/>
              <a:t>The number of signal events per year</a:t>
            </a:r>
            <a:r>
              <a:rPr lang="zh-CN" altLang="en-US" sz="2000" dirty="0"/>
              <a:t>：𝜈</a:t>
            </a:r>
            <a:r>
              <a:rPr lang="en-US" altLang="zh-CN" sz="2000" dirty="0"/>
              <a:t>_𝜇 (134),  𝜈_𝑒 (154),  𝜈 ̅_𝜇 (197)</a:t>
            </a:r>
          </a:p>
          <a:p>
            <a:pPr hangingPunct="1"/>
            <a:endParaRPr lang="en-US" altLang="zh-CN" sz="2000" dirty="0"/>
          </a:p>
        </p:txBody>
      </p:sp>
      <p:grpSp>
        <p:nvGrpSpPr>
          <p:cNvPr id="12" name="组合 11">
            <a:extLst>
              <a:ext uri="{FF2B5EF4-FFF2-40B4-BE49-F238E27FC236}">
                <a16:creationId xmlns:a16="http://schemas.microsoft.com/office/drawing/2014/main" id="{666E9E32-276E-854F-99F7-E4F1DA1974C8}"/>
              </a:ext>
            </a:extLst>
          </p:cNvPr>
          <p:cNvGrpSpPr/>
          <p:nvPr/>
        </p:nvGrpSpPr>
        <p:grpSpPr>
          <a:xfrm>
            <a:off x="50109" y="1182265"/>
            <a:ext cx="9043782" cy="3350493"/>
            <a:chOff x="0" y="986292"/>
            <a:chExt cx="9594716" cy="3554600"/>
          </a:xfrm>
        </p:grpSpPr>
        <p:pic>
          <p:nvPicPr>
            <p:cNvPr id="3" name="图片 2">
              <a:extLst>
                <a:ext uri="{FF2B5EF4-FFF2-40B4-BE49-F238E27FC236}">
                  <a16:creationId xmlns:a16="http://schemas.microsoft.com/office/drawing/2014/main" id="{5EA171CE-E28D-7F49-B228-FBE150DEC1FD}"/>
                </a:ext>
              </a:extLst>
            </p:cNvPr>
            <p:cNvPicPr>
              <a:picLocks noChangeAspect="1"/>
            </p:cNvPicPr>
            <p:nvPr/>
          </p:nvPicPr>
          <p:blipFill>
            <a:blip r:embed="rId2"/>
            <a:stretch>
              <a:fillRect/>
            </a:stretch>
          </p:blipFill>
          <p:spPr>
            <a:xfrm>
              <a:off x="0" y="986293"/>
              <a:ext cx="4683211" cy="3554599"/>
            </a:xfrm>
            <a:prstGeom prst="rect">
              <a:avLst/>
            </a:prstGeom>
          </p:spPr>
        </p:pic>
        <p:pic>
          <p:nvPicPr>
            <p:cNvPr id="33" name="图片 32">
              <a:extLst>
                <a:ext uri="{FF2B5EF4-FFF2-40B4-BE49-F238E27FC236}">
                  <a16:creationId xmlns:a16="http://schemas.microsoft.com/office/drawing/2014/main" id="{D74F9503-C0A8-3749-8156-B913D82AFC26}"/>
                </a:ext>
              </a:extLst>
            </p:cNvPr>
            <p:cNvPicPr>
              <a:picLocks noChangeAspect="1"/>
            </p:cNvPicPr>
            <p:nvPr/>
          </p:nvPicPr>
          <p:blipFill rotWithShape="1">
            <a:blip r:embed="rId3"/>
            <a:srcRect l="4093"/>
            <a:stretch/>
          </p:blipFill>
          <p:spPr>
            <a:xfrm>
              <a:off x="4655920" y="986292"/>
              <a:ext cx="4938796" cy="3546465"/>
            </a:xfrm>
            <a:prstGeom prst="rect">
              <a:avLst/>
            </a:prstGeom>
          </p:spPr>
        </p:pic>
      </p:grpSp>
      <p:sp>
        <p:nvSpPr>
          <p:cNvPr id="8" name="文本框 7">
            <a:extLst>
              <a:ext uri="{FF2B5EF4-FFF2-40B4-BE49-F238E27FC236}">
                <a16:creationId xmlns:a16="http://schemas.microsoft.com/office/drawing/2014/main" id="{B48EC855-B245-6B4D-87A3-B892AF04B828}"/>
              </a:ext>
            </a:extLst>
          </p:cNvPr>
          <p:cNvSpPr txBox="1"/>
          <p:nvPr/>
        </p:nvSpPr>
        <p:spPr>
          <a:xfrm>
            <a:off x="1535625" y="2767850"/>
            <a:ext cx="1443266" cy="373561"/>
          </a:xfrm>
          <a:prstGeom prst="rect">
            <a:avLst/>
          </a:prstGeom>
          <a:noFill/>
        </p:spPr>
        <p:txBody>
          <a:bodyPr wrap="square">
            <a:spAutoFit/>
          </a:bodyPr>
          <a:lstStyle/>
          <a:p>
            <a:r>
              <a:rPr lang="zh-CN" altLang="en-US" sz="1600" dirty="0">
                <a:solidFill>
                  <a:srgbClr val="C2C2C2"/>
                </a:solidFill>
                <a:latin typeface="Adobe 黑体 Std R" panose="020B0400000000000000" pitchFamily="34" charset="-122"/>
                <a:ea typeface="Adobe 黑体 Std R" panose="020B0400000000000000" pitchFamily="34" charset="-122"/>
              </a:rPr>
              <a:t>preliminary</a:t>
            </a:r>
          </a:p>
        </p:txBody>
      </p:sp>
      <p:sp>
        <p:nvSpPr>
          <p:cNvPr id="9" name="文本框 8">
            <a:extLst>
              <a:ext uri="{FF2B5EF4-FFF2-40B4-BE49-F238E27FC236}">
                <a16:creationId xmlns:a16="http://schemas.microsoft.com/office/drawing/2014/main" id="{3E71EEB7-C85B-F149-908E-D80FC86EBE90}"/>
              </a:ext>
            </a:extLst>
          </p:cNvPr>
          <p:cNvSpPr txBox="1"/>
          <p:nvPr/>
        </p:nvSpPr>
        <p:spPr>
          <a:xfrm>
            <a:off x="6057516" y="2666896"/>
            <a:ext cx="1443266" cy="373561"/>
          </a:xfrm>
          <a:prstGeom prst="rect">
            <a:avLst/>
          </a:prstGeom>
          <a:noFill/>
        </p:spPr>
        <p:txBody>
          <a:bodyPr wrap="square">
            <a:spAutoFit/>
          </a:bodyPr>
          <a:lstStyle/>
          <a:p>
            <a:r>
              <a:rPr lang="zh-CN" altLang="en-US" sz="1600" dirty="0">
                <a:solidFill>
                  <a:srgbClr val="C2C2C2"/>
                </a:solidFill>
                <a:latin typeface="Adobe 黑体 Std R" panose="020B0400000000000000" pitchFamily="34" charset="-122"/>
                <a:ea typeface="Adobe 黑体 Std R" panose="020B0400000000000000" pitchFamily="34" charset="-122"/>
              </a:rPr>
              <a:t>preliminary</a:t>
            </a:r>
          </a:p>
        </p:txBody>
      </p:sp>
    </p:spTree>
    <p:extLst>
      <p:ext uri="{BB962C8B-B14F-4D97-AF65-F5344CB8AC3E}">
        <p14:creationId xmlns:p14="http://schemas.microsoft.com/office/powerpoint/2010/main" val="413391821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CH">
            <a:extLst>
              <a:ext uri="{FF2B5EF4-FFF2-40B4-BE49-F238E27FC236}">
                <a16:creationId xmlns:a16="http://schemas.microsoft.com/office/drawing/2014/main" id="{59D5143A-9F87-4CC6-8786-232FB6B818AF}"/>
              </a:ext>
            </a:extLst>
          </p:cNvPr>
          <p:cNvSpPr txBox="1">
            <a:spLocks noGrp="1"/>
          </p:cNvSpPr>
          <p:nvPr>
            <p:ph type="body" sz="quarter" idx="22"/>
          </p:nvPr>
        </p:nvSpPr>
        <p:spPr>
          <a:xfrm>
            <a:off x="201613" y="155575"/>
            <a:ext cx="6239380"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Background Investigation</a:t>
            </a:r>
            <a:endParaRPr dirty="0"/>
          </a:p>
        </p:txBody>
      </p:sp>
      <p:sp>
        <p:nvSpPr>
          <p:cNvPr id="12" name="灯片编号占位符 3">
            <a:extLst>
              <a:ext uri="{FF2B5EF4-FFF2-40B4-BE49-F238E27FC236}">
                <a16:creationId xmlns:a16="http://schemas.microsoft.com/office/drawing/2014/main" id="{EF0BD2FE-1B6D-4045-BF27-551D4910EE8F}"/>
              </a:ext>
            </a:extLst>
          </p:cNvPr>
          <p:cNvSpPr>
            <a:spLocks noGrp="1"/>
          </p:cNvSpPr>
          <p:nvPr>
            <p:ph type="sldNum" sz="quarter" idx="2"/>
          </p:nvPr>
        </p:nvSpPr>
        <p:spPr>
          <a:xfrm>
            <a:off x="8808134" y="6524912"/>
            <a:ext cx="335866" cy="333088"/>
          </a:xfrm>
        </p:spPr>
        <p:txBody>
          <a:bodyPr/>
          <a:lstStyle/>
          <a:p>
            <a:fld id="{86CB4B4D-7CA3-9044-876B-883B54F8677D}" type="slidenum">
              <a:rPr lang="en-US" altLang="zh-CN" smtClean="0"/>
              <a:t>13</a:t>
            </a:fld>
            <a:endParaRPr lang="en-US" altLang="zh-CN" dirty="0"/>
          </a:p>
        </p:txBody>
      </p:sp>
      <p:sp>
        <p:nvSpPr>
          <p:cNvPr id="14" name="文本占位符 1">
            <a:extLst>
              <a:ext uri="{FF2B5EF4-FFF2-40B4-BE49-F238E27FC236}">
                <a16:creationId xmlns:a16="http://schemas.microsoft.com/office/drawing/2014/main" id="{56DA2926-B88A-B541-9E8E-8F0274B0AFD0}"/>
              </a:ext>
            </a:extLst>
          </p:cNvPr>
          <p:cNvSpPr>
            <a:spLocks noGrp="1"/>
          </p:cNvSpPr>
          <p:nvPr>
            <p:ph type="body" idx="21"/>
          </p:nvPr>
        </p:nvSpPr>
        <p:spPr>
          <a:xfrm>
            <a:off x="-435319" y="2106428"/>
            <a:ext cx="3653648" cy="3349828"/>
          </a:xfrm>
        </p:spPr>
        <p:txBody>
          <a:bodyPr>
            <a:normAutofit/>
          </a:bodyPr>
          <a:lstStyle/>
          <a:p>
            <a:pPr lvl="1"/>
            <a:r>
              <a:rPr lang="en-US" altLang="zh-CN" sz="2000" dirty="0"/>
              <a:t>Radioactive background</a:t>
            </a:r>
          </a:p>
          <a:p>
            <a:pPr lvl="1"/>
            <a:r>
              <a:rPr lang="en-US" altLang="zh-CN" sz="2000" dirty="0"/>
              <a:t>Environmental gamma</a:t>
            </a:r>
          </a:p>
          <a:p>
            <a:pPr lvl="1"/>
            <a:r>
              <a:rPr lang="en-US" altLang="zh-CN" sz="2000" dirty="0"/>
              <a:t>Beam related neutron</a:t>
            </a:r>
          </a:p>
          <a:p>
            <a:pPr lvl="1"/>
            <a:r>
              <a:rPr lang="en-US" altLang="zh-CN" sz="2000" dirty="0"/>
              <a:t>Cosmic</a:t>
            </a:r>
            <a:r>
              <a:rPr lang="zh-CN" altLang="en-US" sz="2000" dirty="0"/>
              <a:t> </a:t>
            </a:r>
            <a:r>
              <a:rPr lang="en-US" altLang="zh-CN" sz="2000" dirty="0"/>
              <a:t>ray</a:t>
            </a:r>
          </a:p>
          <a:p>
            <a:pPr lvl="1"/>
            <a:r>
              <a:rPr lang="en-US" altLang="zh-CN" sz="2000" dirty="0"/>
              <a:t>Neutrino</a:t>
            </a:r>
            <a:r>
              <a:rPr lang="zh-CN" altLang="en-US" sz="2000" dirty="0"/>
              <a:t> </a:t>
            </a:r>
            <a:r>
              <a:rPr lang="en-US" altLang="zh-CN" sz="2000" dirty="0"/>
              <a:t>induced</a:t>
            </a:r>
            <a:r>
              <a:rPr lang="zh-CN" altLang="en-US" sz="2000" dirty="0"/>
              <a:t> </a:t>
            </a:r>
            <a:r>
              <a:rPr lang="en-US" altLang="zh-CN" sz="2000" dirty="0"/>
              <a:t>neutron</a:t>
            </a:r>
          </a:p>
          <a:p>
            <a:pPr lvl="1"/>
            <a:r>
              <a:rPr lang="en-US" altLang="zh-CN" sz="2000" dirty="0"/>
              <a:t>PMT dark count &amp; Cherenkov light</a:t>
            </a:r>
          </a:p>
        </p:txBody>
      </p:sp>
      <p:grpSp>
        <p:nvGrpSpPr>
          <p:cNvPr id="7" name="组合 6">
            <a:extLst>
              <a:ext uri="{FF2B5EF4-FFF2-40B4-BE49-F238E27FC236}">
                <a16:creationId xmlns:a16="http://schemas.microsoft.com/office/drawing/2014/main" id="{0A8F7E6C-7394-40C1-A7A0-5190A990024B}"/>
              </a:ext>
            </a:extLst>
          </p:cNvPr>
          <p:cNvGrpSpPr/>
          <p:nvPr/>
        </p:nvGrpSpPr>
        <p:grpSpPr>
          <a:xfrm>
            <a:off x="3218329" y="1245721"/>
            <a:ext cx="5524452" cy="5071241"/>
            <a:chOff x="4427424" y="869398"/>
            <a:chExt cx="7352882" cy="5833060"/>
          </a:xfrm>
        </p:grpSpPr>
        <p:grpSp>
          <p:nvGrpSpPr>
            <p:cNvPr id="8" name="组合 7">
              <a:extLst>
                <a:ext uri="{FF2B5EF4-FFF2-40B4-BE49-F238E27FC236}">
                  <a16:creationId xmlns:a16="http://schemas.microsoft.com/office/drawing/2014/main" id="{2ED73681-085F-46DB-B2BD-E8C758225E5D}"/>
                </a:ext>
              </a:extLst>
            </p:cNvPr>
            <p:cNvGrpSpPr/>
            <p:nvPr/>
          </p:nvGrpSpPr>
          <p:grpSpPr>
            <a:xfrm>
              <a:off x="4554846" y="869398"/>
              <a:ext cx="3646474" cy="5833060"/>
              <a:chOff x="4960200" y="1393200"/>
              <a:chExt cx="2271600" cy="4071600"/>
            </a:xfrm>
          </p:grpSpPr>
          <p:grpSp>
            <p:nvGrpSpPr>
              <p:cNvPr id="19" name="组合 18">
                <a:extLst>
                  <a:ext uri="{FF2B5EF4-FFF2-40B4-BE49-F238E27FC236}">
                    <a16:creationId xmlns:a16="http://schemas.microsoft.com/office/drawing/2014/main" id="{0455C34F-9A00-4AED-BAC2-8C5E245A5CE0}"/>
                  </a:ext>
                </a:extLst>
              </p:cNvPr>
              <p:cNvGrpSpPr/>
              <p:nvPr/>
            </p:nvGrpSpPr>
            <p:grpSpPr>
              <a:xfrm>
                <a:off x="4960200" y="1393200"/>
                <a:ext cx="2271600" cy="4071600"/>
                <a:chOff x="4960200" y="1393200"/>
                <a:chExt cx="2271600" cy="4071600"/>
              </a:xfrm>
            </p:grpSpPr>
            <p:sp>
              <p:nvSpPr>
                <p:cNvPr id="34" name="矩形 33">
                  <a:extLst>
                    <a:ext uri="{FF2B5EF4-FFF2-40B4-BE49-F238E27FC236}">
                      <a16:creationId xmlns:a16="http://schemas.microsoft.com/office/drawing/2014/main" id="{3B4DDC0A-498D-4335-BE29-AC49E85E8F66}"/>
                    </a:ext>
                  </a:extLst>
                </p:cNvPr>
                <p:cNvSpPr/>
                <p:nvPr/>
              </p:nvSpPr>
              <p:spPr>
                <a:xfrm>
                  <a:off x="4960200" y="1393200"/>
                  <a:ext cx="2271600" cy="40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24AFF221-A11C-479B-9BE4-480D40E9492F}"/>
                    </a:ext>
                  </a:extLst>
                </p:cNvPr>
                <p:cNvSpPr/>
                <p:nvPr/>
              </p:nvSpPr>
              <p:spPr>
                <a:xfrm>
                  <a:off x="5143800" y="1576800"/>
                  <a:ext cx="1904400" cy="370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9DF8DED5-2959-415B-A116-5DEB045A4495}"/>
                    </a:ext>
                  </a:extLst>
                </p:cNvPr>
                <p:cNvSpPr/>
                <p:nvPr/>
              </p:nvSpPr>
              <p:spPr>
                <a:xfrm>
                  <a:off x="5235600" y="1672200"/>
                  <a:ext cx="1720800" cy="3513600"/>
                </a:xfrm>
                <a:prstGeom prst="rect">
                  <a:avLst/>
                </a:prstGeom>
                <a:solidFill>
                  <a:schemeClr val="accent3">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37" name="矩形 36">
                  <a:extLst>
                    <a:ext uri="{FF2B5EF4-FFF2-40B4-BE49-F238E27FC236}">
                      <a16:creationId xmlns:a16="http://schemas.microsoft.com/office/drawing/2014/main" id="{97EAE573-39AE-45E0-8980-FE53B5C833CB}"/>
                    </a:ext>
                  </a:extLst>
                </p:cNvPr>
                <p:cNvSpPr/>
                <p:nvPr/>
              </p:nvSpPr>
              <p:spPr>
                <a:xfrm>
                  <a:off x="5417400" y="1850400"/>
                  <a:ext cx="1357200" cy="3157200"/>
                </a:xfrm>
                <a:prstGeom prst="rect">
                  <a:avLst/>
                </a:prstGeom>
                <a:solidFill>
                  <a:srgbClr val="EDEDED"/>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2D9583CA-ADE5-4A83-8E24-6FA83832B08A}"/>
                    </a:ext>
                  </a:extLst>
                </p:cNvPr>
                <p:cNvSpPr/>
                <p:nvPr/>
              </p:nvSpPr>
              <p:spPr>
                <a:xfrm>
                  <a:off x="5509200" y="1942200"/>
                  <a:ext cx="1173600" cy="2973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4C25D710-4B77-4A53-98E7-65793846F1F4}"/>
                    </a:ext>
                  </a:extLst>
                </p:cNvPr>
                <p:cNvSpPr/>
                <p:nvPr/>
              </p:nvSpPr>
              <p:spPr>
                <a:xfrm>
                  <a:off x="5646000" y="2079000"/>
                  <a:ext cx="900000" cy="27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FF8C24C8-D3FA-4D4D-A3E2-DB0637915215}"/>
                  </a:ext>
                </a:extLst>
              </p:cNvPr>
              <p:cNvGrpSpPr/>
              <p:nvPr/>
            </p:nvGrpSpPr>
            <p:grpSpPr>
              <a:xfrm>
                <a:off x="5761200" y="2529000"/>
                <a:ext cx="669600" cy="1800000"/>
                <a:chOff x="5761200" y="2529000"/>
                <a:chExt cx="669600" cy="1800000"/>
              </a:xfrm>
            </p:grpSpPr>
            <p:sp>
              <p:nvSpPr>
                <p:cNvPr id="21" name="矩形 20">
                  <a:extLst>
                    <a:ext uri="{FF2B5EF4-FFF2-40B4-BE49-F238E27FC236}">
                      <a16:creationId xmlns:a16="http://schemas.microsoft.com/office/drawing/2014/main" id="{6742489D-5F94-4C0C-A9A4-62FF015064FF}"/>
                    </a:ext>
                  </a:extLst>
                </p:cNvPr>
                <p:cNvSpPr/>
                <p:nvPr/>
              </p:nvSpPr>
              <p:spPr>
                <a:xfrm>
                  <a:off x="5761200" y="2529000"/>
                  <a:ext cx="669600" cy="180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dirty="0"/>
                </a:p>
              </p:txBody>
            </p:sp>
            <p:grpSp>
              <p:nvGrpSpPr>
                <p:cNvPr id="22" name="组合 21">
                  <a:extLst>
                    <a:ext uri="{FF2B5EF4-FFF2-40B4-BE49-F238E27FC236}">
                      <a16:creationId xmlns:a16="http://schemas.microsoft.com/office/drawing/2014/main" id="{035F1A0A-3498-4F3A-8EF8-D63F2271F7F5}"/>
                    </a:ext>
                  </a:extLst>
                </p:cNvPr>
                <p:cNvGrpSpPr/>
                <p:nvPr/>
              </p:nvGrpSpPr>
              <p:grpSpPr>
                <a:xfrm>
                  <a:off x="5859937" y="2853000"/>
                  <a:ext cx="479614" cy="1152000"/>
                  <a:chOff x="2480375" y="2596987"/>
                  <a:chExt cx="479614" cy="1152000"/>
                </a:xfrm>
              </p:grpSpPr>
              <p:sp>
                <p:nvSpPr>
                  <p:cNvPr id="28" name="矩形 27">
                    <a:extLst>
                      <a:ext uri="{FF2B5EF4-FFF2-40B4-BE49-F238E27FC236}">
                        <a16:creationId xmlns:a16="http://schemas.microsoft.com/office/drawing/2014/main" id="{1EA73863-7067-432E-9F2B-BB423C4BEB5E}"/>
                      </a:ext>
                    </a:extLst>
                  </p:cNvPr>
                  <p:cNvSpPr/>
                  <p:nvPr/>
                </p:nvSpPr>
                <p:spPr>
                  <a:xfrm>
                    <a:off x="2480375" y="2596987"/>
                    <a:ext cx="479614" cy="1152000"/>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a:extLst>
                      <a:ext uri="{FF2B5EF4-FFF2-40B4-BE49-F238E27FC236}">
                        <a16:creationId xmlns:a16="http://schemas.microsoft.com/office/drawing/2014/main" id="{42E90B86-42BB-4834-81E6-0B55D7E7A888}"/>
                      </a:ext>
                    </a:extLst>
                  </p:cNvPr>
                  <p:cNvGrpSpPr/>
                  <p:nvPr/>
                </p:nvGrpSpPr>
                <p:grpSpPr>
                  <a:xfrm>
                    <a:off x="2537213" y="2609995"/>
                    <a:ext cx="136800" cy="1125984"/>
                    <a:chOff x="2541257" y="2623003"/>
                    <a:chExt cx="136800" cy="1125984"/>
                  </a:xfrm>
                </p:grpSpPr>
                <p:sp>
                  <p:nvSpPr>
                    <p:cNvPr id="30" name="流程图: 手动操作 29">
                      <a:extLst>
                        <a:ext uri="{FF2B5EF4-FFF2-40B4-BE49-F238E27FC236}">
                          <a16:creationId xmlns:a16="http://schemas.microsoft.com/office/drawing/2014/main" id="{ED4C0669-6928-44C3-9581-66A32719CD9A}"/>
                        </a:ext>
                      </a:extLst>
                    </p:cNvPr>
                    <p:cNvSpPr/>
                    <p:nvPr/>
                  </p:nvSpPr>
                  <p:spPr>
                    <a:xfrm rot="10800000">
                      <a:off x="2586797" y="2929986"/>
                      <a:ext cx="45719" cy="523801"/>
                    </a:xfrm>
                    <a:prstGeom prst="flowChartManualOperati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C35E05CD-0745-4545-A77B-1813A8060871}"/>
                        </a:ext>
                      </a:extLst>
                    </p:cNvPr>
                    <p:cNvGrpSpPr/>
                    <p:nvPr/>
                  </p:nvGrpSpPr>
                  <p:grpSpPr>
                    <a:xfrm>
                      <a:off x="2541257" y="2623003"/>
                      <a:ext cx="136800" cy="1125984"/>
                      <a:chOff x="6066881" y="2879016"/>
                      <a:chExt cx="136800" cy="1125984"/>
                    </a:xfrm>
                  </p:grpSpPr>
                  <p:sp>
                    <p:nvSpPr>
                      <p:cNvPr id="32" name="矩形 31">
                        <a:extLst>
                          <a:ext uri="{FF2B5EF4-FFF2-40B4-BE49-F238E27FC236}">
                            <a16:creationId xmlns:a16="http://schemas.microsoft.com/office/drawing/2014/main" id="{6992EBC4-FD3A-4C35-9C6C-89954632B459}"/>
                          </a:ext>
                        </a:extLst>
                      </p:cNvPr>
                      <p:cNvSpPr/>
                      <p:nvPr/>
                    </p:nvSpPr>
                    <p:spPr>
                      <a:xfrm>
                        <a:off x="6066881" y="3709800"/>
                        <a:ext cx="136800" cy="295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847E6107-7609-474D-8524-1D9BC07FB4CA}"/>
                          </a:ext>
                        </a:extLst>
                      </p:cNvPr>
                      <p:cNvSpPr/>
                      <p:nvPr/>
                    </p:nvSpPr>
                    <p:spPr>
                      <a:xfrm>
                        <a:off x="6066881" y="2879016"/>
                        <a:ext cx="136800" cy="295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grpSp>
            </p:grpSp>
            <p:grpSp>
              <p:nvGrpSpPr>
                <p:cNvPr id="23" name="组合 22">
                  <a:extLst>
                    <a:ext uri="{FF2B5EF4-FFF2-40B4-BE49-F238E27FC236}">
                      <a16:creationId xmlns:a16="http://schemas.microsoft.com/office/drawing/2014/main" id="{F41A0BF0-DC6C-45F8-88BE-AB4412408F56}"/>
                    </a:ext>
                  </a:extLst>
                </p:cNvPr>
                <p:cNvGrpSpPr/>
                <p:nvPr/>
              </p:nvGrpSpPr>
              <p:grpSpPr>
                <a:xfrm>
                  <a:off x="6133399" y="2876986"/>
                  <a:ext cx="136801" cy="1125984"/>
                  <a:chOff x="2458267" y="2633981"/>
                  <a:chExt cx="136801" cy="1125984"/>
                </a:xfrm>
              </p:grpSpPr>
              <p:sp>
                <p:nvSpPr>
                  <p:cNvPr id="24" name="流程图: 手动操作 23">
                    <a:extLst>
                      <a:ext uri="{FF2B5EF4-FFF2-40B4-BE49-F238E27FC236}">
                        <a16:creationId xmlns:a16="http://schemas.microsoft.com/office/drawing/2014/main" id="{3F6FF32D-9310-4AD6-90F5-5E99143D3961}"/>
                      </a:ext>
                    </a:extLst>
                  </p:cNvPr>
                  <p:cNvSpPr/>
                  <p:nvPr/>
                </p:nvSpPr>
                <p:spPr>
                  <a:xfrm rot="10800000">
                    <a:off x="2503807" y="2940964"/>
                    <a:ext cx="45719" cy="523801"/>
                  </a:xfrm>
                  <a:prstGeom prst="flowChartManualOperati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nvGrpSpPr>
                  <p:cNvPr id="25" name="组合 24">
                    <a:extLst>
                      <a:ext uri="{FF2B5EF4-FFF2-40B4-BE49-F238E27FC236}">
                        <a16:creationId xmlns:a16="http://schemas.microsoft.com/office/drawing/2014/main" id="{61EC6125-2A38-401F-9633-C394B1FB8A73}"/>
                      </a:ext>
                    </a:extLst>
                  </p:cNvPr>
                  <p:cNvGrpSpPr/>
                  <p:nvPr/>
                </p:nvGrpSpPr>
                <p:grpSpPr>
                  <a:xfrm>
                    <a:off x="2458267" y="2633981"/>
                    <a:ext cx="136801" cy="1125984"/>
                    <a:chOff x="5983891" y="2889994"/>
                    <a:chExt cx="136801" cy="1125984"/>
                  </a:xfrm>
                </p:grpSpPr>
                <p:sp>
                  <p:nvSpPr>
                    <p:cNvPr id="26" name="矩形 25">
                      <a:extLst>
                        <a:ext uri="{FF2B5EF4-FFF2-40B4-BE49-F238E27FC236}">
                          <a16:creationId xmlns:a16="http://schemas.microsoft.com/office/drawing/2014/main" id="{59A9C96C-D473-4CE7-99DC-DD00A7700243}"/>
                        </a:ext>
                      </a:extLst>
                    </p:cNvPr>
                    <p:cNvSpPr/>
                    <p:nvPr/>
                  </p:nvSpPr>
                  <p:spPr>
                    <a:xfrm>
                      <a:off x="5983892" y="3720778"/>
                      <a:ext cx="136800" cy="295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7FB09DCF-81D4-44D5-A0BC-793274ECA859}"/>
                        </a:ext>
                      </a:extLst>
                    </p:cNvPr>
                    <p:cNvSpPr/>
                    <p:nvPr/>
                  </p:nvSpPr>
                  <p:spPr>
                    <a:xfrm>
                      <a:off x="5983891" y="2889994"/>
                      <a:ext cx="136800" cy="295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grpSp>
          </p:grpSp>
        </p:grpSp>
        <p:sp>
          <p:nvSpPr>
            <p:cNvPr id="9" name="标注: 线形 8">
              <a:extLst>
                <a:ext uri="{FF2B5EF4-FFF2-40B4-BE49-F238E27FC236}">
                  <a16:creationId xmlns:a16="http://schemas.microsoft.com/office/drawing/2014/main" id="{B900F265-BB2A-4FC2-B532-D463B2F7CC8C}"/>
                </a:ext>
              </a:extLst>
            </p:cNvPr>
            <p:cNvSpPr/>
            <p:nvPr/>
          </p:nvSpPr>
          <p:spPr>
            <a:xfrm>
              <a:off x="9110329" y="1198761"/>
              <a:ext cx="2669977" cy="370488"/>
            </a:xfrm>
            <a:prstGeom prst="borderCallout1">
              <a:avLst>
                <a:gd name="adj1" fmla="val 18750"/>
                <a:gd name="adj2" fmla="val -8333"/>
                <a:gd name="adj3" fmla="val 14612"/>
                <a:gd name="adj4" fmla="val -4006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80 cm HDPE</a:t>
              </a:r>
              <a:endParaRPr lang="zh-CN" altLang="en-US" dirty="0"/>
            </a:p>
          </p:txBody>
        </p:sp>
        <p:sp>
          <p:nvSpPr>
            <p:cNvPr id="10" name="标注: 线形 9">
              <a:extLst>
                <a:ext uri="{FF2B5EF4-FFF2-40B4-BE49-F238E27FC236}">
                  <a16:creationId xmlns:a16="http://schemas.microsoft.com/office/drawing/2014/main" id="{E0CDB701-0F98-4A6D-A715-AC36A107FB7D}"/>
                </a:ext>
              </a:extLst>
            </p:cNvPr>
            <p:cNvSpPr/>
            <p:nvPr/>
          </p:nvSpPr>
          <p:spPr>
            <a:xfrm>
              <a:off x="9253925" y="2668882"/>
              <a:ext cx="2526381" cy="337335"/>
            </a:xfrm>
            <a:prstGeom prst="borderCallout1">
              <a:avLst>
                <a:gd name="adj1" fmla="val 18750"/>
                <a:gd name="adj2" fmla="val -8333"/>
                <a:gd name="adj3" fmla="val -23476"/>
                <a:gd name="adj4" fmla="val -5682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5 cm PS</a:t>
              </a:r>
              <a:endParaRPr lang="zh-CN" altLang="en-US" dirty="0"/>
            </a:p>
          </p:txBody>
        </p:sp>
        <p:sp>
          <p:nvSpPr>
            <p:cNvPr id="11" name="标注: 线形 10">
              <a:extLst>
                <a:ext uri="{FF2B5EF4-FFF2-40B4-BE49-F238E27FC236}">
                  <a16:creationId xmlns:a16="http://schemas.microsoft.com/office/drawing/2014/main" id="{642995A0-8A54-4D61-876D-93062D3DA07D}"/>
                </a:ext>
              </a:extLst>
            </p:cNvPr>
            <p:cNvSpPr/>
            <p:nvPr/>
          </p:nvSpPr>
          <p:spPr>
            <a:xfrm>
              <a:off x="9253925" y="4239892"/>
              <a:ext cx="2526381" cy="311085"/>
            </a:xfrm>
            <a:prstGeom prst="borderCallout1">
              <a:avLst>
                <a:gd name="adj1" fmla="val 18750"/>
                <a:gd name="adj2" fmla="val -8333"/>
                <a:gd name="adj3" fmla="val -206346"/>
                <a:gd name="adj4" fmla="val -698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60 cm </a:t>
              </a:r>
              <a:r>
                <a:rPr lang="zh-CN" altLang="en-US" dirty="0"/>
                <a:t> </a:t>
              </a:r>
              <a:r>
                <a:rPr lang="en-US" altLang="zh-CN" dirty="0"/>
                <a:t>Lead</a:t>
              </a:r>
              <a:endParaRPr lang="zh-CN" altLang="en-US" dirty="0"/>
            </a:p>
          </p:txBody>
        </p:sp>
        <p:sp>
          <p:nvSpPr>
            <p:cNvPr id="13" name="标注: 线形 12">
              <a:extLst>
                <a:ext uri="{FF2B5EF4-FFF2-40B4-BE49-F238E27FC236}">
                  <a16:creationId xmlns:a16="http://schemas.microsoft.com/office/drawing/2014/main" id="{62BF6415-3933-4BB7-B795-09B4BB8C1687}"/>
                </a:ext>
              </a:extLst>
            </p:cNvPr>
            <p:cNvSpPr/>
            <p:nvPr/>
          </p:nvSpPr>
          <p:spPr>
            <a:xfrm>
              <a:off x="9140590" y="5651828"/>
              <a:ext cx="2526382" cy="311085"/>
            </a:xfrm>
            <a:prstGeom prst="borderCallout1">
              <a:avLst>
                <a:gd name="adj1" fmla="val 18750"/>
                <a:gd name="adj2" fmla="val -8333"/>
                <a:gd name="adj3" fmla="val -319528"/>
                <a:gd name="adj4" fmla="val -7575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30 cm HDPE</a:t>
              </a:r>
              <a:endParaRPr lang="zh-CN" altLang="en-US" dirty="0"/>
            </a:p>
          </p:txBody>
        </p:sp>
        <p:cxnSp>
          <p:nvCxnSpPr>
            <p:cNvPr id="15" name="直接箭头连接符 14">
              <a:extLst>
                <a:ext uri="{FF2B5EF4-FFF2-40B4-BE49-F238E27FC236}">
                  <a16:creationId xmlns:a16="http://schemas.microsoft.com/office/drawing/2014/main" id="{68939ED6-310A-49FD-9AA0-66E813315E23}"/>
                </a:ext>
              </a:extLst>
            </p:cNvPr>
            <p:cNvCxnSpPr>
              <a:cxnSpLocks/>
            </p:cNvCxnSpPr>
            <p:nvPr/>
          </p:nvCxnSpPr>
          <p:spPr>
            <a:xfrm>
              <a:off x="5655722" y="1966556"/>
              <a:ext cx="144472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BE694BBE-3CD3-415B-B910-E16EDCB3160D}"/>
                </a:ext>
              </a:extLst>
            </p:cNvPr>
            <p:cNvSpPr txBox="1"/>
            <p:nvPr/>
          </p:nvSpPr>
          <p:spPr>
            <a:xfrm>
              <a:off x="5999144" y="2013975"/>
              <a:ext cx="1019957" cy="424814"/>
            </a:xfrm>
            <a:prstGeom prst="rect">
              <a:avLst/>
            </a:prstGeom>
            <a:noFill/>
          </p:spPr>
          <p:txBody>
            <a:bodyPr wrap="square" rtlCol="0">
              <a:spAutoFit/>
            </a:bodyPr>
            <a:lstStyle/>
            <a:p>
              <a:r>
                <a:rPr lang="en-US" altLang="zh-CN" dirty="0"/>
                <a:t>60cm</a:t>
              </a:r>
              <a:endParaRPr lang="zh-CN" altLang="en-US" dirty="0"/>
            </a:p>
          </p:txBody>
        </p:sp>
        <p:cxnSp>
          <p:nvCxnSpPr>
            <p:cNvPr id="17" name="直接箭头连接符 16">
              <a:extLst>
                <a:ext uri="{FF2B5EF4-FFF2-40B4-BE49-F238E27FC236}">
                  <a16:creationId xmlns:a16="http://schemas.microsoft.com/office/drawing/2014/main" id="{4006A80F-B8C9-408B-B4AC-00F86BF751EF}"/>
                </a:ext>
              </a:extLst>
            </p:cNvPr>
            <p:cNvCxnSpPr>
              <a:cxnSpLocks/>
            </p:cNvCxnSpPr>
            <p:nvPr/>
          </p:nvCxnSpPr>
          <p:spPr>
            <a:xfrm>
              <a:off x="5737061" y="1860329"/>
              <a:ext cx="0" cy="38680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0CFA0A7-7E74-48C1-BB9B-C1DAA3620BA4}"/>
                </a:ext>
              </a:extLst>
            </p:cNvPr>
            <p:cNvSpPr txBox="1"/>
            <p:nvPr/>
          </p:nvSpPr>
          <p:spPr>
            <a:xfrm>
              <a:off x="4427424" y="3402284"/>
              <a:ext cx="1165604" cy="424814"/>
            </a:xfrm>
            <a:prstGeom prst="rect">
              <a:avLst/>
            </a:prstGeom>
            <a:noFill/>
          </p:spPr>
          <p:txBody>
            <a:bodyPr wrap="square" rtlCol="0">
              <a:spAutoFit/>
            </a:bodyPr>
            <a:lstStyle/>
            <a:p>
              <a:r>
                <a:rPr lang="en-US" altLang="zh-CN" dirty="0"/>
                <a:t>150cm</a:t>
              </a:r>
              <a:endParaRPr lang="zh-CN" altLang="en-US" dirty="0"/>
            </a:p>
          </p:txBody>
        </p:sp>
      </p:grpSp>
      <p:sp>
        <p:nvSpPr>
          <p:cNvPr id="40" name="文本框 39">
            <a:extLst>
              <a:ext uri="{FF2B5EF4-FFF2-40B4-BE49-F238E27FC236}">
                <a16:creationId xmlns:a16="http://schemas.microsoft.com/office/drawing/2014/main" id="{28FE0730-0CD5-4942-AD3B-76D7D72F6B82}"/>
              </a:ext>
            </a:extLst>
          </p:cNvPr>
          <p:cNvSpPr txBox="1"/>
          <p:nvPr/>
        </p:nvSpPr>
        <p:spPr>
          <a:xfrm>
            <a:off x="6275211" y="6033756"/>
            <a:ext cx="168370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Not to scale</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1" name="文本框 40">
            <a:extLst>
              <a:ext uri="{FF2B5EF4-FFF2-40B4-BE49-F238E27FC236}">
                <a16:creationId xmlns:a16="http://schemas.microsoft.com/office/drawing/2014/main" id="{4ED552E2-B682-4272-8F16-870FBAF4BBB6}"/>
              </a:ext>
            </a:extLst>
          </p:cNvPr>
          <p:cNvSpPr txBox="1"/>
          <p:nvPr/>
        </p:nvSpPr>
        <p:spPr>
          <a:xfrm>
            <a:off x="6314422" y="6315724"/>
            <a:ext cx="24581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To be optimized</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12790729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931F8E4C-8B83-4111-B0DD-923AACB2616B}"/>
              </a:ext>
            </a:extLst>
          </p:cNvPr>
          <p:cNvGraphicFramePr>
            <a:graphicFrameLocks noGrp="1"/>
          </p:cNvGraphicFramePr>
          <p:nvPr>
            <p:extLst>
              <p:ext uri="{D42A27DB-BD31-4B8C-83A1-F6EECF244321}">
                <p14:modId xmlns:p14="http://schemas.microsoft.com/office/powerpoint/2010/main" val="4214841325"/>
              </p:ext>
            </p:extLst>
          </p:nvPr>
        </p:nvGraphicFramePr>
        <p:xfrm>
          <a:off x="222874" y="1677668"/>
          <a:ext cx="8378199" cy="4085128"/>
        </p:xfrm>
        <a:graphic>
          <a:graphicData uri="http://schemas.openxmlformats.org/drawingml/2006/table">
            <a:tbl>
              <a:tblPr>
                <a:tableStyleId>{5940675A-B579-460E-94D1-54222C63F5DA}</a:tableStyleId>
              </a:tblPr>
              <a:tblGrid>
                <a:gridCol w="569106">
                  <a:extLst>
                    <a:ext uri="{9D8B030D-6E8A-4147-A177-3AD203B41FA5}">
                      <a16:colId xmlns:a16="http://schemas.microsoft.com/office/drawing/2014/main" val="1038506991"/>
                    </a:ext>
                  </a:extLst>
                </a:gridCol>
                <a:gridCol w="268713">
                  <a:extLst>
                    <a:ext uri="{9D8B030D-6E8A-4147-A177-3AD203B41FA5}">
                      <a16:colId xmlns:a16="http://schemas.microsoft.com/office/drawing/2014/main" val="2369021443"/>
                    </a:ext>
                  </a:extLst>
                </a:gridCol>
                <a:gridCol w="418910">
                  <a:extLst>
                    <a:ext uri="{9D8B030D-6E8A-4147-A177-3AD203B41FA5}">
                      <a16:colId xmlns:a16="http://schemas.microsoft.com/office/drawing/2014/main" val="2720378503"/>
                    </a:ext>
                  </a:extLst>
                </a:gridCol>
                <a:gridCol w="418910">
                  <a:extLst>
                    <a:ext uri="{9D8B030D-6E8A-4147-A177-3AD203B41FA5}">
                      <a16:colId xmlns:a16="http://schemas.microsoft.com/office/drawing/2014/main" val="1568349335"/>
                    </a:ext>
                  </a:extLst>
                </a:gridCol>
                <a:gridCol w="418910">
                  <a:extLst>
                    <a:ext uri="{9D8B030D-6E8A-4147-A177-3AD203B41FA5}">
                      <a16:colId xmlns:a16="http://schemas.microsoft.com/office/drawing/2014/main" val="1244836551"/>
                    </a:ext>
                  </a:extLst>
                </a:gridCol>
                <a:gridCol w="418910">
                  <a:extLst>
                    <a:ext uri="{9D8B030D-6E8A-4147-A177-3AD203B41FA5}">
                      <a16:colId xmlns:a16="http://schemas.microsoft.com/office/drawing/2014/main" val="1128233103"/>
                    </a:ext>
                  </a:extLst>
                </a:gridCol>
                <a:gridCol w="418910">
                  <a:extLst>
                    <a:ext uri="{9D8B030D-6E8A-4147-A177-3AD203B41FA5}">
                      <a16:colId xmlns:a16="http://schemas.microsoft.com/office/drawing/2014/main" val="2882509318"/>
                    </a:ext>
                  </a:extLst>
                </a:gridCol>
                <a:gridCol w="418910">
                  <a:extLst>
                    <a:ext uri="{9D8B030D-6E8A-4147-A177-3AD203B41FA5}">
                      <a16:colId xmlns:a16="http://schemas.microsoft.com/office/drawing/2014/main" val="1092276120"/>
                    </a:ext>
                  </a:extLst>
                </a:gridCol>
                <a:gridCol w="418910">
                  <a:extLst>
                    <a:ext uri="{9D8B030D-6E8A-4147-A177-3AD203B41FA5}">
                      <a16:colId xmlns:a16="http://schemas.microsoft.com/office/drawing/2014/main" val="3175452807"/>
                    </a:ext>
                  </a:extLst>
                </a:gridCol>
                <a:gridCol w="418910">
                  <a:extLst>
                    <a:ext uri="{9D8B030D-6E8A-4147-A177-3AD203B41FA5}">
                      <a16:colId xmlns:a16="http://schemas.microsoft.com/office/drawing/2014/main" val="804166968"/>
                    </a:ext>
                  </a:extLst>
                </a:gridCol>
                <a:gridCol w="418910">
                  <a:extLst>
                    <a:ext uri="{9D8B030D-6E8A-4147-A177-3AD203B41FA5}">
                      <a16:colId xmlns:a16="http://schemas.microsoft.com/office/drawing/2014/main" val="1468164167"/>
                    </a:ext>
                  </a:extLst>
                </a:gridCol>
                <a:gridCol w="418910">
                  <a:extLst>
                    <a:ext uri="{9D8B030D-6E8A-4147-A177-3AD203B41FA5}">
                      <a16:colId xmlns:a16="http://schemas.microsoft.com/office/drawing/2014/main" val="801308979"/>
                    </a:ext>
                  </a:extLst>
                </a:gridCol>
                <a:gridCol w="418910">
                  <a:extLst>
                    <a:ext uri="{9D8B030D-6E8A-4147-A177-3AD203B41FA5}">
                      <a16:colId xmlns:a16="http://schemas.microsoft.com/office/drawing/2014/main" val="814902996"/>
                    </a:ext>
                  </a:extLst>
                </a:gridCol>
                <a:gridCol w="418910">
                  <a:extLst>
                    <a:ext uri="{9D8B030D-6E8A-4147-A177-3AD203B41FA5}">
                      <a16:colId xmlns:a16="http://schemas.microsoft.com/office/drawing/2014/main" val="555710925"/>
                    </a:ext>
                  </a:extLst>
                </a:gridCol>
                <a:gridCol w="418910">
                  <a:extLst>
                    <a:ext uri="{9D8B030D-6E8A-4147-A177-3AD203B41FA5}">
                      <a16:colId xmlns:a16="http://schemas.microsoft.com/office/drawing/2014/main" val="1401431388"/>
                    </a:ext>
                  </a:extLst>
                </a:gridCol>
                <a:gridCol w="418910">
                  <a:extLst>
                    <a:ext uri="{9D8B030D-6E8A-4147-A177-3AD203B41FA5}">
                      <a16:colId xmlns:a16="http://schemas.microsoft.com/office/drawing/2014/main" val="3207696843"/>
                    </a:ext>
                  </a:extLst>
                </a:gridCol>
                <a:gridCol w="418910">
                  <a:extLst>
                    <a:ext uri="{9D8B030D-6E8A-4147-A177-3AD203B41FA5}">
                      <a16:colId xmlns:a16="http://schemas.microsoft.com/office/drawing/2014/main" val="1627070109"/>
                    </a:ext>
                  </a:extLst>
                </a:gridCol>
                <a:gridCol w="418910">
                  <a:extLst>
                    <a:ext uri="{9D8B030D-6E8A-4147-A177-3AD203B41FA5}">
                      <a16:colId xmlns:a16="http://schemas.microsoft.com/office/drawing/2014/main" val="1841604447"/>
                    </a:ext>
                  </a:extLst>
                </a:gridCol>
                <a:gridCol w="418910">
                  <a:extLst>
                    <a:ext uri="{9D8B030D-6E8A-4147-A177-3AD203B41FA5}">
                      <a16:colId xmlns:a16="http://schemas.microsoft.com/office/drawing/2014/main" val="162893526"/>
                    </a:ext>
                  </a:extLst>
                </a:gridCol>
                <a:gridCol w="418910">
                  <a:extLst>
                    <a:ext uri="{9D8B030D-6E8A-4147-A177-3AD203B41FA5}">
                      <a16:colId xmlns:a16="http://schemas.microsoft.com/office/drawing/2014/main" val="4265108260"/>
                    </a:ext>
                  </a:extLst>
                </a:gridCol>
              </a:tblGrid>
              <a:tr h="358768">
                <a:tc>
                  <a:txBody>
                    <a:bodyPr/>
                    <a:lstStyle/>
                    <a:p>
                      <a:pPr algn="ctr" fontAlgn="b"/>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dirty="0">
                          <a:effectLst/>
                        </a:rPr>
                        <a:t>K40</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dirty="0">
                          <a:effectLst/>
                        </a:rPr>
                        <a:t>Ra226</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a:effectLst/>
                        </a:rPr>
                        <a:t>Ra228</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dirty="0">
                          <a:effectLst/>
                        </a:rPr>
                        <a:t>Th228</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a:effectLst/>
                        </a:rPr>
                        <a:t>U238</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a:effectLst/>
                        </a:rPr>
                        <a:t>Ac228</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a:effectLst/>
                        </a:rPr>
                        <a:t>Bi214</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a:effectLst/>
                        </a:rPr>
                        <a:t>Pb212</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a:effectLst/>
                        </a:rPr>
                        <a:t>Pb214</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a:effectLst/>
                        </a:rPr>
                        <a:t>Th234</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a:effectLst/>
                        </a:rPr>
                        <a:t>Tl208</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a:effectLst/>
                        </a:rPr>
                        <a:t>Th232</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a:effectLst/>
                        </a:rPr>
                        <a:t>Pb210</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a:effectLst/>
                        </a:rPr>
                        <a:t>Ar39</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a:effectLst/>
                        </a:rPr>
                        <a:t>Co60</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a:effectLst/>
                        </a:rPr>
                        <a:t>Cs137</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u="none" strike="noStrike" dirty="0">
                          <a:effectLst/>
                        </a:rPr>
                        <a:t>Cs134</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sz="1200" b="0" i="0" u="none" strike="noStrike" dirty="0">
                          <a:solidFill>
                            <a:srgbClr val="000000"/>
                          </a:solidFill>
                          <a:effectLst/>
                          <a:latin typeface="等线" panose="02010600030101010101" pitchFamily="2" charset="-122"/>
                          <a:ea typeface="等线" panose="02010600030101010101" pitchFamily="2" charset="-122"/>
                        </a:rPr>
                        <a:t>Rb87</a:t>
                      </a:r>
                    </a:p>
                  </a:txBody>
                  <a:tcPr marL="5414" marR="5414" marT="5414" marB="0" anchor="ctr"/>
                </a:tc>
                <a:tc>
                  <a:txBody>
                    <a:bodyPr/>
                    <a:lstStyle/>
                    <a:p>
                      <a:pPr algn="ctr" fontAlgn="b"/>
                      <a:r>
                        <a:rPr lang="en-US" sz="1200" u="none" strike="noStrike" dirty="0">
                          <a:effectLst/>
                        </a:rPr>
                        <a:t>Mass</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extLst>
                  <a:ext uri="{0D108BD9-81ED-4DB2-BD59-A6C34878D82A}">
                    <a16:rowId xmlns:a16="http://schemas.microsoft.com/office/drawing/2014/main" val="651946038"/>
                  </a:ext>
                </a:extLst>
              </a:tr>
              <a:tr h="358768">
                <a:tc>
                  <a:txBody>
                    <a:bodyPr/>
                    <a:lstStyle/>
                    <a:p>
                      <a:pPr algn="ctr" fontAlgn="b"/>
                      <a:r>
                        <a:rPr lang="en-US" sz="1200" u="none" strike="noStrike" dirty="0">
                          <a:effectLst/>
                        </a:rPr>
                        <a:t>PTFE</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0.343</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0.12</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0.11</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0.065</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1.96</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0.17</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a:t>
                      </a:r>
                    </a:p>
                  </a:txBody>
                  <a:tcPr marL="5414" marR="5414" marT="5414" marB="0" anchor="ctr"/>
                </a:tc>
                <a:tc>
                  <a:txBody>
                    <a:bodyPr/>
                    <a:lstStyle/>
                    <a:p>
                      <a:pPr algn="ctr" fontAlgn="b"/>
                      <a:r>
                        <a:rPr lang="en-US" altLang="zh-CN" sz="1200" u="none" strike="noStrike" dirty="0">
                          <a:effectLst/>
                        </a:rPr>
                        <a:t>32</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extLst>
                  <a:ext uri="{0D108BD9-81ED-4DB2-BD59-A6C34878D82A}">
                    <a16:rowId xmlns:a16="http://schemas.microsoft.com/office/drawing/2014/main" val="4077631470"/>
                  </a:ext>
                </a:extLst>
              </a:tr>
              <a:tr h="358768">
                <a:tc>
                  <a:txBody>
                    <a:bodyPr/>
                    <a:lstStyle/>
                    <a:p>
                      <a:pPr algn="ctr" fontAlgn="b"/>
                      <a:r>
                        <a:rPr lang="en-US" sz="1200" u="none" strike="noStrike" dirty="0">
                          <a:effectLst/>
                        </a:rPr>
                        <a:t>Fe</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60</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70</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25</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70</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25</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200</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70</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17</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6</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a:t>
                      </a:r>
                    </a:p>
                  </a:txBody>
                  <a:tcPr marL="5414" marR="5414" marT="5414" marB="0" anchor="ctr"/>
                </a:tc>
                <a:tc>
                  <a:txBody>
                    <a:bodyPr/>
                    <a:lstStyle/>
                    <a:p>
                      <a:pPr algn="ctr" fontAlgn="b"/>
                      <a:r>
                        <a:rPr lang="en-US" altLang="zh-CN" sz="1200" u="none" strike="noStrike" dirty="0">
                          <a:effectLst/>
                        </a:rPr>
                        <a:t>60</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extLst>
                  <a:ext uri="{0D108BD9-81ED-4DB2-BD59-A6C34878D82A}">
                    <a16:rowId xmlns:a16="http://schemas.microsoft.com/office/drawing/2014/main" val="2115655612"/>
                  </a:ext>
                </a:extLst>
              </a:tr>
              <a:tr h="358768">
                <a:tc>
                  <a:txBody>
                    <a:bodyPr/>
                    <a:lstStyle/>
                    <a:p>
                      <a:pPr algn="ctr" fontAlgn="b"/>
                      <a:r>
                        <a:rPr lang="en-US" sz="1200" u="none" strike="noStrike">
                          <a:effectLst/>
                        </a:rPr>
                        <a:t>HDPE</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43.3</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19.8</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12.2</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a:t>
                      </a:r>
                    </a:p>
                  </a:txBody>
                  <a:tcPr marL="5414" marR="5414" marT="5414" marB="0" anchor="ctr"/>
                </a:tc>
                <a:tc>
                  <a:txBody>
                    <a:bodyPr/>
                    <a:lstStyle/>
                    <a:p>
                      <a:pPr algn="ctr" fontAlgn="b"/>
                      <a:r>
                        <a:rPr lang="en-US" altLang="zh-CN" sz="1200" u="none" strike="noStrike" dirty="0">
                          <a:effectLst/>
                        </a:rPr>
                        <a:t>194</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extLst>
                  <a:ext uri="{0D108BD9-81ED-4DB2-BD59-A6C34878D82A}">
                    <a16:rowId xmlns:a16="http://schemas.microsoft.com/office/drawing/2014/main" val="1538491428"/>
                  </a:ext>
                </a:extLst>
              </a:tr>
              <a:tr h="358768">
                <a:tc>
                  <a:txBody>
                    <a:bodyPr/>
                    <a:lstStyle/>
                    <a:p>
                      <a:pPr algn="ctr" fontAlgn="b"/>
                      <a:r>
                        <a:rPr lang="en-US" sz="1200" u="none" strike="noStrike" dirty="0">
                          <a:effectLst/>
                        </a:rPr>
                        <a:t>PMT</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37.1</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5.2</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13.4</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a:t>
                      </a:r>
                    </a:p>
                  </a:txBody>
                  <a:tcPr marL="5414" marR="5414" marT="5414" marB="0" anchor="ctr"/>
                </a:tc>
                <a:tc>
                  <a:txBody>
                    <a:bodyPr/>
                    <a:lstStyle/>
                    <a:p>
                      <a:pPr algn="ctr"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9</a:t>
                      </a:r>
                    </a:p>
                  </a:txBody>
                  <a:tcPr marL="5414" marR="5414" marT="5414" marB="0" anchor="ctr"/>
                </a:tc>
                <a:extLst>
                  <a:ext uri="{0D108BD9-81ED-4DB2-BD59-A6C34878D82A}">
                    <a16:rowId xmlns:a16="http://schemas.microsoft.com/office/drawing/2014/main" val="3928372955"/>
                  </a:ext>
                </a:extLst>
              </a:tr>
              <a:tr h="702281">
                <a:tc>
                  <a:txBody>
                    <a:bodyPr/>
                    <a:lstStyle/>
                    <a:p>
                      <a:pPr algn="ctr" fontAlgn="b"/>
                      <a:r>
                        <a:rPr lang="en-US" sz="1200" u="none" strike="noStrike" dirty="0">
                          <a:effectLst/>
                        </a:rPr>
                        <a:t>Roman Lead</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1.3</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0.3</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0.3</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120</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a:t>
                      </a:r>
                    </a:p>
                  </a:txBody>
                  <a:tcPr marL="5414" marR="5414" marT="5414" marB="0" anchor="ctr"/>
                </a:tc>
                <a:tc>
                  <a:txBody>
                    <a:bodyPr/>
                    <a:lstStyle/>
                    <a:p>
                      <a:pPr algn="ctr" fontAlgn="b"/>
                      <a:r>
                        <a:rPr lang="en-US" altLang="zh-CN" sz="1200" u="none" strike="noStrike" dirty="0">
                          <a:effectLst/>
                        </a:rPr>
                        <a:t>2100</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extLst>
                  <a:ext uri="{0D108BD9-81ED-4DB2-BD59-A6C34878D82A}">
                    <a16:rowId xmlns:a16="http://schemas.microsoft.com/office/drawing/2014/main" val="2865707261"/>
                  </a:ext>
                </a:extLst>
              </a:tr>
              <a:tr h="702281">
                <a:tc>
                  <a:txBody>
                    <a:bodyPr/>
                    <a:lstStyle/>
                    <a:p>
                      <a:pPr algn="ctr" fontAlgn="b"/>
                      <a:r>
                        <a:rPr lang="en-US" sz="1200" u="none" strike="noStrike" dirty="0">
                          <a:effectLst/>
                        </a:rPr>
                        <a:t>Modern Lead</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3</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1</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0.12</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240000</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a:t>
                      </a:r>
                    </a:p>
                  </a:txBody>
                  <a:tcPr marL="5414" marR="5414" marT="5414" marB="0" anchor="ctr"/>
                </a:tc>
                <a:tc>
                  <a:txBody>
                    <a:bodyPr/>
                    <a:lstStyle/>
                    <a:p>
                      <a:pPr algn="ctr" fontAlgn="b"/>
                      <a:r>
                        <a:rPr lang="en-US" altLang="zh-CN" sz="1200" u="none" strike="noStrike" dirty="0">
                          <a:effectLst/>
                        </a:rPr>
                        <a:t>7600</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extLst>
                  <a:ext uri="{0D108BD9-81ED-4DB2-BD59-A6C34878D82A}">
                    <a16:rowId xmlns:a16="http://schemas.microsoft.com/office/drawing/2014/main" val="1116897655"/>
                  </a:ext>
                </a:extLst>
              </a:tr>
              <a:tr h="490740">
                <a:tc>
                  <a:txBody>
                    <a:bodyPr/>
                    <a:lstStyle/>
                    <a:p>
                      <a:pPr algn="ctr" fontAlgn="b"/>
                      <a:r>
                        <a:rPr lang="en-US" sz="1200" u="none" strike="noStrike" dirty="0">
                          <a:effectLst/>
                        </a:rPr>
                        <a:t>Liquid Nitrogen</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0.01</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a:t>
                      </a:r>
                    </a:p>
                  </a:txBody>
                  <a:tcPr marL="5414" marR="5414" marT="5414" marB="0" anchor="ctr"/>
                </a:tc>
                <a:tc>
                  <a:txBody>
                    <a:bodyPr/>
                    <a:lstStyle/>
                    <a:p>
                      <a:pPr algn="ctr" fontAlgn="b"/>
                      <a:r>
                        <a:rPr lang="en-US" altLang="zh-CN" sz="1200" u="none" strike="noStrike" dirty="0">
                          <a:effectLst/>
                        </a:rPr>
                        <a:t>86</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extLst>
                  <a:ext uri="{0D108BD9-81ED-4DB2-BD59-A6C34878D82A}">
                    <a16:rowId xmlns:a16="http://schemas.microsoft.com/office/drawing/2014/main" val="3660498504"/>
                  </a:ext>
                </a:extLst>
              </a:tr>
              <a:tr h="358768">
                <a:tc>
                  <a:txBody>
                    <a:bodyPr/>
                    <a:lstStyle/>
                    <a:p>
                      <a:pPr algn="ctr" fontAlgn="b"/>
                      <a:r>
                        <a:rPr lang="en-US" sz="1200" u="none" strike="noStrike">
                          <a:effectLst/>
                        </a:rPr>
                        <a:t>CsI</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effectLst/>
                        </a:rPr>
                        <a:t>-</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a:effectLst/>
                        </a:rPr>
                        <a:t>-</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5414" marR="5414" marT="5414" marB="0" anchor="ctr"/>
                </a:tc>
                <a:tc>
                  <a:txBody>
                    <a:bodyPr/>
                    <a:lstStyle/>
                    <a:p>
                      <a:pPr algn="ctr" fontAlgn="b"/>
                      <a:r>
                        <a:rPr lang="en-US" altLang="zh-CN" sz="1200" u="none" strike="noStrike" dirty="0">
                          <a:solidFill>
                            <a:schemeClr val="bg1"/>
                          </a:solidFill>
                          <a:effectLst/>
                        </a:rPr>
                        <a:t>150</a:t>
                      </a:r>
                      <a:endParaRPr lang="en-US" altLang="zh-CN" sz="1200" b="0" i="0" u="none" strike="noStrike" dirty="0">
                        <a:solidFill>
                          <a:schemeClr val="bg1"/>
                        </a:solidFill>
                        <a:effectLst/>
                        <a:latin typeface="等线" panose="02010600030101010101" pitchFamily="2" charset="-122"/>
                        <a:ea typeface="等线" panose="02010600030101010101" pitchFamily="2" charset="-122"/>
                      </a:endParaRPr>
                    </a:p>
                  </a:txBody>
                  <a:tcPr marL="5414" marR="5414" marT="5414" marB="0" anchor="ctr">
                    <a:solidFill>
                      <a:srgbClr val="FF0000"/>
                    </a:solidFill>
                  </a:tcPr>
                </a:tc>
                <a:tc>
                  <a:txBody>
                    <a:bodyPr/>
                    <a:lstStyle/>
                    <a:p>
                      <a:pPr algn="ctr" fontAlgn="b"/>
                      <a:r>
                        <a:rPr lang="en-US" altLang="zh-CN" sz="1200" u="none" strike="noStrike" dirty="0">
                          <a:solidFill>
                            <a:schemeClr val="bg1"/>
                          </a:solidFill>
                          <a:effectLst/>
                        </a:rPr>
                        <a:t>50</a:t>
                      </a:r>
                      <a:endParaRPr lang="en-US" altLang="zh-CN" sz="1200" b="0" i="0" u="none" strike="noStrike" dirty="0">
                        <a:solidFill>
                          <a:schemeClr val="bg1"/>
                        </a:solidFill>
                        <a:effectLst/>
                        <a:latin typeface="等线" panose="02010600030101010101" pitchFamily="2" charset="-122"/>
                        <a:ea typeface="等线" panose="02010600030101010101" pitchFamily="2" charset="-122"/>
                      </a:endParaRPr>
                    </a:p>
                  </a:txBody>
                  <a:tcPr marL="5414" marR="5414" marT="5414" marB="0" anchor="ctr">
                    <a:solidFill>
                      <a:srgbClr val="FF0000"/>
                    </a:solidFill>
                  </a:tcPr>
                </a:tc>
                <a:tc>
                  <a:txBody>
                    <a:bodyPr/>
                    <a:lstStyle/>
                    <a:p>
                      <a:pPr algn="ctr" fontAlgn="b"/>
                      <a:r>
                        <a:rPr lang="en-US" altLang="zh-CN" sz="1200" b="0" i="0" u="none" strike="noStrike" dirty="0">
                          <a:solidFill>
                            <a:schemeClr val="tx1"/>
                          </a:solidFill>
                          <a:effectLst/>
                          <a:latin typeface="等线" panose="02010600030101010101" pitchFamily="2" charset="-122"/>
                          <a:ea typeface="等线" panose="02010600030101010101" pitchFamily="2" charset="-122"/>
                        </a:rPr>
                        <a:t>8.7</a:t>
                      </a:r>
                    </a:p>
                  </a:txBody>
                  <a:tcPr marL="5414" marR="5414" marT="5414" marB="0" anchor="ctr">
                    <a:noFill/>
                  </a:tcPr>
                </a:tc>
                <a:tc>
                  <a:txBody>
                    <a:bodyPr/>
                    <a:lstStyle/>
                    <a:p>
                      <a:pPr algn="ctr" fontAlgn="b"/>
                      <a:r>
                        <a:rPr lang="en-US" altLang="zh-CN" sz="1200" u="none" strike="noStrike" dirty="0">
                          <a:effectLst/>
                        </a:rPr>
                        <a:t>12</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14" marR="5414" marT="5414" marB="0" anchor="ctr"/>
                </a:tc>
                <a:extLst>
                  <a:ext uri="{0D108BD9-81ED-4DB2-BD59-A6C34878D82A}">
                    <a16:rowId xmlns:a16="http://schemas.microsoft.com/office/drawing/2014/main" val="2240054454"/>
                  </a:ext>
                </a:extLst>
              </a:tr>
            </a:tbl>
          </a:graphicData>
        </a:graphic>
      </p:graphicFrame>
      <p:sp>
        <p:nvSpPr>
          <p:cNvPr id="6" name="RICH">
            <a:extLst>
              <a:ext uri="{FF2B5EF4-FFF2-40B4-BE49-F238E27FC236}">
                <a16:creationId xmlns:a16="http://schemas.microsoft.com/office/drawing/2014/main" id="{59D5143A-9F87-4CC6-8786-232FB6B818AF}"/>
              </a:ext>
            </a:extLst>
          </p:cNvPr>
          <p:cNvSpPr txBox="1">
            <a:spLocks noGrp="1"/>
          </p:cNvSpPr>
          <p:nvPr>
            <p:ph type="body" sz="quarter" idx="22"/>
          </p:nvPr>
        </p:nvSpPr>
        <p:spPr>
          <a:xfrm>
            <a:off x="201612" y="155575"/>
            <a:ext cx="5087563"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dirty="0"/>
              <a:t>Radioactive background</a:t>
            </a:r>
            <a:endParaRPr dirty="0"/>
          </a:p>
        </p:txBody>
      </p:sp>
      <p:sp>
        <p:nvSpPr>
          <p:cNvPr id="7" name="文本占位符 1">
            <a:extLst>
              <a:ext uri="{FF2B5EF4-FFF2-40B4-BE49-F238E27FC236}">
                <a16:creationId xmlns:a16="http://schemas.microsoft.com/office/drawing/2014/main" id="{61D5950B-94B7-4823-B36D-4EB02844B7D6}"/>
              </a:ext>
            </a:extLst>
          </p:cNvPr>
          <p:cNvSpPr>
            <a:spLocks noGrp="1"/>
          </p:cNvSpPr>
          <p:nvPr>
            <p:ph type="body" idx="21"/>
          </p:nvPr>
        </p:nvSpPr>
        <p:spPr>
          <a:xfrm>
            <a:off x="201612" y="1056702"/>
            <a:ext cx="8399463" cy="508147"/>
          </a:xfrm>
        </p:spPr>
        <p:txBody>
          <a:bodyPr>
            <a:normAutofit/>
          </a:bodyPr>
          <a:lstStyle/>
          <a:p>
            <a:r>
              <a:rPr lang="en-US" altLang="zh-CN" dirty="0"/>
              <a:t>Radioactive isotopes from detector materials </a:t>
            </a:r>
          </a:p>
        </p:txBody>
      </p:sp>
      <p:sp>
        <p:nvSpPr>
          <p:cNvPr id="8" name="文本框 7">
            <a:extLst>
              <a:ext uri="{FF2B5EF4-FFF2-40B4-BE49-F238E27FC236}">
                <a16:creationId xmlns:a16="http://schemas.microsoft.com/office/drawing/2014/main" id="{9F77D3C4-C5BB-44DC-A4EA-EFC1680E5D31}"/>
              </a:ext>
            </a:extLst>
          </p:cNvPr>
          <p:cNvSpPr txBox="1"/>
          <p:nvPr/>
        </p:nvSpPr>
        <p:spPr>
          <a:xfrm>
            <a:off x="7109717" y="1120016"/>
            <a:ext cx="1190776"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600" b="0" i="0" u="none" strike="noStrike" cap="none" spc="0" normalizeH="0" baseline="0" dirty="0">
                <a:ln>
                  <a:noFill/>
                </a:ln>
                <a:solidFill>
                  <a:srgbClr val="000000"/>
                </a:solidFill>
                <a:effectLst/>
                <a:uFillTx/>
                <a:latin typeface="+mn-lt"/>
                <a:ea typeface="+mn-ea"/>
                <a:cs typeface="+mn-cs"/>
                <a:sym typeface="Calibri"/>
              </a:rPr>
              <a:t>Unit: </a:t>
            </a:r>
            <a:r>
              <a:rPr kumimoji="0" lang="en-US" altLang="zh-CN" sz="1600" b="0" i="0" u="none" strike="noStrike" cap="none" spc="0" normalizeH="0" baseline="0" dirty="0" err="1">
                <a:ln>
                  <a:noFill/>
                </a:ln>
                <a:solidFill>
                  <a:srgbClr val="000000"/>
                </a:solidFill>
                <a:effectLst/>
                <a:uFillTx/>
                <a:latin typeface="+mn-lt"/>
                <a:ea typeface="+mn-ea"/>
                <a:cs typeface="+mn-cs"/>
                <a:sym typeface="Calibri"/>
              </a:rPr>
              <a:t>mBq</a:t>
            </a:r>
            <a:r>
              <a:rPr kumimoji="0" lang="en-US" altLang="zh-CN" sz="1600" b="0" i="0" u="none" strike="noStrike" cap="none" spc="0" normalizeH="0" baseline="0" dirty="0">
                <a:ln>
                  <a:noFill/>
                </a:ln>
                <a:solidFill>
                  <a:srgbClr val="000000"/>
                </a:solidFill>
                <a:effectLst/>
                <a:uFillTx/>
                <a:latin typeface="+mn-lt"/>
                <a:ea typeface="+mn-ea"/>
                <a:cs typeface="+mn-cs"/>
                <a:sym typeface="Calibri"/>
              </a:rPr>
              <a:t>/kg</a:t>
            </a:r>
            <a:endParaRPr lang="en-US" altLang="zh-CN" sz="1600" dirty="0"/>
          </a:p>
          <a:p>
            <a:pPr marL="0" marR="0" indent="0" algn="l" defTabSz="914400" rtl="0" fontAlgn="auto" latinLnBrk="0" hangingPunct="0">
              <a:lnSpc>
                <a:spcPct val="100000"/>
              </a:lnSpc>
              <a:spcBef>
                <a:spcPts val="0"/>
              </a:spcBef>
              <a:spcAft>
                <a:spcPts val="0"/>
              </a:spcAft>
              <a:buClrTx/>
              <a:buSzTx/>
              <a:buFontTx/>
              <a:buNone/>
              <a:tabLst/>
            </a:pPr>
            <a:r>
              <a:rPr kumimoji="0" lang="en-US" altLang="zh-CN" sz="1600" b="0" i="0" u="none" strike="noStrike" cap="none" spc="0" normalizeH="0" baseline="0" dirty="0" err="1">
                <a:ln>
                  <a:noFill/>
                </a:ln>
                <a:solidFill>
                  <a:srgbClr val="000000"/>
                </a:solidFill>
                <a:effectLst/>
                <a:uFillTx/>
                <a:latin typeface="+mn-lt"/>
                <a:ea typeface="+mn-ea"/>
                <a:cs typeface="+mn-cs"/>
                <a:sym typeface="Calibri"/>
              </a:rPr>
              <a:t>Mass:kg</a:t>
            </a:r>
            <a:endParaRPr kumimoji="0" lang="zh-CN" altLang="en-US" sz="1600" b="0" i="0" u="none" strike="noStrike" cap="none" spc="0" normalizeH="0" baseline="0" dirty="0">
              <a:ln>
                <a:noFill/>
              </a:ln>
              <a:solidFill>
                <a:srgbClr val="000000"/>
              </a:solidFill>
              <a:effectLst/>
              <a:uFillTx/>
              <a:latin typeface="+mn-lt"/>
              <a:ea typeface="+mn-ea"/>
              <a:cs typeface="+mn-cs"/>
              <a:sym typeface="Calibri"/>
            </a:endParaRPr>
          </a:p>
        </p:txBody>
      </p:sp>
      <p:sp>
        <p:nvSpPr>
          <p:cNvPr id="9" name="灯片编号占位符 3">
            <a:extLst>
              <a:ext uri="{FF2B5EF4-FFF2-40B4-BE49-F238E27FC236}">
                <a16:creationId xmlns:a16="http://schemas.microsoft.com/office/drawing/2014/main" id="{387E7334-841E-BC4E-9E8E-AC17A97B61E8}"/>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14</a:t>
            </a:fld>
            <a:endParaRPr lang="en-US" altLang="zh-CN" dirty="0"/>
          </a:p>
        </p:txBody>
      </p:sp>
      <p:sp>
        <p:nvSpPr>
          <p:cNvPr id="10" name="文本占位符 1">
            <a:extLst>
              <a:ext uri="{FF2B5EF4-FFF2-40B4-BE49-F238E27FC236}">
                <a16:creationId xmlns:a16="http://schemas.microsoft.com/office/drawing/2014/main" id="{D3DA9F02-6F8E-AB42-A689-2EB36701269A}"/>
              </a:ext>
            </a:extLst>
          </p:cNvPr>
          <p:cNvSpPr txBox="1">
            <a:spLocks/>
          </p:cNvSpPr>
          <p:nvPr/>
        </p:nvSpPr>
        <p:spPr>
          <a:xfrm>
            <a:off x="222874" y="5850803"/>
            <a:ext cx="8399463" cy="786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lvl1pPr marL="342900" marR="0" indent="-3429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1pPr>
            <a:lvl2pPr marL="783771" marR="0" indent="-326571"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2pPr>
            <a:lvl3pPr marL="1219200" marR="0" indent="-3048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3pPr>
            <a:lvl4pPr marL="17373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4pPr>
            <a:lvl5pPr marL="21945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hangingPunct="1"/>
            <a:r>
              <a:rPr lang="en-US" altLang="zh-CN" sz="1600" dirty="0"/>
              <a:t>COHERENT</a:t>
            </a:r>
            <a:r>
              <a:rPr lang="zh-CN" altLang="en-US" sz="1600" dirty="0"/>
              <a:t> </a:t>
            </a:r>
            <a:r>
              <a:rPr lang="en-US" altLang="zh-CN" sz="1600" dirty="0"/>
              <a:t>measured</a:t>
            </a:r>
            <a:r>
              <a:rPr lang="zh-CN" altLang="en-US" sz="1600" dirty="0"/>
              <a:t> </a:t>
            </a:r>
            <a:r>
              <a:rPr lang="en-US" altLang="zh-CN" sz="1600" dirty="0"/>
              <a:t>the radioactive background of </a:t>
            </a:r>
            <a:r>
              <a:rPr lang="en-US" altLang="zh-CN" sz="1600" dirty="0" err="1"/>
              <a:t>CsI</a:t>
            </a:r>
            <a:r>
              <a:rPr lang="en-US" altLang="zh-CN" sz="1600" dirty="0"/>
              <a:t>(Na)</a:t>
            </a:r>
            <a:r>
              <a:rPr lang="zh-CN" altLang="en-US" sz="1600" dirty="0"/>
              <a:t> </a:t>
            </a:r>
            <a:r>
              <a:rPr lang="en-US" altLang="zh-CN" sz="1600" dirty="0"/>
              <a:t>to be 10mBq/kg</a:t>
            </a:r>
          </a:p>
          <a:p>
            <a:pPr hangingPunct="1"/>
            <a:r>
              <a:rPr lang="en-US" altLang="zh-CN" sz="1600" dirty="0"/>
              <a:t>KIM measure it to be typically 200mBq/kg</a:t>
            </a:r>
            <a:r>
              <a:rPr lang="zh-CN" altLang="en-US" sz="1600" dirty="0"/>
              <a:t>，</a:t>
            </a:r>
            <a:r>
              <a:rPr lang="en-US" altLang="zh-CN" sz="1600" dirty="0"/>
              <a:t>take KIMS’s</a:t>
            </a:r>
            <a:r>
              <a:rPr lang="zh-CN" altLang="en-US" sz="1600" dirty="0"/>
              <a:t> </a:t>
            </a:r>
            <a:r>
              <a:rPr lang="en-US" altLang="zh-CN" sz="1600" dirty="0"/>
              <a:t>result</a:t>
            </a:r>
            <a:r>
              <a:rPr lang="zh-CN" altLang="en-US" sz="1600" dirty="0"/>
              <a:t> </a:t>
            </a:r>
            <a:r>
              <a:rPr lang="en-US" altLang="zh-CN" sz="1600" dirty="0"/>
              <a:t>as</a:t>
            </a:r>
            <a:r>
              <a:rPr lang="zh-CN" altLang="en-US" sz="1600" dirty="0"/>
              <a:t> </a:t>
            </a:r>
            <a:r>
              <a:rPr lang="en-US" altLang="zh-CN" sz="1600" dirty="0"/>
              <a:t>a</a:t>
            </a:r>
            <a:r>
              <a:rPr lang="zh-CN" altLang="en-US" sz="1600" dirty="0"/>
              <a:t> </a:t>
            </a:r>
            <a:r>
              <a:rPr lang="en-US" altLang="zh-CN" sz="1600" dirty="0"/>
              <a:t>conservative</a:t>
            </a:r>
            <a:r>
              <a:rPr lang="zh-CN" altLang="en-US" sz="1600" dirty="0"/>
              <a:t> </a:t>
            </a:r>
            <a:r>
              <a:rPr lang="en-US" altLang="zh-CN" sz="1600" dirty="0"/>
              <a:t>estimation</a:t>
            </a:r>
          </a:p>
        </p:txBody>
      </p:sp>
    </p:spTree>
    <p:extLst>
      <p:ext uri="{BB962C8B-B14F-4D97-AF65-F5344CB8AC3E}">
        <p14:creationId xmlns:p14="http://schemas.microsoft.com/office/powerpoint/2010/main" val="28910500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C1D4F42-D990-4EE8-B633-CDE309A6B552}"/>
              </a:ext>
            </a:extLst>
          </p:cNvPr>
          <p:cNvSpPr txBox="1">
            <a:spLocks noGrp="1"/>
          </p:cNvSpPr>
          <p:nvPr>
            <p:ph type="body" sz="quarter" idx="22"/>
          </p:nvPr>
        </p:nvSpPr>
        <p:spPr>
          <a:xfrm>
            <a:off x="201613" y="146050"/>
            <a:ext cx="6154363"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Radioactive background</a:t>
            </a:r>
            <a:endParaRPr dirty="0"/>
          </a:p>
        </p:txBody>
      </p:sp>
      <p:pic>
        <p:nvPicPr>
          <p:cNvPr id="3" name="图片 2">
            <a:extLst>
              <a:ext uri="{FF2B5EF4-FFF2-40B4-BE49-F238E27FC236}">
                <a16:creationId xmlns:a16="http://schemas.microsoft.com/office/drawing/2014/main" id="{553F5C75-1B5E-BD42-8142-FD59DEAACDF1}"/>
              </a:ext>
            </a:extLst>
          </p:cNvPr>
          <p:cNvPicPr>
            <a:picLocks noChangeAspect="1"/>
          </p:cNvPicPr>
          <p:nvPr/>
        </p:nvPicPr>
        <p:blipFill>
          <a:blip r:embed="rId3"/>
          <a:stretch>
            <a:fillRect/>
          </a:stretch>
        </p:blipFill>
        <p:spPr>
          <a:xfrm>
            <a:off x="1674586" y="942221"/>
            <a:ext cx="5583954" cy="4285930"/>
          </a:xfrm>
          <a:prstGeom prst="rect">
            <a:avLst/>
          </a:prstGeom>
        </p:spPr>
      </p:pic>
      <p:sp>
        <p:nvSpPr>
          <p:cNvPr id="13" name="灯片编号占位符 3">
            <a:extLst>
              <a:ext uri="{FF2B5EF4-FFF2-40B4-BE49-F238E27FC236}">
                <a16:creationId xmlns:a16="http://schemas.microsoft.com/office/drawing/2014/main" id="{520748D5-BE02-7F4F-A1A5-18C014ED3575}"/>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15</a:t>
            </a:fld>
            <a:endParaRPr lang="en-US" altLang="zh-CN" dirty="0"/>
          </a:p>
        </p:txBody>
      </p:sp>
      <p:sp>
        <p:nvSpPr>
          <p:cNvPr id="15" name="文本占位符 1">
            <a:extLst>
              <a:ext uri="{FF2B5EF4-FFF2-40B4-BE49-F238E27FC236}">
                <a16:creationId xmlns:a16="http://schemas.microsoft.com/office/drawing/2014/main" id="{97B4B1B1-F4BE-104B-91E5-7441A38659F7}"/>
              </a:ext>
            </a:extLst>
          </p:cNvPr>
          <p:cNvSpPr>
            <a:spLocks noGrp="1"/>
          </p:cNvSpPr>
          <p:nvPr>
            <p:ph type="body" idx="21"/>
          </p:nvPr>
        </p:nvSpPr>
        <p:spPr>
          <a:xfrm>
            <a:off x="196697" y="5220594"/>
            <a:ext cx="8611437" cy="1637406"/>
          </a:xfrm>
        </p:spPr>
        <p:txBody>
          <a:bodyPr>
            <a:normAutofit fontScale="92500" lnSpcReduction="10000"/>
          </a:bodyPr>
          <a:lstStyle/>
          <a:p>
            <a:r>
              <a:rPr lang="en-US" altLang="zh-CN" sz="2000" dirty="0" err="1"/>
              <a:t>CsI</a:t>
            </a:r>
            <a:r>
              <a:rPr lang="en-US" altLang="zh-CN" sz="2000" dirty="0"/>
              <a:t> dominate, stainless steel and PMT follows.</a:t>
            </a:r>
          </a:p>
          <a:p>
            <a:r>
              <a:rPr lang="en-US" altLang="zh-CN" sz="2000" dirty="0"/>
              <a:t>After event selection</a:t>
            </a:r>
            <a:r>
              <a:rPr lang="zh-CN" altLang="en-US" sz="2000" dirty="0"/>
              <a:t>，</a:t>
            </a:r>
            <a:r>
              <a:rPr lang="en-US" altLang="zh-CN" sz="2000" dirty="0"/>
              <a:t>radioactive background events that surviving all cuts</a:t>
            </a:r>
            <a:r>
              <a:rPr lang="zh-CN" altLang="en-US" sz="2000" dirty="0"/>
              <a:t> </a:t>
            </a:r>
            <a:r>
              <a:rPr lang="en-US" altLang="zh-CN" sz="2000" dirty="0"/>
              <a:t>within [0.12 - 3] </a:t>
            </a:r>
            <a:r>
              <a:rPr lang="en-US" altLang="zh-CN" sz="2000" dirty="0" err="1"/>
              <a:t>keVee</a:t>
            </a:r>
            <a:r>
              <a:rPr lang="zh-CN" altLang="en-US" sz="2000" dirty="0"/>
              <a:t>，</a:t>
            </a:r>
            <a:r>
              <a:rPr lang="en-US" altLang="zh-CN" sz="2000" dirty="0"/>
              <a:t>is</a:t>
            </a:r>
            <a:r>
              <a:rPr lang="zh-CN" altLang="en-US" sz="2000" dirty="0"/>
              <a:t> ～</a:t>
            </a:r>
            <a:r>
              <a:rPr lang="en-US" altLang="zh-CN" sz="2000" dirty="0"/>
              <a:t>23/year.</a:t>
            </a:r>
          </a:p>
          <a:p>
            <a:r>
              <a:rPr lang="en-US" altLang="zh-CN" sz="2000" dirty="0"/>
              <a:t>We can also try to measure the 661keV gamma peak of Cs137 to do a in-situ monitor of Cs137 background</a:t>
            </a:r>
          </a:p>
          <a:p>
            <a:endParaRPr lang="en-US" altLang="zh-CN" sz="2000" dirty="0"/>
          </a:p>
          <a:p>
            <a:endParaRPr lang="en-US" altLang="zh-CN" sz="2000" dirty="0"/>
          </a:p>
        </p:txBody>
      </p:sp>
    </p:spTree>
    <p:extLst>
      <p:ext uri="{BB962C8B-B14F-4D97-AF65-F5344CB8AC3E}">
        <p14:creationId xmlns:p14="http://schemas.microsoft.com/office/powerpoint/2010/main" val="410383664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C1D4F42-D990-4EE8-B633-CDE309A6B552}"/>
              </a:ext>
            </a:extLst>
          </p:cNvPr>
          <p:cNvSpPr txBox="1">
            <a:spLocks noGrp="1"/>
          </p:cNvSpPr>
          <p:nvPr>
            <p:ph type="body" sz="quarter" idx="22"/>
          </p:nvPr>
        </p:nvSpPr>
        <p:spPr>
          <a:xfrm>
            <a:off x="201613" y="146050"/>
            <a:ext cx="4370387"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Environmental Gamma</a:t>
            </a:r>
            <a:endParaRPr dirty="0"/>
          </a:p>
        </p:txBody>
      </p:sp>
      <p:sp>
        <p:nvSpPr>
          <p:cNvPr id="13" name="灯片编号占位符 3">
            <a:extLst>
              <a:ext uri="{FF2B5EF4-FFF2-40B4-BE49-F238E27FC236}">
                <a16:creationId xmlns:a16="http://schemas.microsoft.com/office/drawing/2014/main" id="{520748D5-BE02-7F4F-A1A5-18C014ED3575}"/>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16</a:t>
            </a:fld>
            <a:endParaRPr lang="en-US" altLang="zh-CN" dirty="0"/>
          </a:p>
        </p:txBody>
      </p:sp>
      <p:sp>
        <p:nvSpPr>
          <p:cNvPr id="15" name="文本占位符 1">
            <a:extLst>
              <a:ext uri="{FF2B5EF4-FFF2-40B4-BE49-F238E27FC236}">
                <a16:creationId xmlns:a16="http://schemas.microsoft.com/office/drawing/2014/main" id="{97B4B1B1-F4BE-104B-91E5-7441A38659F7}"/>
              </a:ext>
            </a:extLst>
          </p:cNvPr>
          <p:cNvSpPr>
            <a:spLocks noGrp="1"/>
          </p:cNvSpPr>
          <p:nvPr>
            <p:ph type="body" idx="21"/>
          </p:nvPr>
        </p:nvSpPr>
        <p:spPr>
          <a:xfrm>
            <a:off x="372316" y="5837426"/>
            <a:ext cx="8399368" cy="874524"/>
          </a:xfrm>
        </p:spPr>
        <p:txBody>
          <a:bodyPr>
            <a:normAutofit/>
          </a:bodyPr>
          <a:lstStyle/>
          <a:p>
            <a:r>
              <a:rPr lang="en-US" altLang="zh-CN" dirty="0"/>
              <a:t>After shielding</a:t>
            </a:r>
            <a:r>
              <a:rPr lang="zh-CN" altLang="en-US" dirty="0"/>
              <a:t>，</a:t>
            </a:r>
            <a:r>
              <a:rPr lang="en-US" altLang="zh-CN" dirty="0"/>
              <a:t>contribution from environmental gamma is ~ 0.1/year</a:t>
            </a:r>
          </a:p>
        </p:txBody>
      </p:sp>
      <p:pic>
        <p:nvPicPr>
          <p:cNvPr id="2" name="图片 1">
            <a:extLst>
              <a:ext uri="{FF2B5EF4-FFF2-40B4-BE49-F238E27FC236}">
                <a16:creationId xmlns:a16="http://schemas.microsoft.com/office/drawing/2014/main" id="{AA089D5B-C166-DA45-A2D0-E0DA49A0BE39}"/>
              </a:ext>
            </a:extLst>
          </p:cNvPr>
          <p:cNvPicPr>
            <a:picLocks noChangeAspect="1"/>
          </p:cNvPicPr>
          <p:nvPr/>
        </p:nvPicPr>
        <p:blipFill rotWithShape="1">
          <a:blip r:embed="rId3"/>
          <a:srcRect b="54449"/>
          <a:stretch/>
        </p:blipFill>
        <p:spPr>
          <a:xfrm>
            <a:off x="482885" y="1150464"/>
            <a:ext cx="5149604" cy="2229040"/>
          </a:xfrm>
          <a:prstGeom prst="rect">
            <a:avLst/>
          </a:prstGeom>
        </p:spPr>
      </p:pic>
      <p:pic>
        <p:nvPicPr>
          <p:cNvPr id="8" name="图片 7">
            <a:extLst>
              <a:ext uri="{FF2B5EF4-FFF2-40B4-BE49-F238E27FC236}">
                <a16:creationId xmlns:a16="http://schemas.microsoft.com/office/drawing/2014/main" id="{FD1EA4A0-8488-3043-B871-81A9A1626877}"/>
              </a:ext>
            </a:extLst>
          </p:cNvPr>
          <p:cNvPicPr>
            <a:picLocks noChangeAspect="1"/>
          </p:cNvPicPr>
          <p:nvPr/>
        </p:nvPicPr>
        <p:blipFill rotWithShape="1">
          <a:blip r:embed="rId3"/>
          <a:srcRect t="52043"/>
          <a:stretch/>
        </p:blipFill>
        <p:spPr>
          <a:xfrm>
            <a:off x="493030" y="3336537"/>
            <a:ext cx="5149604" cy="2346742"/>
          </a:xfrm>
          <a:prstGeom prst="rect">
            <a:avLst/>
          </a:prstGeom>
        </p:spPr>
      </p:pic>
      <p:sp>
        <p:nvSpPr>
          <p:cNvPr id="7" name="文本框 6">
            <a:extLst>
              <a:ext uri="{FF2B5EF4-FFF2-40B4-BE49-F238E27FC236}">
                <a16:creationId xmlns:a16="http://schemas.microsoft.com/office/drawing/2014/main" id="{1D64ED71-FEA8-9343-B2A5-2991B8EAD084}"/>
              </a:ext>
            </a:extLst>
          </p:cNvPr>
          <p:cNvSpPr txBox="1"/>
          <p:nvPr/>
        </p:nvSpPr>
        <p:spPr>
          <a:xfrm>
            <a:off x="2513561" y="1236383"/>
            <a:ext cx="2488745"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Environmental gamma</a:t>
            </a:r>
            <a:r>
              <a:rPr kumimoji="0" lang="zh-CN" altLang="en-US" sz="1800" b="0" i="0" u="none" strike="noStrike" cap="none" spc="0" normalizeH="0" baseline="0" dirty="0">
                <a:ln>
                  <a:noFill/>
                </a:ln>
                <a:solidFill>
                  <a:srgbClr val="000000"/>
                </a:solidFill>
                <a:effectLst/>
                <a:uFillTx/>
                <a:latin typeface="+mn-lt"/>
                <a:ea typeface="+mn-ea"/>
                <a:cs typeface="+mn-cs"/>
                <a:sym typeface="Calibri"/>
              </a:rPr>
              <a:t> </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background</a:t>
            </a:r>
          </a:p>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A</a:t>
            </a:r>
            <a:r>
              <a:rPr lang="en-US" altLang="zh-CN" dirty="0"/>
              <a:t>ccumulated spectrum for half an year</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2" name="文本框 11">
            <a:extLst>
              <a:ext uri="{FF2B5EF4-FFF2-40B4-BE49-F238E27FC236}">
                <a16:creationId xmlns:a16="http://schemas.microsoft.com/office/drawing/2014/main" id="{461EDBD1-E78B-1F4A-BB46-9B4B2FFCCC74}"/>
              </a:ext>
            </a:extLst>
          </p:cNvPr>
          <p:cNvSpPr txBox="1"/>
          <p:nvPr/>
        </p:nvSpPr>
        <p:spPr>
          <a:xfrm>
            <a:off x="2394801" y="3863578"/>
            <a:ext cx="279576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Energy deposition spectrum in </a:t>
            </a:r>
            <a:r>
              <a:rPr kumimoji="0" lang="en-US" altLang="zh-CN" sz="1800" b="0" i="0" u="none" strike="noStrike" cap="none" spc="0" normalizeH="0" baseline="0" dirty="0" err="1">
                <a:ln>
                  <a:noFill/>
                </a:ln>
                <a:solidFill>
                  <a:srgbClr val="000000"/>
                </a:solidFill>
                <a:effectLst/>
                <a:uFillTx/>
                <a:latin typeface="+mn-lt"/>
                <a:ea typeface="+mn-ea"/>
                <a:cs typeface="+mn-cs"/>
                <a:sym typeface="Calibri"/>
              </a:rPr>
              <a:t>CsI</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 after the shielding</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6" name="图片 15">
            <a:extLst>
              <a:ext uri="{FF2B5EF4-FFF2-40B4-BE49-F238E27FC236}">
                <a16:creationId xmlns:a16="http://schemas.microsoft.com/office/drawing/2014/main" id="{B0FC129E-FA9F-F443-ADA0-B06B363BA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9607" y="848709"/>
            <a:ext cx="3374393" cy="2530795"/>
          </a:xfrm>
          <a:prstGeom prst="rect">
            <a:avLst/>
          </a:prstGeom>
        </p:spPr>
      </p:pic>
      <p:sp>
        <p:nvSpPr>
          <p:cNvPr id="17" name="文本框 16">
            <a:extLst>
              <a:ext uri="{FF2B5EF4-FFF2-40B4-BE49-F238E27FC236}">
                <a16:creationId xmlns:a16="http://schemas.microsoft.com/office/drawing/2014/main" id="{65344560-DD06-AC43-B9BC-5BBFA85AFAEF}"/>
              </a:ext>
            </a:extLst>
          </p:cNvPr>
          <p:cNvSpPr txBox="1"/>
          <p:nvPr/>
        </p:nvSpPr>
        <p:spPr>
          <a:xfrm>
            <a:off x="6826282" y="1929441"/>
            <a:ext cx="194540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Environmental gamma</a:t>
            </a:r>
            <a:r>
              <a:rPr kumimoji="0" lang="zh-CN" altLang="en-US" sz="1800" b="0" i="0" u="none" strike="noStrike" cap="none" spc="0" normalizeH="0" baseline="0" dirty="0">
                <a:ln>
                  <a:noFill/>
                </a:ln>
                <a:solidFill>
                  <a:srgbClr val="000000"/>
                </a:solidFill>
                <a:effectLst/>
                <a:uFillTx/>
                <a:latin typeface="+mn-lt"/>
                <a:ea typeface="+mn-ea"/>
                <a:cs typeface="+mn-cs"/>
                <a:sym typeface="Calibri"/>
              </a:rPr>
              <a:t> </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rate</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50417007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C1D4F42-D990-4EE8-B633-CDE309A6B552}"/>
              </a:ext>
            </a:extLst>
          </p:cNvPr>
          <p:cNvSpPr txBox="1">
            <a:spLocks noGrp="1"/>
          </p:cNvSpPr>
          <p:nvPr>
            <p:ph type="body" sz="quarter" idx="22"/>
          </p:nvPr>
        </p:nvSpPr>
        <p:spPr>
          <a:xfrm>
            <a:off x="201613" y="146050"/>
            <a:ext cx="6821757"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Beam related neutrons (BRN)</a:t>
            </a:r>
            <a:endParaRPr dirty="0"/>
          </a:p>
        </p:txBody>
      </p:sp>
      <p:sp>
        <p:nvSpPr>
          <p:cNvPr id="7" name="灯片编号占位符 3">
            <a:extLst>
              <a:ext uri="{FF2B5EF4-FFF2-40B4-BE49-F238E27FC236}">
                <a16:creationId xmlns:a16="http://schemas.microsoft.com/office/drawing/2014/main" id="{A3332043-7BE4-2948-827D-16367218DBE8}"/>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17</a:t>
            </a:fld>
            <a:endParaRPr lang="en-US" altLang="zh-CN" dirty="0"/>
          </a:p>
        </p:txBody>
      </p:sp>
      <p:sp>
        <p:nvSpPr>
          <p:cNvPr id="15" name="文本占位符 1">
            <a:extLst>
              <a:ext uri="{FF2B5EF4-FFF2-40B4-BE49-F238E27FC236}">
                <a16:creationId xmlns:a16="http://schemas.microsoft.com/office/drawing/2014/main" id="{3B7685B9-0372-B847-91A7-E4BD1D5E8A56}"/>
              </a:ext>
            </a:extLst>
          </p:cNvPr>
          <p:cNvSpPr>
            <a:spLocks noGrp="1"/>
          </p:cNvSpPr>
          <p:nvPr>
            <p:ph type="body" idx="21"/>
          </p:nvPr>
        </p:nvSpPr>
        <p:spPr>
          <a:xfrm>
            <a:off x="4403065" y="3877554"/>
            <a:ext cx="4740936" cy="2647358"/>
          </a:xfrm>
        </p:spPr>
        <p:txBody>
          <a:bodyPr>
            <a:normAutofit fontScale="92500" lnSpcReduction="10000"/>
          </a:bodyPr>
          <a:lstStyle/>
          <a:p>
            <a:pPr>
              <a:lnSpc>
                <a:spcPct val="120000"/>
              </a:lnSpc>
            </a:pPr>
            <a:r>
              <a:rPr lang="en-US" altLang="zh-CN" dirty="0"/>
              <a:t>Triggered by CSNS beam, only fast neutrons can reach </a:t>
            </a:r>
            <a:r>
              <a:rPr lang="en-US" altLang="zh-CN" dirty="0" err="1"/>
              <a:t>CsI</a:t>
            </a:r>
            <a:r>
              <a:rPr lang="en-US" altLang="zh-CN" dirty="0"/>
              <a:t> within our time window</a:t>
            </a:r>
          </a:p>
          <a:p>
            <a:pPr>
              <a:lnSpc>
                <a:spcPct val="120000"/>
              </a:lnSpc>
            </a:pPr>
            <a:endParaRPr lang="en-US" altLang="zh-CN" dirty="0"/>
          </a:p>
          <a:p>
            <a:pPr>
              <a:lnSpc>
                <a:spcPct val="120000"/>
              </a:lnSpc>
            </a:pPr>
            <a:r>
              <a:rPr lang="en-US" altLang="zh-CN" dirty="0"/>
              <a:t>After event selection, BRN rate ~2500/year with</a:t>
            </a:r>
            <a:r>
              <a:rPr lang="zh-CN" altLang="en-US" dirty="0"/>
              <a:t> </a:t>
            </a:r>
            <a:r>
              <a:rPr lang="en-US" altLang="zh-CN" dirty="0"/>
              <a:t>the shielding.</a:t>
            </a:r>
            <a:endParaRPr lang="zh-CN" altLang="en-US" dirty="0"/>
          </a:p>
          <a:p>
            <a:pPr>
              <a:lnSpc>
                <a:spcPct val="120000"/>
              </a:lnSpc>
            </a:pPr>
            <a:endParaRPr lang="en-US" altLang="zh-CN" dirty="0"/>
          </a:p>
          <a:p>
            <a:pPr marL="0" indent="0">
              <a:lnSpc>
                <a:spcPct val="120000"/>
              </a:lnSpc>
              <a:buNone/>
            </a:pPr>
            <a:endParaRPr lang="en-US" altLang="zh-CN" dirty="0"/>
          </a:p>
          <a:p>
            <a:pPr>
              <a:lnSpc>
                <a:spcPct val="120000"/>
              </a:lnSpc>
            </a:pPr>
            <a:endParaRPr lang="en-US" altLang="zh-CN" dirty="0"/>
          </a:p>
        </p:txBody>
      </p:sp>
      <p:grpSp>
        <p:nvGrpSpPr>
          <p:cNvPr id="8" name="组合 7">
            <a:extLst>
              <a:ext uri="{FF2B5EF4-FFF2-40B4-BE49-F238E27FC236}">
                <a16:creationId xmlns:a16="http://schemas.microsoft.com/office/drawing/2014/main" id="{741230D5-CDDE-9640-BECC-33322058DB64}"/>
              </a:ext>
            </a:extLst>
          </p:cNvPr>
          <p:cNvGrpSpPr/>
          <p:nvPr/>
        </p:nvGrpSpPr>
        <p:grpSpPr>
          <a:xfrm>
            <a:off x="121835" y="876590"/>
            <a:ext cx="3987942" cy="2719571"/>
            <a:chOff x="110338" y="2625494"/>
            <a:chExt cx="4393785" cy="2996335"/>
          </a:xfrm>
        </p:grpSpPr>
        <p:pic>
          <p:nvPicPr>
            <p:cNvPr id="13" name="图片 12">
              <a:extLst>
                <a:ext uri="{FF2B5EF4-FFF2-40B4-BE49-F238E27FC236}">
                  <a16:creationId xmlns:a16="http://schemas.microsoft.com/office/drawing/2014/main" id="{51ADEE8C-3A2B-4D4C-973A-D02EDF722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38" y="2625494"/>
              <a:ext cx="4393785" cy="2996335"/>
            </a:xfrm>
            <a:prstGeom prst="rect">
              <a:avLst/>
            </a:prstGeom>
            <a:ln>
              <a:solidFill>
                <a:schemeClr val="tx1"/>
              </a:solidFill>
            </a:ln>
          </p:spPr>
        </p:pic>
        <p:sp>
          <p:nvSpPr>
            <p:cNvPr id="16" name="文本框 15">
              <a:extLst>
                <a:ext uri="{FF2B5EF4-FFF2-40B4-BE49-F238E27FC236}">
                  <a16:creationId xmlns:a16="http://schemas.microsoft.com/office/drawing/2014/main" id="{9991E8D0-8661-5742-906E-520765D56A3C}"/>
                </a:ext>
              </a:extLst>
            </p:cNvPr>
            <p:cNvSpPr txBox="1"/>
            <p:nvPr/>
          </p:nvSpPr>
          <p:spPr>
            <a:xfrm>
              <a:off x="1515899" y="4215946"/>
              <a:ext cx="1582664" cy="338554"/>
            </a:xfrm>
            <a:prstGeom prst="rect">
              <a:avLst/>
            </a:prstGeom>
            <a:noFill/>
          </p:spPr>
          <p:txBody>
            <a:bodyPr wrap="square">
              <a:spAutoFit/>
            </a:bodyPr>
            <a:lstStyle/>
            <a:p>
              <a:r>
                <a:rPr lang="zh-CN" altLang="en-US" sz="1600" dirty="0">
                  <a:solidFill>
                    <a:srgbClr val="C2C2C2"/>
                  </a:solidFill>
                  <a:latin typeface="Adobe 黑体 Std R" panose="020B0400000000000000" pitchFamily="34" charset="-122"/>
                  <a:ea typeface="Adobe 黑体 Std R" panose="020B0400000000000000" pitchFamily="34" charset="-122"/>
                </a:rPr>
                <a:t>preliminary</a:t>
              </a:r>
            </a:p>
          </p:txBody>
        </p:sp>
      </p:grpSp>
      <p:grpSp>
        <p:nvGrpSpPr>
          <p:cNvPr id="9" name="组合 8">
            <a:extLst>
              <a:ext uri="{FF2B5EF4-FFF2-40B4-BE49-F238E27FC236}">
                <a16:creationId xmlns:a16="http://schemas.microsoft.com/office/drawing/2014/main" id="{F3065047-DE71-154E-A4F0-96B5647D2F15}"/>
              </a:ext>
            </a:extLst>
          </p:cNvPr>
          <p:cNvGrpSpPr/>
          <p:nvPr/>
        </p:nvGrpSpPr>
        <p:grpSpPr>
          <a:xfrm>
            <a:off x="121835" y="3792904"/>
            <a:ext cx="4015311" cy="2919046"/>
            <a:chOff x="121835" y="3861666"/>
            <a:chExt cx="4121625" cy="2996334"/>
          </a:xfrm>
        </p:grpSpPr>
        <p:pic>
          <p:nvPicPr>
            <p:cNvPr id="17" name="图片 16">
              <a:extLst>
                <a:ext uri="{FF2B5EF4-FFF2-40B4-BE49-F238E27FC236}">
                  <a16:creationId xmlns:a16="http://schemas.microsoft.com/office/drawing/2014/main" id="{992BB2AA-807E-5E43-BC90-6797E342295C}"/>
                </a:ext>
              </a:extLst>
            </p:cNvPr>
            <p:cNvPicPr>
              <a:picLocks noChangeAspect="1"/>
            </p:cNvPicPr>
            <p:nvPr/>
          </p:nvPicPr>
          <p:blipFill>
            <a:blip r:embed="rId3"/>
            <a:stretch>
              <a:fillRect/>
            </a:stretch>
          </p:blipFill>
          <p:spPr>
            <a:xfrm>
              <a:off x="121835" y="3861666"/>
              <a:ext cx="4121625" cy="2996334"/>
            </a:xfrm>
            <a:prstGeom prst="rect">
              <a:avLst/>
            </a:prstGeom>
            <a:ln>
              <a:solidFill>
                <a:schemeClr val="tx1"/>
              </a:solidFill>
            </a:ln>
          </p:spPr>
        </p:pic>
        <p:sp>
          <p:nvSpPr>
            <p:cNvPr id="18" name="文本框 17">
              <a:extLst>
                <a:ext uri="{FF2B5EF4-FFF2-40B4-BE49-F238E27FC236}">
                  <a16:creationId xmlns:a16="http://schemas.microsoft.com/office/drawing/2014/main" id="{BDBFB148-F5E9-A944-B4DE-07216B6072E3}"/>
                </a:ext>
              </a:extLst>
            </p:cNvPr>
            <p:cNvSpPr txBox="1"/>
            <p:nvPr/>
          </p:nvSpPr>
          <p:spPr>
            <a:xfrm>
              <a:off x="1397568" y="4870430"/>
              <a:ext cx="1582664" cy="338554"/>
            </a:xfrm>
            <a:prstGeom prst="rect">
              <a:avLst/>
            </a:prstGeom>
            <a:noFill/>
          </p:spPr>
          <p:txBody>
            <a:bodyPr wrap="square">
              <a:spAutoFit/>
            </a:bodyPr>
            <a:lstStyle/>
            <a:p>
              <a:r>
                <a:rPr lang="zh-CN" altLang="en-US" sz="1600" dirty="0">
                  <a:solidFill>
                    <a:srgbClr val="C2C2C2"/>
                  </a:solidFill>
                  <a:latin typeface="Adobe 黑体 Std R" panose="020B0400000000000000" pitchFamily="34" charset="-122"/>
                  <a:ea typeface="Adobe 黑体 Std R" panose="020B0400000000000000" pitchFamily="34" charset="-122"/>
                </a:rPr>
                <a:t>preliminary</a:t>
              </a:r>
            </a:p>
          </p:txBody>
        </p:sp>
      </p:grpSp>
      <p:pic>
        <p:nvPicPr>
          <p:cNvPr id="19" name="图片 18">
            <a:extLst>
              <a:ext uri="{FF2B5EF4-FFF2-40B4-BE49-F238E27FC236}">
                <a16:creationId xmlns:a16="http://schemas.microsoft.com/office/drawing/2014/main" id="{6C50D6A2-B2B6-AB49-A5B5-8AF7ADDFBD15}"/>
              </a:ext>
            </a:extLst>
          </p:cNvPr>
          <p:cNvPicPr>
            <a:picLocks noChangeAspect="1"/>
          </p:cNvPicPr>
          <p:nvPr/>
        </p:nvPicPr>
        <p:blipFill>
          <a:blip r:embed="rId4"/>
          <a:stretch>
            <a:fillRect/>
          </a:stretch>
        </p:blipFill>
        <p:spPr>
          <a:xfrm>
            <a:off x="5514305" y="165361"/>
            <a:ext cx="2644119" cy="3430800"/>
          </a:xfrm>
          <a:prstGeom prst="rect">
            <a:avLst/>
          </a:prstGeom>
        </p:spPr>
      </p:pic>
      <p:sp>
        <p:nvSpPr>
          <p:cNvPr id="14" name="文本框 13">
            <a:extLst>
              <a:ext uri="{FF2B5EF4-FFF2-40B4-BE49-F238E27FC236}">
                <a16:creationId xmlns:a16="http://schemas.microsoft.com/office/drawing/2014/main" id="{C1908A93-43E9-C74F-8115-CBE353EBA838}"/>
              </a:ext>
            </a:extLst>
          </p:cNvPr>
          <p:cNvSpPr txBox="1"/>
          <p:nvPr/>
        </p:nvSpPr>
        <p:spPr>
          <a:xfrm>
            <a:off x="626604" y="4030071"/>
            <a:ext cx="327749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altLang="zh-CN" dirty="0"/>
              <a:t>Energy deposition spectrum in </a:t>
            </a:r>
            <a:r>
              <a:rPr lang="en-US" altLang="zh-CN" dirty="0" err="1"/>
              <a:t>CsI</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0" name="直线箭头连接符 19">
            <a:extLst>
              <a:ext uri="{FF2B5EF4-FFF2-40B4-BE49-F238E27FC236}">
                <a16:creationId xmlns:a16="http://schemas.microsoft.com/office/drawing/2014/main" id="{9C7B49EC-981C-0F4C-9995-0564EFE6E15C}"/>
              </a:ext>
            </a:extLst>
          </p:cNvPr>
          <p:cNvCxnSpPr/>
          <p:nvPr/>
        </p:nvCxnSpPr>
        <p:spPr>
          <a:xfrm flipV="1">
            <a:off x="3969099" y="2522136"/>
            <a:ext cx="1316334" cy="105283"/>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2663830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C1D4F42-D990-4EE8-B633-CDE309A6B552}"/>
              </a:ext>
            </a:extLst>
          </p:cNvPr>
          <p:cNvSpPr txBox="1">
            <a:spLocks noGrp="1"/>
          </p:cNvSpPr>
          <p:nvPr>
            <p:ph type="body" sz="quarter" idx="22"/>
          </p:nvPr>
        </p:nvSpPr>
        <p:spPr>
          <a:xfrm>
            <a:off x="201613" y="146050"/>
            <a:ext cx="819723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PMT dark count and Cherenkov background</a:t>
            </a:r>
            <a:endParaRPr dirty="0"/>
          </a:p>
        </p:txBody>
      </p:sp>
      <mc:AlternateContent xmlns:mc="http://schemas.openxmlformats.org/markup-compatibility/2006">
        <mc:Choice xmlns:a14="http://schemas.microsoft.com/office/drawing/2010/main" Requires="a14">
          <p:sp>
            <p:nvSpPr>
              <p:cNvPr id="6" name="文本占位符 5">
                <a:extLst>
                  <a:ext uri="{FF2B5EF4-FFF2-40B4-BE49-F238E27FC236}">
                    <a16:creationId xmlns:a16="http://schemas.microsoft.com/office/drawing/2014/main" id="{347A48BA-88A2-524A-AD65-B295C170FBD2}"/>
                  </a:ext>
                </a:extLst>
              </p:cNvPr>
              <p:cNvSpPr>
                <a:spLocks noGrp="1"/>
              </p:cNvSpPr>
              <p:nvPr>
                <p:ph type="body" idx="21"/>
              </p:nvPr>
            </p:nvSpPr>
            <p:spPr>
              <a:xfrm>
                <a:off x="151416" y="852673"/>
                <a:ext cx="6520685" cy="3508312"/>
              </a:xfrm>
            </p:spPr>
            <p:txBody>
              <a:bodyPr>
                <a:normAutofit/>
              </a:bodyPr>
              <a:lstStyle/>
              <a:p>
                <a:pPr>
                  <a:lnSpc>
                    <a:spcPct val="110000"/>
                  </a:lnSpc>
                </a:pPr>
                <a:r>
                  <a:rPr lang="en-US" altLang="zh-CN" sz="1800" dirty="0"/>
                  <a:t>PMT dark count rate has been measured to be (110Hz)</a:t>
                </a:r>
                <a:r>
                  <a:rPr lang="zh-CN" altLang="en-US" sz="1800" dirty="0"/>
                  <a:t> </a:t>
                </a:r>
                <a:endParaRPr lang="en-US" altLang="zh-CN" sz="1800" dirty="0"/>
              </a:p>
              <a:p>
                <a:pPr>
                  <a:lnSpc>
                    <a:spcPct val="110000"/>
                  </a:lnSpc>
                </a:pPr>
                <a:r>
                  <a:rPr lang="en-US" altLang="zh-CN" sz="1800" dirty="0"/>
                  <a:t>Coincidence of the dark count from two PMTs </a:t>
                </a:r>
              </a:p>
              <a:p>
                <a:pPr>
                  <a:lnSpc>
                    <a:spcPct val="110000"/>
                  </a:lnSpc>
                </a:pPr>
                <a:r>
                  <a:rPr lang="en-US" altLang="zh-CN" sz="1800" dirty="0"/>
                  <a:t>| </a:t>
                </a:r>
                <a14:m>
                  <m:oMath xmlns:m="http://schemas.openxmlformats.org/officeDocument/2006/math">
                    <m:sSub>
                      <m:sSubPr>
                        <m:ctrlPr>
                          <a:rPr lang="en-US" altLang="zh-CN" sz="1800" i="1">
                            <a:latin typeface="Cambria Math" panose="02040503050406030204" pitchFamily="18" charset="0"/>
                          </a:rPr>
                        </m:ctrlPr>
                      </m:sSubPr>
                      <m:e>
                        <m:r>
                          <m:rPr>
                            <m:sty m:val="p"/>
                          </m:rPr>
                          <a:rPr lang="en-US" altLang="zh-CN" sz="1800">
                            <a:latin typeface="Cambria Math" panose="02040503050406030204" pitchFamily="18" charset="0"/>
                          </a:rPr>
                          <m:t>T</m:t>
                        </m:r>
                        <m:r>
                          <a:rPr lang="en-US" altLang="zh-CN" sz="1800">
                            <a:latin typeface="Cambria Math" panose="02040503050406030204" pitchFamily="18" charset="0"/>
                          </a:rPr>
                          <m:t>0</m:t>
                        </m:r>
                      </m:e>
                      <m:sub>
                        <m:r>
                          <a:rPr lang="en-US" altLang="zh-CN" sz="1800" i="1">
                            <a:latin typeface="Cambria Math" panose="02040503050406030204" pitchFamily="18" charset="0"/>
                          </a:rPr>
                          <m:t>1</m:t>
                        </m:r>
                      </m:sub>
                    </m:sSub>
                    <m:r>
                      <a:rPr lang="en-US" altLang="zh-CN" sz="1800" b="0" i="1" smtClean="0">
                        <a:latin typeface="Cambria Math" panose="02040503050406030204" pitchFamily="18" charset="0"/>
                      </a:rPr>
                      <m:t>−</m:t>
                    </m:r>
                    <m:sSub>
                      <m:sSubPr>
                        <m:ctrlPr>
                          <a:rPr lang="en-US" altLang="zh-CN" sz="1800" i="1">
                            <a:latin typeface="Cambria Math" panose="02040503050406030204" pitchFamily="18" charset="0"/>
                          </a:rPr>
                        </m:ctrlPr>
                      </m:sSubPr>
                      <m:e>
                        <m:r>
                          <m:rPr>
                            <m:sty m:val="p"/>
                          </m:rPr>
                          <a:rPr lang="en-US" altLang="zh-CN" sz="1800">
                            <a:latin typeface="Cambria Math" panose="02040503050406030204" pitchFamily="18" charset="0"/>
                          </a:rPr>
                          <m:t>T</m:t>
                        </m:r>
                        <m:r>
                          <a:rPr lang="en-US" altLang="zh-CN" sz="1800">
                            <a:latin typeface="Cambria Math" panose="02040503050406030204" pitchFamily="18" charset="0"/>
                          </a:rPr>
                          <m:t>0</m:t>
                        </m:r>
                      </m:e>
                      <m:sub>
                        <m:r>
                          <a:rPr lang="en-US" altLang="zh-CN" sz="1800" b="0" i="1" smtClean="0">
                            <a:latin typeface="Cambria Math" panose="02040503050406030204" pitchFamily="18" charset="0"/>
                          </a:rPr>
                          <m:t>2</m:t>
                        </m:r>
                      </m:sub>
                    </m:sSub>
                  </m:oMath>
                </a14:m>
                <a:r>
                  <a:rPr lang="en-US" altLang="zh-CN" sz="1800" dirty="0"/>
                  <a:t>|&lt;10</a:t>
                </a:r>
                <a14:m>
                  <m:oMath xmlns:m="http://schemas.openxmlformats.org/officeDocument/2006/math">
                    <m:r>
                      <m:rPr>
                        <m:sty m:val="p"/>
                      </m:rPr>
                      <a:rPr lang="en-US" altLang="zh-CN" sz="1800">
                        <a:latin typeface="Cambria Math" panose="02040503050406030204" pitchFamily="18" charset="0"/>
                      </a:rPr>
                      <m:t>μs</m:t>
                    </m:r>
                  </m:oMath>
                </a14:m>
                <a:r>
                  <a:rPr lang="zh-CN" altLang="en-US" sz="1800" dirty="0"/>
                  <a:t>，</a:t>
                </a:r>
                <a:r>
                  <a:rPr lang="en-US" altLang="zh-CN" sz="1800" dirty="0"/>
                  <a:t>T0 = min(</a:t>
                </a:r>
                <a14:m>
                  <m:oMath xmlns:m="http://schemas.openxmlformats.org/officeDocument/2006/math">
                    <m:sSub>
                      <m:sSubPr>
                        <m:ctrlPr>
                          <a:rPr lang="en-US" altLang="zh-CN" sz="1800" i="1" smtClean="0">
                            <a:latin typeface="Cambria Math" panose="02040503050406030204" pitchFamily="18" charset="0"/>
                          </a:rPr>
                        </m:ctrlPr>
                      </m:sSubPr>
                      <m:e>
                        <m:r>
                          <m:rPr>
                            <m:sty m:val="p"/>
                          </m:rPr>
                          <a:rPr lang="en-US" altLang="zh-CN" sz="1800">
                            <a:latin typeface="Cambria Math" panose="02040503050406030204" pitchFamily="18" charset="0"/>
                          </a:rPr>
                          <m:t>T</m:t>
                        </m:r>
                        <m:r>
                          <a:rPr lang="en-US" altLang="zh-CN" sz="1800">
                            <a:latin typeface="Cambria Math" panose="02040503050406030204" pitchFamily="18" charset="0"/>
                          </a:rPr>
                          <m:t>0</m:t>
                        </m:r>
                      </m:e>
                      <m:sub>
                        <m:r>
                          <a:rPr lang="en-US" altLang="zh-CN" sz="1800" i="1">
                            <a:latin typeface="Cambria Math" panose="02040503050406030204" pitchFamily="18" charset="0"/>
                          </a:rPr>
                          <m:t>1</m:t>
                        </m:r>
                      </m:sub>
                    </m:sSub>
                    <m:r>
                      <a:rPr lang="en-US" altLang="zh-CN" sz="1800" b="0" i="1" smtClean="0">
                        <a:latin typeface="Cambria Math" panose="02040503050406030204" pitchFamily="18" charset="0"/>
                      </a:rPr>
                      <m:t>,  </m:t>
                    </m:r>
                    <m:sSub>
                      <m:sSubPr>
                        <m:ctrlPr>
                          <a:rPr lang="en-US" altLang="zh-CN" sz="1800" i="1">
                            <a:latin typeface="Cambria Math" panose="02040503050406030204" pitchFamily="18" charset="0"/>
                          </a:rPr>
                        </m:ctrlPr>
                      </m:sSubPr>
                      <m:e>
                        <m:r>
                          <m:rPr>
                            <m:sty m:val="p"/>
                          </m:rPr>
                          <a:rPr lang="en-US" altLang="zh-CN" sz="1800">
                            <a:latin typeface="Cambria Math" panose="02040503050406030204" pitchFamily="18" charset="0"/>
                          </a:rPr>
                          <m:t>T</m:t>
                        </m:r>
                        <m:r>
                          <a:rPr lang="en-US" altLang="zh-CN" sz="1800">
                            <a:latin typeface="Cambria Math" panose="02040503050406030204" pitchFamily="18" charset="0"/>
                          </a:rPr>
                          <m:t>0</m:t>
                        </m:r>
                      </m:e>
                      <m:sub>
                        <m:r>
                          <a:rPr lang="en-US" altLang="zh-CN" sz="1800" b="0" i="1" smtClean="0">
                            <a:latin typeface="Cambria Math" panose="02040503050406030204" pitchFamily="18" charset="0"/>
                          </a:rPr>
                          <m:t>2</m:t>
                        </m:r>
                      </m:sub>
                    </m:sSub>
                  </m:oMath>
                </a14:m>
                <a:r>
                  <a:rPr lang="en-US" altLang="zh-CN" sz="1800" dirty="0"/>
                  <a:t>)</a:t>
                </a:r>
                <a14:m>
                  <m:oMath xmlns:m="http://schemas.openxmlformats.org/officeDocument/2006/math">
                    <m:r>
                      <a:rPr lang="en-US" altLang="zh-CN" sz="1800" i="1" dirty="0" smtClean="0">
                        <a:latin typeface="Cambria Math" panose="02040503050406030204" pitchFamily="18" charset="0"/>
                      </a:rPr>
                      <m:t>∈</m:t>
                    </m:r>
                    <m:r>
                      <a:rPr lang="en-US" altLang="zh-CN" sz="1800" b="0" i="1" dirty="0" smtClean="0">
                        <a:latin typeface="Cambria Math" panose="02040503050406030204" pitchFamily="18" charset="0"/>
                      </a:rPr>
                      <m:t>[0, 20]</m:t>
                    </m:r>
                    <m:r>
                      <m:rPr>
                        <m:sty m:val="p"/>
                      </m:rPr>
                      <a:rPr lang="en-US" altLang="zh-CN" sz="1800">
                        <a:latin typeface="Cambria Math" panose="02040503050406030204" pitchFamily="18" charset="0"/>
                      </a:rPr>
                      <m:t>μs</m:t>
                    </m:r>
                  </m:oMath>
                </a14:m>
                <a:endParaRPr lang="en-US" altLang="zh-CN" sz="1800" dirty="0"/>
              </a:p>
              <a:p>
                <a:pPr marL="742950" lvl="1" indent="-285750">
                  <a:lnSpc>
                    <a:spcPct val="110000"/>
                  </a:lnSpc>
                  <a:buFont typeface="Arial" panose="020B0604020202020204" pitchFamily="34" charset="0"/>
                  <a:buChar char="•"/>
                </a:pPr>
                <a14:m>
                  <m:oMath xmlns:m="http://schemas.openxmlformats.org/officeDocument/2006/math">
                    <m:sSub>
                      <m:sSubPr>
                        <m:ctrlPr>
                          <a:rPr lang="en-US" altLang="zh-CN" sz="1800" b="0" i="1" dirty="0" smtClean="0">
                            <a:latin typeface="Cambria Math" panose="02040503050406030204" pitchFamily="18" charset="0"/>
                          </a:rPr>
                        </m:ctrlPr>
                      </m:sSubPr>
                      <m:e>
                        <m:r>
                          <m:rPr>
                            <m:sty m:val="p"/>
                          </m:rPr>
                          <a:rPr lang="en-US" altLang="zh-CN" sz="1800" i="0" dirty="0" smtClean="0">
                            <a:latin typeface="Cambria Math" panose="02040503050406030204" pitchFamily="18" charset="0"/>
                          </a:rPr>
                          <m:t>Npe</m:t>
                        </m:r>
                      </m:e>
                      <m:sub>
                        <m:r>
                          <a:rPr lang="en-US" altLang="zh-CN" sz="1800" b="0" i="0" dirty="0" smtClean="0">
                            <a:latin typeface="Cambria Math" panose="02040503050406030204" pitchFamily="18" charset="0"/>
                          </a:rPr>
                          <m:t>1</m:t>
                        </m:r>
                      </m:sub>
                    </m:sSub>
                    <m:r>
                      <a:rPr lang="en-US" altLang="zh-CN" sz="1800" b="0" i="1" dirty="0" smtClean="0">
                        <a:latin typeface="Cambria Math" panose="02040503050406030204" pitchFamily="18" charset="0"/>
                      </a:rPr>
                      <m:t>≥1</m:t>
                    </m:r>
                  </m:oMath>
                </a14:m>
                <a:r>
                  <a:rPr lang="en-US" altLang="zh-CN" sz="1800" dirty="0"/>
                  <a:t> &amp; </a:t>
                </a:r>
                <a14:m>
                  <m:oMath xmlns:m="http://schemas.openxmlformats.org/officeDocument/2006/math">
                    <m:sSub>
                      <m:sSubPr>
                        <m:ctrlPr>
                          <a:rPr lang="en-US" altLang="zh-CN" sz="1800" b="0" i="1" dirty="0" smtClean="0">
                            <a:latin typeface="Cambria Math" panose="02040503050406030204" pitchFamily="18" charset="0"/>
                          </a:rPr>
                        </m:ctrlPr>
                      </m:sSubPr>
                      <m:e>
                        <m:r>
                          <m:rPr>
                            <m:sty m:val="p"/>
                          </m:rPr>
                          <a:rPr lang="en-US" altLang="zh-CN" sz="1800" dirty="0">
                            <a:latin typeface="Cambria Math" panose="02040503050406030204" pitchFamily="18" charset="0"/>
                          </a:rPr>
                          <m:t>Npe</m:t>
                        </m:r>
                      </m:e>
                      <m:sub>
                        <m:r>
                          <a:rPr lang="en-US" altLang="zh-CN" sz="1800" b="0" i="0" dirty="0" smtClean="0">
                            <a:latin typeface="Cambria Math" panose="02040503050406030204" pitchFamily="18" charset="0"/>
                          </a:rPr>
                          <m:t>2</m:t>
                        </m:r>
                      </m:sub>
                    </m:sSub>
                    <m:r>
                      <a:rPr lang="en-US" altLang="zh-CN" sz="1800" b="0" i="1" dirty="0" smtClean="0">
                        <a:latin typeface="Cambria Math" panose="02040503050406030204" pitchFamily="18" charset="0"/>
                      </a:rPr>
                      <m:t>≥1</m:t>
                    </m:r>
                  </m:oMath>
                </a14:m>
                <a:endParaRPr lang="en-US" altLang="zh-CN" sz="1800" dirty="0"/>
              </a:p>
              <a:p>
                <a:pPr>
                  <a:lnSpc>
                    <a:spcPct val="110000"/>
                  </a:lnSpc>
                </a:pPr>
                <a:r>
                  <a:rPr lang="en-US" altLang="zh-CN" sz="1800" dirty="0"/>
                  <a:t>Dark count rate ~300/</a:t>
                </a:r>
                <a:r>
                  <a:rPr lang="en-US" altLang="zh-CN" sz="1800" dirty="0" err="1"/>
                  <a:t>year@Npe</a:t>
                </a:r>
                <a:r>
                  <a:rPr lang="zh-CN" altLang="en-US" sz="1800" dirty="0"/>
                  <a:t> </a:t>
                </a:r>
                <a14:m>
                  <m:oMath xmlns:m="http://schemas.openxmlformats.org/officeDocument/2006/math">
                    <m:r>
                      <a:rPr lang="en-US" altLang="zh-CN" sz="1800" b="0" i="1" dirty="0" smtClean="0">
                        <a:latin typeface="Cambria Math" panose="02040503050406030204" pitchFamily="18" charset="0"/>
                      </a:rPr>
                      <m:t>≥4</m:t>
                    </m:r>
                  </m:oMath>
                </a14:m>
                <a:endParaRPr lang="en-US" altLang="zh-CN" sz="1800" dirty="0"/>
              </a:p>
            </p:txBody>
          </p:sp>
        </mc:Choice>
        <mc:Fallback>
          <p:sp>
            <p:nvSpPr>
              <p:cNvPr id="6" name="文本占位符 5">
                <a:extLst>
                  <a:ext uri="{FF2B5EF4-FFF2-40B4-BE49-F238E27FC236}">
                    <a16:creationId xmlns:a16="http://schemas.microsoft.com/office/drawing/2014/main" id="{347A48BA-88A2-524A-AD65-B295C170FBD2}"/>
                  </a:ext>
                </a:extLst>
              </p:cNvPr>
              <p:cNvSpPr>
                <a:spLocks noGrp="1" noRot="1" noChangeAspect="1" noMove="1" noResize="1" noEditPoints="1" noAdjustHandles="1" noChangeArrowheads="1" noChangeShapeType="1" noTextEdit="1"/>
              </p:cNvSpPr>
              <p:nvPr>
                <p:ph type="body" idx="21"/>
              </p:nvPr>
            </p:nvSpPr>
            <p:spPr>
              <a:xfrm>
                <a:off x="151416" y="852673"/>
                <a:ext cx="6520685" cy="3508312"/>
              </a:xfrm>
              <a:blipFill>
                <a:blip r:embed="rId2"/>
                <a:stretch>
                  <a:fillRect l="-1751" t="-1444"/>
                </a:stretch>
              </a:blipFill>
            </p:spPr>
            <p:txBody>
              <a:bodyPr/>
              <a:lstStyle/>
              <a:p>
                <a:r>
                  <a:rPr lang="zh-CN" altLang="en-US">
                    <a:noFill/>
                  </a:rPr>
                  <a:t> </a:t>
                </a:r>
              </a:p>
            </p:txBody>
          </p:sp>
        </mc:Fallback>
      </mc:AlternateContent>
      <p:sp>
        <p:nvSpPr>
          <p:cNvPr id="7" name="灯片编号占位符 3">
            <a:extLst>
              <a:ext uri="{FF2B5EF4-FFF2-40B4-BE49-F238E27FC236}">
                <a16:creationId xmlns:a16="http://schemas.microsoft.com/office/drawing/2014/main" id="{6A245AB2-3558-E841-9503-1D25E8CD9180}"/>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18</a:t>
            </a:fld>
            <a:endParaRPr lang="en-US" altLang="zh-CN" dirty="0"/>
          </a:p>
        </p:txBody>
      </p:sp>
      <p:grpSp>
        <p:nvGrpSpPr>
          <p:cNvPr id="8" name="组合 7">
            <a:extLst>
              <a:ext uri="{FF2B5EF4-FFF2-40B4-BE49-F238E27FC236}">
                <a16:creationId xmlns:a16="http://schemas.microsoft.com/office/drawing/2014/main" id="{3B0677CF-B092-C641-959B-6B96742FCAA4}"/>
              </a:ext>
            </a:extLst>
          </p:cNvPr>
          <p:cNvGrpSpPr/>
          <p:nvPr/>
        </p:nvGrpSpPr>
        <p:grpSpPr>
          <a:xfrm>
            <a:off x="9553989" y="852673"/>
            <a:ext cx="5472223" cy="2570273"/>
            <a:chOff x="6073257" y="760121"/>
            <a:chExt cx="5472223" cy="2570273"/>
          </a:xfrm>
        </p:grpSpPr>
        <p:sp>
          <p:nvSpPr>
            <p:cNvPr id="10" name="文本框 9">
              <a:extLst>
                <a:ext uri="{FF2B5EF4-FFF2-40B4-BE49-F238E27FC236}">
                  <a16:creationId xmlns:a16="http://schemas.microsoft.com/office/drawing/2014/main" id="{C6C2C061-5CC5-8E49-B421-2E30303BBD38}"/>
                </a:ext>
              </a:extLst>
            </p:cNvPr>
            <p:cNvSpPr txBox="1"/>
            <p:nvPr/>
          </p:nvSpPr>
          <p:spPr>
            <a:xfrm>
              <a:off x="6242425" y="760121"/>
              <a:ext cx="5303055" cy="369332"/>
            </a:xfrm>
            <a:prstGeom prst="rect">
              <a:avLst/>
            </a:prstGeom>
            <a:noFill/>
          </p:spPr>
          <p:txBody>
            <a:bodyPr wrap="none" rtlCol="0">
              <a:spAutoFit/>
            </a:bodyPr>
            <a:lstStyle/>
            <a:p>
              <a:r>
                <a:rPr lang="en-US" altLang="zh-CN" dirty="0"/>
                <a:t>Experiment measured PMT dark count spectrum@77K</a:t>
              </a:r>
              <a:endParaRPr lang="zh-CN" altLang="en-US" dirty="0"/>
            </a:p>
          </p:txBody>
        </p:sp>
        <p:pic>
          <p:nvPicPr>
            <p:cNvPr id="11" name="图片 10">
              <a:extLst>
                <a:ext uri="{FF2B5EF4-FFF2-40B4-BE49-F238E27FC236}">
                  <a16:creationId xmlns:a16="http://schemas.microsoft.com/office/drawing/2014/main" id="{7F471062-FF1E-4B44-82DE-6972418A7E79}"/>
                </a:ext>
              </a:extLst>
            </p:cNvPr>
            <p:cNvPicPr>
              <a:picLocks noChangeAspect="1"/>
            </p:cNvPicPr>
            <p:nvPr/>
          </p:nvPicPr>
          <p:blipFill rotWithShape="1">
            <a:blip r:embed="rId3"/>
            <a:srcRect b="142"/>
            <a:stretch/>
          </p:blipFill>
          <p:spPr>
            <a:xfrm>
              <a:off x="6073257" y="1129453"/>
              <a:ext cx="3005129" cy="2200941"/>
            </a:xfrm>
            <a:prstGeom prst="rect">
              <a:avLst/>
            </a:prstGeom>
          </p:spPr>
        </p:pic>
        <p:sp>
          <p:nvSpPr>
            <p:cNvPr id="12" name="文本框 11">
              <a:extLst>
                <a:ext uri="{FF2B5EF4-FFF2-40B4-BE49-F238E27FC236}">
                  <a16:creationId xmlns:a16="http://schemas.microsoft.com/office/drawing/2014/main" id="{760586D7-AF13-9D4A-83D0-F716E4597AFB}"/>
                </a:ext>
              </a:extLst>
            </p:cNvPr>
            <p:cNvSpPr txBox="1"/>
            <p:nvPr/>
          </p:nvSpPr>
          <p:spPr>
            <a:xfrm>
              <a:off x="7285652" y="1875214"/>
              <a:ext cx="1308015" cy="338554"/>
            </a:xfrm>
            <a:prstGeom prst="rect">
              <a:avLst/>
            </a:prstGeom>
            <a:noFill/>
          </p:spPr>
          <p:txBody>
            <a:bodyPr wrap="square">
              <a:spAutoFit/>
            </a:bodyPr>
            <a:lstStyle/>
            <a:p>
              <a:r>
                <a:rPr lang="zh-CN" altLang="en-US" sz="1600" dirty="0">
                  <a:solidFill>
                    <a:srgbClr val="C2C2C2"/>
                  </a:solidFill>
                  <a:latin typeface="Adobe 黑体 Std R" panose="020B0400000000000000" pitchFamily="34" charset="-122"/>
                  <a:ea typeface="Adobe 黑体 Std R" panose="020B0400000000000000" pitchFamily="34" charset="-122"/>
                </a:rPr>
                <a:t>preliminary</a:t>
              </a:r>
            </a:p>
          </p:txBody>
        </p:sp>
      </p:grpSp>
      <p:grpSp>
        <p:nvGrpSpPr>
          <p:cNvPr id="25" name="组合 24">
            <a:extLst>
              <a:ext uri="{FF2B5EF4-FFF2-40B4-BE49-F238E27FC236}">
                <a16:creationId xmlns:a16="http://schemas.microsoft.com/office/drawing/2014/main" id="{16087422-AB1D-CA41-B8C2-A2DFB8A439CA}"/>
              </a:ext>
            </a:extLst>
          </p:cNvPr>
          <p:cNvGrpSpPr/>
          <p:nvPr/>
        </p:nvGrpSpPr>
        <p:grpSpPr>
          <a:xfrm>
            <a:off x="201612" y="2904604"/>
            <a:ext cx="8790971" cy="3508312"/>
            <a:chOff x="521307" y="3555492"/>
            <a:chExt cx="7972646" cy="3156458"/>
          </a:xfrm>
        </p:grpSpPr>
        <p:grpSp>
          <p:nvGrpSpPr>
            <p:cNvPr id="13" name="组合 12">
              <a:extLst>
                <a:ext uri="{FF2B5EF4-FFF2-40B4-BE49-F238E27FC236}">
                  <a16:creationId xmlns:a16="http://schemas.microsoft.com/office/drawing/2014/main" id="{37BA3FE4-6ED5-E547-992D-7943F05BBFD7}"/>
                </a:ext>
              </a:extLst>
            </p:cNvPr>
            <p:cNvGrpSpPr/>
            <p:nvPr/>
          </p:nvGrpSpPr>
          <p:grpSpPr>
            <a:xfrm>
              <a:off x="521307" y="3555492"/>
              <a:ext cx="3889919" cy="3135964"/>
              <a:chOff x="551452" y="3725174"/>
              <a:chExt cx="3525389" cy="2842088"/>
            </a:xfrm>
          </p:grpSpPr>
          <p:pic>
            <p:nvPicPr>
              <p:cNvPr id="14" name="图片 13">
                <a:extLst>
                  <a:ext uri="{FF2B5EF4-FFF2-40B4-BE49-F238E27FC236}">
                    <a16:creationId xmlns:a16="http://schemas.microsoft.com/office/drawing/2014/main" id="{751C0FCE-F5A1-EB48-87B1-5FE58E39D8E9}"/>
                  </a:ext>
                </a:extLst>
              </p:cNvPr>
              <p:cNvPicPr>
                <a:picLocks noChangeAspect="1"/>
              </p:cNvPicPr>
              <p:nvPr/>
            </p:nvPicPr>
            <p:blipFill>
              <a:blip r:embed="rId4"/>
              <a:stretch>
                <a:fillRect/>
              </a:stretch>
            </p:blipFill>
            <p:spPr>
              <a:xfrm>
                <a:off x="685655" y="4181342"/>
                <a:ext cx="3282099" cy="2362275"/>
              </a:xfrm>
              <a:prstGeom prst="rect">
                <a:avLst/>
              </a:prstGeom>
            </p:spPr>
          </p:pic>
          <p:sp>
            <p:nvSpPr>
              <p:cNvPr id="15" name="文本框 14">
                <a:extLst>
                  <a:ext uri="{FF2B5EF4-FFF2-40B4-BE49-F238E27FC236}">
                    <a16:creationId xmlns:a16="http://schemas.microsoft.com/office/drawing/2014/main" id="{A4B0C6D1-3958-A24B-903F-D8A7B96D3FE1}"/>
                  </a:ext>
                </a:extLst>
              </p:cNvPr>
              <p:cNvSpPr txBox="1"/>
              <p:nvPr/>
            </p:nvSpPr>
            <p:spPr>
              <a:xfrm>
                <a:off x="1210589" y="3725174"/>
                <a:ext cx="1735474" cy="301152"/>
              </a:xfrm>
              <a:prstGeom prst="rect">
                <a:avLst/>
              </a:prstGeom>
              <a:noFill/>
            </p:spPr>
            <p:txBody>
              <a:bodyPr wrap="none" rtlCol="0">
                <a:spAutoFit/>
              </a:bodyPr>
              <a:lstStyle/>
              <a:p>
                <a:r>
                  <a:rPr lang="en-US" altLang="zh-CN" dirty="0"/>
                  <a:t>PMT</a:t>
                </a:r>
                <a:r>
                  <a:rPr lang="zh-CN" altLang="en-US" dirty="0"/>
                  <a:t> </a:t>
                </a:r>
                <a:r>
                  <a:rPr lang="en-US" altLang="zh-CN" dirty="0"/>
                  <a:t>dark count rate</a:t>
                </a:r>
                <a:endParaRPr lang="zh-CN" altLang="en-US" dirty="0"/>
              </a:p>
            </p:txBody>
          </p:sp>
          <p:sp>
            <p:nvSpPr>
              <p:cNvPr id="16" name="矩形 15">
                <a:extLst>
                  <a:ext uri="{FF2B5EF4-FFF2-40B4-BE49-F238E27FC236}">
                    <a16:creationId xmlns:a16="http://schemas.microsoft.com/office/drawing/2014/main" id="{4537B88B-39C9-0F42-AB62-55EEB6BBB7EB}"/>
                  </a:ext>
                </a:extLst>
              </p:cNvPr>
              <p:cNvSpPr/>
              <p:nvPr/>
            </p:nvSpPr>
            <p:spPr>
              <a:xfrm>
                <a:off x="551452" y="3725174"/>
                <a:ext cx="3525389" cy="2842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2CA547F6-9F8E-F04F-87B3-550F0522F5A6}"/>
                  </a:ext>
                </a:extLst>
              </p:cNvPr>
              <p:cNvSpPr txBox="1"/>
              <p:nvPr/>
            </p:nvSpPr>
            <p:spPr>
              <a:xfrm>
                <a:off x="1900766" y="5023925"/>
                <a:ext cx="1308015" cy="338554"/>
              </a:xfrm>
              <a:prstGeom prst="rect">
                <a:avLst/>
              </a:prstGeom>
              <a:noFill/>
            </p:spPr>
            <p:txBody>
              <a:bodyPr wrap="square">
                <a:spAutoFit/>
              </a:bodyPr>
              <a:lstStyle/>
              <a:p>
                <a:r>
                  <a:rPr lang="zh-CN" altLang="en-US" sz="1600" dirty="0">
                    <a:solidFill>
                      <a:srgbClr val="C2C2C2"/>
                    </a:solidFill>
                    <a:latin typeface="Adobe 黑体 Std R" panose="020B0400000000000000" pitchFamily="34" charset="-122"/>
                    <a:ea typeface="Adobe 黑体 Std R" panose="020B0400000000000000" pitchFamily="34" charset="-122"/>
                  </a:rPr>
                  <a:t>preliminary</a:t>
                </a:r>
              </a:p>
            </p:txBody>
          </p:sp>
        </p:grpSp>
        <p:cxnSp>
          <p:nvCxnSpPr>
            <p:cNvPr id="18" name="直线连接符 17">
              <a:extLst>
                <a:ext uri="{FF2B5EF4-FFF2-40B4-BE49-F238E27FC236}">
                  <a16:creationId xmlns:a16="http://schemas.microsoft.com/office/drawing/2014/main" id="{008EBC46-F394-074B-87D5-D1CB62F8FD9E}"/>
                </a:ext>
              </a:extLst>
            </p:cNvPr>
            <p:cNvCxnSpPr>
              <a:cxnSpLocks/>
            </p:cNvCxnSpPr>
            <p:nvPr/>
          </p:nvCxnSpPr>
          <p:spPr>
            <a:xfrm>
              <a:off x="1938528" y="4988536"/>
              <a:ext cx="0" cy="1222069"/>
            </a:xfrm>
            <a:prstGeom prst="line">
              <a:avLst/>
            </a:prstGeom>
            <a:ln w="28575">
              <a:tailEnd type="triangle"/>
            </a:ln>
          </p:spPr>
          <p:style>
            <a:lnRef idx="1">
              <a:schemeClr val="accent2"/>
            </a:lnRef>
            <a:fillRef idx="0">
              <a:schemeClr val="accent2"/>
            </a:fillRef>
            <a:effectRef idx="0">
              <a:schemeClr val="accent2"/>
            </a:effectRef>
            <a:fontRef idx="minor">
              <a:schemeClr val="tx1"/>
            </a:fontRef>
          </p:style>
        </p:cxnSp>
        <p:grpSp>
          <p:nvGrpSpPr>
            <p:cNvPr id="20" name="组合 19">
              <a:extLst>
                <a:ext uri="{FF2B5EF4-FFF2-40B4-BE49-F238E27FC236}">
                  <a16:creationId xmlns:a16="http://schemas.microsoft.com/office/drawing/2014/main" id="{7AD99D8A-13AA-504C-8046-4CBD705ADDAD}"/>
                </a:ext>
              </a:extLst>
            </p:cNvPr>
            <p:cNvGrpSpPr/>
            <p:nvPr/>
          </p:nvGrpSpPr>
          <p:grpSpPr>
            <a:xfrm>
              <a:off x="4604034" y="3566468"/>
              <a:ext cx="3889919" cy="3145482"/>
              <a:chOff x="4698476" y="3716548"/>
              <a:chExt cx="3525389" cy="2850714"/>
            </a:xfrm>
          </p:grpSpPr>
          <p:pic>
            <p:nvPicPr>
              <p:cNvPr id="21" name="图片 20">
                <a:extLst>
                  <a:ext uri="{FF2B5EF4-FFF2-40B4-BE49-F238E27FC236}">
                    <a16:creationId xmlns:a16="http://schemas.microsoft.com/office/drawing/2014/main" id="{66BD4D1F-E800-D042-9174-147CB192AA79}"/>
                  </a:ext>
                </a:extLst>
              </p:cNvPr>
              <p:cNvPicPr>
                <a:picLocks noChangeAspect="1"/>
              </p:cNvPicPr>
              <p:nvPr/>
            </p:nvPicPr>
            <p:blipFill>
              <a:blip r:embed="rId5"/>
              <a:stretch>
                <a:fillRect/>
              </a:stretch>
            </p:blipFill>
            <p:spPr>
              <a:xfrm>
                <a:off x="4841700" y="4181342"/>
                <a:ext cx="3238943" cy="2362275"/>
              </a:xfrm>
              <a:prstGeom prst="rect">
                <a:avLst/>
              </a:prstGeom>
              <a:ln>
                <a:noFill/>
              </a:ln>
            </p:spPr>
          </p:pic>
          <p:sp>
            <p:nvSpPr>
              <p:cNvPr id="22" name="文本框 21">
                <a:extLst>
                  <a:ext uri="{FF2B5EF4-FFF2-40B4-BE49-F238E27FC236}">
                    <a16:creationId xmlns:a16="http://schemas.microsoft.com/office/drawing/2014/main" id="{695A2C33-0780-9347-9094-52A6C8D9B6C2}"/>
                  </a:ext>
                </a:extLst>
              </p:cNvPr>
              <p:cNvSpPr txBox="1"/>
              <p:nvPr/>
            </p:nvSpPr>
            <p:spPr>
              <a:xfrm>
                <a:off x="5219559" y="3716548"/>
                <a:ext cx="2777655" cy="301152"/>
              </a:xfrm>
              <a:prstGeom prst="rect">
                <a:avLst/>
              </a:prstGeom>
              <a:noFill/>
            </p:spPr>
            <p:txBody>
              <a:bodyPr wrap="none" rtlCol="0">
                <a:spAutoFit/>
              </a:bodyPr>
              <a:lstStyle/>
              <a:p>
                <a:r>
                  <a:rPr lang="en-US" altLang="zh-CN" dirty="0"/>
                  <a:t>Time spectrum of PMT</a:t>
                </a:r>
                <a:r>
                  <a:rPr lang="zh-CN" altLang="en-US" dirty="0"/>
                  <a:t> </a:t>
                </a:r>
                <a:r>
                  <a:rPr lang="en-US" altLang="zh-CN" dirty="0"/>
                  <a:t>dark count</a:t>
                </a:r>
                <a:endParaRPr lang="zh-CN" altLang="en-US" dirty="0"/>
              </a:p>
            </p:txBody>
          </p:sp>
          <p:sp>
            <p:nvSpPr>
              <p:cNvPr id="23" name="矩形 22">
                <a:extLst>
                  <a:ext uri="{FF2B5EF4-FFF2-40B4-BE49-F238E27FC236}">
                    <a16:creationId xmlns:a16="http://schemas.microsoft.com/office/drawing/2014/main" id="{3EBE1672-CC6F-A041-B34E-1BAC43DEA402}"/>
                  </a:ext>
                </a:extLst>
              </p:cNvPr>
              <p:cNvSpPr/>
              <p:nvPr/>
            </p:nvSpPr>
            <p:spPr>
              <a:xfrm>
                <a:off x="4698476" y="3725174"/>
                <a:ext cx="3525389" cy="2842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78D45EE9-AE6A-5E4C-8EE3-7A49B7E06D0B}"/>
                  </a:ext>
                </a:extLst>
              </p:cNvPr>
              <p:cNvSpPr txBox="1"/>
              <p:nvPr/>
            </p:nvSpPr>
            <p:spPr>
              <a:xfrm>
                <a:off x="5867350" y="5018650"/>
                <a:ext cx="1308015" cy="338554"/>
              </a:xfrm>
              <a:prstGeom prst="rect">
                <a:avLst/>
              </a:prstGeom>
              <a:noFill/>
            </p:spPr>
            <p:txBody>
              <a:bodyPr wrap="square">
                <a:spAutoFit/>
              </a:bodyPr>
              <a:lstStyle/>
              <a:p>
                <a:r>
                  <a:rPr lang="zh-CN" altLang="en-US" sz="1600" dirty="0">
                    <a:solidFill>
                      <a:srgbClr val="C2C2C2"/>
                    </a:solidFill>
                    <a:latin typeface="Adobe 黑体 Std R" panose="020B0400000000000000" pitchFamily="34" charset="-122"/>
                    <a:ea typeface="Adobe 黑体 Std R" panose="020B0400000000000000" pitchFamily="34" charset="-122"/>
                  </a:rPr>
                  <a:t>preliminary</a:t>
                </a:r>
              </a:p>
            </p:txBody>
          </p:sp>
        </p:grpSp>
      </p:grpSp>
    </p:spTree>
    <p:extLst>
      <p:ext uri="{BB962C8B-B14F-4D97-AF65-F5344CB8AC3E}">
        <p14:creationId xmlns:p14="http://schemas.microsoft.com/office/powerpoint/2010/main" val="150071755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C1D4F42-D990-4EE8-B633-CDE309A6B552}"/>
              </a:ext>
            </a:extLst>
          </p:cNvPr>
          <p:cNvSpPr txBox="1">
            <a:spLocks noGrp="1"/>
          </p:cNvSpPr>
          <p:nvPr>
            <p:ph type="body" sz="quarter" idx="22"/>
          </p:nvPr>
        </p:nvSpPr>
        <p:spPr>
          <a:xfrm>
            <a:off x="201613" y="146050"/>
            <a:ext cx="352130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Threshold</a:t>
            </a:r>
            <a:endParaRPr dirty="0"/>
          </a:p>
        </p:txBody>
      </p:sp>
      <p:sp>
        <p:nvSpPr>
          <p:cNvPr id="10" name="灯片编号占位符 3">
            <a:extLst>
              <a:ext uri="{FF2B5EF4-FFF2-40B4-BE49-F238E27FC236}">
                <a16:creationId xmlns:a16="http://schemas.microsoft.com/office/drawing/2014/main" id="{8F89A703-16F2-4045-8E13-01BCDE3C7FEE}"/>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19</a:t>
            </a:fld>
            <a:endParaRPr lang="en-US" altLang="zh-CN" dirty="0"/>
          </a:p>
        </p:txBody>
      </p:sp>
      <p:sp>
        <p:nvSpPr>
          <p:cNvPr id="35" name="文本占位符 1">
            <a:extLst>
              <a:ext uri="{FF2B5EF4-FFF2-40B4-BE49-F238E27FC236}">
                <a16:creationId xmlns:a16="http://schemas.microsoft.com/office/drawing/2014/main" id="{388BF1AB-47B5-5C42-8AD0-AFA6B993EFC1}"/>
              </a:ext>
            </a:extLst>
          </p:cNvPr>
          <p:cNvSpPr>
            <a:spLocks noGrp="1"/>
          </p:cNvSpPr>
          <p:nvPr>
            <p:ph type="body" idx="21"/>
          </p:nvPr>
        </p:nvSpPr>
        <p:spPr>
          <a:xfrm>
            <a:off x="299710" y="5456592"/>
            <a:ext cx="8759200" cy="1341163"/>
          </a:xfrm>
        </p:spPr>
        <p:txBody>
          <a:bodyPr>
            <a:normAutofit fontScale="92500"/>
          </a:bodyPr>
          <a:lstStyle/>
          <a:p>
            <a:r>
              <a:rPr lang="en-US" altLang="zh-CN" dirty="0"/>
              <a:t>NPE</a:t>
            </a:r>
            <a:r>
              <a:rPr lang="zh-CN" altLang="en-US" dirty="0"/>
              <a:t> </a:t>
            </a:r>
            <a:r>
              <a:rPr lang="en-US" altLang="zh-CN" dirty="0"/>
              <a:t>threshold</a:t>
            </a:r>
            <a:r>
              <a:rPr lang="zh-CN" altLang="en-US" dirty="0"/>
              <a:t> </a:t>
            </a:r>
            <a:r>
              <a:rPr lang="en-US" altLang="zh-CN" dirty="0"/>
              <a:t>taken</a:t>
            </a:r>
            <a:r>
              <a:rPr lang="zh-CN" altLang="en-US" dirty="0"/>
              <a:t> </a:t>
            </a:r>
            <a:r>
              <a:rPr lang="en-US" altLang="zh-CN" dirty="0"/>
              <a:t>as</a:t>
            </a:r>
            <a:r>
              <a:rPr lang="zh-CN" altLang="en-US" dirty="0"/>
              <a:t> </a:t>
            </a:r>
            <a:r>
              <a:rPr lang="en-US" altLang="zh-CN" dirty="0"/>
              <a:t>4</a:t>
            </a:r>
            <a:r>
              <a:rPr lang="zh-CN" altLang="en-US" dirty="0"/>
              <a:t>，</a:t>
            </a:r>
            <a:r>
              <a:rPr lang="en-US" altLang="zh-CN" dirty="0"/>
              <a:t>Equivalently</a:t>
            </a:r>
            <a:r>
              <a:rPr lang="zh-CN" altLang="en-US" dirty="0"/>
              <a:t>～</a:t>
            </a:r>
            <a:r>
              <a:rPr lang="en-US" altLang="zh-CN" dirty="0"/>
              <a:t>2.6keVnr threshold</a:t>
            </a:r>
          </a:p>
          <a:p>
            <a:r>
              <a:rPr lang="en-US" altLang="zh-CN" dirty="0"/>
              <a:t>Potential to further down to 3</a:t>
            </a:r>
            <a:r>
              <a:rPr lang="zh-CN" altLang="en-US" dirty="0"/>
              <a:t>。</a:t>
            </a:r>
            <a:r>
              <a:rPr lang="en-US" altLang="zh-CN" dirty="0"/>
              <a:t>Background</a:t>
            </a:r>
            <a:r>
              <a:rPr lang="zh-CN" altLang="en-US" dirty="0"/>
              <a:t> </a:t>
            </a:r>
            <a:r>
              <a:rPr lang="en-US" altLang="zh-CN" dirty="0"/>
              <a:t>dominated by PMT dark count coincidence.</a:t>
            </a:r>
          </a:p>
        </p:txBody>
      </p:sp>
      <p:grpSp>
        <p:nvGrpSpPr>
          <p:cNvPr id="8" name="组合 7">
            <a:extLst>
              <a:ext uri="{FF2B5EF4-FFF2-40B4-BE49-F238E27FC236}">
                <a16:creationId xmlns:a16="http://schemas.microsoft.com/office/drawing/2014/main" id="{823CD779-11F9-E748-8260-9269425441D0}"/>
              </a:ext>
            </a:extLst>
          </p:cNvPr>
          <p:cNvGrpSpPr/>
          <p:nvPr/>
        </p:nvGrpSpPr>
        <p:grpSpPr>
          <a:xfrm>
            <a:off x="-90435" y="871126"/>
            <a:ext cx="6439752" cy="4445165"/>
            <a:chOff x="1055077" y="894303"/>
            <a:chExt cx="6439752" cy="4445165"/>
          </a:xfrm>
        </p:grpSpPr>
        <p:sp>
          <p:nvSpPr>
            <p:cNvPr id="20" name="文本框 19">
              <a:extLst>
                <a:ext uri="{FF2B5EF4-FFF2-40B4-BE49-F238E27FC236}">
                  <a16:creationId xmlns:a16="http://schemas.microsoft.com/office/drawing/2014/main" id="{34860FAA-894B-F543-82EE-E9D8D93FB83A}"/>
                </a:ext>
              </a:extLst>
            </p:cNvPr>
            <p:cNvSpPr txBox="1"/>
            <p:nvPr/>
          </p:nvSpPr>
          <p:spPr>
            <a:xfrm>
              <a:off x="4154814" y="1160591"/>
              <a:ext cx="334001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Contribution from PMT </a:t>
              </a:r>
              <a:r>
                <a:rPr lang="en-US" altLang="zh-CN" dirty="0"/>
                <a:t>da</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rk count</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grpSp>
          <p:nvGrpSpPr>
            <p:cNvPr id="9" name="组合 8">
              <a:extLst>
                <a:ext uri="{FF2B5EF4-FFF2-40B4-BE49-F238E27FC236}">
                  <a16:creationId xmlns:a16="http://schemas.microsoft.com/office/drawing/2014/main" id="{7721EE87-22D8-8045-B152-8A6A7B502B3D}"/>
                </a:ext>
              </a:extLst>
            </p:cNvPr>
            <p:cNvGrpSpPr/>
            <p:nvPr/>
          </p:nvGrpSpPr>
          <p:grpSpPr>
            <a:xfrm>
              <a:off x="1055077" y="894303"/>
              <a:ext cx="5562893" cy="4445165"/>
              <a:chOff x="0" y="728608"/>
              <a:chExt cx="5078787" cy="4009065"/>
            </a:xfrm>
          </p:grpSpPr>
          <p:pic>
            <p:nvPicPr>
              <p:cNvPr id="11" name="图片 10">
                <a:extLst>
                  <a:ext uri="{FF2B5EF4-FFF2-40B4-BE49-F238E27FC236}">
                    <a16:creationId xmlns:a16="http://schemas.microsoft.com/office/drawing/2014/main" id="{7F3C0583-6A1F-F64D-B40A-BE3BA70CB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3383"/>
                <a:ext cx="5078787" cy="3424290"/>
              </a:xfrm>
              <a:prstGeom prst="rect">
                <a:avLst/>
              </a:prstGeom>
            </p:spPr>
          </p:pic>
          <p:cxnSp>
            <p:nvCxnSpPr>
              <p:cNvPr id="12" name="直线箭头连接符 11">
                <a:extLst>
                  <a:ext uri="{FF2B5EF4-FFF2-40B4-BE49-F238E27FC236}">
                    <a16:creationId xmlns:a16="http://schemas.microsoft.com/office/drawing/2014/main" id="{6BB01362-8966-B346-8177-95C44084A8A2}"/>
                  </a:ext>
                </a:extLst>
              </p:cNvPr>
              <p:cNvCxnSpPr>
                <a:cxnSpLocks/>
              </p:cNvCxnSpPr>
              <p:nvPr/>
            </p:nvCxnSpPr>
            <p:spPr>
              <a:xfrm>
                <a:off x="845783" y="990093"/>
                <a:ext cx="0" cy="331653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3" name="文本框 12">
                <a:extLst>
                  <a:ext uri="{FF2B5EF4-FFF2-40B4-BE49-F238E27FC236}">
                    <a16:creationId xmlns:a16="http://schemas.microsoft.com/office/drawing/2014/main" id="{3F6B8F3F-B7F1-604E-8FE6-2496F2424029}"/>
                  </a:ext>
                </a:extLst>
              </p:cNvPr>
              <p:cNvSpPr txBox="1"/>
              <p:nvPr/>
            </p:nvSpPr>
            <p:spPr>
              <a:xfrm>
                <a:off x="690032" y="728608"/>
                <a:ext cx="61383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cut</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grpSp>
        <p:cxnSp>
          <p:nvCxnSpPr>
            <p:cNvPr id="3" name="直线箭头连接符 2">
              <a:extLst>
                <a:ext uri="{FF2B5EF4-FFF2-40B4-BE49-F238E27FC236}">
                  <a16:creationId xmlns:a16="http://schemas.microsoft.com/office/drawing/2014/main" id="{72619D8D-6971-FE4D-80F8-307F0DA842D5}"/>
                </a:ext>
              </a:extLst>
            </p:cNvPr>
            <p:cNvCxnSpPr>
              <a:cxnSpLocks/>
            </p:cNvCxnSpPr>
            <p:nvPr/>
          </p:nvCxnSpPr>
          <p:spPr>
            <a:xfrm flipH="1">
              <a:off x="6039059" y="1529921"/>
              <a:ext cx="321548" cy="42604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pic>
        <p:nvPicPr>
          <p:cNvPr id="7" name="图片 6">
            <a:extLst>
              <a:ext uri="{FF2B5EF4-FFF2-40B4-BE49-F238E27FC236}">
                <a16:creationId xmlns:a16="http://schemas.microsoft.com/office/drawing/2014/main" id="{478DC6A0-54ED-BF48-B755-1D0FE1D330C9}"/>
              </a:ext>
            </a:extLst>
          </p:cNvPr>
          <p:cNvPicPr>
            <a:picLocks noChangeAspect="1"/>
          </p:cNvPicPr>
          <p:nvPr/>
        </p:nvPicPr>
        <p:blipFill>
          <a:blip r:embed="rId4"/>
          <a:stretch>
            <a:fillRect/>
          </a:stretch>
        </p:blipFill>
        <p:spPr>
          <a:xfrm>
            <a:off x="5660231" y="2642716"/>
            <a:ext cx="3398679" cy="2481036"/>
          </a:xfrm>
          <a:prstGeom prst="rect">
            <a:avLst/>
          </a:prstGeom>
        </p:spPr>
      </p:pic>
      <p:sp>
        <p:nvSpPr>
          <p:cNvPr id="14" name="文本框 13">
            <a:extLst>
              <a:ext uri="{FF2B5EF4-FFF2-40B4-BE49-F238E27FC236}">
                <a16:creationId xmlns:a16="http://schemas.microsoft.com/office/drawing/2014/main" id="{5D5F0E72-870F-2C42-AF08-CE28AD1532F8}"/>
              </a:ext>
            </a:extLst>
          </p:cNvPr>
          <p:cNvSpPr txBox="1"/>
          <p:nvPr/>
        </p:nvSpPr>
        <p:spPr>
          <a:xfrm>
            <a:off x="6851739" y="2259731"/>
            <a:ext cx="190212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Selection Efficiency</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73321808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3" name="RICH PID capability for π/K &amp; μ/π…"/>
              <p:cNvSpPr txBox="1">
                <a:spLocks noGrp="1"/>
              </p:cNvSpPr>
              <p:nvPr>
                <p:ph type="body" idx="1"/>
              </p:nvPr>
            </p:nvSpPr>
            <p:spPr>
              <a:xfrm>
                <a:off x="1433264" y="1537397"/>
                <a:ext cx="6012564" cy="4632290"/>
              </a:xfrm>
              <a:prstGeom prst="rect">
                <a:avLst/>
              </a:prstGeom>
            </p:spPr>
            <p:txBody>
              <a:bodyPr>
                <a:normAutofit/>
              </a:bodyPr>
              <a:lstStyle/>
              <a:p>
                <a:pPr>
                  <a:lnSpc>
                    <a:spcPct val="150000"/>
                  </a:lnSpc>
                </a:pPr>
                <a:r>
                  <a:rPr lang="en-US" altLang="zh-CN" dirty="0"/>
                  <a:t>Science of CE</a:t>
                </a:r>
                <a14:m>
                  <m:oMath xmlns:m="http://schemas.openxmlformats.org/officeDocument/2006/math">
                    <m:r>
                      <a:rPr lang="en-US" altLang="zh-CN" b="0" i="1" smtClean="0">
                        <a:latin typeface="Cambria Math" panose="02040503050406030204" pitchFamily="18" charset="0"/>
                      </a:rPr>
                      <m:t>𝜈</m:t>
                    </m:r>
                  </m:oMath>
                </a14:m>
                <a:r>
                  <a:rPr lang="en-US" altLang="zh-CN" dirty="0"/>
                  <a:t>NS</a:t>
                </a:r>
              </a:p>
              <a:p>
                <a:pPr>
                  <a:lnSpc>
                    <a:spcPct val="150000"/>
                  </a:lnSpc>
                </a:pPr>
                <a:r>
                  <a:rPr lang="en-US" altLang="zh-CN" dirty="0"/>
                  <a:t>Neutrino from CSNS</a:t>
                </a:r>
                <a:endParaRPr lang="zh-CN" altLang="en-US" dirty="0"/>
              </a:p>
              <a:p>
                <a:pPr>
                  <a:lnSpc>
                    <a:spcPct val="150000"/>
                  </a:lnSpc>
                </a:pPr>
                <a:r>
                  <a:rPr lang="en-US" altLang="zh-CN" dirty="0"/>
                  <a:t>The Cryogenic undoped </a:t>
                </a:r>
                <a:r>
                  <a:rPr lang="en-US" altLang="zh-CN" dirty="0" err="1"/>
                  <a:t>CsI</a:t>
                </a:r>
                <a:r>
                  <a:rPr lang="en-US" altLang="zh-CN" dirty="0"/>
                  <a:t> detector</a:t>
                </a:r>
              </a:p>
              <a:p>
                <a:pPr>
                  <a:lnSpc>
                    <a:spcPct val="150000"/>
                  </a:lnSpc>
                </a:pPr>
                <a:r>
                  <a:rPr lang="en-US" altLang="zh-CN" dirty="0"/>
                  <a:t>Background</a:t>
                </a:r>
                <a:r>
                  <a:rPr lang="zh-CN" altLang="en-US" dirty="0"/>
                  <a:t> </a:t>
                </a:r>
                <a:r>
                  <a:rPr lang="en-US" altLang="zh-CN" dirty="0"/>
                  <a:t>investigation</a:t>
                </a:r>
                <a:endParaRPr lang="zh-CN" altLang="en-US" dirty="0"/>
              </a:p>
              <a:p>
                <a:pPr>
                  <a:lnSpc>
                    <a:spcPct val="150000"/>
                  </a:lnSpc>
                </a:pPr>
                <a:r>
                  <a:rPr lang="en-US" altLang="zh-CN" dirty="0"/>
                  <a:t>Expected output and schedules</a:t>
                </a:r>
              </a:p>
            </p:txBody>
          </p:sp>
        </mc:Choice>
        <mc:Fallback xmlns="">
          <p:sp>
            <p:nvSpPr>
              <p:cNvPr id="183" name="RICH PID capability for π/K &amp; μ/π…"/>
              <p:cNvSpPr txBox="1">
                <a:spLocks noGrp="1" noRot="1" noChangeAspect="1" noMove="1" noResize="1" noEditPoints="1" noAdjustHandles="1" noChangeArrowheads="1" noChangeShapeType="1" noTextEdit="1"/>
              </p:cNvSpPr>
              <p:nvPr>
                <p:ph type="body" idx="1"/>
              </p:nvPr>
            </p:nvSpPr>
            <p:spPr>
              <a:xfrm>
                <a:off x="1433264" y="1537397"/>
                <a:ext cx="6012564" cy="4632290"/>
              </a:xfrm>
              <a:prstGeom prst="rect">
                <a:avLst/>
              </a:prstGeom>
              <a:blipFill>
                <a:blip r:embed="rId2"/>
                <a:stretch>
                  <a:fillRect l="-2333"/>
                </a:stretch>
              </a:blipFill>
            </p:spPr>
            <p:txBody>
              <a:bodyPr/>
              <a:lstStyle/>
              <a:p>
                <a:r>
                  <a:rPr lang="zh-CN" altLang="en-US">
                    <a:noFill/>
                  </a:rPr>
                  <a:t> </a:t>
                </a:r>
              </a:p>
            </p:txBody>
          </p:sp>
        </mc:Fallback>
      </mc:AlternateContent>
      <p:sp>
        <p:nvSpPr>
          <p:cNvPr id="184" name="Outline"/>
          <p:cNvSpPr txBox="1">
            <a:spLocks noGrp="1"/>
          </p:cNvSpPr>
          <p:nvPr>
            <p:ph type="body" idx="21"/>
          </p:nvPr>
        </p:nvSpPr>
        <p:spPr>
          <a:xfrm>
            <a:off x="328260" y="357201"/>
            <a:ext cx="2400708" cy="5847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gn="ctr">
              <a:spcBef>
                <a:spcPts val="0"/>
              </a:spcBef>
              <a:buSzTx/>
              <a:buFontTx/>
              <a:buNone/>
              <a:defRPr>
                <a:solidFill>
                  <a:srgbClr val="43527E"/>
                </a:solidFill>
                <a:latin typeface="Athelas Regular"/>
                <a:ea typeface="Athelas Regular"/>
                <a:cs typeface="Athelas Regular"/>
                <a:sym typeface="Athelas Regular"/>
              </a:defRPr>
            </a:lvl1pPr>
          </a:lstStyle>
          <a:p>
            <a:r>
              <a:rPr lang="en-US" dirty="0"/>
              <a:t>Outline</a:t>
            </a:r>
            <a:endParaRPr dirty="0"/>
          </a:p>
        </p:txBody>
      </p:sp>
      <p:sp>
        <p:nvSpPr>
          <p:cNvPr id="2" name="灯片编号占位符 1">
            <a:extLst>
              <a:ext uri="{FF2B5EF4-FFF2-40B4-BE49-F238E27FC236}">
                <a16:creationId xmlns:a16="http://schemas.microsoft.com/office/drawing/2014/main" id="{9C8EA6C2-1E48-4417-9740-429B210B3E47}"/>
              </a:ext>
            </a:extLst>
          </p:cNvPr>
          <p:cNvSpPr>
            <a:spLocks noGrp="1"/>
          </p:cNvSpPr>
          <p:nvPr>
            <p:ph type="sldNum" sz="quarter" idx="2"/>
          </p:nvPr>
        </p:nvSpPr>
        <p:spPr>
          <a:xfrm>
            <a:off x="8808134" y="6534476"/>
            <a:ext cx="335866" cy="333088"/>
          </a:xfrm>
        </p:spPr>
        <p:txBody>
          <a:bodyPr/>
          <a:lstStyle/>
          <a:p>
            <a:fld id="{86CB4B4D-7CA3-9044-876B-883B54F8677D}" type="slidenum">
              <a:rPr lang="en-US" altLang="zh-CN" smtClean="0"/>
              <a:t>2</a:t>
            </a:fld>
            <a:endParaRPr lang="en-US" altLang="zh-CN"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C1D4F42-D990-4EE8-B633-CDE309A6B552}"/>
              </a:ext>
            </a:extLst>
          </p:cNvPr>
          <p:cNvSpPr txBox="1">
            <a:spLocks noGrp="1"/>
          </p:cNvSpPr>
          <p:nvPr>
            <p:ph type="body" sz="quarter" idx="22"/>
          </p:nvPr>
        </p:nvSpPr>
        <p:spPr>
          <a:xfrm>
            <a:off x="201613" y="146050"/>
            <a:ext cx="6821757"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dirty="0"/>
              <a:t>Background Investigation</a:t>
            </a:r>
            <a:endParaRPr dirty="0"/>
          </a:p>
        </p:txBody>
      </p:sp>
      <p:sp>
        <p:nvSpPr>
          <p:cNvPr id="7" name="灯片编号占位符 3">
            <a:extLst>
              <a:ext uri="{FF2B5EF4-FFF2-40B4-BE49-F238E27FC236}">
                <a16:creationId xmlns:a16="http://schemas.microsoft.com/office/drawing/2014/main" id="{6A245AB2-3558-E841-9503-1D25E8CD9180}"/>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20</a:t>
            </a:fld>
            <a:endParaRPr lang="en-US" altLang="zh-CN" dirty="0"/>
          </a:p>
        </p:txBody>
      </p:sp>
      <mc:AlternateContent xmlns:mc="http://schemas.openxmlformats.org/markup-compatibility/2006" xmlns:a14="http://schemas.microsoft.com/office/drawing/2010/main">
        <mc:Choice Requires="a14">
          <p:graphicFrame>
            <p:nvGraphicFramePr>
              <p:cNvPr id="4" name="表格 8">
                <a:extLst>
                  <a:ext uri="{FF2B5EF4-FFF2-40B4-BE49-F238E27FC236}">
                    <a16:creationId xmlns:a16="http://schemas.microsoft.com/office/drawing/2014/main" id="{037FFE5F-CA34-674E-9A2A-00DAD99C80A8}"/>
                  </a:ext>
                </a:extLst>
              </p:cNvPr>
              <p:cNvGraphicFramePr>
                <a:graphicFrameLocks noGrp="1"/>
              </p:cNvGraphicFramePr>
              <p:nvPr>
                <p:extLst>
                  <p:ext uri="{D42A27DB-BD31-4B8C-83A1-F6EECF244321}">
                    <p14:modId xmlns:p14="http://schemas.microsoft.com/office/powerpoint/2010/main" val="2875944159"/>
                  </p:ext>
                </p:extLst>
              </p:nvPr>
            </p:nvGraphicFramePr>
            <p:xfrm>
              <a:off x="629173" y="1346479"/>
              <a:ext cx="7885653" cy="4946180"/>
            </p:xfrm>
            <a:graphic>
              <a:graphicData uri="http://schemas.openxmlformats.org/drawingml/2006/table">
                <a:tbl>
                  <a:tblPr firstRow="1" bandRow="1">
                    <a:tableStyleId>{5940675A-B579-460E-94D1-54222C63F5DA}</a:tableStyleId>
                  </a:tblPr>
                  <a:tblGrid>
                    <a:gridCol w="2410766">
                      <a:extLst>
                        <a:ext uri="{9D8B030D-6E8A-4147-A177-3AD203B41FA5}">
                          <a16:colId xmlns:a16="http://schemas.microsoft.com/office/drawing/2014/main" val="378156939"/>
                        </a:ext>
                      </a:extLst>
                    </a:gridCol>
                    <a:gridCol w="1690305">
                      <a:extLst>
                        <a:ext uri="{9D8B030D-6E8A-4147-A177-3AD203B41FA5}">
                          <a16:colId xmlns:a16="http://schemas.microsoft.com/office/drawing/2014/main" val="2222974653"/>
                        </a:ext>
                      </a:extLst>
                    </a:gridCol>
                    <a:gridCol w="1813170">
                      <a:extLst>
                        <a:ext uri="{9D8B030D-6E8A-4147-A177-3AD203B41FA5}">
                          <a16:colId xmlns:a16="http://schemas.microsoft.com/office/drawing/2014/main" val="1273895364"/>
                        </a:ext>
                      </a:extLst>
                    </a:gridCol>
                    <a:gridCol w="1971412">
                      <a:extLst>
                        <a:ext uri="{9D8B030D-6E8A-4147-A177-3AD203B41FA5}">
                          <a16:colId xmlns:a16="http://schemas.microsoft.com/office/drawing/2014/main" val="1249746441"/>
                        </a:ext>
                      </a:extLst>
                    </a:gridCol>
                  </a:tblGrid>
                  <a:tr h="702457">
                    <a:tc>
                      <a:txBody>
                        <a:bodyPr/>
                        <a:lstStyle/>
                        <a:p>
                          <a:pPr algn="ctr"/>
                          <a:r>
                            <a:rPr lang="en-US" altLang="zh-CN" sz="1800" dirty="0">
                              <a:solidFill>
                                <a:schemeClr val="bg1"/>
                              </a:solidFill>
                            </a:rPr>
                            <a:t>Background type</a:t>
                          </a:r>
                          <a:endParaRPr lang="zh-CN" altLang="en-US" sz="1800" dirty="0">
                            <a:solidFill>
                              <a:schemeClr val="bg1"/>
                            </a:solidFill>
                          </a:endParaRPr>
                        </a:p>
                      </a:txBody>
                      <a:tcPr anchor="ctr">
                        <a:solidFill>
                          <a:srgbClr val="0070C0"/>
                        </a:solidFill>
                      </a:tcPr>
                    </a:tc>
                    <a:tc>
                      <a:txBody>
                        <a:bodyPr/>
                        <a:lstStyle/>
                        <a:p>
                          <a:pPr algn="ctr"/>
                          <a:r>
                            <a:rPr lang="en-US" altLang="zh-CN" sz="1800" dirty="0">
                              <a:solidFill>
                                <a:schemeClr val="bg1"/>
                              </a:solidFill>
                            </a:rPr>
                            <a:t>Number of event sin 1 year</a:t>
                          </a:r>
                          <a:endParaRPr lang="zh-CN" altLang="en-US" sz="1800" dirty="0">
                            <a:solidFill>
                              <a:schemeClr val="bg1"/>
                            </a:solidFill>
                          </a:endParaRPr>
                        </a:p>
                      </a:txBody>
                      <a:tcPr anchor="ctr">
                        <a:solidFill>
                          <a:srgbClr val="0070C0"/>
                        </a:solidFill>
                      </a:tcPr>
                    </a:tc>
                    <a:tc>
                      <a:txBody>
                        <a:bodyPr/>
                        <a:lstStyle/>
                        <a:p>
                          <a:pPr algn="ctr"/>
                          <a:r>
                            <a:rPr lang="en-US" altLang="zh-CN" sz="1800" dirty="0">
                              <a:solidFill>
                                <a:schemeClr val="bg1"/>
                              </a:solidFill>
                            </a:rPr>
                            <a:t>MC</a:t>
                          </a:r>
                          <a:r>
                            <a:rPr lang="zh-CN" altLang="en-US" sz="1800" dirty="0">
                              <a:solidFill>
                                <a:schemeClr val="bg1"/>
                              </a:solidFill>
                            </a:rPr>
                            <a:t> </a:t>
                          </a:r>
                          <a:r>
                            <a:rPr lang="en-US" altLang="zh-CN" sz="1800" dirty="0">
                              <a:solidFill>
                                <a:schemeClr val="bg1"/>
                              </a:solidFill>
                            </a:rPr>
                            <a:t>simulated</a:t>
                          </a:r>
                          <a:endParaRPr lang="zh-CN" altLang="en-US" sz="1800" dirty="0">
                            <a:solidFill>
                              <a:schemeClr val="bg1"/>
                            </a:solidFill>
                          </a:endParaRPr>
                        </a:p>
                      </a:txBody>
                      <a:tcPr anchor="ctr">
                        <a:solidFill>
                          <a:srgbClr val="0070C0"/>
                        </a:solidFill>
                      </a:tcPr>
                    </a:tc>
                    <a:tc>
                      <a:txBody>
                        <a:bodyPr/>
                        <a:lstStyle/>
                        <a:p>
                          <a:pPr algn="ctr"/>
                          <a:r>
                            <a:rPr lang="en-US" altLang="zh-CN" sz="1800" dirty="0">
                              <a:solidFill>
                                <a:schemeClr val="bg1"/>
                              </a:solidFill>
                            </a:rPr>
                            <a:t>Event rate after cut (per year)</a:t>
                          </a:r>
                          <a:endParaRPr lang="zh-CN" altLang="en-US" sz="1800" dirty="0">
                            <a:solidFill>
                              <a:schemeClr val="bg1"/>
                            </a:solidFill>
                          </a:endParaRPr>
                        </a:p>
                      </a:txBody>
                      <a:tcPr anchor="ctr">
                        <a:solidFill>
                          <a:srgbClr val="0070C0"/>
                        </a:solidFill>
                      </a:tcPr>
                    </a:tc>
                    <a:extLst>
                      <a:ext uri="{0D108BD9-81ED-4DB2-BD59-A6C34878D82A}">
                        <a16:rowId xmlns:a16="http://schemas.microsoft.com/office/drawing/2014/main" val="1451071498"/>
                      </a:ext>
                    </a:extLst>
                  </a:tr>
                  <a:tr h="607543">
                    <a:tc>
                      <a:txBody>
                        <a:bodyPr/>
                        <a:lstStyle/>
                        <a:p>
                          <a:pPr algn="ctr"/>
                          <a:r>
                            <a:rPr lang="en-US" altLang="zh-CN" sz="1800" dirty="0"/>
                            <a:t>Radioactive background</a:t>
                          </a:r>
                          <a:endParaRPr lang="zh-CN" altLang="en-US" sz="18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sz="1800" b="0" i="1" u="none" strike="noStrike" smtClean="0">
                                    <a:effectLst/>
                                    <a:latin typeface="Cambria Math" panose="02040503050406030204" pitchFamily="18" charset="0"/>
                                  </a:rPr>
                                  <m:t>2.32×</m:t>
                                </m:r>
                                <m:sSup>
                                  <m:sSupPr>
                                    <m:ctrlPr>
                                      <a:rPr lang="en-US" altLang="zh-CN" sz="1800" b="0" i="1" u="none" strike="noStrike" smtClean="0">
                                        <a:effectLst/>
                                        <a:latin typeface="Cambria Math" panose="02040503050406030204" pitchFamily="18" charset="0"/>
                                      </a:rPr>
                                    </m:ctrlPr>
                                  </m:sSupPr>
                                  <m:e>
                                    <m:r>
                                      <a:rPr lang="en-US" altLang="zh-CN" sz="1800" b="0" i="1" u="none" strike="noStrike" smtClean="0">
                                        <a:effectLst/>
                                        <a:latin typeface="Cambria Math" panose="02040503050406030204" pitchFamily="18" charset="0"/>
                                      </a:rPr>
                                      <m:t>10</m:t>
                                    </m:r>
                                  </m:e>
                                  <m:sup>
                                    <m:r>
                                      <a:rPr lang="en-US" altLang="zh-CN" sz="1800" b="0" i="1" u="none" strike="noStrike" smtClean="0">
                                        <a:effectLst/>
                                        <a:latin typeface="Cambria Math" panose="02040503050406030204" pitchFamily="18" charset="0"/>
                                      </a:rPr>
                                      <m:t>6</m:t>
                                    </m:r>
                                  </m:sup>
                                </m:sSup>
                              </m:oMath>
                            </m:oMathPara>
                          </a14:m>
                          <a:endParaRPr lang="zh-CN" altLang="en-US" sz="18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sz="1800" b="0" i="1" u="none" strike="noStrike" smtClean="0">
                                    <a:effectLst/>
                                    <a:latin typeface="Cambria Math" panose="02040503050406030204" pitchFamily="18" charset="0"/>
                                  </a:rPr>
                                  <m:t>1.87×</m:t>
                                </m:r>
                                <m:sSup>
                                  <m:sSupPr>
                                    <m:ctrlPr>
                                      <a:rPr lang="en-US" altLang="zh-CN" sz="1800" b="0" i="1" u="none" strike="noStrike" smtClean="0">
                                        <a:effectLst/>
                                        <a:latin typeface="Cambria Math" panose="02040503050406030204" pitchFamily="18" charset="0"/>
                                      </a:rPr>
                                    </m:ctrlPr>
                                  </m:sSupPr>
                                  <m:e>
                                    <m:r>
                                      <a:rPr lang="en-US" altLang="zh-CN" sz="1800" b="0" i="1" u="none" strike="noStrike" smtClean="0">
                                        <a:effectLst/>
                                        <a:latin typeface="Cambria Math" panose="02040503050406030204" pitchFamily="18" charset="0"/>
                                      </a:rPr>
                                      <m:t>10</m:t>
                                    </m:r>
                                  </m:e>
                                  <m:sup>
                                    <m:r>
                                      <a:rPr lang="en-US" altLang="zh-CN" sz="1800" b="0" i="1" u="none" strike="noStrike" smtClean="0">
                                        <a:effectLst/>
                                        <a:latin typeface="Cambria Math" panose="02040503050406030204" pitchFamily="18" charset="0"/>
                                      </a:rPr>
                                      <m:t>7</m:t>
                                    </m:r>
                                  </m:sup>
                                </m:sSup>
                              </m:oMath>
                            </m:oMathPara>
                          </a14:m>
                          <a:endParaRPr lang="zh-CN" altLang="en-US" sz="1800" dirty="0"/>
                        </a:p>
                      </a:txBody>
                      <a:tcPr anchor="ctr"/>
                    </a:tc>
                    <a:tc>
                      <a:txBody>
                        <a:bodyPr/>
                        <a:lstStyle/>
                        <a:p>
                          <a:pPr algn="ctr"/>
                          <a:r>
                            <a:rPr lang="en-US" altLang="zh-CN" sz="1800" dirty="0"/>
                            <a:t>16</a:t>
                          </a:r>
                          <a:endParaRPr lang="zh-CN" altLang="en-US" sz="1800" dirty="0"/>
                        </a:p>
                      </a:txBody>
                      <a:tcPr anchor="ctr"/>
                    </a:tc>
                    <a:extLst>
                      <a:ext uri="{0D108BD9-81ED-4DB2-BD59-A6C34878D82A}">
                        <a16:rowId xmlns:a16="http://schemas.microsoft.com/office/drawing/2014/main" val="633406504"/>
                      </a:ext>
                    </a:extLst>
                  </a:tr>
                  <a:tr h="749025">
                    <a:tc>
                      <a:txBody>
                        <a:bodyPr/>
                        <a:lstStyle/>
                        <a:p>
                          <a:pPr algn="ctr"/>
                          <a:r>
                            <a:rPr lang="en-US" altLang="zh-CN" sz="1800" dirty="0"/>
                            <a:t>Environmental gamma</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sz="1800" b="0" i="1" u="none" strike="noStrike" smtClean="0">
                                    <a:effectLst/>
                                    <a:latin typeface="Cambria Math" panose="02040503050406030204" pitchFamily="18" charset="0"/>
                                  </a:rPr>
                                  <m:t>9.44×</m:t>
                                </m:r>
                                <m:sSup>
                                  <m:sSupPr>
                                    <m:ctrlPr>
                                      <a:rPr lang="en-US" altLang="zh-CN" sz="1800" b="0" i="1" u="none" strike="noStrike" smtClean="0">
                                        <a:effectLst/>
                                        <a:latin typeface="Cambria Math" panose="02040503050406030204" pitchFamily="18" charset="0"/>
                                      </a:rPr>
                                    </m:ctrlPr>
                                  </m:sSupPr>
                                  <m:e>
                                    <m:r>
                                      <a:rPr lang="en-US" altLang="zh-CN" sz="1800" b="0" i="1" u="none" strike="noStrike" smtClean="0">
                                        <a:effectLst/>
                                        <a:latin typeface="Cambria Math" panose="02040503050406030204" pitchFamily="18" charset="0"/>
                                      </a:rPr>
                                      <m:t>10</m:t>
                                    </m:r>
                                  </m:e>
                                  <m:sup>
                                    <m:r>
                                      <a:rPr lang="en-US" altLang="zh-CN" sz="1800" b="0" i="1" u="none" strike="noStrike" smtClean="0">
                                        <a:effectLst/>
                                        <a:latin typeface="Cambria Math" panose="02040503050406030204" pitchFamily="18" charset="0"/>
                                      </a:rPr>
                                      <m:t>8</m:t>
                                    </m:r>
                                  </m:sup>
                                </m:sSup>
                              </m:oMath>
                            </m:oMathPara>
                          </a14:m>
                          <a:endParaRPr lang="zh-CN" altLang="en-US" sz="1800" dirty="0"/>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altLang="zh-CN" sz="1800" b="0" i="1" u="none" strike="noStrike" smtClean="0">
                                        <a:effectLst/>
                                        <a:latin typeface="Cambria Math" panose="02040503050406030204" pitchFamily="18" charset="0"/>
                                      </a:rPr>
                                    </m:ctrlPr>
                                  </m:sSupPr>
                                  <m:e>
                                    <m:r>
                                      <a:rPr lang="en-US" altLang="zh-CN" sz="1800" b="0" i="1" u="none" strike="noStrike" smtClean="0">
                                        <a:effectLst/>
                                        <a:latin typeface="Cambria Math" panose="02040503050406030204" pitchFamily="18" charset="0"/>
                                      </a:rPr>
                                      <m:t>10</m:t>
                                    </m:r>
                                  </m:e>
                                  <m:sup>
                                    <m:r>
                                      <a:rPr lang="en-US" altLang="zh-CN" sz="1800" b="0" i="1" u="none" strike="noStrike" smtClean="0">
                                        <a:effectLst/>
                                        <a:latin typeface="Cambria Math" panose="02040503050406030204" pitchFamily="18" charset="0"/>
                                      </a:rPr>
                                      <m:t>10</m:t>
                                    </m:r>
                                  </m:sup>
                                </m:sSup>
                              </m:oMath>
                            </m:oMathPara>
                          </a14:m>
                          <a:endParaRPr lang="zh-CN" altLang="en-US" sz="1800" dirty="0"/>
                        </a:p>
                      </a:txBody>
                      <a:tcPr anchor="ctr"/>
                    </a:tc>
                    <a:tc>
                      <a:txBody>
                        <a:bodyPr/>
                        <a:lstStyle/>
                        <a:p>
                          <a:pPr algn="ctr"/>
                          <a:r>
                            <a:rPr lang="en-US" altLang="zh-CN" sz="1800" dirty="0"/>
                            <a:t>0.1</a:t>
                          </a:r>
                          <a:endParaRPr lang="zh-CN" altLang="en-US" sz="1800" dirty="0"/>
                        </a:p>
                      </a:txBody>
                      <a:tcPr anchor="ctr"/>
                    </a:tc>
                    <a:extLst>
                      <a:ext uri="{0D108BD9-81ED-4DB2-BD59-A6C34878D82A}">
                        <a16:rowId xmlns:a16="http://schemas.microsoft.com/office/drawing/2014/main" val="1645125322"/>
                      </a:ext>
                    </a:extLst>
                  </a:tr>
                  <a:tr h="749025">
                    <a:tc>
                      <a:txBody>
                        <a:bodyPr/>
                        <a:lstStyle/>
                        <a:p>
                          <a:pPr algn="ctr"/>
                          <a:r>
                            <a:rPr lang="en-US" altLang="zh-CN" sz="1800" dirty="0"/>
                            <a:t>Beam related neutrons</a:t>
                          </a:r>
                          <a:endParaRPr lang="zh-CN" altLang="en-US" sz="1800" dirty="0"/>
                        </a:p>
                      </a:txBody>
                      <a:tcPr anchor="ctr">
                        <a:solidFill>
                          <a:srgbClr val="FFFF00"/>
                        </a:solidFill>
                      </a:tcPr>
                    </a:tc>
                    <a:tc>
                      <a:txBody>
                        <a:bodyPr/>
                        <a:lstStyle/>
                        <a:p>
                          <a:pPr algn="ctr"/>
                          <a14:m>
                            <m:oMathPara xmlns:m="http://schemas.openxmlformats.org/officeDocument/2006/math">
                              <m:oMathParaPr>
                                <m:jc m:val="centerGroup"/>
                              </m:oMathParaPr>
                              <m:oMath xmlns:m="http://schemas.openxmlformats.org/officeDocument/2006/math">
                                <m:r>
                                  <a:rPr lang="en-US" altLang="zh-CN" sz="1800" b="0" i="1" u="none" strike="noStrike" smtClean="0">
                                    <a:effectLst/>
                                    <a:latin typeface="Cambria Math" panose="02040503050406030204" pitchFamily="18" charset="0"/>
                                  </a:rPr>
                                  <m:t>5.38×</m:t>
                                </m:r>
                                <m:sSup>
                                  <m:sSupPr>
                                    <m:ctrlPr>
                                      <a:rPr lang="en-US" altLang="zh-CN" sz="1800" b="0" i="1" u="none" strike="noStrike" smtClean="0">
                                        <a:effectLst/>
                                        <a:latin typeface="Cambria Math" panose="02040503050406030204" pitchFamily="18" charset="0"/>
                                      </a:rPr>
                                    </m:ctrlPr>
                                  </m:sSupPr>
                                  <m:e>
                                    <m:r>
                                      <a:rPr lang="en-US" altLang="zh-CN" sz="1800" b="0" i="1" u="none" strike="noStrike" smtClean="0">
                                        <a:effectLst/>
                                        <a:latin typeface="Cambria Math" panose="02040503050406030204" pitchFamily="18" charset="0"/>
                                      </a:rPr>
                                      <m:t>10</m:t>
                                    </m:r>
                                  </m:e>
                                  <m:sup>
                                    <m:r>
                                      <a:rPr lang="en-US" altLang="zh-CN" sz="1800" b="0" i="1" u="none" strike="noStrike" smtClean="0">
                                        <a:effectLst/>
                                        <a:latin typeface="Cambria Math" panose="02040503050406030204" pitchFamily="18" charset="0"/>
                                      </a:rPr>
                                      <m:t>5</m:t>
                                    </m:r>
                                  </m:sup>
                                </m:sSup>
                              </m:oMath>
                            </m:oMathPara>
                          </a14:m>
                          <a:endParaRPr lang="zh-CN" altLang="en-US" sz="1800" dirty="0"/>
                        </a:p>
                      </a:txBody>
                      <a:tcPr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altLang="zh-CN" sz="1800" b="0" i="1" u="none" strike="noStrike" smtClean="0">
                                        <a:solidFill>
                                          <a:srgbClr val="000000"/>
                                        </a:solidFill>
                                        <a:effectLst/>
                                        <a:latin typeface="Cambria Math" panose="02040503050406030204" pitchFamily="18" charset="0"/>
                                        <a:ea typeface="等线" panose="02010600030101010101" pitchFamily="2" charset="-122"/>
                                      </a:rPr>
                                    </m:ctrlPr>
                                  </m:sSupPr>
                                  <m:e>
                                    <m:r>
                                      <a:rPr lang="en-US" altLang="zh-CN" sz="1800" b="0" i="1" u="none" strike="noStrike" smtClean="0">
                                        <a:solidFill>
                                          <a:srgbClr val="000000"/>
                                        </a:solidFill>
                                        <a:effectLst/>
                                        <a:latin typeface="Cambria Math" panose="02040503050406030204" pitchFamily="18" charset="0"/>
                                        <a:ea typeface="等线" panose="02010600030101010101" pitchFamily="2" charset="-122"/>
                                      </a:rPr>
                                      <m:t>10</m:t>
                                    </m:r>
                                  </m:e>
                                  <m:sup>
                                    <m:r>
                                      <a:rPr lang="en-US" altLang="zh-CN" sz="1800" b="0" i="1" u="none" strike="noStrike" smtClean="0">
                                        <a:solidFill>
                                          <a:srgbClr val="000000"/>
                                        </a:solidFill>
                                        <a:effectLst/>
                                        <a:latin typeface="Cambria Math" panose="02040503050406030204" pitchFamily="18" charset="0"/>
                                        <a:ea typeface="等线" panose="02010600030101010101" pitchFamily="2" charset="-122"/>
                                      </a:rPr>
                                      <m:t>7</m:t>
                                    </m:r>
                                  </m:sup>
                                </m:sSup>
                              </m:oMath>
                            </m:oMathPara>
                          </a14:m>
                          <a:endParaRPr lang="zh-CN" altLang="en-US" sz="1800" b="0" i="0" u="none" strike="noStrike" dirty="0">
                            <a:solidFill>
                              <a:srgbClr val="000000"/>
                            </a:solidFill>
                            <a:effectLst/>
                            <a:latin typeface="等线" panose="02010600030101010101" pitchFamily="2" charset="-122"/>
                            <a:ea typeface="等线" panose="02010600030101010101" pitchFamily="2" charset="-122"/>
                          </a:endParaRPr>
                        </a:p>
                      </a:txBody>
                      <a:tcPr anchor="ctr">
                        <a:solidFill>
                          <a:srgbClr val="FFFF00"/>
                        </a:solidFill>
                      </a:tcPr>
                    </a:tc>
                    <a:tc>
                      <a:txBody>
                        <a:bodyPr/>
                        <a:lstStyle/>
                        <a:p>
                          <a:pPr algn="ctr"/>
                          <a:r>
                            <a:rPr lang="zh-CN" altLang="en-US" sz="1800" dirty="0"/>
                            <a:t>～</a:t>
                          </a:r>
                          <a:r>
                            <a:rPr lang="en-US" altLang="zh-CN" sz="1800" dirty="0"/>
                            <a:t>2500</a:t>
                          </a:r>
                          <a:endParaRPr lang="zh-CN" altLang="en-US" sz="1800" dirty="0"/>
                        </a:p>
                      </a:txBody>
                      <a:tcPr anchor="ctr">
                        <a:solidFill>
                          <a:srgbClr val="FFFF00"/>
                        </a:solidFill>
                      </a:tcPr>
                    </a:tc>
                    <a:extLst>
                      <a:ext uri="{0D108BD9-81ED-4DB2-BD59-A6C34878D82A}">
                        <a16:rowId xmlns:a16="http://schemas.microsoft.com/office/drawing/2014/main" val="529494975"/>
                      </a:ext>
                    </a:extLst>
                  </a:tr>
                  <a:tr h="607543">
                    <a:tc>
                      <a:txBody>
                        <a:bodyPr/>
                        <a:lstStyle/>
                        <a:p>
                          <a:pPr algn="ctr"/>
                          <a:r>
                            <a:rPr lang="en-US" altLang="zh-CN" sz="1800" dirty="0"/>
                            <a:t>PMT</a:t>
                          </a:r>
                          <a:r>
                            <a:rPr lang="zh-CN" altLang="en-US" sz="1800" dirty="0"/>
                            <a:t> </a:t>
                          </a:r>
                          <a:r>
                            <a:rPr lang="en-US" altLang="zh-CN" sz="1800" dirty="0"/>
                            <a:t>dark count</a:t>
                          </a:r>
                          <a:endParaRPr lang="zh-CN" altLang="en-US" sz="18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sz="1800" b="0" i="1" u="none" strike="noStrike" smtClean="0">
                                    <a:effectLst/>
                                    <a:latin typeface="Cambria Math" panose="02040503050406030204" pitchFamily="18" charset="0"/>
                                  </a:rPr>
                                  <m:t>3.74×</m:t>
                                </m:r>
                                <m:sSup>
                                  <m:sSupPr>
                                    <m:ctrlPr>
                                      <a:rPr lang="en-US" altLang="zh-CN" sz="1800" b="0" i="1" u="none" strike="noStrike" smtClean="0">
                                        <a:effectLst/>
                                        <a:latin typeface="Cambria Math" panose="02040503050406030204" pitchFamily="18" charset="0"/>
                                      </a:rPr>
                                    </m:ctrlPr>
                                  </m:sSupPr>
                                  <m:e>
                                    <m:r>
                                      <a:rPr lang="en-US" altLang="zh-CN" sz="1800" b="0" i="1" u="none" strike="noStrike" smtClean="0">
                                        <a:effectLst/>
                                        <a:latin typeface="Cambria Math" panose="02040503050406030204" pitchFamily="18" charset="0"/>
                                      </a:rPr>
                                      <m:t>10</m:t>
                                    </m:r>
                                  </m:e>
                                  <m:sup>
                                    <m:r>
                                      <a:rPr lang="en-US" altLang="zh-CN" sz="1800" b="0" i="1" u="none" strike="noStrike" smtClean="0">
                                        <a:effectLst/>
                                        <a:latin typeface="Cambria Math" panose="02040503050406030204" pitchFamily="18" charset="0"/>
                                      </a:rPr>
                                      <m:t>6</m:t>
                                    </m:r>
                                  </m:sup>
                                </m:sSup>
                              </m:oMath>
                            </m:oMathPara>
                          </a14:m>
                          <a:endParaRPr lang="zh-CN" altLang="en-US" sz="1800" dirty="0"/>
                        </a:p>
                      </a:txBody>
                      <a:tcPr anchor="ctr"/>
                    </a:tc>
                    <a:tc>
                      <a:txBody>
                        <a:bodyPr/>
                        <a:lstStyle/>
                        <a:p>
                          <a:pPr algn="ctr"/>
                          <a:endParaRPr lang="zh-CN" altLang="en-US" sz="1800" dirty="0"/>
                        </a:p>
                      </a:txBody>
                      <a:tcPr anchor="ctr"/>
                    </a:tc>
                    <a:tc>
                      <a:txBody>
                        <a:bodyPr/>
                        <a:lstStyle/>
                        <a:p>
                          <a:pPr algn="ctr"/>
                          <a:r>
                            <a:rPr lang="zh-CN" altLang="en-US" sz="1800" dirty="0"/>
                            <a:t>～</a:t>
                          </a:r>
                          <a:r>
                            <a:rPr lang="en-US" altLang="zh-CN" sz="1800" dirty="0"/>
                            <a:t>300</a:t>
                          </a:r>
                          <a:endParaRPr lang="zh-CN" altLang="en-US" sz="1800" dirty="0"/>
                        </a:p>
                      </a:txBody>
                      <a:tcPr anchor="ctr"/>
                    </a:tc>
                    <a:extLst>
                      <a:ext uri="{0D108BD9-81ED-4DB2-BD59-A6C34878D82A}">
                        <a16:rowId xmlns:a16="http://schemas.microsoft.com/office/drawing/2014/main" val="3865939540"/>
                      </a:ext>
                    </a:extLst>
                  </a:tr>
                  <a:tr h="749025">
                    <a:tc>
                      <a:txBody>
                        <a:bodyPr/>
                        <a:lstStyle/>
                        <a:p>
                          <a:pPr algn="ctr"/>
                          <a:r>
                            <a:rPr lang="en-US" altLang="zh-CN" sz="1800" dirty="0"/>
                            <a:t>Neutrino</a:t>
                          </a:r>
                          <a:r>
                            <a:rPr lang="zh-CN" altLang="en-US" sz="1800" dirty="0"/>
                            <a:t> </a:t>
                          </a:r>
                          <a:r>
                            <a:rPr lang="en-US" altLang="zh-CN" sz="1800" dirty="0"/>
                            <a:t>induced</a:t>
                          </a:r>
                          <a:r>
                            <a:rPr lang="zh-CN" altLang="en-US" sz="1800" dirty="0"/>
                            <a:t> </a:t>
                          </a:r>
                          <a:r>
                            <a:rPr lang="en-US" altLang="zh-CN" sz="1800" dirty="0"/>
                            <a:t>neutrons</a:t>
                          </a:r>
                          <a:endParaRPr lang="zh-CN" altLang="en-US" sz="1800" dirty="0"/>
                        </a:p>
                      </a:txBody>
                      <a:tcPr anchor="ctr"/>
                    </a:tc>
                    <a:tc>
                      <a:txBody>
                        <a:bodyPr/>
                        <a:lstStyle/>
                        <a:p>
                          <a:pPr algn="ctr"/>
                          <a:r>
                            <a:rPr lang="en-US" altLang="zh-CN" sz="1800" dirty="0"/>
                            <a:t>-</a:t>
                          </a:r>
                          <a:endParaRPr lang="zh-CN" altLang="en-US" sz="1800" dirty="0"/>
                        </a:p>
                      </a:txBody>
                      <a:tcPr anchor="ctr"/>
                    </a:tc>
                    <a:tc>
                      <a:txBody>
                        <a:bodyPr/>
                        <a:lstStyle/>
                        <a:p>
                          <a:pPr algn="ctr"/>
                          <a:r>
                            <a:rPr lang="en-US" altLang="zh-CN" sz="1800" dirty="0"/>
                            <a:t>-</a:t>
                          </a:r>
                          <a:endParaRPr lang="zh-CN" altLang="en-US" sz="1800" dirty="0"/>
                        </a:p>
                      </a:txBody>
                      <a:tcPr anchor="ctr"/>
                    </a:tc>
                    <a:tc>
                      <a:txBody>
                        <a:bodyPr/>
                        <a:lstStyle/>
                        <a:p>
                          <a:pPr algn="ctr"/>
                          <a:r>
                            <a:rPr lang="en-US" altLang="zh-CN" sz="1800" dirty="0"/>
                            <a:t>negligible</a:t>
                          </a:r>
                          <a:endParaRPr lang="zh-CN" altLang="en-US" sz="1800" dirty="0"/>
                        </a:p>
                      </a:txBody>
                      <a:tcPr anchor="ctr"/>
                    </a:tc>
                    <a:extLst>
                      <a:ext uri="{0D108BD9-81ED-4DB2-BD59-A6C34878D82A}">
                        <a16:rowId xmlns:a16="http://schemas.microsoft.com/office/drawing/2014/main" val="2383154834"/>
                      </a:ext>
                    </a:extLst>
                  </a:tr>
                  <a:tr h="749025">
                    <a:tc>
                      <a:txBody>
                        <a:bodyPr/>
                        <a:lstStyle/>
                        <a:p>
                          <a:pPr algn="ctr"/>
                          <a:r>
                            <a:rPr lang="en-US" altLang="zh-CN" sz="1800" dirty="0"/>
                            <a:t>Comic ray induced radioactive isotopes</a:t>
                          </a:r>
                          <a:endParaRPr lang="zh-CN" altLang="en-US" sz="1800" dirty="0"/>
                        </a:p>
                      </a:txBody>
                      <a:tcPr anchor="ctr"/>
                    </a:tc>
                    <a:tc>
                      <a:txBody>
                        <a:bodyPr/>
                        <a:lstStyle/>
                        <a:p>
                          <a:pPr algn="ctr"/>
                          <a:r>
                            <a:rPr lang="en-US" altLang="zh-CN" sz="1800" dirty="0"/>
                            <a:t>-</a:t>
                          </a:r>
                          <a:endParaRPr lang="zh-CN" altLang="en-US" sz="1800" dirty="0"/>
                        </a:p>
                      </a:txBody>
                      <a:tcPr anchor="ctr"/>
                    </a:tc>
                    <a:tc>
                      <a:txBody>
                        <a:bodyPr/>
                        <a:lstStyle/>
                        <a:p>
                          <a:pPr algn="ctr"/>
                          <a:r>
                            <a:rPr lang="en-US" altLang="zh-CN" sz="1800" dirty="0"/>
                            <a:t>-</a:t>
                          </a:r>
                          <a:endParaRPr lang="zh-CN" altLang="en-US" sz="1800" dirty="0"/>
                        </a:p>
                      </a:txBody>
                      <a:tcPr anchor="ctr"/>
                    </a:tc>
                    <a:tc>
                      <a:txBody>
                        <a:bodyPr/>
                        <a:lstStyle/>
                        <a:p>
                          <a:pPr algn="ctr"/>
                          <a:r>
                            <a:rPr lang="en-US" altLang="zh-CN" sz="1800" dirty="0"/>
                            <a:t>negligible</a:t>
                          </a:r>
                          <a:endParaRPr lang="zh-CN" altLang="en-US" sz="1800" dirty="0"/>
                        </a:p>
                      </a:txBody>
                      <a:tcPr anchor="ctr"/>
                    </a:tc>
                    <a:extLst>
                      <a:ext uri="{0D108BD9-81ED-4DB2-BD59-A6C34878D82A}">
                        <a16:rowId xmlns:a16="http://schemas.microsoft.com/office/drawing/2014/main" val="2198492864"/>
                      </a:ext>
                    </a:extLst>
                  </a:tr>
                </a:tbl>
              </a:graphicData>
            </a:graphic>
          </p:graphicFrame>
        </mc:Choice>
        <mc:Fallback xmlns="">
          <p:graphicFrame>
            <p:nvGraphicFramePr>
              <p:cNvPr id="4" name="表格 8">
                <a:extLst>
                  <a:ext uri="{FF2B5EF4-FFF2-40B4-BE49-F238E27FC236}">
                    <a16:creationId xmlns:a16="http://schemas.microsoft.com/office/drawing/2014/main" id="{037FFE5F-CA34-674E-9A2A-00DAD99C80A8}"/>
                  </a:ext>
                </a:extLst>
              </p:cNvPr>
              <p:cNvGraphicFramePr>
                <a:graphicFrameLocks noGrp="1"/>
              </p:cNvGraphicFramePr>
              <p:nvPr>
                <p:extLst>
                  <p:ext uri="{D42A27DB-BD31-4B8C-83A1-F6EECF244321}">
                    <p14:modId xmlns:p14="http://schemas.microsoft.com/office/powerpoint/2010/main" val="2875944159"/>
                  </p:ext>
                </p:extLst>
              </p:nvPr>
            </p:nvGraphicFramePr>
            <p:xfrm>
              <a:off x="629173" y="1346479"/>
              <a:ext cx="7885653" cy="4946180"/>
            </p:xfrm>
            <a:graphic>
              <a:graphicData uri="http://schemas.openxmlformats.org/drawingml/2006/table">
                <a:tbl>
                  <a:tblPr firstRow="1" bandRow="1">
                    <a:tableStyleId>{5940675A-B579-460E-94D1-54222C63F5DA}</a:tableStyleId>
                  </a:tblPr>
                  <a:tblGrid>
                    <a:gridCol w="2410766">
                      <a:extLst>
                        <a:ext uri="{9D8B030D-6E8A-4147-A177-3AD203B41FA5}">
                          <a16:colId xmlns:a16="http://schemas.microsoft.com/office/drawing/2014/main" val="378156939"/>
                        </a:ext>
                      </a:extLst>
                    </a:gridCol>
                    <a:gridCol w="1690305">
                      <a:extLst>
                        <a:ext uri="{9D8B030D-6E8A-4147-A177-3AD203B41FA5}">
                          <a16:colId xmlns:a16="http://schemas.microsoft.com/office/drawing/2014/main" val="2222974653"/>
                        </a:ext>
                      </a:extLst>
                    </a:gridCol>
                    <a:gridCol w="1813170">
                      <a:extLst>
                        <a:ext uri="{9D8B030D-6E8A-4147-A177-3AD203B41FA5}">
                          <a16:colId xmlns:a16="http://schemas.microsoft.com/office/drawing/2014/main" val="1273895364"/>
                        </a:ext>
                      </a:extLst>
                    </a:gridCol>
                    <a:gridCol w="1971412">
                      <a:extLst>
                        <a:ext uri="{9D8B030D-6E8A-4147-A177-3AD203B41FA5}">
                          <a16:colId xmlns:a16="http://schemas.microsoft.com/office/drawing/2014/main" val="1249746441"/>
                        </a:ext>
                      </a:extLst>
                    </a:gridCol>
                  </a:tblGrid>
                  <a:tr h="702457">
                    <a:tc>
                      <a:txBody>
                        <a:bodyPr/>
                        <a:lstStyle/>
                        <a:p>
                          <a:pPr algn="ctr"/>
                          <a:r>
                            <a:rPr lang="en-US" altLang="zh-CN" sz="1800" dirty="0">
                              <a:solidFill>
                                <a:schemeClr val="bg1"/>
                              </a:solidFill>
                            </a:rPr>
                            <a:t>Background type</a:t>
                          </a:r>
                          <a:endParaRPr lang="zh-CN" altLang="en-US" sz="1800" dirty="0">
                            <a:solidFill>
                              <a:schemeClr val="bg1"/>
                            </a:solidFill>
                          </a:endParaRPr>
                        </a:p>
                      </a:txBody>
                      <a:tcPr anchor="ctr">
                        <a:solidFill>
                          <a:srgbClr val="0070C0"/>
                        </a:solidFill>
                      </a:tcPr>
                    </a:tc>
                    <a:tc>
                      <a:txBody>
                        <a:bodyPr/>
                        <a:lstStyle/>
                        <a:p>
                          <a:pPr algn="ctr"/>
                          <a:r>
                            <a:rPr lang="en-US" altLang="zh-CN" sz="1800" dirty="0">
                              <a:solidFill>
                                <a:schemeClr val="bg1"/>
                              </a:solidFill>
                            </a:rPr>
                            <a:t>Number of event sin 1 year</a:t>
                          </a:r>
                          <a:endParaRPr lang="zh-CN" altLang="en-US" sz="1800" dirty="0">
                            <a:solidFill>
                              <a:schemeClr val="bg1"/>
                            </a:solidFill>
                          </a:endParaRPr>
                        </a:p>
                      </a:txBody>
                      <a:tcPr anchor="ctr">
                        <a:solidFill>
                          <a:srgbClr val="0070C0"/>
                        </a:solidFill>
                      </a:tcPr>
                    </a:tc>
                    <a:tc>
                      <a:txBody>
                        <a:bodyPr/>
                        <a:lstStyle/>
                        <a:p>
                          <a:pPr algn="ctr"/>
                          <a:r>
                            <a:rPr lang="en-US" altLang="zh-CN" sz="1800" dirty="0">
                              <a:solidFill>
                                <a:schemeClr val="bg1"/>
                              </a:solidFill>
                            </a:rPr>
                            <a:t>MC</a:t>
                          </a:r>
                          <a:r>
                            <a:rPr lang="zh-CN" altLang="en-US" sz="1800" dirty="0">
                              <a:solidFill>
                                <a:schemeClr val="bg1"/>
                              </a:solidFill>
                            </a:rPr>
                            <a:t> </a:t>
                          </a:r>
                          <a:r>
                            <a:rPr lang="en-US" altLang="zh-CN" sz="1800" dirty="0">
                              <a:solidFill>
                                <a:schemeClr val="bg1"/>
                              </a:solidFill>
                            </a:rPr>
                            <a:t>simulated</a:t>
                          </a:r>
                          <a:endParaRPr lang="zh-CN" altLang="en-US" sz="1800" dirty="0">
                            <a:solidFill>
                              <a:schemeClr val="bg1"/>
                            </a:solidFill>
                          </a:endParaRPr>
                        </a:p>
                      </a:txBody>
                      <a:tcPr anchor="ctr">
                        <a:solidFill>
                          <a:srgbClr val="0070C0"/>
                        </a:solidFill>
                      </a:tcPr>
                    </a:tc>
                    <a:tc>
                      <a:txBody>
                        <a:bodyPr/>
                        <a:lstStyle/>
                        <a:p>
                          <a:pPr algn="ctr"/>
                          <a:r>
                            <a:rPr lang="en-US" altLang="zh-CN" sz="1800" dirty="0">
                              <a:solidFill>
                                <a:schemeClr val="bg1"/>
                              </a:solidFill>
                            </a:rPr>
                            <a:t>Event rate after cut (per year)</a:t>
                          </a:r>
                          <a:endParaRPr lang="zh-CN" altLang="en-US" sz="1800" dirty="0">
                            <a:solidFill>
                              <a:schemeClr val="bg1"/>
                            </a:solidFill>
                          </a:endParaRPr>
                        </a:p>
                      </a:txBody>
                      <a:tcPr anchor="ctr">
                        <a:solidFill>
                          <a:srgbClr val="0070C0"/>
                        </a:solidFill>
                      </a:tcPr>
                    </a:tc>
                    <a:extLst>
                      <a:ext uri="{0D108BD9-81ED-4DB2-BD59-A6C34878D82A}">
                        <a16:rowId xmlns:a16="http://schemas.microsoft.com/office/drawing/2014/main" val="1451071498"/>
                      </a:ext>
                    </a:extLst>
                  </a:tr>
                  <a:tr h="640080">
                    <a:tc>
                      <a:txBody>
                        <a:bodyPr/>
                        <a:lstStyle/>
                        <a:p>
                          <a:pPr algn="ctr"/>
                          <a:r>
                            <a:rPr lang="en-US" altLang="zh-CN" sz="1800" dirty="0"/>
                            <a:t>Radioactive background</a:t>
                          </a:r>
                          <a:endParaRPr lang="zh-CN" altLang="en-US" sz="1800" dirty="0"/>
                        </a:p>
                      </a:txBody>
                      <a:tcPr anchor="ctr"/>
                    </a:tc>
                    <a:tc>
                      <a:txBody>
                        <a:bodyPr/>
                        <a:lstStyle/>
                        <a:p>
                          <a:endParaRPr lang="zh-CN"/>
                        </a:p>
                      </a:txBody>
                      <a:tcPr anchor="ctr">
                        <a:blipFill>
                          <a:blip r:embed="rId2"/>
                          <a:stretch>
                            <a:fillRect l="-143321" t="-109434" r="-224910" b="-564151"/>
                          </a:stretch>
                        </a:blipFill>
                      </a:tcPr>
                    </a:tc>
                    <a:tc>
                      <a:txBody>
                        <a:bodyPr/>
                        <a:lstStyle/>
                        <a:p>
                          <a:endParaRPr lang="zh-CN"/>
                        </a:p>
                      </a:txBody>
                      <a:tcPr anchor="ctr">
                        <a:blipFill>
                          <a:blip r:embed="rId2"/>
                          <a:stretch>
                            <a:fillRect l="-226174" t="-109434" r="-109060" b="-564151"/>
                          </a:stretch>
                        </a:blipFill>
                      </a:tcPr>
                    </a:tc>
                    <a:tc>
                      <a:txBody>
                        <a:bodyPr/>
                        <a:lstStyle/>
                        <a:p>
                          <a:pPr algn="ctr"/>
                          <a:r>
                            <a:rPr lang="en-US" altLang="zh-CN" sz="1800" dirty="0"/>
                            <a:t>16</a:t>
                          </a:r>
                          <a:endParaRPr lang="zh-CN" altLang="en-US" sz="1800" dirty="0"/>
                        </a:p>
                      </a:txBody>
                      <a:tcPr anchor="ctr"/>
                    </a:tc>
                    <a:extLst>
                      <a:ext uri="{0D108BD9-81ED-4DB2-BD59-A6C34878D82A}">
                        <a16:rowId xmlns:a16="http://schemas.microsoft.com/office/drawing/2014/main" val="633406504"/>
                      </a:ext>
                    </a:extLst>
                  </a:tr>
                  <a:tr h="749025">
                    <a:tc>
                      <a:txBody>
                        <a:bodyPr/>
                        <a:lstStyle/>
                        <a:p>
                          <a:pPr algn="ctr"/>
                          <a:r>
                            <a:rPr lang="en-US" altLang="zh-CN" sz="1800" dirty="0"/>
                            <a:t>Environmental gamma</a:t>
                          </a:r>
                        </a:p>
                      </a:txBody>
                      <a:tcPr anchor="ctr"/>
                    </a:tc>
                    <a:tc>
                      <a:txBody>
                        <a:bodyPr/>
                        <a:lstStyle/>
                        <a:p>
                          <a:endParaRPr lang="zh-CN"/>
                        </a:p>
                      </a:txBody>
                      <a:tcPr anchor="ctr">
                        <a:blipFill>
                          <a:blip r:embed="rId2"/>
                          <a:stretch>
                            <a:fillRect l="-143321" t="-180488" r="-224910" b="-386179"/>
                          </a:stretch>
                        </a:blipFill>
                      </a:tcPr>
                    </a:tc>
                    <a:tc>
                      <a:txBody>
                        <a:bodyPr/>
                        <a:lstStyle/>
                        <a:p>
                          <a:endParaRPr lang="zh-CN"/>
                        </a:p>
                      </a:txBody>
                      <a:tcPr anchor="ctr">
                        <a:blipFill>
                          <a:blip r:embed="rId2"/>
                          <a:stretch>
                            <a:fillRect l="-226174" t="-180488" r="-109060" b="-386179"/>
                          </a:stretch>
                        </a:blipFill>
                      </a:tcPr>
                    </a:tc>
                    <a:tc>
                      <a:txBody>
                        <a:bodyPr/>
                        <a:lstStyle/>
                        <a:p>
                          <a:pPr algn="ctr"/>
                          <a:r>
                            <a:rPr lang="en-US" altLang="zh-CN" sz="1800" dirty="0"/>
                            <a:t>0.1</a:t>
                          </a:r>
                          <a:endParaRPr lang="zh-CN" altLang="en-US" sz="1800" dirty="0"/>
                        </a:p>
                      </a:txBody>
                      <a:tcPr anchor="ctr"/>
                    </a:tc>
                    <a:extLst>
                      <a:ext uri="{0D108BD9-81ED-4DB2-BD59-A6C34878D82A}">
                        <a16:rowId xmlns:a16="http://schemas.microsoft.com/office/drawing/2014/main" val="1645125322"/>
                      </a:ext>
                    </a:extLst>
                  </a:tr>
                  <a:tr h="749025">
                    <a:tc>
                      <a:txBody>
                        <a:bodyPr/>
                        <a:lstStyle/>
                        <a:p>
                          <a:pPr algn="ctr"/>
                          <a:r>
                            <a:rPr lang="en-US" altLang="zh-CN" sz="1800" dirty="0"/>
                            <a:t>Beam related neutrons</a:t>
                          </a:r>
                          <a:endParaRPr lang="zh-CN" altLang="en-US" sz="1800" dirty="0"/>
                        </a:p>
                      </a:txBody>
                      <a:tcPr anchor="ctr">
                        <a:solidFill>
                          <a:srgbClr val="FFFF00"/>
                        </a:solidFill>
                      </a:tcPr>
                    </a:tc>
                    <a:tc>
                      <a:txBody>
                        <a:bodyPr/>
                        <a:lstStyle/>
                        <a:p>
                          <a:endParaRPr lang="zh-CN"/>
                        </a:p>
                      </a:txBody>
                      <a:tcPr anchor="ctr">
                        <a:blipFill>
                          <a:blip r:embed="rId2"/>
                          <a:stretch>
                            <a:fillRect l="-143321" t="-280488" r="-224910" b="-286179"/>
                          </a:stretch>
                        </a:blipFill>
                      </a:tcPr>
                    </a:tc>
                    <a:tc>
                      <a:txBody>
                        <a:bodyPr/>
                        <a:lstStyle/>
                        <a:p>
                          <a:endParaRPr lang="zh-CN"/>
                        </a:p>
                      </a:txBody>
                      <a:tcPr anchor="ctr">
                        <a:blipFill>
                          <a:blip r:embed="rId2"/>
                          <a:stretch>
                            <a:fillRect l="-226174" t="-280488" r="-109060" b="-286179"/>
                          </a:stretch>
                        </a:blipFill>
                      </a:tcPr>
                    </a:tc>
                    <a:tc>
                      <a:txBody>
                        <a:bodyPr/>
                        <a:lstStyle/>
                        <a:p>
                          <a:pPr algn="ctr"/>
                          <a:r>
                            <a:rPr lang="zh-CN" altLang="en-US" sz="1800" dirty="0"/>
                            <a:t>～</a:t>
                          </a:r>
                          <a:r>
                            <a:rPr lang="en-US" altLang="zh-CN" sz="1800" dirty="0"/>
                            <a:t>2500</a:t>
                          </a:r>
                          <a:endParaRPr lang="zh-CN" altLang="en-US" sz="1800" dirty="0"/>
                        </a:p>
                      </a:txBody>
                      <a:tcPr anchor="ctr">
                        <a:solidFill>
                          <a:srgbClr val="FFFF00"/>
                        </a:solidFill>
                      </a:tcPr>
                    </a:tc>
                    <a:extLst>
                      <a:ext uri="{0D108BD9-81ED-4DB2-BD59-A6C34878D82A}">
                        <a16:rowId xmlns:a16="http://schemas.microsoft.com/office/drawing/2014/main" val="529494975"/>
                      </a:ext>
                    </a:extLst>
                  </a:tr>
                  <a:tr h="607543">
                    <a:tc>
                      <a:txBody>
                        <a:bodyPr/>
                        <a:lstStyle/>
                        <a:p>
                          <a:pPr algn="ctr"/>
                          <a:r>
                            <a:rPr lang="en-US" altLang="zh-CN" sz="1800" dirty="0"/>
                            <a:t>PMT</a:t>
                          </a:r>
                          <a:r>
                            <a:rPr lang="zh-CN" altLang="en-US" sz="1800" dirty="0"/>
                            <a:t> </a:t>
                          </a:r>
                          <a:r>
                            <a:rPr lang="en-US" altLang="zh-CN" sz="1800" dirty="0"/>
                            <a:t>dark count</a:t>
                          </a:r>
                          <a:endParaRPr lang="zh-CN" altLang="en-US" sz="1800" dirty="0"/>
                        </a:p>
                      </a:txBody>
                      <a:tcPr anchor="ctr"/>
                    </a:tc>
                    <a:tc>
                      <a:txBody>
                        <a:bodyPr/>
                        <a:lstStyle/>
                        <a:p>
                          <a:endParaRPr lang="zh-CN"/>
                        </a:p>
                      </a:txBody>
                      <a:tcPr anchor="ctr">
                        <a:blipFill>
                          <a:blip r:embed="rId2"/>
                          <a:stretch>
                            <a:fillRect l="-143321" t="-468000" r="-224910" b="-252000"/>
                          </a:stretch>
                        </a:blipFill>
                      </a:tcPr>
                    </a:tc>
                    <a:tc>
                      <a:txBody>
                        <a:bodyPr/>
                        <a:lstStyle/>
                        <a:p>
                          <a:pPr algn="ctr"/>
                          <a:endParaRPr lang="zh-CN" altLang="en-US" sz="1800" dirty="0"/>
                        </a:p>
                      </a:txBody>
                      <a:tcPr anchor="ctr"/>
                    </a:tc>
                    <a:tc>
                      <a:txBody>
                        <a:bodyPr/>
                        <a:lstStyle/>
                        <a:p>
                          <a:pPr algn="ctr"/>
                          <a:r>
                            <a:rPr lang="zh-CN" altLang="en-US" sz="1800" dirty="0"/>
                            <a:t>～</a:t>
                          </a:r>
                          <a:r>
                            <a:rPr lang="en-US" altLang="zh-CN" sz="1800" dirty="0"/>
                            <a:t>300</a:t>
                          </a:r>
                          <a:endParaRPr lang="zh-CN" altLang="en-US" sz="1800" dirty="0"/>
                        </a:p>
                      </a:txBody>
                      <a:tcPr anchor="ctr"/>
                    </a:tc>
                    <a:extLst>
                      <a:ext uri="{0D108BD9-81ED-4DB2-BD59-A6C34878D82A}">
                        <a16:rowId xmlns:a16="http://schemas.microsoft.com/office/drawing/2014/main" val="3865939540"/>
                      </a:ext>
                    </a:extLst>
                  </a:tr>
                  <a:tr h="749025">
                    <a:tc>
                      <a:txBody>
                        <a:bodyPr/>
                        <a:lstStyle/>
                        <a:p>
                          <a:pPr algn="ctr"/>
                          <a:r>
                            <a:rPr lang="en-US" altLang="zh-CN" sz="1800" dirty="0"/>
                            <a:t>Neutrino</a:t>
                          </a:r>
                          <a:r>
                            <a:rPr lang="zh-CN" altLang="en-US" sz="1800" dirty="0"/>
                            <a:t> </a:t>
                          </a:r>
                          <a:r>
                            <a:rPr lang="en-US" altLang="zh-CN" sz="1800" dirty="0"/>
                            <a:t>induced</a:t>
                          </a:r>
                          <a:r>
                            <a:rPr lang="zh-CN" altLang="en-US" sz="1800" dirty="0"/>
                            <a:t> </a:t>
                          </a:r>
                          <a:r>
                            <a:rPr lang="en-US" altLang="zh-CN" sz="1800" dirty="0"/>
                            <a:t>neutrons</a:t>
                          </a:r>
                          <a:endParaRPr lang="zh-CN" altLang="en-US" sz="1800" dirty="0"/>
                        </a:p>
                      </a:txBody>
                      <a:tcPr anchor="ctr"/>
                    </a:tc>
                    <a:tc>
                      <a:txBody>
                        <a:bodyPr/>
                        <a:lstStyle/>
                        <a:p>
                          <a:pPr algn="ctr"/>
                          <a:r>
                            <a:rPr lang="en-US" altLang="zh-CN" sz="1800" dirty="0"/>
                            <a:t>-</a:t>
                          </a:r>
                          <a:endParaRPr lang="zh-CN" altLang="en-US" sz="1800" dirty="0"/>
                        </a:p>
                      </a:txBody>
                      <a:tcPr anchor="ctr"/>
                    </a:tc>
                    <a:tc>
                      <a:txBody>
                        <a:bodyPr/>
                        <a:lstStyle/>
                        <a:p>
                          <a:pPr algn="ctr"/>
                          <a:r>
                            <a:rPr lang="en-US" altLang="zh-CN" sz="1800" dirty="0"/>
                            <a:t>-</a:t>
                          </a:r>
                          <a:endParaRPr lang="zh-CN" altLang="en-US" sz="1800" dirty="0"/>
                        </a:p>
                      </a:txBody>
                      <a:tcPr anchor="ctr"/>
                    </a:tc>
                    <a:tc>
                      <a:txBody>
                        <a:bodyPr/>
                        <a:lstStyle/>
                        <a:p>
                          <a:pPr algn="ctr"/>
                          <a:r>
                            <a:rPr lang="en-US" altLang="zh-CN" sz="1800" dirty="0"/>
                            <a:t>negligible</a:t>
                          </a:r>
                          <a:endParaRPr lang="zh-CN" altLang="en-US" sz="1800" dirty="0"/>
                        </a:p>
                      </a:txBody>
                      <a:tcPr anchor="ctr"/>
                    </a:tc>
                    <a:extLst>
                      <a:ext uri="{0D108BD9-81ED-4DB2-BD59-A6C34878D82A}">
                        <a16:rowId xmlns:a16="http://schemas.microsoft.com/office/drawing/2014/main" val="2383154834"/>
                      </a:ext>
                    </a:extLst>
                  </a:tr>
                  <a:tr h="749025">
                    <a:tc>
                      <a:txBody>
                        <a:bodyPr/>
                        <a:lstStyle/>
                        <a:p>
                          <a:pPr algn="ctr"/>
                          <a:r>
                            <a:rPr lang="en-US" altLang="zh-CN" sz="1800" dirty="0"/>
                            <a:t>Comic ray induced radioactive isotopes</a:t>
                          </a:r>
                          <a:endParaRPr lang="zh-CN" altLang="en-US" sz="1800" dirty="0"/>
                        </a:p>
                      </a:txBody>
                      <a:tcPr anchor="ctr"/>
                    </a:tc>
                    <a:tc>
                      <a:txBody>
                        <a:bodyPr/>
                        <a:lstStyle/>
                        <a:p>
                          <a:pPr algn="ctr"/>
                          <a:r>
                            <a:rPr lang="en-US" altLang="zh-CN" sz="1800" dirty="0"/>
                            <a:t>-</a:t>
                          </a:r>
                          <a:endParaRPr lang="zh-CN" altLang="en-US" sz="1800" dirty="0"/>
                        </a:p>
                      </a:txBody>
                      <a:tcPr anchor="ctr"/>
                    </a:tc>
                    <a:tc>
                      <a:txBody>
                        <a:bodyPr/>
                        <a:lstStyle/>
                        <a:p>
                          <a:pPr algn="ctr"/>
                          <a:r>
                            <a:rPr lang="en-US" altLang="zh-CN" sz="1800" dirty="0"/>
                            <a:t>-</a:t>
                          </a:r>
                          <a:endParaRPr lang="zh-CN" altLang="en-US" sz="1800" dirty="0"/>
                        </a:p>
                      </a:txBody>
                      <a:tcPr anchor="ctr"/>
                    </a:tc>
                    <a:tc>
                      <a:txBody>
                        <a:bodyPr/>
                        <a:lstStyle/>
                        <a:p>
                          <a:pPr algn="ctr"/>
                          <a:r>
                            <a:rPr lang="en-US" altLang="zh-CN" sz="1800" dirty="0"/>
                            <a:t>negligible</a:t>
                          </a:r>
                          <a:endParaRPr lang="zh-CN" altLang="en-US" sz="1800" dirty="0"/>
                        </a:p>
                      </a:txBody>
                      <a:tcPr anchor="ctr"/>
                    </a:tc>
                    <a:extLst>
                      <a:ext uri="{0D108BD9-81ED-4DB2-BD59-A6C34878D82A}">
                        <a16:rowId xmlns:a16="http://schemas.microsoft.com/office/drawing/2014/main" val="2198492864"/>
                      </a:ext>
                    </a:extLst>
                  </a:tr>
                </a:tbl>
              </a:graphicData>
            </a:graphic>
          </p:graphicFrame>
        </mc:Fallback>
      </mc:AlternateContent>
    </p:spTree>
    <p:extLst>
      <p:ext uri="{BB962C8B-B14F-4D97-AF65-F5344CB8AC3E}">
        <p14:creationId xmlns:p14="http://schemas.microsoft.com/office/powerpoint/2010/main" val="340776196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C1D4F42-D990-4EE8-B633-CDE309A6B552}"/>
              </a:ext>
            </a:extLst>
          </p:cNvPr>
          <p:cNvSpPr txBox="1">
            <a:spLocks noGrp="1"/>
          </p:cNvSpPr>
          <p:nvPr>
            <p:ph type="body" sz="quarter" idx="22"/>
          </p:nvPr>
        </p:nvSpPr>
        <p:spPr>
          <a:xfrm>
            <a:off x="201613" y="146050"/>
            <a:ext cx="6821757"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Expected sensitivity</a:t>
            </a:r>
            <a:endParaRPr dirty="0"/>
          </a:p>
        </p:txBody>
      </p:sp>
      <p:sp>
        <p:nvSpPr>
          <p:cNvPr id="7" name="灯片编号占位符 3">
            <a:extLst>
              <a:ext uri="{FF2B5EF4-FFF2-40B4-BE49-F238E27FC236}">
                <a16:creationId xmlns:a16="http://schemas.microsoft.com/office/drawing/2014/main" id="{6A245AB2-3558-E841-9503-1D25E8CD9180}"/>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21</a:t>
            </a:fld>
            <a:endParaRPr lang="en-US" altLang="zh-CN" dirty="0"/>
          </a:p>
        </p:txBody>
      </p:sp>
      <p:pic>
        <p:nvPicPr>
          <p:cNvPr id="6" name="图片 5">
            <a:extLst>
              <a:ext uri="{FF2B5EF4-FFF2-40B4-BE49-F238E27FC236}">
                <a16:creationId xmlns:a16="http://schemas.microsoft.com/office/drawing/2014/main" id="{5819B684-A6D1-7C4C-AEB9-4F6C4AE0DBBD}"/>
              </a:ext>
            </a:extLst>
          </p:cNvPr>
          <p:cNvPicPr>
            <a:picLocks noChangeAspect="1"/>
          </p:cNvPicPr>
          <p:nvPr/>
        </p:nvPicPr>
        <p:blipFill>
          <a:blip r:embed="rId2"/>
          <a:stretch>
            <a:fillRect/>
          </a:stretch>
        </p:blipFill>
        <p:spPr>
          <a:xfrm>
            <a:off x="188079" y="2944167"/>
            <a:ext cx="4276604" cy="2940166"/>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76921F8-9F09-7142-9330-8A5C0B9A5EAB}"/>
                  </a:ext>
                </a:extLst>
              </p:cNvPr>
              <p:cNvSpPr txBox="1"/>
              <p:nvPr/>
            </p:nvSpPr>
            <p:spPr>
              <a:xfrm>
                <a:off x="167756" y="1404541"/>
                <a:ext cx="8976244" cy="9629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lnSpc>
                    <a:spcPct val="150000"/>
                  </a:lnSpc>
                  <a:buFont typeface="Arial" panose="020B0604020202020204" pitchFamily="34" charset="0"/>
                  <a:buChar char="•"/>
                </a:pPr>
                <a:r>
                  <a:rPr lang="en-US" altLang="zh-CN" sz="2000" dirty="0">
                    <a:latin typeface="Iowan Old Style Roman" panose="02040602040506020204" pitchFamily="18" charset="0"/>
                    <a:ea typeface="SimSun" panose="02010600030101010101" pitchFamily="2" charset="-122"/>
                  </a:rPr>
                  <a:t>12kg undoped</a:t>
                </a:r>
                <a:r>
                  <a:rPr lang="zh-CN" altLang="en-US" sz="2000" dirty="0">
                    <a:latin typeface="Iowan Old Style Roman" panose="02040602040506020204" pitchFamily="18" charset="0"/>
                    <a:ea typeface="SimSun" panose="02010600030101010101" pitchFamily="2" charset="-122"/>
                  </a:rPr>
                  <a:t> </a:t>
                </a:r>
                <a:r>
                  <a:rPr lang="en-US" altLang="zh-CN" sz="2000" dirty="0" err="1">
                    <a:latin typeface="Iowan Old Style Roman" panose="02040602040506020204" pitchFamily="18" charset="0"/>
                    <a:ea typeface="SimSun" panose="02010600030101010101" pitchFamily="2" charset="-122"/>
                  </a:rPr>
                  <a:t>CsI</a:t>
                </a:r>
                <a:r>
                  <a:rPr lang="zh-CN" altLang="en-US" sz="2000" dirty="0">
                    <a:latin typeface="Iowan Old Style Roman" panose="02040602040506020204" pitchFamily="18" charset="0"/>
                    <a:ea typeface="SimSun" panose="02010600030101010101" pitchFamily="2" charset="-122"/>
                  </a:rPr>
                  <a:t> </a:t>
                </a:r>
                <a:r>
                  <a:rPr lang="en-US" altLang="zh-CN" sz="2000" dirty="0" err="1">
                    <a:latin typeface="Iowan Old Style Roman" panose="02040602040506020204" pitchFamily="18" charset="0"/>
                    <a:ea typeface="SimSun" panose="02010600030101010101" pitchFamily="2" charset="-122"/>
                  </a:rPr>
                  <a:t>crystall</a:t>
                </a:r>
                <a:r>
                  <a:rPr lang="zh-CN" altLang="en-US" sz="2000" dirty="0">
                    <a:latin typeface="Iowan Old Style Roman" panose="02040602040506020204" pitchFamily="18" charset="0"/>
                    <a:ea typeface="SimSun" panose="02010600030101010101" pitchFamily="2" charset="-122"/>
                  </a:rPr>
                  <a:t>，</a:t>
                </a:r>
                <a:r>
                  <a:rPr lang="en-US" altLang="zh-CN" sz="2000" dirty="0">
                    <a:latin typeface="Iowan Old Style Roman" panose="02040602040506020204" pitchFamily="18" charset="0"/>
                    <a:ea typeface="SimSun" panose="02010600030101010101" pitchFamily="2" charset="-122"/>
                  </a:rPr>
                  <a:t>33.5p.e./</a:t>
                </a:r>
                <a:r>
                  <a:rPr lang="en-US" altLang="zh-CN" sz="2000" dirty="0" err="1">
                    <a:latin typeface="Iowan Old Style Roman" panose="02040602040506020204" pitchFamily="18" charset="0"/>
                    <a:ea typeface="SimSun" panose="02010600030101010101" pitchFamily="2" charset="-122"/>
                  </a:rPr>
                  <a:t>keVee</a:t>
                </a:r>
                <a:r>
                  <a:rPr lang="el-GR" altLang="zh-CN" sz="2000" dirty="0">
                    <a:latin typeface="Iowan Old Style Roman" panose="02040602040506020204" pitchFamily="18" charset="0"/>
                    <a:ea typeface="SimSun" panose="02010600030101010101" pitchFamily="2" charset="-122"/>
                  </a:rPr>
                  <a:t>;</a:t>
                </a:r>
                <a:r>
                  <a:rPr lang="en-US" altLang="zh-CN" sz="2000" dirty="0">
                    <a:latin typeface="Iowan Old Style Roman" panose="02040602040506020204" pitchFamily="18" charset="0"/>
                    <a:ea typeface="SimSun" panose="02010600030101010101" pitchFamily="2" charset="-122"/>
                  </a:rPr>
                  <a:t> 1 year data taking, significance</a:t>
                </a:r>
                <a:r>
                  <a:rPr lang="zh-CN" altLang="en-US" sz="2000" dirty="0">
                    <a:latin typeface="Iowan Old Style Roman" panose="02040602040506020204" pitchFamily="18" charset="0"/>
                    <a:ea typeface="SimSun" panose="02010600030101010101" pitchFamily="2" charset="-122"/>
                  </a:rPr>
                  <a:t>～</a:t>
                </a:r>
                <a:r>
                  <a:rPr lang="en-US" altLang="zh-CN" sz="2000" dirty="0">
                    <a:latin typeface="Iowan Old Style Roman" panose="02040602040506020204" pitchFamily="18" charset="0"/>
                    <a:ea typeface="SimSun" panose="02010600030101010101" pitchFamily="2" charset="-122"/>
                  </a:rPr>
                  <a:t>5.2</a:t>
                </a:r>
                <a:r>
                  <a:rPr lang="el-GR" altLang="zh-CN" sz="2000" dirty="0">
                    <a:latin typeface="Iowan Old Style Roman" panose="02040602040506020204" pitchFamily="18" charset="0"/>
                    <a:ea typeface="SimSun" panose="02010600030101010101" pitchFamily="2" charset="-122"/>
                  </a:rPr>
                  <a:t>σ</a:t>
                </a:r>
                <a:endParaRPr lang="en-US" altLang="zh-CN" sz="2000" dirty="0">
                  <a:latin typeface="Iowan Old Style Roman" panose="02040602040506020204" pitchFamily="18" charset="0"/>
                  <a:ea typeface="SimSun" panose="02010600030101010101" pitchFamily="2" charset="-122"/>
                </a:endParaRPr>
              </a:p>
              <a:p>
                <a:pPr marL="285750" indent="-285750">
                  <a:lnSpc>
                    <a:spcPct val="150000"/>
                  </a:lnSpc>
                  <a:buFont typeface="Arial" panose="020B0604020202020204" pitchFamily="34" charset="0"/>
                  <a:buChar char="•"/>
                </a:pPr>
                <a14:m>
                  <m:oMath xmlns:m="http://schemas.openxmlformats.org/officeDocument/2006/math">
                    <m:func>
                      <m:funcPr>
                        <m:ctrlPr>
                          <a:rPr lang="en-US" altLang="zh-CN" sz="2000" b="0" i="1" smtClean="0">
                            <a:latin typeface="Cambria Math" panose="02040503050406030204" pitchFamily="18" charset="0"/>
                          </a:rPr>
                        </m:ctrlPr>
                      </m:funcPr>
                      <m:fName>
                        <m:sSup>
                          <m:sSupPr>
                            <m:ctrlPr>
                              <a:rPr lang="en-US" altLang="zh-CN" sz="2000" b="0" i="1" smtClean="0">
                                <a:latin typeface="Cambria Math" panose="02040503050406030204" pitchFamily="18" charset="0"/>
                              </a:rPr>
                            </m:ctrlPr>
                          </m:sSupPr>
                          <m:e>
                            <m:r>
                              <m:rPr>
                                <m:sty m:val="p"/>
                              </m:rPr>
                              <a:rPr lang="en-US" altLang="zh-CN" sz="2000" b="0" i="0" smtClean="0">
                                <a:latin typeface="Cambria Math" panose="02040503050406030204" pitchFamily="18" charset="0"/>
                              </a:rPr>
                              <m:t>sin</m:t>
                            </m:r>
                          </m:e>
                          <m:sup>
                            <m:r>
                              <a:rPr lang="en-US" altLang="zh-CN" sz="2000" b="0" i="1" smtClean="0">
                                <a:latin typeface="Cambria Math" panose="02040503050406030204" pitchFamily="18" charset="0"/>
                              </a:rPr>
                              <m:t>2</m:t>
                            </m:r>
                          </m:sup>
                        </m:sSup>
                      </m:fName>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𝜃</m:t>
                            </m:r>
                          </m:e>
                          <m:sub>
                            <m:r>
                              <a:rPr lang="en-US" altLang="zh-CN" sz="2000" b="0" i="1" smtClean="0">
                                <a:latin typeface="Cambria Math" panose="02040503050406030204" pitchFamily="18" charset="0"/>
                              </a:rPr>
                              <m:t>𝑊</m:t>
                            </m:r>
                          </m:sub>
                        </m:sSub>
                      </m:e>
                    </m:func>
                  </m:oMath>
                </a14:m>
                <a:r>
                  <a:rPr lang="zh-CN" altLang="en-US" sz="2000" dirty="0">
                    <a:latin typeface="Iowan Old Style Roman" panose="02040602040506020204" pitchFamily="18" charset="0"/>
                    <a:ea typeface="SimSun" panose="02010600030101010101" pitchFamily="2" charset="-122"/>
                  </a:rPr>
                  <a:t> </a:t>
                </a:r>
                <a:r>
                  <a:rPr lang="en-US" altLang="zh-CN" sz="2000" dirty="0">
                    <a:latin typeface="Iowan Old Style Roman" panose="02040602040506020204" pitchFamily="18" charset="0"/>
                    <a:ea typeface="SimSun" panose="02010600030101010101" pitchFamily="2" charset="-122"/>
                  </a:rPr>
                  <a:t>at low momentum transfer. Statistical error~16%</a:t>
                </a:r>
              </a:p>
            </p:txBody>
          </p:sp>
        </mc:Choice>
        <mc:Fallback xmlns="">
          <p:sp>
            <p:nvSpPr>
              <p:cNvPr id="8" name="文本框 7">
                <a:extLst>
                  <a:ext uri="{FF2B5EF4-FFF2-40B4-BE49-F238E27FC236}">
                    <a16:creationId xmlns:a16="http://schemas.microsoft.com/office/drawing/2014/main" id="{476921F8-9F09-7142-9330-8A5C0B9A5EAB}"/>
                  </a:ext>
                </a:extLst>
              </p:cNvPr>
              <p:cNvSpPr txBox="1">
                <a:spLocks noRot="1" noChangeAspect="1" noMove="1" noResize="1" noEditPoints="1" noAdjustHandles="1" noChangeArrowheads="1" noChangeShapeType="1" noTextEdit="1"/>
              </p:cNvSpPr>
              <p:nvPr/>
            </p:nvSpPr>
            <p:spPr>
              <a:xfrm>
                <a:off x="167756" y="1404541"/>
                <a:ext cx="8976244" cy="962956"/>
              </a:xfrm>
              <a:prstGeom prst="rect">
                <a:avLst/>
              </a:prstGeom>
              <a:blipFill>
                <a:blip r:embed="rId3"/>
                <a:stretch>
                  <a:fillRect l="-611" r="-476" b="-10759"/>
                </a:stretch>
              </a:blipFill>
              <a:ln w="12700" cap="flat">
                <a:noFill/>
                <a:miter lim="400000"/>
              </a:ln>
              <a:effectLst/>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834B6C14-C3F2-7B4B-B3BE-0505CF8DD3DC}"/>
              </a:ext>
            </a:extLst>
          </p:cNvPr>
          <p:cNvPicPr>
            <a:picLocks noChangeAspect="1"/>
          </p:cNvPicPr>
          <p:nvPr/>
        </p:nvPicPr>
        <p:blipFill>
          <a:blip r:embed="rId4"/>
          <a:stretch>
            <a:fillRect/>
          </a:stretch>
        </p:blipFill>
        <p:spPr>
          <a:xfrm>
            <a:off x="4524346" y="2863780"/>
            <a:ext cx="4348921" cy="3253869"/>
          </a:xfrm>
          <a:prstGeom prst="rect">
            <a:avLst/>
          </a:prstGeom>
        </p:spPr>
      </p:pic>
      <p:cxnSp>
        <p:nvCxnSpPr>
          <p:cNvPr id="12" name="直线连接符 11">
            <a:extLst>
              <a:ext uri="{FF2B5EF4-FFF2-40B4-BE49-F238E27FC236}">
                <a16:creationId xmlns:a16="http://schemas.microsoft.com/office/drawing/2014/main" id="{CD7ADD0C-F817-3743-9FD5-1DAD5A04772F}"/>
              </a:ext>
            </a:extLst>
          </p:cNvPr>
          <p:cNvCxnSpPr>
            <a:cxnSpLocks/>
          </p:cNvCxnSpPr>
          <p:nvPr/>
        </p:nvCxnSpPr>
        <p:spPr>
          <a:xfrm>
            <a:off x="2723104" y="3577214"/>
            <a:ext cx="1597687"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8424106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2677362-24D3-A248-AB7F-69BD25E4D6BF}"/>
              </a:ext>
            </a:extLst>
          </p:cNvPr>
          <p:cNvSpPr txBox="1">
            <a:spLocks noGrp="1"/>
          </p:cNvSpPr>
          <p:nvPr>
            <p:ph type="body" sz="quarter" idx="22"/>
          </p:nvPr>
        </p:nvSpPr>
        <p:spPr>
          <a:xfrm>
            <a:off x="201612" y="146050"/>
            <a:ext cx="5703887"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Experiment</a:t>
            </a:r>
            <a:r>
              <a:rPr lang="zh-CN" altLang="en-US" dirty="0"/>
              <a:t>：</a:t>
            </a:r>
            <a:r>
              <a:rPr lang="en-US" altLang="zh-CN" dirty="0"/>
              <a:t>PMT R11065</a:t>
            </a:r>
            <a:endParaRPr dirty="0"/>
          </a:p>
        </p:txBody>
      </p:sp>
      <p:sp>
        <p:nvSpPr>
          <p:cNvPr id="6" name="灯片编号占位符 3">
            <a:extLst>
              <a:ext uri="{FF2B5EF4-FFF2-40B4-BE49-F238E27FC236}">
                <a16:creationId xmlns:a16="http://schemas.microsoft.com/office/drawing/2014/main" id="{4C2F0904-D52A-1B46-83D9-6556704E13B6}"/>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22</a:t>
            </a:fld>
            <a:endParaRPr lang="en-US" altLang="zh-CN"/>
          </a:p>
        </p:txBody>
      </p:sp>
      <p:sp>
        <p:nvSpPr>
          <p:cNvPr id="7" name="文本框 6">
            <a:extLst>
              <a:ext uri="{FF2B5EF4-FFF2-40B4-BE49-F238E27FC236}">
                <a16:creationId xmlns:a16="http://schemas.microsoft.com/office/drawing/2014/main" id="{DA8CDE3B-CEF3-B04E-888E-18E228CBD799}"/>
              </a:ext>
            </a:extLst>
          </p:cNvPr>
          <p:cNvSpPr txBox="1"/>
          <p:nvPr/>
        </p:nvSpPr>
        <p:spPr>
          <a:xfrm>
            <a:off x="5504268" y="1320641"/>
            <a:ext cx="80246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chemeClr val="bg1"/>
                </a:solidFill>
                <a:effectLst/>
                <a:uFillTx/>
                <a:latin typeface="+mn-lt"/>
                <a:ea typeface="+mn-ea"/>
                <a:cs typeface="+mn-cs"/>
                <a:sym typeface="Calibri"/>
              </a:rPr>
              <a:t>R11065</a:t>
            </a:r>
            <a:endParaRPr kumimoji="0" lang="zh-CN" altLang="en-US" sz="1800" b="0" i="0" u="none" strike="noStrike" cap="none" spc="0" normalizeH="0" baseline="0" dirty="0">
              <a:ln>
                <a:noFill/>
              </a:ln>
              <a:solidFill>
                <a:schemeClr val="bg1"/>
              </a:solidFill>
              <a:effectLst/>
              <a:uFillTx/>
              <a:latin typeface="+mn-lt"/>
              <a:ea typeface="+mn-ea"/>
              <a:cs typeface="+mn-cs"/>
              <a:sym typeface="Calibri"/>
            </a:endParaRPr>
          </a:p>
        </p:txBody>
      </p:sp>
      <p:grpSp>
        <p:nvGrpSpPr>
          <p:cNvPr id="10" name="组合 9">
            <a:extLst>
              <a:ext uri="{FF2B5EF4-FFF2-40B4-BE49-F238E27FC236}">
                <a16:creationId xmlns:a16="http://schemas.microsoft.com/office/drawing/2014/main" id="{C6F58F0D-DC79-9B48-B0D6-C33FA6744CC4}"/>
              </a:ext>
            </a:extLst>
          </p:cNvPr>
          <p:cNvGrpSpPr/>
          <p:nvPr/>
        </p:nvGrpSpPr>
        <p:grpSpPr>
          <a:xfrm>
            <a:off x="4751678" y="941304"/>
            <a:ext cx="4493662" cy="2964741"/>
            <a:chOff x="3953436" y="73601"/>
            <a:chExt cx="5190565" cy="3424530"/>
          </a:xfrm>
        </p:grpSpPr>
        <p:pic>
          <p:nvPicPr>
            <p:cNvPr id="8" name="内容占位符 7">
              <a:extLst>
                <a:ext uri="{FF2B5EF4-FFF2-40B4-BE49-F238E27FC236}">
                  <a16:creationId xmlns:a16="http://schemas.microsoft.com/office/drawing/2014/main" id="{5ED7C9F5-7955-9143-BEBD-5C8680A4C847}"/>
                </a:ext>
              </a:extLst>
            </p:cNvPr>
            <p:cNvPicPr>
              <a:picLocks noChangeAspect="1"/>
            </p:cNvPicPr>
            <p:nvPr/>
          </p:nvPicPr>
          <p:blipFill rotWithShape="1">
            <a:blip r:embed="rId2">
              <a:extLst>
                <a:ext uri="{28A0092B-C50C-407E-A947-70E740481C1C}">
                  <a14:useLocalDpi xmlns:a14="http://schemas.microsoft.com/office/drawing/2010/main" val="0"/>
                </a:ext>
              </a:extLst>
            </a:blip>
            <a:srcRect r="6462"/>
            <a:stretch/>
          </p:blipFill>
          <p:spPr>
            <a:xfrm>
              <a:off x="3986215" y="73601"/>
              <a:ext cx="4824500" cy="3424530"/>
            </a:xfrm>
            <a:prstGeom prst="rect">
              <a:avLst/>
            </a:prstGeom>
          </p:spPr>
        </p:pic>
        <p:cxnSp>
          <p:nvCxnSpPr>
            <p:cNvPr id="9" name="直接连接符 11">
              <a:extLst>
                <a:ext uri="{FF2B5EF4-FFF2-40B4-BE49-F238E27FC236}">
                  <a16:creationId xmlns:a16="http://schemas.microsoft.com/office/drawing/2014/main" id="{835FC658-FC4E-694E-817C-5A02F4CBF2AE}"/>
                </a:ext>
              </a:extLst>
            </p:cNvPr>
            <p:cNvCxnSpPr>
              <a:cxnSpLocks/>
            </p:cNvCxnSpPr>
            <p:nvPr/>
          </p:nvCxnSpPr>
          <p:spPr>
            <a:xfrm>
              <a:off x="3953436" y="1293321"/>
              <a:ext cx="519056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1" name="内容占位符 6">
            <a:extLst>
              <a:ext uri="{FF2B5EF4-FFF2-40B4-BE49-F238E27FC236}">
                <a16:creationId xmlns:a16="http://schemas.microsoft.com/office/drawing/2014/main" id="{73E9DD85-67AD-3E48-A562-C99AEFF19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430" y="3873290"/>
            <a:ext cx="4278086" cy="2984710"/>
          </a:xfrm>
          <a:prstGeom prst="rect">
            <a:avLst/>
          </a:prstGeom>
          <a:ln w="12700">
            <a:miter lim="400000"/>
          </a:ln>
        </p:spPr>
      </p:pic>
      <p:grpSp>
        <p:nvGrpSpPr>
          <p:cNvPr id="14" name="组合 13">
            <a:extLst>
              <a:ext uri="{FF2B5EF4-FFF2-40B4-BE49-F238E27FC236}">
                <a16:creationId xmlns:a16="http://schemas.microsoft.com/office/drawing/2014/main" id="{593523A0-87B8-F64C-B63E-52882F8E0121}"/>
              </a:ext>
            </a:extLst>
          </p:cNvPr>
          <p:cNvGrpSpPr/>
          <p:nvPr/>
        </p:nvGrpSpPr>
        <p:grpSpPr>
          <a:xfrm>
            <a:off x="4780054" y="3706746"/>
            <a:ext cx="4176747" cy="3044083"/>
            <a:chOff x="4218124" y="2622364"/>
            <a:chExt cx="5490324" cy="3987528"/>
          </a:xfrm>
        </p:grpSpPr>
        <p:pic>
          <p:nvPicPr>
            <p:cNvPr id="12" name="内容占位符 21">
              <a:extLst>
                <a:ext uri="{FF2B5EF4-FFF2-40B4-BE49-F238E27FC236}">
                  <a16:creationId xmlns:a16="http://schemas.microsoft.com/office/drawing/2014/main" id="{223086A5-181F-744D-879E-3A362BC81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124" y="2622364"/>
              <a:ext cx="5490324" cy="3987528"/>
            </a:xfrm>
            <a:prstGeom prst="rect">
              <a:avLst/>
            </a:prstGeom>
          </p:spPr>
        </p:pic>
        <p:sp>
          <p:nvSpPr>
            <p:cNvPr id="13" name="文本框 12">
              <a:extLst>
                <a:ext uri="{FF2B5EF4-FFF2-40B4-BE49-F238E27FC236}">
                  <a16:creationId xmlns:a16="http://schemas.microsoft.com/office/drawing/2014/main" id="{FE6119CC-D6CC-0640-8FD6-4AA182252CD7}"/>
                </a:ext>
              </a:extLst>
            </p:cNvPr>
            <p:cNvSpPr txBox="1"/>
            <p:nvPr/>
          </p:nvSpPr>
          <p:spPr>
            <a:xfrm>
              <a:off x="6154222" y="4246796"/>
              <a:ext cx="2339788" cy="369332"/>
            </a:xfrm>
            <a:prstGeom prst="rect">
              <a:avLst/>
            </a:prstGeom>
            <a:noFill/>
          </p:spPr>
          <p:txBody>
            <a:bodyPr wrap="square" rtlCol="0">
              <a:spAutoFit/>
            </a:bodyPr>
            <a:lstStyle/>
            <a:p>
              <a:r>
                <a:rPr lang="en-US" altLang="zh-CN" dirty="0">
                  <a:solidFill>
                    <a:srgbClr val="FF0000"/>
                  </a:solidFill>
                </a:rPr>
                <a:t>RMS 1.07%</a:t>
              </a:r>
              <a:endParaRPr lang="zh-CN" altLang="en-US" dirty="0">
                <a:solidFill>
                  <a:srgbClr val="FF0000"/>
                </a:solidFill>
              </a:endParaRPr>
            </a:p>
          </p:txBody>
        </p:sp>
      </p:grpSp>
      <p:sp>
        <p:nvSpPr>
          <p:cNvPr id="15" name="文本框 14">
            <a:extLst>
              <a:ext uri="{FF2B5EF4-FFF2-40B4-BE49-F238E27FC236}">
                <a16:creationId xmlns:a16="http://schemas.microsoft.com/office/drawing/2014/main" id="{25D83C35-F0D2-3B4D-A2FB-2981ED40B578}"/>
              </a:ext>
            </a:extLst>
          </p:cNvPr>
          <p:cNvSpPr txBox="1"/>
          <p:nvPr/>
        </p:nvSpPr>
        <p:spPr>
          <a:xfrm>
            <a:off x="201612" y="1517202"/>
            <a:ext cx="4378697" cy="19117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lnSpc>
                <a:spcPct val="150000"/>
              </a:lnSpc>
              <a:buFont typeface="Arial" panose="020B0604020202020204" pitchFamily="34" charset="0"/>
              <a:buChar char="•"/>
            </a:pPr>
            <a:r>
              <a:rPr lang="en-US" altLang="zh-CN" sz="2000" dirty="0">
                <a:latin typeface="Iowan Old Style Roman" panose="02040602040506020204" pitchFamily="18" charset="0"/>
                <a:ea typeface="SimSun" panose="02010600030101010101" pitchFamily="2" charset="-122"/>
              </a:rPr>
              <a:t>PMT</a:t>
            </a:r>
            <a:r>
              <a:rPr lang="zh-CN" altLang="en-US" sz="2000" dirty="0">
                <a:latin typeface="Iowan Old Style Roman" panose="02040602040506020204" pitchFamily="18" charset="0"/>
                <a:ea typeface="SimSun" panose="02010600030101010101" pitchFamily="2" charset="-122"/>
              </a:rPr>
              <a:t> </a:t>
            </a:r>
            <a:r>
              <a:rPr lang="en-US" altLang="zh-CN" sz="2000" dirty="0">
                <a:latin typeface="Iowan Old Style Roman" panose="02040602040506020204" pitchFamily="18" charset="0"/>
                <a:ea typeface="SimSun" panose="02010600030101010101" pitchFamily="2" charset="-122"/>
              </a:rPr>
              <a:t>dark count rate @ 77K: </a:t>
            </a:r>
            <a:r>
              <a:rPr lang="zh-CN" altLang="en-US" sz="2000" dirty="0">
                <a:latin typeface="Iowan Old Style Roman" panose="02040602040506020204" pitchFamily="18" charset="0"/>
                <a:ea typeface="SimSun" panose="02010600030101010101" pitchFamily="2" charset="-122"/>
              </a:rPr>
              <a:t>～</a:t>
            </a:r>
            <a:r>
              <a:rPr lang="en-US" altLang="zh-CN" sz="2000" dirty="0">
                <a:latin typeface="Iowan Old Style Roman" panose="02040602040506020204" pitchFamily="18" charset="0"/>
                <a:ea typeface="SimSun" panose="02010600030101010101" pitchFamily="2" charset="-122"/>
              </a:rPr>
              <a:t>110Hz</a:t>
            </a:r>
          </a:p>
          <a:p>
            <a:pPr marL="285750" indent="-285750">
              <a:lnSpc>
                <a:spcPct val="150000"/>
              </a:lnSpc>
              <a:buFont typeface="Arial" panose="020B0604020202020204" pitchFamily="34" charset="0"/>
              <a:buChar char="•"/>
            </a:pPr>
            <a:r>
              <a:rPr lang="en-US" altLang="zh-CN" sz="2000" dirty="0">
                <a:latin typeface="Iowan Old Style Roman" panose="02040602040506020204" pitchFamily="18" charset="0"/>
                <a:ea typeface="SimSun" panose="02010600030101010101" pitchFamily="2" charset="-122"/>
              </a:rPr>
              <a:t>PMT</a:t>
            </a:r>
            <a:r>
              <a:rPr lang="zh-CN" altLang="en-US" sz="2000" dirty="0">
                <a:latin typeface="Iowan Old Style Roman" panose="02040602040506020204" pitchFamily="18" charset="0"/>
                <a:ea typeface="SimSun" panose="02010600030101010101" pitchFamily="2" charset="-122"/>
              </a:rPr>
              <a:t> </a:t>
            </a:r>
            <a:r>
              <a:rPr lang="en-US" altLang="zh-CN" sz="2000" dirty="0">
                <a:latin typeface="Iowan Old Style Roman" panose="02040602040506020204" pitchFamily="18" charset="0"/>
                <a:ea typeface="SimSun" panose="02010600030101010101" pitchFamily="2" charset="-122"/>
              </a:rPr>
              <a:t>gain</a:t>
            </a:r>
            <a:r>
              <a:rPr lang="zh-CN" altLang="en-US" sz="2000" dirty="0">
                <a:latin typeface="Iowan Old Style Roman" panose="02040602040506020204" pitchFamily="18" charset="0"/>
                <a:ea typeface="SimSun" panose="02010600030101010101" pitchFamily="2" charset="-122"/>
              </a:rPr>
              <a:t> </a:t>
            </a:r>
            <a:r>
              <a:rPr lang="en-US" altLang="zh-CN" sz="2000" dirty="0">
                <a:latin typeface="Iowan Old Style Roman" panose="02040602040506020204" pitchFamily="18" charset="0"/>
                <a:ea typeface="SimSun" panose="02010600030101010101" pitchFamily="2" charset="-122"/>
              </a:rPr>
              <a:t>@</a:t>
            </a:r>
            <a:r>
              <a:rPr lang="zh-CN" altLang="en-US" sz="2000" dirty="0">
                <a:latin typeface="Iowan Old Style Roman" panose="02040602040506020204" pitchFamily="18" charset="0"/>
                <a:ea typeface="SimSun" panose="02010600030101010101" pitchFamily="2" charset="-122"/>
              </a:rPr>
              <a:t> </a:t>
            </a:r>
            <a:r>
              <a:rPr lang="en-US" altLang="zh-CN" sz="2000" dirty="0">
                <a:latin typeface="Iowan Old Style Roman" panose="02040602040506020204" pitchFamily="18" charset="0"/>
                <a:ea typeface="SimSun" panose="02010600030101010101" pitchFamily="2" charset="-122"/>
              </a:rPr>
              <a:t>77K:</a:t>
            </a:r>
            <a:r>
              <a:rPr lang="zh-CN" altLang="en-US" sz="2000" dirty="0">
                <a:latin typeface="Iowan Old Style Roman" panose="02040602040506020204" pitchFamily="18" charset="0"/>
                <a:ea typeface="SimSun" panose="02010600030101010101" pitchFamily="2" charset="-122"/>
              </a:rPr>
              <a:t> ～</a:t>
            </a:r>
            <a:r>
              <a:rPr lang="en-US" altLang="zh-CN" sz="2000" dirty="0">
                <a:latin typeface="Iowan Old Style Roman" panose="02040602040506020204" pitchFamily="18" charset="0"/>
                <a:ea typeface="SimSun" panose="02010600030101010101" pitchFamily="2" charset="-122"/>
              </a:rPr>
              <a:t>8.3E6</a:t>
            </a:r>
            <a:r>
              <a:rPr lang="zh-CN" altLang="en-US" sz="2000" dirty="0">
                <a:latin typeface="Iowan Old Style Roman" panose="02040602040506020204" pitchFamily="18" charset="0"/>
                <a:ea typeface="SimSun" panose="02010600030101010101" pitchFamily="2" charset="-122"/>
              </a:rPr>
              <a:t>，</a:t>
            </a:r>
            <a:r>
              <a:rPr lang="en-US" altLang="zh-CN" sz="2000" dirty="0">
                <a:latin typeface="Iowan Old Style Roman" panose="02040602040506020204" pitchFamily="18" charset="0"/>
                <a:ea typeface="SimSun" panose="02010600030101010101" pitchFamily="2" charset="-122"/>
              </a:rPr>
              <a:t>and stable</a:t>
            </a:r>
          </a:p>
        </p:txBody>
      </p:sp>
    </p:spTree>
    <p:extLst>
      <p:ext uri="{BB962C8B-B14F-4D97-AF65-F5344CB8AC3E}">
        <p14:creationId xmlns:p14="http://schemas.microsoft.com/office/powerpoint/2010/main" val="389002973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2677362-24D3-A248-AB7F-69BD25E4D6BF}"/>
              </a:ext>
            </a:extLst>
          </p:cNvPr>
          <p:cNvSpPr txBox="1">
            <a:spLocks noGrp="1"/>
          </p:cNvSpPr>
          <p:nvPr>
            <p:ph type="body" sz="quarter" idx="22"/>
          </p:nvPr>
        </p:nvSpPr>
        <p:spPr>
          <a:xfrm>
            <a:off x="201612" y="146050"/>
            <a:ext cx="665136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Prototype test</a:t>
            </a:r>
            <a:endParaRPr lang="zh-CN" altLang="en-US" dirty="0"/>
          </a:p>
        </p:txBody>
      </p:sp>
      <p:sp>
        <p:nvSpPr>
          <p:cNvPr id="6" name="灯片编号占位符 3">
            <a:extLst>
              <a:ext uri="{FF2B5EF4-FFF2-40B4-BE49-F238E27FC236}">
                <a16:creationId xmlns:a16="http://schemas.microsoft.com/office/drawing/2014/main" id="{4C2F0904-D52A-1B46-83D9-6556704E13B6}"/>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23</a:t>
            </a:fld>
            <a:endParaRPr lang="en-US" altLang="zh-CN"/>
          </a:p>
        </p:txBody>
      </p:sp>
      <p:sp>
        <p:nvSpPr>
          <p:cNvPr id="7" name="文本框 6">
            <a:extLst>
              <a:ext uri="{FF2B5EF4-FFF2-40B4-BE49-F238E27FC236}">
                <a16:creationId xmlns:a16="http://schemas.microsoft.com/office/drawing/2014/main" id="{DA8CDE3B-CEF3-B04E-888E-18E228CBD799}"/>
              </a:ext>
            </a:extLst>
          </p:cNvPr>
          <p:cNvSpPr txBox="1"/>
          <p:nvPr/>
        </p:nvSpPr>
        <p:spPr>
          <a:xfrm>
            <a:off x="5504268" y="1320641"/>
            <a:ext cx="80246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chemeClr val="bg1"/>
                </a:solidFill>
                <a:effectLst/>
                <a:uFillTx/>
                <a:latin typeface="+mn-lt"/>
                <a:ea typeface="+mn-ea"/>
                <a:cs typeface="+mn-cs"/>
                <a:sym typeface="Calibri"/>
              </a:rPr>
              <a:t>R11065</a:t>
            </a:r>
            <a:endParaRPr kumimoji="0" lang="zh-CN" altLang="en-US" sz="1800" b="0" i="0" u="none" strike="noStrike" cap="none" spc="0" normalizeH="0" baseline="0" dirty="0">
              <a:ln>
                <a:noFill/>
              </a:ln>
              <a:solidFill>
                <a:schemeClr val="bg1"/>
              </a:solidFill>
              <a:effectLst/>
              <a:uFillTx/>
              <a:latin typeface="+mn-lt"/>
              <a:ea typeface="+mn-ea"/>
              <a:cs typeface="+mn-cs"/>
              <a:sym typeface="Calibri"/>
            </a:endParaRPr>
          </a:p>
        </p:txBody>
      </p:sp>
      <p:pic>
        <p:nvPicPr>
          <p:cNvPr id="16" name="图片 15">
            <a:extLst>
              <a:ext uri="{FF2B5EF4-FFF2-40B4-BE49-F238E27FC236}">
                <a16:creationId xmlns:a16="http://schemas.microsoft.com/office/drawing/2014/main" id="{A6EC1846-4777-A64B-AAE4-9EFAC66C7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93" y="951326"/>
            <a:ext cx="1630821" cy="5829805"/>
          </a:xfrm>
          <a:prstGeom prst="rect">
            <a:avLst/>
          </a:prstGeom>
        </p:spPr>
      </p:pic>
      <p:pic>
        <p:nvPicPr>
          <p:cNvPr id="17" name="图片 16">
            <a:extLst>
              <a:ext uri="{FF2B5EF4-FFF2-40B4-BE49-F238E27FC236}">
                <a16:creationId xmlns:a16="http://schemas.microsoft.com/office/drawing/2014/main" id="{14653A67-F91C-F046-A185-5A61561E51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245" b="46566"/>
          <a:stretch/>
        </p:blipFill>
        <p:spPr>
          <a:xfrm rot="16200000">
            <a:off x="-639770" y="3278788"/>
            <a:ext cx="5554910" cy="1174879"/>
          </a:xfrm>
          <a:prstGeom prst="rect">
            <a:avLst/>
          </a:prstGeom>
        </p:spPr>
      </p:pic>
      <p:pic>
        <p:nvPicPr>
          <p:cNvPr id="19" name="内容占位符 5">
            <a:extLst>
              <a:ext uri="{FF2B5EF4-FFF2-40B4-BE49-F238E27FC236}">
                <a16:creationId xmlns:a16="http://schemas.microsoft.com/office/drawing/2014/main" id="{3182AFAB-4DED-C743-8A4E-3E754DBC8D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720" t="47467" r="2116"/>
          <a:stretch/>
        </p:blipFill>
        <p:spPr>
          <a:xfrm>
            <a:off x="4332814" y="76869"/>
            <a:ext cx="3424364" cy="2537798"/>
          </a:xfrm>
          <a:prstGeom prst="rect">
            <a:avLst/>
          </a:prstGeom>
        </p:spPr>
      </p:pic>
      <p:pic>
        <p:nvPicPr>
          <p:cNvPr id="2" name="图片 1">
            <a:extLst>
              <a:ext uri="{FF2B5EF4-FFF2-40B4-BE49-F238E27FC236}">
                <a16:creationId xmlns:a16="http://schemas.microsoft.com/office/drawing/2014/main" id="{11C7FDBD-BE35-B446-A33E-E8CAA11CEEDC}"/>
              </a:ext>
            </a:extLst>
          </p:cNvPr>
          <p:cNvPicPr>
            <a:picLocks noChangeAspect="1"/>
          </p:cNvPicPr>
          <p:nvPr/>
        </p:nvPicPr>
        <p:blipFill>
          <a:blip r:embed="rId5"/>
          <a:stretch>
            <a:fillRect/>
          </a:stretch>
        </p:blipFill>
        <p:spPr>
          <a:xfrm>
            <a:off x="3855297" y="2583810"/>
            <a:ext cx="4100403" cy="3104720"/>
          </a:xfrm>
          <a:prstGeom prst="rect">
            <a:avLst/>
          </a:prstGeom>
        </p:spPr>
      </p:pic>
      <p:sp>
        <p:nvSpPr>
          <p:cNvPr id="3" name="文本框 2">
            <a:extLst>
              <a:ext uri="{FF2B5EF4-FFF2-40B4-BE49-F238E27FC236}">
                <a16:creationId xmlns:a16="http://schemas.microsoft.com/office/drawing/2014/main" id="{6717F080-8D58-3147-A95C-CCD0C851B48E}"/>
              </a:ext>
            </a:extLst>
          </p:cNvPr>
          <p:cNvSpPr txBox="1"/>
          <p:nvPr/>
        </p:nvSpPr>
        <p:spPr>
          <a:xfrm>
            <a:off x="3527294" y="5657673"/>
            <a:ext cx="5141673"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77K</a:t>
            </a:r>
            <a:r>
              <a:rPr kumimoji="0" lang="zh-CN" altLang="en-US" sz="1800" b="0" i="0" u="none" strike="noStrike" cap="none" spc="0" normalizeH="0" baseline="0" dirty="0">
                <a:ln>
                  <a:noFill/>
                </a:ln>
                <a:solidFill>
                  <a:srgbClr val="000000"/>
                </a:solidFill>
                <a:effectLst/>
                <a:uFillTx/>
                <a:latin typeface="+mn-lt"/>
                <a:ea typeface="+mn-ea"/>
                <a:cs typeface="+mn-cs"/>
                <a:sym typeface="Calibri"/>
              </a:rPr>
              <a:t> </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big </a:t>
            </a:r>
            <a:r>
              <a:rPr kumimoji="0" lang="en-US" altLang="zh-CN" sz="1800" b="0" i="0" u="none" strike="noStrike" cap="none" spc="0" normalizeH="0" baseline="0" dirty="0" err="1">
                <a:ln>
                  <a:noFill/>
                </a:ln>
                <a:solidFill>
                  <a:srgbClr val="000000"/>
                </a:solidFill>
                <a:effectLst/>
                <a:uFillTx/>
                <a:latin typeface="+mn-lt"/>
                <a:ea typeface="+mn-ea"/>
                <a:cs typeface="+mn-cs"/>
                <a:sym typeface="Calibri"/>
              </a:rPr>
              <a:t>CsI</a:t>
            </a:r>
            <a:r>
              <a:rPr lang="zh-CN" altLang="en-US" dirty="0"/>
              <a:t> </a:t>
            </a:r>
            <a:r>
              <a:rPr lang="en-US" altLang="zh-CN" dirty="0"/>
              <a:t>crystal </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light yield test</a:t>
            </a:r>
            <a:r>
              <a:rPr kumimoji="0" lang="zh-CN" altLang="en-US" sz="1800" b="0" i="0" u="none" strike="noStrike" cap="none" spc="0" normalizeH="0" baseline="0" dirty="0">
                <a:ln>
                  <a:noFill/>
                </a:ln>
                <a:solidFill>
                  <a:srgbClr val="000000"/>
                </a:solidFill>
                <a:effectLst/>
                <a:uFillTx/>
                <a:latin typeface="+mn-lt"/>
                <a:ea typeface="+mn-ea"/>
                <a:cs typeface="+mn-cs"/>
                <a:sym typeface="Calibri"/>
              </a:rPr>
              <a:t>～</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15.8</a:t>
            </a:r>
            <a:r>
              <a:rPr lang="en-US" altLang="zh-CN" dirty="0"/>
              <a:t>p.e/</a:t>
            </a:r>
            <a:r>
              <a:rPr lang="en-US" altLang="zh-CN" dirty="0" err="1"/>
              <a:t>keVee</a:t>
            </a:r>
            <a:endParaRPr lang="en-US" altLang="zh-CN" dirty="0"/>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 altLang="zh-CN" dirty="0">
                <a:solidFill>
                  <a:schemeClr val="tx1">
                    <a:lumMod val="95000"/>
                    <a:lumOff val="5000"/>
                  </a:schemeClr>
                </a:solidFill>
                <a:latin typeface="ColfaxAI"/>
              </a:rPr>
              <a:t>T</a:t>
            </a:r>
            <a:r>
              <a:rPr lang="en" altLang="zh-CN" b="0" i="0" u="none" strike="noStrike" dirty="0">
                <a:solidFill>
                  <a:schemeClr val="tx1">
                    <a:lumMod val="95000"/>
                    <a:lumOff val="5000"/>
                  </a:schemeClr>
                </a:solidFill>
                <a:effectLst/>
                <a:latin typeface="ColfaxAI"/>
              </a:rPr>
              <a:t>he light yield can be further improved by enhancing the optical coupling and employing wavelength shifters</a:t>
            </a:r>
            <a:r>
              <a:rPr lang="en-US" altLang="zh-CN" dirty="0">
                <a:solidFill>
                  <a:schemeClr val="tx1">
                    <a:lumMod val="95000"/>
                    <a:lumOff val="5000"/>
                  </a:schemeClr>
                </a:solidFill>
                <a:latin typeface="ColfaxAI"/>
              </a:rPr>
              <a:t>,</a:t>
            </a:r>
            <a:r>
              <a:rPr lang="en" altLang="zh-CN" b="0" i="0" u="none" strike="noStrike" dirty="0">
                <a:solidFill>
                  <a:schemeClr val="tx1">
                    <a:lumMod val="95000"/>
                    <a:lumOff val="5000"/>
                  </a:schemeClr>
                </a:solidFill>
                <a:effectLst/>
                <a:latin typeface="ColfaxAI"/>
              </a:rPr>
              <a:t> etc.</a:t>
            </a:r>
            <a:endParaRPr lang="en-US" altLang="zh-CN" dirty="0">
              <a:solidFill>
                <a:schemeClr val="tx1">
                  <a:lumMod val="95000"/>
                  <a:lumOff val="5000"/>
                </a:schemeClr>
              </a:solidFill>
            </a:endParaRPr>
          </a:p>
        </p:txBody>
      </p:sp>
    </p:spTree>
    <p:extLst>
      <p:ext uri="{BB962C8B-B14F-4D97-AF65-F5344CB8AC3E}">
        <p14:creationId xmlns:p14="http://schemas.microsoft.com/office/powerpoint/2010/main" val="338486491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2677362-24D3-A248-AB7F-69BD25E4D6BF}"/>
              </a:ext>
            </a:extLst>
          </p:cNvPr>
          <p:cNvSpPr txBox="1">
            <a:spLocks noGrp="1"/>
          </p:cNvSpPr>
          <p:nvPr>
            <p:ph type="body" sz="quarter" idx="22"/>
          </p:nvPr>
        </p:nvSpPr>
        <p:spPr>
          <a:xfrm>
            <a:off x="201612" y="146050"/>
            <a:ext cx="860652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dirty="0"/>
              <a:t>BRN measurement</a:t>
            </a:r>
            <a:r>
              <a:rPr lang="en-US" altLang="zh-CN" dirty="0"/>
              <a:t>-LS</a:t>
            </a:r>
            <a:r>
              <a:rPr lang="zh-CN" altLang="en-US" dirty="0"/>
              <a:t> </a:t>
            </a:r>
            <a:r>
              <a:rPr lang="en-US" altLang="zh-CN" dirty="0"/>
              <a:t>detector</a:t>
            </a:r>
            <a:endParaRPr dirty="0"/>
          </a:p>
        </p:txBody>
      </p:sp>
      <p:sp>
        <p:nvSpPr>
          <p:cNvPr id="6" name="灯片编号占位符 3">
            <a:extLst>
              <a:ext uri="{FF2B5EF4-FFF2-40B4-BE49-F238E27FC236}">
                <a16:creationId xmlns:a16="http://schemas.microsoft.com/office/drawing/2014/main" id="{4C2F0904-D52A-1B46-83D9-6556704E13B6}"/>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24</a:t>
            </a:fld>
            <a:endParaRPr lang="en-US" altLang="zh-CN"/>
          </a:p>
        </p:txBody>
      </p:sp>
      <p:sp>
        <p:nvSpPr>
          <p:cNvPr id="7" name="文本框 6">
            <a:extLst>
              <a:ext uri="{FF2B5EF4-FFF2-40B4-BE49-F238E27FC236}">
                <a16:creationId xmlns:a16="http://schemas.microsoft.com/office/drawing/2014/main" id="{DA8CDE3B-CEF3-B04E-888E-18E228CBD799}"/>
              </a:ext>
            </a:extLst>
          </p:cNvPr>
          <p:cNvSpPr txBox="1"/>
          <p:nvPr/>
        </p:nvSpPr>
        <p:spPr>
          <a:xfrm>
            <a:off x="5504268" y="1320641"/>
            <a:ext cx="80246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chemeClr val="bg1"/>
                </a:solidFill>
                <a:effectLst/>
                <a:uFillTx/>
                <a:latin typeface="+mn-lt"/>
                <a:ea typeface="+mn-ea"/>
                <a:cs typeface="+mn-cs"/>
                <a:sym typeface="Calibri"/>
              </a:rPr>
              <a:t>R11065</a:t>
            </a:r>
            <a:endParaRPr kumimoji="0" lang="zh-CN" altLang="en-US" sz="1800" b="0" i="0" u="none" strike="noStrike" cap="none" spc="0" normalizeH="0" baseline="0" dirty="0">
              <a:ln>
                <a:noFill/>
              </a:ln>
              <a:solidFill>
                <a:schemeClr val="bg1"/>
              </a:solidFill>
              <a:effectLst/>
              <a:uFillTx/>
              <a:latin typeface="+mn-lt"/>
              <a:ea typeface="+mn-ea"/>
              <a:cs typeface="+mn-cs"/>
              <a:sym typeface="Calibri"/>
            </a:endParaRPr>
          </a:p>
        </p:txBody>
      </p:sp>
      <p:sp>
        <p:nvSpPr>
          <p:cNvPr id="9" name="矩形 8">
            <a:extLst>
              <a:ext uri="{FF2B5EF4-FFF2-40B4-BE49-F238E27FC236}">
                <a16:creationId xmlns:a16="http://schemas.microsoft.com/office/drawing/2014/main" id="{6C0F39BD-82E2-5A40-94BC-33E5B0CAB464}"/>
              </a:ext>
            </a:extLst>
          </p:cNvPr>
          <p:cNvSpPr/>
          <p:nvPr/>
        </p:nvSpPr>
        <p:spPr>
          <a:xfrm>
            <a:off x="1438084" y="2188187"/>
            <a:ext cx="565608" cy="276997"/>
          </a:xfrm>
          <a:prstGeom prst="rect">
            <a:avLst/>
          </a:prstGeom>
          <a:solidFill>
            <a:srgbClr val="FFFFFF"/>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ctr" defTabSz="685800"/>
            <a:r>
              <a:rPr lang="en-US" altLang="zh-CN" sz="1350" dirty="0"/>
              <a:t>EJ301</a:t>
            </a:r>
            <a:endParaRPr lang="zh-CN" altLang="en-US" sz="1350" dirty="0"/>
          </a:p>
        </p:txBody>
      </p:sp>
      <p:sp>
        <p:nvSpPr>
          <p:cNvPr id="10" name="矩形 9">
            <a:extLst>
              <a:ext uri="{FF2B5EF4-FFF2-40B4-BE49-F238E27FC236}">
                <a16:creationId xmlns:a16="http://schemas.microsoft.com/office/drawing/2014/main" id="{B97A7FDC-6E4E-B84D-A595-853DFFD9E1FA}"/>
              </a:ext>
            </a:extLst>
          </p:cNvPr>
          <p:cNvSpPr/>
          <p:nvPr/>
        </p:nvSpPr>
        <p:spPr>
          <a:xfrm>
            <a:off x="2003692" y="2188187"/>
            <a:ext cx="565608" cy="276997"/>
          </a:xfrm>
          <a:prstGeom prst="rect">
            <a:avLst/>
          </a:prstGeom>
          <a:solidFill>
            <a:srgbClr val="FFFFFF"/>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ctr" defTabSz="685800"/>
            <a:r>
              <a:rPr lang="en-US" altLang="zh-CN" sz="1350" dirty="0"/>
              <a:t>PMT</a:t>
            </a:r>
            <a:endParaRPr lang="zh-CN" altLang="en-US" sz="1350" dirty="0"/>
          </a:p>
        </p:txBody>
      </p:sp>
      <p:cxnSp>
        <p:nvCxnSpPr>
          <p:cNvPr id="11" name="连接符: 肘形 7">
            <a:extLst>
              <a:ext uri="{FF2B5EF4-FFF2-40B4-BE49-F238E27FC236}">
                <a16:creationId xmlns:a16="http://schemas.microsoft.com/office/drawing/2014/main" id="{E05FDE97-C039-644D-A41C-9B3F3C640554}"/>
              </a:ext>
            </a:extLst>
          </p:cNvPr>
          <p:cNvCxnSpPr>
            <a:cxnSpLocks/>
          </p:cNvCxnSpPr>
          <p:nvPr/>
        </p:nvCxnSpPr>
        <p:spPr>
          <a:xfrm rot="10800000" flipV="1">
            <a:off x="2569300" y="1905455"/>
            <a:ext cx="326072" cy="276997"/>
          </a:xfrm>
          <a:prstGeom prst="bentConnector3">
            <a:avLst>
              <a:gd name="adj1" fmla="val 2327"/>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2" name="矩形 11">
            <a:extLst>
              <a:ext uri="{FF2B5EF4-FFF2-40B4-BE49-F238E27FC236}">
                <a16:creationId xmlns:a16="http://schemas.microsoft.com/office/drawing/2014/main" id="{C20E05E0-F01A-F541-9B8B-6CC3DF12B406}"/>
              </a:ext>
            </a:extLst>
          </p:cNvPr>
          <p:cNvSpPr/>
          <p:nvPr/>
        </p:nvSpPr>
        <p:spPr>
          <a:xfrm>
            <a:off x="2452712" y="1611516"/>
            <a:ext cx="885320" cy="276997"/>
          </a:xfrm>
          <a:prstGeom prst="rect">
            <a:avLst/>
          </a:prstGeom>
          <a:solidFill>
            <a:srgbClr val="FFFFFF"/>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800"/>
            <a:r>
              <a:rPr lang="en-US" altLang="zh-CN" sz="1350" dirty="0"/>
              <a:t>-HV(1950V)</a:t>
            </a:r>
            <a:endParaRPr lang="zh-CN" altLang="en-US" sz="1350" dirty="0"/>
          </a:p>
        </p:txBody>
      </p:sp>
      <p:sp>
        <p:nvSpPr>
          <p:cNvPr id="13" name="矩形 12">
            <a:extLst>
              <a:ext uri="{FF2B5EF4-FFF2-40B4-BE49-F238E27FC236}">
                <a16:creationId xmlns:a16="http://schemas.microsoft.com/office/drawing/2014/main" id="{22D39AF2-024E-6045-BD61-CA69B7F6B904}"/>
              </a:ext>
            </a:extLst>
          </p:cNvPr>
          <p:cNvSpPr/>
          <p:nvPr/>
        </p:nvSpPr>
        <p:spPr>
          <a:xfrm>
            <a:off x="3338031" y="2184878"/>
            <a:ext cx="658511" cy="276997"/>
          </a:xfrm>
          <a:prstGeom prst="rect">
            <a:avLst/>
          </a:prstGeom>
          <a:solidFill>
            <a:srgbClr val="FFFFFF"/>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ctr" defTabSz="685800"/>
            <a:r>
              <a:rPr lang="en-US" altLang="zh-CN" sz="1350" dirty="0"/>
              <a:t>DT5751</a:t>
            </a:r>
            <a:endParaRPr lang="zh-CN" altLang="en-US" sz="1350" dirty="0"/>
          </a:p>
        </p:txBody>
      </p:sp>
      <p:cxnSp>
        <p:nvCxnSpPr>
          <p:cNvPr id="14" name="直接连接符 18">
            <a:extLst>
              <a:ext uri="{FF2B5EF4-FFF2-40B4-BE49-F238E27FC236}">
                <a16:creationId xmlns:a16="http://schemas.microsoft.com/office/drawing/2014/main" id="{BB986F3B-1712-C044-89B0-64F21D7014DE}"/>
              </a:ext>
            </a:extLst>
          </p:cNvPr>
          <p:cNvCxnSpPr/>
          <p:nvPr/>
        </p:nvCxnSpPr>
        <p:spPr>
          <a:xfrm>
            <a:off x="2569300" y="2437757"/>
            <a:ext cx="768732" cy="0"/>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5" name="矩形 14">
            <a:extLst>
              <a:ext uri="{FF2B5EF4-FFF2-40B4-BE49-F238E27FC236}">
                <a16:creationId xmlns:a16="http://schemas.microsoft.com/office/drawing/2014/main" id="{B1036FEE-69F9-6341-80CA-BFDE8C5EF788}"/>
              </a:ext>
            </a:extLst>
          </p:cNvPr>
          <p:cNvSpPr/>
          <p:nvPr/>
        </p:nvSpPr>
        <p:spPr>
          <a:xfrm>
            <a:off x="4497079" y="2184878"/>
            <a:ext cx="658511" cy="276997"/>
          </a:xfrm>
          <a:prstGeom prst="rect">
            <a:avLst/>
          </a:prstGeom>
          <a:solidFill>
            <a:srgbClr val="FFFFFF"/>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ctr" defTabSz="685800"/>
            <a:r>
              <a:rPr lang="en-US" altLang="zh-CN" sz="1350" dirty="0"/>
              <a:t>PC</a:t>
            </a:r>
            <a:endParaRPr lang="zh-CN" altLang="en-US" sz="1350" dirty="0"/>
          </a:p>
        </p:txBody>
      </p:sp>
      <p:cxnSp>
        <p:nvCxnSpPr>
          <p:cNvPr id="16" name="直接连接符 28">
            <a:extLst>
              <a:ext uri="{FF2B5EF4-FFF2-40B4-BE49-F238E27FC236}">
                <a16:creationId xmlns:a16="http://schemas.microsoft.com/office/drawing/2014/main" id="{6EE38F43-D8E5-3747-9D44-345811C20A41}"/>
              </a:ext>
            </a:extLst>
          </p:cNvPr>
          <p:cNvCxnSpPr>
            <a:cxnSpLocks/>
          </p:cNvCxnSpPr>
          <p:nvPr/>
        </p:nvCxnSpPr>
        <p:spPr>
          <a:xfrm>
            <a:off x="3996542" y="2337092"/>
            <a:ext cx="492268" cy="0"/>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7" name="文本框 16">
            <a:extLst>
              <a:ext uri="{FF2B5EF4-FFF2-40B4-BE49-F238E27FC236}">
                <a16:creationId xmlns:a16="http://schemas.microsoft.com/office/drawing/2014/main" id="{C6AAA2EA-30E5-3941-9A92-3590CF47DEE5}"/>
              </a:ext>
            </a:extLst>
          </p:cNvPr>
          <p:cNvSpPr txBox="1"/>
          <p:nvPr/>
        </p:nvSpPr>
        <p:spPr>
          <a:xfrm>
            <a:off x="375986" y="3656336"/>
            <a:ext cx="4712697" cy="2585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57175" indent="-257175">
              <a:buFont typeface="+mj-lt"/>
              <a:buAutoNum type="arabicPeriod"/>
            </a:pPr>
            <a:r>
              <a:rPr lang="en-US" altLang="zh-CN" dirty="0"/>
              <a:t>Calibrated EJ301</a:t>
            </a:r>
            <a:r>
              <a:rPr lang="zh-CN" altLang="en-US" dirty="0"/>
              <a:t> </a:t>
            </a:r>
            <a:r>
              <a:rPr lang="en-US" altLang="zh-CN" dirty="0"/>
              <a:t>Liquid Scintillator detector</a:t>
            </a:r>
          </a:p>
          <a:p>
            <a:pPr marL="257175" indent="-257175">
              <a:buFont typeface="+mj-lt"/>
              <a:buAutoNum type="arabicPeriod"/>
            </a:pPr>
            <a:endParaRPr lang="en-US" altLang="zh-CN" dirty="0"/>
          </a:p>
          <a:p>
            <a:pPr marL="257175" indent="-257175">
              <a:buFont typeface="+mj-lt"/>
              <a:buAutoNum type="arabicPeriod"/>
            </a:pPr>
            <a:r>
              <a:rPr lang="en-US" altLang="zh-CN" dirty="0"/>
              <a:t>Remote controlled HV unit.</a:t>
            </a:r>
          </a:p>
          <a:p>
            <a:pPr marL="257175" indent="-257175">
              <a:buFont typeface="+mj-lt"/>
              <a:buAutoNum type="arabicPeriod"/>
            </a:pPr>
            <a:endParaRPr lang="en-US" altLang="zh-CN" dirty="0"/>
          </a:p>
          <a:p>
            <a:pPr marL="257175" indent="-257175">
              <a:buFont typeface="+mj-lt"/>
              <a:buAutoNum type="arabicPeriod"/>
            </a:pPr>
            <a:r>
              <a:rPr lang="en-US" altLang="zh-CN" dirty="0"/>
              <a:t>DT5751 ADC</a:t>
            </a:r>
          </a:p>
          <a:p>
            <a:pPr marL="257175" indent="-257175">
              <a:buFont typeface="+mj-lt"/>
              <a:buAutoNum type="arabicPeriod"/>
            </a:pPr>
            <a:endParaRPr lang="en-US" altLang="zh-CN" dirty="0"/>
          </a:p>
          <a:p>
            <a:pPr marL="257175" indent="-257175">
              <a:buFont typeface="+mj-lt"/>
              <a:buAutoNum type="arabicPeriod"/>
            </a:pPr>
            <a:r>
              <a:rPr lang="en-US" altLang="zh-CN" dirty="0"/>
              <a:t>Signal triggered by CSNS beam</a:t>
            </a:r>
          </a:p>
          <a:p>
            <a:pPr marL="257175" indent="-257175">
              <a:buFont typeface="+mj-lt"/>
              <a:buAutoNum type="arabicPeriod"/>
            </a:pPr>
            <a:endParaRPr lang="en-US" altLang="zh-CN" dirty="0"/>
          </a:p>
          <a:p>
            <a:pPr marL="257175" indent="-257175">
              <a:buFont typeface="+mj-lt"/>
              <a:buAutoNum type="arabicPeriod"/>
            </a:pPr>
            <a:r>
              <a:rPr lang="en-US" altLang="zh-CN" dirty="0"/>
              <a:t>System controlled by a PC</a:t>
            </a:r>
          </a:p>
        </p:txBody>
      </p:sp>
      <p:cxnSp>
        <p:nvCxnSpPr>
          <p:cNvPr id="18" name="连接符: 肘形 3">
            <a:extLst>
              <a:ext uri="{FF2B5EF4-FFF2-40B4-BE49-F238E27FC236}">
                <a16:creationId xmlns:a16="http://schemas.microsoft.com/office/drawing/2014/main" id="{C2F938DF-C09D-7C4E-8294-337EDCE01F1A}"/>
              </a:ext>
            </a:extLst>
          </p:cNvPr>
          <p:cNvCxnSpPr>
            <a:stCxn id="12" idx="3"/>
            <a:endCxn id="15" idx="0"/>
          </p:cNvCxnSpPr>
          <p:nvPr/>
        </p:nvCxnSpPr>
        <p:spPr>
          <a:xfrm>
            <a:off x="3338032" y="1750015"/>
            <a:ext cx="1488303" cy="434863"/>
          </a:xfrm>
          <a:prstGeom prst="bentConnector2">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9" name="直接连接符 5">
            <a:extLst>
              <a:ext uri="{FF2B5EF4-FFF2-40B4-BE49-F238E27FC236}">
                <a16:creationId xmlns:a16="http://schemas.microsoft.com/office/drawing/2014/main" id="{7DB513B2-2470-5747-8AA9-9F2A32BE6264}"/>
              </a:ext>
            </a:extLst>
          </p:cNvPr>
          <p:cNvCxnSpPr>
            <a:cxnSpLocks/>
            <a:stCxn id="15" idx="3"/>
          </p:cNvCxnSpPr>
          <p:nvPr/>
        </p:nvCxnSpPr>
        <p:spPr>
          <a:xfrm flipV="1">
            <a:off x="5155590" y="2323376"/>
            <a:ext cx="629288" cy="1"/>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0" name="文本框 19">
            <a:extLst>
              <a:ext uri="{FF2B5EF4-FFF2-40B4-BE49-F238E27FC236}">
                <a16:creationId xmlns:a16="http://schemas.microsoft.com/office/drawing/2014/main" id="{DA13134E-5F80-FA4E-91FD-E93F0F9B85D9}"/>
              </a:ext>
            </a:extLst>
          </p:cNvPr>
          <p:cNvSpPr txBox="1"/>
          <p:nvPr/>
        </p:nvSpPr>
        <p:spPr>
          <a:xfrm>
            <a:off x="5307849" y="2009128"/>
            <a:ext cx="557784" cy="3000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350" dirty="0"/>
              <a:t>net</a:t>
            </a:r>
            <a:endParaRPr lang="zh-CN" altLang="en-US" sz="1350" dirty="0"/>
          </a:p>
        </p:txBody>
      </p:sp>
      <p:sp>
        <p:nvSpPr>
          <p:cNvPr id="21" name="矩形 20">
            <a:extLst>
              <a:ext uri="{FF2B5EF4-FFF2-40B4-BE49-F238E27FC236}">
                <a16:creationId xmlns:a16="http://schemas.microsoft.com/office/drawing/2014/main" id="{25A5093B-7A53-2A42-AFE8-E1D58E2AEE26}"/>
              </a:ext>
            </a:extLst>
          </p:cNvPr>
          <p:cNvSpPr/>
          <p:nvPr/>
        </p:nvSpPr>
        <p:spPr>
          <a:xfrm>
            <a:off x="5791358" y="2189279"/>
            <a:ext cx="658511" cy="276997"/>
          </a:xfrm>
          <a:prstGeom prst="rect">
            <a:avLst/>
          </a:prstGeom>
          <a:solidFill>
            <a:srgbClr val="FFFFFF"/>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ctr" defTabSz="685800"/>
            <a:r>
              <a:rPr lang="zh-CN" altLang="en-US" sz="1350" dirty="0"/>
              <a:t>交换机</a:t>
            </a:r>
          </a:p>
        </p:txBody>
      </p:sp>
      <p:cxnSp>
        <p:nvCxnSpPr>
          <p:cNvPr id="22" name="直接连接符 20">
            <a:extLst>
              <a:ext uri="{FF2B5EF4-FFF2-40B4-BE49-F238E27FC236}">
                <a16:creationId xmlns:a16="http://schemas.microsoft.com/office/drawing/2014/main" id="{6AC4D117-88BC-834D-9F46-5C96AAD07AB7}"/>
              </a:ext>
            </a:extLst>
          </p:cNvPr>
          <p:cNvCxnSpPr>
            <a:cxnSpLocks/>
            <a:stCxn id="21" idx="3"/>
          </p:cNvCxnSpPr>
          <p:nvPr/>
        </p:nvCxnSpPr>
        <p:spPr>
          <a:xfrm flipV="1">
            <a:off x="6449869" y="2323376"/>
            <a:ext cx="916921" cy="4402"/>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E48C547A-45CF-C249-8DDF-AD3F8C947B17}"/>
                  </a:ext>
                </a:extLst>
              </p:cNvPr>
              <p:cNvSpPr txBox="1"/>
              <p:nvPr/>
            </p:nvSpPr>
            <p:spPr>
              <a:xfrm>
                <a:off x="545727" y="929083"/>
                <a:ext cx="7746626"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2000" dirty="0"/>
                  <a:t>Use LS capable of N/</a:t>
                </a:r>
                <a14:m>
                  <m:oMath xmlns:m="http://schemas.openxmlformats.org/officeDocument/2006/math">
                    <m:r>
                      <a:rPr lang="en-US" altLang="zh-CN" sz="2000" b="0" i="1" smtClean="0">
                        <a:latin typeface="Cambria Math" panose="02040503050406030204" pitchFamily="18" charset="0"/>
                      </a:rPr>
                      <m:t>𝛾</m:t>
                    </m:r>
                  </m:oMath>
                </a14:m>
                <a:r>
                  <a:rPr lang="zh-CN" altLang="en-US" sz="2000" dirty="0"/>
                  <a:t> </a:t>
                </a:r>
                <a:r>
                  <a:rPr lang="en-US" altLang="zh-CN" sz="2000" dirty="0"/>
                  <a:t>discrimination to measure the BRN</a:t>
                </a:r>
                <a:endParaRPr lang="zh-CN" altLang="en-US" sz="2000" dirty="0"/>
              </a:p>
            </p:txBody>
          </p:sp>
        </mc:Choice>
        <mc:Fallback xmlns="">
          <p:sp>
            <p:nvSpPr>
              <p:cNvPr id="23" name="文本框 22">
                <a:extLst>
                  <a:ext uri="{FF2B5EF4-FFF2-40B4-BE49-F238E27FC236}">
                    <a16:creationId xmlns:a16="http://schemas.microsoft.com/office/drawing/2014/main" id="{E48C547A-45CF-C249-8DDF-AD3F8C947B17}"/>
                  </a:ext>
                </a:extLst>
              </p:cNvPr>
              <p:cNvSpPr txBox="1">
                <a:spLocks noRot="1" noChangeAspect="1" noMove="1" noResize="1" noEditPoints="1" noAdjustHandles="1" noChangeArrowheads="1" noChangeShapeType="1" noTextEdit="1"/>
              </p:cNvSpPr>
              <p:nvPr/>
            </p:nvSpPr>
            <p:spPr>
              <a:xfrm>
                <a:off x="545727" y="929083"/>
                <a:ext cx="7746626" cy="400110"/>
              </a:xfrm>
              <a:prstGeom prst="rect">
                <a:avLst/>
              </a:prstGeom>
              <a:blipFill>
                <a:blip r:embed="rId2"/>
                <a:stretch>
                  <a:fillRect l="-866" t="-7576" b="-25758"/>
                </a:stretch>
              </a:blipFill>
              <a:ln w="12700" cap="flat">
                <a:noFill/>
                <a:miter lim="400000"/>
              </a:ln>
              <a:effectLst/>
            </p:spPr>
            <p:txBody>
              <a:bodyPr/>
              <a:lstStyle/>
              <a:p>
                <a:r>
                  <a:rPr lang="zh-CN" altLang="en-US">
                    <a:noFill/>
                  </a:rPr>
                  <a:t> </a:t>
                </a:r>
              </a:p>
            </p:txBody>
          </p:sp>
        </mc:Fallback>
      </mc:AlternateContent>
      <p:cxnSp>
        <p:nvCxnSpPr>
          <p:cNvPr id="24" name="连接符: 肘形 15">
            <a:extLst>
              <a:ext uri="{FF2B5EF4-FFF2-40B4-BE49-F238E27FC236}">
                <a16:creationId xmlns:a16="http://schemas.microsoft.com/office/drawing/2014/main" id="{68563CC8-3187-BB45-8B16-53326334DFEA}"/>
              </a:ext>
            </a:extLst>
          </p:cNvPr>
          <p:cNvCxnSpPr>
            <a:cxnSpLocks/>
            <a:stCxn id="25" idx="3"/>
            <a:endCxn id="13" idx="2"/>
          </p:cNvCxnSpPr>
          <p:nvPr/>
        </p:nvCxnSpPr>
        <p:spPr>
          <a:xfrm flipV="1">
            <a:off x="2280392" y="2461875"/>
            <a:ext cx="1386895" cy="487261"/>
          </a:xfrm>
          <a:prstGeom prst="bentConnector2">
            <a:avLst/>
          </a:prstGeom>
          <a:noFill/>
          <a:ln w="25400" cap="flat">
            <a:solidFill>
              <a:srgbClr val="00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5" name="矩形 24">
            <a:extLst>
              <a:ext uri="{FF2B5EF4-FFF2-40B4-BE49-F238E27FC236}">
                <a16:creationId xmlns:a16="http://schemas.microsoft.com/office/drawing/2014/main" id="{F9C9CFEA-3DD2-A944-9B1C-179F579CA085}"/>
              </a:ext>
            </a:extLst>
          </p:cNvPr>
          <p:cNvSpPr/>
          <p:nvPr/>
        </p:nvSpPr>
        <p:spPr>
          <a:xfrm>
            <a:off x="1634090" y="2706763"/>
            <a:ext cx="646302" cy="484746"/>
          </a:xfrm>
          <a:prstGeom prst="rect">
            <a:avLst/>
          </a:prstGeom>
          <a:solidFill>
            <a:srgbClr val="00B050"/>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ctr" defTabSz="685800"/>
            <a:r>
              <a:rPr lang="en-US" altLang="zh-CN" sz="1350" dirty="0"/>
              <a:t>Beam</a:t>
            </a:r>
          </a:p>
          <a:p>
            <a:pPr algn="ctr" defTabSz="685800"/>
            <a:r>
              <a:rPr lang="en-US" altLang="zh-CN" sz="1350" dirty="0"/>
              <a:t>Trigger</a:t>
            </a:r>
            <a:endParaRPr lang="zh-CN" altLang="en-US" sz="1350" dirty="0"/>
          </a:p>
        </p:txBody>
      </p:sp>
      <p:pic>
        <p:nvPicPr>
          <p:cNvPr id="26" name="图片 25">
            <a:extLst>
              <a:ext uri="{FF2B5EF4-FFF2-40B4-BE49-F238E27FC236}">
                <a16:creationId xmlns:a16="http://schemas.microsoft.com/office/drawing/2014/main" id="{24F8A521-9FB5-9044-A240-1E8C1A634418}"/>
              </a:ext>
            </a:extLst>
          </p:cNvPr>
          <p:cNvPicPr>
            <a:picLocks noChangeAspect="1"/>
          </p:cNvPicPr>
          <p:nvPr/>
        </p:nvPicPr>
        <p:blipFill rotWithShape="1">
          <a:blip r:embed="rId3"/>
          <a:srcRect t="8504" r="3046"/>
          <a:stretch/>
        </p:blipFill>
        <p:spPr>
          <a:xfrm>
            <a:off x="4826335" y="3030577"/>
            <a:ext cx="4108709" cy="1961201"/>
          </a:xfrm>
          <a:prstGeom prst="rect">
            <a:avLst/>
          </a:prstGeom>
        </p:spPr>
      </p:pic>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3E4F2B2D-4C54-FB4E-A517-C07F38684427}"/>
                  </a:ext>
                </a:extLst>
              </p:cNvPr>
              <p:cNvSpPr txBox="1"/>
              <p:nvPr/>
            </p:nvSpPr>
            <p:spPr>
              <a:xfrm>
                <a:off x="4970347" y="5231932"/>
                <a:ext cx="4572000" cy="3000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350" dirty="0"/>
                  <a:t>Detector size: </a:t>
                </a:r>
                <a14:m>
                  <m:oMath xmlns:m="http://schemas.openxmlformats.org/officeDocument/2006/math">
                    <m:r>
                      <a:rPr lang="en-US" altLang="zh-CN" sz="1350" i="1">
                        <a:latin typeface="Cambria Math" panose="02040503050406030204" pitchFamily="18" charset="0"/>
                      </a:rPr>
                      <m:t>𝜙</m:t>
                    </m:r>
                    <m:r>
                      <a:rPr lang="en-US" altLang="zh-CN" sz="1350" i="1">
                        <a:latin typeface="Cambria Math" panose="02040503050406030204" pitchFamily="18" charset="0"/>
                      </a:rPr>
                      <m:t>=76.2</m:t>
                    </m:r>
                  </m:oMath>
                </a14:m>
                <a:r>
                  <a:rPr lang="en-US" altLang="zh-CN" sz="1350" dirty="0"/>
                  <a:t> mm	 </a:t>
                </a:r>
                <a14:m>
                  <m:oMath xmlns:m="http://schemas.openxmlformats.org/officeDocument/2006/math">
                    <m:r>
                      <m:rPr>
                        <m:sty m:val="p"/>
                      </m:rPr>
                      <a:rPr lang="en-US" altLang="zh-CN" sz="1350" i="1" dirty="0">
                        <a:latin typeface="Cambria Math" panose="02040503050406030204" pitchFamily="18" charset="0"/>
                      </a:rPr>
                      <m:t>h</m:t>
                    </m:r>
                    <m:r>
                      <a:rPr lang="en-US" altLang="zh-CN" sz="1350" i="1" dirty="0">
                        <a:latin typeface="Cambria Math" panose="02040503050406030204" pitchFamily="18" charset="0"/>
                      </a:rPr>
                      <m:t>=295</m:t>
                    </m:r>
                  </m:oMath>
                </a14:m>
                <a:r>
                  <a:rPr lang="en-US" altLang="zh-CN" sz="1350" dirty="0"/>
                  <a:t> mm</a:t>
                </a:r>
                <a:endParaRPr lang="zh-CN" altLang="en-US" sz="1350" dirty="0"/>
              </a:p>
            </p:txBody>
          </p:sp>
        </mc:Choice>
        <mc:Fallback xmlns="">
          <p:sp>
            <p:nvSpPr>
              <p:cNvPr id="27" name="文本框 26">
                <a:extLst>
                  <a:ext uri="{FF2B5EF4-FFF2-40B4-BE49-F238E27FC236}">
                    <a16:creationId xmlns:a16="http://schemas.microsoft.com/office/drawing/2014/main" id="{3E4F2B2D-4C54-FB4E-A517-C07F38684427}"/>
                  </a:ext>
                </a:extLst>
              </p:cNvPr>
              <p:cNvSpPr txBox="1">
                <a:spLocks noRot="1" noChangeAspect="1" noMove="1" noResize="1" noEditPoints="1" noAdjustHandles="1" noChangeArrowheads="1" noChangeShapeType="1" noTextEdit="1"/>
              </p:cNvSpPr>
              <p:nvPr/>
            </p:nvSpPr>
            <p:spPr>
              <a:xfrm>
                <a:off x="4970347" y="5231932"/>
                <a:ext cx="4572000" cy="300082"/>
              </a:xfrm>
              <a:prstGeom prst="rect">
                <a:avLst/>
              </a:prstGeom>
              <a:blipFill>
                <a:blip r:embed="rId4"/>
                <a:stretch>
                  <a:fillRect l="-267" t="-2041" b="-20408"/>
                </a:stretch>
              </a:blipFill>
              <a:ln w="12700" cap="flat">
                <a:noFill/>
                <a:miter lim="400000"/>
              </a:ln>
              <a:effectLst/>
            </p:spPr>
            <p:txBody>
              <a:bodyPr/>
              <a:lstStyle/>
              <a:p>
                <a:r>
                  <a:rPr lang="zh-CN" altLang="en-US">
                    <a:noFill/>
                  </a:rPr>
                  <a:t> </a:t>
                </a:r>
              </a:p>
            </p:txBody>
          </p:sp>
        </mc:Fallback>
      </mc:AlternateContent>
    </p:spTree>
    <p:extLst>
      <p:ext uri="{BB962C8B-B14F-4D97-AF65-F5344CB8AC3E}">
        <p14:creationId xmlns:p14="http://schemas.microsoft.com/office/powerpoint/2010/main" val="415714499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2677362-24D3-A248-AB7F-69BD25E4D6BF}"/>
              </a:ext>
            </a:extLst>
          </p:cNvPr>
          <p:cNvSpPr txBox="1">
            <a:spLocks noGrp="1"/>
          </p:cNvSpPr>
          <p:nvPr>
            <p:ph type="body" sz="quarter" idx="22"/>
          </p:nvPr>
        </p:nvSpPr>
        <p:spPr>
          <a:xfrm>
            <a:off x="201612" y="146050"/>
            <a:ext cx="5703887"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LS</a:t>
            </a:r>
            <a:r>
              <a:rPr lang="zh-CN" altLang="en-US" dirty="0"/>
              <a:t> </a:t>
            </a:r>
            <a:r>
              <a:rPr lang="en-US" altLang="zh-CN" dirty="0"/>
              <a:t>detector calibration</a:t>
            </a:r>
            <a:endParaRPr dirty="0"/>
          </a:p>
        </p:txBody>
      </p:sp>
      <p:sp>
        <p:nvSpPr>
          <p:cNvPr id="6" name="灯片编号占位符 3">
            <a:extLst>
              <a:ext uri="{FF2B5EF4-FFF2-40B4-BE49-F238E27FC236}">
                <a16:creationId xmlns:a16="http://schemas.microsoft.com/office/drawing/2014/main" id="{4C2F0904-D52A-1B46-83D9-6556704E13B6}"/>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25</a:t>
            </a:fld>
            <a:endParaRPr lang="en-US" altLang="zh-CN"/>
          </a:p>
        </p:txBody>
      </p:sp>
      <p:sp>
        <p:nvSpPr>
          <p:cNvPr id="28" name="..">
            <a:extLst>
              <a:ext uri="{FF2B5EF4-FFF2-40B4-BE49-F238E27FC236}">
                <a16:creationId xmlns:a16="http://schemas.microsoft.com/office/drawing/2014/main" id="{E985B821-F191-9546-BF34-77B11D69AD63}"/>
              </a:ext>
            </a:extLst>
          </p:cNvPr>
          <p:cNvSpPr txBox="1">
            <a:spLocks/>
          </p:cNvSpPr>
          <p:nvPr/>
        </p:nvSpPr>
        <p:spPr>
          <a:xfrm>
            <a:off x="168831" y="945078"/>
            <a:ext cx="4319999" cy="1440000"/>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marL="0" marR="0" indent="0" algn="ctr" defTabSz="914400" rtl="0" latinLnBrk="0">
              <a:lnSpc>
                <a:spcPct val="100000"/>
              </a:lnSpc>
              <a:spcBef>
                <a:spcPts val="0"/>
              </a:spcBef>
              <a:spcAft>
                <a:spcPts val="0"/>
              </a:spcAft>
              <a:buClrTx/>
              <a:buSzTx/>
              <a:buFontTx/>
              <a:buNone/>
              <a:tabLst/>
              <a:defRPr sz="3000" b="0" i="0" u="none" strike="noStrike" cap="none" spc="0" baseline="0">
                <a:ln>
                  <a:noFill/>
                </a:ln>
                <a:solidFill>
                  <a:srgbClr val="465684"/>
                </a:solidFill>
                <a:uFillTx/>
                <a:latin typeface="Athelas"/>
                <a:ea typeface="Athelas"/>
                <a:cs typeface="Athelas"/>
                <a:sym typeface="Athelas"/>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hangingPunct="1"/>
            <a:endParaRPr lang="en-US" altLang="zh-CN" sz="2250" dirty="0">
              <a:solidFill>
                <a:srgbClr val="00B050"/>
              </a:solidFill>
            </a:endParaRPr>
          </a:p>
        </p:txBody>
      </p:sp>
      <p:sp>
        <p:nvSpPr>
          <p:cNvPr id="29" name="..">
            <a:extLst>
              <a:ext uri="{FF2B5EF4-FFF2-40B4-BE49-F238E27FC236}">
                <a16:creationId xmlns:a16="http://schemas.microsoft.com/office/drawing/2014/main" id="{4833C658-54E0-2F4C-BDB0-B116590C2978}"/>
              </a:ext>
            </a:extLst>
          </p:cNvPr>
          <p:cNvSpPr txBox="1">
            <a:spLocks/>
          </p:cNvSpPr>
          <p:nvPr/>
        </p:nvSpPr>
        <p:spPr>
          <a:xfrm>
            <a:off x="78098" y="945078"/>
            <a:ext cx="4319999" cy="1440000"/>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marL="0" marR="0" indent="0" algn="ctr" defTabSz="914400" rtl="0" latinLnBrk="0">
              <a:lnSpc>
                <a:spcPct val="100000"/>
              </a:lnSpc>
              <a:spcBef>
                <a:spcPts val="0"/>
              </a:spcBef>
              <a:spcAft>
                <a:spcPts val="0"/>
              </a:spcAft>
              <a:buClrTx/>
              <a:buSzTx/>
              <a:buFontTx/>
              <a:buNone/>
              <a:tabLst/>
              <a:defRPr sz="3000" b="0" i="0" u="none" strike="noStrike" cap="none" spc="0" baseline="0">
                <a:ln>
                  <a:noFill/>
                </a:ln>
                <a:solidFill>
                  <a:srgbClr val="465684"/>
                </a:solidFill>
                <a:uFillTx/>
                <a:latin typeface="Athelas"/>
                <a:ea typeface="Athelas"/>
                <a:cs typeface="Athelas"/>
                <a:sym typeface="Athelas"/>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algn="l" hangingPunct="1"/>
            <a:endParaRPr lang="en-US" altLang="zh-CN" sz="2250" dirty="0">
              <a:solidFill>
                <a:srgbClr val="00B050"/>
              </a:solidFill>
            </a:endParaRPr>
          </a:p>
        </p:txBody>
      </p:sp>
      <p:pic>
        <p:nvPicPr>
          <p:cNvPr id="30" name="图片 29">
            <a:extLst>
              <a:ext uri="{FF2B5EF4-FFF2-40B4-BE49-F238E27FC236}">
                <a16:creationId xmlns:a16="http://schemas.microsoft.com/office/drawing/2014/main" id="{6CF1DAD7-22AE-1F49-8E8A-E80F0CCB87B2}"/>
              </a:ext>
            </a:extLst>
          </p:cNvPr>
          <p:cNvPicPr>
            <a:picLocks noChangeAspect="1"/>
          </p:cNvPicPr>
          <p:nvPr/>
        </p:nvPicPr>
        <p:blipFill>
          <a:blip r:embed="rId2"/>
          <a:stretch>
            <a:fillRect/>
          </a:stretch>
        </p:blipFill>
        <p:spPr>
          <a:xfrm>
            <a:off x="168831" y="1035303"/>
            <a:ext cx="1900286" cy="1440000"/>
          </a:xfrm>
          <a:prstGeom prst="rect">
            <a:avLst/>
          </a:prstGeom>
        </p:spPr>
      </p:pic>
      <p:pic>
        <p:nvPicPr>
          <p:cNvPr id="31" name="图片 30">
            <a:extLst>
              <a:ext uri="{FF2B5EF4-FFF2-40B4-BE49-F238E27FC236}">
                <a16:creationId xmlns:a16="http://schemas.microsoft.com/office/drawing/2014/main" id="{0E637330-3BBE-7647-9420-C0D8ED9AB41A}"/>
              </a:ext>
            </a:extLst>
          </p:cNvPr>
          <p:cNvPicPr>
            <a:picLocks noChangeAspect="1"/>
          </p:cNvPicPr>
          <p:nvPr/>
        </p:nvPicPr>
        <p:blipFill>
          <a:blip r:embed="rId3"/>
          <a:stretch>
            <a:fillRect/>
          </a:stretch>
        </p:blipFill>
        <p:spPr>
          <a:xfrm>
            <a:off x="2339992" y="1095182"/>
            <a:ext cx="1908838" cy="1440000"/>
          </a:xfrm>
          <a:prstGeom prst="rect">
            <a:avLst/>
          </a:prstGeom>
        </p:spPr>
      </p:pic>
      <p:pic>
        <p:nvPicPr>
          <p:cNvPr id="32" name="图片 31">
            <a:extLst>
              <a:ext uri="{FF2B5EF4-FFF2-40B4-BE49-F238E27FC236}">
                <a16:creationId xmlns:a16="http://schemas.microsoft.com/office/drawing/2014/main" id="{2BF9F922-D26D-B741-BD8E-151EE0E9A17B}"/>
              </a:ext>
            </a:extLst>
          </p:cNvPr>
          <p:cNvPicPr>
            <a:picLocks noChangeAspect="1"/>
          </p:cNvPicPr>
          <p:nvPr/>
        </p:nvPicPr>
        <p:blipFill>
          <a:blip r:embed="rId4"/>
          <a:stretch>
            <a:fillRect/>
          </a:stretch>
        </p:blipFill>
        <p:spPr>
          <a:xfrm>
            <a:off x="6820867" y="1095182"/>
            <a:ext cx="1909677" cy="1440000"/>
          </a:xfrm>
          <a:prstGeom prst="rect">
            <a:avLst/>
          </a:prstGeom>
        </p:spPr>
      </p:pic>
      <p:pic>
        <p:nvPicPr>
          <p:cNvPr id="33" name="图片 32">
            <a:extLst>
              <a:ext uri="{FF2B5EF4-FFF2-40B4-BE49-F238E27FC236}">
                <a16:creationId xmlns:a16="http://schemas.microsoft.com/office/drawing/2014/main" id="{F426C67E-A3CE-B447-A9CC-2870F65EFE6C}"/>
              </a:ext>
            </a:extLst>
          </p:cNvPr>
          <p:cNvPicPr>
            <a:picLocks noChangeAspect="1"/>
          </p:cNvPicPr>
          <p:nvPr/>
        </p:nvPicPr>
        <p:blipFill>
          <a:blip r:embed="rId5"/>
          <a:stretch>
            <a:fillRect/>
          </a:stretch>
        </p:blipFill>
        <p:spPr>
          <a:xfrm>
            <a:off x="4579563" y="1095182"/>
            <a:ext cx="1910571" cy="1440000"/>
          </a:xfrm>
          <a:prstGeom prst="rect">
            <a:avLst/>
          </a:prstGeom>
        </p:spPr>
      </p:pic>
      <p:pic>
        <p:nvPicPr>
          <p:cNvPr id="34" name="图片 33">
            <a:extLst>
              <a:ext uri="{FF2B5EF4-FFF2-40B4-BE49-F238E27FC236}">
                <a16:creationId xmlns:a16="http://schemas.microsoft.com/office/drawing/2014/main" id="{E05F3C81-A7F2-AE4C-83EF-0E5A201F1214}"/>
              </a:ext>
            </a:extLst>
          </p:cNvPr>
          <p:cNvPicPr>
            <a:picLocks noChangeAspect="1"/>
          </p:cNvPicPr>
          <p:nvPr/>
        </p:nvPicPr>
        <p:blipFill>
          <a:blip r:embed="rId6"/>
          <a:stretch>
            <a:fillRect/>
          </a:stretch>
        </p:blipFill>
        <p:spPr>
          <a:xfrm>
            <a:off x="168008" y="2837954"/>
            <a:ext cx="1901109" cy="1440000"/>
          </a:xfrm>
          <a:prstGeom prst="rect">
            <a:avLst/>
          </a:prstGeom>
        </p:spPr>
      </p:pic>
      <p:pic>
        <p:nvPicPr>
          <p:cNvPr id="35" name="图片 34">
            <a:extLst>
              <a:ext uri="{FF2B5EF4-FFF2-40B4-BE49-F238E27FC236}">
                <a16:creationId xmlns:a16="http://schemas.microsoft.com/office/drawing/2014/main" id="{68695CB2-71BC-2B41-9180-ED5543A33AF2}"/>
              </a:ext>
            </a:extLst>
          </p:cNvPr>
          <p:cNvPicPr>
            <a:picLocks noChangeAspect="1"/>
          </p:cNvPicPr>
          <p:nvPr/>
        </p:nvPicPr>
        <p:blipFill>
          <a:blip r:embed="rId7"/>
          <a:stretch>
            <a:fillRect/>
          </a:stretch>
        </p:blipFill>
        <p:spPr>
          <a:xfrm>
            <a:off x="2318647" y="2853410"/>
            <a:ext cx="1920000" cy="1440000"/>
          </a:xfrm>
          <a:prstGeom prst="rect">
            <a:avLst/>
          </a:prstGeom>
        </p:spPr>
      </p:pic>
      <p:pic>
        <p:nvPicPr>
          <p:cNvPr id="36" name="图片 35">
            <a:extLst>
              <a:ext uri="{FF2B5EF4-FFF2-40B4-BE49-F238E27FC236}">
                <a16:creationId xmlns:a16="http://schemas.microsoft.com/office/drawing/2014/main" id="{F096A1BF-5AF3-1B4E-A2C3-E0E65F278E16}"/>
              </a:ext>
            </a:extLst>
          </p:cNvPr>
          <p:cNvPicPr>
            <a:picLocks noChangeAspect="1"/>
          </p:cNvPicPr>
          <p:nvPr/>
        </p:nvPicPr>
        <p:blipFill rotWithShape="1">
          <a:blip r:embed="rId8"/>
          <a:srcRect l="-464"/>
          <a:stretch/>
        </p:blipFill>
        <p:spPr>
          <a:xfrm>
            <a:off x="4561817" y="2873369"/>
            <a:ext cx="1883274" cy="1440000"/>
          </a:xfrm>
          <a:prstGeom prst="rect">
            <a:avLst/>
          </a:prstGeom>
        </p:spPr>
      </p:pic>
      <p:pic>
        <p:nvPicPr>
          <p:cNvPr id="37" name="图片 36">
            <a:extLst>
              <a:ext uri="{FF2B5EF4-FFF2-40B4-BE49-F238E27FC236}">
                <a16:creationId xmlns:a16="http://schemas.microsoft.com/office/drawing/2014/main" id="{C9AE3905-7F1B-9042-9586-39D1348298BF}"/>
              </a:ext>
            </a:extLst>
          </p:cNvPr>
          <p:cNvPicPr>
            <a:picLocks noChangeAspect="1"/>
          </p:cNvPicPr>
          <p:nvPr/>
        </p:nvPicPr>
        <p:blipFill rotWithShape="1">
          <a:blip r:embed="rId9"/>
          <a:srcRect l="976"/>
          <a:stretch/>
        </p:blipFill>
        <p:spPr>
          <a:xfrm>
            <a:off x="6823885" y="2837954"/>
            <a:ext cx="1883274" cy="1440000"/>
          </a:xfrm>
          <a:prstGeom prst="rect">
            <a:avLst/>
          </a:prstGeom>
        </p:spPr>
      </p:pic>
      <p:pic>
        <p:nvPicPr>
          <p:cNvPr id="38" name="图片 37">
            <a:extLst>
              <a:ext uri="{FF2B5EF4-FFF2-40B4-BE49-F238E27FC236}">
                <a16:creationId xmlns:a16="http://schemas.microsoft.com/office/drawing/2014/main" id="{90C8DA7E-FB70-AC40-9547-0850EDE9563A}"/>
              </a:ext>
            </a:extLst>
          </p:cNvPr>
          <p:cNvPicPr>
            <a:picLocks noChangeAspect="1"/>
          </p:cNvPicPr>
          <p:nvPr/>
        </p:nvPicPr>
        <p:blipFill>
          <a:blip r:embed="rId10"/>
          <a:stretch>
            <a:fillRect/>
          </a:stretch>
        </p:blipFill>
        <p:spPr>
          <a:xfrm>
            <a:off x="168008" y="4624911"/>
            <a:ext cx="1910469" cy="1440000"/>
          </a:xfrm>
          <a:prstGeom prst="rect">
            <a:avLst/>
          </a:prstGeom>
        </p:spPr>
      </p:pic>
      <p:pic>
        <p:nvPicPr>
          <p:cNvPr id="39" name="图片 38">
            <a:extLst>
              <a:ext uri="{FF2B5EF4-FFF2-40B4-BE49-F238E27FC236}">
                <a16:creationId xmlns:a16="http://schemas.microsoft.com/office/drawing/2014/main" id="{3161527D-3077-E44E-84B1-159EA0B86D19}"/>
              </a:ext>
            </a:extLst>
          </p:cNvPr>
          <p:cNvPicPr>
            <a:picLocks noChangeAspect="1"/>
          </p:cNvPicPr>
          <p:nvPr/>
        </p:nvPicPr>
        <p:blipFill>
          <a:blip r:embed="rId11"/>
          <a:stretch>
            <a:fillRect/>
          </a:stretch>
        </p:blipFill>
        <p:spPr>
          <a:xfrm>
            <a:off x="2379206" y="4604592"/>
            <a:ext cx="1901007" cy="1440000"/>
          </a:xfrm>
          <a:prstGeom prst="rect">
            <a:avLst/>
          </a:prstGeom>
        </p:spPr>
      </p:pic>
      <p:pic>
        <p:nvPicPr>
          <p:cNvPr id="40" name="图片 39">
            <a:extLst>
              <a:ext uri="{FF2B5EF4-FFF2-40B4-BE49-F238E27FC236}">
                <a16:creationId xmlns:a16="http://schemas.microsoft.com/office/drawing/2014/main" id="{1E72A115-417D-6842-867C-D18B757C0E8C}"/>
              </a:ext>
            </a:extLst>
          </p:cNvPr>
          <p:cNvPicPr>
            <a:picLocks noChangeAspect="1"/>
          </p:cNvPicPr>
          <p:nvPr/>
        </p:nvPicPr>
        <p:blipFill>
          <a:blip r:embed="rId12"/>
          <a:stretch>
            <a:fillRect/>
          </a:stretch>
        </p:blipFill>
        <p:spPr>
          <a:xfrm>
            <a:off x="4651370" y="4624911"/>
            <a:ext cx="1892423" cy="1440000"/>
          </a:xfrm>
          <a:prstGeom prst="rect">
            <a:avLst/>
          </a:prstGeom>
        </p:spPr>
      </p:pic>
      <p:pic>
        <p:nvPicPr>
          <p:cNvPr id="41" name="图片 40">
            <a:extLst>
              <a:ext uri="{FF2B5EF4-FFF2-40B4-BE49-F238E27FC236}">
                <a16:creationId xmlns:a16="http://schemas.microsoft.com/office/drawing/2014/main" id="{EC071F86-CE81-F64C-ABDF-02595E246403}"/>
              </a:ext>
            </a:extLst>
          </p:cNvPr>
          <p:cNvPicPr>
            <a:picLocks noChangeAspect="1"/>
          </p:cNvPicPr>
          <p:nvPr/>
        </p:nvPicPr>
        <p:blipFill>
          <a:blip r:embed="rId13"/>
          <a:stretch>
            <a:fillRect/>
          </a:stretch>
        </p:blipFill>
        <p:spPr>
          <a:xfrm>
            <a:off x="6870839" y="4604592"/>
            <a:ext cx="1883274" cy="1440000"/>
          </a:xfrm>
          <a:prstGeom prst="rect">
            <a:avLst/>
          </a:prstGeom>
        </p:spPr>
      </p:pic>
      <p:sp>
        <p:nvSpPr>
          <p:cNvPr id="42" name="文本框 41">
            <a:extLst>
              <a:ext uri="{FF2B5EF4-FFF2-40B4-BE49-F238E27FC236}">
                <a16:creationId xmlns:a16="http://schemas.microsoft.com/office/drawing/2014/main" id="{01290BAB-DC8E-7442-93B6-424D3838B41A}"/>
              </a:ext>
            </a:extLst>
          </p:cNvPr>
          <p:cNvSpPr txBox="1"/>
          <p:nvPr/>
        </p:nvSpPr>
        <p:spPr>
          <a:xfrm>
            <a:off x="275579" y="6222244"/>
            <a:ext cx="5322002"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600" dirty="0">
                <a:solidFill>
                  <a:srgbClr val="000000"/>
                </a:solidFill>
              </a:rPr>
              <a:t>Good Linearity!</a:t>
            </a:r>
            <a:endParaRPr lang="zh-CN" altLang="en-US" sz="1600" dirty="0"/>
          </a:p>
        </p:txBody>
      </p:sp>
      <p:sp>
        <p:nvSpPr>
          <p:cNvPr id="43" name="文本框 42">
            <a:extLst>
              <a:ext uri="{FF2B5EF4-FFF2-40B4-BE49-F238E27FC236}">
                <a16:creationId xmlns:a16="http://schemas.microsoft.com/office/drawing/2014/main" id="{77A7E773-FAEA-0544-AEB4-41755DE56873}"/>
              </a:ext>
            </a:extLst>
          </p:cNvPr>
          <p:cNvSpPr txBox="1"/>
          <p:nvPr/>
        </p:nvSpPr>
        <p:spPr>
          <a:xfrm>
            <a:off x="78098" y="2584258"/>
            <a:ext cx="99525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800" b="1" dirty="0">
                <a:solidFill>
                  <a:srgbClr val="000000"/>
                </a:solidFill>
              </a:rPr>
              <a:t>SN08</a:t>
            </a:r>
            <a:endParaRPr lang="zh-CN" altLang="en-US" dirty="0"/>
          </a:p>
        </p:txBody>
      </p:sp>
      <p:sp>
        <p:nvSpPr>
          <p:cNvPr id="44" name="文本框 43">
            <a:extLst>
              <a:ext uri="{FF2B5EF4-FFF2-40B4-BE49-F238E27FC236}">
                <a16:creationId xmlns:a16="http://schemas.microsoft.com/office/drawing/2014/main" id="{73F925F4-320B-C040-87FB-C40290098D68}"/>
              </a:ext>
            </a:extLst>
          </p:cNvPr>
          <p:cNvSpPr txBox="1"/>
          <p:nvPr/>
        </p:nvSpPr>
        <p:spPr>
          <a:xfrm>
            <a:off x="87828" y="4360600"/>
            <a:ext cx="99525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800" b="1" dirty="0">
                <a:solidFill>
                  <a:srgbClr val="000000"/>
                </a:solidFill>
              </a:rPr>
              <a:t>SN15</a:t>
            </a:r>
            <a:endParaRPr lang="zh-CN" altLang="en-US" dirty="0"/>
          </a:p>
        </p:txBody>
      </p:sp>
      <p:sp>
        <p:nvSpPr>
          <p:cNvPr id="45" name="文本框 44">
            <a:extLst>
              <a:ext uri="{FF2B5EF4-FFF2-40B4-BE49-F238E27FC236}">
                <a16:creationId xmlns:a16="http://schemas.microsoft.com/office/drawing/2014/main" id="{138C777B-90C6-C34D-9D24-37A295F597D2}"/>
              </a:ext>
            </a:extLst>
          </p:cNvPr>
          <p:cNvSpPr txBox="1"/>
          <p:nvPr/>
        </p:nvSpPr>
        <p:spPr>
          <a:xfrm>
            <a:off x="78098" y="811751"/>
            <a:ext cx="99525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800" b="1" dirty="0">
                <a:solidFill>
                  <a:srgbClr val="000000"/>
                </a:solidFill>
              </a:rPr>
              <a:t>SN01</a:t>
            </a:r>
            <a:endParaRPr lang="zh-CN" altLang="en-US" dirty="0"/>
          </a:p>
        </p:txBody>
      </p:sp>
    </p:spTree>
    <p:extLst>
      <p:ext uri="{BB962C8B-B14F-4D97-AF65-F5344CB8AC3E}">
        <p14:creationId xmlns:p14="http://schemas.microsoft.com/office/powerpoint/2010/main" val="1261768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2677362-24D3-A248-AB7F-69BD25E4D6BF}"/>
              </a:ext>
            </a:extLst>
          </p:cNvPr>
          <p:cNvSpPr txBox="1">
            <a:spLocks noGrp="1"/>
          </p:cNvSpPr>
          <p:nvPr>
            <p:ph type="body" sz="quarter" idx="22"/>
          </p:nvPr>
        </p:nvSpPr>
        <p:spPr>
          <a:xfrm>
            <a:off x="201612" y="146050"/>
            <a:ext cx="7816973"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PSD</a:t>
            </a:r>
            <a:r>
              <a:rPr lang="zh-CN" altLang="en-US" dirty="0"/>
              <a:t> </a:t>
            </a:r>
            <a:r>
              <a:rPr lang="en-US" altLang="zh-CN" dirty="0"/>
              <a:t>Algorithm</a:t>
            </a:r>
            <a:r>
              <a:rPr lang="zh-CN" altLang="en-US" dirty="0"/>
              <a:t> </a:t>
            </a:r>
            <a:r>
              <a:rPr lang="en-US" altLang="zh-CN" sz="3200" dirty="0"/>
              <a:t>N-γ</a:t>
            </a:r>
            <a:r>
              <a:rPr lang="zh-CN" altLang="en-US" sz="3200" dirty="0"/>
              <a:t> </a:t>
            </a:r>
            <a:r>
              <a:rPr lang="en-US" altLang="zh-CN" sz="3200" dirty="0"/>
              <a:t>discrimination</a:t>
            </a:r>
            <a:endParaRPr dirty="0"/>
          </a:p>
        </p:txBody>
      </p:sp>
      <p:sp>
        <p:nvSpPr>
          <p:cNvPr id="6" name="灯片编号占位符 3">
            <a:extLst>
              <a:ext uri="{FF2B5EF4-FFF2-40B4-BE49-F238E27FC236}">
                <a16:creationId xmlns:a16="http://schemas.microsoft.com/office/drawing/2014/main" id="{4C2F0904-D52A-1B46-83D9-6556704E13B6}"/>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26</a:t>
            </a:fld>
            <a:endParaRPr lang="en-US" altLang="zh-CN" dirty="0"/>
          </a:p>
        </p:txBody>
      </p:sp>
      <p:sp>
        <p:nvSpPr>
          <p:cNvPr id="22" name="文本框 21">
            <a:extLst>
              <a:ext uri="{FF2B5EF4-FFF2-40B4-BE49-F238E27FC236}">
                <a16:creationId xmlns:a16="http://schemas.microsoft.com/office/drawing/2014/main" id="{0141415F-219E-F241-A5B1-20FEB3BD2CE9}"/>
              </a:ext>
            </a:extLst>
          </p:cNvPr>
          <p:cNvSpPr txBox="1"/>
          <p:nvPr/>
        </p:nvSpPr>
        <p:spPr>
          <a:xfrm>
            <a:off x="4426618" y="2545310"/>
            <a:ext cx="4717382"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57175" indent="-257175">
              <a:buFont typeface="+mj-lt"/>
              <a:buAutoNum type="arabicPeriod"/>
            </a:pPr>
            <a:r>
              <a:rPr lang="en-US" altLang="zh-CN" sz="1600" dirty="0"/>
              <a:t>Rejection rate to gamma &gt; 99.5%</a:t>
            </a:r>
            <a:r>
              <a:rPr lang="zh-CN" altLang="en-US" sz="1600" dirty="0"/>
              <a:t>；</a:t>
            </a:r>
            <a:endParaRPr lang="en-US" altLang="zh-CN" sz="1600" dirty="0"/>
          </a:p>
          <a:p>
            <a:pPr marL="257175" indent="-257175">
              <a:buFont typeface="+mj-lt"/>
              <a:buAutoNum type="arabicPeriod"/>
            </a:pPr>
            <a:endParaRPr lang="en-US" altLang="zh-CN" sz="1600" dirty="0"/>
          </a:p>
          <a:p>
            <a:pPr marL="257175" indent="-257175">
              <a:buFont typeface="+mj-lt"/>
              <a:buAutoNum type="arabicPeriod"/>
            </a:pPr>
            <a:r>
              <a:rPr lang="en-US" altLang="zh-CN" sz="1600" dirty="0"/>
              <a:t> </a:t>
            </a:r>
            <a:r>
              <a:rPr lang="en-US" altLang="zh-CN" sz="1600" dirty="0">
                <a:solidFill>
                  <a:srgbClr val="FF3399"/>
                </a:solidFill>
              </a:rPr>
              <a:t>Pink Line: </a:t>
            </a:r>
            <a:r>
              <a:rPr lang="en-US" altLang="zh-CN" sz="1600" dirty="0">
                <a:solidFill>
                  <a:schemeClr val="tx1"/>
                </a:solidFill>
              </a:rPr>
              <a:t>Gamma border</a:t>
            </a:r>
          </a:p>
          <a:p>
            <a:pPr marL="257175" indent="-257175">
              <a:buFont typeface="+mj-lt"/>
              <a:buAutoNum type="arabicPeriod"/>
            </a:pPr>
            <a:endParaRPr lang="en-US" altLang="zh-CN" sz="1600" dirty="0">
              <a:solidFill>
                <a:srgbClr val="FF3399"/>
              </a:solidFill>
            </a:endParaRPr>
          </a:p>
          <a:p>
            <a:pPr marL="257175" indent="-257175">
              <a:buFont typeface="+mj-lt"/>
              <a:buAutoNum type="arabicPeriod"/>
            </a:pPr>
            <a:r>
              <a:rPr lang="en-US" altLang="zh-CN" sz="1600" dirty="0">
                <a:solidFill>
                  <a:schemeClr val="tx1"/>
                </a:solidFill>
              </a:rPr>
              <a:t> Right side of </a:t>
            </a:r>
            <a:r>
              <a:rPr lang="en-US" altLang="zh-CN" sz="1600" dirty="0">
                <a:solidFill>
                  <a:srgbClr val="FF0000"/>
                </a:solidFill>
              </a:rPr>
              <a:t>Red Line: </a:t>
            </a:r>
          </a:p>
          <a:p>
            <a:pPr lvl="3" indent="0"/>
            <a:r>
              <a:rPr lang="en-US" altLang="zh-CN" sz="1600" dirty="0">
                <a:solidFill>
                  <a:srgbClr val="FF0000"/>
                </a:solidFill>
              </a:rPr>
              <a:t>         </a:t>
            </a:r>
            <a:r>
              <a:rPr lang="en-US" altLang="zh-CN" sz="1600" dirty="0">
                <a:solidFill>
                  <a:schemeClr val="tx1"/>
                </a:solidFill>
              </a:rPr>
              <a:t>Gamma and Neutron selection efficiency ~ 100%</a:t>
            </a:r>
          </a:p>
          <a:p>
            <a:pPr marL="257175" indent="-257175">
              <a:buFont typeface="+mj-lt"/>
              <a:buAutoNum type="arabicPeriod"/>
            </a:pPr>
            <a:endParaRPr lang="en-US" altLang="zh-CN" sz="1600" dirty="0">
              <a:solidFill>
                <a:schemeClr val="tx1"/>
              </a:solidFill>
            </a:endParaRPr>
          </a:p>
          <a:p>
            <a:pPr marL="257175" indent="-257175">
              <a:buFont typeface="+mj-lt"/>
              <a:buAutoNum type="arabicPeriod"/>
            </a:pPr>
            <a:r>
              <a:rPr lang="en-US" altLang="zh-CN" sz="1600" dirty="0">
                <a:solidFill>
                  <a:schemeClr val="tx1"/>
                </a:solidFill>
              </a:rPr>
              <a:t>Left side of </a:t>
            </a:r>
            <a:r>
              <a:rPr lang="en-US" altLang="zh-CN" sz="1600" dirty="0">
                <a:solidFill>
                  <a:srgbClr val="FF0000"/>
                </a:solidFill>
              </a:rPr>
              <a:t>Red Line:</a:t>
            </a:r>
          </a:p>
          <a:p>
            <a:pPr lvl="1" indent="0"/>
            <a:r>
              <a:rPr lang="en-US" altLang="zh-CN" sz="1600" dirty="0">
                <a:solidFill>
                  <a:schemeClr val="tx1"/>
                </a:solidFill>
              </a:rPr>
              <a:t>         Neutron selection efficiency &lt; 100%</a:t>
            </a:r>
          </a:p>
          <a:p>
            <a:pPr lvl="2" indent="0"/>
            <a:r>
              <a:rPr lang="en-US" altLang="zh-CN" sz="1600" dirty="0">
                <a:solidFill>
                  <a:srgbClr val="FF0000"/>
                </a:solidFill>
              </a:rPr>
              <a:t>	</a:t>
            </a:r>
            <a:endParaRPr lang="en-US" altLang="zh-CN" sz="1600" dirty="0">
              <a:solidFill>
                <a:schemeClr val="tx1"/>
              </a:solidFill>
            </a:endParaRPr>
          </a:p>
        </p:txBody>
      </p:sp>
      <p:pic>
        <p:nvPicPr>
          <p:cNvPr id="23" name="图片 22">
            <a:extLst>
              <a:ext uri="{FF2B5EF4-FFF2-40B4-BE49-F238E27FC236}">
                <a16:creationId xmlns:a16="http://schemas.microsoft.com/office/drawing/2014/main" id="{EFAE799E-FCFB-8A4A-B9E1-88D40EE93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866" y="2028161"/>
            <a:ext cx="3920830" cy="3760796"/>
          </a:xfrm>
          <a:prstGeom prst="rect">
            <a:avLst/>
          </a:prstGeom>
        </p:spPr>
      </p:pic>
      <p:cxnSp>
        <p:nvCxnSpPr>
          <p:cNvPr id="24" name="直接连接符 11">
            <a:extLst>
              <a:ext uri="{FF2B5EF4-FFF2-40B4-BE49-F238E27FC236}">
                <a16:creationId xmlns:a16="http://schemas.microsoft.com/office/drawing/2014/main" id="{94E1D09F-BCE5-1744-B3C7-BB8C7A4F2426}"/>
              </a:ext>
            </a:extLst>
          </p:cNvPr>
          <p:cNvCxnSpPr>
            <a:cxnSpLocks/>
          </p:cNvCxnSpPr>
          <p:nvPr/>
        </p:nvCxnSpPr>
        <p:spPr>
          <a:xfrm flipV="1">
            <a:off x="1261086" y="2091131"/>
            <a:ext cx="0" cy="3462904"/>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8671736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
            <a:extLst>
              <a:ext uri="{FF2B5EF4-FFF2-40B4-BE49-F238E27FC236}">
                <a16:creationId xmlns:a16="http://schemas.microsoft.com/office/drawing/2014/main" id="{C3CA40A8-0F71-26C7-E53F-937E4A9DEC8B}"/>
              </a:ext>
            </a:extLst>
          </p:cNvPr>
          <p:cNvSpPr txBox="1">
            <a:spLocks/>
          </p:cNvSpPr>
          <p:nvPr/>
        </p:nvSpPr>
        <p:spPr>
          <a:xfrm>
            <a:off x="168830" y="190537"/>
            <a:ext cx="7047757" cy="523220"/>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marL="0" marR="0" indent="0" algn="ctr" defTabSz="914400" rtl="0" latinLnBrk="0">
              <a:lnSpc>
                <a:spcPct val="100000"/>
              </a:lnSpc>
              <a:spcBef>
                <a:spcPts val="0"/>
              </a:spcBef>
              <a:spcAft>
                <a:spcPts val="0"/>
              </a:spcAft>
              <a:buClrTx/>
              <a:buSzTx/>
              <a:buFontTx/>
              <a:buNone/>
              <a:tabLst/>
              <a:defRPr sz="3000" b="0" i="0" u="none" strike="noStrike" cap="none" spc="0" baseline="0">
                <a:ln>
                  <a:noFill/>
                </a:ln>
                <a:solidFill>
                  <a:srgbClr val="465684"/>
                </a:solidFill>
                <a:uFillTx/>
                <a:latin typeface="Athelas"/>
                <a:ea typeface="Athelas"/>
                <a:cs typeface="Athelas"/>
                <a:sym typeface="Athelas"/>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algn="l" hangingPunct="1"/>
            <a:r>
              <a:rPr lang="en-US" altLang="zh-CN" sz="2800" dirty="0"/>
              <a:t>BRN measurement at CSNS </a:t>
            </a:r>
            <a:endParaRPr lang="zh-CN" altLang="en-US" sz="2800" dirty="0"/>
          </a:p>
        </p:txBody>
      </p:sp>
      <p:pic>
        <p:nvPicPr>
          <p:cNvPr id="9" name="图片 8">
            <a:extLst>
              <a:ext uri="{FF2B5EF4-FFF2-40B4-BE49-F238E27FC236}">
                <a16:creationId xmlns:a16="http://schemas.microsoft.com/office/drawing/2014/main" id="{D445FAEF-6C44-037A-80F7-5FFE7CC38F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597" y="1059143"/>
            <a:ext cx="2974724" cy="2231914"/>
          </a:xfrm>
          <a:prstGeom prst="rect">
            <a:avLst/>
          </a:prstGeom>
        </p:spPr>
      </p:pic>
      <p:sp>
        <p:nvSpPr>
          <p:cNvPr id="13" name="文本框 12">
            <a:extLst>
              <a:ext uri="{FF2B5EF4-FFF2-40B4-BE49-F238E27FC236}">
                <a16:creationId xmlns:a16="http://schemas.microsoft.com/office/drawing/2014/main" id="{8E80E81C-73FF-4855-4BBA-53729585061F}"/>
              </a:ext>
            </a:extLst>
          </p:cNvPr>
          <p:cNvSpPr txBox="1"/>
          <p:nvPr/>
        </p:nvSpPr>
        <p:spPr>
          <a:xfrm>
            <a:off x="5971984" y="1532221"/>
            <a:ext cx="3172016"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lgn="just">
              <a:buFont typeface="Arial" panose="020B0604020202020204" pitchFamily="34" charset="0"/>
              <a:buChar char="•"/>
            </a:pPr>
            <a:r>
              <a:rPr lang="en-US" altLang="zh-CN" dirty="0"/>
              <a:t>The dual bunch structure with time interval ~ 410ns of the CSNS proton beam is clearly observed.</a:t>
            </a:r>
          </a:p>
        </p:txBody>
      </p:sp>
      <p:sp>
        <p:nvSpPr>
          <p:cNvPr id="7" name="灯片编号占位符 3">
            <a:extLst>
              <a:ext uri="{FF2B5EF4-FFF2-40B4-BE49-F238E27FC236}">
                <a16:creationId xmlns:a16="http://schemas.microsoft.com/office/drawing/2014/main" id="{19948821-917C-E843-9417-7A36F7E7799C}"/>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27</a:t>
            </a:fld>
            <a:endParaRPr lang="en-US" altLang="zh-CN" dirty="0"/>
          </a:p>
        </p:txBody>
      </p:sp>
      <p:pic>
        <p:nvPicPr>
          <p:cNvPr id="11" name="内容占位符 10">
            <a:extLst>
              <a:ext uri="{FF2B5EF4-FFF2-40B4-BE49-F238E27FC236}">
                <a16:creationId xmlns:a16="http://schemas.microsoft.com/office/drawing/2014/main" id="{DE772DC0-79ED-4E32-AC1E-95CE56705B59}"/>
              </a:ext>
            </a:extLst>
          </p:cNvPr>
          <p:cNvPicPr>
            <a:picLocks noChangeAspect="1"/>
          </p:cNvPicPr>
          <p:nvPr/>
        </p:nvPicPr>
        <p:blipFill rotWithShape="1">
          <a:blip r:embed="rId3">
            <a:extLst>
              <a:ext uri="{28A0092B-C50C-407E-A947-70E740481C1C}">
                <a14:useLocalDpi xmlns:a14="http://schemas.microsoft.com/office/drawing/2010/main" val="0"/>
              </a:ext>
            </a:extLst>
          </a:blip>
          <a:srcRect l="50911" t="1" b="-1"/>
          <a:stretch/>
        </p:blipFill>
        <p:spPr>
          <a:xfrm>
            <a:off x="3435646" y="881041"/>
            <a:ext cx="2826864" cy="2502690"/>
          </a:xfrm>
          <a:prstGeom prst="rect">
            <a:avLst/>
          </a:prstGeom>
        </p:spPr>
      </p:pic>
      <p:pic>
        <p:nvPicPr>
          <p:cNvPr id="14" name="图片 13">
            <a:extLst>
              <a:ext uri="{FF2B5EF4-FFF2-40B4-BE49-F238E27FC236}">
                <a16:creationId xmlns:a16="http://schemas.microsoft.com/office/drawing/2014/main" id="{824EA357-453E-4804-ABD1-16740D842C01}"/>
              </a:ext>
            </a:extLst>
          </p:cNvPr>
          <p:cNvPicPr>
            <a:picLocks noChangeAspect="1"/>
          </p:cNvPicPr>
          <p:nvPr/>
        </p:nvPicPr>
        <p:blipFill>
          <a:blip r:embed="rId4"/>
          <a:stretch>
            <a:fillRect/>
          </a:stretch>
        </p:blipFill>
        <p:spPr>
          <a:xfrm>
            <a:off x="168830" y="3909898"/>
            <a:ext cx="7886700" cy="895350"/>
          </a:xfrm>
          <a:prstGeom prst="rect">
            <a:avLst/>
          </a:prstGeom>
        </p:spPr>
      </p:pic>
      <p:cxnSp>
        <p:nvCxnSpPr>
          <p:cNvPr id="15" name="直接箭头连接符 14">
            <a:extLst>
              <a:ext uri="{FF2B5EF4-FFF2-40B4-BE49-F238E27FC236}">
                <a16:creationId xmlns:a16="http://schemas.microsoft.com/office/drawing/2014/main" id="{E7FE2A87-1EFD-4F91-B584-745EFD381F57}"/>
              </a:ext>
            </a:extLst>
          </p:cNvPr>
          <p:cNvCxnSpPr/>
          <p:nvPr/>
        </p:nvCxnSpPr>
        <p:spPr>
          <a:xfrm flipH="1">
            <a:off x="7887955" y="4435446"/>
            <a:ext cx="1125415" cy="0"/>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6" name="文本框 15">
            <a:extLst>
              <a:ext uri="{FF2B5EF4-FFF2-40B4-BE49-F238E27FC236}">
                <a16:creationId xmlns:a16="http://schemas.microsoft.com/office/drawing/2014/main" id="{8239E926-86F8-407C-B29E-7358707D22EB}"/>
              </a:ext>
            </a:extLst>
          </p:cNvPr>
          <p:cNvSpPr txBox="1"/>
          <p:nvPr/>
        </p:nvSpPr>
        <p:spPr>
          <a:xfrm>
            <a:off x="6485321" y="3564512"/>
            <a:ext cx="609437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a:t>X-axis : m</a:t>
            </a:r>
            <a:endParaRPr lang="zh-CN" altLang="en-US" dirty="0"/>
          </a:p>
        </p:txBody>
      </p:sp>
      <p:sp>
        <p:nvSpPr>
          <p:cNvPr id="17" name="文本框 16">
            <a:extLst>
              <a:ext uri="{FF2B5EF4-FFF2-40B4-BE49-F238E27FC236}">
                <a16:creationId xmlns:a16="http://schemas.microsoft.com/office/drawing/2014/main" id="{2BF87D06-A4F9-4849-BB9D-E2169D702E33}"/>
              </a:ext>
            </a:extLst>
          </p:cNvPr>
          <p:cNvSpPr txBox="1"/>
          <p:nvPr/>
        </p:nvSpPr>
        <p:spPr>
          <a:xfrm>
            <a:off x="168830" y="4836568"/>
            <a:ext cx="609437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a:t>Y-axis </a:t>
            </a:r>
            <a:r>
              <a:rPr lang="zh-CN" altLang="en-US" dirty="0"/>
              <a:t>：</a:t>
            </a:r>
            <a:r>
              <a:rPr lang="en-US" altLang="zh-CN" dirty="0"/>
              <a:t>m</a:t>
            </a:r>
            <a:endParaRPr lang="zh-CN" altLang="en-US" dirty="0"/>
          </a:p>
        </p:txBody>
      </p:sp>
      <p:sp>
        <p:nvSpPr>
          <p:cNvPr id="18" name="文本框 17">
            <a:extLst>
              <a:ext uri="{FF2B5EF4-FFF2-40B4-BE49-F238E27FC236}">
                <a16:creationId xmlns:a16="http://schemas.microsoft.com/office/drawing/2014/main" id="{89FE4727-6719-48AF-9050-5389BAB8726B}"/>
              </a:ext>
            </a:extLst>
          </p:cNvPr>
          <p:cNvSpPr txBox="1"/>
          <p:nvPr/>
        </p:nvSpPr>
        <p:spPr>
          <a:xfrm>
            <a:off x="8134406" y="4135364"/>
            <a:ext cx="1010292" cy="3000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350" b="1" dirty="0">
                <a:solidFill>
                  <a:srgbClr val="FF0000"/>
                </a:solidFill>
              </a:rPr>
              <a:t>Beam</a:t>
            </a:r>
            <a:endParaRPr lang="zh-CN" altLang="en-US" sz="1350" b="1" dirty="0">
              <a:solidFill>
                <a:srgbClr val="FF0000"/>
              </a:solidFill>
            </a:endParaRPr>
          </a:p>
        </p:txBody>
      </p:sp>
      <p:sp>
        <p:nvSpPr>
          <p:cNvPr id="2" name="文本框 1">
            <a:extLst>
              <a:ext uri="{FF2B5EF4-FFF2-40B4-BE49-F238E27FC236}">
                <a16:creationId xmlns:a16="http://schemas.microsoft.com/office/drawing/2014/main" id="{C34A59A8-531F-403F-81C2-56FFEEB829D6}"/>
              </a:ext>
            </a:extLst>
          </p:cNvPr>
          <p:cNvSpPr txBox="1"/>
          <p:nvPr/>
        </p:nvSpPr>
        <p:spPr>
          <a:xfrm>
            <a:off x="168830" y="3436245"/>
            <a:ext cx="704775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Scanning the neuron counting rate at different positions in CSNS</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3" name="椭圆 2">
            <a:extLst>
              <a:ext uri="{FF2B5EF4-FFF2-40B4-BE49-F238E27FC236}">
                <a16:creationId xmlns:a16="http://schemas.microsoft.com/office/drawing/2014/main" id="{335A7F5F-9BA3-4F15-9A8D-D6EDA331DEE5}"/>
              </a:ext>
            </a:extLst>
          </p:cNvPr>
          <p:cNvSpPr/>
          <p:nvPr/>
        </p:nvSpPr>
        <p:spPr>
          <a:xfrm>
            <a:off x="4111482" y="4428236"/>
            <a:ext cx="572655" cy="609600"/>
          </a:xfrm>
          <a:prstGeom prst="ellipse">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n-lt"/>
              <a:ea typeface="+mn-ea"/>
              <a:cs typeface="+mn-cs"/>
              <a:sym typeface="Calibri"/>
            </a:endParaRPr>
          </a:p>
        </p:txBody>
      </p:sp>
      <p:cxnSp>
        <p:nvCxnSpPr>
          <p:cNvPr id="5" name="直接箭头连接符 4">
            <a:extLst>
              <a:ext uri="{FF2B5EF4-FFF2-40B4-BE49-F238E27FC236}">
                <a16:creationId xmlns:a16="http://schemas.microsoft.com/office/drawing/2014/main" id="{EA5DF827-B98D-4F77-8BC2-349B9F6B6C21}"/>
              </a:ext>
            </a:extLst>
          </p:cNvPr>
          <p:cNvCxnSpPr/>
          <p:nvPr/>
        </p:nvCxnSpPr>
        <p:spPr>
          <a:xfrm>
            <a:off x="4397809" y="4728318"/>
            <a:ext cx="0" cy="674955"/>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6" name="文本框 5">
            <a:extLst>
              <a:ext uri="{FF2B5EF4-FFF2-40B4-BE49-F238E27FC236}">
                <a16:creationId xmlns:a16="http://schemas.microsoft.com/office/drawing/2014/main" id="{865167E1-3344-421D-B540-4AE0604D1A86}"/>
              </a:ext>
            </a:extLst>
          </p:cNvPr>
          <p:cNvSpPr txBox="1"/>
          <p:nvPr/>
        </p:nvSpPr>
        <p:spPr>
          <a:xfrm>
            <a:off x="4079154" y="5403273"/>
            <a:ext cx="472897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(1.2, 0) selected to be the detector site</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9" name="图片 18">
            <a:extLst>
              <a:ext uri="{FF2B5EF4-FFF2-40B4-BE49-F238E27FC236}">
                <a16:creationId xmlns:a16="http://schemas.microsoft.com/office/drawing/2014/main" id="{6933D5F5-A6B2-41F6-B797-305BBB268A8A}"/>
              </a:ext>
            </a:extLst>
          </p:cNvPr>
          <p:cNvPicPr>
            <a:picLocks noChangeAspect="1"/>
          </p:cNvPicPr>
          <p:nvPr/>
        </p:nvPicPr>
        <p:blipFill>
          <a:blip r:embed="rId5"/>
          <a:stretch>
            <a:fillRect/>
          </a:stretch>
        </p:blipFill>
        <p:spPr>
          <a:xfrm>
            <a:off x="168830" y="5202442"/>
            <a:ext cx="3413068" cy="1549033"/>
          </a:xfrm>
          <a:prstGeom prst="rect">
            <a:avLst/>
          </a:prstGeom>
        </p:spPr>
      </p:pic>
      <p:sp>
        <p:nvSpPr>
          <p:cNvPr id="20" name="文本框 19">
            <a:extLst>
              <a:ext uri="{FF2B5EF4-FFF2-40B4-BE49-F238E27FC236}">
                <a16:creationId xmlns:a16="http://schemas.microsoft.com/office/drawing/2014/main" id="{3B8CE6A1-6A04-4E9A-B9E2-726A46CFFA13}"/>
              </a:ext>
            </a:extLst>
          </p:cNvPr>
          <p:cNvSpPr txBox="1"/>
          <p:nvPr/>
        </p:nvSpPr>
        <p:spPr>
          <a:xfrm>
            <a:off x="4111482" y="5837382"/>
            <a:ext cx="503251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Shielding designed to be 2.4m wide and 1.8m high</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21" name="文本框 20">
            <a:extLst>
              <a:ext uri="{FF2B5EF4-FFF2-40B4-BE49-F238E27FC236}">
                <a16:creationId xmlns:a16="http://schemas.microsoft.com/office/drawing/2014/main" id="{19465D9E-550C-4D9B-9CB4-18D593A007A0}"/>
              </a:ext>
            </a:extLst>
          </p:cNvPr>
          <p:cNvSpPr txBox="1"/>
          <p:nvPr/>
        </p:nvSpPr>
        <p:spPr>
          <a:xfrm>
            <a:off x="5736206" y="3243239"/>
            <a:ext cx="32134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400" b="0" i="0" u="none" strike="noStrike" cap="none" spc="0" normalizeH="0" baseline="0" dirty="0">
                <a:ln>
                  <a:noFill/>
                </a:ln>
                <a:solidFill>
                  <a:srgbClr val="000000"/>
                </a:solidFill>
                <a:effectLst/>
                <a:uFillTx/>
                <a:latin typeface="+mn-lt"/>
                <a:ea typeface="+mn-ea"/>
                <a:cs typeface="+mn-cs"/>
                <a:sym typeface="Calibri"/>
              </a:rPr>
              <a:t>ns</a:t>
            </a:r>
            <a:endParaRPr kumimoji="0" lang="zh-CN" altLang="en-US" sz="1400" b="0" i="0" u="none" strike="noStrike" cap="none" spc="0" normalizeH="0" baseline="0" dirty="0">
              <a:ln>
                <a:noFill/>
              </a:ln>
              <a:solidFill>
                <a:srgbClr val="000000"/>
              </a:solidFill>
              <a:effectLst/>
              <a:uFillTx/>
              <a:latin typeface="+mn-lt"/>
              <a:ea typeface="+mn-ea"/>
              <a:cs typeface="+mn-cs"/>
              <a:sym typeface="Calibri"/>
            </a:endParaRPr>
          </a:p>
        </p:txBody>
      </p:sp>
      <p:sp>
        <p:nvSpPr>
          <p:cNvPr id="22" name="文本框 21">
            <a:extLst>
              <a:ext uri="{FF2B5EF4-FFF2-40B4-BE49-F238E27FC236}">
                <a16:creationId xmlns:a16="http://schemas.microsoft.com/office/drawing/2014/main" id="{5ECCCAEF-5593-4765-B541-51D5354D04E4}"/>
              </a:ext>
            </a:extLst>
          </p:cNvPr>
          <p:cNvSpPr txBox="1"/>
          <p:nvPr/>
        </p:nvSpPr>
        <p:spPr>
          <a:xfrm rot="16200000">
            <a:off x="2783716" y="801010"/>
            <a:ext cx="1154646"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sz="1400" dirty="0"/>
              <a:t>counts</a:t>
            </a:r>
            <a:endParaRPr kumimoji="0" lang="zh-CN" altLang="en-US" sz="14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61786538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
            <a:extLst>
              <a:ext uri="{FF2B5EF4-FFF2-40B4-BE49-F238E27FC236}">
                <a16:creationId xmlns:a16="http://schemas.microsoft.com/office/drawing/2014/main" id="{C3CA40A8-0F71-26C7-E53F-937E4A9DEC8B}"/>
              </a:ext>
            </a:extLst>
          </p:cNvPr>
          <p:cNvSpPr txBox="1">
            <a:spLocks/>
          </p:cNvSpPr>
          <p:nvPr/>
        </p:nvSpPr>
        <p:spPr>
          <a:xfrm>
            <a:off x="168831" y="190537"/>
            <a:ext cx="6214946" cy="523220"/>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marL="0" marR="0" indent="0" algn="ctr" defTabSz="914400" rtl="0" latinLnBrk="0">
              <a:lnSpc>
                <a:spcPct val="100000"/>
              </a:lnSpc>
              <a:spcBef>
                <a:spcPts val="0"/>
              </a:spcBef>
              <a:spcAft>
                <a:spcPts val="0"/>
              </a:spcAft>
              <a:buClrTx/>
              <a:buSzTx/>
              <a:buFontTx/>
              <a:buNone/>
              <a:tabLst/>
              <a:defRPr sz="3000" b="0" i="0" u="none" strike="noStrike" cap="none" spc="0" baseline="0">
                <a:ln>
                  <a:noFill/>
                </a:ln>
                <a:solidFill>
                  <a:srgbClr val="465684"/>
                </a:solidFill>
                <a:uFillTx/>
                <a:latin typeface="Athelas"/>
                <a:ea typeface="Athelas"/>
                <a:cs typeface="Athelas"/>
                <a:sym typeface="Athelas"/>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algn="l" hangingPunct="1"/>
            <a:r>
              <a:rPr lang="en-US" altLang="zh-CN" sz="2800" dirty="0"/>
              <a:t>CSNS</a:t>
            </a:r>
            <a:r>
              <a:rPr lang="zh-CN" altLang="en-US" sz="2800" dirty="0"/>
              <a:t> </a:t>
            </a:r>
            <a:r>
              <a:rPr lang="en-US" altLang="zh-CN" sz="2800" dirty="0"/>
              <a:t>BRN rate monitoring</a:t>
            </a:r>
            <a:endParaRPr lang="zh-CN" altLang="en-US" sz="2800" dirty="0"/>
          </a:p>
        </p:txBody>
      </p:sp>
      <p:sp>
        <p:nvSpPr>
          <p:cNvPr id="4" name="文本框 3">
            <a:extLst>
              <a:ext uri="{FF2B5EF4-FFF2-40B4-BE49-F238E27FC236}">
                <a16:creationId xmlns:a16="http://schemas.microsoft.com/office/drawing/2014/main" id="{03CCE177-395B-B443-875C-901A003819F1}"/>
              </a:ext>
            </a:extLst>
          </p:cNvPr>
          <p:cNvSpPr txBox="1"/>
          <p:nvPr/>
        </p:nvSpPr>
        <p:spPr>
          <a:xfrm>
            <a:off x="3716114" y="5768128"/>
            <a:ext cx="187807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SN01: 5’’,</a:t>
            </a:r>
            <a:r>
              <a:rPr kumimoji="0" lang="zh-CN" altLang="en-US" sz="1800" b="0" i="0" u="none" strike="noStrike" cap="none" spc="0" normalizeH="0" baseline="0" dirty="0">
                <a:ln>
                  <a:noFill/>
                </a:ln>
                <a:solidFill>
                  <a:srgbClr val="000000"/>
                </a:solidFill>
                <a:effectLst/>
                <a:uFillTx/>
                <a:latin typeface="+mn-lt"/>
                <a:ea typeface="+mn-ea"/>
                <a:cs typeface="+mn-cs"/>
                <a:sym typeface="Calibri"/>
              </a:rPr>
              <a:t> </a:t>
            </a:r>
            <a:r>
              <a:rPr lang="zh-CN" altLang="en-US" dirty="0"/>
              <a:t>（</a:t>
            </a:r>
            <a:r>
              <a:rPr lang="en-US" altLang="zh-CN" dirty="0"/>
              <a:t>1,0</a:t>
            </a:r>
            <a:r>
              <a:rPr lang="zh-CN" altLang="en-US" dirty="0"/>
              <a:t>）</a:t>
            </a:r>
            <a:endParaRPr kumimoji="0" lang="en-US" altLang="zh-CN" sz="1800" b="0" i="0" u="none" strike="noStrike" cap="none" spc="0" normalizeH="0" baseline="0" dirty="0">
              <a:ln>
                <a:noFill/>
              </a:ln>
              <a:solidFill>
                <a:srgbClr val="000000"/>
              </a:solidFill>
              <a:effectLst/>
              <a:uFillTx/>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LS01: 2</a:t>
            </a:r>
            <a:r>
              <a:rPr kumimoji="0" lang="zh-CN" altLang="en-US" sz="1800" b="0" i="0" u="none" strike="noStrike" cap="none" spc="0" normalizeH="0" baseline="0" dirty="0">
                <a:ln>
                  <a:noFill/>
                </a:ln>
                <a:solidFill>
                  <a:srgbClr val="000000"/>
                </a:solidFill>
                <a:effectLst/>
                <a:uFillTx/>
                <a:latin typeface="+mn-lt"/>
                <a:ea typeface="+mn-ea"/>
                <a:cs typeface="+mn-cs"/>
                <a:sym typeface="Calibri"/>
              </a:rPr>
              <a:t>‘’</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    (-1.2, 0)</a:t>
            </a:r>
          </a:p>
          <a:p>
            <a:pPr marL="0" marR="0" indent="0" algn="ctr"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LS02:</a:t>
            </a:r>
            <a:r>
              <a:rPr kumimoji="0" lang="zh-CN" altLang="en-US" sz="1800" b="0" i="0" u="none" strike="noStrike" cap="none" spc="0" normalizeH="0" baseline="0" dirty="0">
                <a:ln>
                  <a:noFill/>
                </a:ln>
                <a:solidFill>
                  <a:srgbClr val="000000"/>
                </a:solidFill>
                <a:effectLst/>
                <a:uFillTx/>
                <a:latin typeface="+mn-lt"/>
                <a:ea typeface="+mn-ea"/>
                <a:cs typeface="+mn-cs"/>
                <a:sym typeface="Calibri"/>
              </a:rPr>
              <a:t> </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2</a:t>
            </a:r>
            <a:r>
              <a:rPr kumimoji="0" lang="zh-CN" altLang="en-US" sz="1800" b="0" i="0" u="none" strike="noStrike" cap="none" spc="0" normalizeH="0" baseline="0" dirty="0">
                <a:ln>
                  <a:noFill/>
                </a:ln>
                <a:solidFill>
                  <a:srgbClr val="000000"/>
                </a:solidFill>
                <a:effectLst/>
                <a:uFillTx/>
                <a:latin typeface="+mn-lt"/>
                <a:ea typeface="+mn-ea"/>
                <a:cs typeface="+mn-cs"/>
                <a:sym typeface="Calibri"/>
              </a:rPr>
              <a:t>‘’</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a:t>
            </a:r>
            <a:r>
              <a:rPr lang="zh-CN" altLang="en-US" dirty="0"/>
              <a:t>   </a:t>
            </a:r>
            <a:r>
              <a:rPr lang="en-US" altLang="zh-CN" dirty="0"/>
              <a:t>(-3, 0)</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21" name="灯片编号占位符 3">
            <a:extLst>
              <a:ext uri="{FF2B5EF4-FFF2-40B4-BE49-F238E27FC236}">
                <a16:creationId xmlns:a16="http://schemas.microsoft.com/office/drawing/2014/main" id="{FD1CCC11-E4D5-1C4B-B89A-BD9ED4753F42}"/>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28</a:t>
            </a:fld>
            <a:endParaRPr lang="en-US" altLang="zh-CN" dirty="0"/>
          </a:p>
        </p:txBody>
      </p:sp>
      <p:grpSp>
        <p:nvGrpSpPr>
          <p:cNvPr id="11" name="组合 10">
            <a:extLst>
              <a:ext uri="{FF2B5EF4-FFF2-40B4-BE49-F238E27FC236}">
                <a16:creationId xmlns:a16="http://schemas.microsoft.com/office/drawing/2014/main" id="{421E1A2C-ED3D-D141-BFAC-B6947E9441BB}"/>
              </a:ext>
            </a:extLst>
          </p:cNvPr>
          <p:cNvGrpSpPr/>
          <p:nvPr/>
        </p:nvGrpSpPr>
        <p:grpSpPr>
          <a:xfrm>
            <a:off x="-1" y="1260431"/>
            <a:ext cx="8974653" cy="4130966"/>
            <a:chOff x="-1" y="1260431"/>
            <a:chExt cx="8974653" cy="4130966"/>
          </a:xfrm>
        </p:grpSpPr>
        <p:pic>
          <p:nvPicPr>
            <p:cNvPr id="9" name="图片 8">
              <a:extLst>
                <a:ext uri="{FF2B5EF4-FFF2-40B4-BE49-F238E27FC236}">
                  <a16:creationId xmlns:a16="http://schemas.microsoft.com/office/drawing/2014/main" id="{02F2739B-B231-3846-A45F-6461B32AF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60431"/>
              <a:ext cx="8709329" cy="4130966"/>
            </a:xfrm>
            <a:prstGeom prst="rect">
              <a:avLst/>
            </a:prstGeom>
          </p:spPr>
        </p:pic>
        <p:sp>
          <p:nvSpPr>
            <p:cNvPr id="10" name="文本框 9">
              <a:extLst>
                <a:ext uri="{FF2B5EF4-FFF2-40B4-BE49-F238E27FC236}">
                  <a16:creationId xmlns:a16="http://schemas.microsoft.com/office/drawing/2014/main" id="{2A4068B4-561C-4A41-8B1C-BF24CC08ED2F}"/>
                </a:ext>
              </a:extLst>
            </p:cNvPr>
            <p:cNvSpPr txBox="1"/>
            <p:nvPr/>
          </p:nvSpPr>
          <p:spPr>
            <a:xfrm rot="5400000">
              <a:off x="7894230" y="2361402"/>
              <a:ext cx="179151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chemeClr val="tx1">
                      <a:lumMod val="75000"/>
                      <a:lumOff val="25000"/>
                    </a:schemeClr>
                  </a:solidFill>
                  <a:effectLst/>
                  <a:uFillTx/>
                  <a:latin typeface="Times New Roman" panose="02020603050405020304" pitchFamily="18" charset="0"/>
                  <a:cs typeface="Times New Roman" panose="02020603050405020304" pitchFamily="18" charset="0"/>
                  <a:sym typeface="Calibri"/>
                </a:rPr>
                <a:t>Beam Power / kW</a:t>
              </a:r>
              <a:endParaRPr kumimoji="0" lang="zh-CN" altLang="en-US" sz="1800" b="0" i="0" u="none" strike="noStrike" cap="none" spc="0" normalizeH="0" baseline="0" dirty="0">
                <a:ln>
                  <a:noFill/>
                </a:ln>
                <a:solidFill>
                  <a:schemeClr val="tx1">
                    <a:lumMod val="75000"/>
                    <a:lumOff val="25000"/>
                  </a:schemeClr>
                </a:solidFill>
                <a:effectLst/>
                <a:uFillTx/>
                <a:latin typeface="Times New Roman" panose="02020603050405020304" pitchFamily="18" charset="0"/>
                <a:cs typeface="Times New Roman" panose="02020603050405020304" pitchFamily="18" charset="0"/>
                <a:sym typeface="Calibri"/>
              </a:endParaRPr>
            </a:p>
          </p:txBody>
        </p:sp>
      </p:grpSp>
    </p:spTree>
    <p:extLst>
      <p:ext uri="{BB962C8B-B14F-4D97-AF65-F5344CB8AC3E}">
        <p14:creationId xmlns:p14="http://schemas.microsoft.com/office/powerpoint/2010/main" val="270635895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F29183D-471A-0883-3304-5F0403086F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831" y="1114398"/>
            <a:ext cx="7363900" cy="4344579"/>
          </a:xfrm>
          <a:prstGeom prst="rect">
            <a:avLst/>
          </a:prstGeom>
        </p:spPr>
      </p:pic>
      <p:sp>
        <p:nvSpPr>
          <p:cNvPr id="6" name="椭圆 5">
            <a:extLst>
              <a:ext uri="{FF2B5EF4-FFF2-40B4-BE49-F238E27FC236}">
                <a16:creationId xmlns:a16="http://schemas.microsoft.com/office/drawing/2014/main" id="{F6E10AF4-3592-CC43-8845-616D974A1029}"/>
              </a:ext>
            </a:extLst>
          </p:cNvPr>
          <p:cNvSpPr/>
          <p:nvPr/>
        </p:nvSpPr>
        <p:spPr>
          <a:xfrm>
            <a:off x="997529" y="3393374"/>
            <a:ext cx="178130" cy="178130"/>
          </a:xfrm>
          <a:prstGeom prst="ellipse">
            <a:avLst/>
          </a:prstGeom>
          <a:solidFill>
            <a:srgbClr val="FF0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n-lt"/>
              <a:ea typeface="+mn-ea"/>
              <a:cs typeface="+mn-cs"/>
              <a:sym typeface="Calibri"/>
            </a:endParaRPr>
          </a:p>
        </p:txBody>
      </p:sp>
      <p:sp>
        <p:nvSpPr>
          <p:cNvPr id="8" name="..">
            <a:extLst>
              <a:ext uri="{FF2B5EF4-FFF2-40B4-BE49-F238E27FC236}">
                <a16:creationId xmlns:a16="http://schemas.microsoft.com/office/drawing/2014/main" id="{C3CA40A8-0F71-26C7-E53F-937E4A9DEC8B}"/>
              </a:ext>
            </a:extLst>
          </p:cNvPr>
          <p:cNvSpPr txBox="1">
            <a:spLocks/>
          </p:cNvSpPr>
          <p:nvPr/>
        </p:nvSpPr>
        <p:spPr>
          <a:xfrm>
            <a:off x="168830" y="190537"/>
            <a:ext cx="8876557" cy="523220"/>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marL="0" marR="0" indent="0" algn="ctr" defTabSz="914400" rtl="0" latinLnBrk="0">
              <a:lnSpc>
                <a:spcPct val="100000"/>
              </a:lnSpc>
              <a:spcBef>
                <a:spcPts val="0"/>
              </a:spcBef>
              <a:spcAft>
                <a:spcPts val="0"/>
              </a:spcAft>
              <a:buClrTx/>
              <a:buSzTx/>
              <a:buFontTx/>
              <a:buNone/>
              <a:tabLst/>
              <a:defRPr sz="3000" b="0" i="0" u="none" strike="noStrike" cap="none" spc="0" baseline="0">
                <a:ln>
                  <a:noFill/>
                </a:ln>
                <a:solidFill>
                  <a:srgbClr val="465684"/>
                </a:solidFill>
                <a:uFillTx/>
                <a:latin typeface="Athelas"/>
                <a:ea typeface="Athelas"/>
                <a:cs typeface="Athelas"/>
                <a:sym typeface="Athelas"/>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algn="l" hangingPunct="1"/>
            <a:r>
              <a:rPr lang="en-US" altLang="zh-CN" sz="2800" dirty="0"/>
              <a:t>CSNS</a:t>
            </a:r>
            <a:r>
              <a:rPr lang="zh-CN" altLang="en-US" sz="2800" dirty="0"/>
              <a:t> </a:t>
            </a:r>
            <a:r>
              <a:rPr lang="en-US" altLang="zh-CN" sz="2800" dirty="0"/>
              <a:t>BRN rate distribution on the platform</a:t>
            </a:r>
            <a:endParaRPr lang="zh-CN" altLang="en-US" sz="2800" dirty="0"/>
          </a:p>
        </p:txBody>
      </p:sp>
      <p:sp>
        <p:nvSpPr>
          <p:cNvPr id="3" name="文本框 2">
            <a:extLst>
              <a:ext uri="{FF2B5EF4-FFF2-40B4-BE49-F238E27FC236}">
                <a16:creationId xmlns:a16="http://schemas.microsoft.com/office/drawing/2014/main" id="{186E0FD2-376E-D94D-45AA-3A7C25ADB7E6}"/>
              </a:ext>
            </a:extLst>
          </p:cNvPr>
          <p:cNvSpPr txBox="1"/>
          <p:nvPr/>
        </p:nvSpPr>
        <p:spPr>
          <a:xfrm>
            <a:off x="2553102" y="906579"/>
            <a:ext cx="1159968"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600" dirty="0">
                <a:solidFill>
                  <a:srgbClr val="FF0000"/>
                </a:solidFill>
                <a:latin typeface="Consolas" panose="020B0609020204030204" pitchFamily="49" charset="0"/>
              </a:rPr>
              <a:t>2.4m</a:t>
            </a:r>
            <a:endParaRPr lang="en-US" altLang="zh-CN" sz="1600" dirty="0">
              <a:solidFill>
                <a:srgbClr val="FF0000"/>
              </a:solidFill>
              <a:effectLst/>
              <a:latin typeface="Consolas" panose="020B0609020204030204" pitchFamily="49" charset="0"/>
            </a:endParaRPr>
          </a:p>
        </p:txBody>
      </p:sp>
      <p:sp>
        <p:nvSpPr>
          <p:cNvPr id="4" name="文本框 3">
            <a:extLst>
              <a:ext uri="{FF2B5EF4-FFF2-40B4-BE49-F238E27FC236}">
                <a16:creationId xmlns:a16="http://schemas.microsoft.com/office/drawing/2014/main" id="{0F17C397-7F29-6713-439B-73F3ACCECF87}"/>
              </a:ext>
            </a:extLst>
          </p:cNvPr>
          <p:cNvSpPr txBox="1"/>
          <p:nvPr/>
        </p:nvSpPr>
        <p:spPr>
          <a:xfrm>
            <a:off x="5347791" y="1739244"/>
            <a:ext cx="3939644"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600" dirty="0">
                <a:solidFill>
                  <a:schemeClr val="tx1"/>
                </a:solidFill>
                <a:effectLst/>
                <a:latin typeface="Consolas" panose="020B0609020204030204" pitchFamily="49" charset="0"/>
              </a:rPr>
              <a:t>Normalized to beam power 135kW</a:t>
            </a:r>
            <a:endParaRPr lang="en-US" altLang="zh-CN" sz="1600" dirty="0">
              <a:solidFill>
                <a:schemeClr val="tx1"/>
              </a:solidFill>
              <a:latin typeface="Consolas" panose="020B0609020204030204" pitchFamily="49" charset="0"/>
            </a:endParaRPr>
          </a:p>
          <a:p>
            <a:endParaRPr lang="en-US" altLang="zh-CN" sz="1600" dirty="0">
              <a:solidFill>
                <a:schemeClr val="tx1"/>
              </a:solidFill>
              <a:effectLst/>
              <a:latin typeface="Consolas" panose="020B0609020204030204" pitchFamily="49" charset="0"/>
            </a:endParaRPr>
          </a:p>
        </p:txBody>
      </p:sp>
      <p:sp>
        <p:nvSpPr>
          <p:cNvPr id="9" name="文本框 8">
            <a:extLst>
              <a:ext uri="{FF2B5EF4-FFF2-40B4-BE49-F238E27FC236}">
                <a16:creationId xmlns:a16="http://schemas.microsoft.com/office/drawing/2014/main" id="{55CC6987-AB0E-B876-2542-C4448CF4C0FB}"/>
              </a:ext>
            </a:extLst>
          </p:cNvPr>
          <p:cNvSpPr txBox="1"/>
          <p:nvPr/>
        </p:nvSpPr>
        <p:spPr>
          <a:xfrm>
            <a:off x="661324" y="5951421"/>
            <a:ext cx="7821351"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altLang="zh-CN" dirty="0"/>
              <a:t>Near (1.2</a:t>
            </a:r>
            <a:r>
              <a:rPr lang="zh-CN" altLang="en-US" dirty="0"/>
              <a:t>，</a:t>
            </a:r>
            <a:r>
              <a:rPr lang="en-US" altLang="zh-CN" dirty="0"/>
              <a:t>0), </a:t>
            </a:r>
            <a:r>
              <a:rPr lang="en" altLang="zh-CN" b="0" i="0" u="none" strike="noStrike" dirty="0">
                <a:solidFill>
                  <a:srgbClr val="353740"/>
                </a:solidFill>
                <a:effectLst/>
                <a:latin typeface="ColfaxAI"/>
              </a:rPr>
              <a:t>the neutron background situation is quite similar</a:t>
            </a:r>
            <a:r>
              <a:rPr lang="en-US" altLang="zh-CN" dirty="0"/>
              <a:t>,</a:t>
            </a:r>
            <a:r>
              <a:rPr lang="zh-CN" altLang="en-US" dirty="0"/>
              <a:t> </a:t>
            </a:r>
            <a:endParaRPr lang="en-US" altLang="zh-CN" dirty="0"/>
          </a:p>
          <a:p>
            <a:pPr algn="ctr"/>
            <a:r>
              <a:rPr lang="en-US" altLang="zh-CN" dirty="0"/>
              <a:t>Around 25-50neutrons/h. </a:t>
            </a:r>
          </a:p>
          <a:p>
            <a:pPr algn="ctr"/>
            <a:r>
              <a:rPr lang="en" altLang="zh-CN" sz="1200" b="0" i="0" u="none" strike="noStrike" dirty="0">
                <a:solidFill>
                  <a:srgbClr val="353740"/>
                </a:solidFill>
                <a:effectLst/>
                <a:latin typeface="ColfaxAI"/>
              </a:rPr>
              <a:t>This includes the neutron detection efficiency of the LS detector.</a:t>
            </a:r>
            <a:endParaRPr lang="en-US" altLang="zh-CN" sz="1200" dirty="0">
              <a:solidFill>
                <a:schemeClr val="tx1"/>
              </a:solidFill>
            </a:endParaRPr>
          </a:p>
        </p:txBody>
      </p:sp>
      <p:sp>
        <p:nvSpPr>
          <p:cNvPr id="7" name="文本框 6">
            <a:extLst>
              <a:ext uri="{FF2B5EF4-FFF2-40B4-BE49-F238E27FC236}">
                <a16:creationId xmlns:a16="http://schemas.microsoft.com/office/drawing/2014/main" id="{266D75DF-9F5F-2B45-8627-D745D6ED0D13}"/>
              </a:ext>
            </a:extLst>
          </p:cNvPr>
          <p:cNvSpPr txBox="1"/>
          <p:nvPr/>
        </p:nvSpPr>
        <p:spPr>
          <a:xfrm>
            <a:off x="1086127" y="3585153"/>
            <a:ext cx="52514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dirty="0"/>
              <a:t>(</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0,0)</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文本框 9">
            <a:extLst>
              <a:ext uri="{FF2B5EF4-FFF2-40B4-BE49-F238E27FC236}">
                <a16:creationId xmlns:a16="http://schemas.microsoft.com/office/drawing/2014/main" id="{F768BE05-1DA7-E34B-88D6-36EF73BBE3A4}"/>
              </a:ext>
            </a:extLst>
          </p:cNvPr>
          <p:cNvSpPr txBox="1"/>
          <p:nvPr/>
        </p:nvSpPr>
        <p:spPr>
          <a:xfrm>
            <a:off x="3043577" y="3583725"/>
            <a:ext cx="69987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dirty="0"/>
              <a:t>(</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1.2,0)</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椭圆 10">
            <a:extLst>
              <a:ext uri="{FF2B5EF4-FFF2-40B4-BE49-F238E27FC236}">
                <a16:creationId xmlns:a16="http://schemas.microsoft.com/office/drawing/2014/main" id="{3D8513ED-A197-0241-8ACF-2B8F86A6E4A1}"/>
              </a:ext>
            </a:extLst>
          </p:cNvPr>
          <p:cNvSpPr/>
          <p:nvPr/>
        </p:nvSpPr>
        <p:spPr>
          <a:xfrm>
            <a:off x="2907457" y="3378876"/>
            <a:ext cx="178130" cy="178130"/>
          </a:xfrm>
          <a:prstGeom prst="ellipse">
            <a:avLst/>
          </a:prstGeom>
          <a:solidFill>
            <a:srgbClr val="FFC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n-lt"/>
              <a:ea typeface="+mn-ea"/>
              <a:cs typeface="+mn-cs"/>
              <a:sym typeface="Calibri"/>
            </a:endParaRPr>
          </a:p>
        </p:txBody>
      </p:sp>
      <p:sp>
        <p:nvSpPr>
          <p:cNvPr id="12" name="灯片编号占位符 3">
            <a:extLst>
              <a:ext uri="{FF2B5EF4-FFF2-40B4-BE49-F238E27FC236}">
                <a16:creationId xmlns:a16="http://schemas.microsoft.com/office/drawing/2014/main" id="{5A026160-8203-4446-9462-C652CA493DD0}"/>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29</a:t>
            </a:fld>
            <a:endParaRPr lang="en-US" altLang="zh-CN" dirty="0"/>
          </a:p>
        </p:txBody>
      </p:sp>
    </p:spTree>
    <p:extLst>
      <p:ext uri="{BB962C8B-B14F-4D97-AF65-F5344CB8AC3E}">
        <p14:creationId xmlns:p14="http://schemas.microsoft.com/office/powerpoint/2010/main" val="144803891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ICH"/>
          <p:cNvSpPr txBox="1"/>
          <p:nvPr/>
        </p:nvSpPr>
        <p:spPr>
          <a:xfrm>
            <a:off x="393033" y="165265"/>
            <a:ext cx="6064891"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algn="l"/>
            <a:r>
              <a:rPr lang="en-US" altLang="zh-CN" dirty="0"/>
              <a:t>CE</a:t>
            </a:r>
            <a:r>
              <a:rPr lang="el-GR" altLang="zh-CN" i="1" dirty="0">
                <a:latin typeface="Times" pitchFamily="2" charset="0"/>
              </a:rPr>
              <a:t>ν</a:t>
            </a:r>
            <a:r>
              <a:rPr lang="en-US" altLang="zh-CN" dirty="0"/>
              <a:t>NS </a:t>
            </a:r>
            <a:r>
              <a:rPr lang="en-US" altLang="zh-CN" sz="2000" dirty="0"/>
              <a:t>coherent elastic neutrino-nucleus scattering</a:t>
            </a:r>
            <a:endParaRPr sz="1600" dirty="0"/>
          </a:p>
        </p:txBody>
      </p:sp>
      <p:sp>
        <p:nvSpPr>
          <p:cNvPr id="49" name="灯片编号占位符 48">
            <a:extLst>
              <a:ext uri="{FF2B5EF4-FFF2-40B4-BE49-F238E27FC236}">
                <a16:creationId xmlns:a16="http://schemas.microsoft.com/office/drawing/2014/main" id="{CAAB6BCE-0E50-4194-8518-490340898E18}"/>
              </a:ext>
            </a:extLst>
          </p:cNvPr>
          <p:cNvSpPr>
            <a:spLocks noGrp="1"/>
          </p:cNvSpPr>
          <p:nvPr>
            <p:ph type="sldNum" sz="quarter" idx="2"/>
          </p:nvPr>
        </p:nvSpPr>
        <p:spPr>
          <a:xfrm>
            <a:off x="8808134" y="6524912"/>
            <a:ext cx="335866" cy="333088"/>
          </a:xfrm>
        </p:spPr>
        <p:txBody>
          <a:bodyPr/>
          <a:lstStyle/>
          <a:p>
            <a:fld id="{86CB4B4D-7CA3-9044-876B-883B54F8677D}" type="slidenum">
              <a:rPr lang="en-US" altLang="zh-CN" smtClean="0"/>
              <a:t>3</a:t>
            </a:fld>
            <a:endParaRPr lang="en-US" altLang="zh-CN" dirty="0"/>
          </a:p>
        </p:txBody>
      </p:sp>
      <mc:AlternateContent xmlns:mc="http://schemas.openxmlformats.org/markup-compatibility/2006" xmlns:a14="http://schemas.microsoft.com/office/drawing/2010/main">
        <mc:Choice Requires="a14">
          <p:sp>
            <p:nvSpPr>
              <p:cNvPr id="35" name="文本占位符 1">
                <a:extLst>
                  <a:ext uri="{FF2B5EF4-FFF2-40B4-BE49-F238E27FC236}">
                    <a16:creationId xmlns:a16="http://schemas.microsoft.com/office/drawing/2014/main" id="{A1C48ACF-344B-4E13-A811-D56F94D16833}"/>
                  </a:ext>
                </a:extLst>
              </p:cNvPr>
              <p:cNvSpPr>
                <a:spLocks noGrp="1"/>
              </p:cNvSpPr>
              <p:nvPr>
                <p:ph type="body" idx="21"/>
              </p:nvPr>
            </p:nvSpPr>
            <p:spPr>
              <a:xfrm>
                <a:off x="393033" y="4149555"/>
                <a:ext cx="8435516" cy="3247211"/>
              </a:xfrm>
            </p:spPr>
            <p:txBody>
              <a:bodyPr>
                <a:normAutofit/>
              </a:bodyPr>
              <a:lstStyle/>
              <a:p>
                <a:r>
                  <a:rPr lang="en-US" altLang="zh-CN" sz="2000" dirty="0"/>
                  <a:t>CE</a:t>
                </a:r>
                <a:r>
                  <a:rPr lang="el-GR" altLang="zh-CN" sz="2000" i="1" dirty="0">
                    <a:latin typeface="Times" pitchFamily="2" charset="0"/>
                  </a:rPr>
                  <a:t>ν</a:t>
                </a:r>
                <a:r>
                  <a:rPr lang="en-US" altLang="zh-CN" sz="2000" dirty="0"/>
                  <a:t>NS : neutrino scatter on a nucleus via exchange of a Z boson.</a:t>
                </a:r>
              </a:p>
              <a:p>
                <a:r>
                  <a:rPr lang="en-US" altLang="zh-CN" sz="2000" dirty="0"/>
                  <a:t>CE</a:t>
                </a:r>
                <a:r>
                  <a:rPr lang="el-GR" altLang="zh-CN" sz="2000" i="1" dirty="0">
                    <a:latin typeface="Times" pitchFamily="2" charset="0"/>
                  </a:rPr>
                  <a:t>ν</a:t>
                </a:r>
                <a:r>
                  <a:rPr lang="en-US" altLang="zh-CN" sz="2000" dirty="0"/>
                  <a:t>NS cross section is well calculable in the SM</a:t>
                </a:r>
              </a:p>
              <a:p>
                <a:pPr marL="0" indent="0">
                  <a:buNone/>
                </a:pPr>
                <a:r>
                  <a:rPr lang="en-US" altLang="zh-CN" sz="1600" dirty="0"/>
                  <a:t>	</a:t>
                </a:r>
                <a14:m>
                  <m:oMath xmlns:m="http://schemas.openxmlformats.org/officeDocument/2006/math">
                    <m:f>
                      <m:fPr>
                        <m:ctrlPr>
                          <a:rPr lang="en-US" altLang="zh-CN" sz="1600" i="1" dirty="0">
                            <a:latin typeface="Cambria Math" panose="02040503050406030204" pitchFamily="18" charset="0"/>
                          </a:rPr>
                        </m:ctrlPr>
                      </m:fPr>
                      <m:num>
                        <m:r>
                          <m:rPr>
                            <m:sty m:val="p"/>
                          </m:rPr>
                          <a:rPr lang="en-US" altLang="zh-CN" sz="1600" i="1" dirty="0">
                            <a:latin typeface="Cambria Math" panose="02040503050406030204" pitchFamily="18" charset="0"/>
                          </a:rPr>
                          <m:t>d</m:t>
                        </m:r>
                        <m:sSub>
                          <m:sSubPr>
                            <m:ctrlPr>
                              <a:rPr lang="en-US" altLang="zh-CN" sz="1600" i="1" dirty="0">
                                <a:latin typeface="Cambria Math" panose="02040503050406030204" pitchFamily="18" charset="0"/>
                              </a:rPr>
                            </m:ctrlPr>
                          </m:sSubPr>
                          <m:e>
                            <m:r>
                              <a:rPr lang="en-US" altLang="zh-CN" sz="1600" i="1" dirty="0">
                                <a:latin typeface="Cambria Math" panose="02040503050406030204" pitchFamily="18" charset="0"/>
                              </a:rPr>
                              <m:t>𝜎</m:t>
                            </m:r>
                          </m:e>
                          <m:sub>
                            <m:r>
                              <a:rPr lang="en-US" altLang="zh-CN" sz="1600" i="1" dirty="0">
                                <a:latin typeface="Cambria Math" panose="02040503050406030204" pitchFamily="18" charset="0"/>
                              </a:rPr>
                              <m:t>0</m:t>
                            </m:r>
                          </m:sub>
                        </m:sSub>
                      </m:num>
                      <m:den>
                        <m:r>
                          <m:rPr>
                            <m:sty m:val="p"/>
                          </m:rPr>
                          <a:rPr lang="en-US" altLang="zh-CN" sz="1600" dirty="0">
                            <a:latin typeface="Cambria Math" panose="02040503050406030204" pitchFamily="18" charset="0"/>
                          </a:rPr>
                          <m:t>d</m:t>
                        </m:r>
                        <m:sSub>
                          <m:sSubPr>
                            <m:ctrlPr>
                              <a:rPr lang="en-US" altLang="zh-CN" sz="1600" i="1" dirty="0">
                                <a:latin typeface="Cambria Math" panose="02040503050406030204" pitchFamily="18" charset="0"/>
                              </a:rPr>
                            </m:ctrlPr>
                          </m:sSubPr>
                          <m:e>
                            <m:r>
                              <a:rPr lang="en-US" altLang="zh-CN" sz="1600" i="1" dirty="0">
                                <a:latin typeface="Cambria Math" panose="02040503050406030204" pitchFamily="18" charset="0"/>
                              </a:rPr>
                              <m:t>𝐸</m:t>
                            </m:r>
                          </m:e>
                          <m:sub>
                            <m:r>
                              <a:rPr lang="en-US" altLang="zh-CN" sz="1600" i="1" dirty="0">
                                <a:latin typeface="Cambria Math" panose="02040503050406030204" pitchFamily="18" charset="0"/>
                              </a:rPr>
                              <m:t>𝑟</m:t>
                            </m:r>
                          </m:sub>
                        </m:sSub>
                      </m:den>
                    </m:f>
                    <m:r>
                      <a:rPr lang="en-US" altLang="zh-CN" sz="1600" i="1" dirty="0">
                        <a:latin typeface="Cambria Math" panose="02040503050406030204" pitchFamily="18" charset="0"/>
                      </a:rPr>
                      <m:t>=</m:t>
                    </m:r>
                    <m:f>
                      <m:fPr>
                        <m:ctrlPr>
                          <a:rPr lang="en-US" altLang="zh-CN" sz="1600" i="1" dirty="0">
                            <a:latin typeface="Cambria Math" panose="02040503050406030204" pitchFamily="18" charset="0"/>
                          </a:rPr>
                        </m:ctrlPr>
                      </m:fPr>
                      <m:num>
                        <m:sSubSup>
                          <m:sSubSupPr>
                            <m:ctrlPr>
                              <a:rPr lang="en-US" altLang="zh-CN" sz="1600" i="1" dirty="0">
                                <a:latin typeface="Cambria Math" panose="02040503050406030204" pitchFamily="18" charset="0"/>
                              </a:rPr>
                            </m:ctrlPr>
                          </m:sSubSupPr>
                          <m:e>
                            <m:r>
                              <a:rPr lang="en-US" altLang="zh-CN" sz="1600" i="1" dirty="0">
                                <a:latin typeface="Cambria Math" panose="02040503050406030204" pitchFamily="18" charset="0"/>
                              </a:rPr>
                              <m:t>𝐺</m:t>
                            </m:r>
                          </m:e>
                          <m:sub>
                            <m:r>
                              <a:rPr lang="en-US" altLang="zh-CN" sz="1600" i="1" dirty="0">
                                <a:latin typeface="Cambria Math" panose="02040503050406030204" pitchFamily="18" charset="0"/>
                              </a:rPr>
                              <m:t>𝑓</m:t>
                            </m:r>
                          </m:sub>
                          <m:sup>
                            <m:r>
                              <a:rPr lang="en-US" altLang="zh-CN" sz="1600" i="1" dirty="0">
                                <a:latin typeface="Cambria Math" panose="02040503050406030204" pitchFamily="18" charset="0"/>
                              </a:rPr>
                              <m:t>2</m:t>
                            </m:r>
                          </m:sup>
                        </m:sSubSup>
                      </m:num>
                      <m:den>
                        <m:r>
                          <a:rPr lang="en-US" altLang="zh-CN" sz="1600" i="1" dirty="0">
                            <a:latin typeface="Cambria Math" panose="02040503050406030204" pitchFamily="18" charset="0"/>
                          </a:rPr>
                          <m:t>4</m:t>
                        </m:r>
                        <m:r>
                          <a:rPr lang="en-US" altLang="zh-CN" sz="1600" i="1" dirty="0">
                            <a:latin typeface="Cambria Math" panose="02040503050406030204" pitchFamily="18" charset="0"/>
                          </a:rPr>
                          <m:t>𝜋</m:t>
                        </m:r>
                      </m:den>
                    </m:f>
                    <m:sSub>
                      <m:sSubPr>
                        <m:ctrlPr>
                          <a:rPr lang="en-US" altLang="zh-CN" sz="1600" i="1" dirty="0">
                            <a:latin typeface="Cambria Math" panose="02040503050406030204" pitchFamily="18" charset="0"/>
                          </a:rPr>
                        </m:ctrlPr>
                      </m:sSubPr>
                      <m:e>
                        <m:r>
                          <a:rPr lang="en-US" altLang="zh-CN" sz="1600" i="1" dirty="0">
                            <a:latin typeface="Cambria Math" panose="02040503050406030204" pitchFamily="18" charset="0"/>
                          </a:rPr>
                          <m:t>𝑚</m:t>
                        </m:r>
                      </m:e>
                      <m:sub>
                        <m:r>
                          <a:rPr lang="en-US" altLang="zh-CN" sz="1600" i="1" dirty="0">
                            <a:latin typeface="Cambria Math" panose="02040503050406030204" pitchFamily="18" charset="0"/>
                          </a:rPr>
                          <m:t>𝑎</m:t>
                        </m:r>
                      </m:sub>
                    </m:sSub>
                    <m:sSup>
                      <m:sSupPr>
                        <m:ctrlPr>
                          <a:rPr lang="en-US" altLang="zh-CN" sz="1600" i="1" dirty="0">
                            <a:latin typeface="Cambria Math" panose="02040503050406030204" pitchFamily="18" charset="0"/>
                          </a:rPr>
                        </m:ctrlPr>
                      </m:sSupPr>
                      <m:e>
                        <m:d>
                          <m:dPr>
                            <m:begChr m:val="["/>
                            <m:endChr m:val="]"/>
                            <m:ctrlPr>
                              <a:rPr lang="en-US" altLang="zh-CN" sz="1600" i="1" dirty="0">
                                <a:latin typeface="Cambria Math" panose="02040503050406030204" pitchFamily="18" charset="0"/>
                              </a:rPr>
                            </m:ctrlPr>
                          </m:dPr>
                          <m:e>
                            <m:r>
                              <a:rPr lang="en-US" altLang="zh-CN" sz="1600" i="1" dirty="0">
                                <a:latin typeface="Cambria Math" panose="02040503050406030204" pitchFamily="18" charset="0"/>
                              </a:rPr>
                              <m:t>𝑍</m:t>
                            </m:r>
                            <m:d>
                              <m:dPr>
                                <m:ctrlPr>
                                  <a:rPr lang="en-US" altLang="zh-CN" sz="1600" i="1" dirty="0">
                                    <a:latin typeface="Cambria Math" panose="02040503050406030204" pitchFamily="18" charset="0"/>
                                  </a:rPr>
                                </m:ctrlPr>
                              </m:dPr>
                              <m:e>
                                <m:r>
                                  <a:rPr lang="en-US" altLang="zh-CN" sz="1600" i="1" dirty="0">
                                    <a:latin typeface="Cambria Math" panose="02040503050406030204" pitchFamily="18" charset="0"/>
                                  </a:rPr>
                                  <m:t>4</m:t>
                                </m:r>
                                <m:func>
                                  <m:funcPr>
                                    <m:ctrlPr>
                                      <a:rPr lang="en-US" altLang="zh-CN" sz="1600" i="1" dirty="0">
                                        <a:latin typeface="Cambria Math" panose="02040503050406030204" pitchFamily="18" charset="0"/>
                                      </a:rPr>
                                    </m:ctrlPr>
                                  </m:funcPr>
                                  <m:fName>
                                    <m:sSup>
                                      <m:sSupPr>
                                        <m:ctrlPr>
                                          <a:rPr lang="en-US" altLang="zh-CN" sz="1600" i="1" dirty="0">
                                            <a:latin typeface="Cambria Math" panose="02040503050406030204" pitchFamily="18" charset="0"/>
                                          </a:rPr>
                                        </m:ctrlPr>
                                      </m:sSupPr>
                                      <m:e>
                                        <m:r>
                                          <m:rPr>
                                            <m:sty m:val="p"/>
                                          </m:rPr>
                                          <a:rPr lang="en-US" altLang="zh-CN" sz="1600" dirty="0">
                                            <a:latin typeface="Cambria Math" panose="02040503050406030204" pitchFamily="18" charset="0"/>
                                          </a:rPr>
                                          <m:t>sin</m:t>
                                        </m:r>
                                      </m:e>
                                      <m:sup>
                                        <m:r>
                                          <a:rPr lang="en-US" altLang="zh-CN" sz="1600" i="1" dirty="0">
                                            <a:latin typeface="Cambria Math" panose="02040503050406030204" pitchFamily="18" charset="0"/>
                                          </a:rPr>
                                          <m:t>2</m:t>
                                        </m:r>
                                      </m:sup>
                                    </m:sSup>
                                  </m:fName>
                                  <m:e>
                                    <m:sSub>
                                      <m:sSubPr>
                                        <m:ctrlPr>
                                          <a:rPr lang="en-US" altLang="zh-CN" sz="1600" i="1" dirty="0">
                                            <a:latin typeface="Cambria Math" panose="02040503050406030204" pitchFamily="18" charset="0"/>
                                          </a:rPr>
                                        </m:ctrlPr>
                                      </m:sSubPr>
                                      <m:e>
                                        <m:r>
                                          <m:rPr>
                                            <m:sty m:val="p"/>
                                          </m:rPr>
                                          <a:rPr lang="en-US" altLang="zh-CN" sz="1600" dirty="0">
                                            <a:latin typeface="Cambria Math" panose="02040503050406030204" pitchFamily="18" charset="0"/>
                                          </a:rPr>
                                          <m:t>Θ</m:t>
                                        </m:r>
                                      </m:e>
                                      <m:sub>
                                        <m:r>
                                          <a:rPr lang="en-US" altLang="zh-CN" sz="1600" i="1" dirty="0">
                                            <a:latin typeface="Cambria Math" panose="02040503050406030204" pitchFamily="18" charset="0"/>
                                          </a:rPr>
                                          <m:t>𝑊</m:t>
                                        </m:r>
                                      </m:sub>
                                    </m:sSub>
                                  </m:e>
                                </m:func>
                                <m:r>
                                  <a:rPr lang="en-US" altLang="zh-CN" sz="1600" i="1" dirty="0">
                                    <a:latin typeface="Cambria Math" panose="02040503050406030204" pitchFamily="18" charset="0"/>
                                  </a:rPr>
                                  <m:t>−1</m:t>
                                </m:r>
                              </m:e>
                            </m:d>
                            <m:r>
                              <a:rPr lang="en-US" altLang="zh-CN" sz="1600" i="1" dirty="0">
                                <a:latin typeface="Cambria Math" panose="02040503050406030204" pitchFamily="18" charset="0"/>
                              </a:rPr>
                              <m:t>+</m:t>
                            </m:r>
                            <m:r>
                              <a:rPr lang="en-US" altLang="zh-CN" sz="1600" i="1" dirty="0">
                                <a:latin typeface="Cambria Math" panose="02040503050406030204" pitchFamily="18" charset="0"/>
                              </a:rPr>
                              <m:t>𝑁</m:t>
                            </m:r>
                          </m:e>
                        </m:d>
                      </m:e>
                      <m:sup>
                        <m:r>
                          <a:rPr lang="en-US" altLang="zh-CN" sz="1600" i="1" dirty="0">
                            <a:latin typeface="Cambria Math" panose="02040503050406030204" pitchFamily="18" charset="0"/>
                          </a:rPr>
                          <m:t>2</m:t>
                        </m:r>
                      </m:sup>
                    </m:sSup>
                    <m:d>
                      <m:dPr>
                        <m:ctrlPr>
                          <a:rPr lang="en-US" altLang="zh-CN" sz="1600" i="1" dirty="0">
                            <a:latin typeface="Cambria Math" panose="02040503050406030204" pitchFamily="18" charset="0"/>
                          </a:rPr>
                        </m:ctrlPr>
                      </m:dPr>
                      <m:e>
                        <m:r>
                          <a:rPr lang="en-US" altLang="zh-CN" sz="1600" i="1" dirty="0">
                            <a:latin typeface="Cambria Math" panose="02040503050406030204" pitchFamily="18" charset="0"/>
                          </a:rPr>
                          <m:t>1−</m:t>
                        </m:r>
                        <m:f>
                          <m:fPr>
                            <m:ctrlPr>
                              <a:rPr lang="en-US" altLang="zh-CN" sz="1600" i="1" dirty="0">
                                <a:latin typeface="Cambria Math" panose="02040503050406030204" pitchFamily="18" charset="0"/>
                              </a:rPr>
                            </m:ctrlPr>
                          </m:fPr>
                          <m:num>
                            <m:sSub>
                              <m:sSubPr>
                                <m:ctrlPr>
                                  <a:rPr lang="en-US" altLang="zh-CN" sz="1600" i="1" dirty="0">
                                    <a:latin typeface="Cambria Math" panose="02040503050406030204" pitchFamily="18" charset="0"/>
                                  </a:rPr>
                                </m:ctrlPr>
                              </m:sSubPr>
                              <m:e>
                                <m:r>
                                  <a:rPr lang="en-US" altLang="zh-CN" sz="1600" i="1" dirty="0">
                                    <a:latin typeface="Cambria Math" panose="02040503050406030204" pitchFamily="18" charset="0"/>
                                  </a:rPr>
                                  <m:t>𝑚</m:t>
                                </m:r>
                              </m:e>
                              <m:sub>
                                <m:r>
                                  <a:rPr lang="en-US" altLang="zh-CN" sz="1600" i="1" dirty="0">
                                    <a:latin typeface="Cambria Math" panose="02040503050406030204" pitchFamily="18" charset="0"/>
                                  </a:rPr>
                                  <m:t>𝑎</m:t>
                                </m:r>
                              </m:sub>
                            </m:sSub>
                            <m:sSub>
                              <m:sSubPr>
                                <m:ctrlPr>
                                  <a:rPr lang="en-US" altLang="zh-CN" sz="1600" i="1" dirty="0">
                                    <a:latin typeface="Cambria Math" panose="02040503050406030204" pitchFamily="18" charset="0"/>
                                  </a:rPr>
                                </m:ctrlPr>
                              </m:sSubPr>
                              <m:e>
                                <m:r>
                                  <a:rPr lang="en-US" altLang="zh-CN" sz="1600" i="1" dirty="0">
                                    <a:latin typeface="Cambria Math" panose="02040503050406030204" pitchFamily="18" charset="0"/>
                                  </a:rPr>
                                  <m:t>𝐸</m:t>
                                </m:r>
                              </m:e>
                              <m:sub>
                                <m:r>
                                  <a:rPr lang="en-US" altLang="zh-CN" sz="1600" i="1" dirty="0">
                                    <a:latin typeface="Cambria Math" panose="02040503050406030204" pitchFamily="18" charset="0"/>
                                  </a:rPr>
                                  <m:t>𝑟</m:t>
                                </m:r>
                              </m:sub>
                            </m:sSub>
                          </m:num>
                          <m:den>
                            <m:r>
                              <a:rPr lang="en-US" altLang="zh-CN" sz="1600" i="1" dirty="0">
                                <a:latin typeface="Cambria Math" panose="02040503050406030204" pitchFamily="18" charset="0"/>
                              </a:rPr>
                              <m:t>2</m:t>
                            </m:r>
                            <m:sSubSup>
                              <m:sSubSupPr>
                                <m:ctrlPr>
                                  <a:rPr lang="en-US" altLang="zh-CN" sz="1600" i="1" dirty="0">
                                    <a:latin typeface="Cambria Math" panose="02040503050406030204" pitchFamily="18" charset="0"/>
                                  </a:rPr>
                                </m:ctrlPr>
                              </m:sSubSupPr>
                              <m:e>
                                <m:r>
                                  <a:rPr lang="en-US" altLang="zh-CN" sz="1600" i="1" dirty="0">
                                    <a:latin typeface="Cambria Math" panose="02040503050406030204" pitchFamily="18" charset="0"/>
                                  </a:rPr>
                                  <m:t>𝐸</m:t>
                                </m:r>
                              </m:e>
                              <m:sub>
                                <m:r>
                                  <a:rPr lang="en-US" altLang="zh-CN" sz="1600" i="1" dirty="0">
                                    <a:latin typeface="Cambria Math" panose="02040503050406030204" pitchFamily="18" charset="0"/>
                                  </a:rPr>
                                  <m:t>𝜈</m:t>
                                </m:r>
                              </m:sub>
                              <m:sup>
                                <m:r>
                                  <a:rPr lang="en-US" altLang="zh-CN" sz="1600" i="1" dirty="0">
                                    <a:latin typeface="Cambria Math" panose="02040503050406030204" pitchFamily="18" charset="0"/>
                                  </a:rPr>
                                  <m:t>2</m:t>
                                </m:r>
                              </m:sup>
                            </m:sSubSup>
                          </m:den>
                        </m:f>
                      </m:e>
                    </m:d>
                  </m:oMath>
                </a14:m>
                <a:endParaRPr lang="en-US" altLang="zh-CN" sz="1600" dirty="0"/>
              </a:p>
              <a:p>
                <a:r>
                  <a:rPr lang="en-US" altLang="zh-CN" sz="2000" dirty="0"/>
                  <a:t>Coherent up to </a:t>
                </a:r>
                <a14:m>
                  <m:oMath xmlns:m="http://schemas.openxmlformats.org/officeDocument/2006/math">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𝐸</m:t>
                        </m:r>
                      </m:e>
                      <m:sub>
                        <m:r>
                          <a:rPr lang="en-US" altLang="zh-CN" sz="2000" i="1" dirty="0">
                            <a:latin typeface="Cambria Math" panose="02040503050406030204" pitchFamily="18" charset="0"/>
                          </a:rPr>
                          <m:t>𝜈</m:t>
                        </m:r>
                      </m:sub>
                    </m:sSub>
                    <m:r>
                      <a:rPr lang="zh-CN" altLang="en-US" sz="2000" b="0" i="1" dirty="0" smtClean="0">
                        <a:latin typeface="Cambria Math" panose="02040503050406030204" pitchFamily="18" charset="0"/>
                      </a:rPr>
                      <m:t>～</m:t>
                    </m:r>
                    <m:r>
                      <a:rPr lang="en-US" altLang="zh-CN" sz="2000" i="1" dirty="0">
                        <a:latin typeface="Cambria Math" panose="02040503050406030204" pitchFamily="18" charset="0"/>
                      </a:rPr>
                      <m:t> </m:t>
                    </m:r>
                    <m:r>
                      <a:rPr lang="en-US" altLang="zh-CN" sz="2000" b="0" i="1" dirty="0" smtClean="0">
                        <a:latin typeface="Cambria Math" panose="02040503050406030204" pitchFamily="18" charset="0"/>
                      </a:rPr>
                      <m:t>5</m:t>
                    </m:r>
                    <m:r>
                      <a:rPr lang="en-US" altLang="zh-CN" sz="2000" i="1" dirty="0">
                        <a:latin typeface="Cambria Math" panose="02040503050406030204" pitchFamily="18" charset="0"/>
                      </a:rPr>
                      <m:t>0</m:t>
                    </m:r>
                  </m:oMath>
                </a14:m>
                <a:r>
                  <a:rPr lang="en-US" altLang="zh-CN" sz="2000" dirty="0"/>
                  <a:t> </a:t>
                </a:r>
                <a14:m>
                  <m:oMath xmlns:m="http://schemas.openxmlformats.org/officeDocument/2006/math">
                    <m:r>
                      <m:rPr>
                        <m:sty m:val="p"/>
                      </m:rPr>
                      <a:rPr lang="en-US" altLang="zh-CN" sz="2000" i="0" dirty="0">
                        <a:latin typeface="Cambria Math" panose="02040503050406030204" pitchFamily="18" charset="0"/>
                      </a:rPr>
                      <m:t>MeV</m:t>
                    </m:r>
                  </m:oMath>
                </a14:m>
                <a:endParaRPr lang="en-US" altLang="zh-CN" sz="2000" dirty="0"/>
              </a:p>
              <a:p>
                <a:r>
                  <a:rPr lang="en-US" altLang="zh-CN" sz="2000" dirty="0"/>
                  <a:t>Nuclear form factor correction, important at </a:t>
                </a:r>
                <a14:m>
                  <m:oMath xmlns:m="http://schemas.openxmlformats.org/officeDocument/2006/math">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𝐸</m:t>
                        </m:r>
                      </m:e>
                      <m:sub>
                        <m:r>
                          <a:rPr lang="en-US" altLang="zh-CN" sz="2000" b="0" i="1" dirty="0" smtClean="0">
                            <a:latin typeface="Cambria Math" panose="02040503050406030204" pitchFamily="18" charset="0"/>
                          </a:rPr>
                          <m:t>𝜈</m:t>
                        </m:r>
                      </m:sub>
                    </m:sSub>
                    <m:r>
                      <a:rPr lang="en-US" altLang="zh-CN" sz="2000" i="1" dirty="0" smtClean="0">
                        <a:latin typeface="Cambria Math" panose="02040503050406030204" pitchFamily="18" charset="0"/>
                      </a:rPr>
                      <m:t>&gt; 20</m:t>
                    </m:r>
                  </m:oMath>
                </a14:m>
                <a:r>
                  <a:rPr lang="en-US" altLang="zh-CN" sz="2000" dirty="0"/>
                  <a:t> </a:t>
                </a:r>
                <a14:m>
                  <m:oMath xmlns:m="http://schemas.openxmlformats.org/officeDocument/2006/math">
                    <m:r>
                      <m:rPr>
                        <m:sty m:val="p"/>
                      </m:rPr>
                      <a:rPr lang="en-US" altLang="zh-CN" sz="2000" i="0" dirty="0">
                        <a:latin typeface="Cambria Math" panose="02040503050406030204" pitchFamily="18" charset="0"/>
                      </a:rPr>
                      <m:t>MeV</m:t>
                    </m:r>
                  </m:oMath>
                </a14:m>
                <a:endParaRPr lang="en-US" altLang="zh-CN" sz="2000" dirty="0"/>
              </a:p>
              <a:p>
                <a:r>
                  <a:rPr lang="en-US" altLang="zh-CN" sz="2000" dirty="0"/>
                  <a:t>High order corrections &lt;5%</a:t>
                </a:r>
              </a:p>
              <a:p>
                <a:pPr marL="0" indent="0">
                  <a:buNone/>
                </a:pPr>
                <a:endParaRPr lang="en-US" altLang="zh-CN" sz="1600" b="0" dirty="0"/>
              </a:p>
              <a:p>
                <a:pPr marL="0" indent="0">
                  <a:buNone/>
                </a:pPr>
                <a:endParaRPr lang="en-US" altLang="zh-CN" sz="2000" dirty="0"/>
              </a:p>
            </p:txBody>
          </p:sp>
        </mc:Choice>
        <mc:Fallback xmlns="">
          <p:sp>
            <p:nvSpPr>
              <p:cNvPr id="35" name="文本占位符 1">
                <a:extLst>
                  <a:ext uri="{FF2B5EF4-FFF2-40B4-BE49-F238E27FC236}">
                    <a16:creationId xmlns:a16="http://schemas.microsoft.com/office/drawing/2014/main" id="{A1C48ACF-344B-4E13-A811-D56F94D16833}"/>
                  </a:ext>
                </a:extLst>
              </p:cNvPr>
              <p:cNvSpPr>
                <a:spLocks noGrp="1" noRot="1" noChangeAspect="1" noMove="1" noResize="1" noEditPoints="1" noAdjustHandles="1" noChangeArrowheads="1" noChangeShapeType="1" noTextEdit="1"/>
              </p:cNvSpPr>
              <p:nvPr>
                <p:ph type="body" idx="21"/>
              </p:nvPr>
            </p:nvSpPr>
            <p:spPr>
              <a:xfrm>
                <a:off x="393033" y="4149555"/>
                <a:ext cx="8435516" cy="3247211"/>
              </a:xfrm>
              <a:blipFill>
                <a:blip r:embed="rId2"/>
                <a:stretch>
                  <a:fillRect l="-1502" t="-2724"/>
                </a:stretch>
              </a:blipFill>
            </p:spPr>
            <p:txBody>
              <a:bodyPr/>
              <a:lstStyle/>
              <a:p>
                <a:r>
                  <a:rPr lang="zh-CN" altLang="en-US">
                    <a:noFill/>
                  </a:rPr>
                  <a:t> </a:t>
                </a:r>
              </a:p>
            </p:txBody>
          </p:sp>
        </mc:Fallback>
      </mc:AlternateContent>
      <p:sp>
        <p:nvSpPr>
          <p:cNvPr id="37" name="文本占位符 1">
            <a:extLst>
              <a:ext uri="{FF2B5EF4-FFF2-40B4-BE49-F238E27FC236}">
                <a16:creationId xmlns:a16="http://schemas.microsoft.com/office/drawing/2014/main" id="{2B2BA28E-CDAC-42F9-99B5-6F5CD64E3325}"/>
              </a:ext>
            </a:extLst>
          </p:cNvPr>
          <p:cNvSpPr txBox="1">
            <a:spLocks/>
          </p:cNvSpPr>
          <p:nvPr/>
        </p:nvSpPr>
        <p:spPr>
          <a:xfrm>
            <a:off x="5281091" y="3289735"/>
            <a:ext cx="5194316" cy="426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342900" marR="0" indent="-3429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1pPr>
            <a:lvl2pPr marL="783771" marR="0" indent="-326571"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2pPr>
            <a:lvl3pPr marL="1219200" marR="0" indent="-3048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3pPr>
            <a:lvl4pPr marL="17373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4pPr>
            <a:lvl5pPr marL="21945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marL="0" indent="0" hangingPunct="1">
              <a:buFont typeface="Arial"/>
              <a:buNone/>
            </a:pPr>
            <a:endParaRPr lang="en-US" altLang="zh-CN" sz="2000" dirty="0"/>
          </a:p>
        </p:txBody>
      </p:sp>
      <p:pic>
        <p:nvPicPr>
          <p:cNvPr id="36" name="图片 35">
            <a:extLst>
              <a:ext uri="{FF2B5EF4-FFF2-40B4-BE49-F238E27FC236}">
                <a16:creationId xmlns:a16="http://schemas.microsoft.com/office/drawing/2014/main" id="{078243EF-EA4A-4989-85ED-E2FB524950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1324" y="1121862"/>
            <a:ext cx="4053200" cy="3027693"/>
          </a:xfrm>
          <a:prstGeom prst="rect">
            <a:avLst/>
          </a:prstGeom>
        </p:spPr>
      </p:pic>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067BA749-EF89-2147-B8F8-53512C84A513}"/>
                  </a:ext>
                </a:extLst>
              </p:cNvPr>
              <p:cNvSpPr txBox="1"/>
              <p:nvPr/>
            </p:nvSpPr>
            <p:spPr>
              <a:xfrm>
                <a:off x="5483233" y="4988333"/>
                <a:ext cx="974691" cy="523218"/>
              </a:xfrm>
              <a:prstGeom prst="rect">
                <a:avLst/>
              </a:prstGeom>
              <a:solidFill>
                <a:schemeClr val="accent5">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zh-CN" altLang="en-US" sz="2800" b="0" i="1" u="none" strike="noStrike" cap="none" spc="0" normalizeH="0" baseline="0" smtClean="0">
                          <a:ln>
                            <a:noFill/>
                          </a:ln>
                          <a:solidFill>
                            <a:srgbClr val="000000"/>
                          </a:solidFill>
                          <a:effectLst/>
                          <a:uFillTx/>
                          <a:latin typeface="Cambria Math" panose="02040503050406030204" pitchFamily="18" charset="0"/>
                          <a:sym typeface="Calibri"/>
                        </a:rPr>
                        <m:t>∝</m:t>
                      </m:r>
                      <m:sSup>
                        <m:sSupPr>
                          <m:ctrlPr>
                            <a:rPr kumimoji="0" lang="en-US" altLang="zh-CN" sz="2800" b="0" i="1" u="none" strike="noStrike" cap="none" spc="0" normalizeH="0" baseline="0" smtClean="0">
                              <a:ln>
                                <a:noFill/>
                              </a:ln>
                              <a:solidFill>
                                <a:srgbClr val="000000"/>
                              </a:solidFill>
                              <a:effectLst/>
                              <a:uFillTx/>
                              <a:latin typeface="Cambria Math" panose="02040503050406030204" pitchFamily="18" charset="0"/>
                              <a:sym typeface="Calibri"/>
                            </a:rPr>
                          </m:ctrlPr>
                        </m:sSupPr>
                        <m:e>
                          <m:r>
                            <a:rPr kumimoji="0" lang="en-US" altLang="zh-CN" sz="2800" b="0" i="1" u="none" strike="noStrike" cap="none" spc="0" normalizeH="0" baseline="0" smtClean="0">
                              <a:ln>
                                <a:noFill/>
                              </a:ln>
                              <a:solidFill>
                                <a:srgbClr val="000000"/>
                              </a:solidFill>
                              <a:effectLst/>
                              <a:uFillTx/>
                              <a:latin typeface="Cambria Math" panose="02040503050406030204" pitchFamily="18" charset="0"/>
                              <a:sym typeface="Calibri"/>
                            </a:rPr>
                            <m:t>𝑁</m:t>
                          </m:r>
                        </m:e>
                        <m:sup>
                          <m:r>
                            <a:rPr kumimoji="0" lang="en-US" altLang="zh-CN" sz="2800" b="0" i="1" u="none" strike="noStrike" cap="none" spc="0" normalizeH="0" baseline="0" smtClean="0">
                              <a:ln>
                                <a:noFill/>
                              </a:ln>
                              <a:solidFill>
                                <a:srgbClr val="000000"/>
                              </a:solidFill>
                              <a:effectLst/>
                              <a:uFillTx/>
                              <a:latin typeface="Cambria Math" panose="02040503050406030204" pitchFamily="18" charset="0"/>
                              <a:sym typeface="Calibri"/>
                            </a:rPr>
                            <m:t>2</m:t>
                          </m:r>
                        </m:sup>
                      </m:sSup>
                    </m:oMath>
                  </m:oMathPara>
                </a14:m>
                <a:endParaRPr kumimoji="0" lang="zh-CN" altLang="en-US" sz="2800" b="0" i="0" u="none" strike="noStrike" cap="none" spc="0" normalizeH="0" baseline="0" dirty="0">
                  <a:ln>
                    <a:noFill/>
                  </a:ln>
                  <a:solidFill>
                    <a:srgbClr val="000000"/>
                  </a:solidFill>
                  <a:effectLst/>
                  <a:uFillTx/>
                  <a:sym typeface="Calibri"/>
                </a:endParaRPr>
              </a:p>
            </p:txBody>
          </p:sp>
        </mc:Choice>
        <mc:Fallback xmlns="">
          <p:sp>
            <p:nvSpPr>
              <p:cNvPr id="2" name="文本框 1">
                <a:extLst>
                  <a:ext uri="{FF2B5EF4-FFF2-40B4-BE49-F238E27FC236}">
                    <a16:creationId xmlns:a16="http://schemas.microsoft.com/office/drawing/2014/main" id="{067BA749-EF89-2147-B8F8-53512C84A513}"/>
                  </a:ext>
                </a:extLst>
              </p:cNvPr>
              <p:cNvSpPr txBox="1">
                <a:spLocks noRot="1" noChangeAspect="1" noMove="1" noResize="1" noEditPoints="1" noAdjustHandles="1" noChangeArrowheads="1" noChangeShapeType="1" noTextEdit="1"/>
              </p:cNvSpPr>
              <p:nvPr/>
            </p:nvSpPr>
            <p:spPr>
              <a:xfrm>
                <a:off x="5483233" y="4988333"/>
                <a:ext cx="974691" cy="523218"/>
              </a:xfrm>
              <a:prstGeom prst="rect">
                <a:avLst/>
              </a:prstGeom>
              <a:blipFill>
                <a:blip r:embed="rId4"/>
                <a:stretch>
                  <a:fillRect/>
                </a:stretch>
              </a:blipFill>
              <a:ln w="12700" cap="flat">
                <a:noFill/>
                <a:miter lim="400000"/>
              </a:ln>
              <a:effectLst/>
            </p:spPr>
            <p:txBody>
              <a:bodyPr/>
              <a:lstStyle/>
              <a:p>
                <a:r>
                  <a:rPr lang="zh-CN" altLang="en-US">
                    <a:noFill/>
                  </a:rPr>
                  <a:t> </a:t>
                </a:r>
              </a:p>
            </p:txBody>
          </p:sp>
        </mc:Fallback>
      </mc:AlternateContent>
      <p:sp>
        <p:nvSpPr>
          <p:cNvPr id="3" name="圆角矩形标注 2">
            <a:extLst>
              <a:ext uri="{FF2B5EF4-FFF2-40B4-BE49-F238E27FC236}">
                <a16:creationId xmlns:a16="http://schemas.microsoft.com/office/drawing/2014/main" id="{EF1C93F0-A5D8-7A45-A01F-7F9D9F40E68A}"/>
              </a:ext>
            </a:extLst>
          </p:cNvPr>
          <p:cNvSpPr/>
          <p:nvPr/>
        </p:nvSpPr>
        <p:spPr>
          <a:xfrm>
            <a:off x="7263234" y="415191"/>
            <a:ext cx="1880766" cy="783191"/>
          </a:xfrm>
          <a:prstGeom prst="wedgeRoundRectCallout">
            <a:avLst>
              <a:gd name="adj1" fmla="val -39972"/>
              <a:gd name="adj2" fmla="val 90446"/>
              <a:gd name="adj3" fmla="val 16667"/>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altLang="zh-CN" sz="2000" dirty="0"/>
              <a:t>CE</a:t>
            </a:r>
            <a:r>
              <a:rPr lang="el-GR" altLang="zh-CN" sz="2000" i="1" dirty="0">
                <a:latin typeface="Times" pitchFamily="2" charset="0"/>
              </a:rPr>
              <a:t>ν</a:t>
            </a:r>
            <a:r>
              <a:rPr lang="en-US" altLang="zh-CN" sz="2000" dirty="0"/>
              <a:t>NS cross section is large!</a:t>
            </a:r>
            <a:endParaRPr kumimoji="0" lang="zh-CN" altLang="en-US" sz="2000" b="0" i="0" u="none" strike="noStrike" cap="none" spc="0" normalizeH="0" baseline="0" dirty="0">
              <a:ln>
                <a:noFill/>
              </a:ln>
              <a:solidFill>
                <a:srgbClr val="000000"/>
              </a:solidFill>
              <a:effectLst/>
              <a:uFillTx/>
              <a:latin typeface="+mn-lt"/>
              <a:ea typeface="+mn-ea"/>
              <a:cs typeface="+mn-cs"/>
              <a:sym typeface="Calibri"/>
            </a:endParaRPr>
          </a:p>
        </p:txBody>
      </p:sp>
      <p:pic>
        <p:nvPicPr>
          <p:cNvPr id="4" name="图片 3">
            <a:extLst>
              <a:ext uri="{FF2B5EF4-FFF2-40B4-BE49-F238E27FC236}">
                <a16:creationId xmlns:a16="http://schemas.microsoft.com/office/drawing/2014/main" id="{30FE7872-6741-354E-81BA-604DC46E2937}"/>
              </a:ext>
            </a:extLst>
          </p:cNvPr>
          <p:cNvPicPr>
            <a:picLocks noChangeAspect="1"/>
          </p:cNvPicPr>
          <p:nvPr/>
        </p:nvPicPr>
        <p:blipFill>
          <a:blip r:embed="rId5"/>
          <a:stretch>
            <a:fillRect/>
          </a:stretch>
        </p:blipFill>
        <p:spPr>
          <a:xfrm>
            <a:off x="901016" y="872955"/>
            <a:ext cx="2781300" cy="3276600"/>
          </a:xfrm>
          <a:prstGeom prst="rect">
            <a:avLst/>
          </a:prstGeom>
        </p:spPr>
      </p:pic>
    </p:spTree>
    <p:extLst>
      <p:ext uri="{BB962C8B-B14F-4D97-AF65-F5344CB8AC3E}">
        <p14:creationId xmlns:p14="http://schemas.microsoft.com/office/powerpoint/2010/main" val="146927641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C1D4F42-D990-4EE8-B633-CDE309A6B552}"/>
              </a:ext>
            </a:extLst>
          </p:cNvPr>
          <p:cNvSpPr txBox="1">
            <a:spLocks noGrp="1"/>
          </p:cNvSpPr>
          <p:nvPr>
            <p:ph type="body" sz="quarter" idx="22"/>
          </p:nvPr>
        </p:nvSpPr>
        <p:spPr>
          <a:xfrm>
            <a:off x="201613" y="146050"/>
            <a:ext cx="522903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dirty="0"/>
              <a:t>BRN rate measurement plan</a:t>
            </a:r>
            <a:endParaRPr dirty="0"/>
          </a:p>
        </p:txBody>
      </p:sp>
      <p:sp>
        <p:nvSpPr>
          <p:cNvPr id="29" name="灯片编号占位符 3">
            <a:extLst>
              <a:ext uri="{FF2B5EF4-FFF2-40B4-BE49-F238E27FC236}">
                <a16:creationId xmlns:a16="http://schemas.microsoft.com/office/drawing/2014/main" id="{C0EA6D91-2AD3-2847-966A-B04B70BF03D4}"/>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30</a:t>
            </a:fld>
            <a:endParaRPr lang="en-US" altLang="zh-CN" dirty="0"/>
          </a:p>
        </p:txBody>
      </p:sp>
      <p:grpSp>
        <p:nvGrpSpPr>
          <p:cNvPr id="3" name="组合 2">
            <a:extLst>
              <a:ext uri="{FF2B5EF4-FFF2-40B4-BE49-F238E27FC236}">
                <a16:creationId xmlns:a16="http://schemas.microsoft.com/office/drawing/2014/main" id="{93D72ACE-B25D-2B47-A0C0-4FC3914807EE}"/>
              </a:ext>
            </a:extLst>
          </p:cNvPr>
          <p:cNvGrpSpPr/>
          <p:nvPr/>
        </p:nvGrpSpPr>
        <p:grpSpPr>
          <a:xfrm>
            <a:off x="-7952" y="1083414"/>
            <a:ext cx="9151952" cy="2345586"/>
            <a:chOff x="-343818" y="1231803"/>
            <a:chExt cx="9151952" cy="2345586"/>
          </a:xfrm>
        </p:grpSpPr>
        <p:pic>
          <p:nvPicPr>
            <p:cNvPr id="15" name="图片 14">
              <a:extLst>
                <a:ext uri="{FF2B5EF4-FFF2-40B4-BE49-F238E27FC236}">
                  <a16:creationId xmlns:a16="http://schemas.microsoft.com/office/drawing/2014/main" id="{37E475B4-BD81-F44F-BE5D-7CA14306662D}"/>
                </a:ext>
              </a:extLst>
            </p:cNvPr>
            <p:cNvPicPr>
              <a:picLocks noChangeAspect="1"/>
            </p:cNvPicPr>
            <p:nvPr/>
          </p:nvPicPr>
          <p:blipFill rotWithShape="1">
            <a:blip r:embed="rId2"/>
            <a:srcRect b="59538"/>
            <a:stretch/>
          </p:blipFill>
          <p:spPr>
            <a:xfrm>
              <a:off x="-343818" y="1347928"/>
              <a:ext cx="6011700" cy="2229461"/>
            </a:xfrm>
            <a:prstGeom prst="rect">
              <a:avLst/>
            </a:prstGeom>
          </p:spPr>
        </p:pic>
        <p:pic>
          <p:nvPicPr>
            <p:cNvPr id="2" name="图片 1">
              <a:extLst>
                <a:ext uri="{FF2B5EF4-FFF2-40B4-BE49-F238E27FC236}">
                  <a16:creationId xmlns:a16="http://schemas.microsoft.com/office/drawing/2014/main" id="{5566AA75-A901-9840-94AF-FD779BF401D5}"/>
                </a:ext>
              </a:extLst>
            </p:cNvPr>
            <p:cNvPicPr>
              <a:picLocks noChangeAspect="1"/>
            </p:cNvPicPr>
            <p:nvPr/>
          </p:nvPicPr>
          <p:blipFill>
            <a:blip r:embed="rId3"/>
            <a:stretch>
              <a:fillRect/>
            </a:stretch>
          </p:blipFill>
          <p:spPr>
            <a:xfrm>
              <a:off x="5809248" y="1231803"/>
              <a:ext cx="2998886" cy="2321718"/>
            </a:xfrm>
            <a:prstGeom prst="rect">
              <a:avLst/>
            </a:prstGeom>
          </p:spPr>
        </p:pic>
      </p:grpSp>
      <p:sp>
        <p:nvSpPr>
          <p:cNvPr id="20" name="文本框 19">
            <a:extLst>
              <a:ext uri="{FF2B5EF4-FFF2-40B4-BE49-F238E27FC236}">
                <a16:creationId xmlns:a16="http://schemas.microsoft.com/office/drawing/2014/main" id="{42D0AF20-9687-AB4C-A813-EAB620E2D965}"/>
              </a:ext>
            </a:extLst>
          </p:cNvPr>
          <p:cNvSpPr txBox="1"/>
          <p:nvPr/>
        </p:nvSpPr>
        <p:spPr>
          <a:xfrm>
            <a:off x="1004157" y="3470332"/>
            <a:ext cx="7450729" cy="327628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 altLang="zh-CN" sz="2000" b="0" i="0" u="none" strike="noStrike" dirty="0">
                <a:solidFill>
                  <a:srgbClr val="353740"/>
                </a:solidFill>
                <a:effectLst/>
                <a:latin typeface="ColfaxAI"/>
              </a:rPr>
              <a:t>Building three different thickness settings of shielding and measuring the BRN rate</a:t>
            </a:r>
            <a:r>
              <a:rPr lang="en-US" altLang="zh-CN" sz="2000" dirty="0">
                <a:solidFill>
                  <a:srgbClr val="353740"/>
                </a:solidFill>
                <a:latin typeface="ColfaxAI"/>
              </a:rPr>
              <a:t>.</a:t>
            </a:r>
            <a:endParaRPr lang="en" altLang="zh-CN" sz="2000" b="0" i="0" u="none" strike="noStrike" dirty="0">
              <a:solidFill>
                <a:srgbClr val="353740"/>
              </a:solidFill>
              <a:effectLst/>
              <a:latin typeface="ColfaxAI"/>
            </a:endParaRPr>
          </a:p>
          <a:p>
            <a:pPr marL="285750" indent="-285750">
              <a:lnSpc>
                <a:spcPct val="150000"/>
              </a:lnSpc>
              <a:buFont typeface="Arial" panose="020B0604020202020204" pitchFamily="34" charset="0"/>
              <a:buChar char="•"/>
            </a:pPr>
            <a:r>
              <a:rPr lang="en" altLang="zh-CN" sz="2000" b="0" i="0" u="none" strike="noStrike" dirty="0">
                <a:solidFill>
                  <a:srgbClr val="353740"/>
                </a:solidFill>
                <a:effectLst/>
                <a:latin typeface="ColfaxAI"/>
              </a:rPr>
              <a:t>Simulating the response matrix for each thickness setting of shielding, deconvolving it to obtain the neutron energy spectrum.</a:t>
            </a:r>
          </a:p>
          <a:p>
            <a:pPr marL="285750" indent="-285750">
              <a:lnSpc>
                <a:spcPct val="150000"/>
              </a:lnSpc>
              <a:buFont typeface="Arial" panose="020B0604020202020204" pitchFamily="34" charset="0"/>
              <a:buChar char="•"/>
            </a:pPr>
            <a:r>
              <a:rPr lang="en" altLang="zh-CN" sz="2000" b="0" i="0" u="none" strike="noStrike" dirty="0">
                <a:solidFill>
                  <a:srgbClr val="353740"/>
                </a:solidFill>
                <a:effectLst/>
                <a:latin typeface="ColfaxAI"/>
              </a:rPr>
              <a:t>Approximately 100,000 events need to be accumulated for each setup, and the testing is estimated to take 2 weeks, with an additional week for installation.</a:t>
            </a:r>
          </a:p>
        </p:txBody>
      </p:sp>
    </p:spTree>
    <p:extLst>
      <p:ext uri="{BB962C8B-B14F-4D97-AF65-F5344CB8AC3E}">
        <p14:creationId xmlns:p14="http://schemas.microsoft.com/office/powerpoint/2010/main" val="99487492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2D96FA7E-2860-6847-86A7-99494CC80B18}"/>
              </a:ext>
            </a:extLst>
          </p:cNvPr>
          <p:cNvPicPr>
            <a:picLocks noChangeAspect="1"/>
          </p:cNvPicPr>
          <p:nvPr/>
        </p:nvPicPr>
        <p:blipFill>
          <a:blip r:embed="rId2"/>
          <a:stretch>
            <a:fillRect/>
          </a:stretch>
        </p:blipFill>
        <p:spPr>
          <a:xfrm>
            <a:off x="2701135" y="965296"/>
            <a:ext cx="2317263" cy="1656903"/>
          </a:xfrm>
          <a:prstGeom prst="rect">
            <a:avLst/>
          </a:prstGeom>
        </p:spPr>
      </p:pic>
      <p:sp>
        <p:nvSpPr>
          <p:cNvPr id="5" name="RICH">
            <a:extLst>
              <a:ext uri="{FF2B5EF4-FFF2-40B4-BE49-F238E27FC236}">
                <a16:creationId xmlns:a16="http://schemas.microsoft.com/office/drawing/2014/main" id="{22677362-24D3-A248-AB7F-69BD25E4D6BF}"/>
              </a:ext>
            </a:extLst>
          </p:cNvPr>
          <p:cNvSpPr txBox="1">
            <a:spLocks noGrp="1"/>
          </p:cNvSpPr>
          <p:nvPr>
            <p:ph type="body" sz="quarter" idx="22"/>
          </p:nvPr>
        </p:nvSpPr>
        <p:spPr>
          <a:xfrm>
            <a:off x="201612" y="146050"/>
            <a:ext cx="5703887"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dirty="0" err="1"/>
              <a:t>CloverS</a:t>
            </a:r>
            <a:r>
              <a:rPr lang="en-US" dirty="0"/>
              <a:t> Experiment Schedule</a:t>
            </a:r>
            <a:endParaRPr dirty="0"/>
          </a:p>
        </p:txBody>
      </p:sp>
      <p:sp>
        <p:nvSpPr>
          <p:cNvPr id="6" name="灯片编号占位符 3">
            <a:extLst>
              <a:ext uri="{FF2B5EF4-FFF2-40B4-BE49-F238E27FC236}">
                <a16:creationId xmlns:a16="http://schemas.microsoft.com/office/drawing/2014/main" id="{4C2F0904-D52A-1B46-83D9-6556704E13B6}"/>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31</a:t>
            </a:fld>
            <a:endParaRPr lang="en-US" altLang="zh-CN"/>
          </a:p>
        </p:txBody>
      </p:sp>
      <p:sp>
        <p:nvSpPr>
          <p:cNvPr id="7" name="文本框 6">
            <a:extLst>
              <a:ext uri="{FF2B5EF4-FFF2-40B4-BE49-F238E27FC236}">
                <a16:creationId xmlns:a16="http://schemas.microsoft.com/office/drawing/2014/main" id="{DA8CDE3B-CEF3-B04E-888E-18E228CBD799}"/>
              </a:ext>
            </a:extLst>
          </p:cNvPr>
          <p:cNvSpPr txBox="1"/>
          <p:nvPr/>
        </p:nvSpPr>
        <p:spPr>
          <a:xfrm>
            <a:off x="5504268" y="1320641"/>
            <a:ext cx="80246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chemeClr val="bg1"/>
                </a:solidFill>
                <a:effectLst/>
                <a:uFillTx/>
                <a:latin typeface="+mn-lt"/>
                <a:ea typeface="+mn-ea"/>
                <a:cs typeface="+mn-cs"/>
                <a:sym typeface="Calibri"/>
              </a:rPr>
              <a:t>R11065</a:t>
            </a:r>
            <a:endParaRPr kumimoji="0" lang="zh-CN" altLang="en-US" sz="1800" b="0" i="0" u="none" strike="noStrike" cap="none" spc="0" normalizeH="0" baseline="0" dirty="0">
              <a:ln>
                <a:noFill/>
              </a:ln>
              <a:solidFill>
                <a:schemeClr val="bg1"/>
              </a:solidFill>
              <a:effectLst/>
              <a:uFillTx/>
              <a:latin typeface="+mn-lt"/>
              <a:ea typeface="+mn-ea"/>
              <a:cs typeface="+mn-cs"/>
              <a:sym typeface="Calibri"/>
            </a:endParaRPr>
          </a:p>
        </p:txBody>
      </p:sp>
      <p:cxnSp>
        <p:nvCxnSpPr>
          <p:cNvPr id="8" name="直接连接符 5">
            <a:extLst>
              <a:ext uri="{FF2B5EF4-FFF2-40B4-BE49-F238E27FC236}">
                <a16:creationId xmlns:a16="http://schemas.microsoft.com/office/drawing/2014/main" id="{131BC545-5903-BD42-8842-96F9D7458AB6}"/>
              </a:ext>
            </a:extLst>
          </p:cNvPr>
          <p:cNvCxnSpPr/>
          <p:nvPr/>
        </p:nvCxnSpPr>
        <p:spPr>
          <a:xfrm>
            <a:off x="452626" y="3182473"/>
            <a:ext cx="8135781" cy="0"/>
          </a:xfrm>
          <a:prstGeom prst="line">
            <a:avLst/>
          </a:prstGeom>
          <a:noFill/>
          <a:ln w="762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9" name="椭圆 8">
            <a:extLst>
              <a:ext uri="{FF2B5EF4-FFF2-40B4-BE49-F238E27FC236}">
                <a16:creationId xmlns:a16="http://schemas.microsoft.com/office/drawing/2014/main" id="{E9593515-9608-5142-8773-4E4533861103}"/>
              </a:ext>
            </a:extLst>
          </p:cNvPr>
          <p:cNvSpPr/>
          <p:nvPr/>
        </p:nvSpPr>
        <p:spPr>
          <a:xfrm>
            <a:off x="681226" y="2510123"/>
            <a:ext cx="1317812" cy="1335736"/>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椭圆 9">
            <a:extLst>
              <a:ext uri="{FF2B5EF4-FFF2-40B4-BE49-F238E27FC236}">
                <a16:creationId xmlns:a16="http://schemas.microsoft.com/office/drawing/2014/main" id="{1A9BBEA7-F561-1249-914E-DE086769B3B4}"/>
              </a:ext>
            </a:extLst>
          </p:cNvPr>
          <p:cNvSpPr/>
          <p:nvPr/>
        </p:nvSpPr>
        <p:spPr>
          <a:xfrm>
            <a:off x="2996671" y="2514605"/>
            <a:ext cx="1317812" cy="1335736"/>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椭圆 10">
            <a:extLst>
              <a:ext uri="{FF2B5EF4-FFF2-40B4-BE49-F238E27FC236}">
                <a16:creationId xmlns:a16="http://schemas.microsoft.com/office/drawing/2014/main" id="{22F7CFEF-8C50-EA4B-88E3-6F24231D412B}"/>
              </a:ext>
            </a:extLst>
          </p:cNvPr>
          <p:cNvSpPr/>
          <p:nvPr/>
        </p:nvSpPr>
        <p:spPr>
          <a:xfrm>
            <a:off x="6987896" y="2510123"/>
            <a:ext cx="1317812" cy="1335736"/>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n-lt"/>
              <a:ea typeface="+mn-ea"/>
              <a:cs typeface="+mn-cs"/>
              <a:sym typeface="Calibri"/>
            </a:endParaRPr>
          </a:p>
        </p:txBody>
      </p:sp>
      <p:sp>
        <p:nvSpPr>
          <p:cNvPr id="12" name="文本框 11">
            <a:extLst>
              <a:ext uri="{FF2B5EF4-FFF2-40B4-BE49-F238E27FC236}">
                <a16:creationId xmlns:a16="http://schemas.microsoft.com/office/drawing/2014/main" id="{14C44966-1A62-4344-B3B4-28F01E78BBF0}"/>
              </a:ext>
            </a:extLst>
          </p:cNvPr>
          <p:cNvSpPr txBox="1"/>
          <p:nvPr/>
        </p:nvSpPr>
        <p:spPr>
          <a:xfrm>
            <a:off x="990510" y="2947159"/>
            <a:ext cx="89647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2400" b="0" i="0" u="none" strike="noStrike" cap="none" spc="0" normalizeH="0" baseline="0" dirty="0">
                <a:ln>
                  <a:noFill/>
                </a:ln>
                <a:solidFill>
                  <a:srgbClr val="000000"/>
                </a:solidFill>
                <a:effectLst/>
                <a:uFillTx/>
                <a:latin typeface="+mn-lt"/>
                <a:ea typeface="+mn-ea"/>
                <a:cs typeface="+mn-cs"/>
                <a:sym typeface="Calibri"/>
              </a:rPr>
              <a:t>2022</a:t>
            </a:r>
            <a:endParaRPr kumimoji="0" lang="zh-CN" altLang="en-US" sz="2400" b="0" i="0" u="none" strike="noStrike" cap="none" spc="0" normalizeH="0" baseline="0" dirty="0">
              <a:ln>
                <a:noFill/>
              </a:ln>
              <a:solidFill>
                <a:srgbClr val="000000"/>
              </a:solidFill>
              <a:effectLst/>
              <a:uFillTx/>
              <a:latin typeface="+mn-lt"/>
              <a:ea typeface="+mn-ea"/>
              <a:cs typeface="+mn-cs"/>
              <a:sym typeface="Calibri"/>
            </a:endParaRPr>
          </a:p>
        </p:txBody>
      </p:sp>
      <p:sp>
        <p:nvSpPr>
          <p:cNvPr id="13" name="文本框 12">
            <a:extLst>
              <a:ext uri="{FF2B5EF4-FFF2-40B4-BE49-F238E27FC236}">
                <a16:creationId xmlns:a16="http://schemas.microsoft.com/office/drawing/2014/main" id="{AA0845CC-769C-AB41-ABDA-D529E266BA71}"/>
              </a:ext>
            </a:extLst>
          </p:cNvPr>
          <p:cNvSpPr txBox="1"/>
          <p:nvPr/>
        </p:nvSpPr>
        <p:spPr>
          <a:xfrm>
            <a:off x="201612" y="1319245"/>
            <a:ext cx="2570663"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dirty="0"/>
              <a:t>On site background study</a:t>
            </a:r>
          </a:p>
          <a:p>
            <a:r>
              <a:rPr lang="en-US" altLang="zh-CN" dirty="0"/>
              <a:t>Detector assembly fabrication </a:t>
            </a:r>
          </a:p>
        </p:txBody>
      </p:sp>
      <p:sp>
        <p:nvSpPr>
          <p:cNvPr id="14" name="文本框 13">
            <a:extLst>
              <a:ext uri="{FF2B5EF4-FFF2-40B4-BE49-F238E27FC236}">
                <a16:creationId xmlns:a16="http://schemas.microsoft.com/office/drawing/2014/main" id="{CE80742C-E8E4-5041-84D6-8AA30E66788F}"/>
              </a:ext>
            </a:extLst>
          </p:cNvPr>
          <p:cNvSpPr txBox="1"/>
          <p:nvPr/>
        </p:nvSpPr>
        <p:spPr>
          <a:xfrm>
            <a:off x="3276818" y="2958374"/>
            <a:ext cx="89647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2400" b="0" i="0" u="none" strike="noStrike" cap="none" spc="0" normalizeH="0" baseline="0" dirty="0">
                <a:ln>
                  <a:noFill/>
                </a:ln>
                <a:solidFill>
                  <a:srgbClr val="000000"/>
                </a:solidFill>
                <a:effectLst/>
                <a:uFillTx/>
                <a:latin typeface="+mn-lt"/>
                <a:ea typeface="+mn-ea"/>
                <a:cs typeface="+mn-cs"/>
                <a:sym typeface="Calibri"/>
              </a:rPr>
              <a:t>2023</a:t>
            </a:r>
            <a:endParaRPr kumimoji="0" lang="zh-CN" altLang="en-US" sz="2400" b="0" i="0" u="none" strike="noStrike" cap="none" spc="0" normalizeH="0" baseline="0" dirty="0">
              <a:ln>
                <a:noFill/>
              </a:ln>
              <a:solidFill>
                <a:srgbClr val="000000"/>
              </a:solidFill>
              <a:effectLst/>
              <a:uFillTx/>
              <a:latin typeface="+mn-lt"/>
              <a:ea typeface="+mn-ea"/>
              <a:cs typeface="+mn-cs"/>
              <a:sym typeface="Calibri"/>
            </a:endParaRPr>
          </a:p>
        </p:txBody>
      </p:sp>
      <p:sp>
        <p:nvSpPr>
          <p:cNvPr id="15" name="文本框 14">
            <a:extLst>
              <a:ext uri="{FF2B5EF4-FFF2-40B4-BE49-F238E27FC236}">
                <a16:creationId xmlns:a16="http://schemas.microsoft.com/office/drawing/2014/main" id="{B862CF37-1D5A-644F-94DD-D0D8ACE66D0A}"/>
              </a:ext>
            </a:extLst>
          </p:cNvPr>
          <p:cNvSpPr txBox="1"/>
          <p:nvPr/>
        </p:nvSpPr>
        <p:spPr>
          <a:xfrm>
            <a:off x="7314300" y="2958374"/>
            <a:ext cx="89647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2400" b="0" i="0" u="none" strike="noStrike" cap="none" spc="0" normalizeH="0" baseline="0" dirty="0">
                <a:ln>
                  <a:noFill/>
                </a:ln>
                <a:solidFill>
                  <a:srgbClr val="000000"/>
                </a:solidFill>
                <a:effectLst/>
                <a:uFillTx/>
                <a:latin typeface="+mn-lt"/>
                <a:ea typeface="+mn-ea"/>
                <a:cs typeface="+mn-cs"/>
                <a:sym typeface="Calibri"/>
              </a:rPr>
              <a:t>2025</a:t>
            </a:r>
            <a:endParaRPr kumimoji="0" lang="zh-CN" altLang="en-US" sz="2400" b="0" i="0" u="none" strike="noStrike" cap="none" spc="0" normalizeH="0" baseline="0" dirty="0">
              <a:ln>
                <a:noFill/>
              </a:ln>
              <a:solidFill>
                <a:srgbClr val="000000"/>
              </a:solidFill>
              <a:effectLst/>
              <a:uFillTx/>
              <a:latin typeface="+mn-lt"/>
              <a:ea typeface="+mn-ea"/>
              <a:cs typeface="+mn-cs"/>
              <a:sym typeface="Calibri"/>
            </a:endParaRPr>
          </a:p>
        </p:txBody>
      </p:sp>
      <p:sp>
        <p:nvSpPr>
          <p:cNvPr id="16" name="文本框 15">
            <a:extLst>
              <a:ext uri="{FF2B5EF4-FFF2-40B4-BE49-F238E27FC236}">
                <a16:creationId xmlns:a16="http://schemas.microsoft.com/office/drawing/2014/main" id="{DC11DFA3-C8C9-DE4B-B25B-1753EFE1E43E}"/>
              </a:ext>
            </a:extLst>
          </p:cNvPr>
          <p:cNvSpPr txBox="1"/>
          <p:nvPr/>
        </p:nvSpPr>
        <p:spPr>
          <a:xfrm>
            <a:off x="6132449" y="4178701"/>
            <a:ext cx="301155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dirty="0"/>
              <a:t>Accumulate the first year data </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7" name="文本框 16">
            <a:extLst>
              <a:ext uri="{FF2B5EF4-FFF2-40B4-BE49-F238E27FC236}">
                <a16:creationId xmlns:a16="http://schemas.microsoft.com/office/drawing/2014/main" id="{F0CBE17F-45DB-6541-9408-C0744C7F5B2A}"/>
              </a:ext>
            </a:extLst>
          </p:cNvPr>
          <p:cNvSpPr txBox="1"/>
          <p:nvPr/>
        </p:nvSpPr>
        <p:spPr>
          <a:xfrm>
            <a:off x="2570552" y="4178701"/>
            <a:ext cx="217005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dirty="0"/>
              <a:t>Start c</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ommissioning </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8" name="椭圆 17">
            <a:extLst>
              <a:ext uri="{FF2B5EF4-FFF2-40B4-BE49-F238E27FC236}">
                <a16:creationId xmlns:a16="http://schemas.microsoft.com/office/drawing/2014/main" id="{01A12508-848C-F740-89A1-E6DD3AC044B7}"/>
              </a:ext>
            </a:extLst>
          </p:cNvPr>
          <p:cNvSpPr/>
          <p:nvPr/>
        </p:nvSpPr>
        <p:spPr>
          <a:xfrm>
            <a:off x="5018398" y="2510123"/>
            <a:ext cx="1317812" cy="1335736"/>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9" name="文本框 18">
            <a:extLst>
              <a:ext uri="{FF2B5EF4-FFF2-40B4-BE49-F238E27FC236}">
                <a16:creationId xmlns:a16="http://schemas.microsoft.com/office/drawing/2014/main" id="{E0726E76-C867-784C-AAFC-E0982C92AB01}"/>
              </a:ext>
            </a:extLst>
          </p:cNvPr>
          <p:cNvSpPr txBox="1"/>
          <p:nvPr/>
        </p:nvSpPr>
        <p:spPr>
          <a:xfrm>
            <a:off x="5312116" y="2947159"/>
            <a:ext cx="93472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2400" b="0" i="0" u="none" strike="noStrike" cap="none" spc="0" normalizeH="0" baseline="0" dirty="0">
                <a:ln>
                  <a:noFill/>
                </a:ln>
                <a:solidFill>
                  <a:srgbClr val="000000"/>
                </a:solidFill>
                <a:effectLst/>
                <a:uFillTx/>
                <a:latin typeface="+mn-lt"/>
                <a:ea typeface="+mn-ea"/>
                <a:cs typeface="+mn-cs"/>
                <a:sym typeface="Calibri"/>
              </a:rPr>
              <a:t>2024</a:t>
            </a:r>
            <a:endParaRPr kumimoji="0" lang="zh-CN" altLang="en-US" sz="2400" b="0" i="0" u="none" strike="noStrike" cap="none" spc="0" normalizeH="0" baseline="0" dirty="0">
              <a:ln>
                <a:noFill/>
              </a:ln>
              <a:solidFill>
                <a:srgbClr val="000000"/>
              </a:solidFill>
              <a:effectLst/>
              <a:uFillTx/>
              <a:latin typeface="+mn-lt"/>
              <a:ea typeface="+mn-ea"/>
              <a:cs typeface="+mn-cs"/>
              <a:sym typeface="Calibri"/>
            </a:endParaRPr>
          </a:p>
        </p:txBody>
      </p:sp>
      <p:sp>
        <p:nvSpPr>
          <p:cNvPr id="20" name="文本框 19">
            <a:extLst>
              <a:ext uri="{FF2B5EF4-FFF2-40B4-BE49-F238E27FC236}">
                <a16:creationId xmlns:a16="http://schemas.microsoft.com/office/drawing/2014/main" id="{F9A08F30-8323-E447-883A-96298007F959}"/>
              </a:ext>
            </a:extLst>
          </p:cNvPr>
          <p:cNvSpPr txBox="1"/>
          <p:nvPr/>
        </p:nvSpPr>
        <p:spPr>
          <a:xfrm>
            <a:off x="5135222" y="1855508"/>
            <a:ext cx="184472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dirty="0"/>
              <a:t>Start data taking</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22" name="图片 21">
            <a:extLst>
              <a:ext uri="{FF2B5EF4-FFF2-40B4-BE49-F238E27FC236}">
                <a16:creationId xmlns:a16="http://schemas.microsoft.com/office/drawing/2014/main" id="{A2852AE2-CD80-5249-8F21-FCBDF7FD1E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442" y="4605267"/>
            <a:ext cx="2532781" cy="2181638"/>
          </a:xfrm>
          <a:prstGeom prst="rect">
            <a:avLst/>
          </a:prstGeom>
        </p:spPr>
      </p:pic>
    </p:spTree>
    <p:extLst>
      <p:ext uri="{BB962C8B-B14F-4D97-AF65-F5344CB8AC3E}">
        <p14:creationId xmlns:p14="http://schemas.microsoft.com/office/powerpoint/2010/main" val="387012039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2677362-24D3-A248-AB7F-69BD25E4D6BF}"/>
              </a:ext>
            </a:extLst>
          </p:cNvPr>
          <p:cNvSpPr txBox="1">
            <a:spLocks noGrp="1"/>
          </p:cNvSpPr>
          <p:nvPr>
            <p:ph type="body" sz="quarter" idx="22"/>
          </p:nvPr>
        </p:nvSpPr>
        <p:spPr>
          <a:xfrm>
            <a:off x="201612" y="146050"/>
            <a:ext cx="5703887"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Summary</a:t>
            </a:r>
            <a:endParaRPr dirty="0"/>
          </a:p>
        </p:txBody>
      </p:sp>
      <p:sp>
        <p:nvSpPr>
          <p:cNvPr id="6" name="灯片编号占位符 3">
            <a:extLst>
              <a:ext uri="{FF2B5EF4-FFF2-40B4-BE49-F238E27FC236}">
                <a16:creationId xmlns:a16="http://schemas.microsoft.com/office/drawing/2014/main" id="{84E59323-FD80-B943-83FB-39A4C7E19478}"/>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32</a:t>
            </a:fld>
            <a:endParaRPr lang="en-US" altLang="zh-CN"/>
          </a:p>
        </p:txBody>
      </p:sp>
      <p:sp>
        <p:nvSpPr>
          <p:cNvPr id="8" name="文本占位符 1">
            <a:extLst>
              <a:ext uri="{FF2B5EF4-FFF2-40B4-BE49-F238E27FC236}">
                <a16:creationId xmlns:a16="http://schemas.microsoft.com/office/drawing/2014/main" id="{96A71A37-EE29-3947-94C2-942F29ACA783}"/>
              </a:ext>
            </a:extLst>
          </p:cNvPr>
          <p:cNvSpPr>
            <a:spLocks noGrp="1"/>
          </p:cNvSpPr>
          <p:nvPr>
            <p:ph type="body" idx="21"/>
          </p:nvPr>
        </p:nvSpPr>
        <p:spPr>
          <a:xfrm>
            <a:off x="627887" y="1048512"/>
            <a:ext cx="7888225" cy="5476400"/>
          </a:xfrm>
        </p:spPr>
        <p:txBody>
          <a:bodyPr>
            <a:normAutofit fontScale="92500" lnSpcReduction="20000"/>
          </a:bodyPr>
          <a:lstStyle/>
          <a:p>
            <a:pPr algn="just">
              <a:lnSpc>
                <a:spcPct val="150000"/>
              </a:lnSpc>
            </a:pPr>
            <a:r>
              <a:rPr lang="en-US" altLang="zh-CN" sz="1800" dirty="0"/>
              <a:t>The detection of Coherent Elastic Neutrino-Nucleus Scattering (</a:t>
            </a:r>
            <a:r>
              <a:rPr lang="en-US" altLang="zh-CN" sz="1800" dirty="0" err="1"/>
              <a:t>CEνNS</a:t>
            </a:r>
            <a:r>
              <a:rPr lang="en-US" altLang="zh-CN" sz="1800" dirty="0"/>
              <a:t>) involving neutrinos and nucleons is a significant frontier topic in particle physics. It holds great scientific importance for testing the Standard Model at low-energy scales and accurately measuring weak mixing angles.</a:t>
            </a:r>
          </a:p>
          <a:p>
            <a:pPr algn="just">
              <a:lnSpc>
                <a:spcPct val="150000"/>
              </a:lnSpc>
            </a:pPr>
            <a:r>
              <a:rPr lang="en-US" altLang="zh-CN" sz="1800" dirty="0"/>
              <a:t>The experimental setup at the China Spallation Neutron Source (CSNS) allows for placing the detector at a distance of 10.5 meters from the collision point. This greatly enhances the neutrino flux, making </a:t>
            </a:r>
            <a:r>
              <a:rPr lang="en-US" altLang="zh-CN" sz="1800" dirty="0" err="1"/>
              <a:t>CEνNS</a:t>
            </a:r>
            <a:r>
              <a:rPr lang="en-US" altLang="zh-CN" sz="1800" dirty="0"/>
              <a:t> detection feasible at CSNS.</a:t>
            </a:r>
          </a:p>
          <a:p>
            <a:pPr algn="just">
              <a:lnSpc>
                <a:spcPct val="150000"/>
              </a:lnSpc>
            </a:pPr>
            <a:r>
              <a:rPr lang="en-US" altLang="zh-CN" sz="1800" dirty="0"/>
              <a:t>Utilizing neutrinos from CSNS and employing a pure </a:t>
            </a:r>
            <a:r>
              <a:rPr lang="en-US" altLang="zh-CN" sz="1800" dirty="0" err="1"/>
              <a:t>CsI</a:t>
            </a:r>
            <a:r>
              <a:rPr lang="en-US" altLang="zh-CN" sz="1800" dirty="0"/>
              <a:t> scintillation crystal detector at liquid nitrogen temperature, the proposed detection scheme offers advantages such as high light yield and low detector dark noise. This effectively lowers the threshold for measuring nuclear recoil energy and thus enhances the sensitivity for </a:t>
            </a:r>
            <a:r>
              <a:rPr lang="en-US" altLang="zh-CN" sz="1800" dirty="0" err="1"/>
              <a:t>CEνNS</a:t>
            </a:r>
            <a:r>
              <a:rPr lang="en-US" altLang="zh-CN" sz="1800" dirty="0"/>
              <a:t> detection.</a:t>
            </a:r>
          </a:p>
          <a:p>
            <a:pPr algn="just">
              <a:lnSpc>
                <a:spcPct val="150000"/>
              </a:lnSpc>
            </a:pPr>
            <a:r>
              <a:rPr lang="en-US" altLang="zh-CN" sz="1800" dirty="0"/>
              <a:t>Some initial experimental demonstrations have been completed, and further refinement of the experimental plan will be carried out.</a:t>
            </a:r>
            <a:endParaRPr kumimoji="1" lang="zh-CN" altLang="en-US" sz="1800" dirty="0"/>
          </a:p>
        </p:txBody>
      </p:sp>
    </p:spTree>
    <p:extLst>
      <p:ext uri="{BB962C8B-B14F-4D97-AF65-F5344CB8AC3E}">
        <p14:creationId xmlns:p14="http://schemas.microsoft.com/office/powerpoint/2010/main" val="53934696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2677362-24D3-A248-AB7F-69BD25E4D6BF}"/>
              </a:ext>
            </a:extLst>
          </p:cNvPr>
          <p:cNvSpPr txBox="1">
            <a:spLocks noGrp="1"/>
          </p:cNvSpPr>
          <p:nvPr>
            <p:ph type="body" sz="quarter" idx="22"/>
          </p:nvPr>
        </p:nvSpPr>
        <p:spPr>
          <a:xfrm>
            <a:off x="201612" y="146050"/>
            <a:ext cx="5703887"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baseline="30000" dirty="0"/>
              <a:t>87</a:t>
            </a:r>
            <a:r>
              <a:rPr lang="en-US" altLang="zh-CN" dirty="0"/>
              <a:t>Rb</a:t>
            </a:r>
            <a:r>
              <a:rPr lang="zh-CN" altLang="en-US" dirty="0"/>
              <a:t> </a:t>
            </a:r>
            <a:endParaRPr dirty="0"/>
          </a:p>
        </p:txBody>
      </p:sp>
      <p:sp>
        <p:nvSpPr>
          <p:cNvPr id="6" name="灯片编号占位符 3">
            <a:extLst>
              <a:ext uri="{FF2B5EF4-FFF2-40B4-BE49-F238E27FC236}">
                <a16:creationId xmlns:a16="http://schemas.microsoft.com/office/drawing/2014/main" id="{84E59323-FD80-B943-83FB-39A4C7E19478}"/>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34</a:t>
            </a:fld>
            <a:endParaRPr lang="en-US" altLang="zh-CN"/>
          </a:p>
        </p:txBody>
      </p:sp>
      <p:sp>
        <p:nvSpPr>
          <p:cNvPr id="9" name="文本框 8">
            <a:extLst>
              <a:ext uri="{FF2B5EF4-FFF2-40B4-BE49-F238E27FC236}">
                <a16:creationId xmlns:a16="http://schemas.microsoft.com/office/drawing/2014/main" id="{95D544B1-34C0-1848-9F03-E8F0A852243A}"/>
              </a:ext>
            </a:extLst>
          </p:cNvPr>
          <p:cNvSpPr txBox="1"/>
          <p:nvPr/>
        </p:nvSpPr>
        <p:spPr>
          <a:xfrm>
            <a:off x="1152939" y="426953"/>
            <a:ext cx="152221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10</a:t>
            </a:r>
            <a:r>
              <a:rPr kumimoji="0" lang="zh-CN" altLang="en-US" sz="1800" b="0" i="0" u="none" strike="noStrike" cap="none" spc="0" normalizeH="0" baseline="0" dirty="0">
                <a:ln>
                  <a:noFill/>
                </a:ln>
                <a:solidFill>
                  <a:srgbClr val="000000"/>
                </a:solidFill>
                <a:effectLst/>
                <a:uFillTx/>
                <a:latin typeface="+mn-lt"/>
                <a:ea typeface="+mn-ea"/>
                <a:cs typeface="+mn-cs"/>
                <a:sym typeface="Calibri"/>
              </a:rPr>
              <a:t> </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ppb is taken</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1" name="图片 10">
            <a:extLst>
              <a:ext uri="{FF2B5EF4-FFF2-40B4-BE49-F238E27FC236}">
                <a16:creationId xmlns:a16="http://schemas.microsoft.com/office/drawing/2014/main" id="{4C28C539-FA05-9E4E-9D77-6DD9CEA91FB4}"/>
              </a:ext>
            </a:extLst>
          </p:cNvPr>
          <p:cNvPicPr>
            <a:picLocks noChangeAspect="1"/>
          </p:cNvPicPr>
          <p:nvPr/>
        </p:nvPicPr>
        <p:blipFill>
          <a:blip r:embed="rId2"/>
          <a:stretch>
            <a:fillRect/>
          </a:stretch>
        </p:blipFill>
        <p:spPr>
          <a:xfrm>
            <a:off x="380520" y="1077186"/>
            <a:ext cx="8382960" cy="4971962"/>
          </a:xfrm>
          <a:prstGeom prst="rect">
            <a:avLst/>
          </a:prstGeom>
        </p:spPr>
      </p:pic>
    </p:spTree>
    <p:extLst>
      <p:ext uri="{BB962C8B-B14F-4D97-AF65-F5344CB8AC3E}">
        <p14:creationId xmlns:p14="http://schemas.microsoft.com/office/powerpoint/2010/main" val="300349647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2FF3BD3-4C4D-42AC-A30B-E05AB3B80A59}"/>
              </a:ext>
            </a:extLst>
          </p:cNvPr>
          <p:cNvSpPr>
            <a:spLocks noGrp="1"/>
          </p:cNvSpPr>
          <p:nvPr>
            <p:ph type="body" idx="13"/>
          </p:nvPr>
        </p:nvSpPr>
        <p:spPr>
          <a:xfrm>
            <a:off x="336257" y="973510"/>
            <a:ext cx="8471486" cy="4057834"/>
          </a:xfrm>
        </p:spPr>
        <p:txBody>
          <a:bodyPr>
            <a:normAutofit/>
          </a:bodyPr>
          <a:lstStyle/>
          <a:p>
            <a:r>
              <a:rPr lang="en-US" altLang="zh-CN" sz="2000" dirty="0">
                <a:latin typeface="Times" pitchFamily="2" charset="0"/>
              </a:rPr>
              <a:t>Unfolding Algorithm is implemented to extract BRN spectrum from LS data</a:t>
            </a:r>
          </a:p>
          <a:p>
            <a:r>
              <a:rPr lang="en-US" altLang="zh-CN" sz="2000" dirty="0">
                <a:latin typeface="Times" pitchFamily="2" charset="0"/>
              </a:rPr>
              <a:t>Neutron spectrum with shielding is used to estimate the high energy neutron flux at CSNS. </a:t>
            </a:r>
            <a:r>
              <a:rPr lang="en-US" altLang="zh-CN" sz="2000" dirty="0">
                <a:latin typeface="Times" pitchFamily="2" charset="0"/>
                <a:sym typeface="Calibri"/>
              </a:rPr>
              <a:t>Lead will convert GeV neutrons into MeV neutrons can be measured by LS</a:t>
            </a:r>
            <a:endParaRPr lang="zh-CN" altLang="en-US" sz="2000" dirty="0">
              <a:latin typeface="Times" pitchFamily="2" charset="0"/>
              <a:sym typeface="Calibri"/>
            </a:endParaRPr>
          </a:p>
        </p:txBody>
      </p:sp>
      <p:sp>
        <p:nvSpPr>
          <p:cNvPr id="3" name="文本占位符 2">
            <a:extLst>
              <a:ext uri="{FF2B5EF4-FFF2-40B4-BE49-F238E27FC236}">
                <a16:creationId xmlns:a16="http://schemas.microsoft.com/office/drawing/2014/main" id="{8E29DFD7-B5EE-4510-8A40-C5CF58DAD37E}"/>
              </a:ext>
            </a:extLst>
          </p:cNvPr>
          <p:cNvSpPr>
            <a:spLocks noGrp="1"/>
          </p:cNvSpPr>
          <p:nvPr>
            <p:ph type="body" sz="quarter" idx="14"/>
          </p:nvPr>
        </p:nvSpPr>
        <p:spPr>
          <a:xfrm>
            <a:off x="202397" y="155193"/>
            <a:ext cx="5068849" cy="553998"/>
          </a:xfrm>
        </p:spPr>
        <p:txBody>
          <a:bodyPr/>
          <a:lstStyle/>
          <a:p>
            <a:r>
              <a:rPr lang="en-US" altLang="zh-CN" dirty="0"/>
              <a:t>BRN spectrum measurement</a:t>
            </a:r>
            <a:endParaRPr lang="zh-CN" altLang="en-US" dirty="0"/>
          </a:p>
        </p:txBody>
      </p:sp>
      <p:sp>
        <p:nvSpPr>
          <p:cNvPr id="4" name="灯片编号占位符 3">
            <a:extLst>
              <a:ext uri="{FF2B5EF4-FFF2-40B4-BE49-F238E27FC236}">
                <a16:creationId xmlns:a16="http://schemas.microsoft.com/office/drawing/2014/main" id="{AD4ADA80-530F-40E6-8D8D-151EA4301367}"/>
              </a:ext>
            </a:extLst>
          </p:cNvPr>
          <p:cNvSpPr>
            <a:spLocks noGrp="1"/>
          </p:cNvSpPr>
          <p:nvPr>
            <p:ph type="sldNum" sz="quarter" idx="2"/>
          </p:nvPr>
        </p:nvSpPr>
        <p:spPr>
          <a:xfrm>
            <a:off x="8807743" y="6557918"/>
            <a:ext cx="297515" cy="300082"/>
          </a:xfrm>
        </p:spPr>
        <p:txBody>
          <a:bodyPr/>
          <a:lstStyle/>
          <a:p>
            <a:fld id="{86CB4B4D-7CA3-9044-876B-883B54F8677D}" type="slidenum">
              <a:rPr lang="en-US" altLang="zh-CN" smtClean="0"/>
              <a:t>35</a:t>
            </a:fld>
            <a:endParaRPr lang="zh-CN" altLang="en-US"/>
          </a:p>
        </p:txBody>
      </p:sp>
      <p:sp>
        <p:nvSpPr>
          <p:cNvPr id="5" name="文本框 4">
            <a:extLst>
              <a:ext uri="{FF2B5EF4-FFF2-40B4-BE49-F238E27FC236}">
                <a16:creationId xmlns:a16="http://schemas.microsoft.com/office/drawing/2014/main" id="{00F84DA2-93EC-477C-A889-590D020F070E}"/>
              </a:ext>
            </a:extLst>
          </p:cNvPr>
          <p:cNvSpPr txBox="1"/>
          <p:nvPr/>
        </p:nvSpPr>
        <p:spPr>
          <a:xfrm>
            <a:off x="975333" y="5397334"/>
            <a:ext cx="4056682" cy="369332"/>
          </a:xfrm>
          <a:prstGeom prst="rect">
            <a:avLst/>
          </a:prstGeom>
          <a:noFill/>
        </p:spPr>
        <p:txBody>
          <a:bodyPr wrap="square" rtlCol="0">
            <a:spAutoFit/>
          </a:bodyPr>
          <a:lstStyle/>
          <a:p>
            <a:r>
              <a:rPr lang="en-US" altLang="zh-CN" dirty="0"/>
              <a:t>10cmHDPE+10cmPb</a:t>
            </a:r>
            <a:endParaRPr lang="zh-CN" altLang="en-US" dirty="0"/>
          </a:p>
        </p:txBody>
      </p:sp>
      <p:sp>
        <p:nvSpPr>
          <p:cNvPr id="6" name="矩形 5">
            <a:extLst>
              <a:ext uri="{FF2B5EF4-FFF2-40B4-BE49-F238E27FC236}">
                <a16:creationId xmlns:a16="http://schemas.microsoft.com/office/drawing/2014/main" id="{9BEDA7D1-8893-466B-886B-107C66B84B7B}"/>
              </a:ext>
            </a:extLst>
          </p:cNvPr>
          <p:cNvSpPr/>
          <p:nvPr/>
        </p:nvSpPr>
        <p:spPr>
          <a:xfrm>
            <a:off x="413702" y="3297165"/>
            <a:ext cx="593888" cy="2045617"/>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9F0C7545-EF78-4BEF-AD32-F400C7DE8693}"/>
              </a:ext>
            </a:extLst>
          </p:cNvPr>
          <p:cNvSpPr/>
          <p:nvPr/>
        </p:nvSpPr>
        <p:spPr>
          <a:xfrm>
            <a:off x="3353198" y="3297165"/>
            <a:ext cx="593888" cy="2045617"/>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11694BEF-4328-43CD-AA4A-3DD6F7AAA1A9}"/>
              </a:ext>
            </a:extLst>
          </p:cNvPr>
          <p:cNvSpPr/>
          <p:nvPr/>
        </p:nvSpPr>
        <p:spPr>
          <a:xfrm rot="5400000">
            <a:off x="1942170" y="3337869"/>
            <a:ext cx="593889" cy="3415940"/>
          </a:xfrm>
          <a:prstGeom prst="rect">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ADF501C3-79CD-4F3F-8883-C7B991051F2E}"/>
              </a:ext>
            </a:extLst>
          </p:cNvPr>
          <p:cNvSpPr/>
          <p:nvPr/>
        </p:nvSpPr>
        <p:spPr>
          <a:xfrm>
            <a:off x="1007590" y="3297165"/>
            <a:ext cx="593888" cy="1451727"/>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CBE36BC-92B5-41FE-AFE7-4EFDEE8A9EB5}"/>
              </a:ext>
            </a:extLst>
          </p:cNvPr>
          <p:cNvSpPr/>
          <p:nvPr/>
        </p:nvSpPr>
        <p:spPr>
          <a:xfrm>
            <a:off x="2759310" y="3297164"/>
            <a:ext cx="593888" cy="1451727"/>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BF344C2-9ADF-4853-B736-60049B57B9E6}"/>
              </a:ext>
            </a:extLst>
          </p:cNvPr>
          <p:cNvSpPr/>
          <p:nvPr/>
        </p:nvSpPr>
        <p:spPr>
          <a:xfrm rot="5400000">
            <a:off x="1958446" y="3354142"/>
            <a:ext cx="593889" cy="2195611"/>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FD9A18A-E26D-464D-ADB4-72FE8D9D926E}"/>
              </a:ext>
            </a:extLst>
          </p:cNvPr>
          <p:cNvSpPr/>
          <p:nvPr/>
        </p:nvSpPr>
        <p:spPr>
          <a:xfrm>
            <a:off x="1827720" y="3297164"/>
            <a:ext cx="735291" cy="744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5DF2C9A1-821A-4282-9CA6-D5477B37D57D}"/>
              </a:ext>
            </a:extLst>
          </p:cNvPr>
          <p:cNvSpPr txBox="1"/>
          <p:nvPr/>
        </p:nvSpPr>
        <p:spPr>
          <a:xfrm>
            <a:off x="1552677" y="4899721"/>
            <a:ext cx="1503577" cy="369332"/>
          </a:xfrm>
          <a:prstGeom prst="rect">
            <a:avLst/>
          </a:prstGeom>
          <a:noFill/>
        </p:spPr>
        <p:txBody>
          <a:bodyPr wrap="square" rtlCol="0">
            <a:spAutoFit/>
          </a:bodyPr>
          <a:lstStyle/>
          <a:p>
            <a:r>
              <a:rPr lang="en-US" altLang="zh-CN" dirty="0">
                <a:solidFill>
                  <a:schemeClr val="bg1"/>
                </a:solidFill>
              </a:rPr>
              <a:t>10cmHDPE</a:t>
            </a:r>
            <a:endParaRPr lang="zh-CN" altLang="en-US" dirty="0">
              <a:solidFill>
                <a:schemeClr val="bg1"/>
              </a:solidFill>
            </a:endParaRPr>
          </a:p>
        </p:txBody>
      </p:sp>
      <p:sp>
        <p:nvSpPr>
          <p:cNvPr id="14" name="文本框 13">
            <a:extLst>
              <a:ext uri="{FF2B5EF4-FFF2-40B4-BE49-F238E27FC236}">
                <a16:creationId xmlns:a16="http://schemas.microsoft.com/office/drawing/2014/main" id="{79AF7C27-3E80-4955-90A3-2E15363547FC}"/>
              </a:ext>
            </a:extLst>
          </p:cNvPr>
          <p:cNvSpPr txBox="1"/>
          <p:nvPr/>
        </p:nvSpPr>
        <p:spPr>
          <a:xfrm>
            <a:off x="1701149" y="4305831"/>
            <a:ext cx="1503577" cy="369332"/>
          </a:xfrm>
          <a:prstGeom prst="rect">
            <a:avLst/>
          </a:prstGeom>
          <a:noFill/>
        </p:spPr>
        <p:txBody>
          <a:bodyPr wrap="square" rtlCol="0">
            <a:spAutoFit/>
          </a:bodyPr>
          <a:lstStyle/>
          <a:p>
            <a:r>
              <a:rPr lang="en-US" altLang="zh-CN" dirty="0">
                <a:solidFill>
                  <a:schemeClr val="bg1"/>
                </a:solidFill>
              </a:rPr>
              <a:t>10cmPb</a:t>
            </a:r>
            <a:endParaRPr lang="zh-CN" altLang="en-US" dirty="0">
              <a:solidFill>
                <a:schemeClr val="bg1"/>
              </a:solidFill>
            </a:endParaRPr>
          </a:p>
        </p:txBody>
      </p:sp>
      <p:sp>
        <p:nvSpPr>
          <p:cNvPr id="15" name="文本框 14">
            <a:extLst>
              <a:ext uri="{FF2B5EF4-FFF2-40B4-BE49-F238E27FC236}">
                <a16:creationId xmlns:a16="http://schemas.microsoft.com/office/drawing/2014/main" id="{A47082D5-FFEC-4E80-A639-867D934863B8}"/>
              </a:ext>
            </a:extLst>
          </p:cNvPr>
          <p:cNvSpPr txBox="1"/>
          <p:nvPr/>
        </p:nvSpPr>
        <p:spPr>
          <a:xfrm>
            <a:off x="1971923" y="3504555"/>
            <a:ext cx="466623" cy="369332"/>
          </a:xfrm>
          <a:prstGeom prst="rect">
            <a:avLst/>
          </a:prstGeom>
          <a:noFill/>
        </p:spPr>
        <p:txBody>
          <a:bodyPr wrap="square" rtlCol="0">
            <a:spAutoFit/>
          </a:bodyPr>
          <a:lstStyle/>
          <a:p>
            <a:r>
              <a:rPr lang="en-US" altLang="zh-CN" dirty="0"/>
              <a:t>LS</a:t>
            </a:r>
            <a:endParaRPr lang="zh-CN" altLang="en-US" dirty="0"/>
          </a:p>
        </p:txBody>
      </p:sp>
      <p:pic>
        <p:nvPicPr>
          <p:cNvPr id="19" name="图片 18">
            <a:extLst>
              <a:ext uri="{FF2B5EF4-FFF2-40B4-BE49-F238E27FC236}">
                <a16:creationId xmlns:a16="http://schemas.microsoft.com/office/drawing/2014/main" id="{1BC1711C-8EC6-4C28-9E9C-2683A9EC0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838" y="2353257"/>
            <a:ext cx="4853741" cy="3339540"/>
          </a:xfrm>
          <a:prstGeom prst="rect">
            <a:avLst/>
          </a:prstGeom>
        </p:spPr>
      </p:pic>
      <p:sp>
        <p:nvSpPr>
          <p:cNvPr id="20" name="文本框 19">
            <a:extLst>
              <a:ext uri="{FF2B5EF4-FFF2-40B4-BE49-F238E27FC236}">
                <a16:creationId xmlns:a16="http://schemas.microsoft.com/office/drawing/2014/main" id="{E7E5AA68-FC24-451E-B025-5C0156911DC3}"/>
              </a:ext>
            </a:extLst>
          </p:cNvPr>
          <p:cNvSpPr txBox="1"/>
          <p:nvPr/>
        </p:nvSpPr>
        <p:spPr>
          <a:xfrm>
            <a:off x="4673616" y="5699824"/>
            <a:ext cx="4056682" cy="369332"/>
          </a:xfrm>
          <a:prstGeom prst="rect">
            <a:avLst/>
          </a:prstGeom>
          <a:noFill/>
        </p:spPr>
        <p:txBody>
          <a:bodyPr wrap="square" rtlCol="0">
            <a:spAutoFit/>
          </a:bodyPr>
          <a:lstStyle/>
          <a:p>
            <a:r>
              <a:rPr lang="en-US" altLang="zh-CN" dirty="0"/>
              <a:t>Response matrix of 10cmHDPE+10cmPb</a:t>
            </a:r>
            <a:endParaRPr lang="zh-CN" altLang="en-US" dirty="0"/>
          </a:p>
        </p:txBody>
      </p:sp>
    </p:spTree>
    <p:extLst>
      <p:ext uri="{BB962C8B-B14F-4D97-AF65-F5344CB8AC3E}">
        <p14:creationId xmlns:p14="http://schemas.microsoft.com/office/powerpoint/2010/main" val="306198576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2FF3BD3-4C4D-42AC-A30B-E05AB3B80A59}"/>
              </a:ext>
            </a:extLst>
          </p:cNvPr>
          <p:cNvSpPr>
            <a:spLocks noGrp="1"/>
          </p:cNvSpPr>
          <p:nvPr>
            <p:ph type="body" idx="13"/>
          </p:nvPr>
        </p:nvSpPr>
        <p:spPr>
          <a:xfrm>
            <a:off x="4483461" y="973510"/>
            <a:ext cx="4324281" cy="1359848"/>
          </a:xfrm>
        </p:spPr>
        <p:txBody>
          <a:bodyPr>
            <a:normAutofit/>
          </a:bodyPr>
          <a:lstStyle/>
          <a:p>
            <a:r>
              <a:rPr lang="en-US" altLang="zh-CN" sz="2000" dirty="0">
                <a:latin typeface="Times New Roman" panose="02020603050405020304" pitchFamily="18" charset="0"/>
                <a:cs typeface="Times New Roman" panose="02020603050405020304" pitchFamily="18" charset="0"/>
              </a:rPr>
              <a:t>Combine the spectrum W/WO the shielding, consider the effect of the shielding, we can estimate the energy spectrum of BRN to 1GeV</a:t>
            </a:r>
            <a:endParaRPr lang="zh-CN" altLang="en-US" sz="2000" dirty="0">
              <a:latin typeface="Times New Roman" panose="02020603050405020304" pitchFamily="18" charset="0"/>
              <a:cs typeface="Times New Roman" panose="02020603050405020304" pitchFamily="18" charset="0"/>
              <a:sym typeface="Calibri"/>
            </a:endParaRPr>
          </a:p>
        </p:txBody>
      </p:sp>
      <p:sp>
        <p:nvSpPr>
          <p:cNvPr id="3" name="文本占位符 2">
            <a:extLst>
              <a:ext uri="{FF2B5EF4-FFF2-40B4-BE49-F238E27FC236}">
                <a16:creationId xmlns:a16="http://schemas.microsoft.com/office/drawing/2014/main" id="{8E29DFD7-B5EE-4510-8A40-C5CF58DAD37E}"/>
              </a:ext>
            </a:extLst>
          </p:cNvPr>
          <p:cNvSpPr>
            <a:spLocks noGrp="1"/>
          </p:cNvSpPr>
          <p:nvPr>
            <p:ph type="body" sz="quarter" idx="14"/>
          </p:nvPr>
        </p:nvSpPr>
        <p:spPr>
          <a:xfrm>
            <a:off x="202397" y="155193"/>
            <a:ext cx="5068849" cy="553998"/>
          </a:xfrm>
        </p:spPr>
        <p:txBody>
          <a:bodyPr/>
          <a:lstStyle/>
          <a:p>
            <a:r>
              <a:rPr lang="en-US" altLang="zh-CN" dirty="0"/>
              <a:t>BRN spectrum measurement</a:t>
            </a:r>
            <a:endParaRPr lang="zh-CN" altLang="en-US" dirty="0"/>
          </a:p>
        </p:txBody>
      </p:sp>
      <p:sp>
        <p:nvSpPr>
          <p:cNvPr id="4" name="灯片编号占位符 3">
            <a:extLst>
              <a:ext uri="{FF2B5EF4-FFF2-40B4-BE49-F238E27FC236}">
                <a16:creationId xmlns:a16="http://schemas.microsoft.com/office/drawing/2014/main" id="{AD4ADA80-530F-40E6-8D8D-151EA4301367}"/>
              </a:ext>
            </a:extLst>
          </p:cNvPr>
          <p:cNvSpPr>
            <a:spLocks noGrp="1"/>
          </p:cNvSpPr>
          <p:nvPr>
            <p:ph type="sldNum" sz="quarter" idx="2"/>
          </p:nvPr>
        </p:nvSpPr>
        <p:spPr>
          <a:xfrm>
            <a:off x="8710407" y="6532450"/>
            <a:ext cx="297515" cy="300082"/>
          </a:xfrm>
        </p:spPr>
        <p:txBody>
          <a:bodyPr/>
          <a:lstStyle/>
          <a:p>
            <a:fld id="{86CB4B4D-7CA3-9044-876B-883B54F8677D}" type="slidenum">
              <a:rPr lang="en-US" altLang="zh-CN" smtClean="0"/>
              <a:t>36</a:t>
            </a:fld>
            <a:endParaRPr lang="zh-CN" altLang="en-US"/>
          </a:p>
        </p:txBody>
      </p:sp>
      <p:sp>
        <p:nvSpPr>
          <p:cNvPr id="5" name="文本框 4">
            <a:extLst>
              <a:ext uri="{FF2B5EF4-FFF2-40B4-BE49-F238E27FC236}">
                <a16:creationId xmlns:a16="http://schemas.microsoft.com/office/drawing/2014/main" id="{00F84DA2-93EC-477C-A889-590D020F070E}"/>
              </a:ext>
            </a:extLst>
          </p:cNvPr>
          <p:cNvSpPr txBox="1"/>
          <p:nvPr/>
        </p:nvSpPr>
        <p:spPr>
          <a:xfrm>
            <a:off x="1214564" y="3274191"/>
            <a:ext cx="4056682" cy="369332"/>
          </a:xfrm>
          <a:prstGeom prst="rect">
            <a:avLst/>
          </a:prstGeom>
          <a:noFill/>
        </p:spPr>
        <p:txBody>
          <a:bodyPr wrap="square" rtlCol="0">
            <a:spAutoFit/>
          </a:bodyPr>
          <a:lstStyle/>
          <a:p>
            <a:r>
              <a:rPr lang="en-US" altLang="zh-CN" dirty="0"/>
              <a:t>10cmHDPE+10cmPb</a:t>
            </a:r>
            <a:endParaRPr lang="zh-CN" altLang="en-US" dirty="0"/>
          </a:p>
        </p:txBody>
      </p:sp>
      <p:sp>
        <p:nvSpPr>
          <p:cNvPr id="6" name="矩形 5">
            <a:extLst>
              <a:ext uri="{FF2B5EF4-FFF2-40B4-BE49-F238E27FC236}">
                <a16:creationId xmlns:a16="http://schemas.microsoft.com/office/drawing/2014/main" id="{9BEDA7D1-8893-466B-886B-107C66B84B7B}"/>
              </a:ext>
            </a:extLst>
          </p:cNvPr>
          <p:cNvSpPr/>
          <p:nvPr/>
        </p:nvSpPr>
        <p:spPr>
          <a:xfrm>
            <a:off x="652933" y="1174022"/>
            <a:ext cx="593888" cy="2045617"/>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9F0C7545-EF78-4BEF-AD32-F400C7DE8693}"/>
              </a:ext>
            </a:extLst>
          </p:cNvPr>
          <p:cNvSpPr/>
          <p:nvPr/>
        </p:nvSpPr>
        <p:spPr>
          <a:xfrm>
            <a:off x="3592429" y="1174022"/>
            <a:ext cx="593888" cy="2045617"/>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11694BEF-4328-43CD-AA4A-3DD6F7AAA1A9}"/>
              </a:ext>
            </a:extLst>
          </p:cNvPr>
          <p:cNvSpPr/>
          <p:nvPr/>
        </p:nvSpPr>
        <p:spPr>
          <a:xfrm rot="5400000">
            <a:off x="2181401" y="1214726"/>
            <a:ext cx="593889" cy="3415940"/>
          </a:xfrm>
          <a:prstGeom prst="rect">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ADF501C3-79CD-4F3F-8883-C7B991051F2E}"/>
              </a:ext>
            </a:extLst>
          </p:cNvPr>
          <p:cNvSpPr/>
          <p:nvPr/>
        </p:nvSpPr>
        <p:spPr>
          <a:xfrm>
            <a:off x="1246821" y="1174022"/>
            <a:ext cx="593888" cy="1451727"/>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CBE36BC-92B5-41FE-AFE7-4EFDEE8A9EB5}"/>
              </a:ext>
            </a:extLst>
          </p:cNvPr>
          <p:cNvSpPr/>
          <p:nvPr/>
        </p:nvSpPr>
        <p:spPr>
          <a:xfrm>
            <a:off x="2998541" y="1174021"/>
            <a:ext cx="593888" cy="1451727"/>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BF344C2-9ADF-4853-B736-60049B57B9E6}"/>
              </a:ext>
            </a:extLst>
          </p:cNvPr>
          <p:cNvSpPr/>
          <p:nvPr/>
        </p:nvSpPr>
        <p:spPr>
          <a:xfrm rot="5400000">
            <a:off x="2197677" y="1230999"/>
            <a:ext cx="593889" cy="2195611"/>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FD9A18A-E26D-464D-ADB4-72FE8D9D926E}"/>
              </a:ext>
            </a:extLst>
          </p:cNvPr>
          <p:cNvSpPr/>
          <p:nvPr/>
        </p:nvSpPr>
        <p:spPr>
          <a:xfrm>
            <a:off x="2066951" y="1174021"/>
            <a:ext cx="735291" cy="744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5DF2C9A1-821A-4282-9CA6-D5477B37D57D}"/>
              </a:ext>
            </a:extLst>
          </p:cNvPr>
          <p:cNvSpPr txBox="1"/>
          <p:nvPr/>
        </p:nvSpPr>
        <p:spPr>
          <a:xfrm>
            <a:off x="1791908" y="2776578"/>
            <a:ext cx="1503577" cy="369332"/>
          </a:xfrm>
          <a:prstGeom prst="rect">
            <a:avLst/>
          </a:prstGeom>
          <a:noFill/>
        </p:spPr>
        <p:txBody>
          <a:bodyPr wrap="square" rtlCol="0">
            <a:spAutoFit/>
          </a:bodyPr>
          <a:lstStyle/>
          <a:p>
            <a:r>
              <a:rPr lang="en-US" altLang="zh-CN" dirty="0">
                <a:solidFill>
                  <a:schemeClr val="bg1"/>
                </a:solidFill>
              </a:rPr>
              <a:t>10cmHDPE</a:t>
            </a:r>
            <a:endParaRPr lang="zh-CN" altLang="en-US" dirty="0">
              <a:solidFill>
                <a:schemeClr val="bg1"/>
              </a:solidFill>
            </a:endParaRPr>
          </a:p>
        </p:txBody>
      </p:sp>
      <p:sp>
        <p:nvSpPr>
          <p:cNvPr id="14" name="文本框 13">
            <a:extLst>
              <a:ext uri="{FF2B5EF4-FFF2-40B4-BE49-F238E27FC236}">
                <a16:creationId xmlns:a16="http://schemas.microsoft.com/office/drawing/2014/main" id="{79AF7C27-3E80-4955-90A3-2E15363547FC}"/>
              </a:ext>
            </a:extLst>
          </p:cNvPr>
          <p:cNvSpPr txBox="1"/>
          <p:nvPr/>
        </p:nvSpPr>
        <p:spPr>
          <a:xfrm>
            <a:off x="1940380" y="2182688"/>
            <a:ext cx="1503577" cy="369332"/>
          </a:xfrm>
          <a:prstGeom prst="rect">
            <a:avLst/>
          </a:prstGeom>
          <a:noFill/>
        </p:spPr>
        <p:txBody>
          <a:bodyPr wrap="square" rtlCol="0">
            <a:spAutoFit/>
          </a:bodyPr>
          <a:lstStyle/>
          <a:p>
            <a:r>
              <a:rPr lang="en-US" altLang="zh-CN" dirty="0">
                <a:solidFill>
                  <a:schemeClr val="bg1"/>
                </a:solidFill>
              </a:rPr>
              <a:t>10cmPb</a:t>
            </a:r>
            <a:endParaRPr lang="zh-CN" altLang="en-US" dirty="0">
              <a:solidFill>
                <a:schemeClr val="bg1"/>
              </a:solidFill>
            </a:endParaRPr>
          </a:p>
        </p:txBody>
      </p:sp>
      <p:sp>
        <p:nvSpPr>
          <p:cNvPr id="15" name="文本框 14">
            <a:extLst>
              <a:ext uri="{FF2B5EF4-FFF2-40B4-BE49-F238E27FC236}">
                <a16:creationId xmlns:a16="http://schemas.microsoft.com/office/drawing/2014/main" id="{A47082D5-FFEC-4E80-A639-867D934863B8}"/>
              </a:ext>
            </a:extLst>
          </p:cNvPr>
          <p:cNvSpPr txBox="1"/>
          <p:nvPr/>
        </p:nvSpPr>
        <p:spPr>
          <a:xfrm>
            <a:off x="2211154" y="1381412"/>
            <a:ext cx="466623" cy="369332"/>
          </a:xfrm>
          <a:prstGeom prst="rect">
            <a:avLst/>
          </a:prstGeom>
          <a:noFill/>
        </p:spPr>
        <p:txBody>
          <a:bodyPr wrap="square" rtlCol="0">
            <a:spAutoFit/>
          </a:bodyPr>
          <a:lstStyle/>
          <a:p>
            <a:r>
              <a:rPr lang="en-US" altLang="zh-CN" dirty="0"/>
              <a:t>LS</a:t>
            </a:r>
            <a:endParaRPr lang="zh-CN" altLang="en-US" dirty="0"/>
          </a:p>
        </p:txBody>
      </p:sp>
      <p:pic>
        <p:nvPicPr>
          <p:cNvPr id="29" name="内容占位符 4">
            <a:extLst>
              <a:ext uri="{FF2B5EF4-FFF2-40B4-BE49-F238E27FC236}">
                <a16:creationId xmlns:a16="http://schemas.microsoft.com/office/drawing/2014/main" id="{3B175BC2-E6AB-4345-B164-9866BD3B6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574" y="3849045"/>
            <a:ext cx="3943979" cy="2683405"/>
          </a:xfrm>
          <a:prstGeom prst="rect">
            <a:avLst/>
          </a:prstGeom>
        </p:spPr>
      </p:pic>
      <p:pic>
        <p:nvPicPr>
          <p:cNvPr id="30" name="图片 29">
            <a:extLst>
              <a:ext uri="{FF2B5EF4-FFF2-40B4-BE49-F238E27FC236}">
                <a16:creationId xmlns:a16="http://schemas.microsoft.com/office/drawing/2014/main" id="{AC97A156-1C3C-441F-A451-68E2F2219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915" y="2407730"/>
            <a:ext cx="4182492" cy="3118738"/>
          </a:xfrm>
          <a:prstGeom prst="rect">
            <a:avLst/>
          </a:prstGeom>
        </p:spPr>
      </p:pic>
      <p:sp>
        <p:nvSpPr>
          <p:cNvPr id="31" name="文本框 30">
            <a:extLst>
              <a:ext uri="{FF2B5EF4-FFF2-40B4-BE49-F238E27FC236}">
                <a16:creationId xmlns:a16="http://schemas.microsoft.com/office/drawing/2014/main" id="{60018F17-6D5D-48B2-B4C7-AF6562CAB838}"/>
              </a:ext>
            </a:extLst>
          </p:cNvPr>
          <p:cNvSpPr txBox="1"/>
          <p:nvPr/>
        </p:nvSpPr>
        <p:spPr>
          <a:xfrm>
            <a:off x="1895125" y="4655356"/>
            <a:ext cx="102812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Unfolded Neutron Spectrum</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32" name="文本占位符 1">
            <a:extLst>
              <a:ext uri="{FF2B5EF4-FFF2-40B4-BE49-F238E27FC236}">
                <a16:creationId xmlns:a16="http://schemas.microsoft.com/office/drawing/2014/main" id="{E5E7AA54-5DCE-4A8A-A01B-55898D0A2068}"/>
              </a:ext>
            </a:extLst>
          </p:cNvPr>
          <p:cNvSpPr txBox="1">
            <a:spLocks/>
          </p:cNvSpPr>
          <p:nvPr/>
        </p:nvSpPr>
        <p:spPr>
          <a:xfrm>
            <a:off x="4599633" y="5622979"/>
            <a:ext cx="4544367" cy="1359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342900" marR="0" indent="-342900" algn="l" defTabSz="914400" rtl="0" latinLnBrk="0">
              <a:lnSpc>
                <a:spcPct val="100000"/>
              </a:lnSpc>
              <a:spcBef>
                <a:spcPts val="700"/>
              </a:spcBef>
              <a:spcAft>
                <a:spcPts val="0"/>
              </a:spcAft>
              <a:buClr>
                <a:srgbClr val="6076B4"/>
              </a:buClr>
              <a:buSzPct val="100000"/>
              <a:buFont typeface="Arial"/>
              <a:buChar char="‣"/>
              <a:tabLst/>
              <a:defRPr sz="1800" b="0" i="0" u="none" strike="noStrike" cap="none" spc="0" baseline="0">
                <a:solidFill>
                  <a:srgbClr val="000000"/>
                </a:solidFill>
                <a:uFillTx/>
                <a:latin typeface="Iowan Old Style"/>
                <a:ea typeface="Iowan Old Style"/>
                <a:cs typeface="Iowan Old Style"/>
                <a:sym typeface="Iowan Old Style"/>
              </a:defRPr>
            </a:lvl1pPr>
            <a:lvl2pPr marL="783771" marR="0" indent="-326571" algn="l" defTabSz="914400" rtl="0" latinLnBrk="0">
              <a:lnSpc>
                <a:spcPct val="100000"/>
              </a:lnSpc>
              <a:spcBef>
                <a:spcPts val="700"/>
              </a:spcBef>
              <a:spcAft>
                <a:spcPts val="0"/>
              </a:spcAft>
              <a:buClr>
                <a:srgbClr val="6076B4"/>
              </a:buClr>
              <a:buSzPct val="100000"/>
              <a:buFont typeface="Arial"/>
              <a:buChar char="–"/>
              <a:tabLst/>
              <a:defRPr sz="1800" b="0" i="0" u="none" strike="noStrike" cap="none" spc="0" baseline="0">
                <a:solidFill>
                  <a:srgbClr val="000000"/>
                </a:solidFill>
                <a:uFillTx/>
                <a:latin typeface="Iowan Old Style"/>
                <a:ea typeface="Iowan Old Style"/>
                <a:cs typeface="Iowan Old Style"/>
                <a:sym typeface="Iowan Old Style"/>
              </a:defRPr>
            </a:lvl2pPr>
            <a:lvl3pPr marL="1219200" marR="0" indent="-304800" algn="l" defTabSz="914400" rtl="0" latinLnBrk="0">
              <a:lnSpc>
                <a:spcPct val="100000"/>
              </a:lnSpc>
              <a:spcBef>
                <a:spcPts val="700"/>
              </a:spcBef>
              <a:spcAft>
                <a:spcPts val="0"/>
              </a:spcAft>
              <a:buClr>
                <a:srgbClr val="6076B4"/>
              </a:buClr>
              <a:buSzPct val="100000"/>
              <a:buFont typeface="Arial"/>
              <a:buChar char="•"/>
              <a:tabLst/>
              <a:defRPr sz="1800" b="0" i="0" u="none" strike="noStrike" cap="none" spc="0" baseline="0">
                <a:solidFill>
                  <a:srgbClr val="000000"/>
                </a:solidFill>
                <a:uFillTx/>
                <a:latin typeface="Iowan Old Style"/>
                <a:ea typeface="Iowan Old Style"/>
                <a:cs typeface="Iowan Old Style"/>
                <a:sym typeface="Iowan Old Style"/>
              </a:defRPr>
            </a:lvl3pPr>
            <a:lvl4pPr marL="1737360" marR="0" indent="-365760" algn="l" defTabSz="914400" rtl="0" latinLnBrk="0">
              <a:lnSpc>
                <a:spcPct val="100000"/>
              </a:lnSpc>
              <a:spcBef>
                <a:spcPts val="700"/>
              </a:spcBef>
              <a:spcAft>
                <a:spcPts val="0"/>
              </a:spcAft>
              <a:buClr>
                <a:srgbClr val="6076B4"/>
              </a:buClr>
              <a:buSzPct val="100000"/>
              <a:buFont typeface="Arial"/>
              <a:buChar char="–"/>
              <a:tabLst/>
              <a:defRPr sz="1800" b="0" i="0" u="none" strike="noStrike" cap="none" spc="0" baseline="0">
                <a:solidFill>
                  <a:srgbClr val="000000"/>
                </a:solidFill>
                <a:uFillTx/>
                <a:latin typeface="Iowan Old Style"/>
                <a:ea typeface="Iowan Old Style"/>
                <a:cs typeface="Iowan Old Style"/>
                <a:sym typeface="Iowan Old Style"/>
              </a:defRPr>
            </a:lvl4pPr>
            <a:lvl5pPr marL="2194560" marR="0" indent="-365760" algn="l" defTabSz="914400" rtl="0" latinLnBrk="0">
              <a:lnSpc>
                <a:spcPct val="100000"/>
              </a:lnSpc>
              <a:spcBef>
                <a:spcPts val="700"/>
              </a:spcBef>
              <a:spcAft>
                <a:spcPts val="0"/>
              </a:spcAft>
              <a:buClr>
                <a:srgbClr val="6076B4"/>
              </a:buClr>
              <a:buSzPct val="100000"/>
              <a:buFont typeface="Arial"/>
              <a:buChar char="»"/>
              <a:tabLst/>
              <a:defRPr sz="1800" b="0" i="0" u="none" strike="noStrike" cap="none" spc="0" baseline="0">
                <a:solidFill>
                  <a:srgbClr val="000000"/>
                </a:solidFill>
                <a:uFillTx/>
                <a:latin typeface="Iowan Old Style"/>
                <a:ea typeface="Iowan Old Style"/>
                <a:cs typeface="Iowan Old Style"/>
                <a:sym typeface="Iowan Old Style"/>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hangingPunct="1"/>
            <a:r>
              <a:rPr lang="en-US" altLang="zh-CN" sz="2000" dirty="0">
                <a:latin typeface="Times New Roman" panose="02020603050405020304" pitchFamily="18" charset="0"/>
                <a:cs typeface="Times New Roman" panose="02020603050405020304" pitchFamily="18" charset="0"/>
              </a:rPr>
              <a:t>Basically consistent with the Bonar result, uncertainty can be improved</a:t>
            </a:r>
            <a:endParaRPr lang="zh-CN" altLang="en-US" sz="2000" dirty="0">
              <a:latin typeface="Times New Roman" panose="02020603050405020304" pitchFamily="18" charset="0"/>
              <a:cs typeface="Times New Roman" panose="02020603050405020304" pitchFamily="18" charset="0"/>
              <a:sym typeface="Calibri"/>
            </a:endParaRPr>
          </a:p>
        </p:txBody>
      </p:sp>
    </p:spTree>
    <p:extLst>
      <p:ext uri="{BB962C8B-B14F-4D97-AF65-F5344CB8AC3E}">
        <p14:creationId xmlns:p14="http://schemas.microsoft.com/office/powerpoint/2010/main" val="309327020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ICH"/>
          <p:cNvSpPr txBox="1"/>
          <p:nvPr/>
        </p:nvSpPr>
        <p:spPr>
          <a:xfrm>
            <a:off x="393033" y="165265"/>
            <a:ext cx="606489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algn="l"/>
            <a:r>
              <a:rPr lang="en-US" altLang="zh-CN" dirty="0"/>
              <a:t>Motivation</a:t>
            </a:r>
            <a:endParaRPr sz="1600" dirty="0"/>
          </a:p>
        </p:txBody>
      </p:sp>
      <p:sp>
        <p:nvSpPr>
          <p:cNvPr id="49" name="灯片编号占位符 48">
            <a:extLst>
              <a:ext uri="{FF2B5EF4-FFF2-40B4-BE49-F238E27FC236}">
                <a16:creationId xmlns:a16="http://schemas.microsoft.com/office/drawing/2014/main" id="{CAAB6BCE-0E50-4194-8518-490340898E18}"/>
              </a:ext>
            </a:extLst>
          </p:cNvPr>
          <p:cNvSpPr>
            <a:spLocks noGrp="1"/>
          </p:cNvSpPr>
          <p:nvPr>
            <p:ph type="sldNum" sz="quarter" idx="2"/>
          </p:nvPr>
        </p:nvSpPr>
        <p:spPr>
          <a:xfrm>
            <a:off x="8808134" y="6524912"/>
            <a:ext cx="335866" cy="333088"/>
          </a:xfrm>
        </p:spPr>
        <p:txBody>
          <a:bodyPr/>
          <a:lstStyle/>
          <a:p>
            <a:fld id="{86CB4B4D-7CA3-9044-876B-883B54F8677D}" type="slidenum">
              <a:rPr lang="en-US" altLang="zh-CN" smtClean="0"/>
              <a:t>4</a:t>
            </a:fld>
            <a:endParaRPr lang="en-US" altLang="zh-CN" dirty="0"/>
          </a:p>
        </p:txBody>
      </p:sp>
      <p:sp>
        <p:nvSpPr>
          <p:cNvPr id="37" name="文本占位符 1">
            <a:extLst>
              <a:ext uri="{FF2B5EF4-FFF2-40B4-BE49-F238E27FC236}">
                <a16:creationId xmlns:a16="http://schemas.microsoft.com/office/drawing/2014/main" id="{2B2BA28E-CDAC-42F9-99B5-6F5CD64E3325}"/>
              </a:ext>
            </a:extLst>
          </p:cNvPr>
          <p:cNvSpPr txBox="1">
            <a:spLocks/>
          </p:cNvSpPr>
          <p:nvPr/>
        </p:nvSpPr>
        <p:spPr>
          <a:xfrm>
            <a:off x="5281091" y="3289735"/>
            <a:ext cx="5194316" cy="4260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1pPr>
            <a:lvl2pPr marL="783771" marR="0" indent="-326571"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2pPr>
            <a:lvl3pPr marL="1219200" marR="0" indent="-3048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3pPr>
            <a:lvl4pPr marL="17373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4pPr>
            <a:lvl5pPr marL="21945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marL="0" indent="0" hangingPunct="1">
              <a:buFont typeface="Arial"/>
              <a:buNone/>
            </a:pPr>
            <a:endParaRPr lang="en-US" altLang="zh-CN" sz="2000" dirty="0"/>
          </a:p>
        </p:txBody>
      </p:sp>
      <mc:AlternateContent xmlns:mc="http://schemas.openxmlformats.org/markup-compatibility/2006" xmlns:a14="http://schemas.microsoft.com/office/drawing/2010/main">
        <mc:Choice Requires="a14">
          <p:sp>
            <p:nvSpPr>
              <p:cNvPr id="8" name="文本占位符 1">
                <a:extLst>
                  <a:ext uri="{FF2B5EF4-FFF2-40B4-BE49-F238E27FC236}">
                    <a16:creationId xmlns:a16="http://schemas.microsoft.com/office/drawing/2014/main" id="{D58AF8CE-060E-44E1-8184-2EFADFA1D248}"/>
                  </a:ext>
                </a:extLst>
              </p:cNvPr>
              <p:cNvSpPr>
                <a:spLocks noGrp="1"/>
              </p:cNvSpPr>
              <p:nvPr>
                <p:ph type="body" idx="21"/>
              </p:nvPr>
            </p:nvSpPr>
            <p:spPr>
              <a:xfrm>
                <a:off x="161203" y="1020163"/>
                <a:ext cx="9191141" cy="5391150"/>
              </a:xfrm>
            </p:spPr>
            <p:txBody>
              <a:bodyPr>
                <a:normAutofit/>
              </a:bodyPr>
              <a:lstStyle/>
              <a:p>
                <a:r>
                  <a:rPr lang="en-US" altLang="zh-CN" sz="2200" dirty="0"/>
                  <a:t>COHERENT Collaboration Result</a:t>
                </a:r>
              </a:p>
              <a:p>
                <a:pPr lvl="1"/>
                <a:r>
                  <a:rPr lang="en-US" altLang="zh-CN" sz="1800" dirty="0"/>
                  <a:t>First Detection at 2017------</a:t>
                </a:r>
                <a:r>
                  <a:rPr lang="en-US" altLang="zh-CN" sz="1800" dirty="0" err="1"/>
                  <a:t>CsI</a:t>
                </a:r>
                <a:r>
                  <a:rPr lang="en-US" altLang="zh-CN" sz="1800" dirty="0"/>
                  <a:t>(Na)</a:t>
                </a:r>
                <a:r>
                  <a:rPr lang="zh-CN" altLang="en-US" sz="1800" dirty="0"/>
                  <a:t>：</a:t>
                </a:r>
                <a:r>
                  <a:rPr lang="en-US" altLang="zh-CN" sz="1800" dirty="0"/>
                  <a:t> </a:t>
                </a:r>
                <a14:m>
                  <m:oMath xmlns:m="http://schemas.openxmlformats.org/officeDocument/2006/math">
                    <m:r>
                      <a:rPr lang="en-US" altLang="zh-CN" sz="1800" i="1" dirty="0">
                        <a:latin typeface="Cambria Math" panose="02040503050406030204" pitchFamily="18" charset="0"/>
                      </a:rPr>
                      <m:t>6.7</m:t>
                    </m:r>
                    <m:r>
                      <a:rPr lang="en-US" altLang="zh-CN" sz="1800" i="1">
                        <a:latin typeface="Cambria Math" panose="02040503050406030204" pitchFamily="18" charset="0"/>
                      </a:rPr>
                      <m:t>𝜎</m:t>
                    </m:r>
                  </m:oMath>
                </a14:m>
                <a:r>
                  <a:rPr lang="en-US" altLang="zh-CN" sz="2200" dirty="0"/>
                  <a:t> </a:t>
                </a:r>
                <a:r>
                  <a:rPr lang="en-US" altLang="zh-CN" sz="1800" dirty="0"/>
                  <a:t>significance</a:t>
                </a:r>
                <a:r>
                  <a:rPr lang="zh-CN" altLang="en-US" sz="1800" dirty="0"/>
                  <a:t>，</a:t>
                </a:r>
                <a14:m>
                  <m:oMath xmlns:m="http://schemas.openxmlformats.org/officeDocument/2006/math">
                    <m:r>
                      <a:rPr lang="en-US" altLang="zh-CN" sz="1800" i="1">
                        <a:latin typeface="Cambria Math" panose="02040503050406030204" pitchFamily="18" charset="0"/>
                      </a:rPr>
                      <m:t>1</m:t>
                    </m:r>
                    <m:r>
                      <a:rPr lang="en-US" altLang="zh-CN" sz="1800" i="1">
                        <a:latin typeface="Cambria Math" panose="02040503050406030204" pitchFamily="18" charset="0"/>
                      </a:rPr>
                      <m:t>𝜎</m:t>
                    </m:r>
                  </m:oMath>
                </a14:m>
                <a:r>
                  <a:rPr lang="zh-CN" altLang="en-US" sz="1800" dirty="0"/>
                  <a:t> </a:t>
                </a:r>
                <a:r>
                  <a:rPr lang="en-US" altLang="zh-CN" sz="1800" dirty="0"/>
                  <a:t>agreement with SM</a:t>
                </a:r>
              </a:p>
              <a:p>
                <a:pPr lvl="1"/>
                <a:endParaRPr lang="en-US" altLang="zh-CN" sz="1800" dirty="0"/>
              </a:p>
              <a:p>
                <a:pPr marL="457200" lvl="1" indent="0">
                  <a:buNone/>
                </a:pPr>
                <a:endParaRPr lang="en-US" altLang="zh-CN" sz="1800" dirty="0"/>
              </a:p>
              <a:p>
                <a:pPr marL="457200" lvl="1" indent="0">
                  <a:buNone/>
                </a:pPr>
                <a:endParaRPr lang="en-US" altLang="zh-CN" sz="1800" dirty="0"/>
              </a:p>
              <a:p>
                <a:pPr marL="457200" lvl="1" indent="0">
                  <a:buNone/>
                </a:pPr>
                <a:endParaRPr lang="en-US" altLang="zh-CN" sz="1800" dirty="0"/>
              </a:p>
              <a:p>
                <a:pPr marL="457200" lvl="1" indent="0">
                  <a:buNone/>
                </a:pPr>
                <a:endParaRPr lang="en-US" altLang="zh-CN" sz="1800" dirty="0"/>
              </a:p>
              <a:p>
                <a:pPr marL="457200" lvl="1" indent="0">
                  <a:buNone/>
                </a:pPr>
                <a:endParaRPr lang="en-US" altLang="zh-CN" sz="1800" dirty="0"/>
              </a:p>
              <a:p>
                <a:pPr marL="457200" lvl="1" indent="0">
                  <a:buNone/>
                </a:pPr>
                <a:endParaRPr lang="en-US" altLang="zh-CN" sz="1800" dirty="0"/>
              </a:p>
              <a:p>
                <a:pPr marL="457200" lvl="1" indent="0">
                  <a:buNone/>
                </a:pPr>
                <a:endParaRPr lang="en-US" altLang="zh-CN" sz="1800" dirty="0"/>
              </a:p>
              <a:p>
                <a:pPr lvl="1"/>
                <a:r>
                  <a:rPr lang="en-US" altLang="zh-CN" sz="1800" dirty="0"/>
                  <a:t>2020-------</a:t>
                </a:r>
                <a:r>
                  <a:rPr lang="en-US" altLang="zh-CN" sz="1800" dirty="0" err="1"/>
                  <a:t>LAr</a:t>
                </a:r>
                <a:r>
                  <a:rPr lang="zh-CN" altLang="en-US" sz="1800" dirty="0"/>
                  <a:t>：</a:t>
                </a:r>
                <a:endParaRPr lang="en-US" altLang="zh-CN" sz="1800" i="1" dirty="0">
                  <a:latin typeface="Cambria Math" panose="02040503050406030204" pitchFamily="18" charset="0"/>
                </a:endParaRPr>
              </a:p>
              <a:p>
                <a:pPr marL="457200" lvl="1" indent="0">
                  <a:buNone/>
                </a:pPr>
                <a14:m>
                  <m:oMath xmlns:m="http://schemas.openxmlformats.org/officeDocument/2006/math">
                    <m:r>
                      <a:rPr lang="en-US" altLang="zh-CN" sz="1800" i="1">
                        <a:latin typeface="Cambria Math" panose="02040503050406030204" pitchFamily="18" charset="0"/>
                      </a:rPr>
                      <m:t>          3</m:t>
                    </m:r>
                    <m:r>
                      <a:rPr lang="en-US" altLang="zh-CN" sz="1800" i="1">
                        <a:latin typeface="Cambria Math" panose="02040503050406030204" pitchFamily="18" charset="0"/>
                      </a:rPr>
                      <m:t>𝜎</m:t>
                    </m:r>
                  </m:oMath>
                </a14:m>
                <a:r>
                  <a:rPr lang="en-US" altLang="zh-CN" sz="1800" dirty="0"/>
                  <a:t> significance, </a:t>
                </a:r>
                <a14:m>
                  <m:oMath xmlns:m="http://schemas.openxmlformats.org/officeDocument/2006/math">
                    <m:r>
                      <a:rPr lang="en-US" altLang="zh-CN" sz="1800" i="1">
                        <a:latin typeface="Cambria Math" panose="02040503050406030204" pitchFamily="18" charset="0"/>
                      </a:rPr>
                      <m:t>1</m:t>
                    </m:r>
                    <m:r>
                      <a:rPr lang="en-US" altLang="zh-CN" sz="1800" i="1">
                        <a:latin typeface="Cambria Math" panose="02040503050406030204" pitchFamily="18" charset="0"/>
                      </a:rPr>
                      <m:t>𝜎</m:t>
                    </m:r>
                  </m:oMath>
                </a14:m>
                <a:r>
                  <a:rPr lang="zh-CN" altLang="en-US" sz="1800" dirty="0"/>
                  <a:t> </a:t>
                </a:r>
                <a:r>
                  <a:rPr lang="en-US" altLang="zh-CN" sz="1800" dirty="0"/>
                  <a:t>agreement with SM</a:t>
                </a:r>
              </a:p>
              <a:p>
                <a:pPr lvl="1"/>
                <a:r>
                  <a:rPr lang="en-US" altLang="zh-CN" sz="1800" dirty="0"/>
                  <a:t>Verification at 2021------</a:t>
                </a:r>
                <a:r>
                  <a:rPr lang="en-US" altLang="zh-CN" sz="1800" dirty="0" err="1"/>
                  <a:t>CsI</a:t>
                </a:r>
                <a:r>
                  <a:rPr lang="en-US" altLang="zh-CN" sz="1800" dirty="0"/>
                  <a:t>(Na):    </a:t>
                </a:r>
                <a14:m>
                  <m:oMath xmlns:m="http://schemas.openxmlformats.org/officeDocument/2006/math">
                    <m:r>
                      <a:rPr lang="en-US" altLang="zh-CN" sz="1800" i="1">
                        <a:latin typeface="Cambria Math" panose="02040503050406030204" pitchFamily="18" charset="0"/>
                      </a:rPr>
                      <m:t>11.7</m:t>
                    </m:r>
                    <m:r>
                      <a:rPr lang="en-US" altLang="zh-CN" sz="1800" i="1">
                        <a:latin typeface="Cambria Math" panose="02040503050406030204" pitchFamily="18" charset="0"/>
                      </a:rPr>
                      <m:t>𝜎</m:t>
                    </m:r>
                  </m:oMath>
                </a14:m>
                <a:r>
                  <a:rPr lang="en-US" altLang="zh-CN" sz="1800" dirty="0"/>
                  <a:t> significance, </a:t>
                </a:r>
                <a14:m>
                  <m:oMath xmlns:m="http://schemas.openxmlformats.org/officeDocument/2006/math">
                    <m:r>
                      <a:rPr lang="en-US" altLang="zh-CN" sz="1800" i="1">
                        <a:latin typeface="Cambria Math" panose="02040503050406030204" pitchFamily="18" charset="0"/>
                      </a:rPr>
                      <m:t>1</m:t>
                    </m:r>
                    <m:r>
                      <a:rPr lang="en-US" altLang="zh-CN" sz="1800" i="1">
                        <a:latin typeface="Cambria Math" panose="02040503050406030204" pitchFamily="18" charset="0"/>
                      </a:rPr>
                      <m:t>𝜎</m:t>
                    </m:r>
                  </m:oMath>
                </a14:m>
                <a:r>
                  <a:rPr lang="zh-CN" altLang="en-US" sz="1800" dirty="0"/>
                  <a:t> </a:t>
                </a:r>
                <a:r>
                  <a:rPr lang="en-US" altLang="zh-CN" sz="1800" dirty="0"/>
                  <a:t>agreement with SM</a:t>
                </a:r>
              </a:p>
              <a:p>
                <a:pPr marL="457200" lvl="1" indent="0">
                  <a:buNone/>
                </a:pPr>
                <a:endParaRPr lang="en-US" altLang="zh-CN" sz="1800" dirty="0"/>
              </a:p>
              <a:p>
                <a:pPr marL="457200" lvl="1" indent="0">
                  <a:buNone/>
                </a:pPr>
                <a:endParaRPr lang="en-US" altLang="zh-CN" sz="1800" dirty="0"/>
              </a:p>
            </p:txBody>
          </p:sp>
        </mc:Choice>
        <mc:Fallback xmlns="">
          <p:sp>
            <p:nvSpPr>
              <p:cNvPr id="8" name="文本占位符 1">
                <a:extLst>
                  <a:ext uri="{FF2B5EF4-FFF2-40B4-BE49-F238E27FC236}">
                    <a16:creationId xmlns:a16="http://schemas.microsoft.com/office/drawing/2014/main" id="{D58AF8CE-060E-44E1-8184-2EFADFA1D248}"/>
                  </a:ext>
                </a:extLst>
              </p:cNvPr>
              <p:cNvSpPr>
                <a:spLocks noGrp="1" noRot="1" noChangeAspect="1" noMove="1" noResize="1" noEditPoints="1" noAdjustHandles="1" noChangeArrowheads="1" noChangeShapeType="1" noTextEdit="1"/>
              </p:cNvSpPr>
              <p:nvPr>
                <p:ph type="body" idx="21"/>
              </p:nvPr>
            </p:nvSpPr>
            <p:spPr>
              <a:xfrm>
                <a:off x="161203" y="1020163"/>
                <a:ext cx="9191141" cy="5391150"/>
              </a:xfrm>
              <a:blipFill>
                <a:blip r:embed="rId2"/>
                <a:stretch>
                  <a:fillRect l="-1517" t="-1647"/>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AF969A38-90F9-45FD-8F27-6C51E1A30BBC}"/>
              </a:ext>
            </a:extLst>
          </p:cNvPr>
          <p:cNvPicPr>
            <a:picLocks noChangeAspect="1"/>
          </p:cNvPicPr>
          <p:nvPr/>
        </p:nvPicPr>
        <p:blipFill rotWithShape="1">
          <a:blip r:embed="rId3">
            <a:extLst>
              <a:ext uri="{28A0092B-C50C-407E-A947-70E740481C1C}">
                <a14:useLocalDpi xmlns:a14="http://schemas.microsoft.com/office/drawing/2010/main" val="0"/>
              </a:ext>
            </a:extLst>
          </a:blip>
          <a:srcRect l="-145"/>
          <a:stretch/>
        </p:blipFill>
        <p:spPr>
          <a:xfrm>
            <a:off x="572597" y="1894286"/>
            <a:ext cx="6579957" cy="2796782"/>
          </a:xfrm>
          <a:prstGeom prst="rect">
            <a:avLst/>
          </a:prstGeom>
        </p:spPr>
      </p:pic>
      <p:sp>
        <p:nvSpPr>
          <p:cNvPr id="11" name="文本占位符 1">
            <a:extLst>
              <a:ext uri="{FF2B5EF4-FFF2-40B4-BE49-F238E27FC236}">
                <a16:creationId xmlns:a16="http://schemas.microsoft.com/office/drawing/2014/main" id="{83B73A65-8998-4A3F-82A2-8A135C318E68}"/>
              </a:ext>
            </a:extLst>
          </p:cNvPr>
          <p:cNvSpPr txBox="1">
            <a:spLocks/>
          </p:cNvSpPr>
          <p:nvPr/>
        </p:nvSpPr>
        <p:spPr>
          <a:xfrm>
            <a:off x="393033" y="6224520"/>
            <a:ext cx="8451203" cy="448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1pPr>
            <a:lvl2pPr marL="783771" marR="0" indent="-326571"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2pPr>
            <a:lvl3pPr marL="1219200" marR="0" indent="-3048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3pPr>
            <a:lvl4pPr marL="17373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4pPr>
            <a:lvl5pPr marL="21945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hangingPunct="1"/>
            <a:r>
              <a:rPr lang="en-US" altLang="zh-CN" sz="2200" dirty="0">
                <a:solidFill>
                  <a:srgbClr val="FF0000"/>
                </a:solidFill>
                <a:highlight>
                  <a:srgbClr val="FFFF00"/>
                </a:highlight>
              </a:rPr>
              <a:t>Independent Experiment Verification is Important!</a:t>
            </a:r>
          </a:p>
          <a:p>
            <a:pPr marL="457200" lvl="1" indent="0" hangingPunct="1">
              <a:buFont typeface="Arial"/>
              <a:buNone/>
            </a:pPr>
            <a:endParaRPr lang="en-US" altLang="zh-CN" sz="1800" dirty="0">
              <a:solidFill>
                <a:srgbClr val="FF0000"/>
              </a:solidFill>
              <a:highlight>
                <a:srgbClr val="FFFF00"/>
              </a:highlight>
            </a:endParaRPr>
          </a:p>
          <a:p>
            <a:pPr marL="457200" lvl="1" indent="0" hangingPunct="1">
              <a:buFont typeface="Arial"/>
              <a:buNone/>
            </a:pPr>
            <a:endParaRPr lang="en-US" altLang="zh-CN" sz="1800" dirty="0">
              <a:solidFill>
                <a:srgbClr val="FF0000"/>
              </a:solidFill>
              <a:highlight>
                <a:srgbClr val="FFFF00"/>
              </a:highlight>
            </a:endParaRPr>
          </a:p>
        </p:txBody>
      </p:sp>
    </p:spTree>
    <p:extLst>
      <p:ext uri="{BB962C8B-B14F-4D97-AF65-F5344CB8AC3E}">
        <p14:creationId xmlns:p14="http://schemas.microsoft.com/office/powerpoint/2010/main" val="315028500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C1D4F42-D990-4EE8-B633-CDE309A6B552}"/>
              </a:ext>
            </a:extLst>
          </p:cNvPr>
          <p:cNvSpPr txBox="1">
            <a:spLocks noGrp="1"/>
          </p:cNvSpPr>
          <p:nvPr>
            <p:ph type="body" sz="quarter" idx="22"/>
          </p:nvPr>
        </p:nvSpPr>
        <p:spPr>
          <a:xfrm>
            <a:off x="201613" y="146050"/>
            <a:ext cx="7956550"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altLang="zh-CN" dirty="0"/>
              <a:t>Motivation</a:t>
            </a:r>
            <a:endParaRPr lang="zh-CN" altLang="en-US" sz="2800" dirty="0"/>
          </a:p>
        </p:txBody>
      </p:sp>
      <p:sp>
        <p:nvSpPr>
          <p:cNvPr id="29" name="灯片编号占位符 3">
            <a:extLst>
              <a:ext uri="{FF2B5EF4-FFF2-40B4-BE49-F238E27FC236}">
                <a16:creationId xmlns:a16="http://schemas.microsoft.com/office/drawing/2014/main" id="{C0EA6D91-2AD3-2847-966A-B04B70BF03D4}"/>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5</a:t>
            </a:fld>
            <a:endParaRPr lang="en-US" altLang="zh-CN" dirty="0"/>
          </a:p>
        </p:txBody>
      </p:sp>
      <p:pic>
        <p:nvPicPr>
          <p:cNvPr id="4" name="图片 3">
            <a:extLst>
              <a:ext uri="{FF2B5EF4-FFF2-40B4-BE49-F238E27FC236}">
                <a16:creationId xmlns:a16="http://schemas.microsoft.com/office/drawing/2014/main" id="{ADC96970-0A48-734A-9A1F-AE11D50C907E}"/>
              </a:ext>
            </a:extLst>
          </p:cNvPr>
          <p:cNvPicPr>
            <a:picLocks noChangeAspect="1"/>
          </p:cNvPicPr>
          <p:nvPr/>
        </p:nvPicPr>
        <p:blipFill rotWithShape="1">
          <a:blip r:embed="rId2"/>
          <a:srcRect t="11987"/>
          <a:stretch/>
        </p:blipFill>
        <p:spPr>
          <a:xfrm>
            <a:off x="0" y="928138"/>
            <a:ext cx="8915400" cy="5023175"/>
          </a:xfrm>
          <a:prstGeom prst="rect">
            <a:avLst/>
          </a:prstGeom>
        </p:spPr>
      </p:pic>
      <p:grpSp>
        <p:nvGrpSpPr>
          <p:cNvPr id="6" name="组合 5">
            <a:extLst>
              <a:ext uri="{FF2B5EF4-FFF2-40B4-BE49-F238E27FC236}">
                <a16:creationId xmlns:a16="http://schemas.microsoft.com/office/drawing/2014/main" id="{587BF48A-673D-F241-B731-B4C43EFD3743}"/>
              </a:ext>
            </a:extLst>
          </p:cNvPr>
          <p:cNvGrpSpPr/>
          <p:nvPr/>
        </p:nvGrpSpPr>
        <p:grpSpPr>
          <a:xfrm>
            <a:off x="6478364" y="1897111"/>
            <a:ext cx="2497703" cy="2034068"/>
            <a:chOff x="6551525" y="2498994"/>
            <a:chExt cx="2497703" cy="2034068"/>
          </a:xfrm>
        </p:grpSpPr>
        <p:cxnSp>
          <p:nvCxnSpPr>
            <p:cNvPr id="7" name="直线箭头连接符 6">
              <a:extLst>
                <a:ext uri="{FF2B5EF4-FFF2-40B4-BE49-F238E27FC236}">
                  <a16:creationId xmlns:a16="http://schemas.microsoft.com/office/drawing/2014/main" id="{C894D068-DAA8-3A4F-99E7-092366F01FED}"/>
                </a:ext>
              </a:extLst>
            </p:cNvPr>
            <p:cNvCxnSpPr>
              <a:cxnSpLocks/>
            </p:cNvCxnSpPr>
            <p:nvPr/>
          </p:nvCxnSpPr>
          <p:spPr>
            <a:xfrm flipH="1" flipV="1">
              <a:off x="6551525" y="2498994"/>
              <a:ext cx="1575959" cy="726528"/>
            </a:xfrm>
            <a:prstGeom prst="straightConnector1">
              <a:avLst/>
            </a:prstGeom>
            <a:noFill/>
            <a:ln w="25400" cap="flat">
              <a:solidFill>
                <a:srgbClr val="00B05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8" name="图片 7">
              <a:extLst>
                <a:ext uri="{FF2B5EF4-FFF2-40B4-BE49-F238E27FC236}">
                  <a16:creationId xmlns:a16="http://schemas.microsoft.com/office/drawing/2014/main" id="{592FD9E0-2E01-2245-9E54-7C3BFC0EBBF3}"/>
                </a:ext>
              </a:extLst>
            </p:cNvPr>
            <p:cNvPicPr>
              <a:picLocks noChangeAspect="1"/>
            </p:cNvPicPr>
            <p:nvPr/>
          </p:nvPicPr>
          <p:blipFill>
            <a:blip r:embed="rId3"/>
            <a:stretch>
              <a:fillRect/>
            </a:stretch>
          </p:blipFill>
          <p:spPr>
            <a:xfrm>
              <a:off x="7267098" y="3225521"/>
              <a:ext cx="1782130" cy="1307541"/>
            </a:xfrm>
            <a:prstGeom prst="rect">
              <a:avLst/>
            </a:prstGeom>
          </p:spPr>
        </p:pic>
        <p:sp>
          <p:nvSpPr>
            <p:cNvPr id="9" name="文本框 8">
              <a:extLst>
                <a:ext uri="{FF2B5EF4-FFF2-40B4-BE49-F238E27FC236}">
                  <a16:creationId xmlns:a16="http://schemas.microsoft.com/office/drawing/2014/main" id="{0064802E-9AF6-4B43-8300-5B6C86BA1CA8}"/>
                </a:ext>
              </a:extLst>
            </p:cNvPr>
            <p:cNvSpPr txBox="1"/>
            <p:nvPr/>
          </p:nvSpPr>
          <p:spPr>
            <a:xfrm>
              <a:off x="8127483" y="2885856"/>
              <a:ext cx="57643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CSNS</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grpSp>
      <p:sp>
        <p:nvSpPr>
          <p:cNvPr id="10" name="文本框 9">
            <a:extLst>
              <a:ext uri="{FF2B5EF4-FFF2-40B4-BE49-F238E27FC236}">
                <a16:creationId xmlns:a16="http://schemas.microsoft.com/office/drawing/2014/main" id="{878787F4-8818-D645-A918-92872D57BE0C}"/>
              </a:ext>
            </a:extLst>
          </p:cNvPr>
          <p:cNvSpPr txBox="1"/>
          <p:nvPr/>
        </p:nvSpPr>
        <p:spPr>
          <a:xfrm>
            <a:off x="705956" y="6148626"/>
            <a:ext cx="8270111" cy="369332"/>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 altLang="zh-CN" dirty="0">
                <a:solidFill>
                  <a:srgbClr val="FF0000"/>
                </a:solidFill>
                <a:effectLst/>
                <a:latin typeface="ArialMT"/>
              </a:rPr>
              <a:t>Any deviation from N</a:t>
            </a:r>
            <a:r>
              <a:rPr lang="en" altLang="zh-CN" baseline="30000" dirty="0">
                <a:solidFill>
                  <a:srgbClr val="FF0000"/>
                </a:solidFill>
                <a:effectLst/>
                <a:latin typeface="ArialMT"/>
              </a:rPr>
              <a:t>2</a:t>
            </a:r>
            <a:r>
              <a:rPr lang="en" altLang="zh-CN" dirty="0">
                <a:solidFill>
                  <a:srgbClr val="FF0000"/>
                </a:solidFill>
                <a:effectLst/>
                <a:latin typeface="ArialMT"/>
              </a:rPr>
              <a:t> prediction can be a signature of beyond-the-SM physics </a:t>
            </a:r>
            <a:endParaRPr lang="en" altLang="zh-CN" dirty="0">
              <a:solidFill>
                <a:srgbClr val="FF0000"/>
              </a:solidFill>
              <a:effectLst/>
            </a:endParaRPr>
          </a:p>
        </p:txBody>
      </p:sp>
    </p:spTree>
    <p:extLst>
      <p:ext uri="{BB962C8B-B14F-4D97-AF65-F5344CB8AC3E}">
        <p14:creationId xmlns:p14="http://schemas.microsoft.com/office/powerpoint/2010/main" val="312571592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C1D4F42-D990-4EE8-B633-CDE309A6B552}"/>
              </a:ext>
            </a:extLst>
          </p:cNvPr>
          <p:cNvSpPr txBox="1">
            <a:spLocks noGrp="1"/>
          </p:cNvSpPr>
          <p:nvPr>
            <p:ph type="body" sz="quarter" idx="22"/>
          </p:nvPr>
        </p:nvSpPr>
        <p:spPr>
          <a:xfrm>
            <a:off x="201613" y="146050"/>
            <a:ext cx="8178458"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dirty="0"/>
              <a:t>Proposal: </a:t>
            </a:r>
            <a:r>
              <a:rPr lang="en-US" altLang="zh-CN" dirty="0"/>
              <a:t>Cryogenic </a:t>
            </a:r>
            <a:r>
              <a:rPr lang="en-US" dirty="0"/>
              <a:t>pure </a:t>
            </a:r>
            <a:r>
              <a:rPr lang="en-US" dirty="0" err="1"/>
              <a:t>CsI</a:t>
            </a:r>
            <a:r>
              <a:rPr lang="en-US" dirty="0"/>
              <a:t> crystal</a:t>
            </a:r>
            <a:r>
              <a:rPr lang="zh-CN" altLang="en-US" dirty="0"/>
              <a:t> </a:t>
            </a:r>
            <a:r>
              <a:rPr lang="en-US" altLang="zh-CN" dirty="0"/>
              <a:t>@</a:t>
            </a:r>
            <a:r>
              <a:rPr lang="zh-CN" altLang="en-US" dirty="0"/>
              <a:t> </a:t>
            </a:r>
            <a:r>
              <a:rPr lang="en-US" altLang="zh-CN" dirty="0"/>
              <a:t>CSNS</a:t>
            </a:r>
            <a:endParaRPr lang="zh-CN" altLang="en-US" dirty="0"/>
          </a:p>
        </p:txBody>
      </p:sp>
      <p:sp>
        <p:nvSpPr>
          <p:cNvPr id="15" name="文本占位符 1">
            <a:extLst>
              <a:ext uri="{FF2B5EF4-FFF2-40B4-BE49-F238E27FC236}">
                <a16:creationId xmlns:a16="http://schemas.microsoft.com/office/drawing/2014/main" id="{610B1751-0D68-9046-ACA1-661838B24094}"/>
              </a:ext>
            </a:extLst>
          </p:cNvPr>
          <p:cNvSpPr txBox="1">
            <a:spLocks/>
          </p:cNvSpPr>
          <p:nvPr/>
        </p:nvSpPr>
        <p:spPr>
          <a:xfrm>
            <a:off x="201613" y="5772509"/>
            <a:ext cx="9322200" cy="1381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342900" marR="0" indent="-3429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1pPr>
            <a:lvl2pPr marL="783771" marR="0" indent="-326571"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2pPr>
            <a:lvl3pPr marL="1219200" marR="0" indent="-3048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3pPr>
            <a:lvl4pPr marL="17373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4pPr>
            <a:lvl5pPr marL="21945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hangingPunct="1"/>
            <a:r>
              <a:rPr lang="en" altLang="zh-CN" sz="2000" dirty="0"/>
              <a:t>At liquid nitrogen temperature </a:t>
            </a:r>
            <a:r>
              <a:rPr lang="zh-CN" altLang="en-US" sz="2000" dirty="0"/>
              <a:t>，</a:t>
            </a:r>
            <a:r>
              <a:rPr lang="en-US" altLang="zh-CN" sz="2000" dirty="0" err="1"/>
              <a:t>CsI</a:t>
            </a:r>
            <a:r>
              <a:rPr lang="en-US" altLang="zh-CN" sz="2000" dirty="0"/>
              <a:t> + R11065</a:t>
            </a:r>
            <a:r>
              <a:rPr lang="zh-CN" altLang="en-US" sz="2000" dirty="0"/>
              <a:t>，</a:t>
            </a:r>
            <a:r>
              <a:rPr lang="en-US" altLang="zh-CN" sz="2000" dirty="0"/>
              <a:t>33.5pe/</a:t>
            </a:r>
            <a:r>
              <a:rPr lang="en-US" altLang="zh-CN" sz="2000" dirty="0" err="1"/>
              <a:t>keVee</a:t>
            </a:r>
            <a:endParaRPr lang="en-US" altLang="zh-CN" sz="2000" dirty="0"/>
          </a:p>
          <a:p>
            <a:pPr hangingPunct="1"/>
            <a:r>
              <a:rPr lang="en" altLang="zh-CN" sz="2000" b="1" dirty="0">
                <a:solidFill>
                  <a:srgbClr val="00B050"/>
                </a:solidFill>
              </a:rPr>
              <a:t>The light yield is 2.5 times higher than that of COHERENT</a:t>
            </a:r>
          </a:p>
          <a:p>
            <a:pPr hangingPunct="1"/>
            <a:endParaRPr lang="en" altLang="zh-CN" sz="2000" b="1" dirty="0">
              <a:solidFill>
                <a:srgbClr val="00B050"/>
              </a:solidFill>
            </a:endParaRPr>
          </a:p>
          <a:p>
            <a:pPr marL="0" indent="0" hangingPunct="1">
              <a:buNone/>
            </a:pPr>
            <a:endParaRPr lang="en-US" altLang="zh-CN" sz="2000" b="1" dirty="0">
              <a:solidFill>
                <a:srgbClr val="00B050"/>
              </a:solidFill>
            </a:endParaRPr>
          </a:p>
        </p:txBody>
      </p:sp>
      <p:sp>
        <p:nvSpPr>
          <p:cNvPr id="21" name="灯片编号占位符 3">
            <a:extLst>
              <a:ext uri="{FF2B5EF4-FFF2-40B4-BE49-F238E27FC236}">
                <a16:creationId xmlns:a16="http://schemas.microsoft.com/office/drawing/2014/main" id="{4B3D0856-9A68-DD43-A146-6F5B1DDFD6C7}"/>
              </a:ext>
            </a:extLst>
          </p:cNvPr>
          <p:cNvSpPr>
            <a:spLocks noGrp="1"/>
          </p:cNvSpPr>
          <p:nvPr>
            <p:ph type="sldNum" sz="quarter" idx="2"/>
          </p:nvPr>
        </p:nvSpPr>
        <p:spPr>
          <a:xfrm>
            <a:off x="8808134" y="6524912"/>
            <a:ext cx="335866" cy="333088"/>
          </a:xfrm>
        </p:spPr>
        <p:txBody>
          <a:bodyPr/>
          <a:lstStyle/>
          <a:p>
            <a:fld id="{86CB4B4D-7CA3-9044-876B-883B54F8677D}" type="slidenum">
              <a:rPr lang="en-US" altLang="zh-CN" smtClean="0"/>
              <a:t>6</a:t>
            </a:fld>
            <a:endParaRPr lang="en-US" altLang="zh-CN" dirty="0"/>
          </a:p>
        </p:txBody>
      </p:sp>
      <p:grpSp>
        <p:nvGrpSpPr>
          <p:cNvPr id="3" name="组合 2">
            <a:extLst>
              <a:ext uri="{FF2B5EF4-FFF2-40B4-BE49-F238E27FC236}">
                <a16:creationId xmlns:a16="http://schemas.microsoft.com/office/drawing/2014/main" id="{073786CF-BAAA-B54E-973A-9768D53DD5B6}"/>
              </a:ext>
            </a:extLst>
          </p:cNvPr>
          <p:cNvGrpSpPr/>
          <p:nvPr/>
        </p:nvGrpSpPr>
        <p:grpSpPr>
          <a:xfrm>
            <a:off x="201613" y="1198531"/>
            <a:ext cx="8704082" cy="4398359"/>
            <a:chOff x="201613" y="1198531"/>
            <a:chExt cx="8704082" cy="4398359"/>
          </a:xfrm>
        </p:grpSpPr>
        <p:pic>
          <p:nvPicPr>
            <p:cNvPr id="6" name="图片 5">
              <a:extLst>
                <a:ext uri="{FF2B5EF4-FFF2-40B4-BE49-F238E27FC236}">
                  <a16:creationId xmlns:a16="http://schemas.microsoft.com/office/drawing/2014/main" id="{BF39BA9B-7F9E-6740-B0C0-2EFB0511E060}"/>
                </a:ext>
              </a:extLst>
            </p:cNvPr>
            <p:cNvPicPr>
              <a:picLocks noChangeAspect="1"/>
            </p:cNvPicPr>
            <p:nvPr/>
          </p:nvPicPr>
          <p:blipFill>
            <a:blip r:embed="rId2"/>
            <a:stretch>
              <a:fillRect/>
            </a:stretch>
          </p:blipFill>
          <p:spPr>
            <a:xfrm>
              <a:off x="201613" y="1261110"/>
              <a:ext cx="6331615" cy="4335780"/>
            </a:xfrm>
            <a:prstGeom prst="rect">
              <a:avLst/>
            </a:prstGeom>
          </p:spPr>
        </p:pic>
        <p:sp>
          <p:nvSpPr>
            <p:cNvPr id="26" name="矩形 25">
              <a:extLst>
                <a:ext uri="{FF2B5EF4-FFF2-40B4-BE49-F238E27FC236}">
                  <a16:creationId xmlns:a16="http://schemas.microsoft.com/office/drawing/2014/main" id="{4A62D41C-135D-4242-B7B5-BA7120A3CF6E}"/>
                </a:ext>
              </a:extLst>
            </p:cNvPr>
            <p:cNvSpPr/>
            <p:nvPr/>
          </p:nvSpPr>
          <p:spPr>
            <a:xfrm>
              <a:off x="5168141" y="1198531"/>
              <a:ext cx="1828799" cy="261610"/>
            </a:xfrm>
            <a:prstGeom prst="rect">
              <a:avLst/>
            </a:prstGeom>
          </p:spPr>
          <p:txBody>
            <a:bodyPr wrap="square">
              <a:spAutoFit/>
            </a:bodyPr>
            <a:lstStyle/>
            <a:p>
              <a:r>
                <a:rPr lang="en-US" altLang="zh-CN" sz="1100" dirty="0"/>
                <a:t>EPJC(2020)80:1146</a:t>
              </a:r>
              <a:endParaRPr lang="en" altLang="zh-CN" sz="1100" dirty="0"/>
            </a:p>
          </p:txBody>
        </p:sp>
        <p:sp>
          <p:nvSpPr>
            <p:cNvPr id="7" name="文本框 6">
              <a:extLst>
                <a:ext uri="{FF2B5EF4-FFF2-40B4-BE49-F238E27FC236}">
                  <a16:creationId xmlns:a16="http://schemas.microsoft.com/office/drawing/2014/main" id="{21725D55-3DF7-D249-8EDE-5F30FA69A8EB}"/>
                </a:ext>
              </a:extLst>
            </p:cNvPr>
            <p:cNvSpPr txBox="1"/>
            <p:nvPr/>
          </p:nvSpPr>
          <p:spPr>
            <a:xfrm>
              <a:off x="7093167" y="1967140"/>
              <a:ext cx="1812528" cy="646329"/>
            </a:xfrm>
            <a:prstGeom prst="rect">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altLang="zh-CN" dirty="0"/>
                <a:t>CsI+R11065</a:t>
              </a:r>
              <a:r>
                <a:rPr lang="zh-CN" altLang="en-US" dirty="0"/>
                <a:t> </a:t>
              </a:r>
              <a:r>
                <a:rPr lang="en-US" altLang="zh-CN" dirty="0"/>
                <a:t>PMT</a:t>
              </a:r>
            </a:p>
            <a:p>
              <a:pPr marL="0" marR="0" indent="0" algn="ctr"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 77K</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9" name="直线箭头连接符 8">
              <a:extLst>
                <a:ext uri="{FF2B5EF4-FFF2-40B4-BE49-F238E27FC236}">
                  <a16:creationId xmlns:a16="http://schemas.microsoft.com/office/drawing/2014/main" id="{1C188D09-3012-D848-9EC3-5DF974FF4CD8}"/>
                </a:ext>
              </a:extLst>
            </p:cNvPr>
            <p:cNvCxnSpPr>
              <a:cxnSpLocks/>
            </p:cNvCxnSpPr>
            <p:nvPr/>
          </p:nvCxnSpPr>
          <p:spPr>
            <a:xfrm flipV="1">
              <a:off x="6380480" y="2568732"/>
              <a:ext cx="722847" cy="557207"/>
            </a:xfrm>
            <a:prstGeom prst="straightConnector1">
              <a:avLst/>
            </a:prstGeom>
            <a:noFill/>
            <a:ln w="12700" cap="flat">
              <a:solidFill>
                <a:srgbClr val="FF0000"/>
              </a:solidFill>
              <a:prstDash val="solid"/>
              <a:round/>
              <a:tailEnd type="triangle"/>
            </a:ln>
            <a:effectLst/>
            <a:sp3d/>
          </p:spPr>
          <p:style>
            <a:lnRef idx="0">
              <a:scrgbClr r="0" g="0" b="0"/>
            </a:lnRef>
            <a:fillRef idx="0">
              <a:scrgbClr r="0" g="0" b="0"/>
            </a:fillRef>
            <a:effectRef idx="0">
              <a:scrgbClr r="0" g="0" b="0"/>
            </a:effectRef>
            <a:fontRef idx="none"/>
          </p:style>
        </p:cxnSp>
        <p:sp>
          <p:nvSpPr>
            <p:cNvPr id="19" name="文本框 18">
              <a:extLst>
                <a:ext uri="{FF2B5EF4-FFF2-40B4-BE49-F238E27FC236}">
                  <a16:creationId xmlns:a16="http://schemas.microsoft.com/office/drawing/2014/main" id="{6235ED26-2727-3445-8087-75073FE8C604}"/>
                </a:ext>
              </a:extLst>
            </p:cNvPr>
            <p:cNvSpPr txBox="1"/>
            <p:nvPr/>
          </p:nvSpPr>
          <p:spPr>
            <a:xfrm>
              <a:off x="7093167" y="3164885"/>
              <a:ext cx="1812528" cy="646329"/>
            </a:xfrm>
            <a:prstGeom prst="rect">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altLang="zh-CN" dirty="0" err="1"/>
                <a:t>CsI</a:t>
              </a:r>
              <a:r>
                <a:rPr lang="en-US" altLang="zh-CN" dirty="0"/>
                <a:t>(Na) @ RT</a:t>
              </a:r>
            </a:p>
            <a:p>
              <a:pPr marL="0" marR="0" indent="0" algn="ctr"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COHERENT</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0" name="直线箭头连接符 19">
              <a:extLst>
                <a:ext uri="{FF2B5EF4-FFF2-40B4-BE49-F238E27FC236}">
                  <a16:creationId xmlns:a16="http://schemas.microsoft.com/office/drawing/2014/main" id="{E5243572-F2E4-AF4A-AC43-6B2E5AA67821}"/>
                </a:ext>
              </a:extLst>
            </p:cNvPr>
            <p:cNvCxnSpPr>
              <a:cxnSpLocks/>
            </p:cNvCxnSpPr>
            <p:nvPr/>
          </p:nvCxnSpPr>
          <p:spPr>
            <a:xfrm flipV="1">
              <a:off x="6370320" y="3760686"/>
              <a:ext cx="722847" cy="557207"/>
            </a:xfrm>
            <a:prstGeom prst="straightConnector1">
              <a:avLst/>
            </a:prstGeom>
            <a:noFill/>
            <a:ln w="12700" cap="flat">
              <a:solidFill>
                <a:srgbClr val="FF0000"/>
              </a:solidFill>
              <a:prstDash val="solid"/>
              <a:round/>
              <a:tailEnd type="triangle"/>
            </a:ln>
            <a:effectLst/>
            <a:sp3d/>
          </p:spPr>
          <p:style>
            <a:lnRef idx="0">
              <a:scrgbClr r="0" g="0" b="0"/>
            </a:lnRef>
            <a:fillRef idx="0">
              <a:scrgbClr r="0" g="0" b="0"/>
            </a:fillRef>
            <a:effectRef idx="0">
              <a:scrgbClr r="0" g="0" b="0"/>
            </a:effectRef>
            <a:fontRef idx="none"/>
          </p:style>
        </p:cxnSp>
        <p:sp>
          <p:nvSpPr>
            <p:cNvPr id="2" name="圆角矩形 1">
              <a:extLst>
                <a:ext uri="{FF2B5EF4-FFF2-40B4-BE49-F238E27FC236}">
                  <a16:creationId xmlns:a16="http://schemas.microsoft.com/office/drawing/2014/main" id="{F0AD1ED8-0A70-B443-924B-5F48719758E3}"/>
                </a:ext>
              </a:extLst>
            </p:cNvPr>
            <p:cNvSpPr/>
            <p:nvPr/>
          </p:nvSpPr>
          <p:spPr>
            <a:xfrm>
              <a:off x="1111170" y="1261110"/>
              <a:ext cx="3958541" cy="1219218"/>
            </a:xfrm>
            <a:prstGeom prst="round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mn-lt"/>
                <a:ea typeface="+mn-ea"/>
                <a:cs typeface="+mn-cs"/>
                <a:sym typeface="Calibri"/>
              </a:endParaRPr>
            </a:p>
          </p:txBody>
        </p:sp>
      </p:grpSp>
    </p:spTree>
    <p:extLst>
      <p:ext uri="{BB962C8B-B14F-4D97-AF65-F5344CB8AC3E}">
        <p14:creationId xmlns:p14="http://schemas.microsoft.com/office/powerpoint/2010/main" val="133945157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C1D4F42-D990-4EE8-B633-CDE309A6B552}"/>
              </a:ext>
            </a:extLst>
          </p:cNvPr>
          <p:cNvSpPr txBox="1">
            <a:spLocks noGrp="1"/>
          </p:cNvSpPr>
          <p:nvPr>
            <p:ph type="body" sz="quarter" idx="22"/>
          </p:nvPr>
        </p:nvSpPr>
        <p:spPr>
          <a:xfrm>
            <a:off x="201613" y="146050"/>
            <a:ext cx="7956550"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dirty="0"/>
              <a:t>China </a:t>
            </a:r>
            <a:r>
              <a:rPr lang="en-US" altLang="zh-CN" dirty="0"/>
              <a:t>Spallation Neutron Source</a:t>
            </a:r>
            <a:r>
              <a:rPr lang="en-US" dirty="0"/>
              <a:t> CSNS</a:t>
            </a:r>
            <a:endParaRPr dirty="0"/>
          </a:p>
        </p:txBody>
      </p:sp>
      <p:sp>
        <p:nvSpPr>
          <p:cNvPr id="29" name="灯片编号占位符 3">
            <a:extLst>
              <a:ext uri="{FF2B5EF4-FFF2-40B4-BE49-F238E27FC236}">
                <a16:creationId xmlns:a16="http://schemas.microsoft.com/office/drawing/2014/main" id="{C0EA6D91-2AD3-2847-966A-B04B70BF03D4}"/>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7</a:t>
            </a:fld>
            <a:endParaRPr lang="en-US" altLang="zh-CN" dirty="0"/>
          </a:p>
        </p:txBody>
      </p:sp>
      <p:pic>
        <p:nvPicPr>
          <p:cNvPr id="2050" name="Picture 2" descr="https://gimg2.baidu.com/image_search/src=http%3A%2F%2Fpic.nfapp.southcn.com%2Fnfplus%2Fossfs%2Fpic%2Fxy%2F202001%2F15%2Fb5cb2a03-722f-4812-a9fc-e828d441bd9d.jpeg%3FpubTime%3D1579052639000&amp;refer=http%3A%2F%2Fpic.nfapp.southcn.com&amp;app=2002&amp;size=f9999,10000&amp;q=a80&amp;n=0&amp;g=0n&amp;fmt=auto?sec=1662013345&amp;t=43da11777bab2de5cf545efa8c2dbb93">
            <a:extLst>
              <a:ext uri="{FF2B5EF4-FFF2-40B4-BE49-F238E27FC236}">
                <a16:creationId xmlns:a16="http://schemas.microsoft.com/office/drawing/2014/main" id="{96412D32-DA38-44B7-9947-01696FBB0F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595"/>
          <a:stretch/>
        </p:blipFill>
        <p:spPr bwMode="auto">
          <a:xfrm>
            <a:off x="0" y="944359"/>
            <a:ext cx="9144000" cy="35927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7CDBE371-B934-4BB0-A022-4066C390E7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137" t="7761" r="3673" b="5021"/>
          <a:stretch/>
        </p:blipFill>
        <p:spPr>
          <a:xfrm>
            <a:off x="285096" y="4750593"/>
            <a:ext cx="2135376" cy="2058987"/>
          </a:xfrm>
          <a:prstGeom prst="rect">
            <a:avLst/>
          </a:prstGeom>
        </p:spPr>
      </p:pic>
      <p:cxnSp>
        <p:nvCxnSpPr>
          <p:cNvPr id="9" name="直接箭头连接符 8">
            <a:extLst>
              <a:ext uri="{FF2B5EF4-FFF2-40B4-BE49-F238E27FC236}">
                <a16:creationId xmlns:a16="http://schemas.microsoft.com/office/drawing/2014/main" id="{DB495BBE-0700-4777-A4D6-DF11D2AD6119}"/>
              </a:ext>
            </a:extLst>
          </p:cNvPr>
          <p:cNvCxnSpPr>
            <a:cxnSpLocks/>
          </p:cNvCxnSpPr>
          <p:nvPr/>
        </p:nvCxnSpPr>
        <p:spPr>
          <a:xfrm flipH="1">
            <a:off x="1740220" y="6013871"/>
            <a:ext cx="1797734" cy="1"/>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0" name="文本框 9">
            <a:extLst>
              <a:ext uri="{FF2B5EF4-FFF2-40B4-BE49-F238E27FC236}">
                <a16:creationId xmlns:a16="http://schemas.microsoft.com/office/drawing/2014/main" id="{F29CA76B-67AF-4452-BB8C-E3AEE5C321F2}"/>
              </a:ext>
            </a:extLst>
          </p:cNvPr>
          <p:cNvSpPr txBox="1"/>
          <p:nvPr/>
        </p:nvSpPr>
        <p:spPr>
          <a:xfrm>
            <a:off x="3657601" y="5829206"/>
            <a:ext cx="306592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dirty="0"/>
              <a:t>Guangdong </a:t>
            </a:r>
            <a:r>
              <a:rPr kumimoji="0" lang="en-US" altLang="zh-CN" sz="1800" b="0" i="0" u="none" strike="noStrike" cap="none" spc="0" normalizeH="0" baseline="0" dirty="0">
                <a:ln>
                  <a:noFill/>
                </a:ln>
                <a:solidFill>
                  <a:srgbClr val="000000"/>
                </a:solidFill>
                <a:effectLst/>
                <a:uFillTx/>
                <a:latin typeface="+mn-lt"/>
                <a:ea typeface="+mn-ea"/>
                <a:cs typeface="+mn-cs"/>
                <a:sym typeface="Calibri"/>
              </a:rPr>
              <a:t>Province</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3" name="直接箭头连接符 2">
            <a:extLst>
              <a:ext uri="{FF2B5EF4-FFF2-40B4-BE49-F238E27FC236}">
                <a16:creationId xmlns:a16="http://schemas.microsoft.com/office/drawing/2014/main" id="{45B03450-E845-4F40-B5E6-CCA780FC23DB}"/>
              </a:ext>
            </a:extLst>
          </p:cNvPr>
          <p:cNvCxnSpPr>
            <a:cxnSpLocks/>
          </p:cNvCxnSpPr>
          <p:nvPr/>
        </p:nvCxnSpPr>
        <p:spPr>
          <a:xfrm>
            <a:off x="3886200" y="1995642"/>
            <a:ext cx="0" cy="745067"/>
          </a:xfrm>
          <a:prstGeom prst="straightConnector1">
            <a:avLst/>
          </a:prstGeom>
          <a:noFill/>
          <a:ln w="5715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2" name="图片 1">
            <a:extLst>
              <a:ext uri="{FF2B5EF4-FFF2-40B4-BE49-F238E27FC236}">
                <a16:creationId xmlns:a16="http://schemas.microsoft.com/office/drawing/2014/main" id="{E328FF8E-B63F-AA41-80E6-24E91681FFB5}"/>
              </a:ext>
            </a:extLst>
          </p:cNvPr>
          <p:cNvPicPr>
            <a:picLocks noChangeAspect="1"/>
          </p:cNvPicPr>
          <p:nvPr/>
        </p:nvPicPr>
        <p:blipFill>
          <a:blip r:embed="rId4"/>
          <a:stretch>
            <a:fillRect/>
          </a:stretch>
        </p:blipFill>
        <p:spPr>
          <a:xfrm>
            <a:off x="6102950" y="4622242"/>
            <a:ext cx="2529623" cy="2235758"/>
          </a:xfrm>
          <a:prstGeom prst="rect">
            <a:avLst/>
          </a:prstGeom>
        </p:spPr>
      </p:pic>
      <p:sp>
        <p:nvSpPr>
          <p:cNvPr id="11" name="文本框 10">
            <a:extLst>
              <a:ext uri="{FF2B5EF4-FFF2-40B4-BE49-F238E27FC236}">
                <a16:creationId xmlns:a16="http://schemas.microsoft.com/office/drawing/2014/main" id="{3731FE17-18D0-9A42-B1FA-058A89C00DB6}"/>
              </a:ext>
            </a:extLst>
          </p:cNvPr>
          <p:cNvSpPr txBox="1"/>
          <p:nvPr/>
        </p:nvSpPr>
        <p:spPr>
          <a:xfrm>
            <a:off x="6685487" y="5595421"/>
            <a:ext cx="306592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dirty="0">
                <a:solidFill>
                  <a:schemeClr val="bg1"/>
                </a:solidFill>
              </a:rPr>
              <a:t>1.5</a:t>
            </a:r>
            <a:r>
              <a:rPr lang="zh-CN" altLang="en-US" dirty="0">
                <a:solidFill>
                  <a:schemeClr val="bg1"/>
                </a:solidFill>
              </a:rPr>
              <a:t> </a:t>
            </a:r>
            <a:r>
              <a:rPr lang="en-US" altLang="zh-CN" dirty="0">
                <a:solidFill>
                  <a:schemeClr val="bg1"/>
                </a:solidFill>
              </a:rPr>
              <a:t>hours to CSNS</a:t>
            </a:r>
            <a:endParaRPr kumimoji="0" lang="zh-CN" altLang="en-US" sz="1800" b="0" i="0" u="none" strike="noStrike" cap="none" spc="0" normalizeH="0" baseline="0" dirty="0">
              <a:ln>
                <a:noFill/>
              </a:ln>
              <a:solidFill>
                <a:schemeClr val="bg1"/>
              </a:solidFill>
              <a:effectLst/>
              <a:uFillTx/>
              <a:latin typeface="+mn-lt"/>
              <a:ea typeface="+mn-ea"/>
              <a:cs typeface="+mn-cs"/>
              <a:sym typeface="Calibri"/>
            </a:endParaRPr>
          </a:p>
        </p:txBody>
      </p:sp>
    </p:spTree>
    <p:extLst>
      <p:ext uri="{BB962C8B-B14F-4D97-AF65-F5344CB8AC3E}">
        <p14:creationId xmlns:p14="http://schemas.microsoft.com/office/powerpoint/2010/main" val="201433580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C1D4F42-D990-4EE8-B633-CDE309A6B552}"/>
              </a:ext>
            </a:extLst>
          </p:cNvPr>
          <p:cNvSpPr txBox="1">
            <a:spLocks noGrp="1"/>
          </p:cNvSpPr>
          <p:nvPr>
            <p:ph type="body" sz="quarter" idx="22"/>
          </p:nvPr>
        </p:nvSpPr>
        <p:spPr>
          <a:xfrm>
            <a:off x="201613" y="146050"/>
            <a:ext cx="7565763"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dirty="0"/>
              <a:t>CSNS</a:t>
            </a:r>
            <a:r>
              <a:rPr lang="zh-CN" altLang="en-US" dirty="0"/>
              <a:t> </a:t>
            </a:r>
            <a:r>
              <a:rPr lang="en" altLang="zh-CN" dirty="0"/>
              <a:t>Top platform of the target station</a:t>
            </a:r>
            <a:endParaRPr dirty="0"/>
          </a:p>
        </p:txBody>
      </p:sp>
      <p:pic>
        <p:nvPicPr>
          <p:cNvPr id="2" name="图片 1">
            <a:extLst>
              <a:ext uri="{FF2B5EF4-FFF2-40B4-BE49-F238E27FC236}">
                <a16:creationId xmlns:a16="http://schemas.microsoft.com/office/drawing/2014/main" id="{4849A80C-4080-C04D-9336-AB31945D8631}"/>
              </a:ext>
            </a:extLst>
          </p:cNvPr>
          <p:cNvPicPr>
            <a:picLocks noChangeAspect="1"/>
          </p:cNvPicPr>
          <p:nvPr/>
        </p:nvPicPr>
        <p:blipFill>
          <a:blip r:embed="rId2"/>
          <a:stretch>
            <a:fillRect/>
          </a:stretch>
        </p:blipFill>
        <p:spPr>
          <a:xfrm>
            <a:off x="0" y="1171340"/>
            <a:ext cx="9144000" cy="4145990"/>
          </a:xfrm>
          <a:prstGeom prst="rect">
            <a:avLst/>
          </a:prstGeom>
        </p:spPr>
      </p:pic>
      <p:sp>
        <p:nvSpPr>
          <p:cNvPr id="6" name="文本框 5">
            <a:extLst>
              <a:ext uri="{FF2B5EF4-FFF2-40B4-BE49-F238E27FC236}">
                <a16:creationId xmlns:a16="http://schemas.microsoft.com/office/drawing/2014/main" id="{88A74D2B-649C-3C44-AB4E-10E4CAEB2DD6}"/>
              </a:ext>
            </a:extLst>
          </p:cNvPr>
          <p:cNvSpPr txBox="1"/>
          <p:nvPr/>
        </p:nvSpPr>
        <p:spPr>
          <a:xfrm>
            <a:off x="496207" y="5915464"/>
            <a:ext cx="3263071" cy="923328"/>
          </a:xfrm>
          <a:prstGeom prst="rect">
            <a:avLst/>
          </a:prstGeom>
          <a:solidFill>
            <a:schemeClr val="accent3">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altLang="zh-CN" dirty="0"/>
              <a:t>Pros</a:t>
            </a:r>
            <a:endParaRPr kumimoji="0" lang="en-US" altLang="zh-CN" sz="1800" b="0" i="0" u="none" strike="noStrike" cap="none" spc="0" normalizeH="0" baseline="0" dirty="0">
              <a:ln>
                <a:noFill/>
              </a:ln>
              <a:solidFill>
                <a:srgbClr val="000000"/>
              </a:solidFill>
              <a:effectLst/>
              <a:uFillTx/>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en" altLang="zh-CN" b="0" i="0" u="none" strike="noStrike" dirty="0">
                <a:solidFill>
                  <a:srgbClr val="353740"/>
                </a:solidFill>
                <a:effectLst/>
                <a:latin typeface="ColfaxAI"/>
              </a:rPr>
              <a:t>Significantly shorten the distance </a:t>
            </a:r>
          </a:p>
          <a:p>
            <a:pPr marL="0" marR="0" indent="0" algn="ctr" defTabSz="914400" rtl="0" fontAlgn="auto" latinLnBrk="0" hangingPunct="0">
              <a:lnSpc>
                <a:spcPct val="100000"/>
              </a:lnSpc>
              <a:spcBef>
                <a:spcPts val="0"/>
              </a:spcBef>
              <a:spcAft>
                <a:spcPts val="0"/>
              </a:spcAft>
              <a:buClrTx/>
              <a:buSzTx/>
              <a:buFontTx/>
              <a:buNone/>
              <a:tabLst/>
            </a:pPr>
            <a:r>
              <a:rPr lang="en-US" altLang="zh-CN" b="0" i="0" u="none" strike="noStrike" dirty="0">
                <a:solidFill>
                  <a:srgbClr val="353740"/>
                </a:solidFill>
                <a:effectLst/>
                <a:latin typeface="ColfaxAI"/>
              </a:rPr>
              <a:t>&amp;</a:t>
            </a:r>
            <a:r>
              <a:rPr lang="zh-CN" altLang="en-US" b="0" i="0" u="none" strike="noStrike" dirty="0">
                <a:solidFill>
                  <a:srgbClr val="353740"/>
                </a:solidFill>
                <a:effectLst/>
                <a:latin typeface="ColfaxAI"/>
              </a:rPr>
              <a:t> </a:t>
            </a:r>
            <a:r>
              <a:rPr lang="en" altLang="zh-CN" b="0" i="0" u="none" strike="noStrike" dirty="0">
                <a:solidFill>
                  <a:srgbClr val="353740"/>
                </a:solidFill>
                <a:effectLst/>
                <a:latin typeface="ColfaxAI"/>
              </a:rPr>
              <a:t>increase the neutrino flux</a:t>
            </a:r>
            <a:endParaRPr kumimoji="0" lang="zh-CN"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矩形 6">
            <a:extLst>
              <a:ext uri="{FF2B5EF4-FFF2-40B4-BE49-F238E27FC236}">
                <a16:creationId xmlns:a16="http://schemas.microsoft.com/office/drawing/2014/main" id="{31010A63-7605-AA43-AF5D-0A8815D4217B}"/>
              </a:ext>
            </a:extLst>
          </p:cNvPr>
          <p:cNvSpPr/>
          <p:nvPr/>
        </p:nvSpPr>
        <p:spPr>
          <a:xfrm>
            <a:off x="1985915" y="5383776"/>
            <a:ext cx="5774338" cy="369332"/>
          </a:xfrm>
          <a:prstGeom prst="rect">
            <a:avLst/>
          </a:prstGeom>
        </p:spPr>
        <p:txBody>
          <a:bodyPr wrap="none">
            <a:spAutoFit/>
          </a:bodyPr>
          <a:lstStyle/>
          <a:p>
            <a:r>
              <a:rPr lang="en" altLang="zh-CN" b="0" i="0" u="none" strike="noStrike" dirty="0">
                <a:solidFill>
                  <a:srgbClr val="353740"/>
                </a:solidFill>
                <a:effectLst/>
                <a:latin typeface="ColfaxAI"/>
              </a:rPr>
              <a:t>The collision point is located 7.7 meters below the platform</a:t>
            </a:r>
            <a:endParaRPr lang="en-US" altLang="zh-CN" dirty="0"/>
          </a:p>
        </p:txBody>
      </p:sp>
      <p:sp>
        <p:nvSpPr>
          <p:cNvPr id="28" name="文本框 27">
            <a:extLst>
              <a:ext uri="{FF2B5EF4-FFF2-40B4-BE49-F238E27FC236}">
                <a16:creationId xmlns:a16="http://schemas.microsoft.com/office/drawing/2014/main" id="{7137FF22-5F35-A640-95D9-D78E96E58B88}"/>
              </a:ext>
            </a:extLst>
          </p:cNvPr>
          <p:cNvSpPr txBox="1"/>
          <p:nvPr/>
        </p:nvSpPr>
        <p:spPr>
          <a:xfrm>
            <a:off x="5298961" y="5923615"/>
            <a:ext cx="3434592" cy="923328"/>
          </a:xfrm>
          <a:prstGeom prst="rect">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mn-lt"/>
                <a:ea typeface="+mn-ea"/>
                <a:cs typeface="+mn-cs"/>
                <a:sym typeface="Calibri"/>
              </a:rPr>
              <a:t>Cons</a:t>
            </a:r>
          </a:p>
          <a:p>
            <a:pPr marL="0" marR="0" indent="0" algn="ctr" defTabSz="914400" rtl="0" fontAlgn="auto" latinLnBrk="0" hangingPunct="0">
              <a:lnSpc>
                <a:spcPct val="100000"/>
              </a:lnSpc>
              <a:spcBef>
                <a:spcPts val="0"/>
              </a:spcBef>
              <a:spcAft>
                <a:spcPts val="0"/>
              </a:spcAft>
              <a:buClrTx/>
              <a:buSzTx/>
              <a:buFontTx/>
              <a:buNone/>
              <a:tabLst/>
            </a:pPr>
            <a:r>
              <a:rPr lang="en" altLang="zh-CN" b="0" i="0" u="none" strike="noStrike" dirty="0">
                <a:solidFill>
                  <a:srgbClr val="353740"/>
                </a:solidFill>
                <a:effectLst/>
                <a:latin typeface="ColfaxAI"/>
              </a:rPr>
              <a:t>beam-related neutron backgrounds</a:t>
            </a:r>
          </a:p>
          <a:p>
            <a:pPr marL="0" marR="0" indent="0" algn="ctr" defTabSz="914400" rtl="0" fontAlgn="auto" latinLnBrk="0" hangingPunct="0">
              <a:lnSpc>
                <a:spcPct val="100000"/>
              </a:lnSpc>
              <a:spcBef>
                <a:spcPts val="0"/>
              </a:spcBef>
              <a:spcAft>
                <a:spcPts val="0"/>
              </a:spcAft>
              <a:buClrTx/>
              <a:buSzTx/>
              <a:buFontTx/>
              <a:buNone/>
              <a:tabLst/>
            </a:pPr>
            <a:r>
              <a:rPr lang="en" altLang="zh-CN" b="0" i="0" u="none" strike="noStrike" dirty="0">
                <a:solidFill>
                  <a:srgbClr val="353740"/>
                </a:solidFill>
                <a:effectLst/>
                <a:latin typeface="ColfaxAI"/>
              </a:rPr>
              <a:t>shielding </a:t>
            </a:r>
            <a:r>
              <a:rPr lang="en" altLang="zh-CN" dirty="0">
                <a:solidFill>
                  <a:srgbClr val="353740"/>
                </a:solidFill>
                <a:latin typeface="ColfaxAI"/>
              </a:rPr>
              <a:t>is</a:t>
            </a:r>
            <a:r>
              <a:rPr lang="zh-CN" altLang="en-US" dirty="0">
                <a:solidFill>
                  <a:srgbClr val="353740"/>
                </a:solidFill>
                <a:latin typeface="ColfaxAI"/>
              </a:rPr>
              <a:t> </a:t>
            </a:r>
            <a:r>
              <a:rPr lang="en-US" altLang="zh-CN" dirty="0">
                <a:solidFill>
                  <a:srgbClr val="353740"/>
                </a:solidFill>
                <a:latin typeface="ColfaxAI"/>
              </a:rPr>
              <a:t>needed</a:t>
            </a:r>
            <a:r>
              <a:rPr lang="en" altLang="zh-CN" b="0" i="0" u="none" strike="noStrike" dirty="0">
                <a:solidFill>
                  <a:srgbClr val="353740"/>
                </a:solidFill>
                <a:effectLst/>
                <a:latin typeface="ColfaxAI"/>
              </a:rPr>
              <a:t> </a:t>
            </a:r>
            <a:endParaRPr kumimoji="0" lang="en-US" altLang="zh-CN"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文本框 7">
            <a:extLst>
              <a:ext uri="{FF2B5EF4-FFF2-40B4-BE49-F238E27FC236}">
                <a16:creationId xmlns:a16="http://schemas.microsoft.com/office/drawing/2014/main" id="{E5F3154C-C313-FE4B-8830-5B6E2C7DE991}"/>
              </a:ext>
            </a:extLst>
          </p:cNvPr>
          <p:cNvSpPr txBox="1"/>
          <p:nvPr/>
        </p:nvSpPr>
        <p:spPr>
          <a:xfrm>
            <a:off x="6330046" y="3429000"/>
            <a:ext cx="2224325" cy="369330"/>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chemeClr val="bg1"/>
                </a:solidFill>
                <a:effectLst/>
                <a:uFillTx/>
                <a:latin typeface="+mn-lt"/>
                <a:ea typeface="+mn-ea"/>
                <a:cs typeface="+mn-cs"/>
                <a:sym typeface="Calibri"/>
              </a:rPr>
              <a:t>Bonar</a:t>
            </a:r>
            <a:r>
              <a:rPr kumimoji="0" lang="zh-CN" altLang="en-US" sz="1800" b="0" i="0" u="none" strike="noStrike" cap="none" spc="0" normalizeH="0" baseline="0" dirty="0">
                <a:ln>
                  <a:noFill/>
                </a:ln>
                <a:solidFill>
                  <a:schemeClr val="bg1"/>
                </a:solidFill>
                <a:effectLst/>
                <a:uFillTx/>
                <a:latin typeface="+mn-lt"/>
                <a:ea typeface="+mn-ea"/>
                <a:cs typeface="+mn-cs"/>
                <a:sym typeface="Calibri"/>
              </a:rPr>
              <a:t> </a:t>
            </a:r>
            <a:r>
              <a:rPr kumimoji="0" lang="en-US" altLang="zh-CN" sz="1800" b="0" i="0" u="none" strike="noStrike" cap="none" spc="0" normalizeH="0" baseline="0" dirty="0">
                <a:ln>
                  <a:noFill/>
                </a:ln>
                <a:solidFill>
                  <a:schemeClr val="bg1"/>
                </a:solidFill>
                <a:effectLst/>
                <a:uFillTx/>
                <a:latin typeface="+mn-lt"/>
                <a:ea typeface="+mn-ea"/>
                <a:cs typeface="+mn-cs"/>
                <a:sym typeface="Calibri"/>
              </a:rPr>
              <a:t>Sphere</a:t>
            </a:r>
            <a:r>
              <a:rPr lang="en-US" altLang="zh-CN" dirty="0">
                <a:solidFill>
                  <a:schemeClr val="bg1"/>
                </a:solidFill>
              </a:rPr>
              <a:t> detector</a:t>
            </a:r>
            <a:endParaRPr kumimoji="0" lang="zh-CN" altLang="en-US" sz="1800" b="0" i="0" u="none" strike="noStrike" cap="none" spc="0" normalizeH="0" baseline="0" dirty="0">
              <a:ln>
                <a:noFill/>
              </a:ln>
              <a:solidFill>
                <a:schemeClr val="bg1"/>
              </a:solidFill>
              <a:effectLst/>
              <a:uFillTx/>
              <a:latin typeface="+mn-lt"/>
              <a:ea typeface="+mn-ea"/>
              <a:cs typeface="+mn-cs"/>
              <a:sym typeface="Calibri"/>
            </a:endParaRPr>
          </a:p>
        </p:txBody>
      </p:sp>
      <p:cxnSp>
        <p:nvCxnSpPr>
          <p:cNvPr id="15" name="直线箭头连接符 14">
            <a:extLst>
              <a:ext uri="{FF2B5EF4-FFF2-40B4-BE49-F238E27FC236}">
                <a16:creationId xmlns:a16="http://schemas.microsoft.com/office/drawing/2014/main" id="{B1073CF2-B652-F447-BCF9-3D44FEFEFADB}"/>
              </a:ext>
            </a:extLst>
          </p:cNvPr>
          <p:cNvCxnSpPr>
            <a:cxnSpLocks/>
            <a:stCxn id="8" idx="1"/>
          </p:cNvCxnSpPr>
          <p:nvPr/>
        </p:nvCxnSpPr>
        <p:spPr>
          <a:xfrm flipH="1">
            <a:off x="4873084" y="3613665"/>
            <a:ext cx="1456962" cy="278111"/>
          </a:xfrm>
          <a:prstGeom prst="straightConnector1">
            <a:avLst/>
          </a:prstGeom>
          <a:ln w="28575">
            <a:solidFill>
              <a:schemeClr val="bg1"/>
            </a:solidFill>
            <a:tailEnd type="triangle"/>
          </a:ln>
        </p:spPr>
        <p:style>
          <a:lnRef idx="1">
            <a:schemeClr val="accent2"/>
          </a:lnRef>
          <a:fillRef idx="0">
            <a:schemeClr val="accent2"/>
          </a:fillRef>
          <a:effectRef idx="0">
            <a:schemeClr val="accent2"/>
          </a:effectRef>
          <a:fontRef idx="minor">
            <a:schemeClr val="tx1"/>
          </a:fontRef>
        </p:style>
      </p:cxnSp>
      <p:cxnSp>
        <p:nvCxnSpPr>
          <p:cNvPr id="29" name="直线箭头连接符 28">
            <a:extLst>
              <a:ext uri="{FF2B5EF4-FFF2-40B4-BE49-F238E27FC236}">
                <a16:creationId xmlns:a16="http://schemas.microsoft.com/office/drawing/2014/main" id="{7F29EB3B-D44C-C542-BDAE-68D51B6E21EF}"/>
              </a:ext>
            </a:extLst>
          </p:cNvPr>
          <p:cNvCxnSpPr>
            <a:cxnSpLocks/>
          </p:cNvCxnSpPr>
          <p:nvPr/>
        </p:nvCxnSpPr>
        <p:spPr>
          <a:xfrm flipH="1">
            <a:off x="6330046" y="3766065"/>
            <a:ext cx="152400" cy="310376"/>
          </a:xfrm>
          <a:prstGeom prst="straightConnector1">
            <a:avLst/>
          </a:prstGeom>
          <a:ln w="28575">
            <a:solidFill>
              <a:schemeClr val="bg1"/>
            </a:solidFill>
            <a:tailEnd type="triangle"/>
          </a:ln>
        </p:spPr>
        <p:style>
          <a:lnRef idx="1">
            <a:schemeClr val="accent2"/>
          </a:lnRef>
          <a:fillRef idx="0">
            <a:schemeClr val="accent2"/>
          </a:fillRef>
          <a:effectRef idx="0">
            <a:schemeClr val="accent2"/>
          </a:effectRef>
          <a:fontRef idx="minor">
            <a:schemeClr val="tx1"/>
          </a:fontRef>
        </p:style>
      </p:cxnSp>
      <p:sp>
        <p:nvSpPr>
          <p:cNvPr id="30" name="灯片编号占位符 3">
            <a:extLst>
              <a:ext uri="{FF2B5EF4-FFF2-40B4-BE49-F238E27FC236}">
                <a16:creationId xmlns:a16="http://schemas.microsoft.com/office/drawing/2014/main" id="{914257B4-DF24-194E-91A9-352677A537A8}"/>
              </a:ext>
            </a:extLst>
          </p:cNvPr>
          <p:cNvSpPr>
            <a:spLocks noGrp="1"/>
          </p:cNvSpPr>
          <p:nvPr>
            <p:ph type="sldNum" sz="quarter" idx="2"/>
          </p:nvPr>
        </p:nvSpPr>
        <p:spPr>
          <a:xfrm>
            <a:off x="8808134" y="6524912"/>
            <a:ext cx="335866" cy="333088"/>
          </a:xfrm>
        </p:spPr>
        <p:txBody>
          <a:bodyPr/>
          <a:lstStyle/>
          <a:p>
            <a:fld id="{86CB4B4D-7CA3-9044-876B-883B54F8677D}" type="slidenum">
              <a:rPr lang="en-US" altLang="zh-CN" smtClean="0"/>
              <a:t>8</a:t>
            </a:fld>
            <a:endParaRPr lang="en-US" altLang="zh-CN" dirty="0"/>
          </a:p>
        </p:txBody>
      </p:sp>
      <p:cxnSp>
        <p:nvCxnSpPr>
          <p:cNvPr id="4" name="直线箭头连接符 3">
            <a:extLst>
              <a:ext uri="{FF2B5EF4-FFF2-40B4-BE49-F238E27FC236}">
                <a16:creationId xmlns:a16="http://schemas.microsoft.com/office/drawing/2014/main" id="{CB9D3B14-1440-0C4D-B61C-5D1711706F24}"/>
              </a:ext>
            </a:extLst>
          </p:cNvPr>
          <p:cNvCxnSpPr/>
          <p:nvPr/>
        </p:nvCxnSpPr>
        <p:spPr>
          <a:xfrm flipV="1">
            <a:off x="4481565" y="4135395"/>
            <a:ext cx="0" cy="1300411"/>
          </a:xfrm>
          <a:prstGeom prst="straightConnector1">
            <a:avLst/>
          </a:prstGeom>
          <a:noFill/>
          <a:ln w="38100" cap="flat">
            <a:solidFill>
              <a:schemeClr val="tx2">
                <a:lumMod val="20000"/>
                <a:lumOff val="80000"/>
              </a:schemeClr>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474803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
            <a:extLst>
              <a:ext uri="{FF2B5EF4-FFF2-40B4-BE49-F238E27FC236}">
                <a16:creationId xmlns:a16="http://schemas.microsoft.com/office/drawing/2014/main" id="{2C1D4F42-D990-4EE8-B633-CDE309A6B552}"/>
              </a:ext>
            </a:extLst>
          </p:cNvPr>
          <p:cNvSpPr txBox="1">
            <a:spLocks noGrp="1"/>
          </p:cNvSpPr>
          <p:nvPr>
            <p:ph type="body" sz="quarter" idx="22"/>
          </p:nvPr>
        </p:nvSpPr>
        <p:spPr>
          <a:xfrm>
            <a:off x="201613" y="146050"/>
            <a:ext cx="5229031"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3200">
                <a:solidFill>
                  <a:srgbClr val="43527E"/>
                </a:solidFill>
                <a:latin typeface="Athelas Regular"/>
                <a:ea typeface="Athelas Regular"/>
                <a:cs typeface="Athelas Regular"/>
                <a:sym typeface="Athelas Regular"/>
              </a:defRPr>
            </a:lvl1pPr>
          </a:lstStyle>
          <a:p>
            <a:pPr marL="0" indent="0" algn="l">
              <a:buNone/>
            </a:pPr>
            <a:r>
              <a:rPr lang="en-US" dirty="0"/>
              <a:t>Neutrino flux @ CSNS</a:t>
            </a:r>
            <a:r>
              <a:rPr lang="zh-CN" altLang="en-US" dirty="0"/>
              <a:t> </a:t>
            </a:r>
            <a:endParaRPr dirty="0"/>
          </a:p>
        </p:txBody>
      </p:sp>
      <mc:AlternateContent xmlns:mc="http://schemas.openxmlformats.org/markup-compatibility/2006" xmlns:a14="http://schemas.microsoft.com/office/drawing/2010/main">
        <mc:Choice Requires="a14">
          <p:sp>
            <p:nvSpPr>
              <p:cNvPr id="11" name="文本占位符 1">
                <a:extLst>
                  <a:ext uri="{FF2B5EF4-FFF2-40B4-BE49-F238E27FC236}">
                    <a16:creationId xmlns:a16="http://schemas.microsoft.com/office/drawing/2014/main" id="{17CEF840-E29C-4B22-8602-ADF07BC3DB68}"/>
                  </a:ext>
                </a:extLst>
              </p:cNvPr>
              <p:cNvSpPr txBox="1">
                <a:spLocks/>
              </p:cNvSpPr>
              <p:nvPr/>
            </p:nvSpPr>
            <p:spPr>
              <a:xfrm>
                <a:off x="2991" y="1017822"/>
                <a:ext cx="5328937" cy="153868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normAutofit/>
              </a:bodyPr>
              <a:lstStyle>
                <a:lvl1pPr marL="342900" marR="0" indent="-3429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1pPr>
                <a:lvl2pPr marL="783771" marR="0" indent="-326571"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2pPr>
                <a:lvl3pPr marL="1219200" marR="0" indent="-3048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3pPr>
                <a:lvl4pPr marL="17373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4pPr>
                <a:lvl5pPr marL="21945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hangingPunct="1"/>
                <a:r>
                  <a:rPr lang="en-US" altLang="zh-CN" sz="2200" dirty="0"/>
                  <a:t>Detector Location</a:t>
                </a:r>
              </a:p>
              <a:p>
                <a:pPr lvl="1" hangingPunct="1"/>
                <a:r>
                  <a:rPr lang="en-US" altLang="zh-CN" sz="1800" dirty="0"/>
                  <a:t>Neutrino Flux: </a:t>
                </a:r>
                <a14:m>
                  <m:oMath xmlns:m="http://schemas.openxmlformats.org/officeDocument/2006/math">
                    <m:r>
                      <a:rPr lang="en-US" altLang="zh-CN" sz="1800" i="1">
                        <a:solidFill>
                          <a:srgbClr val="FF0000"/>
                        </a:solidFill>
                        <a:highlight>
                          <a:srgbClr val="FFFF00"/>
                        </a:highlight>
                        <a:latin typeface="Cambria Math" panose="02040503050406030204" pitchFamily="18" charset="0"/>
                      </a:rPr>
                      <m:t>2.42×</m:t>
                    </m:r>
                    <m:sSup>
                      <m:sSupPr>
                        <m:ctrlPr>
                          <a:rPr lang="en-US" altLang="zh-CN" sz="1800" i="1">
                            <a:solidFill>
                              <a:srgbClr val="FF0000"/>
                            </a:solidFill>
                            <a:highlight>
                              <a:srgbClr val="FFFF00"/>
                            </a:highlight>
                            <a:latin typeface="Cambria Math" panose="02040503050406030204" pitchFamily="18" charset="0"/>
                          </a:rPr>
                        </m:ctrlPr>
                      </m:sSupPr>
                      <m:e>
                        <m:r>
                          <a:rPr lang="en-US" altLang="zh-CN" sz="1800" i="1">
                            <a:solidFill>
                              <a:srgbClr val="FF0000"/>
                            </a:solidFill>
                            <a:highlight>
                              <a:srgbClr val="FFFF00"/>
                            </a:highlight>
                            <a:latin typeface="Cambria Math" panose="02040503050406030204" pitchFamily="18" charset="0"/>
                          </a:rPr>
                          <m:t>10</m:t>
                        </m:r>
                      </m:e>
                      <m:sup>
                        <m:r>
                          <a:rPr lang="en-US" altLang="zh-CN" sz="1800" i="1">
                            <a:solidFill>
                              <a:srgbClr val="FF0000"/>
                            </a:solidFill>
                            <a:highlight>
                              <a:srgbClr val="FFFF00"/>
                            </a:highlight>
                            <a:latin typeface="Cambria Math" panose="02040503050406030204" pitchFamily="18" charset="0"/>
                          </a:rPr>
                          <m:t>10</m:t>
                        </m:r>
                      </m:sup>
                    </m:sSup>
                    <m:r>
                      <a:rPr lang="en-US" altLang="zh-CN" sz="1800" i="1">
                        <a:solidFill>
                          <a:srgbClr val="FF0000"/>
                        </a:solidFill>
                        <a:highlight>
                          <a:srgbClr val="FFFF00"/>
                        </a:highlight>
                        <a:latin typeface="Cambria Math" panose="02040503050406030204" pitchFamily="18" charset="0"/>
                      </a:rPr>
                      <m:t> /</m:t>
                    </m:r>
                    <m:r>
                      <a:rPr lang="en-US" altLang="zh-CN" sz="1800" i="1">
                        <a:solidFill>
                          <a:srgbClr val="FF0000"/>
                        </a:solidFill>
                        <a:highlight>
                          <a:srgbClr val="FFFF00"/>
                        </a:highlight>
                        <a:latin typeface="Cambria Math" panose="02040503050406030204" pitchFamily="18" charset="0"/>
                      </a:rPr>
                      <m:t>𝑐</m:t>
                    </m:r>
                    <m:sSup>
                      <m:sSupPr>
                        <m:ctrlPr>
                          <a:rPr lang="en-US" altLang="zh-CN" sz="1800" i="1">
                            <a:solidFill>
                              <a:srgbClr val="FF0000"/>
                            </a:solidFill>
                            <a:highlight>
                              <a:srgbClr val="FFFF00"/>
                            </a:highlight>
                            <a:latin typeface="Cambria Math" panose="02040503050406030204" pitchFamily="18" charset="0"/>
                          </a:rPr>
                        </m:ctrlPr>
                      </m:sSupPr>
                      <m:e>
                        <m:r>
                          <a:rPr lang="en-US" altLang="zh-CN" sz="1800" i="1">
                            <a:solidFill>
                              <a:srgbClr val="FF0000"/>
                            </a:solidFill>
                            <a:highlight>
                              <a:srgbClr val="FFFF00"/>
                            </a:highlight>
                            <a:latin typeface="Cambria Math" panose="02040503050406030204" pitchFamily="18" charset="0"/>
                          </a:rPr>
                          <m:t>𝑚</m:t>
                        </m:r>
                      </m:e>
                      <m:sup>
                        <m:r>
                          <a:rPr lang="en-US" altLang="zh-CN" sz="1800" i="1">
                            <a:solidFill>
                              <a:srgbClr val="FF0000"/>
                            </a:solidFill>
                            <a:highlight>
                              <a:srgbClr val="FFFF00"/>
                            </a:highlight>
                            <a:latin typeface="Cambria Math" panose="02040503050406030204" pitchFamily="18" charset="0"/>
                          </a:rPr>
                          <m:t>2</m:t>
                        </m:r>
                      </m:sup>
                    </m:sSup>
                    <m:r>
                      <a:rPr lang="en-US" altLang="zh-CN" sz="1800" i="1">
                        <a:solidFill>
                          <a:srgbClr val="FF0000"/>
                        </a:solidFill>
                        <a:highlight>
                          <a:srgbClr val="FFFF00"/>
                        </a:highlight>
                        <a:latin typeface="Cambria Math" panose="02040503050406030204" pitchFamily="18" charset="0"/>
                      </a:rPr>
                      <m:t>h</m:t>
                    </m:r>
                  </m:oMath>
                </a14:m>
                <a:r>
                  <a:rPr lang="en-US" altLang="zh-CN" sz="1800" dirty="0"/>
                  <a:t> per flavor @ 10.5</a:t>
                </a:r>
                <a:r>
                  <a:rPr lang="zh-CN" altLang="en-US" sz="1800" dirty="0"/>
                  <a:t> </a:t>
                </a:r>
                <a:r>
                  <a:rPr lang="en-US" altLang="zh-CN" sz="1800" dirty="0"/>
                  <a:t>m (7.7m + 2.3m shield + offset)</a:t>
                </a:r>
              </a:p>
              <a:p>
                <a:pPr marL="457200" lvl="1" indent="0" hangingPunct="1">
                  <a:buFont typeface="Arial"/>
                  <a:buNone/>
                </a:pPr>
                <a:endParaRPr lang="en-US" altLang="zh-CN" sz="1800" dirty="0"/>
              </a:p>
            </p:txBody>
          </p:sp>
        </mc:Choice>
        <mc:Fallback xmlns="">
          <p:sp>
            <p:nvSpPr>
              <p:cNvPr id="11" name="文本占位符 1">
                <a:extLst>
                  <a:ext uri="{FF2B5EF4-FFF2-40B4-BE49-F238E27FC236}">
                    <a16:creationId xmlns:a16="http://schemas.microsoft.com/office/drawing/2014/main" id="{17CEF840-E29C-4B22-8602-ADF07BC3DB68}"/>
                  </a:ext>
                </a:extLst>
              </p:cNvPr>
              <p:cNvSpPr txBox="1">
                <a:spLocks noRot="1" noChangeAspect="1" noMove="1" noResize="1" noEditPoints="1" noAdjustHandles="1" noChangeArrowheads="1" noChangeShapeType="1" noTextEdit="1"/>
              </p:cNvSpPr>
              <p:nvPr/>
            </p:nvSpPr>
            <p:spPr>
              <a:xfrm>
                <a:off x="2991" y="1017822"/>
                <a:ext cx="5328937" cy="1538688"/>
              </a:xfrm>
              <a:prstGeom prst="rect">
                <a:avLst/>
              </a:prstGeom>
              <a:blipFill>
                <a:blip r:embed="rId2"/>
                <a:stretch>
                  <a:fillRect l="-2850" t="-5738" r="-1188"/>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zh-CN" altLang="en-US">
                    <a:noFill/>
                  </a:rPr>
                  <a:t> </a:t>
                </a:r>
              </a:p>
            </p:txBody>
          </p:sp>
        </mc:Fallback>
      </mc:AlternateContent>
      <p:sp>
        <p:nvSpPr>
          <p:cNvPr id="3" name="矩形 2">
            <a:extLst>
              <a:ext uri="{FF2B5EF4-FFF2-40B4-BE49-F238E27FC236}">
                <a16:creationId xmlns:a16="http://schemas.microsoft.com/office/drawing/2014/main" id="{5C13A67A-1885-4170-97BB-EB7538487DD6}"/>
              </a:ext>
            </a:extLst>
          </p:cNvPr>
          <p:cNvSpPr/>
          <p:nvPr/>
        </p:nvSpPr>
        <p:spPr>
          <a:xfrm>
            <a:off x="6298566" y="101260"/>
            <a:ext cx="2492375" cy="461665"/>
          </a:xfrm>
          <a:prstGeom prst="rect">
            <a:avLst/>
          </a:prstGeom>
        </p:spPr>
        <p:txBody>
          <a:bodyPr wrap="square">
            <a:spAutoFit/>
          </a:bodyPr>
          <a:lstStyle/>
          <a:p>
            <a:r>
              <a:rPr lang="en-US" altLang="zh-CN" sz="1200" dirty="0">
                <a:solidFill>
                  <a:srgbClr val="222222"/>
                </a:solidFill>
                <a:latin typeface="Arial" panose="020B0604020202020204" pitchFamily="34" charset="0"/>
              </a:rPr>
              <a:t>Huang, Ming-Yang </a:t>
            </a:r>
            <a:r>
              <a:rPr lang="en-US" altLang="zh-CN" sz="1200" i="1" dirty="0">
                <a:solidFill>
                  <a:srgbClr val="222222"/>
                </a:solidFill>
                <a:latin typeface="Arial" panose="020B0604020202020204" pitchFamily="34" charset="0"/>
              </a:rPr>
              <a:t>Chinese Physics C</a:t>
            </a:r>
            <a:r>
              <a:rPr lang="en-US" altLang="zh-CN" sz="1200" dirty="0">
                <a:solidFill>
                  <a:srgbClr val="222222"/>
                </a:solidFill>
                <a:latin typeface="Arial" panose="020B0604020202020204" pitchFamily="34" charset="0"/>
              </a:rPr>
              <a:t> 40.6 (2016): 063002.</a:t>
            </a:r>
            <a:endParaRPr lang="zh-CN" altLang="en-US" sz="1200" dirty="0"/>
          </a:p>
        </p:txBody>
      </p:sp>
      <p:sp>
        <p:nvSpPr>
          <p:cNvPr id="13" name="文本占位符 1">
            <a:extLst>
              <a:ext uri="{FF2B5EF4-FFF2-40B4-BE49-F238E27FC236}">
                <a16:creationId xmlns:a16="http://schemas.microsoft.com/office/drawing/2014/main" id="{CC9B665F-E0BF-41AD-8031-663D5969B5FA}"/>
              </a:ext>
            </a:extLst>
          </p:cNvPr>
          <p:cNvSpPr txBox="1">
            <a:spLocks/>
          </p:cNvSpPr>
          <p:nvPr/>
        </p:nvSpPr>
        <p:spPr>
          <a:xfrm>
            <a:off x="4884234" y="908760"/>
            <a:ext cx="4006398" cy="2321053"/>
          </a:xfrm>
          <a:prstGeom prst="rect">
            <a:avLst/>
          </a:prstGeom>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xmlns:mc="http://schemas.openxmlformats.org/markup-compatibility/2006" val="1"/>
            </a:ext>
          </a:extLst>
        </p:spPr>
        <p:txBody>
          <a:bodyPr lIns="45719" rIns="45719">
            <a:normAutofit/>
          </a:bodyPr>
          <a:lstStyle>
            <a:lvl1pPr marL="342900" marR="0" indent="-3429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1pPr>
            <a:lvl2pPr marL="783771" marR="0" indent="-326571"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2pPr>
            <a:lvl3pPr marL="1219200" marR="0" indent="-30480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3pPr>
            <a:lvl4pPr marL="17373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4pPr>
            <a:lvl5pPr marL="2194560" marR="0" indent="-365760" algn="l" defTabSz="914400" rtl="0" latinLnBrk="0">
              <a:lnSpc>
                <a:spcPct val="100000"/>
              </a:lnSpc>
              <a:spcBef>
                <a:spcPts val="700"/>
              </a:spcBef>
              <a:spcAft>
                <a:spcPts val="0"/>
              </a:spcAft>
              <a:buClr>
                <a:srgbClr val="6076B4"/>
              </a:buClr>
              <a:buSzPct val="100000"/>
              <a:buFont typeface="Arial"/>
              <a:buChar char="»"/>
              <a:tabLst/>
              <a:defRPr sz="2400" b="0" i="0" u="none" strike="noStrike" cap="none" spc="0" baseline="0">
                <a:solidFill>
                  <a:srgbClr val="000000"/>
                </a:solidFill>
                <a:uFillTx/>
                <a:latin typeface="Iowan Old Style Roman"/>
                <a:ea typeface="Iowan Old Style Roman"/>
                <a:cs typeface="Iowan Old Style Roman"/>
                <a:sym typeface="Iowan Old Style Roman"/>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a:lstStyle>
          <a:p>
            <a:pPr hangingPunct="1"/>
            <a:r>
              <a:rPr lang="en-US" altLang="zh-CN" sz="1800" dirty="0"/>
              <a:t>Neutrino production</a:t>
            </a:r>
          </a:p>
          <a:p>
            <a:pPr lvl="1" hangingPunct="1"/>
            <a:r>
              <a:rPr lang="en-US" altLang="zh-CN" sz="1800" dirty="0">
                <a:solidFill>
                  <a:schemeClr val="tx1">
                    <a:lumMod val="75000"/>
                    <a:lumOff val="25000"/>
                  </a:schemeClr>
                </a:solidFill>
              </a:rPr>
              <a:t>Neutrinos via Pion Decay-at-Rest(DAR)</a:t>
            </a:r>
          </a:p>
          <a:p>
            <a:pPr lvl="1" hangingPunct="1"/>
            <a:r>
              <a:rPr lang="en-US" altLang="zh-CN" sz="1800" dirty="0">
                <a:solidFill>
                  <a:srgbClr val="FF0000"/>
                </a:solidFill>
              </a:rPr>
              <a:t>0.17/proton/flavor</a:t>
            </a:r>
            <a:r>
              <a:rPr lang="el-GR" altLang="zh-CN" sz="1800" dirty="0">
                <a:solidFill>
                  <a:srgbClr val="FF0000"/>
                </a:solidFill>
              </a:rPr>
              <a:t> </a:t>
            </a:r>
            <a:r>
              <a:rPr lang="en-US" altLang="zh-CN" sz="1800" dirty="0">
                <a:solidFill>
                  <a:srgbClr val="FF0000"/>
                </a:solidFill>
              </a:rPr>
              <a:t>or higher!</a:t>
            </a:r>
            <a:endParaRPr lang="en-US" altLang="zh-CN" sz="1800" dirty="0"/>
          </a:p>
          <a:p>
            <a:pPr hangingPunct="1"/>
            <a:endParaRPr lang="en-US" altLang="zh-CN" sz="2000" dirty="0"/>
          </a:p>
        </p:txBody>
      </p:sp>
      <p:pic>
        <p:nvPicPr>
          <p:cNvPr id="14" name="内容占位符 5">
            <a:extLst>
              <a:ext uri="{FF2B5EF4-FFF2-40B4-BE49-F238E27FC236}">
                <a16:creationId xmlns:a16="http://schemas.microsoft.com/office/drawing/2014/main" id="{235A771A-9245-4EFC-8056-FD0DBFADA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4339" y="2409419"/>
            <a:ext cx="3737954" cy="1620500"/>
          </a:xfrm>
          <a:prstGeom prst="rect">
            <a:avLst/>
          </a:prstGeom>
        </p:spPr>
      </p:pic>
      <p:grpSp>
        <p:nvGrpSpPr>
          <p:cNvPr id="18" name="组合 17">
            <a:extLst>
              <a:ext uri="{FF2B5EF4-FFF2-40B4-BE49-F238E27FC236}">
                <a16:creationId xmlns:a16="http://schemas.microsoft.com/office/drawing/2014/main" id="{41135D9B-C2EE-9D48-A7E5-977BC9A7E35E}"/>
              </a:ext>
            </a:extLst>
          </p:cNvPr>
          <p:cNvGrpSpPr/>
          <p:nvPr/>
        </p:nvGrpSpPr>
        <p:grpSpPr>
          <a:xfrm>
            <a:off x="5277360" y="4025590"/>
            <a:ext cx="3737954" cy="2855805"/>
            <a:chOff x="5088623" y="1846480"/>
            <a:chExt cx="3913527" cy="2818486"/>
          </a:xfrm>
        </p:grpSpPr>
        <p:pic>
          <p:nvPicPr>
            <p:cNvPr id="20" name="图片 19">
              <a:extLst>
                <a:ext uri="{FF2B5EF4-FFF2-40B4-BE49-F238E27FC236}">
                  <a16:creationId xmlns:a16="http://schemas.microsoft.com/office/drawing/2014/main" id="{56EA3185-C852-2B43-81C8-8F702006D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623" y="1846480"/>
              <a:ext cx="3913527" cy="2818486"/>
            </a:xfrm>
            <a:prstGeom prst="rect">
              <a:avLst/>
            </a:prstGeom>
          </p:spPr>
        </p:pic>
        <p:sp>
          <p:nvSpPr>
            <p:cNvPr id="21" name="文本框 20">
              <a:extLst>
                <a:ext uri="{FF2B5EF4-FFF2-40B4-BE49-F238E27FC236}">
                  <a16:creationId xmlns:a16="http://schemas.microsoft.com/office/drawing/2014/main" id="{CF530966-2F92-084B-A5ED-8392736B9CDB}"/>
                </a:ext>
              </a:extLst>
            </p:cNvPr>
            <p:cNvSpPr txBox="1"/>
            <p:nvPr/>
          </p:nvSpPr>
          <p:spPr>
            <a:xfrm>
              <a:off x="5777444" y="1895681"/>
              <a:ext cx="187669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altLang="zh-CN" sz="1400" dirty="0">
                  <a:solidFill>
                    <a:srgbClr val="FF0000"/>
                  </a:solidFill>
                </a:rPr>
                <a:t>Red: rector neutrino</a:t>
              </a:r>
              <a:endParaRPr lang="zh-CN" altLang="en-US" sz="1400" dirty="0">
                <a:solidFill>
                  <a:srgbClr val="FF0000"/>
                </a:solidFill>
              </a:endParaRPr>
            </a:p>
          </p:txBody>
        </p:sp>
        <p:sp>
          <p:nvSpPr>
            <p:cNvPr id="23" name="矩形 22">
              <a:extLst>
                <a:ext uri="{FF2B5EF4-FFF2-40B4-BE49-F238E27FC236}">
                  <a16:creationId xmlns:a16="http://schemas.microsoft.com/office/drawing/2014/main" id="{336E2F13-2BF3-DC4B-9204-C78BDD98BEAF}"/>
                </a:ext>
              </a:extLst>
            </p:cNvPr>
            <p:cNvSpPr/>
            <p:nvPr/>
          </p:nvSpPr>
          <p:spPr>
            <a:xfrm>
              <a:off x="5722236" y="2242503"/>
              <a:ext cx="2031711" cy="307777"/>
            </a:xfrm>
            <a:prstGeom prst="rect">
              <a:avLst/>
            </a:prstGeom>
          </p:spPr>
          <p:txBody>
            <a:bodyPr wrap="square">
              <a:spAutoFit/>
            </a:bodyPr>
            <a:lstStyle/>
            <a:p>
              <a:r>
                <a:rPr lang="en-US" altLang="zh-CN" sz="1400" dirty="0">
                  <a:solidFill>
                    <a:srgbClr val="0070C0"/>
                  </a:solidFill>
                </a:rPr>
                <a:t>Blue: CSNS neutrino</a:t>
              </a:r>
              <a:endParaRPr lang="zh-CN" altLang="en-US" sz="1400" dirty="0">
                <a:solidFill>
                  <a:srgbClr val="0070C0"/>
                </a:solidFill>
              </a:endParaRPr>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6F4BAAB0-C3D5-1248-B621-FA8DDCA1DFB6}"/>
                    </a:ext>
                  </a:extLst>
                </p:cNvPr>
                <p:cNvSpPr txBox="1"/>
                <p:nvPr/>
              </p:nvSpPr>
              <p:spPr>
                <a:xfrm>
                  <a:off x="5777444" y="2855310"/>
                  <a:ext cx="26641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cap="none" spc="0" normalizeH="0" baseline="0" smtClean="0">
                                <a:ln>
                                  <a:noFill/>
                                </a:ln>
                                <a:solidFill>
                                  <a:srgbClr val="FF0000"/>
                                </a:solidFill>
                                <a:effectLst/>
                                <a:uFillTx/>
                                <a:latin typeface="Cambria Math" panose="02040503050406030204" pitchFamily="18" charset="0"/>
                                <a:ea typeface="+mn-ea"/>
                                <a:cs typeface="+mn-cs"/>
                                <a:sym typeface="Calibri"/>
                              </a:rPr>
                            </m:ctrlPr>
                          </m:sSubPr>
                          <m:e>
                            <m:acc>
                              <m:accPr>
                                <m:chr m:val="̅"/>
                                <m:ctrlPr>
                                  <a:rPr kumimoji="0" lang="en-US" altLang="zh-CN" sz="1800" b="0" i="1" u="none" strike="noStrike" cap="none" spc="0" normalizeH="0" baseline="0" smtClean="0">
                                    <a:ln>
                                      <a:noFill/>
                                    </a:ln>
                                    <a:solidFill>
                                      <a:srgbClr val="FF0000"/>
                                    </a:solidFill>
                                    <a:effectLst/>
                                    <a:uFillTx/>
                                    <a:latin typeface="Cambria Math" panose="02040503050406030204" pitchFamily="18" charset="0"/>
                                    <a:ea typeface="+mn-ea"/>
                                    <a:cs typeface="+mn-cs"/>
                                    <a:sym typeface="Calibri"/>
                                  </a:rPr>
                                </m:ctrlPr>
                              </m:accPr>
                              <m:e>
                                <m:r>
                                  <a:rPr kumimoji="0" lang="en-US" altLang="zh-CN" sz="18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Calibri"/>
                                  </a:rPr>
                                  <m:t>𝜐</m:t>
                                </m:r>
                              </m:e>
                            </m:acc>
                          </m:e>
                          <m:sub>
                            <m:r>
                              <a:rPr kumimoji="0" lang="en-US" altLang="zh-CN" sz="1800" b="0" i="1" u="none" strike="noStrike" cap="none" spc="0" normalizeH="0" baseline="0" smtClean="0">
                                <a:ln>
                                  <a:noFill/>
                                </a:ln>
                                <a:solidFill>
                                  <a:srgbClr val="FF0000"/>
                                </a:solidFill>
                                <a:effectLst/>
                                <a:uFillTx/>
                                <a:latin typeface="Cambria Math" panose="02040503050406030204" pitchFamily="18" charset="0"/>
                                <a:ea typeface="+mn-ea"/>
                                <a:cs typeface="+mn-cs"/>
                                <a:sym typeface="Calibri"/>
                              </a:rPr>
                              <m:t>𝑒</m:t>
                            </m:r>
                          </m:sub>
                        </m:sSub>
                      </m:oMath>
                    </m:oMathPara>
                  </a14:m>
                  <a:endParaRPr kumimoji="0" lang="zh-CN" altLang="en-US" sz="1800" b="0" i="0" u="none" strike="noStrike" cap="none" spc="0" normalizeH="0" baseline="0" dirty="0">
                    <a:ln>
                      <a:noFill/>
                    </a:ln>
                    <a:solidFill>
                      <a:srgbClr val="FF0000"/>
                    </a:solidFill>
                    <a:effectLst/>
                    <a:uFillTx/>
                    <a:latin typeface="+mn-lt"/>
                    <a:ea typeface="+mn-ea"/>
                    <a:cs typeface="+mn-cs"/>
                    <a:sym typeface="Calibri"/>
                  </a:endParaRPr>
                </a:p>
              </p:txBody>
            </p:sp>
          </mc:Choice>
          <mc:Fallback xmlns="">
            <p:sp>
              <p:nvSpPr>
                <p:cNvPr id="24" name="文本框 23">
                  <a:extLst>
                    <a:ext uri="{FF2B5EF4-FFF2-40B4-BE49-F238E27FC236}">
                      <a16:creationId xmlns:a16="http://schemas.microsoft.com/office/drawing/2014/main" id="{6F4BAAB0-C3D5-1248-B621-FA8DDCA1DFB6}"/>
                    </a:ext>
                  </a:extLst>
                </p:cNvPr>
                <p:cNvSpPr txBox="1">
                  <a:spLocks noRot="1" noChangeAspect="1" noMove="1" noResize="1" noEditPoints="1" noAdjustHandles="1" noChangeArrowheads="1" noChangeShapeType="1" noTextEdit="1"/>
                </p:cNvSpPr>
                <p:nvPr/>
              </p:nvSpPr>
              <p:spPr>
                <a:xfrm>
                  <a:off x="5777444" y="2855310"/>
                  <a:ext cx="266419" cy="276999"/>
                </a:xfrm>
                <a:prstGeom prst="rect">
                  <a:avLst/>
                </a:prstGeom>
                <a:blipFill>
                  <a:blip r:embed="rId6"/>
                  <a:stretch>
                    <a:fillRect l="-13636" b="-8696"/>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F533A5C1-9CFC-4446-9C7E-574268063A4B}"/>
                    </a:ext>
                  </a:extLst>
                </p:cNvPr>
                <p:cNvSpPr txBox="1"/>
                <p:nvPr/>
              </p:nvSpPr>
              <p:spPr>
                <a:xfrm>
                  <a:off x="6432812" y="3088412"/>
                  <a:ext cx="26641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cap="none" spc="0" normalizeH="0" baseline="0" smtClean="0">
                                <a:ln>
                                  <a:noFill/>
                                </a:ln>
                                <a:solidFill>
                                  <a:srgbClr val="0070C0"/>
                                </a:solidFill>
                                <a:effectLst/>
                                <a:uFillTx/>
                                <a:latin typeface="Cambria Math" panose="02040503050406030204" pitchFamily="18" charset="0"/>
                                <a:ea typeface="+mn-ea"/>
                                <a:cs typeface="+mn-cs"/>
                                <a:sym typeface="Calibri"/>
                              </a:rPr>
                            </m:ctrlPr>
                          </m:sSubPr>
                          <m:e>
                            <m:r>
                              <a:rPr kumimoji="0" lang="en-US" altLang="zh-CN" sz="1800" b="0" i="1" u="none" strike="noStrike" cap="none" spc="0" normalizeH="0" baseline="0" smtClean="0">
                                <a:ln>
                                  <a:noFill/>
                                </a:ln>
                                <a:solidFill>
                                  <a:srgbClr val="0070C0"/>
                                </a:solidFill>
                                <a:effectLst/>
                                <a:uFillTx/>
                                <a:latin typeface="Cambria Math" panose="02040503050406030204" pitchFamily="18" charset="0"/>
                                <a:ea typeface="Cambria Math" panose="02040503050406030204" pitchFamily="18" charset="0"/>
                                <a:sym typeface="Calibri"/>
                              </a:rPr>
                              <m:t>𝜐</m:t>
                            </m:r>
                          </m:e>
                          <m:sub>
                            <m:r>
                              <a:rPr kumimoji="0" lang="en-US" altLang="zh-CN" sz="1800" b="0" i="1" u="none" strike="noStrike" cap="none" spc="0" normalizeH="0" baseline="0" smtClean="0">
                                <a:ln>
                                  <a:noFill/>
                                </a:ln>
                                <a:solidFill>
                                  <a:srgbClr val="0070C0"/>
                                </a:solidFill>
                                <a:effectLst/>
                                <a:uFillTx/>
                                <a:latin typeface="Cambria Math" panose="02040503050406030204" pitchFamily="18" charset="0"/>
                                <a:ea typeface="+mn-ea"/>
                                <a:cs typeface="+mn-cs"/>
                                <a:sym typeface="Calibri"/>
                              </a:rPr>
                              <m:t>𝑒</m:t>
                            </m:r>
                          </m:sub>
                        </m:sSub>
                      </m:oMath>
                    </m:oMathPara>
                  </a14:m>
                  <a:endParaRPr kumimoji="0" lang="zh-CN" altLang="en-US" sz="1800" b="0" i="0" u="none" strike="noStrike" cap="none" spc="0" normalizeH="0" baseline="0" dirty="0">
                    <a:ln>
                      <a:noFill/>
                    </a:ln>
                    <a:solidFill>
                      <a:srgbClr val="0070C0"/>
                    </a:solidFill>
                    <a:effectLst/>
                    <a:uFillTx/>
                    <a:latin typeface="+mn-lt"/>
                    <a:ea typeface="+mn-ea"/>
                    <a:cs typeface="+mn-cs"/>
                    <a:sym typeface="Calibri"/>
                  </a:endParaRPr>
                </a:p>
              </p:txBody>
            </p:sp>
          </mc:Choice>
          <mc:Fallback xmlns="">
            <p:sp>
              <p:nvSpPr>
                <p:cNvPr id="25" name="文本框 24">
                  <a:extLst>
                    <a:ext uri="{FF2B5EF4-FFF2-40B4-BE49-F238E27FC236}">
                      <a16:creationId xmlns:a16="http://schemas.microsoft.com/office/drawing/2014/main" id="{F533A5C1-9CFC-4446-9C7E-574268063A4B}"/>
                    </a:ext>
                  </a:extLst>
                </p:cNvPr>
                <p:cNvSpPr txBox="1">
                  <a:spLocks noRot="1" noChangeAspect="1" noMove="1" noResize="1" noEditPoints="1" noAdjustHandles="1" noChangeArrowheads="1" noChangeShapeType="1" noTextEdit="1"/>
                </p:cNvSpPr>
                <p:nvPr/>
              </p:nvSpPr>
              <p:spPr>
                <a:xfrm>
                  <a:off x="6432812" y="3088412"/>
                  <a:ext cx="266419" cy="276999"/>
                </a:xfrm>
                <a:prstGeom prst="rect">
                  <a:avLst/>
                </a:prstGeom>
                <a:blipFill>
                  <a:blip r:embed="rId7"/>
                  <a:stretch>
                    <a:fillRect l="-14286" b="-8696"/>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CFEE2B5A-B2B3-1448-A8BF-8FA0A61DE170}"/>
                    </a:ext>
                  </a:extLst>
                </p:cNvPr>
                <p:cNvSpPr txBox="1"/>
                <p:nvPr/>
              </p:nvSpPr>
              <p:spPr>
                <a:xfrm>
                  <a:off x="7490282" y="3742617"/>
                  <a:ext cx="274434" cy="299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cap="none" spc="0" normalizeH="0" baseline="0" smtClean="0">
                                <a:ln>
                                  <a:noFill/>
                                </a:ln>
                                <a:solidFill>
                                  <a:srgbClr val="0070C0"/>
                                </a:solidFill>
                                <a:effectLst/>
                                <a:uFillTx/>
                                <a:latin typeface="Cambria Math" panose="02040503050406030204" pitchFamily="18" charset="0"/>
                                <a:ea typeface="+mn-ea"/>
                                <a:cs typeface="+mn-cs"/>
                                <a:sym typeface="Calibri"/>
                              </a:rPr>
                            </m:ctrlPr>
                          </m:sSubPr>
                          <m:e>
                            <m:r>
                              <a:rPr kumimoji="0" lang="en-US" altLang="zh-CN" sz="1800" b="0" i="1" u="none" strike="noStrike" cap="none" spc="0" normalizeH="0" baseline="0" smtClean="0">
                                <a:ln>
                                  <a:noFill/>
                                </a:ln>
                                <a:solidFill>
                                  <a:srgbClr val="0070C0"/>
                                </a:solidFill>
                                <a:effectLst/>
                                <a:uFillTx/>
                                <a:latin typeface="Cambria Math" panose="02040503050406030204" pitchFamily="18" charset="0"/>
                                <a:ea typeface="Cambria Math" panose="02040503050406030204" pitchFamily="18" charset="0"/>
                                <a:sym typeface="Calibri"/>
                              </a:rPr>
                              <m:t>𝜐</m:t>
                            </m:r>
                          </m:e>
                          <m:sub>
                            <m:r>
                              <a:rPr kumimoji="0" lang="en-US" altLang="zh-CN" sz="1800" b="0" i="1" u="none" strike="noStrike" cap="none" spc="0" normalizeH="0" baseline="0" smtClean="0">
                                <a:ln>
                                  <a:noFill/>
                                </a:ln>
                                <a:solidFill>
                                  <a:srgbClr val="0070C0"/>
                                </a:solidFill>
                                <a:effectLst/>
                                <a:uFillTx/>
                                <a:latin typeface="Cambria Math" panose="02040503050406030204" pitchFamily="18" charset="0"/>
                                <a:ea typeface="Cambria Math" panose="02040503050406030204" pitchFamily="18" charset="0"/>
                                <a:sym typeface="Calibri"/>
                              </a:rPr>
                              <m:t>𝜇</m:t>
                            </m:r>
                          </m:sub>
                        </m:sSub>
                      </m:oMath>
                    </m:oMathPara>
                  </a14:m>
                  <a:endParaRPr kumimoji="0" lang="zh-CN" altLang="en-US" sz="1800" b="0" i="0" u="none" strike="noStrike" cap="none" spc="0" normalizeH="0" baseline="0" dirty="0">
                    <a:ln>
                      <a:noFill/>
                    </a:ln>
                    <a:solidFill>
                      <a:srgbClr val="0070C0"/>
                    </a:solidFill>
                    <a:effectLst/>
                    <a:uFillTx/>
                    <a:latin typeface="+mn-lt"/>
                    <a:ea typeface="+mn-ea"/>
                    <a:cs typeface="+mn-cs"/>
                    <a:sym typeface="Calibri"/>
                  </a:endParaRPr>
                </a:p>
              </p:txBody>
            </p:sp>
          </mc:Choice>
          <mc:Fallback xmlns="">
            <p:sp>
              <p:nvSpPr>
                <p:cNvPr id="26" name="文本框 25">
                  <a:extLst>
                    <a:ext uri="{FF2B5EF4-FFF2-40B4-BE49-F238E27FC236}">
                      <a16:creationId xmlns:a16="http://schemas.microsoft.com/office/drawing/2014/main" id="{CFEE2B5A-B2B3-1448-A8BF-8FA0A61DE170}"/>
                    </a:ext>
                  </a:extLst>
                </p:cNvPr>
                <p:cNvSpPr txBox="1">
                  <a:spLocks noRot="1" noChangeAspect="1" noMove="1" noResize="1" noEditPoints="1" noAdjustHandles="1" noChangeArrowheads="1" noChangeShapeType="1" noTextEdit="1"/>
                </p:cNvSpPr>
                <p:nvPr/>
              </p:nvSpPr>
              <p:spPr>
                <a:xfrm>
                  <a:off x="7490282" y="3742617"/>
                  <a:ext cx="274434" cy="299313"/>
                </a:xfrm>
                <a:prstGeom prst="rect">
                  <a:avLst/>
                </a:prstGeom>
                <a:blipFill>
                  <a:blip r:embed="rId8"/>
                  <a:stretch>
                    <a:fillRect l="-14286" r="-9524" b="-16000"/>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F49482A5-E688-2E49-AB27-BA29ABF3D790}"/>
                    </a:ext>
                  </a:extLst>
                </p:cNvPr>
                <p:cNvSpPr txBox="1"/>
                <p:nvPr/>
              </p:nvSpPr>
              <p:spPr>
                <a:xfrm>
                  <a:off x="8442768" y="2104003"/>
                  <a:ext cx="274434" cy="299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cap="none" spc="0" normalizeH="0" baseline="0" smtClean="0">
                                <a:ln>
                                  <a:noFill/>
                                </a:ln>
                                <a:solidFill>
                                  <a:srgbClr val="0070C0"/>
                                </a:solidFill>
                                <a:effectLst/>
                                <a:uFillTx/>
                                <a:latin typeface="Cambria Math" panose="02040503050406030204" pitchFamily="18" charset="0"/>
                                <a:ea typeface="+mn-ea"/>
                                <a:cs typeface="+mn-cs"/>
                                <a:sym typeface="Calibri"/>
                              </a:rPr>
                            </m:ctrlPr>
                          </m:sSubPr>
                          <m:e>
                            <m:acc>
                              <m:accPr>
                                <m:chr m:val="̅"/>
                                <m:ctrlPr>
                                  <a:rPr kumimoji="0" lang="en-US" altLang="zh-CN" sz="1800" b="0" i="1" u="none" strike="noStrike" cap="none" spc="0" normalizeH="0" baseline="0" smtClean="0">
                                    <a:ln>
                                      <a:noFill/>
                                    </a:ln>
                                    <a:solidFill>
                                      <a:srgbClr val="0070C0"/>
                                    </a:solidFill>
                                    <a:effectLst/>
                                    <a:uFillTx/>
                                    <a:latin typeface="Cambria Math" panose="02040503050406030204" pitchFamily="18" charset="0"/>
                                    <a:ea typeface="+mn-ea"/>
                                    <a:cs typeface="+mn-cs"/>
                                    <a:sym typeface="Calibri"/>
                                  </a:rPr>
                                </m:ctrlPr>
                              </m:accPr>
                              <m:e>
                                <m:r>
                                  <a:rPr kumimoji="0" lang="en-US" altLang="zh-CN" sz="1800" b="0" i="1" u="none" strike="noStrike" cap="none" spc="0" normalizeH="0" baseline="0" smtClean="0">
                                    <a:ln>
                                      <a:noFill/>
                                    </a:ln>
                                    <a:solidFill>
                                      <a:srgbClr val="0070C0"/>
                                    </a:solidFill>
                                    <a:effectLst/>
                                    <a:uFillTx/>
                                    <a:latin typeface="Cambria Math" panose="02040503050406030204" pitchFamily="18" charset="0"/>
                                    <a:ea typeface="Cambria Math" panose="02040503050406030204" pitchFamily="18" charset="0"/>
                                    <a:sym typeface="Calibri"/>
                                  </a:rPr>
                                  <m:t>𝜐</m:t>
                                </m:r>
                              </m:e>
                            </m:acc>
                          </m:e>
                          <m:sub>
                            <m:r>
                              <a:rPr kumimoji="0" lang="en-US" altLang="zh-CN" sz="1800" b="0" i="1" u="none" strike="noStrike" cap="none" spc="0" normalizeH="0" baseline="0" smtClean="0">
                                <a:ln>
                                  <a:noFill/>
                                </a:ln>
                                <a:solidFill>
                                  <a:srgbClr val="0070C0"/>
                                </a:solidFill>
                                <a:effectLst/>
                                <a:uFillTx/>
                                <a:latin typeface="Cambria Math" panose="02040503050406030204" pitchFamily="18" charset="0"/>
                                <a:ea typeface="Cambria Math" panose="02040503050406030204" pitchFamily="18" charset="0"/>
                                <a:sym typeface="Calibri"/>
                              </a:rPr>
                              <m:t>𝜇</m:t>
                            </m:r>
                          </m:sub>
                        </m:sSub>
                      </m:oMath>
                    </m:oMathPara>
                  </a14:m>
                  <a:endParaRPr kumimoji="0" lang="zh-CN" altLang="en-US" sz="1800" b="0" i="0" u="none" strike="noStrike" cap="none" spc="0" normalizeH="0" baseline="0" dirty="0">
                    <a:ln>
                      <a:noFill/>
                    </a:ln>
                    <a:solidFill>
                      <a:srgbClr val="0070C0"/>
                    </a:solidFill>
                    <a:effectLst/>
                    <a:uFillTx/>
                    <a:latin typeface="+mn-lt"/>
                    <a:ea typeface="+mn-ea"/>
                    <a:cs typeface="+mn-cs"/>
                    <a:sym typeface="Calibri"/>
                  </a:endParaRPr>
                </a:p>
              </p:txBody>
            </p:sp>
          </mc:Choice>
          <mc:Fallback xmlns="">
            <p:sp>
              <p:nvSpPr>
                <p:cNvPr id="27" name="文本框 26">
                  <a:extLst>
                    <a:ext uri="{FF2B5EF4-FFF2-40B4-BE49-F238E27FC236}">
                      <a16:creationId xmlns:a16="http://schemas.microsoft.com/office/drawing/2014/main" id="{F49482A5-E688-2E49-AB27-BA29ABF3D790}"/>
                    </a:ext>
                  </a:extLst>
                </p:cNvPr>
                <p:cNvSpPr txBox="1">
                  <a:spLocks noRot="1" noChangeAspect="1" noMove="1" noResize="1" noEditPoints="1" noAdjustHandles="1" noChangeArrowheads="1" noChangeShapeType="1" noTextEdit="1"/>
                </p:cNvSpPr>
                <p:nvPr/>
              </p:nvSpPr>
              <p:spPr>
                <a:xfrm>
                  <a:off x="8442768" y="2104003"/>
                  <a:ext cx="274434" cy="299313"/>
                </a:xfrm>
                <a:prstGeom prst="rect">
                  <a:avLst/>
                </a:prstGeom>
                <a:blipFill>
                  <a:blip r:embed="rId9"/>
                  <a:stretch>
                    <a:fillRect l="-14286" r="-9524" b="-16000"/>
                  </a:stretch>
                </a:blipFill>
                <a:ln w="12700" cap="flat">
                  <a:noFill/>
                  <a:miter lim="400000"/>
                </a:ln>
                <a:effectLst/>
              </p:spPr>
              <p:txBody>
                <a:bodyPr/>
                <a:lstStyle/>
                <a:p>
                  <a:r>
                    <a:rPr lang="zh-CN" altLang="en-US">
                      <a:noFill/>
                    </a:rPr>
                    <a:t> </a:t>
                  </a:r>
                </a:p>
              </p:txBody>
            </p:sp>
          </mc:Fallback>
        </mc:AlternateContent>
      </p:grpSp>
      <p:sp>
        <p:nvSpPr>
          <p:cNvPr id="29" name="灯片编号占位符 3">
            <a:extLst>
              <a:ext uri="{FF2B5EF4-FFF2-40B4-BE49-F238E27FC236}">
                <a16:creationId xmlns:a16="http://schemas.microsoft.com/office/drawing/2014/main" id="{C0EA6D91-2AD3-2847-966A-B04B70BF03D4}"/>
              </a:ext>
            </a:extLst>
          </p:cNvPr>
          <p:cNvSpPr txBox="1">
            <a:spLocks/>
          </p:cNvSpPr>
          <p:nvPr/>
        </p:nvSpPr>
        <p:spPr>
          <a:xfrm>
            <a:off x="8808134" y="6524912"/>
            <a:ext cx="335866" cy="333088"/>
          </a:xfrm>
          <a:prstGeom prst="rect">
            <a:avLst/>
          </a:prstGeom>
          <a:ln w="12700">
            <a:miter lim="400000"/>
          </a:ln>
        </p:spPr>
        <p:txBody>
          <a:bodyPr wrap="none" lIns="45719" rIns="4571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altLang="zh-CN" smtClean="0"/>
              <a:pPr/>
              <a:t>9</a:t>
            </a:fld>
            <a:endParaRPr lang="en-US" altLang="zh-CN" dirty="0"/>
          </a:p>
        </p:txBody>
      </p:sp>
      <p:pic>
        <p:nvPicPr>
          <p:cNvPr id="28" name="图片 27">
            <a:extLst>
              <a:ext uri="{FF2B5EF4-FFF2-40B4-BE49-F238E27FC236}">
                <a16:creationId xmlns:a16="http://schemas.microsoft.com/office/drawing/2014/main" id="{3B8E9DD6-09D7-D44E-8DDA-B997054050E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236" t="25057" r="3730"/>
          <a:stretch/>
        </p:blipFill>
        <p:spPr>
          <a:xfrm>
            <a:off x="389613" y="3684743"/>
            <a:ext cx="4792411" cy="2726069"/>
          </a:xfrm>
          <a:prstGeom prst="rect">
            <a:avLst/>
          </a:prstGeom>
        </p:spPr>
      </p:pic>
      <p:pic>
        <p:nvPicPr>
          <p:cNvPr id="17" name="图片 16">
            <a:extLst>
              <a:ext uri="{FF2B5EF4-FFF2-40B4-BE49-F238E27FC236}">
                <a16:creationId xmlns:a16="http://schemas.microsoft.com/office/drawing/2014/main" id="{B1B65E31-E1E8-2645-944F-2953DCE6D4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3463" y="2609770"/>
            <a:ext cx="1247994" cy="1074973"/>
          </a:xfrm>
          <a:prstGeom prst="rect">
            <a:avLst/>
          </a:prstGeom>
        </p:spPr>
      </p:pic>
      <p:sp>
        <p:nvSpPr>
          <p:cNvPr id="2" name="文本框 1">
            <a:extLst>
              <a:ext uri="{FF2B5EF4-FFF2-40B4-BE49-F238E27FC236}">
                <a16:creationId xmlns:a16="http://schemas.microsoft.com/office/drawing/2014/main" id="{8852EA94-F952-2441-BAEE-1E1FC5D41A24}"/>
              </a:ext>
            </a:extLst>
          </p:cNvPr>
          <p:cNvSpPr txBox="1"/>
          <p:nvPr/>
        </p:nvSpPr>
        <p:spPr>
          <a:xfrm>
            <a:off x="2983716" y="2296242"/>
            <a:ext cx="190051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FF0000"/>
                </a:solidFill>
                <a:effectLst/>
                <a:uFillTx/>
                <a:latin typeface="+mn-lt"/>
                <a:ea typeface="+mn-ea"/>
                <a:cs typeface="+mn-cs"/>
                <a:sym typeface="Calibri"/>
              </a:rPr>
              <a:t>Det. With Shielding</a:t>
            </a:r>
            <a:endParaRPr kumimoji="0" lang="zh-CN" altLang="en-US" sz="1800" b="0" i="0" u="none" strike="noStrike" cap="none" spc="0" normalizeH="0" baseline="0" dirty="0">
              <a:ln>
                <a:noFill/>
              </a:ln>
              <a:solidFill>
                <a:srgbClr val="FF0000"/>
              </a:solidFill>
              <a:effectLst/>
              <a:uFillTx/>
              <a:latin typeface="+mn-lt"/>
              <a:ea typeface="+mn-ea"/>
              <a:cs typeface="+mn-cs"/>
              <a:sym typeface="Calibri"/>
            </a:endParaRPr>
          </a:p>
        </p:txBody>
      </p:sp>
      <p:cxnSp>
        <p:nvCxnSpPr>
          <p:cNvPr id="6" name="直线箭头连接符 5">
            <a:extLst>
              <a:ext uri="{FF2B5EF4-FFF2-40B4-BE49-F238E27FC236}">
                <a16:creationId xmlns:a16="http://schemas.microsoft.com/office/drawing/2014/main" id="{F5CCB141-8764-0941-9877-9EC6129710B0}"/>
              </a:ext>
            </a:extLst>
          </p:cNvPr>
          <p:cNvCxnSpPr>
            <a:cxnSpLocks/>
          </p:cNvCxnSpPr>
          <p:nvPr/>
        </p:nvCxnSpPr>
        <p:spPr>
          <a:xfrm flipH="1">
            <a:off x="3318436" y="2609770"/>
            <a:ext cx="319067" cy="233737"/>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08039679"/>
      </p:ext>
    </p:extLst>
  </p:cSld>
  <p:clrMapOvr>
    <a:masterClrMapping/>
  </p:clrMapOvr>
  <p:transition spd="med"/>
</p:sld>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28936</TotalTime>
  <Words>1905</Words>
  <Application>Microsoft Macintosh PowerPoint</Application>
  <PresentationFormat>全屏显示(4:3)</PresentationFormat>
  <Paragraphs>534</Paragraphs>
  <Slides>36</Slides>
  <Notes>3</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36</vt:i4>
      </vt:variant>
    </vt:vector>
  </HeadingPairs>
  <TitlesOfParts>
    <vt:vector size="52" baseType="lpstr">
      <vt:lpstr>等线</vt:lpstr>
      <vt:lpstr>Adobe 黑体 Std R</vt:lpstr>
      <vt:lpstr>ArialMT</vt:lpstr>
      <vt:lpstr>ColfaxAI</vt:lpstr>
      <vt:lpstr>Arial</vt:lpstr>
      <vt:lpstr>Athelas</vt:lpstr>
      <vt:lpstr>Athelas Regular</vt:lpstr>
      <vt:lpstr>Calibri</vt:lpstr>
      <vt:lpstr>Cambria Math</vt:lpstr>
      <vt:lpstr>Century</vt:lpstr>
      <vt:lpstr>Consolas</vt:lpstr>
      <vt:lpstr>Iowan Old Style</vt:lpstr>
      <vt:lpstr>Iowan Old Style Roman</vt:lpstr>
      <vt:lpstr>Times</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核武器</dc:creator>
  <cp:lastModifiedBy>chad liu</cp:lastModifiedBy>
  <cp:revision>990</cp:revision>
  <dcterms:modified xsi:type="dcterms:W3CDTF">2023-07-05T05:48:13Z</dcterms:modified>
</cp:coreProperties>
</file>