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02" r:id="rId1"/>
  </p:sldMasterIdLst>
  <p:notesMasterIdLst>
    <p:notesMasterId r:id="rId29"/>
  </p:notesMasterIdLst>
  <p:handoutMasterIdLst>
    <p:handoutMasterId r:id="rId30"/>
  </p:handoutMasterIdLst>
  <p:sldIdLst>
    <p:sldId id="259" r:id="rId2"/>
    <p:sldId id="260" r:id="rId3"/>
    <p:sldId id="261" r:id="rId4"/>
    <p:sldId id="262" r:id="rId5"/>
    <p:sldId id="285" r:id="rId6"/>
    <p:sldId id="286" r:id="rId7"/>
    <p:sldId id="264" r:id="rId8"/>
    <p:sldId id="266" r:id="rId9"/>
    <p:sldId id="287" r:id="rId10"/>
    <p:sldId id="288" r:id="rId11"/>
    <p:sldId id="289" r:id="rId12"/>
    <p:sldId id="290" r:id="rId13"/>
    <p:sldId id="291" r:id="rId14"/>
    <p:sldId id="292" r:id="rId15"/>
    <p:sldId id="293" r:id="rId16"/>
    <p:sldId id="294" r:id="rId17"/>
    <p:sldId id="270" r:id="rId18"/>
    <p:sldId id="272" r:id="rId19"/>
    <p:sldId id="295" r:id="rId20"/>
    <p:sldId id="296" r:id="rId21"/>
    <p:sldId id="297" r:id="rId22"/>
    <p:sldId id="298" r:id="rId23"/>
    <p:sldId id="300" r:id="rId24"/>
    <p:sldId id="299" r:id="rId25"/>
    <p:sldId id="276" r:id="rId26"/>
    <p:sldId id="277" r:id="rId27"/>
    <p:sldId id="282" r:id="rId28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6EAA"/>
    <a:srgbClr val="7FB1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4" autoAdjust="0"/>
    <p:restoredTop sz="94660"/>
  </p:normalViewPr>
  <p:slideViewPr>
    <p:cSldViewPr snapToGrid="0">
      <p:cViewPr>
        <p:scale>
          <a:sx n="71" d="100"/>
          <a:sy n="71" d="100"/>
        </p:scale>
        <p:origin x="90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1496" y="5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C1FBA-CF23-45CA-A289-03E32D160964}" type="datetimeFigureOut">
              <a:rPr lang="zh-CN" altLang="en-US" smtClean="0"/>
              <a:t>2023/7/3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F2B0C5-C56D-47E9-BCFE-D990A940F1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370042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966BD8-0FC1-456F-BDC6-7D0CA8E36566}" type="datetimeFigureOut">
              <a:rPr lang="zh-CN" altLang="en-US" smtClean="0"/>
              <a:t>2023/7/3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CFC841-E2E1-4802-8701-94EA307E94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459867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标题幻灯片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760" y="5815086"/>
            <a:ext cx="2458720" cy="65087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4149566"/>
            <a:ext cx="7886700" cy="89951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800" b="1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6" name="副标题 2"/>
          <p:cNvSpPr>
            <a:spLocks noGrp="1"/>
          </p:cNvSpPr>
          <p:nvPr>
            <p:ph type="subTitle" idx="1"/>
          </p:nvPr>
        </p:nvSpPr>
        <p:spPr>
          <a:xfrm>
            <a:off x="628650" y="5114029"/>
            <a:ext cx="7886700" cy="604299"/>
          </a:xfrm>
        </p:spPr>
        <p:txBody>
          <a:bodyPr anchor="ctr">
            <a:noAutofit/>
          </a:bodyPr>
          <a:lstStyle>
            <a:lvl1pPr algn="ctr">
              <a:defRPr lang="zh-CN" altLang="en-US" sz="2400" b="0">
                <a:solidFill>
                  <a:schemeClr val="bg1"/>
                </a:solidFill>
                <a:latin typeface="+mn-ea"/>
                <a:cs typeface="+mj-cs"/>
              </a:defRPr>
            </a:lvl1pPr>
          </a:lstStyle>
          <a:p>
            <a:pPr lvl="0" algn="ctr">
              <a:lnSpc>
                <a:spcPct val="90000"/>
              </a:lnSpc>
              <a:spcBef>
                <a:spcPct val="0"/>
              </a:spcBef>
              <a:buNone/>
            </a:pPr>
            <a:r>
              <a:rPr lang="zh-CN" altLang="en-US"/>
              <a:t>单击以编辑母版副标题样式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" t="172" r="40" b="-12"/>
          <a:stretch/>
        </p:blipFill>
        <p:spPr>
          <a:xfrm>
            <a:off x="0" y="2"/>
            <a:ext cx="9144000" cy="2425146"/>
          </a:xfrm>
          <a:prstGeom prst="rect">
            <a:avLst/>
          </a:prstGeom>
          <a:ln>
            <a:noFill/>
          </a:ln>
        </p:spPr>
      </p:pic>
      <p:cxnSp>
        <p:nvCxnSpPr>
          <p:cNvPr id="9" name="直接连接符 8"/>
          <p:cNvCxnSpPr/>
          <p:nvPr/>
        </p:nvCxnSpPr>
        <p:spPr>
          <a:xfrm>
            <a:off x="0" y="2935709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04896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880">
          <p15:clr>
            <a:srgbClr val="FBAE40"/>
          </p15:clr>
        </p15:guide>
        <p15:guide id="3" orient="horz" pos="2160">
          <p15:clr>
            <a:srgbClr val="FBAE40"/>
          </p15:clr>
        </p15:guide>
        <p15:guide id="4" pos="21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空白-有页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793" cy="664522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4" y="168582"/>
            <a:ext cx="1517655" cy="401413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0" y="1"/>
            <a:ext cx="9144000" cy="1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8250026" y="311755"/>
            <a:ext cx="578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-60" baseline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1200" spc="-60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97600" y="313200"/>
            <a:ext cx="3651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zh-CN" altLang="en-US" sz="1200" spc="-60" baseline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E1703B59-C883-4B8B-974E-AFB30A6C43A7}" type="slidenum">
              <a:rPr lang="en-US" altLang="zh-CN" smtClean="0"/>
              <a:pPr/>
              <a:t>‹#›</a:t>
            </a:fld>
            <a:endParaRPr lang="en-US" altLang="zh-CN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793" cy="664522"/>
          </a:xfrm>
          <a:prstGeom prst="rect">
            <a:avLst/>
          </a:prstGeom>
        </p:spPr>
      </p:pic>
      <p:sp>
        <p:nvSpPr>
          <p:cNvPr id="9" name="矩形 8"/>
          <p:cNvSpPr/>
          <p:nvPr userDrawn="1"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4" y="168582"/>
            <a:ext cx="1517655" cy="401413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0" y="1"/>
            <a:ext cx="9144000" cy="1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2350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两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内容占位符 11"/>
          <p:cNvSpPr>
            <a:spLocks noGrp="1"/>
          </p:cNvSpPr>
          <p:nvPr>
            <p:ph sz="quarter" idx="10"/>
          </p:nvPr>
        </p:nvSpPr>
        <p:spPr>
          <a:xfrm>
            <a:off x="262394" y="1717675"/>
            <a:ext cx="4032000" cy="482624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16" name="内容占位符 15"/>
          <p:cNvSpPr>
            <a:spLocks noGrp="1"/>
          </p:cNvSpPr>
          <p:nvPr>
            <p:ph sz="quarter" idx="11"/>
          </p:nvPr>
        </p:nvSpPr>
        <p:spPr>
          <a:xfrm>
            <a:off x="4786313" y="1717675"/>
            <a:ext cx="4032250" cy="482624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62393" y="975600"/>
            <a:ext cx="8556169" cy="576000"/>
          </a:xfrm>
          <a:prstGeom prst="rect">
            <a:avLst/>
          </a:prstGeom>
        </p:spPr>
        <p:txBody>
          <a:bodyPr/>
          <a:lstStyle>
            <a:lvl1pPr>
              <a:defRPr lang="zh-CN" altLang="en-US" sz="3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9423215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3" pos="1620">
          <p15:clr>
            <a:srgbClr val="FBAE40"/>
          </p15:clr>
        </p15:guide>
        <p15:guide id="4" pos="216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两栏-有页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31682"/>
            <a:ext cx="9144000" cy="332713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8250026" y="313200"/>
            <a:ext cx="578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-60" baseline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1200" spc="-60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内容占位符 11"/>
          <p:cNvSpPr>
            <a:spLocks noGrp="1"/>
          </p:cNvSpPr>
          <p:nvPr>
            <p:ph sz="quarter" idx="10"/>
          </p:nvPr>
        </p:nvSpPr>
        <p:spPr>
          <a:xfrm>
            <a:off x="262394" y="1717675"/>
            <a:ext cx="4032000" cy="482624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16" name="内容占位符 15"/>
          <p:cNvSpPr>
            <a:spLocks noGrp="1"/>
          </p:cNvSpPr>
          <p:nvPr>
            <p:ph sz="quarter" idx="11"/>
          </p:nvPr>
        </p:nvSpPr>
        <p:spPr>
          <a:xfrm>
            <a:off x="4786313" y="1717675"/>
            <a:ext cx="4032250" cy="482624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21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96565" y="313200"/>
            <a:ext cx="4871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zh-CN" altLang="en-US" sz="1200" spc="-60" baseline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54BD5A17-3153-4A95-988E-B577C14000F1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62393" y="975600"/>
            <a:ext cx="8566445" cy="576000"/>
          </a:xfrm>
          <a:prstGeom prst="rect">
            <a:avLst/>
          </a:prstGeom>
        </p:spPr>
        <p:txBody>
          <a:bodyPr/>
          <a:lstStyle>
            <a:lvl1pPr>
              <a:defRPr lang="zh-CN" altLang="en-US" sz="3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231682"/>
            <a:ext cx="9144000" cy="332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1024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pos="5193">
          <p15:clr>
            <a:srgbClr val="FBAE40"/>
          </p15:clr>
        </p15:guide>
        <p15:guide id="5" pos="1620">
          <p15:clr>
            <a:srgbClr val="FBAE40"/>
          </p15:clr>
        </p15:guide>
        <p15:guide id="6" pos="2921">
          <p15:clr>
            <a:srgbClr val="FBAE40"/>
          </p15:clr>
        </p15:guide>
        <p15:guide id="7" pos="2160" userDrawn="1">
          <p15:clr>
            <a:srgbClr val="FBAE40"/>
          </p15:clr>
        </p15:guide>
        <p15:guide id="8" pos="3895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对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262394" y="960114"/>
            <a:ext cx="4032000" cy="574183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cxnSp>
        <p:nvCxnSpPr>
          <p:cNvPr id="3" name="直接连接符 2"/>
          <p:cNvCxnSpPr/>
          <p:nvPr/>
        </p:nvCxnSpPr>
        <p:spPr>
          <a:xfrm flipV="1">
            <a:off x="0" y="1550505"/>
            <a:ext cx="9144000" cy="79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内容占位符 11"/>
          <p:cNvSpPr>
            <a:spLocks noGrp="1"/>
          </p:cNvSpPr>
          <p:nvPr>
            <p:ph sz="quarter" idx="10"/>
          </p:nvPr>
        </p:nvSpPr>
        <p:spPr>
          <a:xfrm>
            <a:off x="262394" y="1717675"/>
            <a:ext cx="4032000" cy="482624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16" name="内容占位符 15"/>
          <p:cNvSpPr>
            <a:spLocks noGrp="1"/>
          </p:cNvSpPr>
          <p:nvPr>
            <p:ph sz="quarter" idx="11"/>
          </p:nvPr>
        </p:nvSpPr>
        <p:spPr>
          <a:xfrm>
            <a:off x="4786313" y="1717675"/>
            <a:ext cx="4032250" cy="482624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18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786313" y="958297"/>
            <a:ext cx="4032000" cy="576000"/>
          </a:xfrm>
        </p:spPr>
        <p:txBody>
          <a:bodyPr anchor="b">
            <a:normAutofit/>
          </a:bodyPr>
          <a:lstStyle>
            <a:lvl1pPr marL="0" indent="0" algn="ctr">
              <a:buNone/>
              <a:defRPr lang="zh-CN" altLang="en-US" sz="2800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 lvl="0" indent="-228600" algn="ctr">
              <a:lnSpc>
                <a:spcPct val="90000"/>
              </a:lnSpc>
              <a:spcBef>
                <a:spcPct val="0"/>
              </a:spcBef>
            </a:pPr>
            <a:r>
              <a:rPr lang="zh-CN" altLang="en-US" dirty="0"/>
              <a:t>单击此处编辑标题</a:t>
            </a: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793" cy="664522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4" y="168582"/>
            <a:ext cx="1517655" cy="401413"/>
          </a:xfrm>
          <a:prstGeom prst="rect">
            <a:avLst/>
          </a:prstGeom>
        </p:spPr>
      </p:pic>
      <p:sp>
        <p:nvSpPr>
          <p:cNvPr id="22" name="矩形 21"/>
          <p:cNvSpPr/>
          <p:nvPr/>
        </p:nvSpPr>
        <p:spPr>
          <a:xfrm>
            <a:off x="0" y="1"/>
            <a:ext cx="9144000" cy="1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793" cy="664522"/>
          </a:xfrm>
          <a:prstGeom prst="rect">
            <a:avLst/>
          </a:prstGeom>
        </p:spPr>
      </p:pic>
      <p:sp>
        <p:nvSpPr>
          <p:cNvPr id="13" name="矩形 12"/>
          <p:cNvSpPr/>
          <p:nvPr userDrawn="1"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4" y="168582"/>
            <a:ext cx="1517655" cy="401413"/>
          </a:xfrm>
          <a:prstGeom prst="rect">
            <a:avLst/>
          </a:prstGeom>
        </p:spPr>
      </p:pic>
      <p:sp>
        <p:nvSpPr>
          <p:cNvPr id="15" name="矩形 14"/>
          <p:cNvSpPr/>
          <p:nvPr userDrawn="1"/>
        </p:nvSpPr>
        <p:spPr>
          <a:xfrm>
            <a:off x="0" y="1"/>
            <a:ext cx="9144000" cy="1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94756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3" pos="1620">
          <p15:clr>
            <a:srgbClr val="FBAE40"/>
          </p15:clr>
        </p15:guide>
        <p15:guide id="4" pos="216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对比-有页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793" cy="664522"/>
          </a:xfrm>
          <a:prstGeom prst="rect">
            <a:avLst/>
          </a:prstGeom>
        </p:spPr>
      </p:pic>
      <p:sp>
        <p:nvSpPr>
          <p:cNvPr id="22" name="矩形 21"/>
          <p:cNvSpPr/>
          <p:nvPr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4" y="168582"/>
            <a:ext cx="1517655" cy="401413"/>
          </a:xfrm>
          <a:prstGeom prst="rect">
            <a:avLst/>
          </a:prstGeom>
        </p:spPr>
      </p:pic>
      <p:sp>
        <p:nvSpPr>
          <p:cNvPr id="24" name="矩形 23"/>
          <p:cNvSpPr/>
          <p:nvPr/>
        </p:nvSpPr>
        <p:spPr>
          <a:xfrm>
            <a:off x="0" y="1"/>
            <a:ext cx="9144000" cy="1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8250026" y="313200"/>
            <a:ext cx="578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-60" baseline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1200" spc="-60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262394" y="960114"/>
            <a:ext cx="4032000" cy="574183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cxnSp>
        <p:nvCxnSpPr>
          <p:cNvPr id="3" name="直接连接符 2"/>
          <p:cNvCxnSpPr/>
          <p:nvPr/>
        </p:nvCxnSpPr>
        <p:spPr>
          <a:xfrm flipV="1">
            <a:off x="0" y="1550505"/>
            <a:ext cx="9144000" cy="79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内容占位符 11"/>
          <p:cNvSpPr>
            <a:spLocks noGrp="1"/>
          </p:cNvSpPr>
          <p:nvPr>
            <p:ph sz="quarter" idx="10"/>
          </p:nvPr>
        </p:nvSpPr>
        <p:spPr>
          <a:xfrm>
            <a:off x="262394" y="1717675"/>
            <a:ext cx="4032000" cy="482624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16" name="内容占位符 15"/>
          <p:cNvSpPr>
            <a:spLocks noGrp="1"/>
          </p:cNvSpPr>
          <p:nvPr>
            <p:ph sz="quarter" idx="11"/>
          </p:nvPr>
        </p:nvSpPr>
        <p:spPr>
          <a:xfrm>
            <a:off x="4786313" y="1717675"/>
            <a:ext cx="4032250" cy="482624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18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786313" y="958297"/>
            <a:ext cx="4032000" cy="576000"/>
          </a:xfrm>
        </p:spPr>
        <p:txBody>
          <a:bodyPr anchor="b">
            <a:normAutofit/>
          </a:bodyPr>
          <a:lstStyle>
            <a:lvl1pPr marL="0" indent="0" algn="ctr">
              <a:buNone/>
              <a:defRPr lang="zh-CN" altLang="en-US" sz="2800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 lvl="0" indent="-228600" algn="ctr">
              <a:lnSpc>
                <a:spcPct val="90000"/>
              </a:lnSpc>
              <a:spcBef>
                <a:spcPct val="0"/>
              </a:spcBef>
            </a:pPr>
            <a:r>
              <a:rPr lang="zh-CN" altLang="en-US" dirty="0"/>
              <a:t>单击此处编辑标题</a:t>
            </a:r>
          </a:p>
        </p:txBody>
      </p:sp>
      <p:sp>
        <p:nvSpPr>
          <p:cNvPr id="21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96565" y="313200"/>
            <a:ext cx="4871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zh-CN" altLang="en-US" sz="1200" spc="-60" baseline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54BD5A17-3153-4A95-988E-B577C14000F1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793" cy="664522"/>
          </a:xfrm>
          <a:prstGeom prst="rect">
            <a:avLst/>
          </a:prstGeom>
        </p:spPr>
      </p:pic>
      <p:sp>
        <p:nvSpPr>
          <p:cNvPr id="14" name="矩形 13"/>
          <p:cNvSpPr/>
          <p:nvPr userDrawn="1"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4" y="168582"/>
            <a:ext cx="1517655" cy="401413"/>
          </a:xfrm>
          <a:prstGeom prst="rect">
            <a:avLst/>
          </a:prstGeom>
        </p:spPr>
      </p:pic>
      <p:sp>
        <p:nvSpPr>
          <p:cNvPr id="19" name="矩形 18"/>
          <p:cNvSpPr/>
          <p:nvPr userDrawn="1"/>
        </p:nvSpPr>
        <p:spPr>
          <a:xfrm>
            <a:off x="0" y="1"/>
            <a:ext cx="9144000" cy="1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13060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pos="5193">
          <p15:clr>
            <a:srgbClr val="FBAE40"/>
          </p15:clr>
        </p15:guide>
        <p15:guide id="5" pos="1620">
          <p15:clr>
            <a:srgbClr val="FBAE40"/>
          </p15:clr>
        </p15:guide>
        <p15:guide id="6" pos="2921">
          <p15:clr>
            <a:srgbClr val="FBAE40"/>
          </p15:clr>
        </p15:guide>
        <p15:guide id="7" pos="2160" userDrawn="1">
          <p15:clr>
            <a:srgbClr val="FBAE40"/>
          </p15:clr>
        </p15:guide>
        <p15:guide id="8" pos="3895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封面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760" y="5815086"/>
            <a:ext cx="2458720" cy="65087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9123" y="4006448"/>
            <a:ext cx="8325019" cy="111419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4000" b="1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6" name="副标题 2"/>
          <p:cNvSpPr>
            <a:spLocks noGrp="1"/>
          </p:cNvSpPr>
          <p:nvPr>
            <p:ph type="subTitle" idx="1"/>
          </p:nvPr>
        </p:nvSpPr>
        <p:spPr>
          <a:xfrm>
            <a:off x="469124" y="5245246"/>
            <a:ext cx="5820358" cy="468179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lang="zh-CN" altLang="en-US" sz="2400" b="0">
                <a:solidFill>
                  <a:schemeClr val="bg1"/>
                </a:solidFill>
                <a:latin typeface="+mn-ea"/>
                <a:cs typeface="+mj-cs"/>
              </a:defRPr>
            </a:lvl1pPr>
          </a:lstStyle>
          <a:p>
            <a:pPr marL="228600" lvl="0" indent="-228600" algn="ctr">
              <a:lnSpc>
                <a:spcPct val="90000"/>
              </a:lnSpc>
              <a:spcBef>
                <a:spcPct val="0"/>
              </a:spcBef>
            </a:pPr>
            <a:r>
              <a:rPr lang="zh-CN" altLang="en-US"/>
              <a:t>单击以编辑母版副标题样式</a:t>
            </a:r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469124" y="5815087"/>
            <a:ext cx="4159250" cy="49900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单击此处添加日期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" t="172" r="40" b="-12"/>
          <a:stretch/>
        </p:blipFill>
        <p:spPr>
          <a:xfrm>
            <a:off x="-3261" y="0"/>
            <a:ext cx="9144000" cy="246490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20609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95">
          <p15:clr>
            <a:srgbClr val="FBAE40"/>
          </p15:clr>
        </p15:guide>
        <p15:guide id="3" orient="horz" pos="2160">
          <p15:clr>
            <a:srgbClr val="FBAE40"/>
          </p15:clr>
        </p15:guide>
        <p15:guide id="4" pos="166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封底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3073"/>
            <a:ext cx="9144000" cy="281178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74" y="3608990"/>
            <a:ext cx="3021843" cy="79994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487896" y="1371600"/>
            <a:ext cx="8410492" cy="926932"/>
          </a:xfrm>
        </p:spPr>
        <p:txBody>
          <a:bodyPr>
            <a:noAutofit/>
          </a:bodyPr>
          <a:lstStyle>
            <a:lvl1pPr algn="ctr">
              <a:defRPr sz="6600" b="1"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3073"/>
            <a:ext cx="9144000" cy="281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372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0"/>
          </p:nvPr>
        </p:nvSpPr>
        <p:spPr>
          <a:xfrm>
            <a:off x="494025" y="1685678"/>
            <a:ext cx="8372163" cy="492149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494024" y="974277"/>
            <a:ext cx="8372163" cy="574183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90501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页-有页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0"/>
          </p:nvPr>
        </p:nvSpPr>
        <p:spPr>
          <a:xfrm>
            <a:off x="494025" y="1685678"/>
            <a:ext cx="8372163" cy="492149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494025" y="975600"/>
            <a:ext cx="8372163" cy="576000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" name="灯片编号占位符 5"/>
          <p:cNvSpPr txBox="1">
            <a:spLocks/>
          </p:cNvSpPr>
          <p:nvPr/>
        </p:nvSpPr>
        <p:spPr>
          <a:xfrm>
            <a:off x="8697600" y="311755"/>
            <a:ext cx="3651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200" spc="-60" baseline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fld id="{E1703B59-C883-4B8B-974E-AFB30A6C43A7}" type="slidenum">
              <a:rPr lang="zh-CN" altLang="en-US" smtClean="0"/>
              <a:pPr lvl="0"/>
              <a:t>‹#›</a:t>
            </a:fld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8250026" y="311755"/>
            <a:ext cx="578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-60" baseline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1200" spc="-60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597453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内页-极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0"/>
          </p:nvPr>
        </p:nvSpPr>
        <p:spPr>
          <a:xfrm>
            <a:off x="494025" y="1685678"/>
            <a:ext cx="8372163" cy="492149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494024" y="974277"/>
            <a:ext cx="8372163" cy="574183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0" y="1"/>
            <a:ext cx="9144000" cy="6688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4" y="104390"/>
            <a:ext cx="459922" cy="460086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0" y="1"/>
            <a:ext cx="9144000" cy="6688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4" y="104390"/>
            <a:ext cx="459922" cy="460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283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内页-极简-有页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0"/>
          </p:nvPr>
        </p:nvSpPr>
        <p:spPr>
          <a:xfrm>
            <a:off x="494025" y="1685678"/>
            <a:ext cx="8372163" cy="492149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494024" y="974277"/>
            <a:ext cx="8372163" cy="574183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0" y="1"/>
            <a:ext cx="9144000" cy="6688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97600" y="313200"/>
            <a:ext cx="3651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zh-CN" altLang="en-US" sz="1200" spc="-60" baseline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D4CE0C3C-47D3-4455-AB34-8268314DB49D}" type="slidenum">
              <a:rPr lang="en-US" altLang="zh-CN" smtClean="0"/>
              <a:pPr/>
              <a:t>‹#›</a:t>
            </a:fld>
            <a:endParaRPr lang="en-US" altLang="zh-CN"/>
          </a:p>
        </p:txBody>
      </p:sp>
      <p:sp>
        <p:nvSpPr>
          <p:cNvPr id="8" name="文本框 7"/>
          <p:cNvSpPr txBox="1"/>
          <p:nvPr/>
        </p:nvSpPr>
        <p:spPr>
          <a:xfrm>
            <a:off x="8250026" y="311755"/>
            <a:ext cx="578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-60" baseline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1200" spc="-60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4" y="104390"/>
            <a:ext cx="459922" cy="460086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0" y="1"/>
            <a:ext cx="9144000" cy="6688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 userDrawn="1"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 userDrawn="1"/>
        </p:nvSpPr>
        <p:spPr>
          <a:xfrm>
            <a:off x="8250026" y="311755"/>
            <a:ext cx="578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-60" baseline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1200" spc="-60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4" y="104390"/>
            <a:ext cx="459922" cy="460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1748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793" cy="664522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0" y="5821680"/>
            <a:ext cx="9144000" cy="1036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293" y="6100771"/>
            <a:ext cx="1958547" cy="51846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850" y="235137"/>
            <a:ext cx="6474515" cy="337358"/>
          </a:xfrm>
          <a:prstGeom prst="rect">
            <a:avLst/>
          </a:prstGeom>
        </p:spPr>
        <p:txBody>
          <a:bodyPr anchor="ctr"/>
          <a:lstStyle>
            <a:lvl1pPr>
              <a:defRPr sz="2000">
                <a:solidFill>
                  <a:schemeClr val="bg1"/>
                </a:solidFill>
                <a:effectLst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0" y="1"/>
            <a:ext cx="9144000" cy="1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1240"/>
            <a:ext cx="9144000" cy="518506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793" cy="664522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0" y="1"/>
            <a:ext cx="9144000" cy="1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1240"/>
            <a:ext cx="9144000" cy="518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2498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56">
          <p15:clr>
            <a:srgbClr val="FBAE40"/>
          </p15:clr>
        </p15:guide>
        <p15:guide id="2" pos="204">
          <p15:clr>
            <a:srgbClr val="FBAE40"/>
          </p15:clr>
        </p15:guide>
        <p15:guide id="5" pos="3125">
          <p15:clr>
            <a:srgbClr val="FBAE40"/>
          </p15:clr>
        </p15:guide>
        <p15:guide id="6" pos="115">
          <p15:clr>
            <a:srgbClr val="FBAE40"/>
          </p15:clr>
        </p15:guide>
        <p15:guide id="7" pos="4167" userDrawn="1">
          <p15:clr>
            <a:srgbClr val="FBAE40"/>
          </p15:clr>
        </p15:guide>
        <p15:guide id="8" pos="153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494025" y="975600"/>
            <a:ext cx="8372163" cy="574183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866588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纯标题-有页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494025" y="975600"/>
            <a:ext cx="8372163" cy="574183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8250026" y="311755"/>
            <a:ext cx="578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-60" baseline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1200" spc="-60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灯片编号占位符 5"/>
          <p:cNvSpPr txBox="1">
            <a:spLocks/>
          </p:cNvSpPr>
          <p:nvPr/>
        </p:nvSpPr>
        <p:spPr>
          <a:xfrm>
            <a:off x="8696565" y="311755"/>
            <a:ext cx="4474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200" spc="-60" baseline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fld id="{7E0B4DC1-AB35-4259-8072-EA8F5B8A0BBF}" type="slidenum">
              <a:rPr lang="zh-CN" altLang="en-US" smtClean="0"/>
              <a:pPr lvl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326199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793" cy="664522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4" y="168582"/>
            <a:ext cx="1517655" cy="401413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0" y="1"/>
            <a:ext cx="9144000" cy="1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793" cy="664522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4" y="168582"/>
            <a:ext cx="1517655" cy="401413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1"/>
            <a:ext cx="9144000" cy="1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9330335"/>
      </p:ext>
    </p:extLst>
  </p:cSld>
  <p:clrMapOvr>
    <a:masterClrMapping/>
  </p:clrMapOvr>
  <p:transition spd="med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0" y="0"/>
            <a:ext cx="9144793" cy="664522"/>
          </a:xfrm>
          <a:prstGeom prst="rect">
            <a:avLst/>
          </a:prstGeom>
        </p:spPr>
      </p:pic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413468" y="1673352"/>
            <a:ext cx="8340421" cy="4999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" name="矩形 9"/>
          <p:cNvSpPr/>
          <p:nvPr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4" y="168582"/>
            <a:ext cx="1517655" cy="401413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0" y="1"/>
            <a:ext cx="9144000" cy="1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0" y="1231682"/>
            <a:ext cx="9144000" cy="332713"/>
          </a:xfrm>
          <a:prstGeom prst="rect">
            <a:avLst/>
          </a:prstGeom>
        </p:spPr>
      </p:pic>
      <p:sp>
        <p:nvSpPr>
          <p:cNvPr id="4" name="标题占位符 3"/>
          <p:cNvSpPr>
            <a:spLocks noGrp="1"/>
          </p:cNvSpPr>
          <p:nvPr>
            <p:ph type="title"/>
          </p:nvPr>
        </p:nvSpPr>
        <p:spPr>
          <a:xfrm>
            <a:off x="413468" y="863020"/>
            <a:ext cx="8410492" cy="701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0" y="0"/>
            <a:ext cx="9144793" cy="664522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4" y="168582"/>
            <a:ext cx="1517655" cy="401413"/>
          </a:xfrm>
          <a:prstGeom prst="rect">
            <a:avLst/>
          </a:prstGeom>
        </p:spPr>
      </p:pic>
      <p:sp>
        <p:nvSpPr>
          <p:cNvPr id="16" name="矩形 15"/>
          <p:cNvSpPr/>
          <p:nvPr userDrawn="1"/>
        </p:nvSpPr>
        <p:spPr>
          <a:xfrm>
            <a:off x="0" y="1"/>
            <a:ext cx="9144000" cy="1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0" y="1231682"/>
            <a:ext cx="9144000" cy="332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737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14" r:id="rId12"/>
    <p:sldLayoutId id="2147483815" r:id="rId13"/>
    <p:sldLayoutId id="2147483816" r:id="rId14"/>
    <p:sldLayoutId id="2147483817" r:id="rId15"/>
    <p:sldLayoutId id="2147483818" r:id="rId16"/>
  </p:sldLayoutIdLst>
  <p:transition spd="med">
    <p:push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Calibri" panose="020F0502020204030204" pitchFamily="34" charset="0"/>
        <a:buChar char="▪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Calibri" panose="020F0502020204030204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Calibri" panose="020F0502020204030204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Calibri" panose="020F0502020204030204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Calibri" panose="020F0502020204030204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7" Type="http://schemas.openxmlformats.org/officeDocument/2006/relationships/image" Target="../media/image81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09490" y="2686412"/>
            <a:ext cx="8325019" cy="1691640"/>
          </a:xfrm>
        </p:spPr>
        <p:txBody>
          <a:bodyPr/>
          <a:lstStyle/>
          <a:p>
            <a:pPr algn="ctr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Light quark decays of doubly heavy baryons in light front approach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>
          <a:xfrm>
            <a:off x="2595105" y="4689166"/>
            <a:ext cx="4531250" cy="468179"/>
          </a:xfrm>
        </p:spPr>
        <p:txBody>
          <a:bodyPr/>
          <a:lstStyle/>
          <a:p>
            <a:pPr algn="ctr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Speaker :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Chang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Yang  (TDLI)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14DB428-2497-B09A-0514-DF7B3EE5A27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32536" y="5258383"/>
            <a:ext cx="3448386" cy="499004"/>
          </a:xfrm>
        </p:spPr>
        <p:txBody>
          <a:bodyPr/>
          <a:lstStyle/>
          <a:p>
            <a:pPr algn="ctr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Date   : 05 /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July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2023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3C386FF4-BDEB-0EFA-0567-A7DCDF4336A3}"/>
              </a:ext>
            </a:extLst>
          </p:cNvPr>
          <p:cNvSpPr txBox="1"/>
          <p:nvPr/>
        </p:nvSpPr>
        <p:spPr>
          <a:xfrm>
            <a:off x="498941" y="5959462"/>
            <a:ext cx="53651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DOI</a:t>
            </a:r>
            <a:r>
              <a:rPr lang="en-US" altLang="zh-CN" sz="2400" dirty="0">
                <a:solidFill>
                  <a:schemeClr val="bg1"/>
                </a:solidFill>
                <a:latin typeface="-apple-system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zh-CN" sz="2400" b="0" i="0" dirty="0">
                <a:effectLst/>
                <a:latin typeface="-apple-system"/>
              </a:rPr>
              <a:t> </a:t>
            </a:r>
            <a:r>
              <a:rPr lang="en-US" altLang="zh-CN" sz="24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10.1140/</a:t>
            </a:r>
            <a:r>
              <a:rPr lang="en-US" altLang="zh-CN" sz="2400" b="0" i="0" u="none" strike="noStrike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epjc</a:t>
            </a:r>
            <a:r>
              <a:rPr lang="en-US" altLang="zh-CN" sz="24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/s10052-023-11263-x</a:t>
            </a:r>
          </a:p>
        </p:txBody>
      </p:sp>
    </p:spTree>
    <p:extLst>
      <p:ext uri="{BB962C8B-B14F-4D97-AF65-F5344CB8AC3E}">
        <p14:creationId xmlns:p14="http://schemas.microsoft.com/office/powerpoint/2010/main" val="2049770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did we do it —— Theoretical framework</a:t>
            </a:r>
            <a:endParaRPr lang="zh-CN" altLang="en-US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A5E90716-BD8C-5DEE-D918-C18343CD1433}"/>
              </a:ext>
            </a:extLst>
          </p:cNvPr>
          <p:cNvSpPr txBox="1"/>
          <p:nvPr/>
        </p:nvSpPr>
        <p:spPr>
          <a:xfrm>
            <a:off x="494025" y="1709531"/>
            <a:ext cx="4544834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Expressing the Hadron part with form  factors 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31A64FF5-BB47-BF77-CAA5-B2F8219147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8515" y="2238611"/>
            <a:ext cx="6597673" cy="1727102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6E00C444-9C54-B499-2B27-C6201349C67D}"/>
              </a:ext>
            </a:extLst>
          </p:cNvPr>
          <p:cNvSpPr txBox="1"/>
          <p:nvPr/>
        </p:nvSpPr>
        <p:spPr>
          <a:xfrm>
            <a:off x="139147" y="2314376"/>
            <a:ext cx="2178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Spin-1/2 to Spin-1/2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zh-CN" alt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9140B67F-9357-E6C5-C69B-4FC3A7923AB7}"/>
              </a:ext>
            </a:extLst>
          </p:cNvPr>
          <p:cNvSpPr txBox="1"/>
          <p:nvPr/>
        </p:nvSpPr>
        <p:spPr>
          <a:xfrm>
            <a:off x="125844" y="3856812"/>
            <a:ext cx="2191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Spin-3/2 to Spin-1/2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zh-CN" alt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C93E7F85-4321-3229-36D9-C4FA5E0672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720" y="4347388"/>
            <a:ext cx="7962468" cy="15350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E6A1FA80-7086-9FCF-6E39-96A56F0AE189}"/>
                  </a:ext>
                </a:extLst>
              </p:cNvPr>
              <p:cNvSpPr txBox="1"/>
              <p:nvPr/>
            </p:nvSpPr>
            <p:spPr>
              <a:xfrm>
                <a:off x="7364623" y="5894743"/>
                <a:ext cx="15015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zh-CN" altLang="en-US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acc>
                      <m:r>
                        <a:rPr lang="en-US" altLang="zh-CN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altLang="zh-CN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altLang="zh-CN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en-US" altLang="zh-CN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E6A1FA80-7086-9FCF-6E39-96A56F0AE1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4623" y="5894743"/>
                <a:ext cx="1501565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96316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did we do it —— Theoretical framework</a:t>
            </a:r>
            <a:endParaRPr lang="zh-CN" altLang="en-US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8344FE49-539D-08AD-62CE-7A2F01570A98}"/>
              </a:ext>
            </a:extLst>
          </p:cNvPr>
          <p:cNvSpPr txBox="1"/>
          <p:nvPr/>
        </p:nvSpPr>
        <p:spPr>
          <a:xfrm>
            <a:off x="674779" y="1679713"/>
            <a:ext cx="40318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Light-front quark model </a:t>
            </a:r>
            <a:r>
              <a:rPr lang="en-US" altLang="zh-CN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(LFQM)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6D59389-B75C-31AA-178C-4AC6C43427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656" y="2144788"/>
            <a:ext cx="6467475" cy="8001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CAD146F-6059-26C9-F73A-D9972F3255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5611" y="2932471"/>
            <a:ext cx="4883220" cy="63514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6641B26-E2B5-6E44-6E64-08115B45B5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025" y="4168852"/>
            <a:ext cx="3779801" cy="936217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8BF6075F-1CFB-034F-5ACA-D6E142F0CE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0176" y="4349868"/>
            <a:ext cx="4265358" cy="574183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A7139BBB-E831-A1AB-C9E3-2F0FF0B578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1811" y="5610256"/>
            <a:ext cx="3904228" cy="93621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D5BCFD4F-597A-23C5-47AA-27EA51D3BA2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07960" y="5882400"/>
            <a:ext cx="4281591" cy="562686"/>
          </a:xfrm>
          <a:prstGeom prst="rect">
            <a:avLst/>
          </a:prstGeom>
        </p:spPr>
      </p:pic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2E0E5BFA-4F4C-DE92-44AB-DB6CCFF244FA}"/>
              </a:ext>
            </a:extLst>
          </p:cNvPr>
          <p:cNvCxnSpPr/>
          <p:nvPr/>
        </p:nvCxnSpPr>
        <p:spPr>
          <a:xfrm>
            <a:off x="0" y="3645001"/>
            <a:ext cx="92235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>
            <a:extLst>
              <a:ext uri="{FF2B5EF4-FFF2-40B4-BE49-F238E27FC236}">
                <a16:creationId xmlns:a16="http://schemas.microsoft.com/office/drawing/2014/main" id="{BC3BF212-EEBD-A0D8-EDD3-BE7955C281F6}"/>
              </a:ext>
            </a:extLst>
          </p:cNvPr>
          <p:cNvSpPr txBox="1"/>
          <p:nvPr/>
        </p:nvSpPr>
        <p:spPr>
          <a:xfrm>
            <a:off x="4026590" y="3812769"/>
            <a:ext cx="10908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Spin-1/2 :</a:t>
            </a:r>
            <a:endParaRPr lang="zh-CN" altLang="en-US" dirty="0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1B13BAD3-4014-0CCC-F3C3-A9687CDBC633}"/>
              </a:ext>
            </a:extLst>
          </p:cNvPr>
          <p:cNvSpPr txBox="1"/>
          <p:nvPr/>
        </p:nvSpPr>
        <p:spPr>
          <a:xfrm>
            <a:off x="4026590" y="5267918"/>
            <a:ext cx="10908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Spin-3/2 :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054546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did we do it —— Theoretical framework</a:t>
            </a:r>
            <a:endParaRPr lang="zh-CN" altLang="en-US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11561A2A-C895-C29C-B891-92CFAD3298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7116" y="1777432"/>
            <a:ext cx="3323642" cy="718992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E9240B83-9F3D-45FB-FE4B-7636CD3F76C0}"/>
              </a:ext>
            </a:extLst>
          </p:cNvPr>
          <p:cNvSpPr txBox="1"/>
          <p:nvPr/>
        </p:nvSpPr>
        <p:spPr>
          <a:xfrm>
            <a:off x="665919" y="1936873"/>
            <a:ext cx="3760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CN" sz="20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 </a:t>
            </a:r>
            <a:r>
              <a:rPr lang="en-US" altLang="zh-C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is a Gaussian-type function</a:t>
            </a:r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zh-CN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06AE8D0C-2769-B27B-C206-6160316511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045" y="4851143"/>
            <a:ext cx="4403748" cy="1501606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F8B887DD-FBEC-096C-D788-E103C5688FCC}"/>
              </a:ext>
            </a:extLst>
          </p:cNvPr>
          <p:cNvSpPr txBox="1"/>
          <p:nvPr/>
        </p:nvSpPr>
        <p:spPr>
          <a:xfrm>
            <a:off x="-337930" y="2688154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Dynamic relationship: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CC6D2BBD-2026-8D9C-7F66-353EAB7FB8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3997" y="4214510"/>
            <a:ext cx="3581400" cy="85725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2BF5A44B-2F4C-8231-BB0D-7E2316DA82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5919" y="3259397"/>
            <a:ext cx="4572000" cy="1383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945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did we do it —— Theoretical framework</a:t>
            </a:r>
            <a:endParaRPr lang="zh-CN" altLang="en-US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02D6F72D-8049-B32A-3E44-AE1867995C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783" y="2149241"/>
            <a:ext cx="4987630" cy="179928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CF56B51-6DA9-9347-1938-CA84FAC434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9010" y="3429000"/>
            <a:ext cx="836679" cy="295723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1946CA9-2D20-9E2F-4700-BF991BB971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025" y="4515573"/>
            <a:ext cx="4681147" cy="1634366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523CEDD-AE19-A528-16CE-20BB557055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75172" y="5625411"/>
            <a:ext cx="836679" cy="321285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D7032888-882B-6487-BFBD-CBF0CC094D92}"/>
              </a:ext>
            </a:extLst>
          </p:cNvPr>
          <p:cNvSpPr txBox="1"/>
          <p:nvPr/>
        </p:nvSpPr>
        <p:spPr>
          <a:xfrm>
            <a:off x="494025" y="1747494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3F6EA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Spin-1/2 to spin-1/2</a:t>
            </a:r>
            <a:endParaRPr lang="zh-CN" altLang="en-US" dirty="0">
              <a:solidFill>
                <a:srgbClr val="3F6EA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3DF87B0F-0AF6-CAF8-4DAC-2C58C4EB394F}"/>
              </a:ext>
            </a:extLst>
          </p:cNvPr>
          <p:cNvSpPr txBox="1"/>
          <p:nvPr/>
        </p:nvSpPr>
        <p:spPr>
          <a:xfrm>
            <a:off x="491806" y="4062117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3F6EA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Spin-3/2 to spin-1/2</a:t>
            </a:r>
            <a:endParaRPr lang="zh-CN" altLang="en-US" dirty="0">
              <a:solidFill>
                <a:srgbClr val="3F6EA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8976EEFF-DF33-4C5B-5089-55F6888D26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14892" y="2278742"/>
            <a:ext cx="1362811" cy="421031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ACA0563D-6780-A22C-7C2D-31275366A55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94845" y="2683840"/>
            <a:ext cx="1402906" cy="520433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C3F278AE-186E-6451-AA2A-B5B59A9D9C2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94845" y="3191918"/>
            <a:ext cx="1643033" cy="474164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B0F684FA-A651-0207-3C29-6783540317F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94845" y="3753452"/>
            <a:ext cx="1552212" cy="493886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48F48325-0D15-B061-9D7D-57E1B1BAF3B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10957" y="4412786"/>
            <a:ext cx="1570677" cy="433622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18D644E9-B03A-50BC-F264-CDA7B93F439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10957" y="4875556"/>
            <a:ext cx="1190625" cy="457200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BABE58AD-53F3-07EB-9C81-7D165C03A0B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710957" y="5487147"/>
            <a:ext cx="1190625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0116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did we do it —— Theoretical framework</a:t>
            </a:r>
            <a:endParaRPr lang="zh-CN" altLang="en-US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8992097-E55C-3FA5-6D83-4EFFCCD0D7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178" y="2027828"/>
            <a:ext cx="7349226" cy="103286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59B2297-207F-1B5B-BD26-8D7DC54A79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1711" y="3282854"/>
            <a:ext cx="6740577" cy="2015671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46C6E33D-3C36-8500-48D7-32E8B6B80E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8592" y="5870175"/>
            <a:ext cx="1190625" cy="32385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6E7C6FC5-F252-6438-1C4C-4266F37472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7877" y="5532156"/>
            <a:ext cx="2734880" cy="700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8227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did we do it —— Theoretical framework</a:t>
            </a:r>
            <a:endParaRPr lang="zh-CN" altLang="en-US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6332520-6F05-0C1F-5DD0-34E003C2DA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364" y="4341556"/>
            <a:ext cx="4765462" cy="185361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BD471045-A7BE-A73D-7F49-90062144C4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299" y="1589639"/>
            <a:ext cx="7437401" cy="253174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32FD9F7B-DCC1-1CC2-1103-08AB739B48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9269" y="4523207"/>
            <a:ext cx="2790825" cy="36195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128F47C1-D091-8AB6-E5DB-608FBF81F3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39269" y="5395753"/>
            <a:ext cx="2858662" cy="466932"/>
          </a:xfrm>
          <a:prstGeom prst="rect">
            <a:avLst/>
          </a:prstGeom>
        </p:spPr>
      </p:pic>
      <p:sp>
        <p:nvSpPr>
          <p:cNvPr id="15" name="矩形: 圆角 14">
            <a:extLst>
              <a:ext uri="{FF2B5EF4-FFF2-40B4-BE49-F238E27FC236}">
                <a16:creationId xmlns:a16="http://schemas.microsoft.com/office/drawing/2014/main" id="{8F9118C2-7800-34EA-62FE-8F7DEAB43A3F}"/>
              </a:ext>
            </a:extLst>
          </p:cNvPr>
          <p:cNvSpPr/>
          <p:nvPr/>
        </p:nvSpPr>
        <p:spPr>
          <a:xfrm>
            <a:off x="5486400" y="4422913"/>
            <a:ext cx="3548270" cy="1659835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5B1EF239-9DCE-E5B3-6C0C-58CB3861BDF5}"/>
              </a:ext>
            </a:extLst>
          </p:cNvPr>
          <p:cNvSpPr txBox="1"/>
          <p:nvPr/>
        </p:nvSpPr>
        <p:spPr>
          <a:xfrm>
            <a:off x="5993411" y="4989132"/>
            <a:ext cx="25402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rgbClr val="3F6EA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Transformation relationship:</a:t>
            </a:r>
            <a:endParaRPr lang="zh-CN" altLang="en-US" sz="1600" dirty="0">
              <a:solidFill>
                <a:srgbClr val="3F6EA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7961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did we do it —— Theoretical framework</a:t>
            </a:r>
            <a:endParaRPr lang="zh-CN" altLang="en-US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4BA406DE-4228-ACB6-3AC5-C2283F0DF844}"/>
              </a:ext>
            </a:extLst>
          </p:cNvPr>
          <p:cNvSpPr txBox="1"/>
          <p:nvPr/>
        </p:nvSpPr>
        <p:spPr>
          <a:xfrm>
            <a:off x="129206" y="1966875"/>
            <a:ext cx="8885583" cy="70788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The diquark can be scalar or axis-vector, the </a:t>
            </a:r>
            <a:r>
              <a:rPr lang="en-US" altLang="zh-C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physical baryon state is the combination of the baryon state with scalar diquark and axis-vector in LFQM.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16CE4BE-71BF-63AD-D499-8BEDB923FD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6934" y="3187323"/>
            <a:ext cx="4810125" cy="92392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09CE1C4-E4FB-E5F2-2CF0-78179F8372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23" y="4623810"/>
            <a:ext cx="3587221" cy="1002678"/>
          </a:xfrm>
          <a:prstGeom prst="rect">
            <a:avLst/>
          </a:prstGeom>
        </p:spPr>
      </p:pic>
      <p:sp>
        <p:nvSpPr>
          <p:cNvPr id="9" name="箭头: 右 8">
            <a:extLst>
              <a:ext uri="{FF2B5EF4-FFF2-40B4-BE49-F238E27FC236}">
                <a16:creationId xmlns:a16="http://schemas.microsoft.com/office/drawing/2014/main" id="{AB1AEFAE-D294-2874-F1EA-05C596A03809}"/>
              </a:ext>
            </a:extLst>
          </p:cNvPr>
          <p:cNvSpPr/>
          <p:nvPr/>
        </p:nvSpPr>
        <p:spPr>
          <a:xfrm>
            <a:off x="4446535" y="5023272"/>
            <a:ext cx="467141" cy="203752"/>
          </a:xfrm>
          <a:prstGeom prst="right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4CE607EB-DFE9-6A16-0382-9DB75D5DBD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6644" y="4530916"/>
            <a:ext cx="2940949" cy="118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043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目录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Freeform 10"/>
          <p:cNvSpPr>
            <a:spLocks/>
          </p:cNvSpPr>
          <p:nvPr userDrawn="1"/>
        </p:nvSpPr>
        <p:spPr bwMode="auto">
          <a:xfrm>
            <a:off x="1841535" y="1367357"/>
            <a:ext cx="843427" cy="343858"/>
          </a:xfrm>
          <a:custGeom>
            <a:avLst/>
            <a:gdLst>
              <a:gd name="T0" fmla="*/ 3120 w 3800"/>
              <a:gd name="T1" fmla="*/ 0 h 1532"/>
              <a:gd name="T2" fmla="*/ 682 w 3800"/>
              <a:gd name="T3" fmla="*/ 0 h 1532"/>
              <a:gd name="T4" fmla="*/ 682 w 3800"/>
              <a:gd name="T5" fmla="*/ 284 h 1532"/>
              <a:gd name="T6" fmla="*/ 0 w 3800"/>
              <a:gd name="T7" fmla="*/ 766 h 1532"/>
              <a:gd name="T8" fmla="*/ 682 w 3800"/>
              <a:gd name="T9" fmla="*/ 1248 h 1532"/>
              <a:gd name="T10" fmla="*/ 682 w 3800"/>
              <a:gd name="T11" fmla="*/ 1532 h 1532"/>
              <a:gd name="T12" fmla="*/ 3120 w 3800"/>
              <a:gd name="T13" fmla="*/ 1532 h 1532"/>
              <a:gd name="T14" fmla="*/ 3120 w 3800"/>
              <a:gd name="T15" fmla="*/ 1248 h 1532"/>
              <a:gd name="T16" fmla="*/ 3800 w 3800"/>
              <a:gd name="T17" fmla="*/ 766 h 1532"/>
              <a:gd name="T18" fmla="*/ 3120 w 3800"/>
              <a:gd name="T19" fmla="*/ 284 h 1532"/>
              <a:gd name="T20" fmla="*/ 3120 w 3800"/>
              <a:gd name="T21" fmla="*/ 0 h 15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800" h="1532">
                <a:moveTo>
                  <a:pt x="3120" y="0"/>
                </a:moveTo>
                <a:lnTo>
                  <a:pt x="682" y="0"/>
                </a:lnTo>
                <a:lnTo>
                  <a:pt x="682" y="284"/>
                </a:lnTo>
                <a:lnTo>
                  <a:pt x="0" y="766"/>
                </a:lnTo>
                <a:lnTo>
                  <a:pt x="682" y="1248"/>
                </a:lnTo>
                <a:lnTo>
                  <a:pt x="682" y="1532"/>
                </a:lnTo>
                <a:lnTo>
                  <a:pt x="3120" y="1532"/>
                </a:lnTo>
                <a:lnTo>
                  <a:pt x="3120" y="1248"/>
                </a:lnTo>
                <a:lnTo>
                  <a:pt x="3800" y="766"/>
                </a:lnTo>
                <a:lnTo>
                  <a:pt x="3120" y="284"/>
                </a:lnTo>
                <a:lnTo>
                  <a:pt x="312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3200" b="1"/>
          </a:p>
        </p:txBody>
      </p:sp>
      <p:sp>
        <p:nvSpPr>
          <p:cNvPr id="5" name="文本框 4"/>
          <p:cNvSpPr txBox="1"/>
          <p:nvPr userDrawn="1"/>
        </p:nvSpPr>
        <p:spPr>
          <a:xfrm>
            <a:off x="2071646" y="1303550"/>
            <a:ext cx="383206" cy="443226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" name="直接连接符 6"/>
          <p:cNvCxnSpPr>
            <a:stCxn id="4" idx="6"/>
          </p:cNvCxnSpPr>
          <p:nvPr/>
        </p:nvCxnSpPr>
        <p:spPr>
          <a:xfrm>
            <a:off x="2534033" y="1711215"/>
            <a:ext cx="45000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2915073" y="1274734"/>
            <a:ext cx="4387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did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Freeform 10"/>
          <p:cNvSpPr>
            <a:spLocks/>
          </p:cNvSpPr>
          <p:nvPr userDrawn="1"/>
        </p:nvSpPr>
        <p:spPr bwMode="auto">
          <a:xfrm>
            <a:off x="1841535" y="2287330"/>
            <a:ext cx="843427" cy="343858"/>
          </a:xfrm>
          <a:custGeom>
            <a:avLst/>
            <a:gdLst>
              <a:gd name="T0" fmla="*/ 3120 w 3800"/>
              <a:gd name="T1" fmla="*/ 0 h 1532"/>
              <a:gd name="T2" fmla="*/ 682 w 3800"/>
              <a:gd name="T3" fmla="*/ 0 h 1532"/>
              <a:gd name="T4" fmla="*/ 682 w 3800"/>
              <a:gd name="T5" fmla="*/ 284 h 1532"/>
              <a:gd name="T6" fmla="*/ 0 w 3800"/>
              <a:gd name="T7" fmla="*/ 766 h 1532"/>
              <a:gd name="T8" fmla="*/ 682 w 3800"/>
              <a:gd name="T9" fmla="*/ 1248 h 1532"/>
              <a:gd name="T10" fmla="*/ 682 w 3800"/>
              <a:gd name="T11" fmla="*/ 1532 h 1532"/>
              <a:gd name="T12" fmla="*/ 3120 w 3800"/>
              <a:gd name="T13" fmla="*/ 1532 h 1532"/>
              <a:gd name="T14" fmla="*/ 3120 w 3800"/>
              <a:gd name="T15" fmla="*/ 1248 h 1532"/>
              <a:gd name="T16" fmla="*/ 3800 w 3800"/>
              <a:gd name="T17" fmla="*/ 766 h 1532"/>
              <a:gd name="T18" fmla="*/ 3120 w 3800"/>
              <a:gd name="T19" fmla="*/ 284 h 1532"/>
              <a:gd name="T20" fmla="*/ 3120 w 3800"/>
              <a:gd name="T21" fmla="*/ 0 h 15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800" h="1532">
                <a:moveTo>
                  <a:pt x="3120" y="0"/>
                </a:moveTo>
                <a:lnTo>
                  <a:pt x="682" y="0"/>
                </a:lnTo>
                <a:lnTo>
                  <a:pt x="682" y="284"/>
                </a:lnTo>
                <a:lnTo>
                  <a:pt x="0" y="766"/>
                </a:lnTo>
                <a:lnTo>
                  <a:pt x="682" y="1248"/>
                </a:lnTo>
                <a:lnTo>
                  <a:pt x="682" y="1532"/>
                </a:lnTo>
                <a:lnTo>
                  <a:pt x="3120" y="1532"/>
                </a:lnTo>
                <a:lnTo>
                  <a:pt x="3120" y="1248"/>
                </a:lnTo>
                <a:lnTo>
                  <a:pt x="3800" y="766"/>
                </a:lnTo>
                <a:lnTo>
                  <a:pt x="3120" y="284"/>
                </a:lnTo>
                <a:lnTo>
                  <a:pt x="312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3200" b="1"/>
          </a:p>
        </p:txBody>
      </p:sp>
      <p:sp>
        <p:nvSpPr>
          <p:cNvPr id="14" name="文本框 13"/>
          <p:cNvSpPr txBox="1"/>
          <p:nvPr userDrawn="1"/>
        </p:nvSpPr>
        <p:spPr>
          <a:xfrm>
            <a:off x="2071646" y="2223523"/>
            <a:ext cx="383206" cy="443226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5" name="直接连接符 14"/>
          <p:cNvCxnSpPr>
            <a:stCxn id="13" idx="6"/>
          </p:cNvCxnSpPr>
          <p:nvPr/>
        </p:nvCxnSpPr>
        <p:spPr>
          <a:xfrm>
            <a:off x="2534033" y="2631188"/>
            <a:ext cx="45000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2915073" y="2194707"/>
            <a:ext cx="4387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did we do it 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Freeform 10"/>
          <p:cNvSpPr>
            <a:spLocks/>
          </p:cNvSpPr>
          <p:nvPr userDrawn="1"/>
        </p:nvSpPr>
        <p:spPr bwMode="auto">
          <a:xfrm>
            <a:off x="1841535" y="3207303"/>
            <a:ext cx="843427" cy="343858"/>
          </a:xfrm>
          <a:custGeom>
            <a:avLst/>
            <a:gdLst>
              <a:gd name="T0" fmla="*/ 3120 w 3800"/>
              <a:gd name="T1" fmla="*/ 0 h 1532"/>
              <a:gd name="T2" fmla="*/ 682 w 3800"/>
              <a:gd name="T3" fmla="*/ 0 h 1532"/>
              <a:gd name="T4" fmla="*/ 682 w 3800"/>
              <a:gd name="T5" fmla="*/ 284 h 1532"/>
              <a:gd name="T6" fmla="*/ 0 w 3800"/>
              <a:gd name="T7" fmla="*/ 766 h 1532"/>
              <a:gd name="T8" fmla="*/ 682 w 3800"/>
              <a:gd name="T9" fmla="*/ 1248 h 1532"/>
              <a:gd name="T10" fmla="*/ 682 w 3800"/>
              <a:gd name="T11" fmla="*/ 1532 h 1532"/>
              <a:gd name="T12" fmla="*/ 3120 w 3800"/>
              <a:gd name="T13" fmla="*/ 1532 h 1532"/>
              <a:gd name="T14" fmla="*/ 3120 w 3800"/>
              <a:gd name="T15" fmla="*/ 1248 h 1532"/>
              <a:gd name="T16" fmla="*/ 3800 w 3800"/>
              <a:gd name="T17" fmla="*/ 766 h 1532"/>
              <a:gd name="T18" fmla="*/ 3120 w 3800"/>
              <a:gd name="T19" fmla="*/ 284 h 1532"/>
              <a:gd name="T20" fmla="*/ 3120 w 3800"/>
              <a:gd name="T21" fmla="*/ 0 h 15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800" h="1532">
                <a:moveTo>
                  <a:pt x="3120" y="0"/>
                </a:moveTo>
                <a:lnTo>
                  <a:pt x="682" y="0"/>
                </a:lnTo>
                <a:lnTo>
                  <a:pt x="682" y="284"/>
                </a:lnTo>
                <a:lnTo>
                  <a:pt x="0" y="766"/>
                </a:lnTo>
                <a:lnTo>
                  <a:pt x="682" y="1248"/>
                </a:lnTo>
                <a:lnTo>
                  <a:pt x="682" y="1532"/>
                </a:lnTo>
                <a:lnTo>
                  <a:pt x="3120" y="1532"/>
                </a:lnTo>
                <a:lnTo>
                  <a:pt x="3120" y="1248"/>
                </a:lnTo>
                <a:lnTo>
                  <a:pt x="3800" y="766"/>
                </a:lnTo>
                <a:lnTo>
                  <a:pt x="3120" y="284"/>
                </a:lnTo>
                <a:lnTo>
                  <a:pt x="312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3200" b="1"/>
          </a:p>
        </p:txBody>
      </p:sp>
      <p:sp>
        <p:nvSpPr>
          <p:cNvPr id="19" name="文本框 18"/>
          <p:cNvSpPr txBox="1"/>
          <p:nvPr userDrawn="1"/>
        </p:nvSpPr>
        <p:spPr>
          <a:xfrm>
            <a:off x="2071646" y="3143496"/>
            <a:ext cx="383206" cy="443226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0" name="直接连接符 19"/>
          <p:cNvCxnSpPr>
            <a:stCxn id="18" idx="6"/>
          </p:cNvCxnSpPr>
          <p:nvPr/>
        </p:nvCxnSpPr>
        <p:spPr>
          <a:xfrm>
            <a:off x="2534033" y="3551161"/>
            <a:ext cx="4500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2915073" y="3114680"/>
            <a:ext cx="4387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did we get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Freeform 10"/>
          <p:cNvSpPr>
            <a:spLocks/>
          </p:cNvSpPr>
          <p:nvPr userDrawn="1"/>
        </p:nvSpPr>
        <p:spPr bwMode="auto">
          <a:xfrm>
            <a:off x="1841535" y="4127276"/>
            <a:ext cx="843427" cy="343858"/>
          </a:xfrm>
          <a:custGeom>
            <a:avLst/>
            <a:gdLst>
              <a:gd name="T0" fmla="*/ 3120 w 3800"/>
              <a:gd name="T1" fmla="*/ 0 h 1532"/>
              <a:gd name="T2" fmla="*/ 682 w 3800"/>
              <a:gd name="T3" fmla="*/ 0 h 1532"/>
              <a:gd name="T4" fmla="*/ 682 w 3800"/>
              <a:gd name="T5" fmla="*/ 284 h 1532"/>
              <a:gd name="T6" fmla="*/ 0 w 3800"/>
              <a:gd name="T7" fmla="*/ 766 h 1532"/>
              <a:gd name="T8" fmla="*/ 682 w 3800"/>
              <a:gd name="T9" fmla="*/ 1248 h 1532"/>
              <a:gd name="T10" fmla="*/ 682 w 3800"/>
              <a:gd name="T11" fmla="*/ 1532 h 1532"/>
              <a:gd name="T12" fmla="*/ 3120 w 3800"/>
              <a:gd name="T13" fmla="*/ 1532 h 1532"/>
              <a:gd name="T14" fmla="*/ 3120 w 3800"/>
              <a:gd name="T15" fmla="*/ 1248 h 1532"/>
              <a:gd name="T16" fmla="*/ 3800 w 3800"/>
              <a:gd name="T17" fmla="*/ 766 h 1532"/>
              <a:gd name="T18" fmla="*/ 3120 w 3800"/>
              <a:gd name="T19" fmla="*/ 284 h 1532"/>
              <a:gd name="T20" fmla="*/ 3120 w 3800"/>
              <a:gd name="T21" fmla="*/ 0 h 15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800" h="1532">
                <a:moveTo>
                  <a:pt x="3120" y="0"/>
                </a:moveTo>
                <a:lnTo>
                  <a:pt x="682" y="0"/>
                </a:lnTo>
                <a:lnTo>
                  <a:pt x="682" y="284"/>
                </a:lnTo>
                <a:lnTo>
                  <a:pt x="0" y="766"/>
                </a:lnTo>
                <a:lnTo>
                  <a:pt x="682" y="1248"/>
                </a:lnTo>
                <a:lnTo>
                  <a:pt x="682" y="1532"/>
                </a:lnTo>
                <a:lnTo>
                  <a:pt x="3120" y="1532"/>
                </a:lnTo>
                <a:lnTo>
                  <a:pt x="3120" y="1248"/>
                </a:lnTo>
                <a:lnTo>
                  <a:pt x="3800" y="766"/>
                </a:lnTo>
                <a:lnTo>
                  <a:pt x="3120" y="284"/>
                </a:lnTo>
                <a:lnTo>
                  <a:pt x="312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3200" b="1"/>
          </a:p>
        </p:txBody>
      </p:sp>
      <p:sp>
        <p:nvSpPr>
          <p:cNvPr id="24" name="文本框 23"/>
          <p:cNvSpPr txBox="1"/>
          <p:nvPr userDrawn="1"/>
        </p:nvSpPr>
        <p:spPr>
          <a:xfrm>
            <a:off x="2071646" y="4063469"/>
            <a:ext cx="383206" cy="443226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5" name="直接连接符 24"/>
          <p:cNvCxnSpPr>
            <a:stCxn id="23" idx="6"/>
          </p:cNvCxnSpPr>
          <p:nvPr/>
        </p:nvCxnSpPr>
        <p:spPr>
          <a:xfrm>
            <a:off x="2534033" y="4471134"/>
            <a:ext cx="45000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25"/>
          <p:cNvSpPr txBox="1"/>
          <p:nvPr/>
        </p:nvSpPr>
        <p:spPr>
          <a:xfrm>
            <a:off x="2915073" y="4034653"/>
            <a:ext cx="4387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24739602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did we get —— Numerical results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02357466-0232-37EF-FDEC-07FD097DFADA}"/>
                  </a:ext>
                </a:extLst>
              </p:cNvPr>
              <p:cNvSpPr txBox="1"/>
              <p:nvPr/>
            </p:nvSpPr>
            <p:spPr>
              <a:xfrm>
                <a:off x="1165212" y="1896359"/>
                <a:ext cx="6666377" cy="400110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Form factors depends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𝑞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and we take the single pole model</a:t>
                </a:r>
                <a:endParaRPr lang="zh-CN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02357466-0232-37EF-FDEC-07FD097DFA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5212" y="1896359"/>
                <a:ext cx="6666377" cy="400110"/>
              </a:xfrm>
              <a:prstGeom prst="rect">
                <a:avLst/>
              </a:prstGeom>
              <a:blipFill>
                <a:blip r:embed="rId2"/>
                <a:stretch>
                  <a:fillRect l="-821" t="-5882" b="-23529"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>
            <a:extLst>
              <a:ext uri="{FF2B5EF4-FFF2-40B4-BE49-F238E27FC236}">
                <a16:creationId xmlns:a16="http://schemas.microsoft.com/office/drawing/2014/main" id="{F7302553-9EA7-1400-CD6F-90FCFE073C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2868" y="2428709"/>
            <a:ext cx="2543685" cy="111152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7163875A-450E-5847-1DF9-DE6170E25A76}"/>
                  </a:ext>
                </a:extLst>
              </p:cNvPr>
              <p:cNvSpPr txBox="1"/>
              <p:nvPr/>
            </p:nvSpPr>
            <p:spPr>
              <a:xfrm>
                <a:off x="5312059" y="2438718"/>
                <a:ext cx="2628861" cy="390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𝑝𝑜𝑙𝑒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=0.845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𝐺𝑒𝑉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7163875A-450E-5847-1DF9-DE6170E25A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2059" y="2438718"/>
                <a:ext cx="2628861" cy="390748"/>
              </a:xfrm>
              <a:prstGeom prst="rect">
                <a:avLst/>
              </a:prstGeom>
              <a:blipFill>
                <a:blip r:embed="rId4"/>
                <a:stretch>
                  <a:fillRect t="-7813" b="-187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A2288573-0F52-C9C9-4EBF-B351E692D3AE}"/>
                  </a:ext>
                </a:extLst>
              </p:cNvPr>
              <p:cNvSpPr txBox="1"/>
              <p:nvPr/>
            </p:nvSpPr>
            <p:spPr>
              <a:xfrm>
                <a:off x="5312059" y="3043156"/>
                <a:ext cx="2765986" cy="3907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𝑝𝑜𝑙𝑒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=0.494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𝐺𝑒𝑉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A2288573-0F52-C9C9-4EBF-B351E692D3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2059" y="3043156"/>
                <a:ext cx="2765986" cy="390748"/>
              </a:xfrm>
              <a:prstGeom prst="rect">
                <a:avLst/>
              </a:prstGeom>
              <a:blipFill>
                <a:blip r:embed="rId5"/>
                <a:stretch>
                  <a:fillRect t="-7813" b="-187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7B76BF35-6860-71E4-C018-AE83AFB5E11C}"/>
                  </a:ext>
                </a:extLst>
              </p:cNvPr>
              <p:cNvSpPr txBox="1"/>
              <p:nvPr/>
            </p:nvSpPr>
            <p:spPr>
              <a:xfrm>
                <a:off x="898570" y="3672475"/>
                <a:ext cx="7967617" cy="1089978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>
                    <a:solidFill>
                      <a:srgbClr val="131413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form factors can also be extrapolated by fitting the functions in the un-physical region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 smtClean="0">
                            <a:solidFill>
                              <a:srgbClr val="131413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solidFill>
                              <a:srgbClr val="131413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𝑞</m:t>
                        </m:r>
                      </m:e>
                      <m:sup>
                        <m:r>
                          <a:rPr lang="en-US" altLang="zh-CN" sz="2000" b="0" i="1" smtClean="0">
                            <a:solidFill>
                              <a:srgbClr val="131413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2000" i="1" smtClean="0">
                        <a:solidFill>
                          <a:srgbClr val="131413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altLang="zh-CN" sz="2000" b="0" i="1" smtClean="0">
                        <a:solidFill>
                          <a:srgbClr val="131413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In principle, the region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𝑞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20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the fit should be </a:t>
                </a:r>
                <a14:m>
                  <m:oMath xmlns:m="http://schemas.openxmlformats.org/officeDocument/2006/math">
                    <m:r>
                      <a:rPr lang="en-US" altLang="zh-CN" sz="20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altLang="zh-CN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𝑞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≪</m:t>
                    </m:r>
                    <m:sSup>
                      <m:sSupPr>
                        <m:ctrlPr>
                          <a:rPr lang="en-US" altLang="zh-CN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altLang="zh-CN" sz="200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p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sub>
                          <m:sup/>
                        </m:sSub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the accuracy.</a:t>
                </a:r>
                <a:endParaRPr lang="zh-CN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7B76BF35-6860-71E4-C018-AE83AFB5E1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570" y="3672475"/>
                <a:ext cx="7967617" cy="1089978"/>
              </a:xfrm>
              <a:prstGeom prst="rect">
                <a:avLst/>
              </a:prstGeom>
              <a:blipFill>
                <a:blip r:embed="rId6"/>
                <a:stretch>
                  <a:fillRect l="-688" t="-2210" b="-6077"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图片 10">
            <a:extLst>
              <a:ext uri="{FF2B5EF4-FFF2-40B4-BE49-F238E27FC236}">
                <a16:creationId xmlns:a16="http://schemas.microsoft.com/office/drawing/2014/main" id="{213EA017-5760-A208-016D-A7F210DD53F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30595" y="4980382"/>
            <a:ext cx="6410325" cy="147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5558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did we get —— Numerical results</a:t>
            </a:r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11F2EAD1-D337-ABD8-0645-A732F6587B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810" y="1732966"/>
            <a:ext cx="4114798" cy="479704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3CB5908-930A-1521-089B-AF808135EE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3982" y="1732965"/>
            <a:ext cx="4090549" cy="4797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214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目录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841535" y="1303550"/>
            <a:ext cx="843427" cy="443226"/>
            <a:chOff x="666810" y="2586037"/>
            <a:chExt cx="468000" cy="245937"/>
          </a:xfrm>
        </p:grpSpPr>
        <p:sp>
          <p:nvSpPr>
            <p:cNvPr id="4" name="Freeform 10"/>
            <p:cNvSpPr>
              <a:spLocks/>
            </p:cNvSpPr>
            <p:nvPr userDrawn="1"/>
          </p:nvSpPr>
          <p:spPr bwMode="auto">
            <a:xfrm>
              <a:off x="666810" y="2621442"/>
              <a:ext cx="468000" cy="190800"/>
            </a:xfrm>
            <a:custGeom>
              <a:avLst/>
              <a:gdLst>
                <a:gd name="T0" fmla="*/ 3120 w 3800"/>
                <a:gd name="T1" fmla="*/ 0 h 1532"/>
                <a:gd name="T2" fmla="*/ 682 w 3800"/>
                <a:gd name="T3" fmla="*/ 0 h 1532"/>
                <a:gd name="T4" fmla="*/ 682 w 3800"/>
                <a:gd name="T5" fmla="*/ 284 h 1532"/>
                <a:gd name="T6" fmla="*/ 0 w 3800"/>
                <a:gd name="T7" fmla="*/ 766 h 1532"/>
                <a:gd name="T8" fmla="*/ 682 w 3800"/>
                <a:gd name="T9" fmla="*/ 1248 h 1532"/>
                <a:gd name="T10" fmla="*/ 682 w 3800"/>
                <a:gd name="T11" fmla="*/ 1532 h 1532"/>
                <a:gd name="T12" fmla="*/ 3120 w 3800"/>
                <a:gd name="T13" fmla="*/ 1532 h 1532"/>
                <a:gd name="T14" fmla="*/ 3120 w 3800"/>
                <a:gd name="T15" fmla="*/ 1248 h 1532"/>
                <a:gd name="T16" fmla="*/ 3800 w 3800"/>
                <a:gd name="T17" fmla="*/ 766 h 1532"/>
                <a:gd name="T18" fmla="*/ 3120 w 3800"/>
                <a:gd name="T19" fmla="*/ 284 h 1532"/>
                <a:gd name="T20" fmla="*/ 3120 w 3800"/>
                <a:gd name="T21" fmla="*/ 0 h 1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00" h="1532">
                  <a:moveTo>
                    <a:pt x="3120" y="0"/>
                  </a:moveTo>
                  <a:lnTo>
                    <a:pt x="682" y="0"/>
                  </a:lnTo>
                  <a:lnTo>
                    <a:pt x="682" y="284"/>
                  </a:lnTo>
                  <a:lnTo>
                    <a:pt x="0" y="766"/>
                  </a:lnTo>
                  <a:lnTo>
                    <a:pt x="682" y="1248"/>
                  </a:lnTo>
                  <a:lnTo>
                    <a:pt x="682" y="1532"/>
                  </a:lnTo>
                  <a:lnTo>
                    <a:pt x="3120" y="1532"/>
                  </a:lnTo>
                  <a:lnTo>
                    <a:pt x="3120" y="1248"/>
                  </a:lnTo>
                  <a:lnTo>
                    <a:pt x="3800" y="766"/>
                  </a:lnTo>
                  <a:lnTo>
                    <a:pt x="3120" y="284"/>
                  </a:lnTo>
                  <a:lnTo>
                    <a:pt x="3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3200" b="1"/>
            </a:p>
          </p:txBody>
        </p:sp>
        <p:sp>
          <p:nvSpPr>
            <p:cNvPr id="5" name="文本框 4"/>
            <p:cNvSpPr txBox="1"/>
            <p:nvPr userDrawn="1"/>
          </p:nvSpPr>
          <p:spPr>
            <a:xfrm>
              <a:off x="794494" y="2586037"/>
              <a:ext cx="212633" cy="245937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7" name="直接连接符 6"/>
          <p:cNvCxnSpPr>
            <a:stCxn id="4" idx="6"/>
          </p:cNvCxnSpPr>
          <p:nvPr/>
        </p:nvCxnSpPr>
        <p:spPr>
          <a:xfrm>
            <a:off x="2534033" y="1711215"/>
            <a:ext cx="4500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2915073" y="1274734"/>
            <a:ext cx="25812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 did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do it 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1841535" y="2223523"/>
            <a:ext cx="843427" cy="443226"/>
            <a:chOff x="666810" y="2586037"/>
            <a:chExt cx="468000" cy="245937"/>
          </a:xfrm>
        </p:grpSpPr>
        <p:sp>
          <p:nvSpPr>
            <p:cNvPr id="13" name="Freeform 10"/>
            <p:cNvSpPr>
              <a:spLocks/>
            </p:cNvSpPr>
            <p:nvPr userDrawn="1"/>
          </p:nvSpPr>
          <p:spPr bwMode="auto">
            <a:xfrm>
              <a:off x="666810" y="2621442"/>
              <a:ext cx="468000" cy="190800"/>
            </a:xfrm>
            <a:custGeom>
              <a:avLst/>
              <a:gdLst>
                <a:gd name="T0" fmla="*/ 3120 w 3800"/>
                <a:gd name="T1" fmla="*/ 0 h 1532"/>
                <a:gd name="T2" fmla="*/ 682 w 3800"/>
                <a:gd name="T3" fmla="*/ 0 h 1532"/>
                <a:gd name="T4" fmla="*/ 682 w 3800"/>
                <a:gd name="T5" fmla="*/ 284 h 1532"/>
                <a:gd name="T6" fmla="*/ 0 w 3800"/>
                <a:gd name="T7" fmla="*/ 766 h 1532"/>
                <a:gd name="T8" fmla="*/ 682 w 3800"/>
                <a:gd name="T9" fmla="*/ 1248 h 1532"/>
                <a:gd name="T10" fmla="*/ 682 w 3800"/>
                <a:gd name="T11" fmla="*/ 1532 h 1532"/>
                <a:gd name="T12" fmla="*/ 3120 w 3800"/>
                <a:gd name="T13" fmla="*/ 1532 h 1532"/>
                <a:gd name="T14" fmla="*/ 3120 w 3800"/>
                <a:gd name="T15" fmla="*/ 1248 h 1532"/>
                <a:gd name="T16" fmla="*/ 3800 w 3800"/>
                <a:gd name="T17" fmla="*/ 766 h 1532"/>
                <a:gd name="T18" fmla="*/ 3120 w 3800"/>
                <a:gd name="T19" fmla="*/ 284 h 1532"/>
                <a:gd name="T20" fmla="*/ 3120 w 3800"/>
                <a:gd name="T21" fmla="*/ 0 h 1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00" h="1532">
                  <a:moveTo>
                    <a:pt x="3120" y="0"/>
                  </a:moveTo>
                  <a:lnTo>
                    <a:pt x="682" y="0"/>
                  </a:lnTo>
                  <a:lnTo>
                    <a:pt x="682" y="284"/>
                  </a:lnTo>
                  <a:lnTo>
                    <a:pt x="0" y="766"/>
                  </a:lnTo>
                  <a:lnTo>
                    <a:pt x="682" y="1248"/>
                  </a:lnTo>
                  <a:lnTo>
                    <a:pt x="682" y="1532"/>
                  </a:lnTo>
                  <a:lnTo>
                    <a:pt x="3120" y="1532"/>
                  </a:lnTo>
                  <a:lnTo>
                    <a:pt x="3120" y="1248"/>
                  </a:lnTo>
                  <a:lnTo>
                    <a:pt x="3800" y="766"/>
                  </a:lnTo>
                  <a:lnTo>
                    <a:pt x="3120" y="284"/>
                  </a:lnTo>
                  <a:lnTo>
                    <a:pt x="3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3200" b="1"/>
            </a:p>
          </p:txBody>
        </p:sp>
        <p:sp>
          <p:nvSpPr>
            <p:cNvPr id="14" name="文本框 13"/>
            <p:cNvSpPr txBox="1"/>
            <p:nvPr userDrawn="1"/>
          </p:nvSpPr>
          <p:spPr>
            <a:xfrm>
              <a:off x="794494" y="2586037"/>
              <a:ext cx="212633" cy="245937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15" name="直接连接符 14"/>
          <p:cNvCxnSpPr>
            <a:stCxn id="13" idx="6"/>
          </p:cNvCxnSpPr>
          <p:nvPr/>
        </p:nvCxnSpPr>
        <p:spPr>
          <a:xfrm>
            <a:off x="2534033" y="2631188"/>
            <a:ext cx="4500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2915073" y="2194707"/>
            <a:ext cx="4387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did we do it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1841535" y="3143496"/>
            <a:ext cx="843427" cy="443226"/>
            <a:chOff x="666810" y="2586037"/>
            <a:chExt cx="468000" cy="245937"/>
          </a:xfrm>
        </p:grpSpPr>
        <p:sp>
          <p:nvSpPr>
            <p:cNvPr id="18" name="Freeform 10"/>
            <p:cNvSpPr>
              <a:spLocks/>
            </p:cNvSpPr>
            <p:nvPr userDrawn="1"/>
          </p:nvSpPr>
          <p:spPr bwMode="auto">
            <a:xfrm>
              <a:off x="666810" y="2621442"/>
              <a:ext cx="468000" cy="190800"/>
            </a:xfrm>
            <a:custGeom>
              <a:avLst/>
              <a:gdLst>
                <a:gd name="T0" fmla="*/ 3120 w 3800"/>
                <a:gd name="T1" fmla="*/ 0 h 1532"/>
                <a:gd name="T2" fmla="*/ 682 w 3800"/>
                <a:gd name="T3" fmla="*/ 0 h 1532"/>
                <a:gd name="T4" fmla="*/ 682 w 3800"/>
                <a:gd name="T5" fmla="*/ 284 h 1532"/>
                <a:gd name="T6" fmla="*/ 0 w 3800"/>
                <a:gd name="T7" fmla="*/ 766 h 1532"/>
                <a:gd name="T8" fmla="*/ 682 w 3800"/>
                <a:gd name="T9" fmla="*/ 1248 h 1532"/>
                <a:gd name="T10" fmla="*/ 682 w 3800"/>
                <a:gd name="T11" fmla="*/ 1532 h 1532"/>
                <a:gd name="T12" fmla="*/ 3120 w 3800"/>
                <a:gd name="T13" fmla="*/ 1532 h 1532"/>
                <a:gd name="T14" fmla="*/ 3120 w 3800"/>
                <a:gd name="T15" fmla="*/ 1248 h 1532"/>
                <a:gd name="T16" fmla="*/ 3800 w 3800"/>
                <a:gd name="T17" fmla="*/ 766 h 1532"/>
                <a:gd name="T18" fmla="*/ 3120 w 3800"/>
                <a:gd name="T19" fmla="*/ 284 h 1532"/>
                <a:gd name="T20" fmla="*/ 3120 w 3800"/>
                <a:gd name="T21" fmla="*/ 0 h 1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00" h="1532">
                  <a:moveTo>
                    <a:pt x="3120" y="0"/>
                  </a:moveTo>
                  <a:lnTo>
                    <a:pt x="682" y="0"/>
                  </a:lnTo>
                  <a:lnTo>
                    <a:pt x="682" y="284"/>
                  </a:lnTo>
                  <a:lnTo>
                    <a:pt x="0" y="766"/>
                  </a:lnTo>
                  <a:lnTo>
                    <a:pt x="682" y="1248"/>
                  </a:lnTo>
                  <a:lnTo>
                    <a:pt x="682" y="1532"/>
                  </a:lnTo>
                  <a:lnTo>
                    <a:pt x="3120" y="1532"/>
                  </a:lnTo>
                  <a:lnTo>
                    <a:pt x="3120" y="1248"/>
                  </a:lnTo>
                  <a:lnTo>
                    <a:pt x="3800" y="766"/>
                  </a:lnTo>
                  <a:lnTo>
                    <a:pt x="3120" y="284"/>
                  </a:lnTo>
                  <a:lnTo>
                    <a:pt x="3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3200" b="1"/>
            </a:p>
          </p:txBody>
        </p:sp>
        <p:sp>
          <p:nvSpPr>
            <p:cNvPr id="19" name="文本框 18"/>
            <p:cNvSpPr txBox="1"/>
            <p:nvPr userDrawn="1"/>
          </p:nvSpPr>
          <p:spPr>
            <a:xfrm>
              <a:off x="794494" y="2586037"/>
              <a:ext cx="212633" cy="245937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20" name="直接连接符 19"/>
          <p:cNvCxnSpPr>
            <a:stCxn id="18" idx="6"/>
          </p:cNvCxnSpPr>
          <p:nvPr/>
        </p:nvCxnSpPr>
        <p:spPr>
          <a:xfrm>
            <a:off x="2534033" y="3551161"/>
            <a:ext cx="4500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2915073" y="3114680"/>
            <a:ext cx="4387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did we get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1841535" y="4063469"/>
            <a:ext cx="843427" cy="443226"/>
            <a:chOff x="666810" y="2586037"/>
            <a:chExt cx="468000" cy="245937"/>
          </a:xfrm>
        </p:grpSpPr>
        <p:sp>
          <p:nvSpPr>
            <p:cNvPr id="23" name="Freeform 10"/>
            <p:cNvSpPr>
              <a:spLocks/>
            </p:cNvSpPr>
            <p:nvPr userDrawn="1"/>
          </p:nvSpPr>
          <p:spPr bwMode="auto">
            <a:xfrm>
              <a:off x="666810" y="2621442"/>
              <a:ext cx="468000" cy="190800"/>
            </a:xfrm>
            <a:custGeom>
              <a:avLst/>
              <a:gdLst>
                <a:gd name="T0" fmla="*/ 3120 w 3800"/>
                <a:gd name="T1" fmla="*/ 0 h 1532"/>
                <a:gd name="T2" fmla="*/ 682 w 3800"/>
                <a:gd name="T3" fmla="*/ 0 h 1532"/>
                <a:gd name="T4" fmla="*/ 682 w 3800"/>
                <a:gd name="T5" fmla="*/ 284 h 1532"/>
                <a:gd name="T6" fmla="*/ 0 w 3800"/>
                <a:gd name="T7" fmla="*/ 766 h 1532"/>
                <a:gd name="T8" fmla="*/ 682 w 3800"/>
                <a:gd name="T9" fmla="*/ 1248 h 1532"/>
                <a:gd name="T10" fmla="*/ 682 w 3800"/>
                <a:gd name="T11" fmla="*/ 1532 h 1532"/>
                <a:gd name="T12" fmla="*/ 3120 w 3800"/>
                <a:gd name="T13" fmla="*/ 1532 h 1532"/>
                <a:gd name="T14" fmla="*/ 3120 w 3800"/>
                <a:gd name="T15" fmla="*/ 1248 h 1532"/>
                <a:gd name="T16" fmla="*/ 3800 w 3800"/>
                <a:gd name="T17" fmla="*/ 766 h 1532"/>
                <a:gd name="T18" fmla="*/ 3120 w 3800"/>
                <a:gd name="T19" fmla="*/ 284 h 1532"/>
                <a:gd name="T20" fmla="*/ 3120 w 3800"/>
                <a:gd name="T21" fmla="*/ 0 h 1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00" h="1532">
                  <a:moveTo>
                    <a:pt x="3120" y="0"/>
                  </a:moveTo>
                  <a:lnTo>
                    <a:pt x="682" y="0"/>
                  </a:lnTo>
                  <a:lnTo>
                    <a:pt x="682" y="284"/>
                  </a:lnTo>
                  <a:lnTo>
                    <a:pt x="0" y="766"/>
                  </a:lnTo>
                  <a:lnTo>
                    <a:pt x="682" y="1248"/>
                  </a:lnTo>
                  <a:lnTo>
                    <a:pt x="682" y="1532"/>
                  </a:lnTo>
                  <a:lnTo>
                    <a:pt x="3120" y="1532"/>
                  </a:lnTo>
                  <a:lnTo>
                    <a:pt x="3120" y="1248"/>
                  </a:lnTo>
                  <a:lnTo>
                    <a:pt x="3800" y="766"/>
                  </a:lnTo>
                  <a:lnTo>
                    <a:pt x="3120" y="284"/>
                  </a:lnTo>
                  <a:lnTo>
                    <a:pt x="3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3200" b="1"/>
            </a:p>
          </p:txBody>
        </p:sp>
        <p:sp>
          <p:nvSpPr>
            <p:cNvPr id="24" name="文本框 23"/>
            <p:cNvSpPr txBox="1"/>
            <p:nvPr userDrawn="1"/>
          </p:nvSpPr>
          <p:spPr>
            <a:xfrm>
              <a:off x="794494" y="2586037"/>
              <a:ext cx="212633" cy="245937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25" name="直接连接符 24"/>
          <p:cNvCxnSpPr>
            <a:stCxn id="23" idx="6"/>
          </p:cNvCxnSpPr>
          <p:nvPr/>
        </p:nvCxnSpPr>
        <p:spPr>
          <a:xfrm>
            <a:off x="2534033" y="4471134"/>
            <a:ext cx="4500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25"/>
          <p:cNvSpPr txBox="1"/>
          <p:nvPr/>
        </p:nvSpPr>
        <p:spPr>
          <a:xfrm>
            <a:off x="2915073" y="4034653"/>
            <a:ext cx="4387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251148"/>
      </p:ext>
    </p:extLst>
  </p:cSld>
  <p:clrMapOvr>
    <a:masterClrMapping/>
  </p:clrMapOvr>
  <p:transition spd="slow">
    <p:push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did we get —— Numerical results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7AD6D1C-4BF4-AC5E-7F61-A445904CFA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453" y="1909175"/>
            <a:ext cx="8667094" cy="374619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2CD37A5C-B304-8617-B636-7D75A628CE58}"/>
                  </a:ext>
                </a:extLst>
              </p:cNvPr>
              <p:cNvSpPr txBox="1"/>
              <p:nvPr/>
            </p:nvSpPr>
            <p:spPr>
              <a:xfrm>
                <a:off x="879067" y="5776218"/>
                <a:ext cx="7911548" cy="669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800" dirty="0">
                    <a:solidFill>
                      <a:srgbClr val="131413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Numerical results of decay widths and branching fractions in doubly heavy baryon </a:t>
                </a:r>
                <a:r>
                  <a:rPr lang="en-US" altLang="zh-CN" sz="1800" dirty="0" err="1">
                    <a:solidFill>
                      <a:srgbClr val="131413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semileptonic</a:t>
                </a:r>
                <a:r>
                  <a:rPr lang="en-US" altLang="zh-CN" sz="1800" dirty="0">
                    <a:solidFill>
                      <a:srgbClr val="131413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decays using the form factor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1800" b="0" i="0" smtClean="0">
                        <a:solidFill>
                          <a:srgbClr val="131413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F</m:t>
                    </m:r>
                    <m:r>
                      <a:rPr lang="en-US" altLang="zh-CN" sz="1800" b="0" i="0" smtClean="0">
                        <a:solidFill>
                          <a:srgbClr val="131413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zh-CN" sz="1800" i="1" smtClean="0">
                            <a:solidFill>
                              <a:srgbClr val="131413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1800" b="0" i="1" smtClean="0">
                            <a:solidFill>
                              <a:srgbClr val="131413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𝑞</m:t>
                        </m:r>
                      </m:e>
                      <m:sup>
                        <m:r>
                          <a:rPr lang="en-US" altLang="zh-CN" sz="1800" b="0" i="1" smtClean="0">
                            <a:solidFill>
                              <a:srgbClr val="131413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1800" b="0" i="1" smtClean="0">
                        <a:solidFill>
                          <a:srgbClr val="131413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zh-CN" dirty="0"/>
                  <a:t>.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2CD37A5C-B304-8617-B636-7D75A628CE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067" y="5776218"/>
                <a:ext cx="7911548" cy="669992"/>
              </a:xfrm>
              <a:prstGeom prst="rect">
                <a:avLst/>
              </a:prstGeom>
              <a:blipFill>
                <a:blip r:embed="rId3"/>
                <a:stretch>
                  <a:fillRect l="-616" t="-5505" b="-110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96320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did we get —— Numerical results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25BC2D7-CBD0-E3E9-ADD3-5F54A09B8B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026" y="2038978"/>
            <a:ext cx="4412974" cy="148497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EDDD72E-8F9F-29F8-8F8B-38D03CEE19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080016"/>
            <a:ext cx="4412974" cy="148235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A1351DC-E820-F407-BC02-712D7CD32B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904" y="3822987"/>
            <a:ext cx="4334806" cy="144912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929CCC43-9F1E-38A6-CBBF-5D1C096BA2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91878" y="3822987"/>
            <a:ext cx="4370818" cy="14823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2D2D6B65-AAA2-76F2-3912-78C6BB05431D}"/>
                  </a:ext>
                </a:extLst>
              </p:cNvPr>
              <p:cNvSpPr txBox="1"/>
              <p:nvPr/>
            </p:nvSpPr>
            <p:spPr>
              <a:xfrm>
                <a:off x="397518" y="5527545"/>
                <a:ext cx="846867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>
                    <a:solidFill>
                      <a:srgbClr val="131413"/>
                    </a:solidFill>
                    <a:effectLst/>
                    <a:latin typeface="Times-Roman"/>
                  </a:rPr>
                  <a:t>The differential decay width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131413"/>
                        </a:solidFill>
                        <a:effectLst/>
                        <a:latin typeface="Cambria Math" panose="02040503050406030204" pitchFamily="18" charset="0"/>
                      </a:rPr>
                      <m:t>𝑑𝐵</m:t>
                    </m:r>
                    <m:r>
                      <a:rPr lang="en-US" altLang="zh-CN" b="0" i="1" smtClean="0">
                        <a:solidFill>
                          <a:srgbClr val="131413"/>
                        </a:solidFill>
                        <a:effectLst/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b="0" i="1" smtClean="0">
                        <a:solidFill>
                          <a:srgbClr val="131413"/>
                        </a:solidFill>
                        <a:effectLst/>
                        <a:latin typeface="Cambria Math" panose="02040503050406030204" pitchFamily="18" charset="0"/>
                      </a:rPr>
                      <m:t>𝑑</m:t>
                    </m:r>
                    <m:sSup>
                      <m:sSupPr>
                        <m:ctrlPr>
                          <a:rPr lang="en-US" altLang="zh-CN" b="0" i="1" smtClean="0">
                            <a:solidFill>
                              <a:srgbClr val="131413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solidFill>
                              <a:srgbClr val="131413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altLang="zh-CN" b="0" i="1" smtClean="0">
                            <a:solidFill>
                              <a:srgbClr val="131413"/>
                            </a:solidFill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dirty="0">
                    <a:solidFill>
                      <a:srgbClr val="131413"/>
                    </a:solidFill>
                    <a:effectLst/>
                    <a:latin typeface="Times-Roman"/>
                  </a:rPr>
                  <a:t> of spin-1/2 to spin-1/2 doubly heavy baryon decay processes.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altLang="zh-CN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represent the contribution of longitudinal polarization and transverse polarization.</a:t>
                </a:r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2D2D6B65-AAA2-76F2-3912-78C6BB0543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518" y="5527545"/>
                <a:ext cx="8468670" cy="923330"/>
              </a:xfrm>
              <a:prstGeom prst="rect">
                <a:avLst/>
              </a:prstGeom>
              <a:blipFill>
                <a:blip r:embed="rId6"/>
                <a:stretch>
                  <a:fillRect t="-3974" r="-288" b="-993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54982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did we get —— Numerical results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8099952-81F3-3BFE-D88D-3D50BC5F16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025" y="2513171"/>
            <a:ext cx="3990561" cy="1242675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F98A7AC1-E5C9-BB21-26C5-FCC9CAC4E47E}"/>
              </a:ext>
            </a:extLst>
          </p:cNvPr>
          <p:cNvSpPr txBox="1"/>
          <p:nvPr/>
        </p:nvSpPr>
        <p:spPr>
          <a:xfrm>
            <a:off x="354878" y="1799541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131413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</a:t>
            </a:r>
            <a:r>
              <a:rPr lang="en-US" altLang="zh-CN" sz="1800" dirty="0">
                <a:solidFill>
                  <a:srgbClr val="131413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he differential decay width of </a:t>
            </a:r>
            <a:r>
              <a:rPr lang="en-US" altLang="zh-CN" sz="1800" dirty="0" err="1">
                <a:solidFill>
                  <a:srgbClr val="131413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semileptonic</a:t>
            </a:r>
            <a:r>
              <a:rPr lang="en-US" altLang="zh-CN" sz="1800" dirty="0">
                <a:solidFill>
                  <a:srgbClr val="131413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decays is: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5AF4D392-BDF2-BDB5-8849-6B6F703E95F6}"/>
              </a:ext>
            </a:extLst>
          </p:cNvPr>
          <p:cNvCxnSpPr/>
          <p:nvPr/>
        </p:nvCxnSpPr>
        <p:spPr>
          <a:xfrm>
            <a:off x="4840357" y="1549783"/>
            <a:ext cx="0" cy="53082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图片 11">
            <a:extLst>
              <a:ext uri="{FF2B5EF4-FFF2-40B4-BE49-F238E27FC236}">
                <a16:creationId xmlns:a16="http://schemas.microsoft.com/office/drawing/2014/main" id="{09B461E6-951A-2B5C-1AC0-47C8A5849D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583" y="2122706"/>
            <a:ext cx="3940482" cy="151557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AE5851D7-DF48-112D-493C-88E10AFAEE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583" y="4030598"/>
            <a:ext cx="3940480" cy="905619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997F7872-9BFD-BE1A-7045-1E92FD4C1B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9583" y="5328539"/>
            <a:ext cx="3730829" cy="1047807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B498E02F-1FF2-3974-0608-6D6AA077F6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75860" y="3815763"/>
            <a:ext cx="1543050" cy="36195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B2B0492B-53A7-ABF5-D385-73A6899EE3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6491" y="4483407"/>
            <a:ext cx="3105627" cy="2121288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21" name="文本框 20">
            <a:extLst>
              <a:ext uri="{FF2B5EF4-FFF2-40B4-BE49-F238E27FC236}">
                <a16:creationId xmlns:a16="http://schemas.microsoft.com/office/drawing/2014/main" id="{E2053AD1-48B9-68CD-35D1-DC0381157640}"/>
              </a:ext>
            </a:extLst>
          </p:cNvPr>
          <p:cNvSpPr txBox="1"/>
          <p:nvPr/>
        </p:nvSpPr>
        <p:spPr>
          <a:xfrm>
            <a:off x="654413" y="3823145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Especially: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65262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did we get —— Numerical results</a:t>
            </a:r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B21FC4F7-40DC-549A-7D1A-C4CB1EAEB4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3985" y="5998261"/>
            <a:ext cx="3388001" cy="660226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1273561E-CFCE-3181-C57A-262C3BD5C9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357" y="1585465"/>
            <a:ext cx="3183867" cy="208175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744A261-F85E-5B12-BFA3-FC7D0E4AE2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587064"/>
            <a:ext cx="3183867" cy="2081759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3FF99475-4D35-B70A-BD14-6B27055560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1357" y="3658325"/>
            <a:ext cx="3183867" cy="2081759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EB38CD47-1CBA-7C14-A00D-5BA49F6145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88106" y="3658325"/>
            <a:ext cx="3267761" cy="2136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109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did we get —— Numerical results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1FA8CB2-4AAD-9310-2B2E-8393ECA9A2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349" y="1508678"/>
            <a:ext cx="7745514" cy="192032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14713474-F079-0B55-1763-D9B5F4D623B7}"/>
                  </a:ext>
                </a:extLst>
              </p:cNvPr>
              <p:cNvSpPr txBox="1"/>
              <p:nvPr/>
            </p:nvSpPr>
            <p:spPr>
              <a:xfrm>
                <a:off x="68021" y="3429000"/>
                <a:ext cx="8798167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1600" dirty="0">
                    <a:solidFill>
                      <a:srgbClr val="131413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Numerical results of decay width and branching fraction in doubly heavy baryon nonleptonic decays using </a:t>
                </a:r>
                <a:r>
                  <a:rPr lang="en-US" altLang="zh-CN" sz="1600" dirty="0">
                    <a:solidFill>
                      <a:srgbClr val="131413"/>
                    </a:solidFill>
                    <a:effectLst/>
                    <a:latin typeface="Times-Roman"/>
                  </a:rPr>
                  <a:t>F(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600" i="1" smtClean="0">
                            <a:solidFill>
                              <a:srgbClr val="131413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b="0" i="1" smtClean="0">
                            <a:solidFill>
                              <a:srgbClr val="131413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altLang="zh-CN" sz="1600" b="0" i="1" smtClean="0">
                            <a:solidFill>
                              <a:srgbClr val="131413"/>
                            </a:solidFill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1600" dirty="0">
                    <a:solidFill>
                      <a:srgbClr val="131413"/>
                    </a:solidFill>
                    <a:effectLst/>
                    <a:latin typeface="Times-Roman"/>
                  </a:rPr>
                  <a:t>).</a:t>
                </a:r>
                <a:endParaRPr lang="zh-CN" altLang="en-US" sz="1600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14713474-F079-0B55-1763-D9B5F4D623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21" y="3429000"/>
                <a:ext cx="8798167" cy="584775"/>
              </a:xfrm>
              <a:prstGeom prst="rect">
                <a:avLst/>
              </a:prstGeom>
              <a:blipFill>
                <a:blip r:embed="rId3"/>
                <a:stretch>
                  <a:fillRect t="-3158" b="-1157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图片 10">
            <a:extLst>
              <a:ext uri="{FF2B5EF4-FFF2-40B4-BE49-F238E27FC236}">
                <a16:creationId xmlns:a16="http://schemas.microsoft.com/office/drawing/2014/main" id="{270E0CDB-6831-1AF3-BD09-8406CAF053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349" y="3954209"/>
            <a:ext cx="7745514" cy="210949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64DA44C2-33C0-B419-EF95-CF15EF659A12}"/>
                  </a:ext>
                </a:extLst>
              </p:cNvPr>
              <p:cNvSpPr txBox="1"/>
              <p:nvPr/>
            </p:nvSpPr>
            <p:spPr>
              <a:xfrm>
                <a:off x="221629" y="6004141"/>
                <a:ext cx="8490950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:r>
                  <a:rPr kumimoji="0" lang="en-US" altLang="zh-C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31413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Numerical results of decay width and branching fraction in doubly heavy baryon nonleptonic decays using </a:t>
                </a:r>
                <a:r>
                  <a:rPr kumimoji="0" lang="en-US" altLang="zh-C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31413"/>
                    </a:solidFill>
                    <a:effectLst/>
                    <a:uLnTx/>
                    <a:uFillTx/>
                    <a:latin typeface="Times-Roman"/>
                    <a:ea typeface="等线"/>
                    <a:cs typeface="+mn-cs"/>
                  </a:rPr>
                  <a:t>F(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zh-CN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131413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altLang="zh-CN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131413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𝑞</m:t>
                        </m:r>
                      </m:e>
                      <m:sup>
                        <m:r>
                          <a:rPr kumimoji="0" lang="en-US" altLang="zh-CN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131413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0" lang="en-US" altLang="zh-C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31413"/>
                    </a:solidFill>
                    <a:effectLst/>
                    <a:uLnTx/>
                    <a:uFillTx/>
                    <a:latin typeface="Times-Roman"/>
                    <a:ea typeface="等线"/>
                    <a:cs typeface="+mn-cs"/>
                  </a:rPr>
                  <a:t>) 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when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sub>
                    </m:sSub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=3, 2, 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∞</m:t>
                    </m:r>
                  </m:oMath>
                </a14:m>
                <a:r>
                  <a:rPr kumimoji="0" lang="en-US" altLang="zh-C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等线 Light"/>
                    <a:ea typeface="等线"/>
                    <a:cs typeface="+mn-cs"/>
                  </a:rPr>
                  <a:t>.</a:t>
                </a: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等线 Light"/>
                  <a:ea typeface="等线"/>
                  <a:cs typeface="+mn-cs"/>
                </a:endParaRPr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64DA44C2-33C0-B419-EF95-CF15EF659A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629" y="6004141"/>
                <a:ext cx="8490950" cy="584775"/>
              </a:xfrm>
              <a:prstGeom prst="rect">
                <a:avLst/>
              </a:prstGeom>
              <a:blipFill>
                <a:blip r:embed="rId5"/>
                <a:stretch>
                  <a:fillRect t="-3125" r="-503" b="-125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27726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目录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Freeform 10"/>
          <p:cNvSpPr>
            <a:spLocks noChangeAspect="1"/>
          </p:cNvSpPr>
          <p:nvPr userDrawn="1"/>
        </p:nvSpPr>
        <p:spPr bwMode="auto">
          <a:xfrm>
            <a:off x="1841535" y="1367357"/>
            <a:ext cx="843427" cy="343858"/>
          </a:xfrm>
          <a:custGeom>
            <a:avLst/>
            <a:gdLst>
              <a:gd name="T0" fmla="*/ 3120 w 3800"/>
              <a:gd name="T1" fmla="*/ 0 h 1532"/>
              <a:gd name="T2" fmla="*/ 682 w 3800"/>
              <a:gd name="T3" fmla="*/ 0 h 1532"/>
              <a:gd name="T4" fmla="*/ 682 w 3800"/>
              <a:gd name="T5" fmla="*/ 284 h 1532"/>
              <a:gd name="T6" fmla="*/ 0 w 3800"/>
              <a:gd name="T7" fmla="*/ 766 h 1532"/>
              <a:gd name="T8" fmla="*/ 682 w 3800"/>
              <a:gd name="T9" fmla="*/ 1248 h 1532"/>
              <a:gd name="T10" fmla="*/ 682 w 3800"/>
              <a:gd name="T11" fmla="*/ 1532 h 1532"/>
              <a:gd name="T12" fmla="*/ 3120 w 3800"/>
              <a:gd name="T13" fmla="*/ 1532 h 1532"/>
              <a:gd name="T14" fmla="*/ 3120 w 3800"/>
              <a:gd name="T15" fmla="*/ 1248 h 1532"/>
              <a:gd name="T16" fmla="*/ 3800 w 3800"/>
              <a:gd name="T17" fmla="*/ 766 h 1532"/>
              <a:gd name="T18" fmla="*/ 3120 w 3800"/>
              <a:gd name="T19" fmla="*/ 284 h 1532"/>
              <a:gd name="T20" fmla="*/ 3120 w 3800"/>
              <a:gd name="T21" fmla="*/ 0 h 15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800" h="1532">
                <a:moveTo>
                  <a:pt x="3120" y="0"/>
                </a:moveTo>
                <a:lnTo>
                  <a:pt x="682" y="0"/>
                </a:lnTo>
                <a:lnTo>
                  <a:pt x="682" y="284"/>
                </a:lnTo>
                <a:lnTo>
                  <a:pt x="0" y="766"/>
                </a:lnTo>
                <a:lnTo>
                  <a:pt x="682" y="1248"/>
                </a:lnTo>
                <a:lnTo>
                  <a:pt x="682" y="1532"/>
                </a:lnTo>
                <a:lnTo>
                  <a:pt x="3120" y="1532"/>
                </a:lnTo>
                <a:lnTo>
                  <a:pt x="3120" y="1248"/>
                </a:lnTo>
                <a:lnTo>
                  <a:pt x="3800" y="766"/>
                </a:lnTo>
                <a:lnTo>
                  <a:pt x="3120" y="284"/>
                </a:lnTo>
                <a:lnTo>
                  <a:pt x="312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3200" b="1"/>
          </a:p>
        </p:txBody>
      </p:sp>
      <p:sp>
        <p:nvSpPr>
          <p:cNvPr id="5" name="文本框 4"/>
          <p:cNvSpPr txBox="1">
            <a:spLocks/>
          </p:cNvSpPr>
          <p:nvPr userDrawn="1"/>
        </p:nvSpPr>
        <p:spPr>
          <a:xfrm>
            <a:off x="2071646" y="1303550"/>
            <a:ext cx="383206" cy="443226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" name="直接连接符 6"/>
          <p:cNvCxnSpPr>
            <a:stCxn id="4" idx="6"/>
          </p:cNvCxnSpPr>
          <p:nvPr/>
        </p:nvCxnSpPr>
        <p:spPr>
          <a:xfrm>
            <a:off x="2534033" y="1711215"/>
            <a:ext cx="45000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2915073" y="1274734"/>
            <a:ext cx="4387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did we do it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Freeform 10"/>
          <p:cNvSpPr>
            <a:spLocks noChangeAspect="1"/>
          </p:cNvSpPr>
          <p:nvPr userDrawn="1"/>
        </p:nvSpPr>
        <p:spPr bwMode="auto">
          <a:xfrm>
            <a:off x="1841535" y="2287330"/>
            <a:ext cx="843427" cy="343858"/>
          </a:xfrm>
          <a:custGeom>
            <a:avLst/>
            <a:gdLst>
              <a:gd name="T0" fmla="*/ 3120 w 3800"/>
              <a:gd name="T1" fmla="*/ 0 h 1532"/>
              <a:gd name="T2" fmla="*/ 682 w 3800"/>
              <a:gd name="T3" fmla="*/ 0 h 1532"/>
              <a:gd name="T4" fmla="*/ 682 w 3800"/>
              <a:gd name="T5" fmla="*/ 284 h 1532"/>
              <a:gd name="T6" fmla="*/ 0 w 3800"/>
              <a:gd name="T7" fmla="*/ 766 h 1532"/>
              <a:gd name="T8" fmla="*/ 682 w 3800"/>
              <a:gd name="T9" fmla="*/ 1248 h 1532"/>
              <a:gd name="T10" fmla="*/ 682 w 3800"/>
              <a:gd name="T11" fmla="*/ 1532 h 1532"/>
              <a:gd name="T12" fmla="*/ 3120 w 3800"/>
              <a:gd name="T13" fmla="*/ 1532 h 1532"/>
              <a:gd name="T14" fmla="*/ 3120 w 3800"/>
              <a:gd name="T15" fmla="*/ 1248 h 1532"/>
              <a:gd name="T16" fmla="*/ 3800 w 3800"/>
              <a:gd name="T17" fmla="*/ 766 h 1532"/>
              <a:gd name="T18" fmla="*/ 3120 w 3800"/>
              <a:gd name="T19" fmla="*/ 284 h 1532"/>
              <a:gd name="T20" fmla="*/ 3120 w 3800"/>
              <a:gd name="T21" fmla="*/ 0 h 15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800" h="1532">
                <a:moveTo>
                  <a:pt x="3120" y="0"/>
                </a:moveTo>
                <a:lnTo>
                  <a:pt x="682" y="0"/>
                </a:lnTo>
                <a:lnTo>
                  <a:pt x="682" y="284"/>
                </a:lnTo>
                <a:lnTo>
                  <a:pt x="0" y="766"/>
                </a:lnTo>
                <a:lnTo>
                  <a:pt x="682" y="1248"/>
                </a:lnTo>
                <a:lnTo>
                  <a:pt x="682" y="1532"/>
                </a:lnTo>
                <a:lnTo>
                  <a:pt x="3120" y="1532"/>
                </a:lnTo>
                <a:lnTo>
                  <a:pt x="3120" y="1248"/>
                </a:lnTo>
                <a:lnTo>
                  <a:pt x="3800" y="766"/>
                </a:lnTo>
                <a:lnTo>
                  <a:pt x="3120" y="284"/>
                </a:lnTo>
                <a:lnTo>
                  <a:pt x="312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3200" b="1"/>
          </a:p>
        </p:txBody>
      </p:sp>
      <p:sp>
        <p:nvSpPr>
          <p:cNvPr id="14" name="文本框 13"/>
          <p:cNvSpPr txBox="1"/>
          <p:nvPr userDrawn="1"/>
        </p:nvSpPr>
        <p:spPr>
          <a:xfrm>
            <a:off x="2071646" y="2223523"/>
            <a:ext cx="383206" cy="443226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5" name="直接连接符 14"/>
          <p:cNvCxnSpPr>
            <a:stCxn id="13" idx="6"/>
          </p:cNvCxnSpPr>
          <p:nvPr/>
        </p:nvCxnSpPr>
        <p:spPr>
          <a:xfrm>
            <a:off x="2534033" y="2631188"/>
            <a:ext cx="45000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2915073" y="2194707"/>
            <a:ext cx="4387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did we do it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Freeform 10"/>
          <p:cNvSpPr>
            <a:spLocks noChangeAspect="1"/>
          </p:cNvSpPr>
          <p:nvPr userDrawn="1"/>
        </p:nvSpPr>
        <p:spPr bwMode="auto">
          <a:xfrm>
            <a:off x="1841535" y="3207303"/>
            <a:ext cx="843427" cy="343858"/>
          </a:xfrm>
          <a:custGeom>
            <a:avLst/>
            <a:gdLst>
              <a:gd name="T0" fmla="*/ 3120 w 3800"/>
              <a:gd name="T1" fmla="*/ 0 h 1532"/>
              <a:gd name="T2" fmla="*/ 682 w 3800"/>
              <a:gd name="T3" fmla="*/ 0 h 1532"/>
              <a:gd name="T4" fmla="*/ 682 w 3800"/>
              <a:gd name="T5" fmla="*/ 284 h 1532"/>
              <a:gd name="T6" fmla="*/ 0 w 3800"/>
              <a:gd name="T7" fmla="*/ 766 h 1532"/>
              <a:gd name="T8" fmla="*/ 682 w 3800"/>
              <a:gd name="T9" fmla="*/ 1248 h 1532"/>
              <a:gd name="T10" fmla="*/ 682 w 3800"/>
              <a:gd name="T11" fmla="*/ 1532 h 1532"/>
              <a:gd name="T12" fmla="*/ 3120 w 3800"/>
              <a:gd name="T13" fmla="*/ 1532 h 1532"/>
              <a:gd name="T14" fmla="*/ 3120 w 3800"/>
              <a:gd name="T15" fmla="*/ 1248 h 1532"/>
              <a:gd name="T16" fmla="*/ 3800 w 3800"/>
              <a:gd name="T17" fmla="*/ 766 h 1532"/>
              <a:gd name="T18" fmla="*/ 3120 w 3800"/>
              <a:gd name="T19" fmla="*/ 284 h 1532"/>
              <a:gd name="T20" fmla="*/ 3120 w 3800"/>
              <a:gd name="T21" fmla="*/ 0 h 15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800" h="1532">
                <a:moveTo>
                  <a:pt x="3120" y="0"/>
                </a:moveTo>
                <a:lnTo>
                  <a:pt x="682" y="0"/>
                </a:lnTo>
                <a:lnTo>
                  <a:pt x="682" y="284"/>
                </a:lnTo>
                <a:lnTo>
                  <a:pt x="0" y="766"/>
                </a:lnTo>
                <a:lnTo>
                  <a:pt x="682" y="1248"/>
                </a:lnTo>
                <a:lnTo>
                  <a:pt x="682" y="1532"/>
                </a:lnTo>
                <a:lnTo>
                  <a:pt x="3120" y="1532"/>
                </a:lnTo>
                <a:lnTo>
                  <a:pt x="3120" y="1248"/>
                </a:lnTo>
                <a:lnTo>
                  <a:pt x="3800" y="766"/>
                </a:lnTo>
                <a:lnTo>
                  <a:pt x="3120" y="284"/>
                </a:lnTo>
                <a:lnTo>
                  <a:pt x="312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3200" b="1"/>
          </a:p>
        </p:txBody>
      </p:sp>
      <p:sp>
        <p:nvSpPr>
          <p:cNvPr id="19" name="文本框 18"/>
          <p:cNvSpPr txBox="1"/>
          <p:nvPr userDrawn="1"/>
        </p:nvSpPr>
        <p:spPr>
          <a:xfrm>
            <a:off x="2071646" y="3143496"/>
            <a:ext cx="383206" cy="443226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0" name="直接连接符 19"/>
          <p:cNvCxnSpPr>
            <a:stCxn id="18" idx="6"/>
          </p:cNvCxnSpPr>
          <p:nvPr/>
        </p:nvCxnSpPr>
        <p:spPr>
          <a:xfrm>
            <a:off x="2534033" y="3551161"/>
            <a:ext cx="45000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2915073" y="3114680"/>
            <a:ext cx="4387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did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get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Freeform 10"/>
          <p:cNvSpPr>
            <a:spLocks noChangeAspect="1"/>
          </p:cNvSpPr>
          <p:nvPr userDrawn="1"/>
        </p:nvSpPr>
        <p:spPr bwMode="auto">
          <a:xfrm>
            <a:off x="1841535" y="4127276"/>
            <a:ext cx="843427" cy="343858"/>
          </a:xfrm>
          <a:custGeom>
            <a:avLst/>
            <a:gdLst>
              <a:gd name="T0" fmla="*/ 3120 w 3800"/>
              <a:gd name="T1" fmla="*/ 0 h 1532"/>
              <a:gd name="T2" fmla="*/ 682 w 3800"/>
              <a:gd name="T3" fmla="*/ 0 h 1532"/>
              <a:gd name="T4" fmla="*/ 682 w 3800"/>
              <a:gd name="T5" fmla="*/ 284 h 1532"/>
              <a:gd name="T6" fmla="*/ 0 w 3800"/>
              <a:gd name="T7" fmla="*/ 766 h 1532"/>
              <a:gd name="T8" fmla="*/ 682 w 3800"/>
              <a:gd name="T9" fmla="*/ 1248 h 1532"/>
              <a:gd name="T10" fmla="*/ 682 w 3800"/>
              <a:gd name="T11" fmla="*/ 1532 h 1532"/>
              <a:gd name="T12" fmla="*/ 3120 w 3800"/>
              <a:gd name="T13" fmla="*/ 1532 h 1532"/>
              <a:gd name="T14" fmla="*/ 3120 w 3800"/>
              <a:gd name="T15" fmla="*/ 1248 h 1532"/>
              <a:gd name="T16" fmla="*/ 3800 w 3800"/>
              <a:gd name="T17" fmla="*/ 766 h 1532"/>
              <a:gd name="T18" fmla="*/ 3120 w 3800"/>
              <a:gd name="T19" fmla="*/ 284 h 1532"/>
              <a:gd name="T20" fmla="*/ 3120 w 3800"/>
              <a:gd name="T21" fmla="*/ 0 h 15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800" h="1532">
                <a:moveTo>
                  <a:pt x="3120" y="0"/>
                </a:moveTo>
                <a:lnTo>
                  <a:pt x="682" y="0"/>
                </a:lnTo>
                <a:lnTo>
                  <a:pt x="682" y="284"/>
                </a:lnTo>
                <a:lnTo>
                  <a:pt x="0" y="766"/>
                </a:lnTo>
                <a:lnTo>
                  <a:pt x="682" y="1248"/>
                </a:lnTo>
                <a:lnTo>
                  <a:pt x="682" y="1532"/>
                </a:lnTo>
                <a:lnTo>
                  <a:pt x="3120" y="1532"/>
                </a:lnTo>
                <a:lnTo>
                  <a:pt x="3120" y="1248"/>
                </a:lnTo>
                <a:lnTo>
                  <a:pt x="3800" y="766"/>
                </a:lnTo>
                <a:lnTo>
                  <a:pt x="3120" y="284"/>
                </a:lnTo>
                <a:lnTo>
                  <a:pt x="312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3200" b="1"/>
          </a:p>
        </p:txBody>
      </p:sp>
      <p:sp>
        <p:nvSpPr>
          <p:cNvPr id="24" name="文本框 23"/>
          <p:cNvSpPr txBox="1"/>
          <p:nvPr userDrawn="1"/>
        </p:nvSpPr>
        <p:spPr>
          <a:xfrm>
            <a:off x="2071646" y="4063469"/>
            <a:ext cx="383206" cy="443226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5" name="直接连接符 24"/>
          <p:cNvCxnSpPr>
            <a:stCxn id="23" idx="6"/>
          </p:cNvCxnSpPr>
          <p:nvPr/>
        </p:nvCxnSpPr>
        <p:spPr>
          <a:xfrm>
            <a:off x="2534033" y="4471134"/>
            <a:ext cx="4500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25"/>
          <p:cNvSpPr txBox="1"/>
          <p:nvPr/>
        </p:nvSpPr>
        <p:spPr>
          <a:xfrm>
            <a:off x="2915073" y="4034653"/>
            <a:ext cx="4387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35782380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63C5F68F-53FF-750A-A400-4CE7FC378B44}"/>
                  </a:ext>
                </a:extLst>
              </p:cNvPr>
              <p:cNvSpPr txBox="1"/>
              <p:nvPr/>
            </p:nvSpPr>
            <p:spPr>
              <a:xfrm>
                <a:off x="494025" y="2047461"/>
                <a:ext cx="8372162" cy="4370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000" kern="100" dirty="0"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000" kern="100" dirty="0">
                    <a:effectLst/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aryons composed of two heavy quarks are interesting and such light quarks decay of double heavy baryons are not previously explored, this work is to fill this blank.</a:t>
                </a:r>
              </a:p>
              <a:p>
                <a:endParaRPr lang="en-US" altLang="zh-CN" sz="2000" kern="100" dirty="0">
                  <a:effectLst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000" kern="100" dirty="0">
                    <a:effectLst/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Under the framework of LFQM and diquark approximation, using the form factors defined in the hadron matrix element, we estimate the decay width branching fractions of </a:t>
                </a:r>
                <a:r>
                  <a:rPr lang="en-US" altLang="zh-CN" sz="2000" kern="100" dirty="0" err="1">
                    <a:effectLst/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semileptonic</a:t>
                </a:r>
                <a:r>
                  <a:rPr lang="en-US" altLang="zh-CN" sz="2000" kern="100" dirty="0">
                    <a:effectLst/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 and two-body nonleptonic decays.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zh-CN" sz="1800" kern="100" dirty="0">
                  <a:effectLst/>
                  <a:latin typeface="等线" panose="02010600030101010101" pitchFamily="2" charset="-122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000" kern="100" dirty="0">
                    <a:effectLst/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Since the integral region in phase space is very small which is comparable to the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i="1" kern="100" smtClean="0"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000" b="0" i="1" kern="100" smtClean="0"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zh-CN" altLang="en-US" sz="2000" i="1" kern="100" smtClean="0"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𝜇</m:t>
                        </m:r>
                      </m:sub>
                      <m:sup>
                        <m:r>
                          <a:rPr lang="en-US" altLang="zh-CN" sz="2000" b="0" i="1" kern="100" smtClean="0"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altLang="zh-CN" sz="2000" kern="100" dirty="0">
                    <a:effectLst/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,  there are some strange phenomenological results</a:t>
                </a:r>
                <a:r>
                  <a:rPr lang="en-US" altLang="zh-CN" sz="2000" kern="100" dirty="0"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. The decay processes induced by s → u with µ leptons in the final state offer possibilities of significant NP contributions not present in processes with electron.</a:t>
                </a:r>
                <a:endParaRPr lang="en-US" altLang="zh-CN" sz="2000" kern="100" dirty="0">
                  <a:effectLst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  <a:p>
                <a:r>
                  <a:rPr lang="en-US" altLang="zh-CN" sz="2000" kern="100" dirty="0"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   </a:t>
                </a:r>
                <a:r>
                  <a:rPr lang="en-US" altLang="zh-CN" sz="2000" kern="100" dirty="0">
                    <a:effectLst/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zh-CN" altLang="en-US" dirty="0"/>
              </a:p>
            </p:txBody>
          </p:sp>
        </mc:Choice>
        <mc:Fallback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63C5F68F-53FF-750A-A400-4CE7FC378B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025" y="2047461"/>
                <a:ext cx="8372162" cy="4370555"/>
              </a:xfrm>
              <a:prstGeom prst="rect">
                <a:avLst/>
              </a:prstGeom>
              <a:blipFill>
                <a:blip r:embed="rId2"/>
                <a:stretch>
                  <a:fillRect l="-655" t="-837" r="-102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77664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+mn-ea"/>
                <a:ea typeface="+mn-ea"/>
              </a:rPr>
              <a:t>Thank</a:t>
            </a:r>
            <a:r>
              <a:rPr lang="zh-CN" altLang="en-US" dirty="0">
                <a:latin typeface="+mn-ea"/>
                <a:ea typeface="+mn-ea"/>
              </a:rPr>
              <a:t> </a:t>
            </a:r>
            <a:r>
              <a:rPr lang="en-US" altLang="zh-CN" dirty="0">
                <a:latin typeface="+mn-ea"/>
                <a:ea typeface="+mn-ea"/>
              </a:rPr>
              <a:t>you</a:t>
            </a:r>
            <a:r>
              <a:rPr lang="zh-CN" altLang="en-US" dirty="0">
                <a:latin typeface="+mn-ea"/>
                <a:ea typeface="+mn-ea"/>
              </a:rPr>
              <a:t>！</a:t>
            </a:r>
          </a:p>
        </p:txBody>
      </p:sp>
    </p:spTree>
    <p:extLst>
      <p:ext uri="{BB962C8B-B14F-4D97-AF65-F5344CB8AC3E}">
        <p14:creationId xmlns:p14="http://schemas.microsoft.com/office/powerpoint/2010/main" val="1362973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目录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Freeform 10"/>
          <p:cNvSpPr>
            <a:spLocks/>
          </p:cNvSpPr>
          <p:nvPr userDrawn="1"/>
        </p:nvSpPr>
        <p:spPr bwMode="auto">
          <a:xfrm>
            <a:off x="1841535" y="1367357"/>
            <a:ext cx="843427" cy="343858"/>
          </a:xfrm>
          <a:custGeom>
            <a:avLst/>
            <a:gdLst>
              <a:gd name="T0" fmla="*/ 3120 w 3800"/>
              <a:gd name="T1" fmla="*/ 0 h 1532"/>
              <a:gd name="T2" fmla="*/ 682 w 3800"/>
              <a:gd name="T3" fmla="*/ 0 h 1532"/>
              <a:gd name="T4" fmla="*/ 682 w 3800"/>
              <a:gd name="T5" fmla="*/ 284 h 1532"/>
              <a:gd name="T6" fmla="*/ 0 w 3800"/>
              <a:gd name="T7" fmla="*/ 766 h 1532"/>
              <a:gd name="T8" fmla="*/ 682 w 3800"/>
              <a:gd name="T9" fmla="*/ 1248 h 1532"/>
              <a:gd name="T10" fmla="*/ 682 w 3800"/>
              <a:gd name="T11" fmla="*/ 1532 h 1532"/>
              <a:gd name="T12" fmla="*/ 3120 w 3800"/>
              <a:gd name="T13" fmla="*/ 1532 h 1532"/>
              <a:gd name="T14" fmla="*/ 3120 w 3800"/>
              <a:gd name="T15" fmla="*/ 1248 h 1532"/>
              <a:gd name="T16" fmla="*/ 3800 w 3800"/>
              <a:gd name="T17" fmla="*/ 766 h 1532"/>
              <a:gd name="T18" fmla="*/ 3120 w 3800"/>
              <a:gd name="T19" fmla="*/ 284 h 1532"/>
              <a:gd name="T20" fmla="*/ 3120 w 3800"/>
              <a:gd name="T21" fmla="*/ 0 h 15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800" h="1532">
                <a:moveTo>
                  <a:pt x="3120" y="0"/>
                </a:moveTo>
                <a:lnTo>
                  <a:pt x="682" y="0"/>
                </a:lnTo>
                <a:lnTo>
                  <a:pt x="682" y="284"/>
                </a:lnTo>
                <a:lnTo>
                  <a:pt x="0" y="766"/>
                </a:lnTo>
                <a:lnTo>
                  <a:pt x="682" y="1248"/>
                </a:lnTo>
                <a:lnTo>
                  <a:pt x="682" y="1532"/>
                </a:lnTo>
                <a:lnTo>
                  <a:pt x="3120" y="1532"/>
                </a:lnTo>
                <a:lnTo>
                  <a:pt x="3120" y="1248"/>
                </a:lnTo>
                <a:lnTo>
                  <a:pt x="3800" y="766"/>
                </a:lnTo>
                <a:lnTo>
                  <a:pt x="3120" y="284"/>
                </a:lnTo>
                <a:lnTo>
                  <a:pt x="312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3200" b="1"/>
          </a:p>
        </p:txBody>
      </p:sp>
      <p:sp>
        <p:nvSpPr>
          <p:cNvPr id="5" name="文本框 4"/>
          <p:cNvSpPr txBox="1"/>
          <p:nvPr userDrawn="1"/>
        </p:nvSpPr>
        <p:spPr>
          <a:xfrm>
            <a:off x="2071646" y="1303550"/>
            <a:ext cx="383206" cy="443226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" name="直接连接符 6"/>
          <p:cNvCxnSpPr>
            <a:stCxn id="4" idx="6"/>
          </p:cNvCxnSpPr>
          <p:nvPr/>
        </p:nvCxnSpPr>
        <p:spPr>
          <a:xfrm>
            <a:off x="2534033" y="1711215"/>
            <a:ext cx="4500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2915073" y="1274734"/>
            <a:ext cx="4387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 did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do it 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Freeform 10"/>
          <p:cNvSpPr>
            <a:spLocks/>
          </p:cNvSpPr>
          <p:nvPr userDrawn="1"/>
        </p:nvSpPr>
        <p:spPr bwMode="auto">
          <a:xfrm>
            <a:off x="1841535" y="2287330"/>
            <a:ext cx="843427" cy="343858"/>
          </a:xfrm>
          <a:custGeom>
            <a:avLst/>
            <a:gdLst>
              <a:gd name="T0" fmla="*/ 3120 w 3800"/>
              <a:gd name="T1" fmla="*/ 0 h 1532"/>
              <a:gd name="T2" fmla="*/ 682 w 3800"/>
              <a:gd name="T3" fmla="*/ 0 h 1532"/>
              <a:gd name="T4" fmla="*/ 682 w 3800"/>
              <a:gd name="T5" fmla="*/ 284 h 1532"/>
              <a:gd name="T6" fmla="*/ 0 w 3800"/>
              <a:gd name="T7" fmla="*/ 766 h 1532"/>
              <a:gd name="T8" fmla="*/ 682 w 3800"/>
              <a:gd name="T9" fmla="*/ 1248 h 1532"/>
              <a:gd name="T10" fmla="*/ 682 w 3800"/>
              <a:gd name="T11" fmla="*/ 1532 h 1532"/>
              <a:gd name="T12" fmla="*/ 3120 w 3800"/>
              <a:gd name="T13" fmla="*/ 1532 h 1532"/>
              <a:gd name="T14" fmla="*/ 3120 w 3800"/>
              <a:gd name="T15" fmla="*/ 1248 h 1532"/>
              <a:gd name="T16" fmla="*/ 3800 w 3800"/>
              <a:gd name="T17" fmla="*/ 766 h 1532"/>
              <a:gd name="T18" fmla="*/ 3120 w 3800"/>
              <a:gd name="T19" fmla="*/ 284 h 1532"/>
              <a:gd name="T20" fmla="*/ 3120 w 3800"/>
              <a:gd name="T21" fmla="*/ 0 h 15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800" h="1532">
                <a:moveTo>
                  <a:pt x="3120" y="0"/>
                </a:moveTo>
                <a:lnTo>
                  <a:pt x="682" y="0"/>
                </a:lnTo>
                <a:lnTo>
                  <a:pt x="682" y="284"/>
                </a:lnTo>
                <a:lnTo>
                  <a:pt x="0" y="766"/>
                </a:lnTo>
                <a:lnTo>
                  <a:pt x="682" y="1248"/>
                </a:lnTo>
                <a:lnTo>
                  <a:pt x="682" y="1532"/>
                </a:lnTo>
                <a:lnTo>
                  <a:pt x="3120" y="1532"/>
                </a:lnTo>
                <a:lnTo>
                  <a:pt x="3120" y="1248"/>
                </a:lnTo>
                <a:lnTo>
                  <a:pt x="3800" y="766"/>
                </a:lnTo>
                <a:lnTo>
                  <a:pt x="3120" y="284"/>
                </a:lnTo>
                <a:lnTo>
                  <a:pt x="312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3200" b="1"/>
          </a:p>
        </p:txBody>
      </p:sp>
      <p:sp>
        <p:nvSpPr>
          <p:cNvPr id="14" name="文本框 13"/>
          <p:cNvSpPr txBox="1"/>
          <p:nvPr userDrawn="1"/>
        </p:nvSpPr>
        <p:spPr>
          <a:xfrm>
            <a:off x="2071646" y="2223523"/>
            <a:ext cx="383206" cy="443226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5" name="直接连接符 14"/>
          <p:cNvCxnSpPr>
            <a:stCxn id="13" idx="6"/>
          </p:cNvCxnSpPr>
          <p:nvPr/>
        </p:nvCxnSpPr>
        <p:spPr>
          <a:xfrm>
            <a:off x="2534033" y="2631188"/>
            <a:ext cx="45000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2915073" y="2194707"/>
            <a:ext cx="4387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did we do it</a:t>
            </a:r>
          </a:p>
        </p:txBody>
      </p:sp>
      <p:sp>
        <p:nvSpPr>
          <p:cNvPr id="18" name="Freeform 10"/>
          <p:cNvSpPr>
            <a:spLocks/>
          </p:cNvSpPr>
          <p:nvPr userDrawn="1"/>
        </p:nvSpPr>
        <p:spPr bwMode="auto">
          <a:xfrm>
            <a:off x="1841535" y="3207303"/>
            <a:ext cx="843427" cy="343858"/>
          </a:xfrm>
          <a:custGeom>
            <a:avLst/>
            <a:gdLst>
              <a:gd name="T0" fmla="*/ 3120 w 3800"/>
              <a:gd name="T1" fmla="*/ 0 h 1532"/>
              <a:gd name="T2" fmla="*/ 682 w 3800"/>
              <a:gd name="T3" fmla="*/ 0 h 1532"/>
              <a:gd name="T4" fmla="*/ 682 w 3800"/>
              <a:gd name="T5" fmla="*/ 284 h 1532"/>
              <a:gd name="T6" fmla="*/ 0 w 3800"/>
              <a:gd name="T7" fmla="*/ 766 h 1532"/>
              <a:gd name="T8" fmla="*/ 682 w 3800"/>
              <a:gd name="T9" fmla="*/ 1248 h 1532"/>
              <a:gd name="T10" fmla="*/ 682 w 3800"/>
              <a:gd name="T11" fmla="*/ 1532 h 1532"/>
              <a:gd name="T12" fmla="*/ 3120 w 3800"/>
              <a:gd name="T13" fmla="*/ 1532 h 1532"/>
              <a:gd name="T14" fmla="*/ 3120 w 3800"/>
              <a:gd name="T15" fmla="*/ 1248 h 1532"/>
              <a:gd name="T16" fmla="*/ 3800 w 3800"/>
              <a:gd name="T17" fmla="*/ 766 h 1532"/>
              <a:gd name="T18" fmla="*/ 3120 w 3800"/>
              <a:gd name="T19" fmla="*/ 284 h 1532"/>
              <a:gd name="T20" fmla="*/ 3120 w 3800"/>
              <a:gd name="T21" fmla="*/ 0 h 15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800" h="1532">
                <a:moveTo>
                  <a:pt x="3120" y="0"/>
                </a:moveTo>
                <a:lnTo>
                  <a:pt x="682" y="0"/>
                </a:lnTo>
                <a:lnTo>
                  <a:pt x="682" y="284"/>
                </a:lnTo>
                <a:lnTo>
                  <a:pt x="0" y="766"/>
                </a:lnTo>
                <a:lnTo>
                  <a:pt x="682" y="1248"/>
                </a:lnTo>
                <a:lnTo>
                  <a:pt x="682" y="1532"/>
                </a:lnTo>
                <a:lnTo>
                  <a:pt x="3120" y="1532"/>
                </a:lnTo>
                <a:lnTo>
                  <a:pt x="3120" y="1248"/>
                </a:lnTo>
                <a:lnTo>
                  <a:pt x="3800" y="766"/>
                </a:lnTo>
                <a:lnTo>
                  <a:pt x="3120" y="284"/>
                </a:lnTo>
                <a:lnTo>
                  <a:pt x="312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3200" b="1"/>
          </a:p>
        </p:txBody>
      </p:sp>
      <p:sp>
        <p:nvSpPr>
          <p:cNvPr id="19" name="文本框 18"/>
          <p:cNvSpPr txBox="1"/>
          <p:nvPr userDrawn="1"/>
        </p:nvSpPr>
        <p:spPr>
          <a:xfrm>
            <a:off x="2071646" y="3143496"/>
            <a:ext cx="383206" cy="443226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0" name="直接连接符 19"/>
          <p:cNvCxnSpPr>
            <a:stCxn id="18" idx="6"/>
          </p:cNvCxnSpPr>
          <p:nvPr/>
        </p:nvCxnSpPr>
        <p:spPr>
          <a:xfrm>
            <a:off x="2534033" y="3551161"/>
            <a:ext cx="45000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2915073" y="3114680"/>
            <a:ext cx="4387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did we get</a:t>
            </a:r>
          </a:p>
        </p:txBody>
      </p:sp>
      <p:sp>
        <p:nvSpPr>
          <p:cNvPr id="23" name="Freeform 10"/>
          <p:cNvSpPr>
            <a:spLocks/>
          </p:cNvSpPr>
          <p:nvPr userDrawn="1"/>
        </p:nvSpPr>
        <p:spPr bwMode="auto">
          <a:xfrm>
            <a:off x="1841535" y="4127276"/>
            <a:ext cx="843427" cy="343858"/>
          </a:xfrm>
          <a:custGeom>
            <a:avLst/>
            <a:gdLst>
              <a:gd name="T0" fmla="*/ 3120 w 3800"/>
              <a:gd name="T1" fmla="*/ 0 h 1532"/>
              <a:gd name="T2" fmla="*/ 682 w 3800"/>
              <a:gd name="T3" fmla="*/ 0 h 1532"/>
              <a:gd name="T4" fmla="*/ 682 w 3800"/>
              <a:gd name="T5" fmla="*/ 284 h 1532"/>
              <a:gd name="T6" fmla="*/ 0 w 3800"/>
              <a:gd name="T7" fmla="*/ 766 h 1532"/>
              <a:gd name="T8" fmla="*/ 682 w 3800"/>
              <a:gd name="T9" fmla="*/ 1248 h 1532"/>
              <a:gd name="T10" fmla="*/ 682 w 3800"/>
              <a:gd name="T11" fmla="*/ 1532 h 1532"/>
              <a:gd name="T12" fmla="*/ 3120 w 3800"/>
              <a:gd name="T13" fmla="*/ 1532 h 1532"/>
              <a:gd name="T14" fmla="*/ 3120 w 3800"/>
              <a:gd name="T15" fmla="*/ 1248 h 1532"/>
              <a:gd name="T16" fmla="*/ 3800 w 3800"/>
              <a:gd name="T17" fmla="*/ 766 h 1532"/>
              <a:gd name="T18" fmla="*/ 3120 w 3800"/>
              <a:gd name="T19" fmla="*/ 284 h 1532"/>
              <a:gd name="T20" fmla="*/ 3120 w 3800"/>
              <a:gd name="T21" fmla="*/ 0 h 15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800" h="1532">
                <a:moveTo>
                  <a:pt x="3120" y="0"/>
                </a:moveTo>
                <a:lnTo>
                  <a:pt x="682" y="0"/>
                </a:lnTo>
                <a:lnTo>
                  <a:pt x="682" y="284"/>
                </a:lnTo>
                <a:lnTo>
                  <a:pt x="0" y="766"/>
                </a:lnTo>
                <a:lnTo>
                  <a:pt x="682" y="1248"/>
                </a:lnTo>
                <a:lnTo>
                  <a:pt x="682" y="1532"/>
                </a:lnTo>
                <a:lnTo>
                  <a:pt x="3120" y="1532"/>
                </a:lnTo>
                <a:lnTo>
                  <a:pt x="3120" y="1248"/>
                </a:lnTo>
                <a:lnTo>
                  <a:pt x="3800" y="766"/>
                </a:lnTo>
                <a:lnTo>
                  <a:pt x="3120" y="284"/>
                </a:lnTo>
                <a:lnTo>
                  <a:pt x="312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3200" b="1"/>
          </a:p>
        </p:txBody>
      </p:sp>
      <p:sp>
        <p:nvSpPr>
          <p:cNvPr id="24" name="文本框 23"/>
          <p:cNvSpPr txBox="1"/>
          <p:nvPr userDrawn="1"/>
        </p:nvSpPr>
        <p:spPr>
          <a:xfrm>
            <a:off x="2071646" y="4063469"/>
            <a:ext cx="383206" cy="443226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5" name="直接连接符 24"/>
          <p:cNvCxnSpPr>
            <a:stCxn id="23" idx="6"/>
          </p:cNvCxnSpPr>
          <p:nvPr/>
        </p:nvCxnSpPr>
        <p:spPr>
          <a:xfrm>
            <a:off x="2534033" y="4471134"/>
            <a:ext cx="45000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25"/>
          <p:cNvSpPr txBox="1"/>
          <p:nvPr/>
        </p:nvSpPr>
        <p:spPr>
          <a:xfrm>
            <a:off x="2915073" y="4034653"/>
            <a:ext cx="4387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</a:p>
        </p:txBody>
      </p:sp>
      <p:sp>
        <p:nvSpPr>
          <p:cNvPr id="34" name="文本框 33"/>
          <p:cNvSpPr txBox="1"/>
          <p:nvPr userDrawn="1"/>
        </p:nvSpPr>
        <p:spPr>
          <a:xfrm>
            <a:off x="2071646" y="4983444"/>
            <a:ext cx="383206" cy="443226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46209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sz="quarter" idx="10"/>
          </p:nvPr>
        </p:nvSpPr>
        <p:spPr>
          <a:xfrm>
            <a:off x="494025" y="1685678"/>
            <a:ext cx="8272288" cy="4921498"/>
          </a:xfrm>
        </p:spPr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Weak decays of quarks </a:t>
            </a:r>
            <a:r>
              <a:rPr lang="en-US" altLang="zh-CN" dirty="0">
                <a:solidFill>
                  <a:srgbClr val="13141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can play an important role in </a:t>
            </a:r>
            <a:r>
              <a:rPr lang="en-US" altLang="zh-CN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testing the standard model</a:t>
            </a:r>
            <a:r>
              <a:rPr lang="en-US" altLang="zh-CN" dirty="0">
                <a:solidFill>
                  <a:srgbClr val="13141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of particle physics. 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Weak decays of quarks </a:t>
            </a:r>
            <a:r>
              <a:rPr lang="en-US" altLang="zh-CN" dirty="0">
                <a:solidFill>
                  <a:srgbClr val="131413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shaping our </a:t>
            </a:r>
            <a:r>
              <a:rPr lang="en-US" altLang="zh-CN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understanding of CP violation</a:t>
            </a:r>
            <a:r>
              <a:rPr lang="en-US" altLang="zh-CN" dirty="0">
                <a:solidFill>
                  <a:srgbClr val="13141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in our universe</a:t>
            </a:r>
            <a:r>
              <a:rPr lang="en-US" altLang="zh-CN" sz="1800" dirty="0">
                <a:solidFill>
                  <a:srgbClr val="13141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altLang="zh-CN" dirty="0">
                <a:solidFill>
                  <a:srgbClr val="131413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</a:t>
            </a:r>
            <a:r>
              <a:rPr lang="en-US" altLang="zh-CN" dirty="0">
                <a:solidFill>
                  <a:srgbClr val="131413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he study of weak decays </a:t>
            </a:r>
            <a:r>
              <a:rPr lang="en-US" altLang="zh-CN" dirty="0">
                <a:solidFill>
                  <a:srgbClr val="13141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of quarks insides a hadron </a:t>
            </a:r>
            <a:r>
              <a:rPr lang="en-US" altLang="zh-CN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provides a platform for the exploration of strong interactions</a:t>
            </a:r>
            <a:r>
              <a:rPr lang="en-US" altLang="zh-CN" dirty="0">
                <a:solidFill>
                  <a:srgbClr val="13141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altLang="zh-CN" dirty="0">
                <a:solidFill>
                  <a:srgbClr val="1314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dirty="0">
                <a:solidFill>
                  <a:srgbClr val="13141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aryons composed of </a:t>
            </a:r>
            <a:r>
              <a:rPr lang="en-US" altLang="zh-CN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two heavy quarks </a:t>
            </a:r>
            <a:r>
              <a:rPr lang="en-US" altLang="zh-CN" dirty="0">
                <a:solidFill>
                  <a:srgbClr val="13141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are special interests and provide a unique arena to explore the QCD dynamics.</a:t>
            </a:r>
          </a:p>
          <a:p>
            <a:r>
              <a:rPr lang="en-US" altLang="zh-CN" dirty="0">
                <a:solidFill>
                  <a:srgbClr val="1314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dirty="0">
                <a:solidFill>
                  <a:srgbClr val="13141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previous analysis which mainly focused on </a:t>
            </a:r>
            <a:r>
              <a:rPr lang="en-US" altLang="zh-CN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light-quark decays </a:t>
            </a:r>
            <a:r>
              <a:rPr lang="en-US" altLang="zh-CN" dirty="0">
                <a:solidFill>
                  <a:srgbClr val="13141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of heavy hadrons with </a:t>
            </a:r>
            <a:r>
              <a:rPr lang="en-US" altLang="zh-CN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one heavy quark</a:t>
            </a:r>
            <a:r>
              <a:rPr lang="en-US" altLang="zh-CN" dirty="0">
                <a:solidFill>
                  <a:srgbClr val="13141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[</a:t>
            </a:r>
            <a:r>
              <a:rPr lang="nb-NO" altLang="zh-CN" sz="1800" dirty="0">
                <a:solidFill>
                  <a:srgbClr val="131413"/>
                </a:solidFill>
                <a:effectLst/>
                <a:latin typeface="Times-Roman"/>
                <a:ea typeface="宋体" panose="02010600030101010101" pitchFamily="2" charset="-122"/>
              </a:rPr>
              <a:t>S. Faller, T. Mannel, Phys. Lett. B </a:t>
            </a:r>
            <a:r>
              <a:rPr lang="nb-NO" altLang="zh-CN" sz="1800" b="1" dirty="0">
                <a:solidFill>
                  <a:srgbClr val="131413"/>
                </a:solidFill>
                <a:effectLst/>
                <a:latin typeface="Times-Bold"/>
                <a:ea typeface="宋体" panose="02010600030101010101" pitchFamily="2" charset="-122"/>
              </a:rPr>
              <a:t>750</a:t>
            </a:r>
            <a:r>
              <a:rPr lang="nb-NO" altLang="zh-CN" sz="1800" dirty="0">
                <a:solidFill>
                  <a:srgbClr val="131413"/>
                </a:solidFill>
                <a:effectLst/>
                <a:latin typeface="Times-Roman"/>
                <a:ea typeface="宋体" panose="02010600030101010101" pitchFamily="2" charset="-122"/>
              </a:rPr>
              <a:t>, 653–659 (2015).</a:t>
            </a:r>
            <a:r>
              <a:rPr lang="en-US" altLang="zh-CN" sz="1800" dirty="0">
                <a:solidFill>
                  <a:srgbClr val="131413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]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zh-CN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 did</a:t>
            </a:r>
            <a:r>
              <a:rPr lang="zh-C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do it ——Introduction</a:t>
            </a: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54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sz="quarter" idx="10"/>
          </p:nvPr>
        </p:nvSpPr>
        <p:spPr>
          <a:xfrm>
            <a:off x="494025" y="1685678"/>
            <a:ext cx="8302105" cy="4921498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endParaRPr lang="en-US" altLang="zh-CN" dirty="0"/>
          </a:p>
          <a:p>
            <a:pPr marL="0" indent="0">
              <a:lnSpc>
                <a:spcPct val="150000"/>
              </a:lnSpc>
              <a:buNone/>
            </a:pPr>
            <a:endParaRPr lang="en-US" altLang="zh-CN" dirty="0"/>
          </a:p>
          <a:p>
            <a:pPr marL="0" indent="0">
              <a:lnSpc>
                <a:spcPct val="150000"/>
              </a:lnSpc>
              <a:buNone/>
            </a:pPr>
            <a:endParaRPr lang="en-US" altLang="zh-CN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 did</a:t>
            </a:r>
            <a:r>
              <a:rPr lang="zh-C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do it ——Introduction</a:t>
            </a: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9AFCB65D-4896-37C5-9CA5-63BE2DB77F99}"/>
              </a:ext>
            </a:extLst>
          </p:cNvPr>
          <p:cNvSpPr txBox="1"/>
          <p:nvPr/>
        </p:nvSpPr>
        <p:spPr>
          <a:xfrm>
            <a:off x="1093304" y="1948068"/>
            <a:ext cx="2332754" cy="369332"/>
          </a:xfrm>
          <a:prstGeom prst="rect">
            <a:avLst/>
          </a:prstGeom>
          <a:noFill/>
          <a:ln>
            <a:solidFill>
              <a:srgbClr val="7FB1D8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Very small phase space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直接箭头连接符 5">
            <a:extLst>
              <a:ext uri="{FF2B5EF4-FFF2-40B4-BE49-F238E27FC236}">
                <a16:creationId xmlns:a16="http://schemas.microsoft.com/office/drawing/2014/main" id="{FB1C7071-3601-FD42-F34E-6AB401920AA3}"/>
              </a:ext>
            </a:extLst>
          </p:cNvPr>
          <p:cNvCxnSpPr/>
          <p:nvPr/>
        </p:nvCxnSpPr>
        <p:spPr>
          <a:xfrm>
            <a:off x="3886200" y="2156791"/>
            <a:ext cx="110324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>
            <a:extLst>
              <a:ext uri="{FF2B5EF4-FFF2-40B4-BE49-F238E27FC236}">
                <a16:creationId xmlns:a16="http://schemas.microsoft.com/office/drawing/2014/main" id="{00CDE8F9-3E7B-8AAB-1766-CD0F02D48888}"/>
              </a:ext>
            </a:extLst>
          </p:cNvPr>
          <p:cNvSpPr txBox="1"/>
          <p:nvPr/>
        </p:nvSpPr>
        <p:spPr>
          <a:xfrm>
            <a:off x="5449585" y="1948068"/>
            <a:ext cx="2820003" cy="369332"/>
          </a:xfrm>
          <a:prstGeom prst="rect">
            <a:avLst/>
          </a:prstGeom>
          <a:noFill/>
          <a:ln>
            <a:solidFill>
              <a:srgbClr val="7FB1D8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Limited channel are allowed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6ADDFCEC-C73F-23C0-8361-EBB55E058E0A}"/>
              </a:ext>
            </a:extLst>
          </p:cNvPr>
          <p:cNvSpPr txBox="1"/>
          <p:nvPr/>
        </p:nvSpPr>
        <p:spPr>
          <a:xfrm>
            <a:off x="1093304" y="2653340"/>
            <a:ext cx="72967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rgbClr val="13141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we  explore the </a:t>
            </a:r>
            <a:r>
              <a:rPr lang="en-US" altLang="zh-CN" sz="2000" i="1" dirty="0">
                <a:solidFill>
                  <a:srgbClr val="13141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US" altLang="zh-CN" sz="2000" dirty="0">
                <a:solidFill>
                  <a:srgbClr val="13141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altLang="zh-CN" sz="2000" i="1" dirty="0">
                <a:solidFill>
                  <a:srgbClr val="13141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en-US" altLang="zh-CN" sz="2000" dirty="0">
                <a:solidFill>
                  <a:srgbClr val="13141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transition of doubly heavy baryons decays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8CAA9EFB-209C-F686-B9A9-C3AAAAD22A69}"/>
              </a:ext>
            </a:extLst>
          </p:cNvPr>
          <p:cNvSpPr txBox="1"/>
          <p:nvPr/>
        </p:nvSpPr>
        <p:spPr>
          <a:xfrm>
            <a:off x="1431236" y="3389390"/>
            <a:ext cx="3384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spin-1/2 to spin-1/2 decays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4D35E154-BF8E-8F81-87DD-DA4BC1719E75}"/>
              </a:ext>
            </a:extLst>
          </p:cNvPr>
          <p:cNvSpPr txBox="1"/>
          <p:nvPr/>
        </p:nvSpPr>
        <p:spPr>
          <a:xfrm>
            <a:off x="1431236" y="4943123"/>
            <a:ext cx="3384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spin-3/2 to spin-1/2 decays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B568E083-7910-86B4-9893-509EF46004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0427" y="3876594"/>
            <a:ext cx="5829300" cy="81915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EBC41ABB-E04A-6E90-E232-87DA2522A8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8714" y="5552032"/>
            <a:ext cx="4791075" cy="762000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7C04EF4A-66F9-5A78-44FF-76BDF926A655}"/>
              </a:ext>
            </a:extLst>
          </p:cNvPr>
          <p:cNvSpPr txBox="1"/>
          <p:nvPr/>
        </p:nvSpPr>
        <p:spPr>
          <a:xfrm>
            <a:off x="4815496" y="4412589"/>
            <a:ext cx="1128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7FB1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Spin-1 </a:t>
            </a:r>
            <a:r>
              <a:rPr lang="en-US" altLang="zh-CN" sz="1600" dirty="0" err="1">
                <a:solidFill>
                  <a:srgbClr val="7FB1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bc</a:t>
            </a:r>
            <a:endParaRPr lang="zh-CN" altLang="en-US" sz="1600" dirty="0">
              <a:solidFill>
                <a:srgbClr val="7FB1D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76C85AEE-5681-0534-1F0E-4522F6D5A079}"/>
              </a:ext>
            </a:extLst>
          </p:cNvPr>
          <p:cNvSpPr txBox="1"/>
          <p:nvPr/>
        </p:nvSpPr>
        <p:spPr>
          <a:xfrm>
            <a:off x="6224890" y="4422143"/>
            <a:ext cx="105354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7FB1D8"/>
                </a:solidFill>
                <a:effectLst/>
                <a:uLnTx/>
                <a:uFillTx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Spin-0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7FB1D8"/>
                </a:solidFill>
                <a:effectLst/>
                <a:uLnTx/>
                <a:uFillTx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bc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7FB1D8"/>
              </a:solidFill>
              <a:effectLst/>
              <a:uLnTx/>
              <a:uFillTx/>
              <a:latin typeface="Times New Roman" panose="02020603050405020304" pitchFamily="18" charset="0"/>
              <a:ea typeface="等线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70594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sz="quarter" idx="10"/>
          </p:nvPr>
        </p:nvSpPr>
        <p:spPr>
          <a:xfrm>
            <a:off x="1006862" y="2802804"/>
            <a:ext cx="7346485" cy="3209585"/>
          </a:xfrm>
        </p:spPr>
        <p:txBody>
          <a:bodyPr/>
          <a:lstStyle/>
          <a:p>
            <a:r>
              <a:rPr lang="en-US" altLang="zh-CN" sz="2400" dirty="0">
                <a:solidFill>
                  <a:srgbClr val="13141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measurements of </a:t>
            </a:r>
            <a:r>
              <a:rPr lang="en-US" altLang="zh-CN" sz="2400" dirty="0" err="1">
                <a:solidFill>
                  <a:srgbClr val="13141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semileptonic</a:t>
            </a:r>
            <a:r>
              <a:rPr lang="en-US" altLang="zh-CN" sz="2400" dirty="0">
                <a:solidFill>
                  <a:srgbClr val="13141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decay widths can help to provide reliable constraints on the form factors since the recoil is small.</a:t>
            </a:r>
          </a:p>
          <a:p>
            <a:r>
              <a:rPr lang="en-US" altLang="zh-CN" sz="2400" dirty="0">
                <a:solidFill>
                  <a:srgbClr val="131413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due to the small </a:t>
            </a:r>
            <a:r>
              <a:rPr lang="en-US" altLang="zh-CN" sz="2400" dirty="0">
                <a:solidFill>
                  <a:srgbClr val="13141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phase space, the helicity suppression amplitudes in certain semi-leptonic decays are uplifted by the muon mass.</a:t>
            </a:r>
          </a:p>
          <a:p>
            <a:endParaRPr lang="en-US" altLang="zh-CN" sz="2400" dirty="0">
              <a:solidFill>
                <a:srgbClr val="13141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zh-CN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 did</a:t>
            </a:r>
            <a:r>
              <a:rPr lang="zh-C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do it ——Introduction</a:t>
            </a: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5CEEF0A1-98E2-B571-A017-6934BC2FE9FC}"/>
              </a:ext>
            </a:extLst>
          </p:cNvPr>
          <p:cNvSpPr txBox="1"/>
          <p:nvPr/>
        </p:nvSpPr>
        <p:spPr>
          <a:xfrm>
            <a:off x="1487938" y="1990966"/>
            <a:ext cx="2125903" cy="400110"/>
          </a:xfrm>
          <a:prstGeom prst="rect">
            <a:avLst/>
          </a:prstGeom>
          <a:noFill/>
          <a:ln>
            <a:solidFill>
              <a:srgbClr val="7FB1D8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Small phase space 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76325A0D-DA0E-FF06-C978-A6B14414725F}"/>
              </a:ext>
            </a:extLst>
          </p:cNvPr>
          <p:cNvSpPr txBox="1"/>
          <p:nvPr/>
        </p:nvSpPr>
        <p:spPr>
          <a:xfrm>
            <a:off x="5463044" y="1979457"/>
            <a:ext cx="2701573" cy="400110"/>
          </a:xfrm>
          <a:prstGeom prst="rect">
            <a:avLst/>
          </a:prstGeom>
          <a:noFill/>
          <a:ln>
            <a:solidFill>
              <a:srgbClr val="7FB1D8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Difficult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experiments 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直接箭头连接符 5">
            <a:extLst>
              <a:ext uri="{FF2B5EF4-FFF2-40B4-BE49-F238E27FC236}">
                <a16:creationId xmlns:a16="http://schemas.microsoft.com/office/drawing/2014/main" id="{9854F86A-4DE5-760B-ACA7-77BAFDC4F3D0}"/>
              </a:ext>
            </a:extLst>
          </p:cNvPr>
          <p:cNvCxnSpPr/>
          <p:nvPr/>
        </p:nvCxnSpPr>
        <p:spPr>
          <a:xfrm>
            <a:off x="3886200" y="2156791"/>
            <a:ext cx="110324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16106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目录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Freeform 10"/>
          <p:cNvSpPr>
            <a:spLocks/>
          </p:cNvSpPr>
          <p:nvPr userDrawn="1"/>
        </p:nvSpPr>
        <p:spPr bwMode="auto">
          <a:xfrm>
            <a:off x="1841535" y="1367357"/>
            <a:ext cx="843427" cy="343858"/>
          </a:xfrm>
          <a:custGeom>
            <a:avLst/>
            <a:gdLst>
              <a:gd name="T0" fmla="*/ 3120 w 3800"/>
              <a:gd name="T1" fmla="*/ 0 h 1532"/>
              <a:gd name="T2" fmla="*/ 682 w 3800"/>
              <a:gd name="T3" fmla="*/ 0 h 1532"/>
              <a:gd name="T4" fmla="*/ 682 w 3800"/>
              <a:gd name="T5" fmla="*/ 284 h 1532"/>
              <a:gd name="T6" fmla="*/ 0 w 3800"/>
              <a:gd name="T7" fmla="*/ 766 h 1532"/>
              <a:gd name="T8" fmla="*/ 682 w 3800"/>
              <a:gd name="T9" fmla="*/ 1248 h 1532"/>
              <a:gd name="T10" fmla="*/ 682 w 3800"/>
              <a:gd name="T11" fmla="*/ 1532 h 1532"/>
              <a:gd name="T12" fmla="*/ 3120 w 3800"/>
              <a:gd name="T13" fmla="*/ 1532 h 1532"/>
              <a:gd name="T14" fmla="*/ 3120 w 3800"/>
              <a:gd name="T15" fmla="*/ 1248 h 1532"/>
              <a:gd name="T16" fmla="*/ 3800 w 3800"/>
              <a:gd name="T17" fmla="*/ 766 h 1532"/>
              <a:gd name="T18" fmla="*/ 3120 w 3800"/>
              <a:gd name="T19" fmla="*/ 284 h 1532"/>
              <a:gd name="T20" fmla="*/ 3120 w 3800"/>
              <a:gd name="T21" fmla="*/ 0 h 15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800" h="1532">
                <a:moveTo>
                  <a:pt x="3120" y="0"/>
                </a:moveTo>
                <a:lnTo>
                  <a:pt x="682" y="0"/>
                </a:lnTo>
                <a:lnTo>
                  <a:pt x="682" y="284"/>
                </a:lnTo>
                <a:lnTo>
                  <a:pt x="0" y="766"/>
                </a:lnTo>
                <a:lnTo>
                  <a:pt x="682" y="1248"/>
                </a:lnTo>
                <a:lnTo>
                  <a:pt x="682" y="1532"/>
                </a:lnTo>
                <a:lnTo>
                  <a:pt x="3120" y="1532"/>
                </a:lnTo>
                <a:lnTo>
                  <a:pt x="3120" y="1248"/>
                </a:lnTo>
                <a:lnTo>
                  <a:pt x="3800" y="766"/>
                </a:lnTo>
                <a:lnTo>
                  <a:pt x="3120" y="284"/>
                </a:lnTo>
                <a:lnTo>
                  <a:pt x="312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3200" b="1"/>
          </a:p>
        </p:txBody>
      </p:sp>
      <p:sp>
        <p:nvSpPr>
          <p:cNvPr id="5" name="文本框 4"/>
          <p:cNvSpPr txBox="1"/>
          <p:nvPr userDrawn="1"/>
        </p:nvSpPr>
        <p:spPr>
          <a:xfrm>
            <a:off x="2071646" y="1303550"/>
            <a:ext cx="383206" cy="443226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" name="直接连接符 6"/>
          <p:cNvCxnSpPr>
            <a:stCxn id="4" idx="6"/>
          </p:cNvCxnSpPr>
          <p:nvPr/>
        </p:nvCxnSpPr>
        <p:spPr>
          <a:xfrm>
            <a:off x="2534033" y="1711215"/>
            <a:ext cx="45000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2915073" y="1274734"/>
            <a:ext cx="4387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did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Freeform 10"/>
          <p:cNvSpPr>
            <a:spLocks/>
          </p:cNvSpPr>
          <p:nvPr userDrawn="1"/>
        </p:nvSpPr>
        <p:spPr bwMode="auto">
          <a:xfrm>
            <a:off x="1841535" y="2287330"/>
            <a:ext cx="843427" cy="343858"/>
          </a:xfrm>
          <a:custGeom>
            <a:avLst/>
            <a:gdLst>
              <a:gd name="T0" fmla="*/ 3120 w 3800"/>
              <a:gd name="T1" fmla="*/ 0 h 1532"/>
              <a:gd name="T2" fmla="*/ 682 w 3800"/>
              <a:gd name="T3" fmla="*/ 0 h 1532"/>
              <a:gd name="T4" fmla="*/ 682 w 3800"/>
              <a:gd name="T5" fmla="*/ 284 h 1532"/>
              <a:gd name="T6" fmla="*/ 0 w 3800"/>
              <a:gd name="T7" fmla="*/ 766 h 1532"/>
              <a:gd name="T8" fmla="*/ 682 w 3800"/>
              <a:gd name="T9" fmla="*/ 1248 h 1532"/>
              <a:gd name="T10" fmla="*/ 682 w 3800"/>
              <a:gd name="T11" fmla="*/ 1532 h 1532"/>
              <a:gd name="T12" fmla="*/ 3120 w 3800"/>
              <a:gd name="T13" fmla="*/ 1532 h 1532"/>
              <a:gd name="T14" fmla="*/ 3120 w 3800"/>
              <a:gd name="T15" fmla="*/ 1248 h 1532"/>
              <a:gd name="T16" fmla="*/ 3800 w 3800"/>
              <a:gd name="T17" fmla="*/ 766 h 1532"/>
              <a:gd name="T18" fmla="*/ 3120 w 3800"/>
              <a:gd name="T19" fmla="*/ 284 h 1532"/>
              <a:gd name="T20" fmla="*/ 3120 w 3800"/>
              <a:gd name="T21" fmla="*/ 0 h 15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800" h="1532">
                <a:moveTo>
                  <a:pt x="3120" y="0"/>
                </a:moveTo>
                <a:lnTo>
                  <a:pt x="682" y="0"/>
                </a:lnTo>
                <a:lnTo>
                  <a:pt x="682" y="284"/>
                </a:lnTo>
                <a:lnTo>
                  <a:pt x="0" y="766"/>
                </a:lnTo>
                <a:lnTo>
                  <a:pt x="682" y="1248"/>
                </a:lnTo>
                <a:lnTo>
                  <a:pt x="682" y="1532"/>
                </a:lnTo>
                <a:lnTo>
                  <a:pt x="3120" y="1532"/>
                </a:lnTo>
                <a:lnTo>
                  <a:pt x="3120" y="1248"/>
                </a:lnTo>
                <a:lnTo>
                  <a:pt x="3800" y="766"/>
                </a:lnTo>
                <a:lnTo>
                  <a:pt x="3120" y="284"/>
                </a:lnTo>
                <a:lnTo>
                  <a:pt x="312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3200" b="1"/>
          </a:p>
        </p:txBody>
      </p:sp>
      <p:sp>
        <p:nvSpPr>
          <p:cNvPr id="14" name="文本框 13"/>
          <p:cNvSpPr txBox="1"/>
          <p:nvPr userDrawn="1"/>
        </p:nvSpPr>
        <p:spPr>
          <a:xfrm>
            <a:off x="2071646" y="2223523"/>
            <a:ext cx="383206" cy="443226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5" name="直接连接符 14"/>
          <p:cNvCxnSpPr>
            <a:stCxn id="13" idx="6"/>
          </p:cNvCxnSpPr>
          <p:nvPr/>
        </p:nvCxnSpPr>
        <p:spPr>
          <a:xfrm>
            <a:off x="2534033" y="2631188"/>
            <a:ext cx="4500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2915073" y="2194707"/>
            <a:ext cx="4387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did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8" name="Freeform 10"/>
          <p:cNvSpPr>
            <a:spLocks/>
          </p:cNvSpPr>
          <p:nvPr userDrawn="1"/>
        </p:nvSpPr>
        <p:spPr bwMode="auto">
          <a:xfrm>
            <a:off x="1841535" y="3207303"/>
            <a:ext cx="843427" cy="343858"/>
          </a:xfrm>
          <a:custGeom>
            <a:avLst/>
            <a:gdLst>
              <a:gd name="T0" fmla="*/ 3120 w 3800"/>
              <a:gd name="T1" fmla="*/ 0 h 1532"/>
              <a:gd name="T2" fmla="*/ 682 w 3800"/>
              <a:gd name="T3" fmla="*/ 0 h 1532"/>
              <a:gd name="T4" fmla="*/ 682 w 3800"/>
              <a:gd name="T5" fmla="*/ 284 h 1532"/>
              <a:gd name="T6" fmla="*/ 0 w 3800"/>
              <a:gd name="T7" fmla="*/ 766 h 1532"/>
              <a:gd name="T8" fmla="*/ 682 w 3800"/>
              <a:gd name="T9" fmla="*/ 1248 h 1532"/>
              <a:gd name="T10" fmla="*/ 682 w 3800"/>
              <a:gd name="T11" fmla="*/ 1532 h 1532"/>
              <a:gd name="T12" fmla="*/ 3120 w 3800"/>
              <a:gd name="T13" fmla="*/ 1532 h 1532"/>
              <a:gd name="T14" fmla="*/ 3120 w 3800"/>
              <a:gd name="T15" fmla="*/ 1248 h 1532"/>
              <a:gd name="T16" fmla="*/ 3800 w 3800"/>
              <a:gd name="T17" fmla="*/ 766 h 1532"/>
              <a:gd name="T18" fmla="*/ 3120 w 3800"/>
              <a:gd name="T19" fmla="*/ 284 h 1532"/>
              <a:gd name="T20" fmla="*/ 3120 w 3800"/>
              <a:gd name="T21" fmla="*/ 0 h 15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800" h="1532">
                <a:moveTo>
                  <a:pt x="3120" y="0"/>
                </a:moveTo>
                <a:lnTo>
                  <a:pt x="682" y="0"/>
                </a:lnTo>
                <a:lnTo>
                  <a:pt x="682" y="284"/>
                </a:lnTo>
                <a:lnTo>
                  <a:pt x="0" y="766"/>
                </a:lnTo>
                <a:lnTo>
                  <a:pt x="682" y="1248"/>
                </a:lnTo>
                <a:lnTo>
                  <a:pt x="682" y="1532"/>
                </a:lnTo>
                <a:lnTo>
                  <a:pt x="3120" y="1532"/>
                </a:lnTo>
                <a:lnTo>
                  <a:pt x="3120" y="1248"/>
                </a:lnTo>
                <a:lnTo>
                  <a:pt x="3800" y="766"/>
                </a:lnTo>
                <a:lnTo>
                  <a:pt x="3120" y="284"/>
                </a:lnTo>
                <a:lnTo>
                  <a:pt x="312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3200" b="1"/>
          </a:p>
        </p:txBody>
      </p:sp>
      <p:sp>
        <p:nvSpPr>
          <p:cNvPr id="19" name="文本框 18"/>
          <p:cNvSpPr txBox="1"/>
          <p:nvPr userDrawn="1"/>
        </p:nvSpPr>
        <p:spPr>
          <a:xfrm>
            <a:off x="2071646" y="3143496"/>
            <a:ext cx="383206" cy="443226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0" name="直接连接符 19"/>
          <p:cNvCxnSpPr>
            <a:stCxn id="18" idx="6"/>
          </p:cNvCxnSpPr>
          <p:nvPr/>
        </p:nvCxnSpPr>
        <p:spPr>
          <a:xfrm>
            <a:off x="2534033" y="3551161"/>
            <a:ext cx="45000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2915073" y="3114680"/>
            <a:ext cx="4387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did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get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Freeform 10"/>
          <p:cNvSpPr>
            <a:spLocks/>
          </p:cNvSpPr>
          <p:nvPr userDrawn="1"/>
        </p:nvSpPr>
        <p:spPr bwMode="auto">
          <a:xfrm>
            <a:off x="1841535" y="4127276"/>
            <a:ext cx="843427" cy="343858"/>
          </a:xfrm>
          <a:custGeom>
            <a:avLst/>
            <a:gdLst>
              <a:gd name="T0" fmla="*/ 3120 w 3800"/>
              <a:gd name="T1" fmla="*/ 0 h 1532"/>
              <a:gd name="T2" fmla="*/ 682 w 3800"/>
              <a:gd name="T3" fmla="*/ 0 h 1532"/>
              <a:gd name="T4" fmla="*/ 682 w 3800"/>
              <a:gd name="T5" fmla="*/ 284 h 1532"/>
              <a:gd name="T6" fmla="*/ 0 w 3800"/>
              <a:gd name="T7" fmla="*/ 766 h 1532"/>
              <a:gd name="T8" fmla="*/ 682 w 3800"/>
              <a:gd name="T9" fmla="*/ 1248 h 1532"/>
              <a:gd name="T10" fmla="*/ 682 w 3800"/>
              <a:gd name="T11" fmla="*/ 1532 h 1532"/>
              <a:gd name="T12" fmla="*/ 3120 w 3800"/>
              <a:gd name="T13" fmla="*/ 1532 h 1532"/>
              <a:gd name="T14" fmla="*/ 3120 w 3800"/>
              <a:gd name="T15" fmla="*/ 1248 h 1532"/>
              <a:gd name="T16" fmla="*/ 3800 w 3800"/>
              <a:gd name="T17" fmla="*/ 766 h 1532"/>
              <a:gd name="T18" fmla="*/ 3120 w 3800"/>
              <a:gd name="T19" fmla="*/ 284 h 1532"/>
              <a:gd name="T20" fmla="*/ 3120 w 3800"/>
              <a:gd name="T21" fmla="*/ 0 h 15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800" h="1532">
                <a:moveTo>
                  <a:pt x="3120" y="0"/>
                </a:moveTo>
                <a:lnTo>
                  <a:pt x="682" y="0"/>
                </a:lnTo>
                <a:lnTo>
                  <a:pt x="682" y="284"/>
                </a:lnTo>
                <a:lnTo>
                  <a:pt x="0" y="766"/>
                </a:lnTo>
                <a:lnTo>
                  <a:pt x="682" y="1248"/>
                </a:lnTo>
                <a:lnTo>
                  <a:pt x="682" y="1532"/>
                </a:lnTo>
                <a:lnTo>
                  <a:pt x="3120" y="1532"/>
                </a:lnTo>
                <a:lnTo>
                  <a:pt x="3120" y="1248"/>
                </a:lnTo>
                <a:lnTo>
                  <a:pt x="3800" y="766"/>
                </a:lnTo>
                <a:lnTo>
                  <a:pt x="3120" y="284"/>
                </a:lnTo>
                <a:lnTo>
                  <a:pt x="312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3200" b="1"/>
          </a:p>
        </p:txBody>
      </p:sp>
      <p:sp>
        <p:nvSpPr>
          <p:cNvPr id="24" name="文本框 23"/>
          <p:cNvSpPr txBox="1"/>
          <p:nvPr userDrawn="1"/>
        </p:nvSpPr>
        <p:spPr>
          <a:xfrm>
            <a:off x="2071646" y="4063469"/>
            <a:ext cx="383206" cy="443226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5" name="直接连接符 24"/>
          <p:cNvCxnSpPr>
            <a:stCxn id="23" idx="6"/>
          </p:cNvCxnSpPr>
          <p:nvPr/>
        </p:nvCxnSpPr>
        <p:spPr>
          <a:xfrm>
            <a:off x="2534033" y="4471134"/>
            <a:ext cx="45000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25"/>
          <p:cNvSpPr txBox="1"/>
          <p:nvPr/>
        </p:nvSpPr>
        <p:spPr>
          <a:xfrm>
            <a:off x="2915073" y="4034653"/>
            <a:ext cx="4387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</a:p>
        </p:txBody>
      </p:sp>
      <p:sp>
        <p:nvSpPr>
          <p:cNvPr id="34" name="文本框 33"/>
          <p:cNvSpPr txBox="1"/>
          <p:nvPr userDrawn="1"/>
        </p:nvSpPr>
        <p:spPr>
          <a:xfrm>
            <a:off x="2071646" y="4983444"/>
            <a:ext cx="383206" cy="443226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952792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did we do it —— Theoretical framework</a:t>
            </a:r>
            <a:endParaRPr lang="zh-CN" altLang="en-US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574FA73-0A58-A8B5-B657-EA43D9DA4B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563" y="1806973"/>
            <a:ext cx="3600897" cy="178777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E72C195-5FEB-3BA4-D8FC-7E7B7021C6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3806" y="1696203"/>
            <a:ext cx="3600897" cy="189854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227A5D0-C794-F00D-9B84-369FB5E140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2385" y="3887772"/>
            <a:ext cx="4775442" cy="229602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C50121E1-C0F8-38FD-5383-32D5F38965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13889" y="3631277"/>
            <a:ext cx="1038243" cy="286753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50275450-6329-7890-6E7D-EF3E4D7D58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1869" y="3594742"/>
            <a:ext cx="1038241" cy="319459"/>
          </a:xfrm>
          <a:prstGeom prst="rect">
            <a:avLst/>
          </a:prstGeom>
        </p:spPr>
      </p:pic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4D5FAA6D-766D-5600-CDE7-6E213580D9F7}"/>
              </a:ext>
            </a:extLst>
          </p:cNvPr>
          <p:cNvCxnSpPr/>
          <p:nvPr/>
        </p:nvCxnSpPr>
        <p:spPr>
          <a:xfrm>
            <a:off x="0" y="4023723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图片 16">
            <a:extLst>
              <a:ext uri="{FF2B5EF4-FFF2-40B4-BE49-F238E27FC236}">
                <a16:creationId xmlns:a16="http://schemas.microsoft.com/office/drawing/2014/main" id="{E1B40B8B-B5AE-1C12-4774-C4928518D55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51243" y="6211693"/>
            <a:ext cx="4657725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1082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did we do it —— Theoretical framework</a:t>
            </a:r>
            <a:endParaRPr lang="zh-CN" altLang="en-US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E377478-1CDD-5264-4BA6-DE6B043139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8425" y="1569895"/>
            <a:ext cx="6151434" cy="74863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FD1C46AB-C8E3-942A-2D41-E4C30BAAA1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8425" y="2307650"/>
            <a:ext cx="2770265" cy="59766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9B5DC542-1080-5E97-7480-FC04649341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8690" y="2307650"/>
            <a:ext cx="3160641" cy="586786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4B708E15-A5E9-525D-2AB0-D0F8A77633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8690" y="2878447"/>
            <a:ext cx="3381169" cy="52596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93D4C5C4-0626-8ED4-61EB-2A0BFACAF1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4025" y="3553066"/>
            <a:ext cx="5291773" cy="10757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800555FB-76B9-0FF1-9EA3-B857803A12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4025" y="4908599"/>
            <a:ext cx="5695950" cy="16002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8B9E549E-43F2-FBE8-D5B8-F7D840A3B93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84305" y="4927146"/>
            <a:ext cx="1710134" cy="30798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B7CF66BF-9BA0-C01C-0CAD-4EE5674CC929}"/>
                  </a:ext>
                </a:extLst>
              </p:cNvPr>
              <p:cNvSpPr txBox="1"/>
              <p:nvPr/>
            </p:nvSpPr>
            <p:spPr>
              <a:xfrm>
                <a:off x="6480958" y="5288105"/>
                <a:ext cx="262789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CN" altLang="en-US" dirty="0">
                    <a:solidFill>
                      <a:srgbClr val="C00000"/>
                    </a:solidFill>
                  </a:rPr>
                  <a:t> </a:t>
                </a:r>
                <a:r>
                  <a:rPr lang="en-US" altLang="zh-CN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are Wilson coefficients </a:t>
                </a:r>
              </a:p>
              <a:p>
                <a:r>
                  <a:rPr lang="en-US" altLang="zh-CN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zh-CN" altLang="en-US" dirty="0">
                    <a:solidFill>
                      <a:srgbClr val="C00000"/>
                    </a:solidFill>
                  </a:rPr>
                  <a:t> </a:t>
                </a:r>
                <a:r>
                  <a:rPr lang="en-US" altLang="zh-CN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scale</a:t>
                </a:r>
                <a:endParaRPr lang="zh-CN" alt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B7CF66BF-9BA0-C01C-0CAD-4EE5674CC9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0958" y="5288105"/>
                <a:ext cx="2627899" cy="646331"/>
              </a:xfrm>
              <a:prstGeom prst="rect">
                <a:avLst/>
              </a:prstGeom>
              <a:blipFill>
                <a:blip r:embed="rId9"/>
                <a:stretch>
                  <a:fillRect l="-1856" t="-5660" r="-1160" b="-132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图片 32">
            <a:extLst>
              <a:ext uri="{FF2B5EF4-FFF2-40B4-BE49-F238E27FC236}">
                <a16:creationId xmlns:a16="http://schemas.microsoft.com/office/drawing/2014/main" id="{88A0563E-C0C5-675D-A371-7B574C91DD6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16023" y="6056852"/>
            <a:ext cx="2377681" cy="255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322942"/>
      </p:ext>
    </p:extLst>
  </p:cSld>
  <p:clrMapOvr>
    <a:masterClrMapping/>
  </p:clrMapOvr>
</p:sld>
</file>

<file path=ppt/theme/theme1.xml><?xml version="1.0" encoding="utf-8"?>
<a:theme xmlns:a="http://schemas.openxmlformats.org/drawingml/2006/main" name="2016-VI主题-蓝">
  <a:themeElements>
    <a:clrScheme name="VI蓝色版">
      <a:dk1>
        <a:srgbClr val="000000"/>
      </a:dk1>
      <a:lt1>
        <a:srgbClr val="FFFFFF"/>
      </a:lt1>
      <a:dk2>
        <a:srgbClr val="BD9F68"/>
      </a:dk2>
      <a:lt2>
        <a:srgbClr val="B5B5B6"/>
      </a:lt2>
      <a:accent1>
        <a:srgbClr val="004098"/>
      </a:accent1>
      <a:accent2>
        <a:srgbClr val="0086D1"/>
      </a:accent2>
      <a:accent3>
        <a:srgbClr val="338D27"/>
      </a:accent3>
      <a:accent4>
        <a:srgbClr val="00514E"/>
      </a:accent4>
      <a:accent5>
        <a:srgbClr val="FDD000"/>
      </a:accent5>
      <a:accent6>
        <a:srgbClr val="F08300"/>
      </a:accent6>
      <a:hlink>
        <a:srgbClr val="B5B5B6"/>
      </a:hlink>
      <a:folHlink>
        <a:srgbClr val="BD9F68"/>
      </a:folHlink>
    </a:clrScheme>
    <a:fontScheme name="自定义 7">
      <a:majorFont>
        <a:latin typeface="等线"/>
        <a:ea typeface="等线"/>
        <a:cs typeface=""/>
      </a:majorFont>
      <a:minorFont>
        <a:latin typeface="等线 Light"/>
        <a:ea typeface="等线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2016-VI主题-蓝" id="{1B918C6D-2D61-4306-88BA-3CA31BAAF13F}" vid="{A734D909-B61D-48C4-8B37-4CE497344009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2016-VI主题-蓝</Template>
  <TotalTime>17908</TotalTime>
  <Words>856</Words>
  <Application>Microsoft Office PowerPoint</Application>
  <PresentationFormat>全屏显示(4:3)</PresentationFormat>
  <Paragraphs>120</Paragraphs>
  <Slides>27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8" baseType="lpstr">
      <vt:lpstr>-apple-system</vt:lpstr>
      <vt:lpstr>Times-Bold</vt:lpstr>
      <vt:lpstr>Times-Roman</vt:lpstr>
      <vt:lpstr>等线</vt:lpstr>
      <vt:lpstr>等线 Light</vt:lpstr>
      <vt:lpstr>微软雅黑</vt:lpstr>
      <vt:lpstr>Arial</vt:lpstr>
      <vt:lpstr>Calibri</vt:lpstr>
      <vt:lpstr>Cambria Math</vt:lpstr>
      <vt:lpstr>Times New Roman</vt:lpstr>
      <vt:lpstr>2016-VI主题-蓝</vt:lpstr>
      <vt:lpstr>Light quark decays of doubly heavy baryons in light front approach</vt:lpstr>
      <vt:lpstr>目录 Contents</vt:lpstr>
      <vt:lpstr>目录 Contents</vt:lpstr>
      <vt:lpstr>Why did we do it ——Introduction</vt:lpstr>
      <vt:lpstr>Why did we do it ——Introduction</vt:lpstr>
      <vt:lpstr>Why did we do it ——Introduction</vt:lpstr>
      <vt:lpstr>目录 Contents</vt:lpstr>
      <vt:lpstr>How did we do it —— Theoretical framework</vt:lpstr>
      <vt:lpstr>How did we do it —— Theoretical framework</vt:lpstr>
      <vt:lpstr>How did we do it —— Theoretical framework</vt:lpstr>
      <vt:lpstr>How did we do it —— Theoretical framework</vt:lpstr>
      <vt:lpstr>How did we do it —— Theoretical framework</vt:lpstr>
      <vt:lpstr>How did we do it —— Theoretical framework</vt:lpstr>
      <vt:lpstr>How did we do it —— Theoretical framework</vt:lpstr>
      <vt:lpstr>How did we do it —— Theoretical framework</vt:lpstr>
      <vt:lpstr>How did we do it —— Theoretical framework</vt:lpstr>
      <vt:lpstr>目录 Contents</vt:lpstr>
      <vt:lpstr>What did we get —— Numerical results</vt:lpstr>
      <vt:lpstr>What did we get —— Numerical results</vt:lpstr>
      <vt:lpstr>What did we get —— Numerical results</vt:lpstr>
      <vt:lpstr>What did we get —— Numerical results</vt:lpstr>
      <vt:lpstr>What did we get —— Numerical results</vt:lpstr>
      <vt:lpstr>What did we get —— Numerical results</vt:lpstr>
      <vt:lpstr>What did we get —— Numerical results</vt:lpstr>
      <vt:lpstr>目录 Contents</vt:lpstr>
      <vt:lpstr>Summary</vt:lpstr>
      <vt:lpstr>Thank you！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沈小丹</dc:creator>
  <cp:lastModifiedBy>Yang chang</cp:lastModifiedBy>
  <cp:revision>130</cp:revision>
  <dcterms:created xsi:type="dcterms:W3CDTF">2016-04-20T02:59:17Z</dcterms:created>
  <dcterms:modified xsi:type="dcterms:W3CDTF">2023-07-03T10:31:46Z</dcterms:modified>
</cp:coreProperties>
</file>