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05" r:id="rId1"/>
  </p:sldMasterIdLst>
  <p:notesMasterIdLst>
    <p:notesMasterId r:id="rId44"/>
  </p:notesMasterIdLst>
  <p:sldIdLst>
    <p:sldId id="260" r:id="rId2"/>
    <p:sldId id="434" r:id="rId3"/>
    <p:sldId id="608" r:id="rId4"/>
    <p:sldId id="742" r:id="rId5"/>
    <p:sldId id="602" r:id="rId6"/>
    <p:sldId id="606" r:id="rId7"/>
    <p:sldId id="478" r:id="rId8"/>
    <p:sldId id="604" r:id="rId9"/>
    <p:sldId id="638" r:id="rId10"/>
    <p:sldId id="639" r:id="rId11"/>
    <p:sldId id="648" r:id="rId12"/>
    <p:sldId id="652" r:id="rId13"/>
    <p:sldId id="653" r:id="rId14"/>
    <p:sldId id="654" r:id="rId15"/>
    <p:sldId id="650" r:id="rId16"/>
    <p:sldId id="649" r:id="rId17"/>
    <p:sldId id="651" r:id="rId18"/>
    <p:sldId id="647" r:id="rId19"/>
    <p:sldId id="641" r:id="rId20"/>
    <p:sldId id="670" r:id="rId21"/>
    <p:sldId id="482" r:id="rId22"/>
    <p:sldId id="662" r:id="rId23"/>
    <p:sldId id="614" r:id="rId24"/>
    <p:sldId id="484" r:id="rId25"/>
    <p:sldId id="750" r:id="rId26"/>
    <p:sldId id="701" r:id="rId27"/>
    <p:sldId id="702" r:id="rId28"/>
    <p:sldId id="751" r:id="rId29"/>
    <p:sldId id="658" r:id="rId30"/>
    <p:sldId id="740" r:id="rId31"/>
    <p:sldId id="617" r:id="rId32"/>
    <p:sldId id="732" r:id="rId33"/>
    <p:sldId id="666" r:id="rId34"/>
    <p:sldId id="733" r:id="rId35"/>
    <p:sldId id="716" r:id="rId36"/>
    <p:sldId id="271" r:id="rId37"/>
    <p:sldId id="738" r:id="rId38"/>
    <p:sldId id="741" r:id="rId39"/>
    <p:sldId id="667" r:id="rId40"/>
    <p:sldId id="745" r:id="rId41"/>
    <p:sldId id="748" r:id="rId42"/>
    <p:sldId id="539" r:id="rId43"/>
  </p:sldIdLst>
  <p:sldSz cx="9144000" cy="5143500" type="screen16x9"/>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FFC4"/>
    <a:srgbClr val="0E8BAE"/>
    <a:srgbClr val="E7E287"/>
    <a:srgbClr val="10708E"/>
    <a:srgbClr val="007C95"/>
    <a:srgbClr val="008195"/>
    <a:srgbClr val="008BA0"/>
    <a:srgbClr val="53798D"/>
    <a:srgbClr val="55B48C"/>
    <a:srgbClr val="49A8B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516" autoAdjust="0"/>
    <p:restoredTop sz="95770" autoAdjust="0"/>
  </p:normalViewPr>
  <p:slideViewPr>
    <p:cSldViewPr snapToGrid="0" snapToObjects="1">
      <p:cViewPr varScale="1">
        <p:scale>
          <a:sx n="146" d="100"/>
          <a:sy n="146" d="100"/>
        </p:scale>
        <p:origin x="1160" y="176"/>
      </p:cViewPr>
      <p:guideLst>
        <p:guide orient="horz" pos="1620"/>
        <p:guide pos="2880"/>
      </p:guideLst>
    </p:cSldViewPr>
  </p:slideViewPr>
  <p:outlineViewPr>
    <p:cViewPr>
      <p:scale>
        <a:sx n="33" d="100"/>
        <a:sy n="33" d="100"/>
      </p:scale>
      <p:origin x="0" y="9968"/>
    </p:cViewPr>
  </p:outlineViewPr>
  <p:notesTextViewPr>
    <p:cViewPr>
      <p:scale>
        <a:sx n="100" d="100"/>
        <a:sy n="100" d="100"/>
      </p:scale>
      <p:origin x="0" y="0"/>
    </p:cViewPr>
  </p:notesTextViewPr>
  <p:sorterViewPr>
    <p:cViewPr>
      <p:scale>
        <a:sx n="66" d="100"/>
        <a:sy n="66" d="100"/>
      </p:scale>
      <p:origin x="0" y="208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3DADD780-E710-FE42-A9D8-C1A65EE40687}" type="datetimeFigureOut">
              <a:rPr lang="en-US" smtClean="0"/>
              <a:t>7/3/23</a:t>
            </a:fld>
            <a:endParaRPr lang="en-US"/>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17F20CE3-1A43-954E-9793-136D8D983391}" type="slidenum">
              <a:rPr lang="en-US" smtClean="0"/>
              <a:t>‹#›</a:t>
            </a:fld>
            <a:endParaRPr lang="en-US"/>
          </a:p>
        </p:txBody>
      </p:sp>
    </p:spTree>
    <p:extLst>
      <p:ext uri="{BB962C8B-B14F-4D97-AF65-F5344CB8AC3E}">
        <p14:creationId xmlns:p14="http://schemas.microsoft.com/office/powerpoint/2010/main" val="348937515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F20CE3-1A43-954E-9793-136D8D983391}" type="slidenum">
              <a:rPr lang="en-US" smtClean="0"/>
              <a:t>2</a:t>
            </a:fld>
            <a:endParaRPr lang="en-US"/>
          </a:p>
        </p:txBody>
      </p:sp>
    </p:spTree>
    <p:extLst>
      <p:ext uri="{BB962C8B-B14F-4D97-AF65-F5344CB8AC3E}">
        <p14:creationId xmlns:p14="http://schemas.microsoft.com/office/powerpoint/2010/main" val="1734220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F20CE3-1A43-954E-9793-136D8D983391}" type="slidenum">
              <a:rPr lang="en-US" smtClean="0"/>
              <a:t>5</a:t>
            </a:fld>
            <a:endParaRPr lang="en-US"/>
          </a:p>
        </p:txBody>
      </p:sp>
    </p:spTree>
    <p:extLst>
      <p:ext uri="{BB962C8B-B14F-4D97-AF65-F5344CB8AC3E}">
        <p14:creationId xmlns:p14="http://schemas.microsoft.com/office/powerpoint/2010/main" val="394986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7798A9-46B9-2E4B-8E02-7BAF4B20B25B}" type="slidenum">
              <a:rPr lang="en-US" smtClean="0"/>
              <a:t>32</a:t>
            </a:fld>
            <a:endParaRPr lang="en-US"/>
          </a:p>
        </p:txBody>
      </p:sp>
    </p:spTree>
    <p:extLst>
      <p:ext uri="{BB962C8B-B14F-4D97-AF65-F5344CB8AC3E}">
        <p14:creationId xmlns:p14="http://schemas.microsoft.com/office/powerpoint/2010/main" val="2487440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F20CE3-1A43-954E-9793-136D8D983391}" type="slidenum">
              <a:rPr lang="en-US" smtClean="0"/>
              <a:t>36</a:t>
            </a:fld>
            <a:endParaRPr lang="en-US"/>
          </a:p>
        </p:txBody>
      </p:sp>
    </p:spTree>
    <p:extLst>
      <p:ext uri="{BB962C8B-B14F-4D97-AF65-F5344CB8AC3E}">
        <p14:creationId xmlns:p14="http://schemas.microsoft.com/office/powerpoint/2010/main" val="4139609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7798A9-46B9-2E4B-8E02-7BAF4B20B25B}" type="slidenum">
              <a:rPr lang="en-US" smtClean="0"/>
              <a:t>37</a:t>
            </a:fld>
            <a:endParaRPr lang="en-US"/>
          </a:p>
        </p:txBody>
      </p:sp>
    </p:spTree>
    <p:extLst>
      <p:ext uri="{BB962C8B-B14F-4D97-AF65-F5344CB8AC3E}">
        <p14:creationId xmlns:p14="http://schemas.microsoft.com/office/powerpoint/2010/main" val="2117331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7798A9-46B9-2E4B-8E02-7BAF4B20B25B}" type="slidenum">
              <a:rPr lang="en-US" smtClean="0"/>
              <a:t>38</a:t>
            </a:fld>
            <a:endParaRPr lang="en-US"/>
          </a:p>
        </p:txBody>
      </p:sp>
    </p:spTree>
    <p:extLst>
      <p:ext uri="{BB962C8B-B14F-4D97-AF65-F5344CB8AC3E}">
        <p14:creationId xmlns:p14="http://schemas.microsoft.com/office/powerpoint/2010/main" val="1783248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68A3BB2-18EC-F245-A712-930ACC48538D}" type="datetime1">
              <a:rPr lang="en-AU" smtClean="0"/>
              <a:t>3/7/2023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ED5AB7-515B-904A-811B-D7BD6E84713F}"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870C65-809A-3541-814E-FA13934B1590}" type="datetime1">
              <a:rPr lang="en-AU" smtClean="0"/>
              <a:t>3/7/2023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ED5AB7-515B-904A-811B-D7BD6E84713F}"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933FE5-DFC3-5F4D-A64A-4EEA10768577}" type="datetime1">
              <a:rPr lang="en-AU" smtClean="0"/>
              <a:t>3/7/2023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ED5AB7-515B-904A-811B-D7BD6E84713F}"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A8677A-B774-BB44-9299-5D61969D3F18}" type="datetime1">
              <a:rPr lang="en-AU" smtClean="0"/>
              <a:t>3/7/2023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ED5AB7-515B-904A-811B-D7BD6E84713F}"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7"/>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62D14A-725C-A14C-91D8-76016D27EEB8}" type="datetime1">
              <a:rPr lang="en-AU" smtClean="0"/>
              <a:t>3/7/2023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ED5AB7-515B-904A-811B-D7BD6E84713F}"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1F11AC-38D2-A943-802F-BCE6F8926ED0}" type="datetime1">
              <a:rPr lang="en-AU" smtClean="0"/>
              <a:t>3/7/2023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ED5AB7-515B-904A-811B-D7BD6E84713F}"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CEBF306-15B4-D749-B821-F0FCEC117F94}" type="datetime1">
              <a:rPr lang="en-AU" smtClean="0"/>
              <a:t>3/7/2023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ED5AB7-515B-904A-811B-D7BD6E84713F}"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1C18FC5-D8F6-8448-81B0-1F0FC9B6C249}" type="datetime1">
              <a:rPr lang="en-AU" smtClean="0"/>
              <a:t>3/7/2023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ED5AB7-515B-904A-811B-D7BD6E84713F}"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463F54-CC5F-304A-BB00-6E1AA8C20876}" type="datetime1">
              <a:rPr lang="en-AU" smtClean="0"/>
              <a:t>3/7/2023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ED5AB7-515B-904A-811B-D7BD6E84713F}"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8"/>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736F96CF-E83A-F345-8C8B-3076A5D51241}" type="datetime1">
              <a:rPr lang="en-AU" smtClean="0"/>
              <a:t>3/7/2023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ED5AB7-515B-904A-811B-D7BD6E84713F}"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1A7E1C1-E0D5-CA4E-A3E4-7050783E33BD}" type="datetime1">
              <a:rPr lang="en-AU" smtClean="0"/>
              <a:t>3/7/2023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ED5AB7-515B-904A-811B-D7BD6E84713F}"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915F126-1B28-C945-AE9A-B1EF1CC24CB2}" type="datetime1">
              <a:rPr lang="en-AU" smtClean="0"/>
              <a:t>3/7/2023</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4ED5AB7-515B-904A-811B-D7BD6E84713F}"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hf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8.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60.png"/><Relationship Id="rId5" Type="http://schemas.openxmlformats.org/officeDocument/2006/relationships/image" Target="../media/image34.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0.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tiff"/><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2.xml"/><Relationship Id="rId7" Type="http://schemas.openxmlformats.org/officeDocument/2006/relationships/image" Target="../media/image46.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39.png"/><Relationship Id="rId5" Type="http://schemas.openxmlformats.org/officeDocument/2006/relationships/image" Target="../media/image44.png"/><Relationship Id="rId4" Type="http://schemas.openxmlformats.org/officeDocument/2006/relationships/image" Target="../media/image390.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2.xml"/><Relationship Id="rId7" Type="http://schemas.openxmlformats.org/officeDocument/2006/relationships/image" Target="../media/image46.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39.png"/><Relationship Id="rId5" Type="http://schemas.openxmlformats.org/officeDocument/2006/relationships/image" Target="../media/image44.png"/><Relationship Id="rId4" Type="http://schemas.openxmlformats.org/officeDocument/2006/relationships/image" Target="../media/image390.png"/><Relationship Id="rId9" Type="http://schemas.openxmlformats.org/officeDocument/2006/relationships/image" Target="../media/image40.tiff"/></Relationships>
</file>

<file path=ppt/slides/_rels/slide21.xml.rels><?xml version="1.0" encoding="UTF-8" standalone="yes"?>
<Relationships xmlns="http://schemas.openxmlformats.org/package/2006/relationships"><Relationship Id="rId3" Type="http://schemas.openxmlformats.org/officeDocument/2006/relationships/image" Target="../media/image570.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70.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5.png"/><Relationship Id="rId1" Type="http://schemas.openxmlformats.org/officeDocument/2006/relationships/slideLayout" Target="../slideLayouts/slideLayout10.xml"/><Relationship Id="rId5" Type="http://schemas.openxmlformats.org/officeDocument/2006/relationships/image" Target="../media/image62.png"/><Relationship Id="rId4" Type="http://schemas.openxmlformats.org/officeDocument/2006/relationships/image" Target="../media/image46.jpg"/></Relationships>
</file>

<file path=ppt/slides/_rels/slide2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2.pn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48.jpg"/><Relationship Id="rId10" Type="http://schemas.openxmlformats.org/officeDocument/2006/relationships/image" Target="../media/image70.png"/><Relationship Id="rId4" Type="http://schemas.openxmlformats.org/officeDocument/2006/relationships/image" Target="../media/image65.png"/><Relationship Id="rId9"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70.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70.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tiff"/><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74.png"/><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image" Target="../media/image8.pn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1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92.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2.png"/></Relationships>
</file>

<file path=ppt/slides/_rels/slide37.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1.png"/><Relationship Id="rId7" Type="http://schemas.openxmlformats.org/officeDocument/2006/relationships/image" Target="../media/image9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1.png"/><Relationship Id="rId4" Type="http://schemas.openxmlformats.org/officeDocument/2006/relationships/image" Target="../media/image941.png"/><Relationship Id="rId9" Type="http://schemas.openxmlformats.org/officeDocument/2006/relationships/image" Target="../media/image99.png"/></Relationships>
</file>

<file path=ppt/slides/_rels/slide38.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3.png"/><Relationship Id="rId3" Type="http://schemas.openxmlformats.org/officeDocument/2006/relationships/image" Target="../media/image931.png"/><Relationship Id="rId7" Type="http://schemas.openxmlformats.org/officeDocument/2006/relationships/image" Target="../media/image97.png"/><Relationship Id="rId12" Type="http://schemas.openxmlformats.org/officeDocument/2006/relationships/image" Target="../media/image10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6.png"/><Relationship Id="rId11" Type="http://schemas.openxmlformats.org/officeDocument/2006/relationships/image" Target="../media/image101.png"/><Relationship Id="rId5" Type="http://schemas.openxmlformats.org/officeDocument/2006/relationships/image" Target="../media/image951.png"/><Relationship Id="rId10" Type="http://schemas.openxmlformats.org/officeDocument/2006/relationships/image" Target="../media/image100.png"/><Relationship Id="rId4" Type="http://schemas.openxmlformats.org/officeDocument/2006/relationships/image" Target="../media/image941.png"/><Relationship Id="rId9" Type="http://schemas.openxmlformats.org/officeDocument/2006/relationships/image" Target="../media/image99.png"/></Relationships>
</file>

<file path=ppt/slides/_rels/slide39.xml.rels><?xml version="1.0" encoding="UTF-8" standalone="yes"?>
<Relationships xmlns="http://schemas.openxmlformats.org/package/2006/relationships"><Relationship Id="rId8" Type="http://schemas.openxmlformats.org/officeDocument/2006/relationships/image" Target="../media/image870.png"/><Relationship Id="rId3" Type="http://schemas.openxmlformats.org/officeDocument/2006/relationships/image" Target="../media/image58.png"/><Relationship Id="rId7" Type="http://schemas.openxmlformats.org/officeDocument/2006/relationships/image" Target="../media/image860.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850.png"/><Relationship Id="rId5" Type="http://schemas.openxmlformats.org/officeDocument/2006/relationships/image" Target="../media/image840.png"/><Relationship Id="rId10" Type="http://schemas.openxmlformats.org/officeDocument/2006/relationships/image" Target="../media/image890.png"/><Relationship Id="rId4" Type="http://schemas.openxmlformats.org/officeDocument/2006/relationships/image" Target="../media/image830.png"/><Relationship Id="rId9" Type="http://schemas.openxmlformats.org/officeDocument/2006/relationships/image" Target="../media/image880.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74.png"/><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image" Target="../media/image870.png"/><Relationship Id="rId3" Type="http://schemas.openxmlformats.org/officeDocument/2006/relationships/image" Target="../media/image58.png"/><Relationship Id="rId7" Type="http://schemas.openxmlformats.org/officeDocument/2006/relationships/image" Target="../media/image860.png"/><Relationship Id="rId12" Type="http://schemas.openxmlformats.org/officeDocument/2006/relationships/image" Target="../media/image107.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850.png"/><Relationship Id="rId11" Type="http://schemas.openxmlformats.org/officeDocument/2006/relationships/image" Target="../media/image59.png"/><Relationship Id="rId5" Type="http://schemas.openxmlformats.org/officeDocument/2006/relationships/image" Target="../media/image840.png"/><Relationship Id="rId10" Type="http://schemas.openxmlformats.org/officeDocument/2006/relationships/image" Target="../media/image890.png"/><Relationship Id="rId4" Type="http://schemas.openxmlformats.org/officeDocument/2006/relationships/image" Target="../media/image830.png"/><Relationship Id="rId9" Type="http://schemas.openxmlformats.org/officeDocument/2006/relationships/image" Target="../media/image880.png"/></Relationships>
</file>

<file path=ppt/slides/_rels/slide41.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10.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18.jpg"/><Relationship Id="rId4" Type="http://schemas.openxmlformats.org/officeDocument/2006/relationships/image" Target="../media/image18.png"/><Relationship Id="rId9" Type="http://schemas.openxmlformats.org/officeDocument/2006/relationships/image" Target="../media/image17.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00584" y="1139321"/>
            <a:ext cx="6502040" cy="1083018"/>
          </a:xfrm>
        </p:spPr>
        <p:txBody>
          <a:bodyPr>
            <a:normAutofit fontScale="90000"/>
          </a:bodyPr>
          <a:lstStyle/>
          <a:p>
            <a:r>
              <a:rPr lang="en-US" sz="3675" dirty="0">
                <a:solidFill>
                  <a:schemeClr val="accent3">
                    <a:lumMod val="40000"/>
                    <a:lumOff val="60000"/>
                  </a:schemeClr>
                </a:solidFill>
              </a:rPr>
              <a:t>Cosmological implications for neutrino physics</a:t>
            </a:r>
            <a:endParaRPr lang="en-US" sz="2700" dirty="0">
              <a:solidFill>
                <a:schemeClr val="accent3">
                  <a:lumMod val="40000"/>
                  <a:lumOff val="60000"/>
                </a:schemeClr>
              </a:solidFill>
            </a:endParaRPr>
          </a:p>
        </p:txBody>
      </p:sp>
      <p:sp>
        <p:nvSpPr>
          <p:cNvPr id="3" name="Subtitle 2"/>
          <p:cNvSpPr>
            <a:spLocks noGrp="1"/>
          </p:cNvSpPr>
          <p:nvPr>
            <p:ph type="subTitle" idx="1"/>
          </p:nvPr>
        </p:nvSpPr>
        <p:spPr>
          <a:xfrm>
            <a:off x="1930798" y="2802012"/>
            <a:ext cx="5314950" cy="367048"/>
          </a:xfrm>
        </p:spPr>
        <p:txBody>
          <a:bodyPr>
            <a:normAutofit fontScale="77500" lnSpcReduction="20000"/>
          </a:bodyPr>
          <a:lstStyle/>
          <a:p>
            <a:r>
              <a:rPr lang="en-US" sz="2700" dirty="0">
                <a:solidFill>
                  <a:schemeClr val="tx1"/>
                </a:solidFill>
              </a:rPr>
              <a:t>Yvonne Y. Y. Wong,</a:t>
            </a:r>
            <a:r>
              <a:rPr lang="zh-TW" altLang="en-US" sz="2700" dirty="0">
                <a:solidFill>
                  <a:schemeClr val="tx1"/>
                </a:solidFill>
              </a:rPr>
              <a:t> </a:t>
            </a:r>
            <a:r>
              <a:rPr lang="en-US" sz="2700" dirty="0">
                <a:solidFill>
                  <a:schemeClr val="tx1"/>
                </a:solidFill>
              </a:rPr>
              <a:t>UNSW Sydney</a:t>
            </a:r>
          </a:p>
        </p:txBody>
      </p:sp>
      <p:sp>
        <p:nvSpPr>
          <p:cNvPr id="7" name="Subtitle 2">
            <a:extLst>
              <a:ext uri="{FF2B5EF4-FFF2-40B4-BE49-F238E27FC236}">
                <a16:creationId xmlns:a16="http://schemas.microsoft.com/office/drawing/2014/main" id="{050D55C7-49E5-4E48-8F5C-667A6CC82190}"/>
              </a:ext>
            </a:extLst>
          </p:cNvPr>
          <p:cNvSpPr txBox="1">
            <a:spLocks/>
          </p:cNvSpPr>
          <p:nvPr/>
        </p:nvSpPr>
        <p:spPr>
          <a:xfrm>
            <a:off x="1783219" y="4145279"/>
            <a:ext cx="5575385" cy="639897"/>
          </a:xfrm>
          <a:prstGeom prst="rect">
            <a:avLst/>
          </a:prstGeom>
        </p:spPr>
        <p:txBody>
          <a:bodyPr vert="horz" lIns="68580" tIns="34290" rIns="68580" bIns="34290" rtlCol="0">
            <a:normAutofit fontScale="700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700" dirty="0">
                <a:solidFill>
                  <a:schemeClr val="tx1"/>
                </a:solidFill>
              </a:rPr>
              <a:t>The 29</a:t>
            </a:r>
            <a:r>
              <a:rPr lang="en-US" sz="2700" baseline="30000" dirty="0">
                <a:solidFill>
                  <a:schemeClr val="tx1"/>
                </a:solidFill>
              </a:rPr>
              <a:t>th</a:t>
            </a:r>
            <a:r>
              <a:rPr lang="en-US" sz="2700" dirty="0">
                <a:solidFill>
                  <a:schemeClr val="tx1"/>
                </a:solidFill>
              </a:rPr>
              <a:t> International Workshop on Weak Interaction and Neutrinos, SYSU Zhuhai, July 2– 8, 2023</a:t>
            </a:r>
          </a:p>
        </p:txBody>
      </p:sp>
      <p:sp>
        <p:nvSpPr>
          <p:cNvPr id="4" name="Slide Number Placeholder 3">
            <a:extLst>
              <a:ext uri="{FF2B5EF4-FFF2-40B4-BE49-F238E27FC236}">
                <a16:creationId xmlns:a16="http://schemas.microsoft.com/office/drawing/2014/main" id="{C6051B55-6196-5138-135F-DCC0F3A8DC48}"/>
              </a:ext>
            </a:extLst>
          </p:cNvPr>
          <p:cNvSpPr>
            <a:spLocks noGrp="1"/>
          </p:cNvSpPr>
          <p:nvPr>
            <p:ph type="sldNum" sz="quarter" idx="12"/>
          </p:nvPr>
        </p:nvSpPr>
        <p:spPr/>
        <p:txBody>
          <a:bodyPr/>
          <a:lstStyle/>
          <a:p>
            <a:fld id="{A4ED5AB7-515B-904A-811B-D7BD6E84713F}" type="slidenum">
              <a:rPr lang="en-US" smtClean="0"/>
              <a:t>1</a:t>
            </a:fld>
            <a:endParaRPr lang="en-US"/>
          </a:p>
        </p:txBody>
      </p:sp>
    </p:spTree>
    <p:extLst>
      <p:ext uri="{BB962C8B-B14F-4D97-AF65-F5344CB8AC3E}">
        <p14:creationId xmlns:p14="http://schemas.microsoft.com/office/powerpoint/2010/main" val="7745367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F2F76A-18F7-79DF-4E69-B0BCE426D2B4}"/>
              </a:ext>
            </a:extLst>
          </p:cNvPr>
          <p:cNvSpPr>
            <a:spLocks noGrp="1"/>
          </p:cNvSpPr>
          <p:nvPr>
            <p:ph type="title"/>
          </p:nvPr>
        </p:nvSpPr>
        <p:spPr/>
        <p:txBody>
          <a:bodyPr/>
          <a:lstStyle/>
          <a:p>
            <a:pPr algn="l"/>
            <a:r>
              <a:rPr lang="en-US" dirty="0">
                <a:solidFill>
                  <a:srgbClr val="F3FFC4"/>
                </a:solidFill>
              </a:rPr>
              <a:t>What do these probes really probe?</a:t>
            </a:r>
          </a:p>
        </p:txBody>
      </p:sp>
      <p:sp>
        <p:nvSpPr>
          <p:cNvPr id="4" name="Content Placeholder 3">
            <a:extLst>
              <a:ext uri="{FF2B5EF4-FFF2-40B4-BE49-F238E27FC236}">
                <a16:creationId xmlns:a16="http://schemas.microsoft.com/office/drawing/2014/main" id="{DD234318-D711-350A-904C-5168859CF836}"/>
              </a:ext>
            </a:extLst>
          </p:cNvPr>
          <p:cNvSpPr>
            <a:spLocks noGrp="1"/>
          </p:cNvSpPr>
          <p:nvPr>
            <p:ph idx="1"/>
          </p:nvPr>
        </p:nvSpPr>
        <p:spPr>
          <a:xfrm>
            <a:off x="457199" y="1200150"/>
            <a:ext cx="5413597" cy="3517455"/>
          </a:xfrm>
        </p:spPr>
        <p:txBody>
          <a:bodyPr>
            <a:normAutofit fontScale="77500" lnSpcReduction="20000"/>
          </a:bodyPr>
          <a:lstStyle/>
          <a:p>
            <a:pPr marL="0" indent="0">
              <a:buNone/>
            </a:pPr>
            <a:r>
              <a:rPr lang="en-US" sz="2100" dirty="0"/>
              <a:t>They may look different, but ultimately the information contained is</a:t>
            </a:r>
          </a:p>
          <a:p>
            <a:pPr marL="0" indent="0">
              <a:buNone/>
            </a:pPr>
            <a:r>
              <a:rPr lang="en-US" sz="2100" dirty="0"/>
              <a:t>						</a:t>
            </a:r>
          </a:p>
          <a:p>
            <a:r>
              <a:rPr lang="en-US" sz="2300" dirty="0">
                <a:solidFill>
                  <a:srgbClr val="FF0000"/>
                </a:solidFill>
              </a:rPr>
              <a:t>Universal expansion rate </a:t>
            </a:r>
            <a:r>
              <a:rPr lang="en-US" sz="2300" dirty="0"/>
              <a:t>at different times</a:t>
            </a:r>
          </a:p>
          <a:p>
            <a:pPr lvl="1"/>
            <a:r>
              <a:rPr lang="en-US" dirty="0"/>
              <a:t>How much matter, radiation, “in-between” </a:t>
            </a:r>
            <a:r>
              <a:rPr lang="en-US" dirty="0">
                <a:solidFill>
                  <a:srgbClr val="0E8BAE"/>
                </a:solidFill>
              </a:rPr>
              <a:t>(e.g., neutrinos)</a:t>
            </a:r>
            <a:r>
              <a:rPr lang="en-US" dirty="0"/>
              <a:t>, vacuum energy, etc. </a:t>
            </a:r>
          </a:p>
          <a:p>
            <a:pPr lvl="5"/>
            <a:endParaRPr lang="en-US" sz="1800" dirty="0"/>
          </a:p>
          <a:p>
            <a:r>
              <a:rPr lang="en-US" sz="2300" dirty="0">
                <a:solidFill>
                  <a:srgbClr val="FF0000"/>
                </a:solidFill>
              </a:rPr>
              <a:t>Growth of fluctuations under gravity</a:t>
            </a:r>
          </a:p>
          <a:p>
            <a:pPr lvl="1"/>
            <a:r>
              <a:rPr lang="en-US" dirty="0"/>
              <a:t>Kinematic properties and interactions of the various types of stuff in the universe; </a:t>
            </a:r>
            <a:r>
              <a:rPr lang="en-US" dirty="0">
                <a:solidFill>
                  <a:srgbClr val="0E8BAE"/>
                </a:solidFill>
              </a:rPr>
              <a:t>good for neutrino physics</a:t>
            </a:r>
          </a:p>
          <a:p>
            <a:pPr lvl="5"/>
            <a:endParaRPr lang="en-US" dirty="0"/>
          </a:p>
          <a:p>
            <a:r>
              <a:rPr lang="en-US" dirty="0">
                <a:solidFill>
                  <a:srgbClr val="FF0000"/>
                </a:solidFill>
              </a:rPr>
              <a:t>Distance measurements</a:t>
            </a:r>
            <a:r>
              <a:rPr lang="en-US" dirty="0"/>
              <a:t> </a:t>
            </a:r>
          </a:p>
          <a:p>
            <a:pPr lvl="1"/>
            <a:r>
              <a:rPr lang="en-US" dirty="0"/>
              <a:t>Spatial geometry, dark energy; </a:t>
            </a:r>
            <a:r>
              <a:rPr lang="en-US" dirty="0">
                <a:solidFill>
                  <a:srgbClr val="0E8BAE"/>
                </a:solidFill>
              </a:rPr>
              <a:t>not</a:t>
            </a:r>
            <a:r>
              <a:rPr lang="en-US" dirty="0"/>
              <a:t> </a:t>
            </a:r>
            <a:r>
              <a:rPr lang="en-US" dirty="0">
                <a:solidFill>
                  <a:srgbClr val="0E8BAE"/>
                </a:solidFill>
              </a:rPr>
              <a:t>directly relevant for neutrino physics but has indirect effects</a:t>
            </a:r>
            <a:r>
              <a:rPr lang="en-US" dirty="0"/>
              <a:t> on inference</a:t>
            </a:r>
          </a:p>
          <a:p>
            <a:pPr marL="342900" lvl="1" indent="0">
              <a:buNone/>
            </a:pPr>
            <a:endParaRPr lang="en-US" dirty="0"/>
          </a:p>
        </p:txBody>
      </p:sp>
      <p:sp>
        <p:nvSpPr>
          <p:cNvPr id="5" name="Slide Number Placeholder 4">
            <a:extLst>
              <a:ext uri="{FF2B5EF4-FFF2-40B4-BE49-F238E27FC236}">
                <a16:creationId xmlns:a16="http://schemas.microsoft.com/office/drawing/2014/main" id="{9615B7EA-B42D-F575-3198-79718D6A4042}"/>
              </a:ext>
            </a:extLst>
          </p:cNvPr>
          <p:cNvSpPr>
            <a:spLocks noGrp="1"/>
          </p:cNvSpPr>
          <p:nvPr>
            <p:ph type="sldNum" sz="quarter" idx="12"/>
          </p:nvPr>
        </p:nvSpPr>
        <p:spPr/>
        <p:txBody>
          <a:bodyPr/>
          <a:lstStyle/>
          <a:p>
            <a:fld id="{A4ED5AB7-515B-904A-811B-D7BD6E84713F}" type="slidenum">
              <a:rPr lang="en-US" smtClean="0"/>
              <a:t>10</a:t>
            </a:fld>
            <a:endParaRPr lang="en-US"/>
          </a:p>
        </p:txBody>
      </p:sp>
      <p:pic>
        <p:nvPicPr>
          <p:cNvPr id="21" name="Picture 20" descr="Timeline&#10;&#10;Description automatically generated with low confidence">
            <a:extLst>
              <a:ext uri="{FF2B5EF4-FFF2-40B4-BE49-F238E27FC236}">
                <a16:creationId xmlns:a16="http://schemas.microsoft.com/office/drawing/2014/main" id="{64E9FC89-DF1B-4B46-196E-2C105353E89A}"/>
              </a:ext>
            </a:extLst>
          </p:cNvPr>
          <p:cNvPicPr>
            <a:picLocks noChangeAspect="1"/>
          </p:cNvPicPr>
          <p:nvPr/>
        </p:nvPicPr>
        <p:blipFill>
          <a:blip r:embed="rId2"/>
          <a:stretch>
            <a:fillRect/>
          </a:stretch>
        </p:blipFill>
        <p:spPr>
          <a:xfrm>
            <a:off x="5922856" y="1448749"/>
            <a:ext cx="1259082" cy="1257321"/>
          </a:xfrm>
          <a:prstGeom prst="rect">
            <a:avLst/>
          </a:prstGeom>
        </p:spPr>
      </p:pic>
      <p:pic>
        <p:nvPicPr>
          <p:cNvPr id="22" name="Picture 21">
            <a:extLst>
              <a:ext uri="{FF2B5EF4-FFF2-40B4-BE49-F238E27FC236}">
                <a16:creationId xmlns:a16="http://schemas.microsoft.com/office/drawing/2014/main" id="{AD09641B-B6BA-538D-820B-DD912A37BF15}"/>
              </a:ext>
            </a:extLst>
          </p:cNvPr>
          <p:cNvPicPr>
            <a:picLocks noChangeAspect="1"/>
          </p:cNvPicPr>
          <p:nvPr/>
        </p:nvPicPr>
        <p:blipFill>
          <a:blip r:embed="rId3"/>
          <a:stretch>
            <a:fillRect/>
          </a:stretch>
        </p:blipFill>
        <p:spPr>
          <a:xfrm>
            <a:off x="7363568" y="1867548"/>
            <a:ext cx="1259082" cy="680211"/>
          </a:xfrm>
          <a:prstGeom prst="rect">
            <a:avLst/>
          </a:prstGeom>
        </p:spPr>
      </p:pic>
      <p:pic>
        <p:nvPicPr>
          <p:cNvPr id="23" name="Picture 22">
            <a:extLst>
              <a:ext uri="{FF2B5EF4-FFF2-40B4-BE49-F238E27FC236}">
                <a16:creationId xmlns:a16="http://schemas.microsoft.com/office/drawing/2014/main" id="{67D94466-5C84-AC9E-EA24-4D2AA8A61EE4}"/>
              </a:ext>
            </a:extLst>
          </p:cNvPr>
          <p:cNvPicPr>
            <a:picLocks noChangeAspect="1"/>
          </p:cNvPicPr>
          <p:nvPr/>
        </p:nvPicPr>
        <p:blipFill>
          <a:blip r:embed="rId3"/>
          <a:stretch>
            <a:fillRect/>
          </a:stretch>
        </p:blipFill>
        <p:spPr>
          <a:xfrm>
            <a:off x="6006885" y="2851338"/>
            <a:ext cx="1175856" cy="635249"/>
          </a:xfrm>
          <a:prstGeom prst="rect">
            <a:avLst/>
          </a:prstGeom>
        </p:spPr>
      </p:pic>
      <p:pic>
        <p:nvPicPr>
          <p:cNvPr id="24" name="Picture 23">
            <a:extLst>
              <a:ext uri="{FF2B5EF4-FFF2-40B4-BE49-F238E27FC236}">
                <a16:creationId xmlns:a16="http://schemas.microsoft.com/office/drawing/2014/main" id="{18948D94-16E5-942C-5ED7-33AE0332F6B0}"/>
              </a:ext>
            </a:extLst>
          </p:cNvPr>
          <p:cNvPicPr>
            <a:picLocks noChangeAspect="1"/>
          </p:cNvPicPr>
          <p:nvPr/>
        </p:nvPicPr>
        <p:blipFill>
          <a:blip r:embed="rId4"/>
          <a:stretch>
            <a:fillRect/>
          </a:stretch>
        </p:blipFill>
        <p:spPr>
          <a:xfrm>
            <a:off x="7493138" y="2670092"/>
            <a:ext cx="999942" cy="995311"/>
          </a:xfrm>
          <a:prstGeom prst="rect">
            <a:avLst/>
          </a:prstGeom>
        </p:spPr>
      </p:pic>
      <p:pic>
        <p:nvPicPr>
          <p:cNvPr id="25" name="Picture 24">
            <a:extLst>
              <a:ext uri="{FF2B5EF4-FFF2-40B4-BE49-F238E27FC236}">
                <a16:creationId xmlns:a16="http://schemas.microsoft.com/office/drawing/2014/main" id="{92DCE874-C636-2444-FADC-40F287635C9C}"/>
              </a:ext>
            </a:extLst>
          </p:cNvPr>
          <p:cNvPicPr>
            <a:picLocks noChangeAspect="1"/>
          </p:cNvPicPr>
          <p:nvPr/>
        </p:nvPicPr>
        <p:blipFill>
          <a:blip r:embed="rId3"/>
          <a:stretch>
            <a:fillRect/>
          </a:stretch>
        </p:blipFill>
        <p:spPr>
          <a:xfrm>
            <a:off x="6006885" y="3844943"/>
            <a:ext cx="1175856" cy="635249"/>
          </a:xfrm>
          <a:prstGeom prst="rect">
            <a:avLst/>
          </a:prstGeom>
        </p:spPr>
      </p:pic>
      <p:pic>
        <p:nvPicPr>
          <p:cNvPr id="26" name="Picture 25">
            <a:extLst>
              <a:ext uri="{FF2B5EF4-FFF2-40B4-BE49-F238E27FC236}">
                <a16:creationId xmlns:a16="http://schemas.microsoft.com/office/drawing/2014/main" id="{27BA5E45-7CBA-FF33-F0D0-61E19C1734A9}"/>
              </a:ext>
            </a:extLst>
          </p:cNvPr>
          <p:cNvPicPr>
            <a:picLocks noChangeAspect="1"/>
          </p:cNvPicPr>
          <p:nvPr/>
        </p:nvPicPr>
        <p:blipFill>
          <a:blip r:embed="rId4"/>
          <a:stretch>
            <a:fillRect/>
          </a:stretch>
        </p:blipFill>
        <p:spPr>
          <a:xfrm>
            <a:off x="7493138" y="3665403"/>
            <a:ext cx="999942" cy="995311"/>
          </a:xfrm>
          <a:prstGeom prst="rect">
            <a:avLst/>
          </a:prstGeom>
        </p:spPr>
      </p:pic>
    </p:spTree>
    <p:extLst>
      <p:ext uri="{BB962C8B-B14F-4D97-AF65-F5344CB8AC3E}">
        <p14:creationId xmlns:p14="http://schemas.microsoft.com/office/powerpoint/2010/main" val="2525527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F2F76A-18F7-79DF-4E69-B0BCE426D2B4}"/>
              </a:ext>
            </a:extLst>
          </p:cNvPr>
          <p:cNvSpPr>
            <a:spLocks noGrp="1"/>
          </p:cNvSpPr>
          <p:nvPr>
            <p:ph type="title"/>
          </p:nvPr>
        </p:nvSpPr>
        <p:spPr/>
        <p:txBody>
          <a:bodyPr/>
          <a:lstStyle/>
          <a:p>
            <a:pPr algn="l"/>
            <a:r>
              <a:rPr lang="en-US" dirty="0">
                <a:solidFill>
                  <a:srgbClr val="F3FFC4"/>
                </a:solidFill>
              </a:rPr>
              <a:t>What do these probes really probe?</a:t>
            </a:r>
          </a:p>
        </p:txBody>
      </p:sp>
      <p:sp>
        <p:nvSpPr>
          <p:cNvPr id="4" name="Content Placeholder 3">
            <a:extLst>
              <a:ext uri="{FF2B5EF4-FFF2-40B4-BE49-F238E27FC236}">
                <a16:creationId xmlns:a16="http://schemas.microsoft.com/office/drawing/2014/main" id="{DD234318-D711-350A-904C-5168859CF836}"/>
              </a:ext>
            </a:extLst>
          </p:cNvPr>
          <p:cNvSpPr>
            <a:spLocks noGrp="1"/>
          </p:cNvSpPr>
          <p:nvPr>
            <p:ph idx="1"/>
          </p:nvPr>
        </p:nvSpPr>
        <p:spPr>
          <a:xfrm>
            <a:off x="457199" y="1200150"/>
            <a:ext cx="5413597" cy="3517455"/>
          </a:xfrm>
        </p:spPr>
        <p:txBody>
          <a:bodyPr>
            <a:normAutofit fontScale="77500" lnSpcReduction="20000"/>
          </a:bodyPr>
          <a:lstStyle/>
          <a:p>
            <a:pPr marL="0" indent="0">
              <a:buNone/>
            </a:pPr>
            <a:r>
              <a:rPr lang="en-US" sz="2100" dirty="0"/>
              <a:t>They may look different, but ultimately the information contained is</a:t>
            </a:r>
          </a:p>
          <a:p>
            <a:pPr marL="0" indent="0">
              <a:buNone/>
            </a:pPr>
            <a:r>
              <a:rPr lang="en-US" sz="2100" dirty="0"/>
              <a:t>						</a:t>
            </a:r>
          </a:p>
          <a:p>
            <a:r>
              <a:rPr lang="en-US" sz="2300" dirty="0">
                <a:solidFill>
                  <a:srgbClr val="FF0000"/>
                </a:solidFill>
              </a:rPr>
              <a:t>Universal expansion rate</a:t>
            </a:r>
            <a:r>
              <a:rPr lang="en-US" sz="2300" dirty="0"/>
              <a:t> at different times</a:t>
            </a:r>
          </a:p>
          <a:p>
            <a:pPr lvl="1"/>
            <a:r>
              <a:rPr lang="en-US" dirty="0"/>
              <a:t>How much matter, radiation, “in-between” </a:t>
            </a:r>
            <a:r>
              <a:rPr lang="en-US" dirty="0">
                <a:solidFill>
                  <a:srgbClr val="0E8BAE"/>
                </a:solidFill>
              </a:rPr>
              <a:t>(e.g., neutrinos)</a:t>
            </a:r>
            <a:r>
              <a:rPr lang="en-US" dirty="0"/>
              <a:t>, vacuum energy, etc. </a:t>
            </a:r>
          </a:p>
          <a:p>
            <a:pPr lvl="5"/>
            <a:endParaRPr lang="en-US" sz="1800" dirty="0"/>
          </a:p>
          <a:p>
            <a:r>
              <a:rPr lang="en-US" sz="2300" dirty="0">
                <a:solidFill>
                  <a:srgbClr val="FF0000"/>
                </a:solidFill>
              </a:rPr>
              <a:t>Growth of fluctuations under gravity</a:t>
            </a:r>
          </a:p>
          <a:p>
            <a:pPr lvl="1"/>
            <a:r>
              <a:rPr lang="en-US" dirty="0"/>
              <a:t>Kinematic properties and interactions of the various types of stuff in the universe; </a:t>
            </a:r>
            <a:r>
              <a:rPr lang="en-US" dirty="0">
                <a:solidFill>
                  <a:srgbClr val="0E8BAE"/>
                </a:solidFill>
              </a:rPr>
              <a:t>good for neutrino physics</a:t>
            </a:r>
          </a:p>
          <a:p>
            <a:pPr lvl="5"/>
            <a:endParaRPr lang="en-US" dirty="0"/>
          </a:p>
          <a:p>
            <a:r>
              <a:rPr lang="en-US" dirty="0">
                <a:solidFill>
                  <a:srgbClr val="FF0000"/>
                </a:solidFill>
              </a:rPr>
              <a:t>Distance measurements</a:t>
            </a:r>
            <a:r>
              <a:rPr lang="en-US" dirty="0"/>
              <a:t> </a:t>
            </a:r>
          </a:p>
          <a:p>
            <a:pPr lvl="1"/>
            <a:r>
              <a:rPr lang="en-US" dirty="0"/>
              <a:t>Spatial geometry, dark energy; </a:t>
            </a:r>
            <a:r>
              <a:rPr lang="en-US" dirty="0">
                <a:solidFill>
                  <a:srgbClr val="0E8BAE"/>
                </a:solidFill>
              </a:rPr>
              <a:t>not</a:t>
            </a:r>
            <a:r>
              <a:rPr lang="en-US" dirty="0"/>
              <a:t> </a:t>
            </a:r>
            <a:r>
              <a:rPr lang="en-US" dirty="0">
                <a:solidFill>
                  <a:srgbClr val="0E8BAE"/>
                </a:solidFill>
              </a:rPr>
              <a:t>directly relevant for neutrino physics but has indirect effects</a:t>
            </a:r>
            <a:r>
              <a:rPr lang="en-US" dirty="0"/>
              <a:t> on inference</a:t>
            </a:r>
          </a:p>
          <a:p>
            <a:pPr marL="342900" lvl="1" indent="0">
              <a:buNone/>
            </a:pPr>
            <a:endParaRPr lang="en-US" dirty="0"/>
          </a:p>
        </p:txBody>
      </p:sp>
      <p:sp>
        <p:nvSpPr>
          <p:cNvPr id="5" name="Slide Number Placeholder 4">
            <a:extLst>
              <a:ext uri="{FF2B5EF4-FFF2-40B4-BE49-F238E27FC236}">
                <a16:creationId xmlns:a16="http://schemas.microsoft.com/office/drawing/2014/main" id="{9615B7EA-B42D-F575-3198-79718D6A4042}"/>
              </a:ext>
            </a:extLst>
          </p:cNvPr>
          <p:cNvSpPr>
            <a:spLocks noGrp="1"/>
          </p:cNvSpPr>
          <p:nvPr>
            <p:ph type="sldNum" sz="quarter" idx="12"/>
          </p:nvPr>
        </p:nvSpPr>
        <p:spPr/>
        <p:txBody>
          <a:bodyPr/>
          <a:lstStyle/>
          <a:p>
            <a:fld id="{A4ED5AB7-515B-904A-811B-D7BD6E84713F}" type="slidenum">
              <a:rPr lang="en-US" smtClean="0"/>
              <a:t>11</a:t>
            </a:fld>
            <a:endParaRPr lang="en-US"/>
          </a:p>
        </p:txBody>
      </p:sp>
      <p:pic>
        <p:nvPicPr>
          <p:cNvPr id="21" name="Picture 20" descr="Timeline&#10;&#10;Description automatically generated with low confidence">
            <a:extLst>
              <a:ext uri="{FF2B5EF4-FFF2-40B4-BE49-F238E27FC236}">
                <a16:creationId xmlns:a16="http://schemas.microsoft.com/office/drawing/2014/main" id="{64E9FC89-DF1B-4B46-196E-2C105353E89A}"/>
              </a:ext>
            </a:extLst>
          </p:cNvPr>
          <p:cNvPicPr>
            <a:picLocks noChangeAspect="1"/>
          </p:cNvPicPr>
          <p:nvPr/>
        </p:nvPicPr>
        <p:blipFill>
          <a:blip r:embed="rId2"/>
          <a:stretch>
            <a:fillRect/>
          </a:stretch>
        </p:blipFill>
        <p:spPr>
          <a:xfrm>
            <a:off x="5922856" y="1448749"/>
            <a:ext cx="1259082" cy="1257321"/>
          </a:xfrm>
          <a:prstGeom prst="rect">
            <a:avLst/>
          </a:prstGeom>
        </p:spPr>
      </p:pic>
      <p:pic>
        <p:nvPicPr>
          <p:cNvPr id="22" name="Picture 21">
            <a:extLst>
              <a:ext uri="{FF2B5EF4-FFF2-40B4-BE49-F238E27FC236}">
                <a16:creationId xmlns:a16="http://schemas.microsoft.com/office/drawing/2014/main" id="{AD09641B-B6BA-538D-820B-DD912A37BF15}"/>
              </a:ext>
            </a:extLst>
          </p:cNvPr>
          <p:cNvPicPr>
            <a:picLocks noChangeAspect="1"/>
          </p:cNvPicPr>
          <p:nvPr/>
        </p:nvPicPr>
        <p:blipFill>
          <a:blip r:embed="rId3"/>
          <a:stretch>
            <a:fillRect/>
          </a:stretch>
        </p:blipFill>
        <p:spPr>
          <a:xfrm>
            <a:off x="7363568" y="1867548"/>
            <a:ext cx="1259082" cy="680211"/>
          </a:xfrm>
          <a:prstGeom prst="rect">
            <a:avLst/>
          </a:prstGeom>
        </p:spPr>
      </p:pic>
      <p:sp>
        <p:nvSpPr>
          <p:cNvPr id="12" name="Rectangle 11">
            <a:extLst>
              <a:ext uri="{FF2B5EF4-FFF2-40B4-BE49-F238E27FC236}">
                <a16:creationId xmlns:a16="http://schemas.microsoft.com/office/drawing/2014/main" id="{B856079C-059A-6DF0-9A7F-BC5AFE5040C5}"/>
              </a:ext>
            </a:extLst>
          </p:cNvPr>
          <p:cNvSpPr/>
          <p:nvPr/>
        </p:nvSpPr>
        <p:spPr>
          <a:xfrm>
            <a:off x="457199" y="2706071"/>
            <a:ext cx="5387389" cy="19203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68171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F2F76A-18F7-79DF-4E69-B0BCE426D2B4}"/>
              </a:ext>
            </a:extLst>
          </p:cNvPr>
          <p:cNvSpPr>
            <a:spLocks noGrp="1"/>
          </p:cNvSpPr>
          <p:nvPr>
            <p:ph type="title"/>
          </p:nvPr>
        </p:nvSpPr>
        <p:spPr>
          <a:xfrm>
            <a:off x="457200" y="205979"/>
            <a:ext cx="8273282" cy="857250"/>
          </a:xfrm>
        </p:spPr>
        <p:txBody>
          <a:bodyPr>
            <a:normAutofit/>
          </a:bodyPr>
          <a:lstStyle/>
          <a:p>
            <a:pPr algn="l"/>
            <a:r>
              <a:rPr lang="en-US" dirty="0">
                <a:solidFill>
                  <a:srgbClr val="F3FFC4"/>
                </a:solidFill>
              </a:rPr>
              <a:t>Neutrinos &amp; the expansion rate… 		</a:t>
            </a:r>
          </a:p>
        </p:txBody>
      </p:sp>
      <p:sp>
        <p:nvSpPr>
          <p:cNvPr id="4" name="Content Placeholder 3">
            <a:extLst>
              <a:ext uri="{FF2B5EF4-FFF2-40B4-BE49-F238E27FC236}">
                <a16:creationId xmlns:a16="http://schemas.microsoft.com/office/drawing/2014/main" id="{DD234318-D711-350A-904C-5168859CF836}"/>
              </a:ext>
            </a:extLst>
          </p:cNvPr>
          <p:cNvSpPr>
            <a:spLocks noGrp="1"/>
          </p:cNvSpPr>
          <p:nvPr>
            <p:ph idx="1"/>
          </p:nvPr>
        </p:nvSpPr>
        <p:spPr>
          <a:xfrm>
            <a:off x="457200" y="1200151"/>
            <a:ext cx="8229600" cy="506341"/>
          </a:xfrm>
        </p:spPr>
        <p:txBody>
          <a:bodyPr>
            <a:normAutofit/>
          </a:bodyPr>
          <a:lstStyle/>
          <a:p>
            <a:pPr marL="0" indent="0">
              <a:buNone/>
            </a:pPr>
            <a:r>
              <a:rPr lang="en-US" sz="1800" dirty="0"/>
              <a:t>The Hubble expansion rate depends on the energy content of the universe:</a:t>
            </a:r>
          </a:p>
        </p:txBody>
      </p:sp>
      <p:sp>
        <p:nvSpPr>
          <p:cNvPr id="2" name="Slide Number Placeholder 1">
            <a:extLst>
              <a:ext uri="{FF2B5EF4-FFF2-40B4-BE49-F238E27FC236}">
                <a16:creationId xmlns:a16="http://schemas.microsoft.com/office/drawing/2014/main" id="{CE60D5D8-F8F7-C710-CDE0-CAFBAECE6BE2}"/>
              </a:ext>
            </a:extLst>
          </p:cNvPr>
          <p:cNvSpPr>
            <a:spLocks noGrp="1"/>
          </p:cNvSpPr>
          <p:nvPr>
            <p:ph type="sldNum" sz="quarter" idx="12"/>
          </p:nvPr>
        </p:nvSpPr>
        <p:spPr/>
        <p:txBody>
          <a:bodyPr/>
          <a:lstStyle/>
          <a:p>
            <a:fld id="{A4ED5AB7-515B-904A-811B-D7BD6E84713F}" type="slidenum">
              <a:rPr lang="en-US" smtClean="0"/>
              <a:t>12</a:t>
            </a:fld>
            <a:endParaRPr lang="en-US"/>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C62BFA3-D201-5514-0B0B-6A0579DF1F52}"/>
                  </a:ext>
                </a:extLst>
              </p:cNvPr>
              <p:cNvSpPr txBox="1"/>
              <p:nvPr/>
            </p:nvSpPr>
            <p:spPr>
              <a:xfrm>
                <a:off x="1975487" y="1667896"/>
                <a:ext cx="5482398" cy="37478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AU" b="0" i="1" smtClean="0">
                              <a:latin typeface="Cambria Math" panose="02040503050406030204" pitchFamily="18" charset="0"/>
                            </a:rPr>
                            <m:t>𝐻</m:t>
                          </m:r>
                        </m:e>
                        <m:sup>
                          <m:r>
                            <a:rPr lang="en-AU" b="0" i="1" smtClean="0">
                              <a:latin typeface="Cambria Math" panose="02040503050406030204" pitchFamily="18" charset="0"/>
                            </a:rPr>
                            <m:t>2</m:t>
                          </m:r>
                        </m:sup>
                      </m:sSup>
                      <m:d>
                        <m:dPr>
                          <m:ctrlPr>
                            <a:rPr lang="en-AU" b="0" i="1" smtClean="0">
                              <a:latin typeface="Cambria Math" panose="02040503050406030204" pitchFamily="18" charset="0"/>
                            </a:rPr>
                          </m:ctrlPr>
                        </m:dPr>
                        <m:e>
                          <m:r>
                            <a:rPr lang="en-AU" b="0" i="1" smtClean="0">
                              <a:latin typeface="Cambria Math" panose="02040503050406030204" pitchFamily="18" charset="0"/>
                            </a:rPr>
                            <m:t>𝑎</m:t>
                          </m:r>
                          <m:r>
                            <a:rPr lang="en-AU" b="0" i="1" smtClean="0">
                              <a:latin typeface="Cambria Math" panose="02040503050406030204" pitchFamily="18" charset="0"/>
                            </a:rPr>
                            <m:t>(</m:t>
                          </m:r>
                          <m:r>
                            <a:rPr lang="en-AU" b="0" i="1" smtClean="0">
                              <a:latin typeface="Cambria Math" panose="02040503050406030204" pitchFamily="18" charset="0"/>
                            </a:rPr>
                            <m:t>𝑡</m:t>
                          </m:r>
                          <m:r>
                            <a:rPr lang="en-AU" b="0" i="1" smtClean="0">
                              <a:latin typeface="Cambria Math" panose="02040503050406030204" pitchFamily="18" charset="0"/>
                            </a:rPr>
                            <m:t>)</m:t>
                          </m:r>
                        </m:e>
                      </m:d>
                      <m:r>
                        <a:rPr lang="en-AU" b="0" i="1" smtClean="0">
                          <a:latin typeface="Cambria Math" panose="02040503050406030204" pitchFamily="18" charset="0"/>
                        </a:rPr>
                        <m:t>=</m:t>
                      </m:r>
                      <m:sSubSup>
                        <m:sSubSupPr>
                          <m:ctrlPr>
                            <a:rPr lang="en-AU" b="0" i="1" smtClean="0">
                              <a:latin typeface="Cambria Math" panose="02040503050406030204" pitchFamily="18" charset="0"/>
                            </a:rPr>
                          </m:ctrlPr>
                        </m:sSubSupPr>
                        <m:e>
                          <m:r>
                            <a:rPr lang="en-AU" b="0" i="1" smtClean="0">
                              <a:latin typeface="Cambria Math" panose="02040503050406030204" pitchFamily="18" charset="0"/>
                            </a:rPr>
                            <m:t>𝐻</m:t>
                          </m:r>
                        </m:e>
                        <m:sub>
                          <m:r>
                            <a:rPr lang="en-AU" b="0" i="1" smtClean="0">
                              <a:latin typeface="Cambria Math" panose="02040503050406030204" pitchFamily="18" charset="0"/>
                            </a:rPr>
                            <m:t>0</m:t>
                          </m:r>
                        </m:sub>
                        <m:sup>
                          <m:r>
                            <a:rPr lang="en-AU" b="0" i="1" smtClean="0">
                              <a:latin typeface="Cambria Math" panose="02040503050406030204" pitchFamily="18" charset="0"/>
                            </a:rPr>
                            <m:t>2</m:t>
                          </m:r>
                        </m:sup>
                      </m:sSubSup>
                      <m:d>
                        <m:dPr>
                          <m:ctrlPr>
                            <a:rPr lang="en-AU" b="0" i="1" smtClean="0">
                              <a:latin typeface="Cambria Math" panose="02040503050406030204" pitchFamily="18" charset="0"/>
                            </a:rPr>
                          </m:ctrlPr>
                        </m:dPr>
                        <m:e>
                          <m:sSub>
                            <m:sSubPr>
                              <m:ctrlPr>
                                <a:rPr lang="en-AU" b="0" i="1" smtClean="0">
                                  <a:latin typeface="Cambria Math" panose="02040503050406030204" pitchFamily="18" charset="0"/>
                                </a:rPr>
                              </m:ctrlPr>
                            </m:sSubPr>
                            <m:e>
                              <m:r>
                                <m:rPr>
                                  <m:sty m:val="p"/>
                                </m:rPr>
                                <a:rPr lang="el-GR" b="0" i="1" smtClean="0">
                                  <a:latin typeface="Cambria Math" panose="02040503050406030204" pitchFamily="18" charset="0"/>
                                  <a:ea typeface="Cambria Math" panose="02040503050406030204" pitchFamily="18" charset="0"/>
                                </a:rPr>
                                <m:t>Ω</m:t>
                              </m:r>
                            </m:e>
                            <m:sub>
                              <m:r>
                                <a:rPr lang="en-AU" b="0" i="1" smtClean="0">
                                  <a:latin typeface="Cambria Math" panose="02040503050406030204" pitchFamily="18" charset="0"/>
                                </a:rPr>
                                <m:t>𝑚</m:t>
                              </m:r>
                            </m:sub>
                          </m:sSub>
                          <m:sSup>
                            <m:sSupPr>
                              <m:ctrlPr>
                                <a:rPr lang="en-AU" b="0" i="1" smtClean="0">
                                  <a:latin typeface="Cambria Math" panose="02040503050406030204" pitchFamily="18" charset="0"/>
                                </a:rPr>
                              </m:ctrlPr>
                            </m:sSupPr>
                            <m:e>
                              <m:r>
                                <a:rPr lang="en-AU" b="0" i="1" smtClean="0">
                                  <a:latin typeface="Cambria Math" panose="02040503050406030204" pitchFamily="18" charset="0"/>
                                </a:rPr>
                                <m:t>𝑎</m:t>
                              </m:r>
                            </m:e>
                            <m:sup>
                              <m:r>
                                <a:rPr lang="en-AU" b="0" i="1" smtClean="0">
                                  <a:latin typeface="Cambria Math" panose="02040503050406030204" pitchFamily="18" charset="0"/>
                                </a:rPr>
                                <m:t>−3</m:t>
                              </m:r>
                            </m:sup>
                          </m:sSup>
                          <m:r>
                            <a:rPr lang="en-AU" b="0" i="1" smtClean="0">
                              <a:latin typeface="Cambria Math" panose="02040503050406030204" pitchFamily="18" charset="0"/>
                            </a:rPr>
                            <m:t>+</m:t>
                          </m:r>
                          <m:sSub>
                            <m:sSubPr>
                              <m:ctrlPr>
                                <a:rPr lang="en-AU" i="1">
                                  <a:latin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Ω</m:t>
                              </m:r>
                            </m:e>
                            <m:sub>
                              <m:r>
                                <a:rPr lang="en-AU" b="0" i="1" smtClean="0">
                                  <a:latin typeface="Cambria Math" panose="02040503050406030204" pitchFamily="18" charset="0"/>
                                  <a:ea typeface="Cambria Math" panose="02040503050406030204" pitchFamily="18" charset="0"/>
                                </a:rPr>
                                <m:t>𝑟</m:t>
                              </m:r>
                            </m:sub>
                          </m:sSub>
                          <m:sSup>
                            <m:sSupPr>
                              <m:ctrlPr>
                                <a:rPr lang="en-AU" i="1">
                                  <a:latin typeface="Cambria Math" panose="02040503050406030204" pitchFamily="18" charset="0"/>
                                </a:rPr>
                              </m:ctrlPr>
                            </m:sSupPr>
                            <m:e>
                              <m:r>
                                <a:rPr lang="en-AU" i="1">
                                  <a:latin typeface="Cambria Math" panose="02040503050406030204" pitchFamily="18" charset="0"/>
                                </a:rPr>
                                <m:t>𝑎</m:t>
                              </m:r>
                            </m:e>
                            <m:sup>
                              <m:r>
                                <a:rPr lang="en-AU" i="1">
                                  <a:latin typeface="Cambria Math" panose="02040503050406030204" pitchFamily="18" charset="0"/>
                                </a:rPr>
                                <m:t>−</m:t>
                              </m:r>
                              <m:r>
                                <a:rPr lang="en-AU" b="0" i="1" smtClean="0">
                                  <a:latin typeface="Cambria Math" panose="02040503050406030204" pitchFamily="18" charset="0"/>
                                </a:rPr>
                                <m:t>4</m:t>
                              </m:r>
                            </m:sup>
                          </m:sSup>
                          <m:r>
                            <a:rPr lang="en-AU" b="0" i="1" smtClean="0">
                              <a:latin typeface="Cambria Math" panose="02040503050406030204" pitchFamily="18" charset="0"/>
                            </a:rPr>
                            <m:t>+</m:t>
                          </m:r>
                          <m:sSub>
                            <m:sSubPr>
                              <m:ctrlPr>
                                <a:rPr lang="en-AU" i="1">
                                  <a:latin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Ω</m:t>
                              </m:r>
                            </m:e>
                            <m:sub>
                              <m:r>
                                <m:rPr>
                                  <m:sty m:val="p"/>
                                </m:rPr>
                                <a:rPr lang="el-GR" i="1" smtClean="0">
                                  <a:latin typeface="Cambria Math" panose="02040503050406030204" pitchFamily="18" charset="0"/>
                                  <a:ea typeface="Cambria Math" panose="02040503050406030204" pitchFamily="18" charset="0"/>
                                </a:rPr>
                                <m:t>Λ</m:t>
                              </m:r>
                            </m:sub>
                          </m:sSub>
                          <m:r>
                            <a:rPr lang="en-AU" b="0" i="1" smtClean="0">
                              <a:latin typeface="Cambria Math" panose="02040503050406030204" pitchFamily="18" charset="0"/>
                            </a:rPr>
                            <m:t>+</m:t>
                          </m:r>
                          <m:sSub>
                            <m:sSubPr>
                              <m:ctrlPr>
                                <a:rPr lang="en-AU" i="1">
                                  <a:latin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Ω</m:t>
                              </m:r>
                            </m:e>
                            <m:sub>
                              <m:r>
                                <a:rPr lang="en-AU" b="0" i="1" smtClean="0">
                                  <a:latin typeface="Cambria Math" panose="02040503050406030204" pitchFamily="18" charset="0"/>
                                  <a:ea typeface="Cambria Math" panose="02040503050406030204" pitchFamily="18" charset="0"/>
                                </a:rPr>
                                <m:t>𝑘</m:t>
                              </m:r>
                            </m:sub>
                          </m:sSub>
                          <m:sSup>
                            <m:sSupPr>
                              <m:ctrlPr>
                                <a:rPr lang="en-AU" i="1">
                                  <a:latin typeface="Cambria Math" panose="02040503050406030204" pitchFamily="18" charset="0"/>
                                </a:rPr>
                              </m:ctrlPr>
                            </m:sSupPr>
                            <m:e>
                              <m:r>
                                <a:rPr lang="en-AU" i="1">
                                  <a:latin typeface="Cambria Math" panose="02040503050406030204" pitchFamily="18" charset="0"/>
                                </a:rPr>
                                <m:t>𝑎</m:t>
                              </m:r>
                            </m:e>
                            <m:sup>
                              <m:r>
                                <a:rPr lang="en-AU" i="1">
                                  <a:latin typeface="Cambria Math" panose="02040503050406030204" pitchFamily="18" charset="0"/>
                                </a:rPr>
                                <m:t>−</m:t>
                              </m:r>
                              <m:r>
                                <a:rPr lang="en-AU" b="0" i="1" smtClean="0">
                                  <a:latin typeface="Cambria Math" panose="02040503050406030204" pitchFamily="18" charset="0"/>
                                </a:rPr>
                                <m:t>2</m:t>
                              </m:r>
                            </m:sup>
                          </m:sSup>
                          <m:r>
                            <a:rPr lang="en-AU" b="0" i="1" smtClean="0">
                              <a:latin typeface="Cambria Math" panose="02040503050406030204" pitchFamily="18" charset="0"/>
                            </a:rPr>
                            <m:t>+…</m:t>
                          </m:r>
                        </m:e>
                      </m:d>
                    </m:oMath>
                  </m:oMathPara>
                </a14:m>
                <a:endParaRPr lang="en-US" dirty="0"/>
              </a:p>
            </p:txBody>
          </p:sp>
        </mc:Choice>
        <mc:Fallback xmlns="">
          <p:sp>
            <p:nvSpPr>
              <p:cNvPr id="5" name="TextBox 4">
                <a:extLst>
                  <a:ext uri="{FF2B5EF4-FFF2-40B4-BE49-F238E27FC236}">
                    <a16:creationId xmlns:a16="http://schemas.microsoft.com/office/drawing/2014/main" id="{4C62BFA3-D201-5514-0B0B-6A0579DF1F52}"/>
                  </a:ext>
                </a:extLst>
              </p:cNvPr>
              <p:cNvSpPr txBox="1">
                <a:spLocks noRot="1" noChangeAspect="1" noMove="1" noResize="1" noEditPoints="1" noAdjustHandles="1" noChangeArrowheads="1" noChangeShapeType="1" noTextEdit="1"/>
              </p:cNvSpPr>
              <p:nvPr/>
            </p:nvSpPr>
            <p:spPr>
              <a:xfrm>
                <a:off x="1975487" y="1667896"/>
                <a:ext cx="5482398" cy="374783"/>
              </a:xfrm>
              <a:prstGeom prst="rect">
                <a:avLst/>
              </a:prstGeom>
              <a:blipFill>
                <a:blip r:embed="rId2"/>
                <a:stretch>
                  <a:fillRect b="-13333"/>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188B872D-2391-14FE-40E6-F4A8925C6473}"/>
              </a:ext>
            </a:extLst>
          </p:cNvPr>
          <p:cNvSpPr txBox="1"/>
          <p:nvPr/>
        </p:nvSpPr>
        <p:spPr>
          <a:xfrm>
            <a:off x="3282760" y="2119059"/>
            <a:ext cx="617028" cy="276999"/>
          </a:xfrm>
          <a:prstGeom prst="rect">
            <a:avLst/>
          </a:prstGeom>
          <a:noFill/>
        </p:spPr>
        <p:txBody>
          <a:bodyPr wrap="none" rtlCol="0">
            <a:spAutoFit/>
          </a:bodyPr>
          <a:lstStyle/>
          <a:p>
            <a:r>
              <a:rPr lang="en-US" sz="1200" dirty="0">
                <a:solidFill>
                  <a:srgbClr val="0E8BAE"/>
                </a:solidFill>
              </a:rPr>
              <a:t>Matter</a:t>
            </a:r>
          </a:p>
        </p:txBody>
      </p:sp>
      <p:sp>
        <p:nvSpPr>
          <p:cNvPr id="7" name="TextBox 6">
            <a:extLst>
              <a:ext uri="{FF2B5EF4-FFF2-40B4-BE49-F238E27FC236}">
                <a16:creationId xmlns:a16="http://schemas.microsoft.com/office/drawing/2014/main" id="{0281627C-990C-645C-BE5A-6273F52A36D0}"/>
              </a:ext>
            </a:extLst>
          </p:cNvPr>
          <p:cNvSpPr txBox="1"/>
          <p:nvPr/>
        </p:nvSpPr>
        <p:spPr>
          <a:xfrm>
            <a:off x="4299231" y="2119059"/>
            <a:ext cx="777970" cy="276999"/>
          </a:xfrm>
          <a:prstGeom prst="rect">
            <a:avLst/>
          </a:prstGeom>
          <a:noFill/>
        </p:spPr>
        <p:txBody>
          <a:bodyPr wrap="none" rtlCol="0">
            <a:spAutoFit/>
          </a:bodyPr>
          <a:lstStyle/>
          <a:p>
            <a:r>
              <a:rPr lang="en-US" sz="1200" dirty="0">
                <a:solidFill>
                  <a:srgbClr val="0E8BAE"/>
                </a:solidFill>
              </a:rPr>
              <a:t>Radiation</a:t>
            </a:r>
          </a:p>
        </p:txBody>
      </p:sp>
      <p:sp>
        <p:nvSpPr>
          <p:cNvPr id="8" name="TextBox 7">
            <a:extLst>
              <a:ext uri="{FF2B5EF4-FFF2-40B4-BE49-F238E27FC236}">
                <a16:creationId xmlns:a16="http://schemas.microsoft.com/office/drawing/2014/main" id="{C362C006-E5DF-797B-0D83-0C71624B0806}"/>
              </a:ext>
            </a:extLst>
          </p:cNvPr>
          <p:cNvSpPr txBox="1"/>
          <p:nvPr/>
        </p:nvSpPr>
        <p:spPr>
          <a:xfrm>
            <a:off x="5259060" y="2119059"/>
            <a:ext cx="1042728" cy="461665"/>
          </a:xfrm>
          <a:prstGeom prst="rect">
            <a:avLst/>
          </a:prstGeom>
          <a:noFill/>
        </p:spPr>
        <p:txBody>
          <a:bodyPr wrap="square" rtlCol="0">
            <a:spAutoFit/>
          </a:bodyPr>
          <a:lstStyle/>
          <a:p>
            <a:r>
              <a:rPr lang="en-US" sz="1200" dirty="0">
                <a:solidFill>
                  <a:srgbClr val="0E8BAE"/>
                </a:solidFill>
              </a:rPr>
              <a:t>Cosmological constant</a:t>
            </a:r>
          </a:p>
        </p:txBody>
      </p:sp>
      <p:sp>
        <p:nvSpPr>
          <p:cNvPr id="9" name="TextBox 8">
            <a:extLst>
              <a:ext uri="{FF2B5EF4-FFF2-40B4-BE49-F238E27FC236}">
                <a16:creationId xmlns:a16="http://schemas.microsoft.com/office/drawing/2014/main" id="{CCFBB748-C161-A5DA-FAEC-E490E3C9F2FD}"/>
              </a:ext>
            </a:extLst>
          </p:cNvPr>
          <p:cNvSpPr txBox="1"/>
          <p:nvPr/>
        </p:nvSpPr>
        <p:spPr>
          <a:xfrm>
            <a:off x="6483647" y="2148572"/>
            <a:ext cx="865948" cy="461665"/>
          </a:xfrm>
          <a:prstGeom prst="rect">
            <a:avLst/>
          </a:prstGeom>
          <a:noFill/>
        </p:spPr>
        <p:txBody>
          <a:bodyPr wrap="square" rtlCol="0">
            <a:spAutoFit/>
          </a:bodyPr>
          <a:lstStyle/>
          <a:p>
            <a:r>
              <a:rPr lang="en-US" sz="1200" dirty="0">
                <a:solidFill>
                  <a:srgbClr val="0E8BAE"/>
                </a:solidFill>
              </a:rPr>
              <a:t>Spatial curvature</a:t>
            </a:r>
          </a:p>
        </p:txBody>
      </p:sp>
      <p:cxnSp>
        <p:nvCxnSpPr>
          <p:cNvPr id="11" name="Straight Arrow Connector 10">
            <a:extLst>
              <a:ext uri="{FF2B5EF4-FFF2-40B4-BE49-F238E27FC236}">
                <a16:creationId xmlns:a16="http://schemas.microsoft.com/office/drawing/2014/main" id="{FA4C28B1-7E83-D7F8-8C15-2B8E892E5274}"/>
              </a:ext>
            </a:extLst>
          </p:cNvPr>
          <p:cNvCxnSpPr>
            <a:cxnSpLocks/>
          </p:cNvCxnSpPr>
          <p:nvPr/>
        </p:nvCxnSpPr>
        <p:spPr>
          <a:xfrm flipV="1">
            <a:off x="3591274" y="2032379"/>
            <a:ext cx="194457" cy="12649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9643499-73EF-4565-7B6A-E0550940DF41}"/>
              </a:ext>
            </a:extLst>
          </p:cNvPr>
          <p:cNvCxnSpPr>
            <a:cxnSpLocks/>
          </p:cNvCxnSpPr>
          <p:nvPr/>
        </p:nvCxnSpPr>
        <p:spPr>
          <a:xfrm flipV="1">
            <a:off x="4688216" y="2017623"/>
            <a:ext cx="99279" cy="14124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89E8685-FDE9-8ED5-1E5F-24F91908ED7B}"/>
              </a:ext>
            </a:extLst>
          </p:cNvPr>
          <p:cNvCxnSpPr>
            <a:cxnSpLocks/>
          </p:cNvCxnSpPr>
          <p:nvPr/>
        </p:nvCxnSpPr>
        <p:spPr>
          <a:xfrm flipV="1">
            <a:off x="5575923" y="2010245"/>
            <a:ext cx="56081" cy="18375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4666308-A7C8-74CC-F32A-B94D76B32619}"/>
              </a:ext>
            </a:extLst>
          </p:cNvPr>
          <p:cNvCxnSpPr>
            <a:cxnSpLocks/>
          </p:cNvCxnSpPr>
          <p:nvPr/>
        </p:nvCxnSpPr>
        <p:spPr>
          <a:xfrm flipH="1" flipV="1">
            <a:off x="6364677" y="2017623"/>
            <a:ext cx="253974" cy="16375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40F6DCD-5A8E-3704-B1DE-5D89081763F5}"/>
              </a:ext>
            </a:extLst>
          </p:cNvPr>
          <p:cNvSpPr txBox="1"/>
          <p:nvPr/>
        </p:nvSpPr>
        <p:spPr>
          <a:xfrm>
            <a:off x="1641627" y="2138969"/>
            <a:ext cx="943528" cy="276999"/>
          </a:xfrm>
          <a:prstGeom prst="rect">
            <a:avLst/>
          </a:prstGeom>
          <a:noFill/>
        </p:spPr>
        <p:txBody>
          <a:bodyPr wrap="none" rtlCol="0">
            <a:spAutoFit/>
          </a:bodyPr>
          <a:lstStyle/>
          <a:p>
            <a:r>
              <a:rPr lang="en-US" sz="1200" dirty="0">
                <a:solidFill>
                  <a:srgbClr val="0E8BAE"/>
                </a:solidFill>
              </a:rPr>
              <a:t>Scale factor</a:t>
            </a:r>
          </a:p>
        </p:txBody>
      </p:sp>
      <p:cxnSp>
        <p:nvCxnSpPr>
          <p:cNvPr id="20" name="Straight Arrow Connector 19">
            <a:extLst>
              <a:ext uri="{FF2B5EF4-FFF2-40B4-BE49-F238E27FC236}">
                <a16:creationId xmlns:a16="http://schemas.microsoft.com/office/drawing/2014/main" id="{FD817A7D-0C02-64F3-CD61-7C89DFF17479}"/>
              </a:ext>
            </a:extLst>
          </p:cNvPr>
          <p:cNvCxnSpPr>
            <a:cxnSpLocks/>
          </p:cNvCxnSpPr>
          <p:nvPr/>
        </p:nvCxnSpPr>
        <p:spPr>
          <a:xfrm flipV="1">
            <a:off x="2425633" y="1980917"/>
            <a:ext cx="114057" cy="19542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6B0F2824-DA66-AD18-8323-F505E4017CD8}"/>
              </a:ext>
            </a:extLst>
          </p:cNvPr>
          <p:cNvSpPr txBox="1"/>
          <p:nvPr/>
        </p:nvSpPr>
        <p:spPr>
          <a:xfrm>
            <a:off x="342477" y="2529442"/>
            <a:ext cx="2947089" cy="553998"/>
          </a:xfrm>
          <a:prstGeom prst="rect">
            <a:avLst/>
          </a:prstGeom>
          <a:noFill/>
        </p:spPr>
        <p:txBody>
          <a:bodyPr wrap="none" rtlCol="0">
            <a:spAutoFit/>
          </a:bodyPr>
          <a:lstStyle/>
          <a:p>
            <a:r>
              <a:rPr lang="en-US" sz="1500" dirty="0"/>
              <a:t>Neutrinos = radiation at early times</a:t>
            </a:r>
          </a:p>
          <a:p>
            <a:r>
              <a:rPr lang="en-US" sz="1500" dirty="0"/>
              <a:t>	        = matter at late times</a:t>
            </a:r>
          </a:p>
        </p:txBody>
      </p:sp>
      <p:cxnSp>
        <p:nvCxnSpPr>
          <p:cNvPr id="13" name="Straight Arrow Connector 12">
            <a:extLst>
              <a:ext uri="{FF2B5EF4-FFF2-40B4-BE49-F238E27FC236}">
                <a16:creationId xmlns:a16="http://schemas.microsoft.com/office/drawing/2014/main" id="{023E02EF-B3D7-3902-0127-1E854849172C}"/>
              </a:ext>
            </a:extLst>
          </p:cNvPr>
          <p:cNvCxnSpPr>
            <a:cxnSpLocks/>
            <a:stCxn id="23" idx="3"/>
          </p:cNvCxnSpPr>
          <p:nvPr/>
        </p:nvCxnSpPr>
        <p:spPr>
          <a:xfrm flipV="1">
            <a:off x="3289566" y="2455050"/>
            <a:ext cx="1300330" cy="351391"/>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2A13C5A-DD63-2003-4A7B-5EC5A732BDF5}"/>
              </a:ext>
            </a:extLst>
          </p:cNvPr>
          <p:cNvCxnSpPr>
            <a:cxnSpLocks/>
            <a:stCxn id="23" idx="3"/>
          </p:cNvCxnSpPr>
          <p:nvPr/>
        </p:nvCxnSpPr>
        <p:spPr>
          <a:xfrm flipV="1">
            <a:off x="3289566" y="2445218"/>
            <a:ext cx="213220" cy="361223"/>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52387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F2F76A-18F7-79DF-4E69-B0BCE426D2B4}"/>
              </a:ext>
            </a:extLst>
          </p:cNvPr>
          <p:cNvSpPr>
            <a:spLocks noGrp="1"/>
          </p:cNvSpPr>
          <p:nvPr>
            <p:ph type="title"/>
          </p:nvPr>
        </p:nvSpPr>
        <p:spPr>
          <a:xfrm>
            <a:off x="457200" y="205979"/>
            <a:ext cx="8273282" cy="857250"/>
          </a:xfrm>
        </p:spPr>
        <p:txBody>
          <a:bodyPr>
            <a:normAutofit/>
          </a:bodyPr>
          <a:lstStyle/>
          <a:p>
            <a:pPr algn="l"/>
            <a:r>
              <a:rPr lang="en-US" dirty="0">
                <a:solidFill>
                  <a:srgbClr val="F3FFC4"/>
                </a:solidFill>
              </a:rPr>
              <a:t>Neutrinos &amp; the expansion rate… 		</a:t>
            </a:r>
          </a:p>
        </p:txBody>
      </p:sp>
      <p:sp>
        <p:nvSpPr>
          <p:cNvPr id="4" name="Content Placeholder 3">
            <a:extLst>
              <a:ext uri="{FF2B5EF4-FFF2-40B4-BE49-F238E27FC236}">
                <a16:creationId xmlns:a16="http://schemas.microsoft.com/office/drawing/2014/main" id="{DD234318-D711-350A-904C-5168859CF836}"/>
              </a:ext>
            </a:extLst>
          </p:cNvPr>
          <p:cNvSpPr>
            <a:spLocks noGrp="1"/>
          </p:cNvSpPr>
          <p:nvPr>
            <p:ph idx="1"/>
          </p:nvPr>
        </p:nvSpPr>
        <p:spPr>
          <a:xfrm>
            <a:off x="457200" y="1200151"/>
            <a:ext cx="8229600" cy="506341"/>
          </a:xfrm>
        </p:spPr>
        <p:txBody>
          <a:bodyPr>
            <a:normAutofit/>
          </a:bodyPr>
          <a:lstStyle/>
          <a:p>
            <a:pPr marL="0" indent="0">
              <a:buNone/>
            </a:pPr>
            <a:r>
              <a:rPr lang="en-US" sz="1800" dirty="0"/>
              <a:t>The Hubble expansion rate depends on the energy content of the universe:</a:t>
            </a:r>
          </a:p>
        </p:txBody>
      </p:sp>
      <p:sp>
        <p:nvSpPr>
          <p:cNvPr id="2" name="Slide Number Placeholder 1">
            <a:extLst>
              <a:ext uri="{FF2B5EF4-FFF2-40B4-BE49-F238E27FC236}">
                <a16:creationId xmlns:a16="http://schemas.microsoft.com/office/drawing/2014/main" id="{CE60D5D8-F8F7-C710-CDE0-CAFBAECE6BE2}"/>
              </a:ext>
            </a:extLst>
          </p:cNvPr>
          <p:cNvSpPr>
            <a:spLocks noGrp="1"/>
          </p:cNvSpPr>
          <p:nvPr>
            <p:ph type="sldNum" sz="quarter" idx="12"/>
          </p:nvPr>
        </p:nvSpPr>
        <p:spPr/>
        <p:txBody>
          <a:bodyPr/>
          <a:lstStyle/>
          <a:p>
            <a:fld id="{A4ED5AB7-515B-904A-811B-D7BD6E84713F}" type="slidenum">
              <a:rPr lang="en-US" smtClean="0"/>
              <a:t>13</a:t>
            </a:fld>
            <a:endParaRPr lang="en-US"/>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C62BFA3-D201-5514-0B0B-6A0579DF1F52}"/>
                  </a:ext>
                </a:extLst>
              </p:cNvPr>
              <p:cNvSpPr txBox="1"/>
              <p:nvPr/>
            </p:nvSpPr>
            <p:spPr>
              <a:xfrm>
                <a:off x="1975487" y="1667896"/>
                <a:ext cx="5482398" cy="37478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AU" b="0" i="1" smtClean="0">
                              <a:latin typeface="Cambria Math" panose="02040503050406030204" pitchFamily="18" charset="0"/>
                            </a:rPr>
                            <m:t>𝐻</m:t>
                          </m:r>
                        </m:e>
                        <m:sup>
                          <m:r>
                            <a:rPr lang="en-AU" b="0" i="1" smtClean="0">
                              <a:latin typeface="Cambria Math" panose="02040503050406030204" pitchFamily="18" charset="0"/>
                            </a:rPr>
                            <m:t>2</m:t>
                          </m:r>
                        </m:sup>
                      </m:sSup>
                      <m:d>
                        <m:dPr>
                          <m:ctrlPr>
                            <a:rPr lang="en-AU" b="0" i="1" smtClean="0">
                              <a:latin typeface="Cambria Math" panose="02040503050406030204" pitchFamily="18" charset="0"/>
                            </a:rPr>
                          </m:ctrlPr>
                        </m:dPr>
                        <m:e>
                          <m:r>
                            <a:rPr lang="en-AU" b="0" i="1" smtClean="0">
                              <a:latin typeface="Cambria Math" panose="02040503050406030204" pitchFamily="18" charset="0"/>
                            </a:rPr>
                            <m:t>𝑎</m:t>
                          </m:r>
                          <m:r>
                            <a:rPr lang="en-AU" b="0" i="1" smtClean="0">
                              <a:latin typeface="Cambria Math" panose="02040503050406030204" pitchFamily="18" charset="0"/>
                            </a:rPr>
                            <m:t>(</m:t>
                          </m:r>
                          <m:r>
                            <a:rPr lang="en-AU" b="0" i="1" smtClean="0">
                              <a:latin typeface="Cambria Math" panose="02040503050406030204" pitchFamily="18" charset="0"/>
                            </a:rPr>
                            <m:t>𝑡</m:t>
                          </m:r>
                          <m:r>
                            <a:rPr lang="en-AU" b="0" i="1" smtClean="0">
                              <a:latin typeface="Cambria Math" panose="02040503050406030204" pitchFamily="18" charset="0"/>
                            </a:rPr>
                            <m:t>)</m:t>
                          </m:r>
                        </m:e>
                      </m:d>
                      <m:r>
                        <a:rPr lang="en-AU" b="0" i="1" smtClean="0">
                          <a:latin typeface="Cambria Math" panose="02040503050406030204" pitchFamily="18" charset="0"/>
                        </a:rPr>
                        <m:t>=</m:t>
                      </m:r>
                      <m:sSubSup>
                        <m:sSubSupPr>
                          <m:ctrlPr>
                            <a:rPr lang="en-AU" b="0" i="1" smtClean="0">
                              <a:latin typeface="Cambria Math" panose="02040503050406030204" pitchFamily="18" charset="0"/>
                            </a:rPr>
                          </m:ctrlPr>
                        </m:sSubSupPr>
                        <m:e>
                          <m:r>
                            <a:rPr lang="en-AU" b="0" i="1" smtClean="0">
                              <a:latin typeface="Cambria Math" panose="02040503050406030204" pitchFamily="18" charset="0"/>
                            </a:rPr>
                            <m:t>𝐻</m:t>
                          </m:r>
                        </m:e>
                        <m:sub>
                          <m:r>
                            <a:rPr lang="en-AU" b="0" i="1" smtClean="0">
                              <a:latin typeface="Cambria Math" panose="02040503050406030204" pitchFamily="18" charset="0"/>
                            </a:rPr>
                            <m:t>0</m:t>
                          </m:r>
                        </m:sub>
                        <m:sup>
                          <m:r>
                            <a:rPr lang="en-AU" b="0" i="1" smtClean="0">
                              <a:latin typeface="Cambria Math" panose="02040503050406030204" pitchFamily="18" charset="0"/>
                            </a:rPr>
                            <m:t>2</m:t>
                          </m:r>
                        </m:sup>
                      </m:sSubSup>
                      <m:d>
                        <m:dPr>
                          <m:ctrlPr>
                            <a:rPr lang="en-AU" b="0" i="1" smtClean="0">
                              <a:latin typeface="Cambria Math" panose="02040503050406030204" pitchFamily="18" charset="0"/>
                            </a:rPr>
                          </m:ctrlPr>
                        </m:dPr>
                        <m:e>
                          <m:sSub>
                            <m:sSubPr>
                              <m:ctrlPr>
                                <a:rPr lang="en-AU" b="0" i="1" smtClean="0">
                                  <a:latin typeface="Cambria Math" panose="02040503050406030204" pitchFamily="18" charset="0"/>
                                </a:rPr>
                              </m:ctrlPr>
                            </m:sSubPr>
                            <m:e>
                              <m:r>
                                <m:rPr>
                                  <m:sty m:val="p"/>
                                </m:rPr>
                                <a:rPr lang="el-GR" b="0" i="1" smtClean="0">
                                  <a:latin typeface="Cambria Math" panose="02040503050406030204" pitchFamily="18" charset="0"/>
                                  <a:ea typeface="Cambria Math" panose="02040503050406030204" pitchFamily="18" charset="0"/>
                                </a:rPr>
                                <m:t>Ω</m:t>
                              </m:r>
                            </m:e>
                            <m:sub>
                              <m:r>
                                <a:rPr lang="en-AU" b="0" i="1" smtClean="0">
                                  <a:latin typeface="Cambria Math" panose="02040503050406030204" pitchFamily="18" charset="0"/>
                                </a:rPr>
                                <m:t>𝑚</m:t>
                              </m:r>
                            </m:sub>
                          </m:sSub>
                          <m:sSup>
                            <m:sSupPr>
                              <m:ctrlPr>
                                <a:rPr lang="en-AU" b="0" i="1" smtClean="0">
                                  <a:latin typeface="Cambria Math" panose="02040503050406030204" pitchFamily="18" charset="0"/>
                                </a:rPr>
                              </m:ctrlPr>
                            </m:sSupPr>
                            <m:e>
                              <m:r>
                                <a:rPr lang="en-AU" b="0" i="1" smtClean="0">
                                  <a:latin typeface="Cambria Math" panose="02040503050406030204" pitchFamily="18" charset="0"/>
                                </a:rPr>
                                <m:t>𝑎</m:t>
                              </m:r>
                            </m:e>
                            <m:sup>
                              <m:r>
                                <a:rPr lang="en-AU" b="0" i="1" smtClean="0">
                                  <a:latin typeface="Cambria Math" panose="02040503050406030204" pitchFamily="18" charset="0"/>
                                </a:rPr>
                                <m:t>−3</m:t>
                              </m:r>
                            </m:sup>
                          </m:sSup>
                          <m:r>
                            <a:rPr lang="en-AU" b="0" i="1" smtClean="0">
                              <a:latin typeface="Cambria Math" panose="02040503050406030204" pitchFamily="18" charset="0"/>
                            </a:rPr>
                            <m:t>+</m:t>
                          </m:r>
                          <m:sSub>
                            <m:sSubPr>
                              <m:ctrlPr>
                                <a:rPr lang="en-AU" i="1">
                                  <a:latin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Ω</m:t>
                              </m:r>
                            </m:e>
                            <m:sub>
                              <m:r>
                                <a:rPr lang="en-AU" b="0" i="1" smtClean="0">
                                  <a:latin typeface="Cambria Math" panose="02040503050406030204" pitchFamily="18" charset="0"/>
                                  <a:ea typeface="Cambria Math" panose="02040503050406030204" pitchFamily="18" charset="0"/>
                                </a:rPr>
                                <m:t>𝑟</m:t>
                              </m:r>
                            </m:sub>
                          </m:sSub>
                          <m:sSup>
                            <m:sSupPr>
                              <m:ctrlPr>
                                <a:rPr lang="en-AU" i="1">
                                  <a:latin typeface="Cambria Math" panose="02040503050406030204" pitchFamily="18" charset="0"/>
                                </a:rPr>
                              </m:ctrlPr>
                            </m:sSupPr>
                            <m:e>
                              <m:r>
                                <a:rPr lang="en-AU" i="1">
                                  <a:latin typeface="Cambria Math" panose="02040503050406030204" pitchFamily="18" charset="0"/>
                                </a:rPr>
                                <m:t>𝑎</m:t>
                              </m:r>
                            </m:e>
                            <m:sup>
                              <m:r>
                                <a:rPr lang="en-AU" i="1">
                                  <a:latin typeface="Cambria Math" panose="02040503050406030204" pitchFamily="18" charset="0"/>
                                </a:rPr>
                                <m:t>−</m:t>
                              </m:r>
                              <m:r>
                                <a:rPr lang="en-AU" b="0" i="1" smtClean="0">
                                  <a:latin typeface="Cambria Math" panose="02040503050406030204" pitchFamily="18" charset="0"/>
                                </a:rPr>
                                <m:t>4</m:t>
                              </m:r>
                            </m:sup>
                          </m:sSup>
                          <m:r>
                            <a:rPr lang="en-AU" b="0" i="1" smtClean="0">
                              <a:latin typeface="Cambria Math" panose="02040503050406030204" pitchFamily="18" charset="0"/>
                            </a:rPr>
                            <m:t>+</m:t>
                          </m:r>
                          <m:sSub>
                            <m:sSubPr>
                              <m:ctrlPr>
                                <a:rPr lang="en-AU" i="1">
                                  <a:latin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Ω</m:t>
                              </m:r>
                            </m:e>
                            <m:sub>
                              <m:r>
                                <m:rPr>
                                  <m:sty m:val="p"/>
                                </m:rPr>
                                <a:rPr lang="el-GR" i="1" smtClean="0">
                                  <a:latin typeface="Cambria Math" panose="02040503050406030204" pitchFamily="18" charset="0"/>
                                  <a:ea typeface="Cambria Math" panose="02040503050406030204" pitchFamily="18" charset="0"/>
                                </a:rPr>
                                <m:t>Λ</m:t>
                              </m:r>
                            </m:sub>
                          </m:sSub>
                          <m:r>
                            <a:rPr lang="en-AU" b="0" i="1" smtClean="0">
                              <a:latin typeface="Cambria Math" panose="02040503050406030204" pitchFamily="18" charset="0"/>
                            </a:rPr>
                            <m:t>+</m:t>
                          </m:r>
                          <m:sSub>
                            <m:sSubPr>
                              <m:ctrlPr>
                                <a:rPr lang="en-AU" i="1">
                                  <a:latin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Ω</m:t>
                              </m:r>
                            </m:e>
                            <m:sub>
                              <m:r>
                                <a:rPr lang="en-AU" b="0" i="1" smtClean="0">
                                  <a:latin typeface="Cambria Math" panose="02040503050406030204" pitchFamily="18" charset="0"/>
                                  <a:ea typeface="Cambria Math" panose="02040503050406030204" pitchFamily="18" charset="0"/>
                                </a:rPr>
                                <m:t>𝑘</m:t>
                              </m:r>
                            </m:sub>
                          </m:sSub>
                          <m:sSup>
                            <m:sSupPr>
                              <m:ctrlPr>
                                <a:rPr lang="en-AU" i="1">
                                  <a:latin typeface="Cambria Math" panose="02040503050406030204" pitchFamily="18" charset="0"/>
                                </a:rPr>
                              </m:ctrlPr>
                            </m:sSupPr>
                            <m:e>
                              <m:r>
                                <a:rPr lang="en-AU" i="1">
                                  <a:latin typeface="Cambria Math" panose="02040503050406030204" pitchFamily="18" charset="0"/>
                                </a:rPr>
                                <m:t>𝑎</m:t>
                              </m:r>
                            </m:e>
                            <m:sup>
                              <m:r>
                                <a:rPr lang="en-AU" i="1">
                                  <a:latin typeface="Cambria Math" panose="02040503050406030204" pitchFamily="18" charset="0"/>
                                </a:rPr>
                                <m:t>−</m:t>
                              </m:r>
                              <m:r>
                                <a:rPr lang="en-AU" b="0" i="1" smtClean="0">
                                  <a:latin typeface="Cambria Math" panose="02040503050406030204" pitchFamily="18" charset="0"/>
                                </a:rPr>
                                <m:t>2</m:t>
                              </m:r>
                            </m:sup>
                          </m:sSup>
                          <m:r>
                            <a:rPr lang="en-AU" b="0" i="1" smtClean="0">
                              <a:latin typeface="Cambria Math" panose="02040503050406030204" pitchFamily="18" charset="0"/>
                            </a:rPr>
                            <m:t>+…</m:t>
                          </m:r>
                        </m:e>
                      </m:d>
                    </m:oMath>
                  </m:oMathPara>
                </a14:m>
                <a:endParaRPr lang="en-US" dirty="0"/>
              </a:p>
            </p:txBody>
          </p:sp>
        </mc:Choice>
        <mc:Fallback xmlns="">
          <p:sp>
            <p:nvSpPr>
              <p:cNvPr id="5" name="TextBox 4">
                <a:extLst>
                  <a:ext uri="{FF2B5EF4-FFF2-40B4-BE49-F238E27FC236}">
                    <a16:creationId xmlns:a16="http://schemas.microsoft.com/office/drawing/2014/main" id="{4C62BFA3-D201-5514-0B0B-6A0579DF1F52}"/>
                  </a:ext>
                </a:extLst>
              </p:cNvPr>
              <p:cNvSpPr txBox="1">
                <a:spLocks noRot="1" noChangeAspect="1" noMove="1" noResize="1" noEditPoints="1" noAdjustHandles="1" noChangeArrowheads="1" noChangeShapeType="1" noTextEdit="1"/>
              </p:cNvSpPr>
              <p:nvPr/>
            </p:nvSpPr>
            <p:spPr>
              <a:xfrm>
                <a:off x="1975487" y="1667896"/>
                <a:ext cx="5482398" cy="374783"/>
              </a:xfrm>
              <a:prstGeom prst="rect">
                <a:avLst/>
              </a:prstGeom>
              <a:blipFill>
                <a:blip r:embed="rId2"/>
                <a:stretch>
                  <a:fillRect b="-13333"/>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188B872D-2391-14FE-40E6-F4A8925C6473}"/>
              </a:ext>
            </a:extLst>
          </p:cNvPr>
          <p:cNvSpPr txBox="1"/>
          <p:nvPr/>
        </p:nvSpPr>
        <p:spPr>
          <a:xfrm>
            <a:off x="3282760" y="2119059"/>
            <a:ext cx="617028" cy="276999"/>
          </a:xfrm>
          <a:prstGeom prst="rect">
            <a:avLst/>
          </a:prstGeom>
          <a:noFill/>
        </p:spPr>
        <p:txBody>
          <a:bodyPr wrap="none" rtlCol="0">
            <a:spAutoFit/>
          </a:bodyPr>
          <a:lstStyle/>
          <a:p>
            <a:r>
              <a:rPr lang="en-US" sz="1200" dirty="0">
                <a:solidFill>
                  <a:srgbClr val="0E8BAE"/>
                </a:solidFill>
              </a:rPr>
              <a:t>Matter</a:t>
            </a:r>
          </a:p>
        </p:txBody>
      </p:sp>
      <p:sp>
        <p:nvSpPr>
          <p:cNvPr id="7" name="TextBox 6">
            <a:extLst>
              <a:ext uri="{FF2B5EF4-FFF2-40B4-BE49-F238E27FC236}">
                <a16:creationId xmlns:a16="http://schemas.microsoft.com/office/drawing/2014/main" id="{0281627C-990C-645C-BE5A-6273F52A36D0}"/>
              </a:ext>
            </a:extLst>
          </p:cNvPr>
          <p:cNvSpPr txBox="1"/>
          <p:nvPr/>
        </p:nvSpPr>
        <p:spPr>
          <a:xfrm>
            <a:off x="4299231" y="2119059"/>
            <a:ext cx="777970" cy="276999"/>
          </a:xfrm>
          <a:prstGeom prst="rect">
            <a:avLst/>
          </a:prstGeom>
          <a:noFill/>
        </p:spPr>
        <p:txBody>
          <a:bodyPr wrap="none" rtlCol="0">
            <a:spAutoFit/>
          </a:bodyPr>
          <a:lstStyle/>
          <a:p>
            <a:r>
              <a:rPr lang="en-US" sz="1200" dirty="0">
                <a:solidFill>
                  <a:srgbClr val="0E8BAE"/>
                </a:solidFill>
              </a:rPr>
              <a:t>Radiation</a:t>
            </a:r>
          </a:p>
        </p:txBody>
      </p:sp>
      <p:sp>
        <p:nvSpPr>
          <p:cNvPr id="8" name="TextBox 7">
            <a:extLst>
              <a:ext uri="{FF2B5EF4-FFF2-40B4-BE49-F238E27FC236}">
                <a16:creationId xmlns:a16="http://schemas.microsoft.com/office/drawing/2014/main" id="{C362C006-E5DF-797B-0D83-0C71624B0806}"/>
              </a:ext>
            </a:extLst>
          </p:cNvPr>
          <p:cNvSpPr txBox="1"/>
          <p:nvPr/>
        </p:nvSpPr>
        <p:spPr>
          <a:xfrm>
            <a:off x="5259060" y="2119059"/>
            <a:ext cx="1042728" cy="461665"/>
          </a:xfrm>
          <a:prstGeom prst="rect">
            <a:avLst/>
          </a:prstGeom>
          <a:noFill/>
        </p:spPr>
        <p:txBody>
          <a:bodyPr wrap="square" rtlCol="0">
            <a:spAutoFit/>
          </a:bodyPr>
          <a:lstStyle/>
          <a:p>
            <a:r>
              <a:rPr lang="en-US" sz="1200" dirty="0">
                <a:solidFill>
                  <a:srgbClr val="0E8BAE"/>
                </a:solidFill>
              </a:rPr>
              <a:t>Cosmological constant</a:t>
            </a:r>
          </a:p>
        </p:txBody>
      </p:sp>
      <p:sp>
        <p:nvSpPr>
          <p:cNvPr id="9" name="TextBox 8">
            <a:extLst>
              <a:ext uri="{FF2B5EF4-FFF2-40B4-BE49-F238E27FC236}">
                <a16:creationId xmlns:a16="http://schemas.microsoft.com/office/drawing/2014/main" id="{CCFBB748-C161-A5DA-FAEC-E490E3C9F2FD}"/>
              </a:ext>
            </a:extLst>
          </p:cNvPr>
          <p:cNvSpPr txBox="1"/>
          <p:nvPr/>
        </p:nvSpPr>
        <p:spPr>
          <a:xfrm>
            <a:off x="6483647" y="2148572"/>
            <a:ext cx="865948" cy="461665"/>
          </a:xfrm>
          <a:prstGeom prst="rect">
            <a:avLst/>
          </a:prstGeom>
          <a:noFill/>
        </p:spPr>
        <p:txBody>
          <a:bodyPr wrap="square" rtlCol="0">
            <a:spAutoFit/>
          </a:bodyPr>
          <a:lstStyle/>
          <a:p>
            <a:r>
              <a:rPr lang="en-US" sz="1200" dirty="0">
                <a:solidFill>
                  <a:srgbClr val="0E8BAE"/>
                </a:solidFill>
              </a:rPr>
              <a:t>Spatial curvature</a:t>
            </a:r>
          </a:p>
        </p:txBody>
      </p:sp>
      <p:cxnSp>
        <p:nvCxnSpPr>
          <p:cNvPr id="11" name="Straight Arrow Connector 10">
            <a:extLst>
              <a:ext uri="{FF2B5EF4-FFF2-40B4-BE49-F238E27FC236}">
                <a16:creationId xmlns:a16="http://schemas.microsoft.com/office/drawing/2014/main" id="{FA4C28B1-7E83-D7F8-8C15-2B8E892E5274}"/>
              </a:ext>
            </a:extLst>
          </p:cNvPr>
          <p:cNvCxnSpPr>
            <a:cxnSpLocks/>
          </p:cNvCxnSpPr>
          <p:nvPr/>
        </p:nvCxnSpPr>
        <p:spPr>
          <a:xfrm flipV="1">
            <a:off x="3591274" y="2032379"/>
            <a:ext cx="194457" cy="12649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9643499-73EF-4565-7B6A-E0550940DF41}"/>
              </a:ext>
            </a:extLst>
          </p:cNvPr>
          <p:cNvCxnSpPr>
            <a:cxnSpLocks/>
          </p:cNvCxnSpPr>
          <p:nvPr/>
        </p:nvCxnSpPr>
        <p:spPr>
          <a:xfrm flipV="1">
            <a:off x="4688216" y="2017623"/>
            <a:ext cx="99279" cy="14124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89E8685-FDE9-8ED5-1E5F-24F91908ED7B}"/>
              </a:ext>
            </a:extLst>
          </p:cNvPr>
          <p:cNvCxnSpPr>
            <a:cxnSpLocks/>
          </p:cNvCxnSpPr>
          <p:nvPr/>
        </p:nvCxnSpPr>
        <p:spPr>
          <a:xfrm flipV="1">
            <a:off x="5575923" y="2010245"/>
            <a:ext cx="56081" cy="18375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4666308-A7C8-74CC-F32A-B94D76B32619}"/>
              </a:ext>
            </a:extLst>
          </p:cNvPr>
          <p:cNvCxnSpPr>
            <a:cxnSpLocks/>
          </p:cNvCxnSpPr>
          <p:nvPr/>
        </p:nvCxnSpPr>
        <p:spPr>
          <a:xfrm flipH="1" flipV="1">
            <a:off x="6364677" y="2017623"/>
            <a:ext cx="253974" cy="16375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40F6DCD-5A8E-3704-B1DE-5D89081763F5}"/>
              </a:ext>
            </a:extLst>
          </p:cNvPr>
          <p:cNvSpPr txBox="1"/>
          <p:nvPr/>
        </p:nvSpPr>
        <p:spPr>
          <a:xfrm>
            <a:off x="1641627" y="2138969"/>
            <a:ext cx="943528" cy="276999"/>
          </a:xfrm>
          <a:prstGeom prst="rect">
            <a:avLst/>
          </a:prstGeom>
          <a:noFill/>
        </p:spPr>
        <p:txBody>
          <a:bodyPr wrap="none" rtlCol="0">
            <a:spAutoFit/>
          </a:bodyPr>
          <a:lstStyle/>
          <a:p>
            <a:r>
              <a:rPr lang="en-US" sz="1200" dirty="0">
                <a:solidFill>
                  <a:srgbClr val="0E8BAE"/>
                </a:solidFill>
              </a:rPr>
              <a:t>Scale factor</a:t>
            </a:r>
          </a:p>
        </p:txBody>
      </p:sp>
      <p:cxnSp>
        <p:nvCxnSpPr>
          <p:cNvPr id="20" name="Straight Arrow Connector 19">
            <a:extLst>
              <a:ext uri="{FF2B5EF4-FFF2-40B4-BE49-F238E27FC236}">
                <a16:creationId xmlns:a16="http://schemas.microsoft.com/office/drawing/2014/main" id="{FD817A7D-0C02-64F3-CD61-7C89DFF17479}"/>
              </a:ext>
            </a:extLst>
          </p:cNvPr>
          <p:cNvCxnSpPr>
            <a:cxnSpLocks/>
          </p:cNvCxnSpPr>
          <p:nvPr/>
        </p:nvCxnSpPr>
        <p:spPr>
          <a:xfrm flipV="1">
            <a:off x="2425633" y="1980917"/>
            <a:ext cx="114057" cy="19542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0BFFD1C3-E525-5FE8-4D68-DB92AFA930C6}"/>
                  </a:ext>
                </a:extLst>
              </p:cNvPr>
              <p:cNvSpPr txBox="1"/>
              <p:nvPr/>
            </p:nvSpPr>
            <p:spPr>
              <a:xfrm>
                <a:off x="1729459" y="3105061"/>
                <a:ext cx="5821337" cy="81560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i="1" smtClean="0">
                              <a:solidFill>
                                <a:srgbClr val="FF0000"/>
                              </a:solidFill>
                              <a:latin typeface="Cambria Math" panose="02040503050406030204" pitchFamily="18" charset="0"/>
                            </a:rPr>
                          </m:ctrlPr>
                        </m:sSubPr>
                        <m:e>
                          <m:r>
                            <a:rPr lang="en-AU" i="1" smtClean="0">
                              <a:solidFill>
                                <a:srgbClr val="FF0000"/>
                              </a:solidFill>
                              <a:latin typeface="Cambria Math" panose="02040503050406030204" pitchFamily="18" charset="0"/>
                              <a:ea typeface="Cambria Math" panose="02040503050406030204" pitchFamily="18" charset="0"/>
                            </a:rPr>
                            <m:t>𝜌</m:t>
                          </m:r>
                        </m:e>
                        <m:sub>
                          <m:r>
                            <m:rPr>
                              <m:sty m:val="p"/>
                            </m:rPr>
                            <a:rPr lang="en-AU" b="0" i="0" smtClean="0">
                              <a:solidFill>
                                <a:srgbClr val="FF0000"/>
                              </a:solidFill>
                              <a:latin typeface="Cambria Math" panose="02040503050406030204" pitchFamily="18" charset="0"/>
                              <a:ea typeface="Cambria Math" panose="02040503050406030204" pitchFamily="18" charset="0"/>
                            </a:rPr>
                            <m:t>other</m:t>
                          </m:r>
                        </m:sub>
                      </m:sSub>
                      <m:r>
                        <a:rPr lang="en-AU" b="0" i="1" smtClean="0">
                          <a:latin typeface="Cambria Math" panose="02040503050406030204" pitchFamily="18" charset="0"/>
                        </a:rPr>
                        <m:t>+</m:t>
                      </m:r>
                      <m:sSub>
                        <m:sSubPr>
                          <m:ctrlPr>
                            <a:rPr lang="en-AU" i="1" smtClean="0">
                              <a:latin typeface="Cambria Math" panose="02040503050406030204" pitchFamily="18" charset="0"/>
                            </a:rPr>
                          </m:ctrlPr>
                        </m:sSubPr>
                        <m:e>
                          <m:r>
                            <a:rPr lang="en-AU" i="1" smtClean="0">
                              <a:latin typeface="Cambria Math" panose="02040503050406030204" pitchFamily="18" charset="0"/>
                              <a:ea typeface="Cambria Math" panose="02040503050406030204" pitchFamily="18" charset="0"/>
                            </a:rPr>
                            <m:t>𝜌</m:t>
                          </m:r>
                        </m:e>
                        <m:sub>
                          <m:r>
                            <m:rPr>
                              <m:sty m:val="p"/>
                            </m:rPr>
                            <a:rPr lang="en-AU" b="0" i="0" smtClean="0">
                              <a:latin typeface="Cambria Math" panose="02040503050406030204" pitchFamily="18" charset="0"/>
                              <a:ea typeface="Cambria Math" panose="02040503050406030204" pitchFamily="18" charset="0"/>
                            </a:rPr>
                            <m:t>CMB</m:t>
                          </m:r>
                        </m:sub>
                      </m:sSub>
                      <m:r>
                        <a:rPr lang="en-AU" i="1">
                          <a:latin typeface="Cambria Math" panose="02040503050406030204" pitchFamily="18" charset="0"/>
                        </a:rPr>
                        <m:t>+</m:t>
                      </m:r>
                      <m:nary>
                        <m:naryPr>
                          <m:chr m:val="∑"/>
                          <m:subHide m:val="on"/>
                          <m:supHide m:val="on"/>
                          <m:ctrlPr>
                            <a:rPr lang="en-AU" i="1" smtClean="0">
                              <a:latin typeface="Cambria Math" panose="02040503050406030204" pitchFamily="18" charset="0"/>
                            </a:rPr>
                          </m:ctrlPr>
                        </m:naryPr>
                        <m:sub/>
                        <m:sup/>
                        <m:e>
                          <m:sSub>
                            <m:sSubPr>
                              <m:ctrlPr>
                                <a:rPr lang="en-AU" i="1">
                                  <a:latin typeface="Cambria Math" panose="02040503050406030204" pitchFamily="18" charset="0"/>
                                </a:rPr>
                              </m:ctrlPr>
                            </m:sSubPr>
                            <m:e>
                              <m:r>
                                <a:rPr lang="en-AU" i="1">
                                  <a:latin typeface="Cambria Math" panose="02040503050406030204" pitchFamily="18" charset="0"/>
                                  <a:ea typeface="Cambria Math" panose="02040503050406030204" pitchFamily="18" charset="0"/>
                                </a:rPr>
                                <m:t>𝜌</m:t>
                              </m:r>
                            </m:e>
                            <m:sub>
                              <m:r>
                                <m:rPr>
                                  <m:sty m:val="p"/>
                                </m:rPr>
                                <a:rPr lang="en-AU">
                                  <a:latin typeface="Cambria Math" panose="02040503050406030204" pitchFamily="18" charset="0"/>
                                </a:rPr>
                                <m:t>C</m:t>
                              </m:r>
                              <m:r>
                                <m:rPr>
                                  <m:sty m:val="p"/>
                                </m:rPr>
                                <a:rPr lang="en-AU">
                                  <a:latin typeface="Cambria Math" panose="02040503050406030204" pitchFamily="18" charset="0"/>
                                  <a:ea typeface="Cambria Math" panose="02040503050406030204" pitchFamily="18" charset="0"/>
                                </a:rPr>
                                <m:t>νB</m:t>
                              </m:r>
                            </m:sub>
                          </m:sSub>
                        </m:e>
                      </m:nary>
                      <m:r>
                        <a:rPr lang="en-AU" i="1">
                          <a:latin typeface="Cambria Math" panose="02040503050406030204" pitchFamily="18" charset="0"/>
                        </a:rPr>
                        <m:t>=</m:t>
                      </m:r>
                      <m:d>
                        <m:dPr>
                          <m:begChr m:val="["/>
                          <m:endChr m:val="]"/>
                          <m:ctrlPr>
                            <a:rPr lang="en-AU" i="1" smtClean="0">
                              <a:latin typeface="Cambria Math" panose="02040503050406030204" pitchFamily="18" charset="0"/>
                            </a:rPr>
                          </m:ctrlPr>
                        </m:dPr>
                        <m:e>
                          <m:r>
                            <a:rPr lang="en-AU" b="0" i="1" smtClean="0">
                              <a:latin typeface="Cambria Math" panose="02040503050406030204" pitchFamily="18" charset="0"/>
                            </a:rPr>
                            <m:t>1+</m:t>
                          </m:r>
                          <m:sSub>
                            <m:sSubPr>
                              <m:ctrlPr>
                                <a:rPr lang="en-AU" i="1">
                                  <a:solidFill>
                                    <a:srgbClr val="FF0000"/>
                                  </a:solidFill>
                                  <a:latin typeface="Cambria Math" panose="02040503050406030204" pitchFamily="18" charset="0"/>
                                </a:rPr>
                              </m:ctrlPr>
                            </m:sSubPr>
                            <m:e>
                              <m:r>
                                <a:rPr lang="en-AU" i="1">
                                  <a:solidFill>
                                    <a:srgbClr val="FF0000"/>
                                  </a:solidFill>
                                  <a:latin typeface="Cambria Math" panose="02040503050406030204" pitchFamily="18" charset="0"/>
                                </a:rPr>
                                <m:t>𝑁</m:t>
                              </m:r>
                            </m:e>
                            <m:sub>
                              <m:r>
                                <m:rPr>
                                  <m:sty m:val="p"/>
                                </m:rPr>
                                <a:rPr lang="en-AU">
                                  <a:solidFill>
                                    <a:srgbClr val="FF0000"/>
                                  </a:solidFill>
                                  <a:latin typeface="Cambria Math" panose="02040503050406030204" pitchFamily="18" charset="0"/>
                                </a:rPr>
                                <m:t>eff</m:t>
                              </m:r>
                            </m:sub>
                          </m:sSub>
                          <m:r>
                            <a:rPr lang="en-AU" i="1">
                              <a:latin typeface="Cambria Math" panose="02040503050406030204" pitchFamily="18" charset="0"/>
                              <a:ea typeface="Cambria Math" panose="02040503050406030204" pitchFamily="18" charset="0"/>
                            </a:rPr>
                            <m:t>×</m:t>
                          </m:r>
                          <m:f>
                            <m:fPr>
                              <m:ctrlPr>
                                <a:rPr lang="en-AU" i="1">
                                  <a:latin typeface="Cambria Math" panose="02040503050406030204" pitchFamily="18" charset="0"/>
                                </a:rPr>
                              </m:ctrlPr>
                            </m:fPr>
                            <m:num>
                              <m:r>
                                <a:rPr lang="en-AU" i="1">
                                  <a:latin typeface="Cambria Math" panose="02040503050406030204" pitchFamily="18" charset="0"/>
                                </a:rPr>
                                <m:t>7</m:t>
                              </m:r>
                            </m:num>
                            <m:den>
                              <m:r>
                                <a:rPr lang="en-AU" i="1">
                                  <a:latin typeface="Cambria Math" panose="02040503050406030204" pitchFamily="18" charset="0"/>
                                </a:rPr>
                                <m:t>8</m:t>
                              </m:r>
                            </m:den>
                          </m:f>
                          <m:sSup>
                            <m:sSupPr>
                              <m:ctrlPr>
                                <a:rPr lang="en-AU" i="1">
                                  <a:latin typeface="Cambria Math" panose="02040503050406030204" pitchFamily="18" charset="0"/>
                                </a:rPr>
                              </m:ctrlPr>
                            </m:sSupPr>
                            <m:e>
                              <m:d>
                                <m:dPr>
                                  <m:ctrlPr>
                                    <a:rPr lang="en-AU" i="1">
                                      <a:latin typeface="Cambria Math" panose="02040503050406030204" pitchFamily="18" charset="0"/>
                                    </a:rPr>
                                  </m:ctrlPr>
                                </m:dPr>
                                <m:e>
                                  <m:f>
                                    <m:fPr>
                                      <m:ctrlPr>
                                        <a:rPr lang="en-AU" i="1">
                                          <a:latin typeface="Cambria Math" panose="02040503050406030204" pitchFamily="18" charset="0"/>
                                        </a:rPr>
                                      </m:ctrlPr>
                                    </m:fPr>
                                    <m:num>
                                      <m:r>
                                        <a:rPr lang="en-AU" i="1">
                                          <a:latin typeface="Cambria Math" panose="02040503050406030204" pitchFamily="18" charset="0"/>
                                        </a:rPr>
                                        <m:t>4</m:t>
                                      </m:r>
                                    </m:num>
                                    <m:den>
                                      <m:r>
                                        <a:rPr lang="en-AU" i="1">
                                          <a:latin typeface="Cambria Math" panose="02040503050406030204" pitchFamily="18" charset="0"/>
                                        </a:rPr>
                                        <m:t>11</m:t>
                                      </m:r>
                                    </m:den>
                                  </m:f>
                                </m:e>
                              </m:d>
                            </m:e>
                            <m:sup>
                              <m:r>
                                <a:rPr lang="en-AU" i="1">
                                  <a:latin typeface="Cambria Math" panose="02040503050406030204" pitchFamily="18" charset="0"/>
                                </a:rPr>
                                <m:t>4/3</m:t>
                              </m:r>
                            </m:sup>
                          </m:sSup>
                        </m:e>
                      </m:d>
                      <m:r>
                        <a:rPr lang="en-AU" i="1">
                          <a:latin typeface="Cambria Math" panose="02040503050406030204" pitchFamily="18" charset="0"/>
                        </a:rPr>
                        <m:t> </m:t>
                      </m:r>
                      <m:sSub>
                        <m:sSubPr>
                          <m:ctrlPr>
                            <a:rPr lang="en-AU" i="1">
                              <a:latin typeface="Cambria Math" panose="02040503050406030204" pitchFamily="18" charset="0"/>
                            </a:rPr>
                          </m:ctrlPr>
                        </m:sSubPr>
                        <m:e>
                          <m:r>
                            <a:rPr lang="el-GR" i="1">
                              <a:latin typeface="Cambria Math" panose="02040503050406030204" pitchFamily="18" charset="0"/>
                              <a:ea typeface="Cambria Math" panose="02040503050406030204" pitchFamily="18" charset="0"/>
                            </a:rPr>
                            <m:t>𝜌</m:t>
                          </m:r>
                        </m:e>
                        <m:sub>
                          <m:r>
                            <m:rPr>
                              <m:sty m:val="p"/>
                            </m:rPr>
                            <a:rPr lang="en-AU">
                              <a:latin typeface="Cambria Math" panose="02040503050406030204" pitchFamily="18" charset="0"/>
                            </a:rPr>
                            <m:t>CMB</m:t>
                          </m:r>
                        </m:sub>
                      </m:sSub>
                    </m:oMath>
                  </m:oMathPara>
                </a14:m>
                <a:endParaRPr lang="en-US" dirty="0"/>
              </a:p>
            </p:txBody>
          </p:sp>
        </mc:Choice>
        <mc:Fallback xmlns="">
          <p:sp>
            <p:nvSpPr>
              <p:cNvPr id="24" name="TextBox 23">
                <a:extLst>
                  <a:ext uri="{FF2B5EF4-FFF2-40B4-BE49-F238E27FC236}">
                    <a16:creationId xmlns:a16="http://schemas.microsoft.com/office/drawing/2014/main" id="{0BFFD1C3-E525-5FE8-4D68-DB92AFA930C6}"/>
                  </a:ext>
                </a:extLst>
              </p:cNvPr>
              <p:cNvSpPr txBox="1">
                <a:spLocks noRot="1" noChangeAspect="1" noMove="1" noResize="1" noEditPoints="1" noAdjustHandles="1" noChangeArrowheads="1" noChangeShapeType="1" noTextEdit="1"/>
              </p:cNvSpPr>
              <p:nvPr/>
            </p:nvSpPr>
            <p:spPr>
              <a:xfrm>
                <a:off x="1729459" y="3105061"/>
                <a:ext cx="5821337" cy="815608"/>
              </a:xfrm>
              <a:prstGeom prst="rect">
                <a:avLst/>
              </a:prstGeom>
              <a:blipFill>
                <a:blip r:embed="rId3"/>
                <a:stretch>
                  <a:fillRect t="-109231" b="-16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A111FE45-7EE8-7EEC-B3FC-1DB99FB949F6}"/>
                  </a:ext>
                </a:extLst>
              </p:cNvPr>
              <p:cNvSpPr txBox="1"/>
              <p:nvPr/>
            </p:nvSpPr>
            <p:spPr>
              <a:xfrm>
                <a:off x="3813703" y="4069296"/>
                <a:ext cx="1808957" cy="29617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AU" sz="1200" i="1">
                              <a:latin typeface="Cambria Math" panose="02040503050406030204" pitchFamily="18" charset="0"/>
                            </a:rPr>
                          </m:ctrlPr>
                        </m:sSubSupPr>
                        <m:e>
                          <m:r>
                            <a:rPr lang="en-AU" sz="1200" i="1">
                              <a:latin typeface="Cambria Math" panose="02040503050406030204" pitchFamily="18" charset="0"/>
                            </a:rPr>
                            <m:t>𝑁</m:t>
                          </m:r>
                        </m:e>
                        <m:sub>
                          <m:r>
                            <m:rPr>
                              <m:sty m:val="p"/>
                            </m:rPr>
                            <a:rPr lang="en-AU" sz="1200">
                              <a:latin typeface="Cambria Math" panose="02040503050406030204" pitchFamily="18" charset="0"/>
                            </a:rPr>
                            <m:t>eff</m:t>
                          </m:r>
                        </m:sub>
                        <m:sup>
                          <m:r>
                            <m:rPr>
                              <m:sty m:val="p"/>
                            </m:rPr>
                            <a:rPr lang="en-AU" sz="1200">
                              <a:latin typeface="Cambria Math" panose="02040503050406030204" pitchFamily="18" charset="0"/>
                            </a:rPr>
                            <m:t>SM</m:t>
                          </m:r>
                        </m:sup>
                      </m:sSubSup>
                      <m:r>
                        <a:rPr lang="en-AU" sz="1200" i="1">
                          <a:latin typeface="Cambria Math" panose="02040503050406030204" pitchFamily="18" charset="0"/>
                        </a:rPr>
                        <m:t>=3.0440</m:t>
                      </m:r>
                      <m:r>
                        <a:rPr lang="en-AU" sz="1200" i="1">
                          <a:latin typeface="Cambria Math" panose="02040503050406030204" pitchFamily="18" charset="0"/>
                          <a:ea typeface="Cambria Math" panose="02040503050406030204" pitchFamily="18" charset="0"/>
                        </a:rPr>
                        <m:t>±0.0002</m:t>
                      </m:r>
                    </m:oMath>
                  </m:oMathPara>
                </a14:m>
                <a:endParaRPr lang="en-US" sz="1200" dirty="0"/>
              </a:p>
            </p:txBody>
          </p:sp>
        </mc:Choice>
        <mc:Fallback xmlns="">
          <p:sp>
            <p:nvSpPr>
              <p:cNvPr id="25" name="TextBox 24">
                <a:extLst>
                  <a:ext uri="{FF2B5EF4-FFF2-40B4-BE49-F238E27FC236}">
                    <a16:creationId xmlns:a16="http://schemas.microsoft.com/office/drawing/2014/main" id="{A111FE45-7EE8-7EEC-B3FC-1DB99FB949F6}"/>
                  </a:ext>
                </a:extLst>
              </p:cNvPr>
              <p:cNvSpPr txBox="1">
                <a:spLocks noRot="1" noChangeAspect="1" noMove="1" noResize="1" noEditPoints="1" noAdjustHandles="1" noChangeArrowheads="1" noChangeShapeType="1" noTextEdit="1"/>
              </p:cNvSpPr>
              <p:nvPr/>
            </p:nvSpPr>
            <p:spPr>
              <a:xfrm>
                <a:off x="3813703" y="4069296"/>
                <a:ext cx="1808957" cy="296171"/>
              </a:xfrm>
              <a:prstGeom prst="rect">
                <a:avLst/>
              </a:prstGeom>
              <a:blipFill>
                <a:blip r:embed="rId4"/>
                <a:stretch>
                  <a:fillRect/>
                </a:stretch>
              </a:blipFill>
            </p:spPr>
            <p:txBody>
              <a:bodyPr/>
              <a:lstStyle/>
              <a:p>
                <a:r>
                  <a:rPr lang="en-US">
                    <a:noFill/>
                  </a:rPr>
                  <a:t> </a:t>
                </a:r>
              </a:p>
            </p:txBody>
          </p:sp>
        </mc:Fallback>
      </mc:AlternateContent>
      <p:sp>
        <p:nvSpPr>
          <p:cNvPr id="26" name="TextBox 25">
            <a:extLst>
              <a:ext uri="{FF2B5EF4-FFF2-40B4-BE49-F238E27FC236}">
                <a16:creationId xmlns:a16="http://schemas.microsoft.com/office/drawing/2014/main" id="{C045DFC8-1B26-FBA6-138E-6EEADD27247F}"/>
              </a:ext>
            </a:extLst>
          </p:cNvPr>
          <p:cNvSpPr txBox="1"/>
          <p:nvPr/>
        </p:nvSpPr>
        <p:spPr>
          <a:xfrm>
            <a:off x="3908584" y="4301352"/>
            <a:ext cx="1808957" cy="400110"/>
          </a:xfrm>
          <a:prstGeom prst="rect">
            <a:avLst/>
          </a:prstGeom>
          <a:noFill/>
        </p:spPr>
        <p:txBody>
          <a:bodyPr wrap="square" rtlCol="0">
            <a:spAutoFit/>
          </a:bodyPr>
          <a:lstStyle/>
          <a:p>
            <a:r>
              <a:rPr lang="en-US" sz="1000" dirty="0">
                <a:solidFill>
                  <a:srgbClr val="E7E287"/>
                </a:solidFill>
              </a:rPr>
              <a:t>Bennett et al, 2020, 2021;  </a:t>
            </a:r>
          </a:p>
          <a:p>
            <a:r>
              <a:rPr lang="en-US" sz="1000" dirty="0" err="1">
                <a:solidFill>
                  <a:srgbClr val="E7E287"/>
                </a:solidFill>
              </a:rPr>
              <a:t>Froustey</a:t>
            </a:r>
            <a:r>
              <a:rPr lang="en-US" sz="1000" dirty="0">
                <a:solidFill>
                  <a:srgbClr val="E7E287"/>
                </a:solidFill>
              </a:rPr>
              <a:t>, </a:t>
            </a:r>
            <a:r>
              <a:rPr lang="en-US" sz="1000" dirty="0" err="1">
                <a:solidFill>
                  <a:srgbClr val="E7E287"/>
                </a:solidFill>
              </a:rPr>
              <a:t>Pitrou</a:t>
            </a:r>
            <a:r>
              <a:rPr lang="en-US" sz="1000" dirty="0">
                <a:solidFill>
                  <a:srgbClr val="E7E287"/>
                </a:solidFill>
              </a:rPr>
              <a:t> &amp; Volpe, 2020</a:t>
            </a: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DF0EA8C5-C2AB-B188-C785-856682E9E62D}"/>
                  </a:ext>
                </a:extLst>
              </p:cNvPr>
              <p:cNvSpPr txBox="1"/>
              <p:nvPr/>
            </p:nvSpPr>
            <p:spPr>
              <a:xfrm>
                <a:off x="5658549" y="4094460"/>
                <a:ext cx="3065114" cy="646331"/>
              </a:xfrm>
              <a:prstGeom prst="rect">
                <a:avLst/>
              </a:prstGeom>
              <a:noFill/>
            </p:spPr>
            <p:txBody>
              <a:bodyPr wrap="square" rtlCol="0">
                <a:spAutoFit/>
              </a:bodyPr>
              <a:lstStyle/>
              <a:p>
                <a:r>
                  <a:rPr lang="en-AU" sz="1200" dirty="0">
                    <a:solidFill>
                      <a:srgbClr val="0E8BAE"/>
                    </a:solidFill>
                  </a:rPr>
                  <a:t>For 3 SM families, includes </a:t>
                </a:r>
                <a14:m>
                  <m:oMath xmlns:m="http://schemas.openxmlformats.org/officeDocument/2006/math">
                    <m:sSub>
                      <m:sSubPr>
                        <m:ctrlPr>
                          <a:rPr lang="en-AU" sz="1200" i="1">
                            <a:solidFill>
                              <a:srgbClr val="0E8BAE"/>
                            </a:solidFill>
                            <a:latin typeface="Cambria Math" panose="02040503050406030204" pitchFamily="18" charset="0"/>
                          </a:rPr>
                        </m:ctrlPr>
                      </m:sSubPr>
                      <m:e>
                        <m:r>
                          <a:rPr lang="en-AU" sz="1200" i="1">
                            <a:solidFill>
                              <a:srgbClr val="0E8BAE"/>
                            </a:solidFill>
                            <a:latin typeface="Cambria Math" panose="02040503050406030204" pitchFamily="18" charset="0"/>
                          </a:rPr>
                          <m:t>𝑚</m:t>
                        </m:r>
                      </m:e>
                      <m:sub>
                        <m:r>
                          <a:rPr lang="en-AU" sz="1200" i="1">
                            <a:solidFill>
                              <a:srgbClr val="0E8BAE"/>
                            </a:solidFill>
                            <a:latin typeface="Cambria Math" panose="02040503050406030204" pitchFamily="18" charset="0"/>
                          </a:rPr>
                          <m:t>𝑒</m:t>
                        </m:r>
                      </m:sub>
                    </m:sSub>
                    <m:r>
                      <a:rPr lang="en-AU" sz="1200" i="1">
                        <a:solidFill>
                          <a:srgbClr val="0E8BAE"/>
                        </a:solidFill>
                        <a:latin typeface="Cambria Math" panose="02040503050406030204" pitchFamily="18" charset="0"/>
                      </a:rPr>
                      <m:t>/</m:t>
                    </m:r>
                    <m:r>
                      <a:rPr lang="en-AU" sz="1200" i="1">
                        <a:solidFill>
                          <a:srgbClr val="0E8BAE"/>
                        </a:solidFill>
                        <a:latin typeface="Cambria Math" panose="02040503050406030204" pitchFamily="18" charset="0"/>
                      </a:rPr>
                      <m:t>𝑇</m:t>
                    </m:r>
                  </m:oMath>
                </a14:m>
                <a:r>
                  <a:rPr lang="en-AU" sz="1200" dirty="0">
                    <a:solidFill>
                      <a:srgbClr val="0E8BAE"/>
                    </a:solidFill>
                  </a:rPr>
                  <a:t> corrections, non-instantaneous decoupling, finite-temperature QED, and neutrino oscillations.</a:t>
                </a:r>
              </a:p>
            </p:txBody>
          </p:sp>
        </mc:Choice>
        <mc:Fallback xmlns="">
          <p:sp>
            <p:nvSpPr>
              <p:cNvPr id="27" name="TextBox 26">
                <a:extLst>
                  <a:ext uri="{FF2B5EF4-FFF2-40B4-BE49-F238E27FC236}">
                    <a16:creationId xmlns:a16="http://schemas.microsoft.com/office/drawing/2014/main" id="{DF0EA8C5-C2AB-B188-C785-856682E9E62D}"/>
                  </a:ext>
                </a:extLst>
              </p:cNvPr>
              <p:cNvSpPr txBox="1">
                <a:spLocks noRot="1" noChangeAspect="1" noMove="1" noResize="1" noEditPoints="1" noAdjustHandles="1" noChangeArrowheads="1" noChangeShapeType="1" noTextEdit="1"/>
              </p:cNvSpPr>
              <p:nvPr/>
            </p:nvSpPr>
            <p:spPr>
              <a:xfrm>
                <a:off x="5658549" y="4094460"/>
                <a:ext cx="3065114" cy="646331"/>
              </a:xfrm>
              <a:prstGeom prst="rect">
                <a:avLst/>
              </a:prstGeom>
              <a:blipFill>
                <a:blip r:embed="rId5"/>
                <a:stretch>
                  <a:fillRect b="-5769"/>
                </a:stretch>
              </a:blipFill>
            </p:spPr>
            <p:txBody>
              <a:bodyPr/>
              <a:lstStyle/>
              <a:p>
                <a:r>
                  <a:rPr lang="en-US">
                    <a:noFill/>
                  </a:rPr>
                  <a:t> </a:t>
                </a:r>
              </a:p>
            </p:txBody>
          </p:sp>
        </mc:Fallback>
      </mc:AlternateContent>
      <p:cxnSp>
        <p:nvCxnSpPr>
          <p:cNvPr id="32" name="Straight Arrow Connector 31">
            <a:extLst>
              <a:ext uri="{FF2B5EF4-FFF2-40B4-BE49-F238E27FC236}">
                <a16:creationId xmlns:a16="http://schemas.microsoft.com/office/drawing/2014/main" id="{EF09CD97-466B-1E87-012E-2EE7E597E31E}"/>
              </a:ext>
            </a:extLst>
          </p:cNvPr>
          <p:cNvCxnSpPr>
            <a:cxnSpLocks/>
            <a:endCxn id="7" idx="2"/>
          </p:cNvCxnSpPr>
          <p:nvPr/>
        </p:nvCxnSpPr>
        <p:spPr>
          <a:xfrm flipV="1">
            <a:off x="4685242" y="2396058"/>
            <a:ext cx="2974" cy="704764"/>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D1FB6E3E-214A-CC9F-8356-ABE8A0583403}"/>
              </a:ext>
            </a:extLst>
          </p:cNvPr>
          <p:cNvSpPr txBox="1"/>
          <p:nvPr/>
        </p:nvSpPr>
        <p:spPr>
          <a:xfrm>
            <a:off x="4687948" y="2653243"/>
            <a:ext cx="1783803" cy="553998"/>
          </a:xfrm>
          <a:prstGeom prst="rect">
            <a:avLst/>
          </a:prstGeom>
          <a:noFill/>
        </p:spPr>
        <p:txBody>
          <a:bodyPr wrap="square" rtlCol="0">
            <a:spAutoFit/>
          </a:bodyPr>
          <a:lstStyle/>
          <a:p>
            <a:r>
              <a:rPr lang="en-US" sz="1500" dirty="0"/>
              <a:t>Standard cosmology at early times</a:t>
            </a:r>
          </a:p>
        </p:txBody>
      </p:sp>
      <p:cxnSp>
        <p:nvCxnSpPr>
          <p:cNvPr id="40" name="Straight Arrow Connector 39">
            <a:extLst>
              <a:ext uri="{FF2B5EF4-FFF2-40B4-BE49-F238E27FC236}">
                <a16:creationId xmlns:a16="http://schemas.microsoft.com/office/drawing/2014/main" id="{574C5800-3BA8-E4A4-FFCE-D923B34AAA62}"/>
              </a:ext>
            </a:extLst>
          </p:cNvPr>
          <p:cNvCxnSpPr/>
          <p:nvPr/>
        </p:nvCxnSpPr>
        <p:spPr>
          <a:xfrm flipV="1">
            <a:off x="4945626" y="3726426"/>
            <a:ext cx="313434" cy="34287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4479BE6-67F5-63C4-6FF6-5F6944A48501}"/>
              </a:ext>
            </a:extLst>
          </p:cNvPr>
          <p:cNvSpPr/>
          <p:nvPr/>
        </p:nvSpPr>
        <p:spPr>
          <a:xfrm>
            <a:off x="1882910" y="3260991"/>
            <a:ext cx="879955" cy="569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51175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F2F76A-18F7-79DF-4E69-B0BCE426D2B4}"/>
              </a:ext>
            </a:extLst>
          </p:cNvPr>
          <p:cNvSpPr>
            <a:spLocks noGrp="1"/>
          </p:cNvSpPr>
          <p:nvPr>
            <p:ph type="title"/>
          </p:nvPr>
        </p:nvSpPr>
        <p:spPr>
          <a:xfrm>
            <a:off x="457200" y="205979"/>
            <a:ext cx="8273282" cy="857250"/>
          </a:xfrm>
        </p:spPr>
        <p:txBody>
          <a:bodyPr>
            <a:normAutofit/>
          </a:bodyPr>
          <a:lstStyle/>
          <a:p>
            <a:pPr algn="l"/>
            <a:r>
              <a:rPr lang="en-US" dirty="0">
                <a:solidFill>
                  <a:srgbClr val="F3FFC4"/>
                </a:solidFill>
              </a:rPr>
              <a:t>Neutrinos &amp; the expansion rate… 		</a:t>
            </a:r>
          </a:p>
        </p:txBody>
      </p:sp>
      <p:sp>
        <p:nvSpPr>
          <p:cNvPr id="4" name="Content Placeholder 3">
            <a:extLst>
              <a:ext uri="{FF2B5EF4-FFF2-40B4-BE49-F238E27FC236}">
                <a16:creationId xmlns:a16="http://schemas.microsoft.com/office/drawing/2014/main" id="{DD234318-D711-350A-904C-5168859CF836}"/>
              </a:ext>
            </a:extLst>
          </p:cNvPr>
          <p:cNvSpPr>
            <a:spLocks noGrp="1"/>
          </p:cNvSpPr>
          <p:nvPr>
            <p:ph idx="1"/>
          </p:nvPr>
        </p:nvSpPr>
        <p:spPr>
          <a:xfrm>
            <a:off x="457200" y="1200151"/>
            <a:ext cx="8229600" cy="506341"/>
          </a:xfrm>
        </p:spPr>
        <p:txBody>
          <a:bodyPr>
            <a:normAutofit/>
          </a:bodyPr>
          <a:lstStyle/>
          <a:p>
            <a:pPr marL="0" indent="0">
              <a:buNone/>
            </a:pPr>
            <a:r>
              <a:rPr lang="en-US" sz="1800" dirty="0"/>
              <a:t>The Hubble expansion rate depends on the energy content of the universe:</a:t>
            </a:r>
          </a:p>
        </p:txBody>
      </p:sp>
      <p:sp>
        <p:nvSpPr>
          <p:cNvPr id="2" name="Slide Number Placeholder 1">
            <a:extLst>
              <a:ext uri="{FF2B5EF4-FFF2-40B4-BE49-F238E27FC236}">
                <a16:creationId xmlns:a16="http://schemas.microsoft.com/office/drawing/2014/main" id="{CE60D5D8-F8F7-C710-CDE0-CAFBAECE6BE2}"/>
              </a:ext>
            </a:extLst>
          </p:cNvPr>
          <p:cNvSpPr>
            <a:spLocks noGrp="1"/>
          </p:cNvSpPr>
          <p:nvPr>
            <p:ph type="sldNum" sz="quarter" idx="12"/>
          </p:nvPr>
        </p:nvSpPr>
        <p:spPr/>
        <p:txBody>
          <a:bodyPr/>
          <a:lstStyle/>
          <a:p>
            <a:fld id="{A4ED5AB7-515B-904A-811B-D7BD6E84713F}" type="slidenum">
              <a:rPr lang="en-US" smtClean="0"/>
              <a:t>14</a:t>
            </a:fld>
            <a:endParaRPr lang="en-US"/>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C62BFA3-D201-5514-0B0B-6A0579DF1F52}"/>
                  </a:ext>
                </a:extLst>
              </p:cNvPr>
              <p:cNvSpPr txBox="1"/>
              <p:nvPr/>
            </p:nvSpPr>
            <p:spPr>
              <a:xfrm>
                <a:off x="1975487" y="1667896"/>
                <a:ext cx="5482398" cy="37478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AU" b="0" i="1" smtClean="0">
                              <a:latin typeface="Cambria Math" panose="02040503050406030204" pitchFamily="18" charset="0"/>
                            </a:rPr>
                            <m:t>𝐻</m:t>
                          </m:r>
                        </m:e>
                        <m:sup>
                          <m:r>
                            <a:rPr lang="en-AU" b="0" i="1" smtClean="0">
                              <a:latin typeface="Cambria Math" panose="02040503050406030204" pitchFamily="18" charset="0"/>
                            </a:rPr>
                            <m:t>2</m:t>
                          </m:r>
                        </m:sup>
                      </m:sSup>
                      <m:d>
                        <m:dPr>
                          <m:ctrlPr>
                            <a:rPr lang="en-AU" b="0" i="1" smtClean="0">
                              <a:latin typeface="Cambria Math" panose="02040503050406030204" pitchFamily="18" charset="0"/>
                            </a:rPr>
                          </m:ctrlPr>
                        </m:dPr>
                        <m:e>
                          <m:r>
                            <a:rPr lang="en-AU" b="0" i="1" smtClean="0">
                              <a:latin typeface="Cambria Math" panose="02040503050406030204" pitchFamily="18" charset="0"/>
                            </a:rPr>
                            <m:t>𝑎</m:t>
                          </m:r>
                          <m:r>
                            <a:rPr lang="en-AU" b="0" i="1" smtClean="0">
                              <a:latin typeface="Cambria Math" panose="02040503050406030204" pitchFamily="18" charset="0"/>
                            </a:rPr>
                            <m:t>(</m:t>
                          </m:r>
                          <m:r>
                            <a:rPr lang="en-AU" b="0" i="1" smtClean="0">
                              <a:latin typeface="Cambria Math" panose="02040503050406030204" pitchFamily="18" charset="0"/>
                            </a:rPr>
                            <m:t>𝑡</m:t>
                          </m:r>
                          <m:r>
                            <a:rPr lang="en-AU" b="0" i="1" smtClean="0">
                              <a:latin typeface="Cambria Math" panose="02040503050406030204" pitchFamily="18" charset="0"/>
                            </a:rPr>
                            <m:t>)</m:t>
                          </m:r>
                        </m:e>
                      </m:d>
                      <m:r>
                        <a:rPr lang="en-AU" b="0" i="1" smtClean="0">
                          <a:latin typeface="Cambria Math" panose="02040503050406030204" pitchFamily="18" charset="0"/>
                        </a:rPr>
                        <m:t>=</m:t>
                      </m:r>
                      <m:sSubSup>
                        <m:sSubSupPr>
                          <m:ctrlPr>
                            <a:rPr lang="en-AU" b="0" i="1" smtClean="0">
                              <a:latin typeface="Cambria Math" panose="02040503050406030204" pitchFamily="18" charset="0"/>
                            </a:rPr>
                          </m:ctrlPr>
                        </m:sSubSupPr>
                        <m:e>
                          <m:r>
                            <a:rPr lang="en-AU" b="0" i="1" smtClean="0">
                              <a:latin typeface="Cambria Math" panose="02040503050406030204" pitchFamily="18" charset="0"/>
                            </a:rPr>
                            <m:t>𝐻</m:t>
                          </m:r>
                        </m:e>
                        <m:sub>
                          <m:r>
                            <a:rPr lang="en-AU" b="0" i="1" smtClean="0">
                              <a:latin typeface="Cambria Math" panose="02040503050406030204" pitchFamily="18" charset="0"/>
                            </a:rPr>
                            <m:t>0</m:t>
                          </m:r>
                        </m:sub>
                        <m:sup>
                          <m:r>
                            <a:rPr lang="en-AU" b="0" i="1" smtClean="0">
                              <a:latin typeface="Cambria Math" panose="02040503050406030204" pitchFamily="18" charset="0"/>
                            </a:rPr>
                            <m:t>2</m:t>
                          </m:r>
                        </m:sup>
                      </m:sSubSup>
                      <m:d>
                        <m:dPr>
                          <m:ctrlPr>
                            <a:rPr lang="en-AU" b="0" i="1" smtClean="0">
                              <a:latin typeface="Cambria Math" panose="02040503050406030204" pitchFamily="18" charset="0"/>
                            </a:rPr>
                          </m:ctrlPr>
                        </m:dPr>
                        <m:e>
                          <m:sSub>
                            <m:sSubPr>
                              <m:ctrlPr>
                                <a:rPr lang="en-AU" b="0" i="1" smtClean="0">
                                  <a:latin typeface="Cambria Math" panose="02040503050406030204" pitchFamily="18" charset="0"/>
                                </a:rPr>
                              </m:ctrlPr>
                            </m:sSubPr>
                            <m:e>
                              <m:r>
                                <m:rPr>
                                  <m:sty m:val="p"/>
                                </m:rPr>
                                <a:rPr lang="el-GR" b="0" i="1" smtClean="0">
                                  <a:latin typeface="Cambria Math" panose="02040503050406030204" pitchFamily="18" charset="0"/>
                                  <a:ea typeface="Cambria Math" panose="02040503050406030204" pitchFamily="18" charset="0"/>
                                </a:rPr>
                                <m:t>Ω</m:t>
                              </m:r>
                            </m:e>
                            <m:sub>
                              <m:r>
                                <a:rPr lang="en-AU" b="0" i="1" smtClean="0">
                                  <a:latin typeface="Cambria Math" panose="02040503050406030204" pitchFamily="18" charset="0"/>
                                </a:rPr>
                                <m:t>𝑚</m:t>
                              </m:r>
                            </m:sub>
                          </m:sSub>
                          <m:sSup>
                            <m:sSupPr>
                              <m:ctrlPr>
                                <a:rPr lang="en-AU" b="0" i="1" smtClean="0">
                                  <a:latin typeface="Cambria Math" panose="02040503050406030204" pitchFamily="18" charset="0"/>
                                </a:rPr>
                              </m:ctrlPr>
                            </m:sSupPr>
                            <m:e>
                              <m:r>
                                <a:rPr lang="en-AU" b="0" i="1" smtClean="0">
                                  <a:latin typeface="Cambria Math" panose="02040503050406030204" pitchFamily="18" charset="0"/>
                                </a:rPr>
                                <m:t>𝑎</m:t>
                              </m:r>
                            </m:e>
                            <m:sup>
                              <m:r>
                                <a:rPr lang="en-AU" b="0" i="1" smtClean="0">
                                  <a:latin typeface="Cambria Math" panose="02040503050406030204" pitchFamily="18" charset="0"/>
                                </a:rPr>
                                <m:t>−3</m:t>
                              </m:r>
                            </m:sup>
                          </m:sSup>
                          <m:r>
                            <a:rPr lang="en-AU" b="0" i="1" smtClean="0">
                              <a:latin typeface="Cambria Math" panose="02040503050406030204" pitchFamily="18" charset="0"/>
                            </a:rPr>
                            <m:t>+</m:t>
                          </m:r>
                          <m:sSub>
                            <m:sSubPr>
                              <m:ctrlPr>
                                <a:rPr lang="en-AU" i="1">
                                  <a:latin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Ω</m:t>
                              </m:r>
                            </m:e>
                            <m:sub>
                              <m:r>
                                <a:rPr lang="en-AU" b="0" i="1" smtClean="0">
                                  <a:latin typeface="Cambria Math" panose="02040503050406030204" pitchFamily="18" charset="0"/>
                                  <a:ea typeface="Cambria Math" panose="02040503050406030204" pitchFamily="18" charset="0"/>
                                </a:rPr>
                                <m:t>𝑟</m:t>
                              </m:r>
                            </m:sub>
                          </m:sSub>
                          <m:sSup>
                            <m:sSupPr>
                              <m:ctrlPr>
                                <a:rPr lang="en-AU" i="1">
                                  <a:latin typeface="Cambria Math" panose="02040503050406030204" pitchFamily="18" charset="0"/>
                                </a:rPr>
                              </m:ctrlPr>
                            </m:sSupPr>
                            <m:e>
                              <m:r>
                                <a:rPr lang="en-AU" i="1">
                                  <a:latin typeface="Cambria Math" panose="02040503050406030204" pitchFamily="18" charset="0"/>
                                </a:rPr>
                                <m:t>𝑎</m:t>
                              </m:r>
                            </m:e>
                            <m:sup>
                              <m:r>
                                <a:rPr lang="en-AU" i="1">
                                  <a:latin typeface="Cambria Math" panose="02040503050406030204" pitchFamily="18" charset="0"/>
                                </a:rPr>
                                <m:t>−</m:t>
                              </m:r>
                              <m:r>
                                <a:rPr lang="en-AU" b="0" i="1" smtClean="0">
                                  <a:latin typeface="Cambria Math" panose="02040503050406030204" pitchFamily="18" charset="0"/>
                                </a:rPr>
                                <m:t>4</m:t>
                              </m:r>
                            </m:sup>
                          </m:sSup>
                          <m:r>
                            <a:rPr lang="en-AU" b="0" i="1" smtClean="0">
                              <a:latin typeface="Cambria Math" panose="02040503050406030204" pitchFamily="18" charset="0"/>
                            </a:rPr>
                            <m:t>+</m:t>
                          </m:r>
                          <m:sSub>
                            <m:sSubPr>
                              <m:ctrlPr>
                                <a:rPr lang="en-AU" i="1">
                                  <a:latin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Ω</m:t>
                              </m:r>
                            </m:e>
                            <m:sub>
                              <m:r>
                                <m:rPr>
                                  <m:sty m:val="p"/>
                                </m:rPr>
                                <a:rPr lang="el-GR" i="1" smtClean="0">
                                  <a:latin typeface="Cambria Math" panose="02040503050406030204" pitchFamily="18" charset="0"/>
                                  <a:ea typeface="Cambria Math" panose="02040503050406030204" pitchFamily="18" charset="0"/>
                                </a:rPr>
                                <m:t>Λ</m:t>
                              </m:r>
                            </m:sub>
                          </m:sSub>
                          <m:r>
                            <a:rPr lang="en-AU" b="0" i="1" smtClean="0">
                              <a:latin typeface="Cambria Math" panose="02040503050406030204" pitchFamily="18" charset="0"/>
                            </a:rPr>
                            <m:t>+</m:t>
                          </m:r>
                          <m:sSub>
                            <m:sSubPr>
                              <m:ctrlPr>
                                <a:rPr lang="en-AU" i="1">
                                  <a:latin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Ω</m:t>
                              </m:r>
                            </m:e>
                            <m:sub>
                              <m:r>
                                <a:rPr lang="en-AU" b="0" i="1" smtClean="0">
                                  <a:latin typeface="Cambria Math" panose="02040503050406030204" pitchFamily="18" charset="0"/>
                                  <a:ea typeface="Cambria Math" panose="02040503050406030204" pitchFamily="18" charset="0"/>
                                </a:rPr>
                                <m:t>𝑘</m:t>
                              </m:r>
                            </m:sub>
                          </m:sSub>
                          <m:sSup>
                            <m:sSupPr>
                              <m:ctrlPr>
                                <a:rPr lang="en-AU" i="1">
                                  <a:latin typeface="Cambria Math" panose="02040503050406030204" pitchFamily="18" charset="0"/>
                                </a:rPr>
                              </m:ctrlPr>
                            </m:sSupPr>
                            <m:e>
                              <m:r>
                                <a:rPr lang="en-AU" i="1">
                                  <a:latin typeface="Cambria Math" panose="02040503050406030204" pitchFamily="18" charset="0"/>
                                </a:rPr>
                                <m:t>𝑎</m:t>
                              </m:r>
                            </m:e>
                            <m:sup>
                              <m:r>
                                <a:rPr lang="en-AU" i="1">
                                  <a:latin typeface="Cambria Math" panose="02040503050406030204" pitchFamily="18" charset="0"/>
                                </a:rPr>
                                <m:t>−</m:t>
                              </m:r>
                              <m:r>
                                <a:rPr lang="en-AU" b="0" i="1" smtClean="0">
                                  <a:latin typeface="Cambria Math" panose="02040503050406030204" pitchFamily="18" charset="0"/>
                                </a:rPr>
                                <m:t>2</m:t>
                              </m:r>
                            </m:sup>
                          </m:sSup>
                          <m:r>
                            <a:rPr lang="en-AU" b="0" i="1" smtClean="0">
                              <a:latin typeface="Cambria Math" panose="02040503050406030204" pitchFamily="18" charset="0"/>
                            </a:rPr>
                            <m:t>+…</m:t>
                          </m:r>
                        </m:e>
                      </m:d>
                    </m:oMath>
                  </m:oMathPara>
                </a14:m>
                <a:endParaRPr lang="en-US" dirty="0"/>
              </a:p>
            </p:txBody>
          </p:sp>
        </mc:Choice>
        <mc:Fallback xmlns="">
          <p:sp>
            <p:nvSpPr>
              <p:cNvPr id="5" name="TextBox 4">
                <a:extLst>
                  <a:ext uri="{FF2B5EF4-FFF2-40B4-BE49-F238E27FC236}">
                    <a16:creationId xmlns:a16="http://schemas.microsoft.com/office/drawing/2014/main" id="{4C62BFA3-D201-5514-0B0B-6A0579DF1F52}"/>
                  </a:ext>
                </a:extLst>
              </p:cNvPr>
              <p:cNvSpPr txBox="1">
                <a:spLocks noRot="1" noChangeAspect="1" noMove="1" noResize="1" noEditPoints="1" noAdjustHandles="1" noChangeArrowheads="1" noChangeShapeType="1" noTextEdit="1"/>
              </p:cNvSpPr>
              <p:nvPr/>
            </p:nvSpPr>
            <p:spPr>
              <a:xfrm>
                <a:off x="1975487" y="1667896"/>
                <a:ext cx="5482398" cy="374783"/>
              </a:xfrm>
              <a:prstGeom prst="rect">
                <a:avLst/>
              </a:prstGeom>
              <a:blipFill>
                <a:blip r:embed="rId2"/>
                <a:stretch>
                  <a:fillRect b="-13333"/>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188B872D-2391-14FE-40E6-F4A8925C6473}"/>
              </a:ext>
            </a:extLst>
          </p:cNvPr>
          <p:cNvSpPr txBox="1"/>
          <p:nvPr/>
        </p:nvSpPr>
        <p:spPr>
          <a:xfrm>
            <a:off x="3282760" y="2119059"/>
            <a:ext cx="617028" cy="276999"/>
          </a:xfrm>
          <a:prstGeom prst="rect">
            <a:avLst/>
          </a:prstGeom>
          <a:noFill/>
        </p:spPr>
        <p:txBody>
          <a:bodyPr wrap="none" rtlCol="0">
            <a:spAutoFit/>
          </a:bodyPr>
          <a:lstStyle/>
          <a:p>
            <a:r>
              <a:rPr lang="en-US" sz="1200" dirty="0">
                <a:solidFill>
                  <a:srgbClr val="0E8BAE"/>
                </a:solidFill>
              </a:rPr>
              <a:t>Matter</a:t>
            </a:r>
          </a:p>
        </p:txBody>
      </p:sp>
      <p:sp>
        <p:nvSpPr>
          <p:cNvPr id="7" name="TextBox 6">
            <a:extLst>
              <a:ext uri="{FF2B5EF4-FFF2-40B4-BE49-F238E27FC236}">
                <a16:creationId xmlns:a16="http://schemas.microsoft.com/office/drawing/2014/main" id="{0281627C-990C-645C-BE5A-6273F52A36D0}"/>
              </a:ext>
            </a:extLst>
          </p:cNvPr>
          <p:cNvSpPr txBox="1"/>
          <p:nvPr/>
        </p:nvSpPr>
        <p:spPr>
          <a:xfrm>
            <a:off x="4299231" y="2119059"/>
            <a:ext cx="777970" cy="276999"/>
          </a:xfrm>
          <a:prstGeom prst="rect">
            <a:avLst/>
          </a:prstGeom>
          <a:noFill/>
        </p:spPr>
        <p:txBody>
          <a:bodyPr wrap="none" rtlCol="0">
            <a:spAutoFit/>
          </a:bodyPr>
          <a:lstStyle/>
          <a:p>
            <a:r>
              <a:rPr lang="en-US" sz="1200" dirty="0">
                <a:solidFill>
                  <a:srgbClr val="0E8BAE"/>
                </a:solidFill>
              </a:rPr>
              <a:t>Radiation</a:t>
            </a:r>
          </a:p>
        </p:txBody>
      </p:sp>
      <p:sp>
        <p:nvSpPr>
          <p:cNvPr id="8" name="TextBox 7">
            <a:extLst>
              <a:ext uri="{FF2B5EF4-FFF2-40B4-BE49-F238E27FC236}">
                <a16:creationId xmlns:a16="http://schemas.microsoft.com/office/drawing/2014/main" id="{C362C006-E5DF-797B-0D83-0C71624B0806}"/>
              </a:ext>
            </a:extLst>
          </p:cNvPr>
          <p:cNvSpPr txBox="1"/>
          <p:nvPr/>
        </p:nvSpPr>
        <p:spPr>
          <a:xfrm>
            <a:off x="5259060" y="2119059"/>
            <a:ext cx="1042728" cy="461665"/>
          </a:xfrm>
          <a:prstGeom prst="rect">
            <a:avLst/>
          </a:prstGeom>
          <a:noFill/>
        </p:spPr>
        <p:txBody>
          <a:bodyPr wrap="square" rtlCol="0">
            <a:spAutoFit/>
          </a:bodyPr>
          <a:lstStyle/>
          <a:p>
            <a:r>
              <a:rPr lang="en-US" sz="1200" dirty="0">
                <a:solidFill>
                  <a:srgbClr val="0E8BAE"/>
                </a:solidFill>
              </a:rPr>
              <a:t>Cosmological constant</a:t>
            </a:r>
          </a:p>
        </p:txBody>
      </p:sp>
      <p:sp>
        <p:nvSpPr>
          <p:cNvPr id="9" name="TextBox 8">
            <a:extLst>
              <a:ext uri="{FF2B5EF4-FFF2-40B4-BE49-F238E27FC236}">
                <a16:creationId xmlns:a16="http://schemas.microsoft.com/office/drawing/2014/main" id="{CCFBB748-C161-A5DA-FAEC-E490E3C9F2FD}"/>
              </a:ext>
            </a:extLst>
          </p:cNvPr>
          <p:cNvSpPr txBox="1"/>
          <p:nvPr/>
        </p:nvSpPr>
        <p:spPr>
          <a:xfrm>
            <a:off x="6483647" y="2148572"/>
            <a:ext cx="865948" cy="461665"/>
          </a:xfrm>
          <a:prstGeom prst="rect">
            <a:avLst/>
          </a:prstGeom>
          <a:noFill/>
        </p:spPr>
        <p:txBody>
          <a:bodyPr wrap="square" rtlCol="0">
            <a:spAutoFit/>
          </a:bodyPr>
          <a:lstStyle/>
          <a:p>
            <a:r>
              <a:rPr lang="en-US" sz="1200" dirty="0">
                <a:solidFill>
                  <a:srgbClr val="0E8BAE"/>
                </a:solidFill>
              </a:rPr>
              <a:t>Spatial curvature</a:t>
            </a:r>
          </a:p>
        </p:txBody>
      </p:sp>
      <p:cxnSp>
        <p:nvCxnSpPr>
          <p:cNvPr id="11" name="Straight Arrow Connector 10">
            <a:extLst>
              <a:ext uri="{FF2B5EF4-FFF2-40B4-BE49-F238E27FC236}">
                <a16:creationId xmlns:a16="http://schemas.microsoft.com/office/drawing/2014/main" id="{FA4C28B1-7E83-D7F8-8C15-2B8E892E5274}"/>
              </a:ext>
            </a:extLst>
          </p:cNvPr>
          <p:cNvCxnSpPr>
            <a:cxnSpLocks/>
          </p:cNvCxnSpPr>
          <p:nvPr/>
        </p:nvCxnSpPr>
        <p:spPr>
          <a:xfrm flipV="1">
            <a:off x="3591274" y="2032379"/>
            <a:ext cx="194457" cy="12649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9643499-73EF-4565-7B6A-E0550940DF41}"/>
              </a:ext>
            </a:extLst>
          </p:cNvPr>
          <p:cNvCxnSpPr>
            <a:cxnSpLocks/>
          </p:cNvCxnSpPr>
          <p:nvPr/>
        </p:nvCxnSpPr>
        <p:spPr>
          <a:xfrm flipV="1">
            <a:off x="4688216" y="2017623"/>
            <a:ext cx="99279" cy="14124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89E8685-FDE9-8ED5-1E5F-24F91908ED7B}"/>
              </a:ext>
            </a:extLst>
          </p:cNvPr>
          <p:cNvCxnSpPr>
            <a:cxnSpLocks/>
          </p:cNvCxnSpPr>
          <p:nvPr/>
        </p:nvCxnSpPr>
        <p:spPr>
          <a:xfrm flipV="1">
            <a:off x="5575923" y="2010245"/>
            <a:ext cx="56081" cy="18375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4666308-A7C8-74CC-F32A-B94D76B32619}"/>
              </a:ext>
            </a:extLst>
          </p:cNvPr>
          <p:cNvCxnSpPr>
            <a:cxnSpLocks/>
          </p:cNvCxnSpPr>
          <p:nvPr/>
        </p:nvCxnSpPr>
        <p:spPr>
          <a:xfrm flipH="1" flipV="1">
            <a:off x="6364677" y="2017623"/>
            <a:ext cx="253974" cy="16375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40F6DCD-5A8E-3704-B1DE-5D89081763F5}"/>
              </a:ext>
            </a:extLst>
          </p:cNvPr>
          <p:cNvSpPr txBox="1"/>
          <p:nvPr/>
        </p:nvSpPr>
        <p:spPr>
          <a:xfrm>
            <a:off x="1641627" y="2138969"/>
            <a:ext cx="943528" cy="276999"/>
          </a:xfrm>
          <a:prstGeom prst="rect">
            <a:avLst/>
          </a:prstGeom>
          <a:noFill/>
        </p:spPr>
        <p:txBody>
          <a:bodyPr wrap="none" rtlCol="0">
            <a:spAutoFit/>
          </a:bodyPr>
          <a:lstStyle/>
          <a:p>
            <a:r>
              <a:rPr lang="en-US" sz="1200" dirty="0">
                <a:solidFill>
                  <a:srgbClr val="0E8BAE"/>
                </a:solidFill>
              </a:rPr>
              <a:t>Scale factor</a:t>
            </a:r>
          </a:p>
        </p:txBody>
      </p:sp>
      <p:cxnSp>
        <p:nvCxnSpPr>
          <p:cNvPr id="20" name="Straight Arrow Connector 19">
            <a:extLst>
              <a:ext uri="{FF2B5EF4-FFF2-40B4-BE49-F238E27FC236}">
                <a16:creationId xmlns:a16="http://schemas.microsoft.com/office/drawing/2014/main" id="{FD817A7D-0C02-64F3-CD61-7C89DFF17479}"/>
              </a:ext>
            </a:extLst>
          </p:cNvPr>
          <p:cNvCxnSpPr>
            <a:cxnSpLocks/>
          </p:cNvCxnSpPr>
          <p:nvPr/>
        </p:nvCxnSpPr>
        <p:spPr>
          <a:xfrm flipV="1">
            <a:off x="2425633" y="1980917"/>
            <a:ext cx="114057" cy="19542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0BFFD1C3-E525-5FE8-4D68-DB92AFA930C6}"/>
                  </a:ext>
                </a:extLst>
              </p:cNvPr>
              <p:cNvSpPr txBox="1"/>
              <p:nvPr/>
            </p:nvSpPr>
            <p:spPr>
              <a:xfrm>
                <a:off x="1729459" y="3105061"/>
                <a:ext cx="5821337" cy="81560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i="1" smtClean="0">
                              <a:solidFill>
                                <a:srgbClr val="FF0000"/>
                              </a:solidFill>
                              <a:latin typeface="Cambria Math" panose="02040503050406030204" pitchFamily="18" charset="0"/>
                            </a:rPr>
                          </m:ctrlPr>
                        </m:sSubPr>
                        <m:e>
                          <m:r>
                            <a:rPr lang="en-AU" i="1" smtClean="0">
                              <a:solidFill>
                                <a:srgbClr val="FF0000"/>
                              </a:solidFill>
                              <a:latin typeface="Cambria Math" panose="02040503050406030204" pitchFamily="18" charset="0"/>
                              <a:ea typeface="Cambria Math" panose="02040503050406030204" pitchFamily="18" charset="0"/>
                            </a:rPr>
                            <m:t>𝜌</m:t>
                          </m:r>
                        </m:e>
                        <m:sub>
                          <m:r>
                            <m:rPr>
                              <m:sty m:val="p"/>
                            </m:rPr>
                            <a:rPr lang="en-AU" b="0" i="0" smtClean="0">
                              <a:solidFill>
                                <a:srgbClr val="FF0000"/>
                              </a:solidFill>
                              <a:latin typeface="Cambria Math" panose="02040503050406030204" pitchFamily="18" charset="0"/>
                              <a:ea typeface="Cambria Math" panose="02040503050406030204" pitchFamily="18" charset="0"/>
                            </a:rPr>
                            <m:t>other</m:t>
                          </m:r>
                        </m:sub>
                      </m:sSub>
                      <m:r>
                        <a:rPr lang="en-AU" b="0" i="1" smtClean="0">
                          <a:latin typeface="Cambria Math" panose="02040503050406030204" pitchFamily="18" charset="0"/>
                        </a:rPr>
                        <m:t>+</m:t>
                      </m:r>
                      <m:sSub>
                        <m:sSubPr>
                          <m:ctrlPr>
                            <a:rPr lang="en-AU" i="1" smtClean="0">
                              <a:latin typeface="Cambria Math" panose="02040503050406030204" pitchFamily="18" charset="0"/>
                            </a:rPr>
                          </m:ctrlPr>
                        </m:sSubPr>
                        <m:e>
                          <m:r>
                            <a:rPr lang="en-AU" i="1" smtClean="0">
                              <a:latin typeface="Cambria Math" panose="02040503050406030204" pitchFamily="18" charset="0"/>
                              <a:ea typeface="Cambria Math" panose="02040503050406030204" pitchFamily="18" charset="0"/>
                            </a:rPr>
                            <m:t>𝜌</m:t>
                          </m:r>
                        </m:e>
                        <m:sub>
                          <m:r>
                            <m:rPr>
                              <m:sty m:val="p"/>
                            </m:rPr>
                            <a:rPr lang="en-AU" b="0" i="0" smtClean="0">
                              <a:latin typeface="Cambria Math" panose="02040503050406030204" pitchFamily="18" charset="0"/>
                              <a:ea typeface="Cambria Math" panose="02040503050406030204" pitchFamily="18" charset="0"/>
                            </a:rPr>
                            <m:t>CMB</m:t>
                          </m:r>
                        </m:sub>
                      </m:sSub>
                      <m:r>
                        <a:rPr lang="en-AU" i="1">
                          <a:latin typeface="Cambria Math" panose="02040503050406030204" pitchFamily="18" charset="0"/>
                        </a:rPr>
                        <m:t>+</m:t>
                      </m:r>
                      <m:nary>
                        <m:naryPr>
                          <m:chr m:val="∑"/>
                          <m:subHide m:val="on"/>
                          <m:supHide m:val="on"/>
                          <m:ctrlPr>
                            <a:rPr lang="en-AU" i="1" smtClean="0">
                              <a:latin typeface="Cambria Math" panose="02040503050406030204" pitchFamily="18" charset="0"/>
                            </a:rPr>
                          </m:ctrlPr>
                        </m:naryPr>
                        <m:sub/>
                        <m:sup/>
                        <m:e>
                          <m:sSub>
                            <m:sSubPr>
                              <m:ctrlPr>
                                <a:rPr lang="en-AU" i="1">
                                  <a:latin typeface="Cambria Math" panose="02040503050406030204" pitchFamily="18" charset="0"/>
                                </a:rPr>
                              </m:ctrlPr>
                            </m:sSubPr>
                            <m:e>
                              <m:r>
                                <a:rPr lang="en-AU" i="1">
                                  <a:latin typeface="Cambria Math" panose="02040503050406030204" pitchFamily="18" charset="0"/>
                                  <a:ea typeface="Cambria Math" panose="02040503050406030204" pitchFamily="18" charset="0"/>
                                </a:rPr>
                                <m:t>𝜌</m:t>
                              </m:r>
                            </m:e>
                            <m:sub>
                              <m:r>
                                <m:rPr>
                                  <m:sty m:val="p"/>
                                </m:rPr>
                                <a:rPr lang="en-AU">
                                  <a:latin typeface="Cambria Math" panose="02040503050406030204" pitchFamily="18" charset="0"/>
                                </a:rPr>
                                <m:t>C</m:t>
                              </m:r>
                              <m:r>
                                <m:rPr>
                                  <m:sty m:val="p"/>
                                </m:rPr>
                                <a:rPr lang="en-AU">
                                  <a:latin typeface="Cambria Math" panose="02040503050406030204" pitchFamily="18" charset="0"/>
                                  <a:ea typeface="Cambria Math" panose="02040503050406030204" pitchFamily="18" charset="0"/>
                                </a:rPr>
                                <m:t>νB</m:t>
                              </m:r>
                            </m:sub>
                          </m:sSub>
                        </m:e>
                      </m:nary>
                      <m:r>
                        <a:rPr lang="en-AU" i="1">
                          <a:latin typeface="Cambria Math" panose="02040503050406030204" pitchFamily="18" charset="0"/>
                        </a:rPr>
                        <m:t>=</m:t>
                      </m:r>
                      <m:d>
                        <m:dPr>
                          <m:begChr m:val="["/>
                          <m:endChr m:val="]"/>
                          <m:ctrlPr>
                            <a:rPr lang="en-AU" i="1" smtClean="0">
                              <a:latin typeface="Cambria Math" panose="02040503050406030204" pitchFamily="18" charset="0"/>
                            </a:rPr>
                          </m:ctrlPr>
                        </m:dPr>
                        <m:e>
                          <m:r>
                            <a:rPr lang="en-AU" b="0" i="1" smtClean="0">
                              <a:latin typeface="Cambria Math" panose="02040503050406030204" pitchFamily="18" charset="0"/>
                            </a:rPr>
                            <m:t>1+</m:t>
                          </m:r>
                          <m:sSub>
                            <m:sSubPr>
                              <m:ctrlPr>
                                <a:rPr lang="en-AU" i="1">
                                  <a:solidFill>
                                    <a:srgbClr val="FF0000"/>
                                  </a:solidFill>
                                  <a:latin typeface="Cambria Math" panose="02040503050406030204" pitchFamily="18" charset="0"/>
                                </a:rPr>
                              </m:ctrlPr>
                            </m:sSubPr>
                            <m:e>
                              <m:r>
                                <a:rPr lang="en-AU" i="1">
                                  <a:solidFill>
                                    <a:srgbClr val="FF0000"/>
                                  </a:solidFill>
                                  <a:latin typeface="Cambria Math" panose="02040503050406030204" pitchFamily="18" charset="0"/>
                                </a:rPr>
                                <m:t>𝑁</m:t>
                              </m:r>
                            </m:e>
                            <m:sub>
                              <m:r>
                                <m:rPr>
                                  <m:sty m:val="p"/>
                                </m:rPr>
                                <a:rPr lang="en-AU">
                                  <a:solidFill>
                                    <a:srgbClr val="FF0000"/>
                                  </a:solidFill>
                                  <a:latin typeface="Cambria Math" panose="02040503050406030204" pitchFamily="18" charset="0"/>
                                </a:rPr>
                                <m:t>eff</m:t>
                              </m:r>
                            </m:sub>
                          </m:sSub>
                          <m:r>
                            <a:rPr lang="en-AU" i="1">
                              <a:latin typeface="Cambria Math" panose="02040503050406030204" pitchFamily="18" charset="0"/>
                              <a:ea typeface="Cambria Math" panose="02040503050406030204" pitchFamily="18" charset="0"/>
                            </a:rPr>
                            <m:t>×</m:t>
                          </m:r>
                          <m:f>
                            <m:fPr>
                              <m:ctrlPr>
                                <a:rPr lang="en-AU" i="1">
                                  <a:latin typeface="Cambria Math" panose="02040503050406030204" pitchFamily="18" charset="0"/>
                                </a:rPr>
                              </m:ctrlPr>
                            </m:fPr>
                            <m:num>
                              <m:r>
                                <a:rPr lang="en-AU" i="1">
                                  <a:latin typeface="Cambria Math" panose="02040503050406030204" pitchFamily="18" charset="0"/>
                                </a:rPr>
                                <m:t>7</m:t>
                              </m:r>
                            </m:num>
                            <m:den>
                              <m:r>
                                <a:rPr lang="en-AU" i="1">
                                  <a:latin typeface="Cambria Math" panose="02040503050406030204" pitchFamily="18" charset="0"/>
                                </a:rPr>
                                <m:t>8</m:t>
                              </m:r>
                            </m:den>
                          </m:f>
                          <m:sSup>
                            <m:sSupPr>
                              <m:ctrlPr>
                                <a:rPr lang="en-AU" i="1">
                                  <a:latin typeface="Cambria Math" panose="02040503050406030204" pitchFamily="18" charset="0"/>
                                </a:rPr>
                              </m:ctrlPr>
                            </m:sSupPr>
                            <m:e>
                              <m:d>
                                <m:dPr>
                                  <m:ctrlPr>
                                    <a:rPr lang="en-AU" i="1">
                                      <a:latin typeface="Cambria Math" panose="02040503050406030204" pitchFamily="18" charset="0"/>
                                    </a:rPr>
                                  </m:ctrlPr>
                                </m:dPr>
                                <m:e>
                                  <m:f>
                                    <m:fPr>
                                      <m:ctrlPr>
                                        <a:rPr lang="en-AU" i="1">
                                          <a:latin typeface="Cambria Math" panose="02040503050406030204" pitchFamily="18" charset="0"/>
                                        </a:rPr>
                                      </m:ctrlPr>
                                    </m:fPr>
                                    <m:num>
                                      <m:r>
                                        <a:rPr lang="en-AU" i="1">
                                          <a:latin typeface="Cambria Math" panose="02040503050406030204" pitchFamily="18" charset="0"/>
                                        </a:rPr>
                                        <m:t>4</m:t>
                                      </m:r>
                                    </m:num>
                                    <m:den>
                                      <m:r>
                                        <a:rPr lang="en-AU" i="1">
                                          <a:latin typeface="Cambria Math" panose="02040503050406030204" pitchFamily="18" charset="0"/>
                                        </a:rPr>
                                        <m:t>11</m:t>
                                      </m:r>
                                    </m:den>
                                  </m:f>
                                </m:e>
                              </m:d>
                            </m:e>
                            <m:sup>
                              <m:r>
                                <a:rPr lang="en-AU" i="1">
                                  <a:latin typeface="Cambria Math" panose="02040503050406030204" pitchFamily="18" charset="0"/>
                                </a:rPr>
                                <m:t>4/3</m:t>
                              </m:r>
                            </m:sup>
                          </m:sSup>
                        </m:e>
                      </m:d>
                      <m:r>
                        <a:rPr lang="en-AU" i="1">
                          <a:latin typeface="Cambria Math" panose="02040503050406030204" pitchFamily="18" charset="0"/>
                        </a:rPr>
                        <m:t> </m:t>
                      </m:r>
                      <m:sSub>
                        <m:sSubPr>
                          <m:ctrlPr>
                            <a:rPr lang="en-AU" i="1">
                              <a:latin typeface="Cambria Math" panose="02040503050406030204" pitchFamily="18" charset="0"/>
                            </a:rPr>
                          </m:ctrlPr>
                        </m:sSubPr>
                        <m:e>
                          <m:r>
                            <a:rPr lang="el-GR" i="1">
                              <a:latin typeface="Cambria Math" panose="02040503050406030204" pitchFamily="18" charset="0"/>
                              <a:ea typeface="Cambria Math" panose="02040503050406030204" pitchFamily="18" charset="0"/>
                            </a:rPr>
                            <m:t>𝜌</m:t>
                          </m:r>
                        </m:e>
                        <m:sub>
                          <m:r>
                            <m:rPr>
                              <m:sty m:val="p"/>
                            </m:rPr>
                            <a:rPr lang="en-AU">
                              <a:latin typeface="Cambria Math" panose="02040503050406030204" pitchFamily="18" charset="0"/>
                            </a:rPr>
                            <m:t>CMB</m:t>
                          </m:r>
                        </m:sub>
                      </m:sSub>
                    </m:oMath>
                  </m:oMathPara>
                </a14:m>
                <a:endParaRPr lang="en-US" dirty="0"/>
              </a:p>
            </p:txBody>
          </p:sp>
        </mc:Choice>
        <mc:Fallback xmlns="">
          <p:sp>
            <p:nvSpPr>
              <p:cNvPr id="24" name="TextBox 23">
                <a:extLst>
                  <a:ext uri="{FF2B5EF4-FFF2-40B4-BE49-F238E27FC236}">
                    <a16:creationId xmlns:a16="http://schemas.microsoft.com/office/drawing/2014/main" id="{0BFFD1C3-E525-5FE8-4D68-DB92AFA930C6}"/>
                  </a:ext>
                </a:extLst>
              </p:cNvPr>
              <p:cNvSpPr txBox="1">
                <a:spLocks noRot="1" noChangeAspect="1" noMove="1" noResize="1" noEditPoints="1" noAdjustHandles="1" noChangeArrowheads="1" noChangeShapeType="1" noTextEdit="1"/>
              </p:cNvSpPr>
              <p:nvPr/>
            </p:nvSpPr>
            <p:spPr>
              <a:xfrm>
                <a:off x="1729459" y="3105061"/>
                <a:ext cx="5821337" cy="815608"/>
              </a:xfrm>
              <a:prstGeom prst="rect">
                <a:avLst/>
              </a:prstGeom>
              <a:blipFill>
                <a:blip r:embed="rId3"/>
                <a:stretch>
                  <a:fillRect t="-109231" b="-16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A111FE45-7EE8-7EEC-B3FC-1DB99FB949F6}"/>
                  </a:ext>
                </a:extLst>
              </p:cNvPr>
              <p:cNvSpPr txBox="1"/>
              <p:nvPr/>
            </p:nvSpPr>
            <p:spPr>
              <a:xfrm>
                <a:off x="3813703" y="4069296"/>
                <a:ext cx="1808957" cy="29617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AU" sz="1200" i="1">
                              <a:latin typeface="Cambria Math" panose="02040503050406030204" pitchFamily="18" charset="0"/>
                            </a:rPr>
                          </m:ctrlPr>
                        </m:sSubSupPr>
                        <m:e>
                          <m:r>
                            <a:rPr lang="en-AU" sz="1200" i="1">
                              <a:latin typeface="Cambria Math" panose="02040503050406030204" pitchFamily="18" charset="0"/>
                            </a:rPr>
                            <m:t>𝑁</m:t>
                          </m:r>
                        </m:e>
                        <m:sub>
                          <m:r>
                            <m:rPr>
                              <m:sty m:val="p"/>
                            </m:rPr>
                            <a:rPr lang="en-AU" sz="1200">
                              <a:latin typeface="Cambria Math" panose="02040503050406030204" pitchFamily="18" charset="0"/>
                            </a:rPr>
                            <m:t>eff</m:t>
                          </m:r>
                        </m:sub>
                        <m:sup>
                          <m:r>
                            <m:rPr>
                              <m:sty m:val="p"/>
                            </m:rPr>
                            <a:rPr lang="en-AU" sz="1200">
                              <a:latin typeface="Cambria Math" panose="02040503050406030204" pitchFamily="18" charset="0"/>
                            </a:rPr>
                            <m:t>SM</m:t>
                          </m:r>
                        </m:sup>
                      </m:sSubSup>
                      <m:r>
                        <a:rPr lang="en-AU" sz="1200" i="1">
                          <a:latin typeface="Cambria Math" panose="02040503050406030204" pitchFamily="18" charset="0"/>
                        </a:rPr>
                        <m:t>=3.0440</m:t>
                      </m:r>
                      <m:r>
                        <a:rPr lang="en-AU" sz="1200" i="1">
                          <a:latin typeface="Cambria Math" panose="02040503050406030204" pitchFamily="18" charset="0"/>
                          <a:ea typeface="Cambria Math" panose="02040503050406030204" pitchFamily="18" charset="0"/>
                        </a:rPr>
                        <m:t>±0.0002</m:t>
                      </m:r>
                    </m:oMath>
                  </m:oMathPara>
                </a14:m>
                <a:endParaRPr lang="en-US" sz="1200" dirty="0"/>
              </a:p>
            </p:txBody>
          </p:sp>
        </mc:Choice>
        <mc:Fallback xmlns="">
          <p:sp>
            <p:nvSpPr>
              <p:cNvPr id="25" name="TextBox 24">
                <a:extLst>
                  <a:ext uri="{FF2B5EF4-FFF2-40B4-BE49-F238E27FC236}">
                    <a16:creationId xmlns:a16="http://schemas.microsoft.com/office/drawing/2014/main" id="{A111FE45-7EE8-7EEC-B3FC-1DB99FB949F6}"/>
                  </a:ext>
                </a:extLst>
              </p:cNvPr>
              <p:cNvSpPr txBox="1">
                <a:spLocks noRot="1" noChangeAspect="1" noMove="1" noResize="1" noEditPoints="1" noAdjustHandles="1" noChangeArrowheads="1" noChangeShapeType="1" noTextEdit="1"/>
              </p:cNvSpPr>
              <p:nvPr/>
            </p:nvSpPr>
            <p:spPr>
              <a:xfrm>
                <a:off x="3813703" y="4069296"/>
                <a:ext cx="1808957" cy="296171"/>
              </a:xfrm>
              <a:prstGeom prst="rect">
                <a:avLst/>
              </a:prstGeom>
              <a:blipFill>
                <a:blip r:embed="rId4"/>
                <a:stretch>
                  <a:fillRect/>
                </a:stretch>
              </a:blipFill>
            </p:spPr>
            <p:txBody>
              <a:bodyPr/>
              <a:lstStyle/>
              <a:p>
                <a:r>
                  <a:rPr lang="en-US">
                    <a:noFill/>
                  </a:rPr>
                  <a:t> </a:t>
                </a:r>
              </a:p>
            </p:txBody>
          </p:sp>
        </mc:Fallback>
      </mc:AlternateContent>
      <p:sp>
        <p:nvSpPr>
          <p:cNvPr id="26" name="TextBox 25">
            <a:extLst>
              <a:ext uri="{FF2B5EF4-FFF2-40B4-BE49-F238E27FC236}">
                <a16:creationId xmlns:a16="http://schemas.microsoft.com/office/drawing/2014/main" id="{C045DFC8-1B26-FBA6-138E-6EEADD27247F}"/>
              </a:ext>
            </a:extLst>
          </p:cNvPr>
          <p:cNvSpPr txBox="1"/>
          <p:nvPr/>
        </p:nvSpPr>
        <p:spPr>
          <a:xfrm>
            <a:off x="3908584" y="4301352"/>
            <a:ext cx="1808957" cy="400110"/>
          </a:xfrm>
          <a:prstGeom prst="rect">
            <a:avLst/>
          </a:prstGeom>
          <a:noFill/>
        </p:spPr>
        <p:txBody>
          <a:bodyPr wrap="square" rtlCol="0">
            <a:spAutoFit/>
          </a:bodyPr>
          <a:lstStyle/>
          <a:p>
            <a:r>
              <a:rPr lang="en-US" sz="1000" dirty="0">
                <a:solidFill>
                  <a:srgbClr val="E7E287"/>
                </a:solidFill>
              </a:rPr>
              <a:t>Bennett et al, 2020, 2021;  </a:t>
            </a:r>
          </a:p>
          <a:p>
            <a:r>
              <a:rPr lang="en-US" sz="1000" dirty="0" err="1">
                <a:solidFill>
                  <a:srgbClr val="E7E287"/>
                </a:solidFill>
              </a:rPr>
              <a:t>Froustey</a:t>
            </a:r>
            <a:r>
              <a:rPr lang="en-US" sz="1000" dirty="0">
                <a:solidFill>
                  <a:srgbClr val="E7E287"/>
                </a:solidFill>
              </a:rPr>
              <a:t>, </a:t>
            </a:r>
            <a:r>
              <a:rPr lang="en-US" sz="1000" dirty="0" err="1">
                <a:solidFill>
                  <a:srgbClr val="E7E287"/>
                </a:solidFill>
              </a:rPr>
              <a:t>Pitrou</a:t>
            </a:r>
            <a:r>
              <a:rPr lang="en-US" sz="1000" dirty="0">
                <a:solidFill>
                  <a:srgbClr val="E7E287"/>
                </a:solidFill>
              </a:rPr>
              <a:t> &amp; Volpe, 2020</a:t>
            </a: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DF0EA8C5-C2AB-B188-C785-856682E9E62D}"/>
                  </a:ext>
                </a:extLst>
              </p:cNvPr>
              <p:cNvSpPr txBox="1"/>
              <p:nvPr/>
            </p:nvSpPr>
            <p:spPr>
              <a:xfrm>
                <a:off x="5658549" y="4094460"/>
                <a:ext cx="3065114" cy="646331"/>
              </a:xfrm>
              <a:prstGeom prst="rect">
                <a:avLst/>
              </a:prstGeom>
              <a:noFill/>
            </p:spPr>
            <p:txBody>
              <a:bodyPr wrap="square" rtlCol="0">
                <a:spAutoFit/>
              </a:bodyPr>
              <a:lstStyle/>
              <a:p>
                <a:r>
                  <a:rPr lang="en-AU" sz="1200" dirty="0">
                    <a:solidFill>
                      <a:srgbClr val="0E8BAE"/>
                    </a:solidFill>
                  </a:rPr>
                  <a:t>For 3 SM families, includes </a:t>
                </a:r>
                <a14:m>
                  <m:oMath xmlns:m="http://schemas.openxmlformats.org/officeDocument/2006/math">
                    <m:sSub>
                      <m:sSubPr>
                        <m:ctrlPr>
                          <a:rPr lang="en-AU" sz="1200" i="1">
                            <a:solidFill>
                              <a:srgbClr val="0E8BAE"/>
                            </a:solidFill>
                            <a:latin typeface="Cambria Math" panose="02040503050406030204" pitchFamily="18" charset="0"/>
                          </a:rPr>
                        </m:ctrlPr>
                      </m:sSubPr>
                      <m:e>
                        <m:r>
                          <a:rPr lang="en-AU" sz="1200" i="1">
                            <a:solidFill>
                              <a:srgbClr val="0E8BAE"/>
                            </a:solidFill>
                            <a:latin typeface="Cambria Math" panose="02040503050406030204" pitchFamily="18" charset="0"/>
                          </a:rPr>
                          <m:t>𝑚</m:t>
                        </m:r>
                      </m:e>
                      <m:sub>
                        <m:r>
                          <a:rPr lang="en-AU" sz="1200" i="1">
                            <a:solidFill>
                              <a:srgbClr val="0E8BAE"/>
                            </a:solidFill>
                            <a:latin typeface="Cambria Math" panose="02040503050406030204" pitchFamily="18" charset="0"/>
                          </a:rPr>
                          <m:t>𝑒</m:t>
                        </m:r>
                      </m:sub>
                    </m:sSub>
                    <m:r>
                      <a:rPr lang="en-AU" sz="1200" i="1">
                        <a:solidFill>
                          <a:srgbClr val="0E8BAE"/>
                        </a:solidFill>
                        <a:latin typeface="Cambria Math" panose="02040503050406030204" pitchFamily="18" charset="0"/>
                      </a:rPr>
                      <m:t>/</m:t>
                    </m:r>
                    <m:r>
                      <a:rPr lang="en-AU" sz="1200" i="1">
                        <a:solidFill>
                          <a:srgbClr val="0E8BAE"/>
                        </a:solidFill>
                        <a:latin typeface="Cambria Math" panose="02040503050406030204" pitchFamily="18" charset="0"/>
                      </a:rPr>
                      <m:t>𝑇</m:t>
                    </m:r>
                  </m:oMath>
                </a14:m>
                <a:r>
                  <a:rPr lang="en-AU" sz="1200" dirty="0">
                    <a:solidFill>
                      <a:srgbClr val="0E8BAE"/>
                    </a:solidFill>
                  </a:rPr>
                  <a:t> corrections, non-instantaneous decoupling, finite-temperature QED, and neutrino oscillations.</a:t>
                </a:r>
              </a:p>
            </p:txBody>
          </p:sp>
        </mc:Choice>
        <mc:Fallback xmlns="">
          <p:sp>
            <p:nvSpPr>
              <p:cNvPr id="27" name="TextBox 26">
                <a:extLst>
                  <a:ext uri="{FF2B5EF4-FFF2-40B4-BE49-F238E27FC236}">
                    <a16:creationId xmlns:a16="http://schemas.microsoft.com/office/drawing/2014/main" id="{DF0EA8C5-C2AB-B188-C785-856682E9E62D}"/>
                  </a:ext>
                </a:extLst>
              </p:cNvPr>
              <p:cNvSpPr txBox="1">
                <a:spLocks noRot="1" noChangeAspect="1" noMove="1" noResize="1" noEditPoints="1" noAdjustHandles="1" noChangeArrowheads="1" noChangeShapeType="1" noTextEdit="1"/>
              </p:cNvSpPr>
              <p:nvPr/>
            </p:nvSpPr>
            <p:spPr>
              <a:xfrm>
                <a:off x="5658549" y="4094460"/>
                <a:ext cx="3065114" cy="646331"/>
              </a:xfrm>
              <a:prstGeom prst="rect">
                <a:avLst/>
              </a:prstGeom>
              <a:blipFill>
                <a:blip r:embed="rId5"/>
                <a:stretch>
                  <a:fillRect b="-5769"/>
                </a:stretch>
              </a:blipFill>
            </p:spPr>
            <p:txBody>
              <a:bodyPr/>
              <a:lstStyle/>
              <a:p>
                <a:r>
                  <a:rPr lang="en-US">
                    <a:noFill/>
                  </a:rPr>
                  <a:t> </a:t>
                </a:r>
              </a:p>
            </p:txBody>
          </p:sp>
        </mc:Fallback>
      </mc:AlternateContent>
      <p:cxnSp>
        <p:nvCxnSpPr>
          <p:cNvPr id="32" name="Straight Arrow Connector 31">
            <a:extLst>
              <a:ext uri="{FF2B5EF4-FFF2-40B4-BE49-F238E27FC236}">
                <a16:creationId xmlns:a16="http://schemas.microsoft.com/office/drawing/2014/main" id="{EF09CD97-466B-1E87-012E-2EE7E597E31E}"/>
              </a:ext>
            </a:extLst>
          </p:cNvPr>
          <p:cNvCxnSpPr>
            <a:cxnSpLocks/>
            <a:endCxn id="7" idx="2"/>
          </p:cNvCxnSpPr>
          <p:nvPr/>
        </p:nvCxnSpPr>
        <p:spPr>
          <a:xfrm flipV="1">
            <a:off x="4685242" y="2396058"/>
            <a:ext cx="2974" cy="704764"/>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512C8939-087A-8877-FC18-AF3CBCE56DBB}"/>
              </a:ext>
            </a:extLst>
          </p:cNvPr>
          <p:cNvSpPr txBox="1"/>
          <p:nvPr/>
        </p:nvSpPr>
        <p:spPr>
          <a:xfrm>
            <a:off x="411304" y="3910836"/>
            <a:ext cx="3130812" cy="954107"/>
          </a:xfrm>
          <a:prstGeom prst="rect">
            <a:avLst/>
          </a:prstGeom>
          <a:noFill/>
          <a:ln>
            <a:solidFill>
              <a:srgbClr val="FF0000"/>
            </a:solidFill>
          </a:ln>
        </p:spPr>
        <p:txBody>
          <a:bodyPr wrap="square" rtlCol="0">
            <a:spAutoFit/>
          </a:bodyPr>
          <a:lstStyle/>
          <a:p>
            <a:r>
              <a:rPr lang="en-US" sz="1400" dirty="0"/>
              <a:t>Any relativistic, feebly-interacting, </a:t>
            </a:r>
            <a:r>
              <a:rPr lang="en-US" sz="1400" dirty="0" err="1"/>
              <a:t>thermalised</a:t>
            </a:r>
            <a:r>
              <a:rPr lang="en-US" sz="1400" dirty="0"/>
              <a:t> particle species </a:t>
            </a:r>
            <a:r>
              <a:rPr lang="en-US" sz="1400" b="1" dirty="0"/>
              <a:t>will look like a neutrino</a:t>
            </a:r>
            <a:r>
              <a:rPr lang="en-US" sz="1400" dirty="0"/>
              <a:t> cosmologically, e.g., light sterile neutrinos, thermal axions, etc.</a:t>
            </a:r>
          </a:p>
        </p:txBody>
      </p:sp>
      <p:cxnSp>
        <p:nvCxnSpPr>
          <p:cNvPr id="38" name="Straight Arrow Connector 37">
            <a:extLst>
              <a:ext uri="{FF2B5EF4-FFF2-40B4-BE49-F238E27FC236}">
                <a16:creationId xmlns:a16="http://schemas.microsoft.com/office/drawing/2014/main" id="{AE674810-1E1D-7EBA-3214-DC527261C1D7}"/>
              </a:ext>
            </a:extLst>
          </p:cNvPr>
          <p:cNvCxnSpPr/>
          <p:nvPr/>
        </p:nvCxnSpPr>
        <p:spPr>
          <a:xfrm flipV="1">
            <a:off x="1504335" y="3637935"/>
            <a:ext cx="383458" cy="18681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574C5800-3BA8-E4A4-FFCE-D923B34AAA62}"/>
              </a:ext>
            </a:extLst>
          </p:cNvPr>
          <p:cNvCxnSpPr/>
          <p:nvPr/>
        </p:nvCxnSpPr>
        <p:spPr>
          <a:xfrm flipV="1">
            <a:off x="4945626" y="3726426"/>
            <a:ext cx="313434" cy="34287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4298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Text&#10;&#10;Description automatically generated">
            <a:extLst>
              <a:ext uri="{FF2B5EF4-FFF2-40B4-BE49-F238E27FC236}">
                <a16:creationId xmlns:a16="http://schemas.microsoft.com/office/drawing/2014/main" id="{550F609B-3F7B-A778-E956-ED055419BD3C}"/>
              </a:ext>
            </a:extLst>
          </p:cNvPr>
          <p:cNvPicPr>
            <a:picLocks noGrp="1" noChangeAspect="1"/>
          </p:cNvPicPr>
          <p:nvPr>
            <p:ph idx="1"/>
          </p:nvPr>
        </p:nvPicPr>
        <p:blipFill>
          <a:blip r:embed="rId2"/>
          <a:stretch>
            <a:fillRect/>
          </a:stretch>
        </p:blipFill>
        <p:spPr>
          <a:xfrm>
            <a:off x="577572" y="1998329"/>
            <a:ext cx="4105747" cy="2220604"/>
          </a:xfrm>
        </p:spPr>
      </p:pic>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B0B64A86-32EC-2D91-95E2-D5DF41665957}"/>
                  </a:ext>
                </a:extLst>
              </p:cNvPr>
              <p:cNvSpPr txBox="1"/>
              <p:nvPr/>
            </p:nvSpPr>
            <p:spPr>
              <a:xfrm>
                <a:off x="2199625" y="4392668"/>
                <a:ext cx="1037463" cy="369332"/>
              </a:xfrm>
              <a:prstGeom prst="rect">
                <a:avLst/>
              </a:prstGeom>
              <a:noFill/>
              <a:ln>
                <a:solidFill>
                  <a:srgbClr val="FF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AU" b="0" i="1" smtClean="0">
                              <a:latin typeface="Cambria Math" panose="02040503050406030204" pitchFamily="18" charset="0"/>
                            </a:rPr>
                            <m:t>𝑁</m:t>
                          </m:r>
                        </m:e>
                        <m:sub>
                          <m:r>
                            <m:rPr>
                              <m:sty m:val="p"/>
                            </m:rPr>
                            <a:rPr lang="en-AU" b="0" i="0" smtClean="0">
                              <a:latin typeface="Cambria Math" panose="02040503050406030204" pitchFamily="18" charset="0"/>
                            </a:rPr>
                            <m:t>eff</m:t>
                          </m:r>
                        </m:sub>
                      </m:sSub>
                      <m:r>
                        <a:rPr lang="en-AU" b="0" i="1" smtClean="0">
                          <a:latin typeface="Cambria Math" panose="02040503050406030204" pitchFamily="18" charset="0"/>
                        </a:rPr>
                        <m:t>&lt;5</m:t>
                      </m:r>
                    </m:oMath>
                  </m:oMathPara>
                </a14:m>
                <a:endParaRPr lang="en-US" dirty="0"/>
              </a:p>
            </p:txBody>
          </p:sp>
        </mc:Choice>
        <mc:Fallback xmlns="">
          <p:sp>
            <p:nvSpPr>
              <p:cNvPr id="33" name="TextBox 32">
                <a:extLst>
                  <a:ext uri="{FF2B5EF4-FFF2-40B4-BE49-F238E27FC236}">
                    <a16:creationId xmlns:a16="http://schemas.microsoft.com/office/drawing/2014/main" id="{B0B64A86-32EC-2D91-95E2-D5DF41665957}"/>
                  </a:ext>
                </a:extLst>
              </p:cNvPr>
              <p:cNvSpPr txBox="1">
                <a:spLocks noRot="1" noChangeAspect="1" noMove="1" noResize="1" noEditPoints="1" noAdjustHandles="1" noChangeArrowheads="1" noChangeShapeType="1" noTextEdit="1"/>
              </p:cNvSpPr>
              <p:nvPr/>
            </p:nvSpPr>
            <p:spPr>
              <a:xfrm>
                <a:off x="2199625" y="4392668"/>
                <a:ext cx="1037463" cy="369332"/>
              </a:xfrm>
              <a:prstGeom prst="rect">
                <a:avLst/>
              </a:prstGeom>
              <a:blipFill>
                <a:blip r:embed="rId4"/>
                <a:stretch>
                  <a:fillRect/>
                </a:stretch>
              </a:blipFill>
              <a:ln>
                <a:solidFill>
                  <a:srgbClr val="FF0000"/>
                </a:solidFill>
              </a:ln>
            </p:spPr>
            <p:txBody>
              <a:bodyPr/>
              <a:lstStyle/>
              <a:p>
                <a:r>
                  <a:rPr lang="en-US">
                    <a:noFill/>
                  </a:rPr>
                  <a:t> </a:t>
                </a:r>
              </a:p>
            </p:txBody>
          </p:sp>
        </mc:Fallback>
      </mc:AlternateContent>
      <p:sp>
        <p:nvSpPr>
          <p:cNvPr id="39" name="Slide Number Placeholder 38">
            <a:extLst>
              <a:ext uri="{FF2B5EF4-FFF2-40B4-BE49-F238E27FC236}">
                <a16:creationId xmlns:a16="http://schemas.microsoft.com/office/drawing/2014/main" id="{0879A305-0BE0-4A47-0E59-F8474F5A3276}"/>
              </a:ext>
            </a:extLst>
          </p:cNvPr>
          <p:cNvSpPr>
            <a:spLocks noGrp="1"/>
          </p:cNvSpPr>
          <p:nvPr>
            <p:ph type="sldNum" sz="quarter" idx="12"/>
          </p:nvPr>
        </p:nvSpPr>
        <p:spPr/>
        <p:txBody>
          <a:bodyPr/>
          <a:lstStyle/>
          <a:p>
            <a:fld id="{A4ED5AB7-515B-904A-811B-D7BD6E84713F}" type="slidenum">
              <a:rPr lang="en-US" smtClean="0"/>
              <a:t>15</a:t>
            </a:fld>
            <a:endParaRPr lang="en-US"/>
          </a:p>
        </p:txBody>
      </p:sp>
      <p:sp>
        <p:nvSpPr>
          <p:cNvPr id="48" name="Title 2">
            <a:extLst>
              <a:ext uri="{FF2B5EF4-FFF2-40B4-BE49-F238E27FC236}">
                <a16:creationId xmlns:a16="http://schemas.microsoft.com/office/drawing/2014/main" id="{C9C19879-0318-6F68-8412-37A4B4D44BCD}"/>
              </a:ext>
            </a:extLst>
          </p:cNvPr>
          <p:cNvSpPr>
            <a:spLocks noGrp="1"/>
          </p:cNvSpPr>
          <p:nvPr>
            <p:ph type="title"/>
          </p:nvPr>
        </p:nvSpPr>
        <p:spPr>
          <a:xfrm>
            <a:off x="457200" y="205979"/>
            <a:ext cx="8273282" cy="857250"/>
          </a:xfrm>
        </p:spPr>
        <p:txBody>
          <a:bodyPr>
            <a:normAutofit/>
          </a:bodyPr>
          <a:lstStyle/>
          <a:p>
            <a:pPr algn="l"/>
            <a:r>
              <a:rPr lang="en-US" dirty="0">
                <a:solidFill>
                  <a:srgbClr val="F3FFC4"/>
                </a:solidFill>
              </a:rPr>
              <a:t>Nucleosynthesis &amp; N</a:t>
            </a:r>
            <a:r>
              <a:rPr lang="en-US" baseline="-25000" dirty="0">
                <a:solidFill>
                  <a:srgbClr val="F3FFC4"/>
                </a:solidFill>
              </a:rPr>
              <a:t>eff</a:t>
            </a:r>
            <a:r>
              <a:rPr lang="en-US" dirty="0">
                <a:solidFill>
                  <a:srgbClr val="F3FFC4"/>
                </a:solidFill>
              </a:rPr>
              <a:t>…</a:t>
            </a:r>
          </a:p>
        </p:txBody>
      </p:sp>
      <p:cxnSp>
        <p:nvCxnSpPr>
          <p:cNvPr id="51" name="Elbow Connector 50">
            <a:extLst>
              <a:ext uri="{FF2B5EF4-FFF2-40B4-BE49-F238E27FC236}">
                <a16:creationId xmlns:a16="http://schemas.microsoft.com/office/drawing/2014/main" id="{90FD32B1-02FA-3122-5406-9F4E32AEC5DB}"/>
              </a:ext>
            </a:extLst>
          </p:cNvPr>
          <p:cNvCxnSpPr>
            <a:cxnSpLocks/>
          </p:cNvCxnSpPr>
          <p:nvPr/>
        </p:nvCxnSpPr>
        <p:spPr>
          <a:xfrm>
            <a:off x="1325992" y="4230090"/>
            <a:ext cx="873633" cy="358404"/>
          </a:xfrm>
          <a:prstGeom prst="bentConnector3">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7A9DE797-8736-4144-4B56-EE6BA1F38B98}"/>
              </a:ext>
            </a:extLst>
          </p:cNvPr>
          <p:cNvSpPr txBox="1"/>
          <p:nvPr/>
        </p:nvSpPr>
        <p:spPr>
          <a:xfrm>
            <a:off x="5133492" y="4278208"/>
            <a:ext cx="3340725" cy="523220"/>
          </a:xfrm>
          <a:prstGeom prst="rect">
            <a:avLst/>
          </a:prstGeom>
          <a:noFill/>
        </p:spPr>
        <p:txBody>
          <a:bodyPr wrap="square" rtlCol="0">
            <a:spAutoFit/>
          </a:bodyPr>
          <a:lstStyle/>
          <a:p>
            <a:r>
              <a:rPr lang="en-US" sz="1400" dirty="0"/>
              <a:t>How much of these elements is produced  depends on how fast the universe expands.</a:t>
            </a:r>
          </a:p>
        </p:txBody>
      </p:sp>
      <p:pic>
        <p:nvPicPr>
          <p:cNvPr id="84" name="Picture 83">
            <a:extLst>
              <a:ext uri="{FF2B5EF4-FFF2-40B4-BE49-F238E27FC236}">
                <a16:creationId xmlns:a16="http://schemas.microsoft.com/office/drawing/2014/main" id="{151CD4F9-CE35-03D1-42BB-B60347E2A967}"/>
              </a:ext>
            </a:extLst>
          </p:cNvPr>
          <p:cNvPicPr>
            <a:picLocks noChangeAspect="1"/>
          </p:cNvPicPr>
          <p:nvPr/>
        </p:nvPicPr>
        <p:blipFill>
          <a:blip r:embed="rId5"/>
          <a:srcRect/>
          <a:stretch/>
        </p:blipFill>
        <p:spPr>
          <a:xfrm>
            <a:off x="5107154" y="994769"/>
            <a:ext cx="3040908" cy="3174142"/>
          </a:xfrm>
          <a:prstGeom prst="rect">
            <a:avLst/>
          </a:prstGeom>
        </p:spPr>
      </p:pic>
      <p:sp>
        <p:nvSpPr>
          <p:cNvPr id="31" name="TextBox 30">
            <a:extLst>
              <a:ext uri="{FF2B5EF4-FFF2-40B4-BE49-F238E27FC236}">
                <a16:creationId xmlns:a16="http://schemas.microsoft.com/office/drawing/2014/main" id="{CB7C5EEE-CA24-F471-364C-102DB250452D}"/>
              </a:ext>
            </a:extLst>
          </p:cNvPr>
          <p:cNvSpPr txBox="1"/>
          <p:nvPr/>
        </p:nvSpPr>
        <p:spPr>
          <a:xfrm>
            <a:off x="7472311" y="3854111"/>
            <a:ext cx="1094117" cy="400110"/>
          </a:xfrm>
          <a:prstGeom prst="rect">
            <a:avLst/>
          </a:prstGeom>
          <a:noFill/>
        </p:spPr>
        <p:txBody>
          <a:bodyPr wrap="square" rtlCol="0">
            <a:spAutoFit/>
          </a:bodyPr>
          <a:lstStyle/>
          <a:p>
            <a:r>
              <a:rPr lang="en-US" sz="1000" dirty="0" err="1">
                <a:solidFill>
                  <a:srgbClr val="E7E287"/>
                </a:solidFill>
              </a:rPr>
              <a:t>Pitrou</a:t>
            </a:r>
            <a:r>
              <a:rPr lang="en-US" sz="1000" dirty="0">
                <a:solidFill>
                  <a:srgbClr val="E7E287"/>
                </a:solidFill>
              </a:rPr>
              <a:t>, Coc, </a:t>
            </a:r>
            <a:r>
              <a:rPr lang="en-US" sz="1000" dirty="0" err="1">
                <a:solidFill>
                  <a:srgbClr val="E7E287"/>
                </a:solidFill>
              </a:rPr>
              <a:t>Uzan</a:t>
            </a:r>
            <a:r>
              <a:rPr lang="en-US" sz="1000" dirty="0">
                <a:solidFill>
                  <a:srgbClr val="E7E287"/>
                </a:solidFill>
              </a:rPr>
              <a:t> &amp; </a:t>
            </a:r>
            <a:r>
              <a:rPr lang="en-US" sz="1000" dirty="0" err="1">
                <a:solidFill>
                  <a:srgbClr val="E7E287"/>
                </a:solidFill>
              </a:rPr>
              <a:t>Vangioni</a:t>
            </a:r>
            <a:r>
              <a:rPr lang="en-US" sz="1000" dirty="0">
                <a:solidFill>
                  <a:srgbClr val="E7E287"/>
                </a:solidFill>
              </a:rPr>
              <a:t> 2018</a:t>
            </a:r>
          </a:p>
        </p:txBody>
      </p:sp>
      <p:sp>
        <p:nvSpPr>
          <p:cNvPr id="2" name="TextBox 1">
            <a:extLst>
              <a:ext uri="{FF2B5EF4-FFF2-40B4-BE49-F238E27FC236}">
                <a16:creationId xmlns:a16="http://schemas.microsoft.com/office/drawing/2014/main" id="{51EA07FA-A0A7-8DB0-B996-43A912731F60}"/>
              </a:ext>
            </a:extLst>
          </p:cNvPr>
          <p:cNvSpPr txBox="1"/>
          <p:nvPr/>
        </p:nvSpPr>
        <p:spPr>
          <a:xfrm>
            <a:off x="5933125" y="3994304"/>
            <a:ext cx="1120820" cy="215444"/>
          </a:xfrm>
          <a:prstGeom prst="rect">
            <a:avLst/>
          </a:prstGeom>
          <a:solidFill>
            <a:schemeClr val="bg1"/>
          </a:solidFill>
        </p:spPr>
        <p:txBody>
          <a:bodyPr wrap="none" rtlCol="0">
            <a:spAutoFit/>
          </a:bodyPr>
          <a:lstStyle/>
          <a:p>
            <a:r>
              <a:rPr lang="en-US" sz="800" dirty="0"/>
              <a:t>Time after big bang [s]</a:t>
            </a:r>
          </a:p>
        </p:txBody>
      </p:sp>
      <p:sp>
        <p:nvSpPr>
          <p:cNvPr id="34" name="TextBox 33">
            <a:extLst>
              <a:ext uri="{FF2B5EF4-FFF2-40B4-BE49-F238E27FC236}">
                <a16:creationId xmlns:a16="http://schemas.microsoft.com/office/drawing/2014/main" id="{6E862BD4-DAAA-2FC3-492E-3EF40881D0C2}"/>
              </a:ext>
            </a:extLst>
          </p:cNvPr>
          <p:cNvSpPr txBox="1"/>
          <p:nvPr/>
        </p:nvSpPr>
        <p:spPr>
          <a:xfrm rot="16200000">
            <a:off x="4864243" y="2372039"/>
            <a:ext cx="660758" cy="215444"/>
          </a:xfrm>
          <a:prstGeom prst="rect">
            <a:avLst/>
          </a:prstGeom>
          <a:solidFill>
            <a:schemeClr val="bg1"/>
          </a:solidFill>
        </p:spPr>
        <p:txBody>
          <a:bodyPr wrap="none" rtlCol="0">
            <a:spAutoFit/>
          </a:bodyPr>
          <a:lstStyle/>
          <a:p>
            <a:r>
              <a:rPr lang="en-US" sz="800" dirty="0"/>
              <a:t>Abundance</a:t>
            </a:r>
          </a:p>
        </p:txBody>
      </p:sp>
      <mc:AlternateContent xmlns:mc="http://schemas.openxmlformats.org/markup-compatibility/2006" xmlns:a14="http://schemas.microsoft.com/office/drawing/2010/main">
        <mc:Choice Requires="a14">
          <p:sp>
            <p:nvSpPr>
              <p:cNvPr id="14" name="Content Placeholder 7">
                <a:extLst>
                  <a:ext uri="{FF2B5EF4-FFF2-40B4-BE49-F238E27FC236}">
                    <a16:creationId xmlns:a16="http://schemas.microsoft.com/office/drawing/2014/main" id="{97F50C94-BA1D-36C6-411E-DB1974426851}"/>
                  </a:ext>
                </a:extLst>
              </p:cNvPr>
              <p:cNvSpPr txBox="1">
                <a:spLocks/>
              </p:cNvSpPr>
              <p:nvPr/>
            </p:nvSpPr>
            <p:spPr>
              <a:xfrm>
                <a:off x="457200" y="1200151"/>
                <a:ext cx="4493374" cy="589530"/>
              </a:xfrm>
              <a:prstGeom prst="rect">
                <a:avLst/>
              </a:prstGeom>
            </p:spPr>
            <p:txBody>
              <a:bodyPr vert="horz" lIns="91440" tIns="45720" rIns="91440" bIns="45720" rtlCol="0">
                <a:normAutofit fontScale="92500" lnSpcReduction="10000"/>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Arial" pitchFamily="34" charset="0"/>
                  <a:buNone/>
                </a:pPr>
                <a:r>
                  <a:rPr lang="en-US" sz="1900" dirty="0"/>
                  <a:t>Constraining </a:t>
                </a:r>
                <a14:m>
                  <m:oMath xmlns:m="http://schemas.openxmlformats.org/officeDocument/2006/math">
                    <m:sSub>
                      <m:sSubPr>
                        <m:ctrlPr>
                          <a:rPr lang="en-US" sz="1900" i="1" smtClean="0">
                            <a:latin typeface="Cambria Math" panose="02040503050406030204" pitchFamily="18" charset="0"/>
                          </a:rPr>
                        </m:ctrlPr>
                      </m:sSubPr>
                      <m:e>
                        <m:r>
                          <a:rPr lang="en-AU" sz="1900" b="0" i="1" smtClean="0">
                            <a:latin typeface="Cambria Math" panose="02040503050406030204" pitchFamily="18" charset="0"/>
                          </a:rPr>
                          <m:t>𝑁</m:t>
                        </m:r>
                      </m:e>
                      <m:sub>
                        <m:r>
                          <m:rPr>
                            <m:sty m:val="p"/>
                          </m:rPr>
                          <a:rPr lang="en-AU" sz="1900" b="0" i="0" smtClean="0">
                            <a:latin typeface="Cambria Math" panose="02040503050406030204" pitchFamily="18" charset="0"/>
                          </a:rPr>
                          <m:t>eff</m:t>
                        </m:r>
                      </m:sub>
                    </m:sSub>
                  </m:oMath>
                </a14:m>
                <a:r>
                  <a:rPr lang="en-US" sz="1900" dirty="0"/>
                  <a:t> with the </a:t>
                </a:r>
                <a:r>
                  <a:rPr lang="en-US" sz="1900" dirty="0">
                    <a:solidFill>
                      <a:srgbClr val="FF0000"/>
                    </a:solidFill>
                  </a:rPr>
                  <a:t>primordial elemental abundances </a:t>
                </a:r>
                <a:r>
                  <a:rPr lang="en-US" sz="1900" dirty="0"/>
                  <a:t>has a long history.</a:t>
                </a:r>
              </a:p>
            </p:txBody>
          </p:sp>
        </mc:Choice>
        <mc:Fallback xmlns="">
          <p:sp>
            <p:nvSpPr>
              <p:cNvPr id="14" name="Content Placeholder 7">
                <a:extLst>
                  <a:ext uri="{FF2B5EF4-FFF2-40B4-BE49-F238E27FC236}">
                    <a16:creationId xmlns:a16="http://schemas.microsoft.com/office/drawing/2014/main" id="{97F50C94-BA1D-36C6-411E-DB1974426851}"/>
                  </a:ext>
                </a:extLst>
              </p:cNvPr>
              <p:cNvSpPr txBox="1">
                <a:spLocks noRot="1" noChangeAspect="1" noMove="1" noResize="1" noEditPoints="1" noAdjustHandles="1" noChangeArrowheads="1" noChangeShapeType="1" noTextEdit="1"/>
              </p:cNvSpPr>
              <p:nvPr/>
            </p:nvSpPr>
            <p:spPr>
              <a:xfrm>
                <a:off x="457200" y="1200151"/>
                <a:ext cx="4493374" cy="589530"/>
              </a:xfrm>
              <a:prstGeom prst="rect">
                <a:avLst/>
              </a:prstGeom>
              <a:blipFill>
                <a:blip r:embed="rId6"/>
                <a:stretch>
                  <a:fillRect l="-1130" t="-8333" b="-14583"/>
                </a:stretch>
              </a:blipFill>
            </p:spPr>
            <p:txBody>
              <a:bodyPr/>
              <a:lstStyle/>
              <a:p>
                <a:r>
                  <a:rPr lang="en-US">
                    <a:noFill/>
                  </a:rPr>
                  <a:t> </a:t>
                </a:r>
              </a:p>
            </p:txBody>
          </p:sp>
        </mc:Fallback>
      </mc:AlternateContent>
    </p:spTree>
    <p:extLst>
      <p:ext uri="{BB962C8B-B14F-4D97-AF65-F5344CB8AC3E}">
        <p14:creationId xmlns:p14="http://schemas.microsoft.com/office/powerpoint/2010/main" val="20316439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Text&#10;&#10;Description automatically generated">
            <a:extLst>
              <a:ext uri="{FF2B5EF4-FFF2-40B4-BE49-F238E27FC236}">
                <a16:creationId xmlns:a16="http://schemas.microsoft.com/office/drawing/2014/main" id="{550F609B-3F7B-A778-E956-ED055419BD3C}"/>
              </a:ext>
            </a:extLst>
          </p:cNvPr>
          <p:cNvPicPr>
            <a:picLocks noGrp="1" noChangeAspect="1"/>
          </p:cNvPicPr>
          <p:nvPr>
            <p:ph idx="1"/>
          </p:nvPr>
        </p:nvPicPr>
        <p:blipFill>
          <a:blip r:embed="rId2"/>
          <a:stretch>
            <a:fillRect/>
          </a:stretch>
        </p:blipFill>
        <p:spPr>
          <a:xfrm>
            <a:off x="577572" y="1998329"/>
            <a:ext cx="4105747" cy="2220604"/>
          </a:xfrm>
        </p:spPr>
      </p:pic>
      <mc:AlternateContent xmlns:mc="http://schemas.openxmlformats.org/markup-compatibility/2006" xmlns:a14="http://schemas.microsoft.com/office/drawing/2010/main">
        <mc:Choice Requires="a14">
          <p:sp>
            <p:nvSpPr>
              <p:cNvPr id="19" name="Content Placeholder 7">
                <a:extLst>
                  <a:ext uri="{FF2B5EF4-FFF2-40B4-BE49-F238E27FC236}">
                    <a16:creationId xmlns:a16="http://schemas.microsoft.com/office/drawing/2014/main" id="{36C0E032-D531-4304-AEED-99F3A41C5EFA}"/>
                  </a:ext>
                </a:extLst>
              </p:cNvPr>
              <p:cNvSpPr txBox="1">
                <a:spLocks/>
              </p:cNvSpPr>
              <p:nvPr/>
            </p:nvSpPr>
            <p:spPr>
              <a:xfrm>
                <a:off x="457200" y="1200151"/>
                <a:ext cx="4493374" cy="589530"/>
              </a:xfrm>
              <a:prstGeom prst="rect">
                <a:avLst/>
              </a:prstGeom>
            </p:spPr>
            <p:txBody>
              <a:bodyPr vert="horz" lIns="91440" tIns="45720" rIns="91440" bIns="45720" rtlCol="0">
                <a:normAutofit fontScale="92500" lnSpcReduction="10000"/>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Arial" pitchFamily="34" charset="0"/>
                  <a:buNone/>
                </a:pPr>
                <a:r>
                  <a:rPr lang="en-US" sz="1900" dirty="0"/>
                  <a:t>Constraining </a:t>
                </a:r>
                <a14:m>
                  <m:oMath xmlns:m="http://schemas.openxmlformats.org/officeDocument/2006/math">
                    <m:sSub>
                      <m:sSubPr>
                        <m:ctrlPr>
                          <a:rPr lang="en-US" sz="1900" i="1" smtClean="0">
                            <a:latin typeface="Cambria Math" panose="02040503050406030204" pitchFamily="18" charset="0"/>
                          </a:rPr>
                        </m:ctrlPr>
                      </m:sSubPr>
                      <m:e>
                        <m:r>
                          <a:rPr lang="en-AU" sz="1900" b="0" i="1" smtClean="0">
                            <a:latin typeface="Cambria Math" panose="02040503050406030204" pitchFamily="18" charset="0"/>
                          </a:rPr>
                          <m:t>𝑁</m:t>
                        </m:r>
                      </m:e>
                      <m:sub>
                        <m:r>
                          <m:rPr>
                            <m:sty m:val="p"/>
                          </m:rPr>
                          <a:rPr lang="en-AU" sz="1900" b="0" i="0" smtClean="0">
                            <a:latin typeface="Cambria Math" panose="02040503050406030204" pitchFamily="18" charset="0"/>
                          </a:rPr>
                          <m:t>eff</m:t>
                        </m:r>
                      </m:sub>
                    </m:sSub>
                  </m:oMath>
                </a14:m>
                <a:r>
                  <a:rPr lang="en-US" sz="1900" dirty="0"/>
                  <a:t> with the </a:t>
                </a:r>
                <a:r>
                  <a:rPr lang="en-US" sz="1900" dirty="0">
                    <a:solidFill>
                      <a:srgbClr val="FF0000"/>
                    </a:solidFill>
                  </a:rPr>
                  <a:t>primordial elemental abundances </a:t>
                </a:r>
                <a:r>
                  <a:rPr lang="en-US" sz="1900" dirty="0"/>
                  <a:t>has a long history.</a:t>
                </a:r>
              </a:p>
            </p:txBody>
          </p:sp>
        </mc:Choice>
        <mc:Fallback xmlns="">
          <p:sp>
            <p:nvSpPr>
              <p:cNvPr id="19" name="Content Placeholder 7">
                <a:extLst>
                  <a:ext uri="{FF2B5EF4-FFF2-40B4-BE49-F238E27FC236}">
                    <a16:creationId xmlns:a16="http://schemas.microsoft.com/office/drawing/2014/main" id="{36C0E032-D531-4304-AEED-99F3A41C5EFA}"/>
                  </a:ext>
                </a:extLst>
              </p:cNvPr>
              <p:cNvSpPr txBox="1">
                <a:spLocks noRot="1" noChangeAspect="1" noMove="1" noResize="1" noEditPoints="1" noAdjustHandles="1" noChangeArrowheads="1" noChangeShapeType="1" noTextEdit="1"/>
              </p:cNvSpPr>
              <p:nvPr/>
            </p:nvSpPr>
            <p:spPr>
              <a:xfrm>
                <a:off x="457200" y="1200151"/>
                <a:ext cx="4493374" cy="589530"/>
              </a:xfrm>
              <a:prstGeom prst="rect">
                <a:avLst/>
              </a:prstGeom>
              <a:blipFill>
                <a:blip r:embed="rId3"/>
                <a:stretch>
                  <a:fillRect l="-1130" t="-8333" b="-145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B0B64A86-32EC-2D91-95E2-D5DF41665957}"/>
                  </a:ext>
                </a:extLst>
              </p:cNvPr>
              <p:cNvSpPr txBox="1"/>
              <p:nvPr/>
            </p:nvSpPr>
            <p:spPr>
              <a:xfrm>
                <a:off x="2199625" y="4392668"/>
                <a:ext cx="1037463" cy="369332"/>
              </a:xfrm>
              <a:prstGeom prst="rect">
                <a:avLst/>
              </a:prstGeom>
              <a:noFill/>
              <a:ln>
                <a:solidFill>
                  <a:srgbClr val="FF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AU" b="0" i="1" smtClean="0">
                              <a:latin typeface="Cambria Math" panose="02040503050406030204" pitchFamily="18" charset="0"/>
                            </a:rPr>
                            <m:t>𝑁</m:t>
                          </m:r>
                        </m:e>
                        <m:sub>
                          <m:r>
                            <m:rPr>
                              <m:sty m:val="p"/>
                            </m:rPr>
                            <a:rPr lang="en-AU" b="0" i="0" smtClean="0">
                              <a:latin typeface="Cambria Math" panose="02040503050406030204" pitchFamily="18" charset="0"/>
                            </a:rPr>
                            <m:t>eff</m:t>
                          </m:r>
                        </m:sub>
                      </m:sSub>
                      <m:r>
                        <a:rPr lang="en-AU" b="0" i="1" smtClean="0">
                          <a:latin typeface="Cambria Math" panose="02040503050406030204" pitchFamily="18" charset="0"/>
                        </a:rPr>
                        <m:t>&lt;5</m:t>
                      </m:r>
                    </m:oMath>
                  </m:oMathPara>
                </a14:m>
                <a:endParaRPr lang="en-US" dirty="0"/>
              </a:p>
            </p:txBody>
          </p:sp>
        </mc:Choice>
        <mc:Fallback xmlns="">
          <p:sp>
            <p:nvSpPr>
              <p:cNvPr id="33" name="TextBox 32">
                <a:extLst>
                  <a:ext uri="{FF2B5EF4-FFF2-40B4-BE49-F238E27FC236}">
                    <a16:creationId xmlns:a16="http://schemas.microsoft.com/office/drawing/2014/main" id="{B0B64A86-32EC-2D91-95E2-D5DF41665957}"/>
                  </a:ext>
                </a:extLst>
              </p:cNvPr>
              <p:cNvSpPr txBox="1">
                <a:spLocks noRot="1" noChangeAspect="1" noMove="1" noResize="1" noEditPoints="1" noAdjustHandles="1" noChangeArrowheads="1" noChangeShapeType="1" noTextEdit="1"/>
              </p:cNvSpPr>
              <p:nvPr/>
            </p:nvSpPr>
            <p:spPr>
              <a:xfrm>
                <a:off x="2199625" y="4392668"/>
                <a:ext cx="1037463" cy="369332"/>
              </a:xfrm>
              <a:prstGeom prst="rect">
                <a:avLst/>
              </a:prstGeom>
              <a:blipFill>
                <a:blip r:embed="rId4"/>
                <a:stretch>
                  <a:fillRect/>
                </a:stretch>
              </a:blipFill>
              <a:ln>
                <a:solidFill>
                  <a:srgbClr val="FF0000"/>
                </a:solidFill>
              </a:ln>
            </p:spPr>
            <p:txBody>
              <a:bodyPr/>
              <a:lstStyle/>
              <a:p>
                <a:r>
                  <a:rPr lang="en-US">
                    <a:noFill/>
                  </a:rPr>
                  <a:t> </a:t>
                </a:r>
              </a:p>
            </p:txBody>
          </p:sp>
        </mc:Fallback>
      </mc:AlternateContent>
      <p:sp>
        <p:nvSpPr>
          <p:cNvPr id="39" name="Slide Number Placeholder 38">
            <a:extLst>
              <a:ext uri="{FF2B5EF4-FFF2-40B4-BE49-F238E27FC236}">
                <a16:creationId xmlns:a16="http://schemas.microsoft.com/office/drawing/2014/main" id="{0879A305-0BE0-4A47-0E59-F8474F5A3276}"/>
              </a:ext>
            </a:extLst>
          </p:cNvPr>
          <p:cNvSpPr>
            <a:spLocks noGrp="1"/>
          </p:cNvSpPr>
          <p:nvPr>
            <p:ph type="sldNum" sz="quarter" idx="12"/>
          </p:nvPr>
        </p:nvSpPr>
        <p:spPr/>
        <p:txBody>
          <a:bodyPr/>
          <a:lstStyle/>
          <a:p>
            <a:r>
              <a:rPr lang="en-US" dirty="0"/>
              <a:t>17</a:t>
            </a:r>
          </a:p>
        </p:txBody>
      </p:sp>
      <p:pic>
        <p:nvPicPr>
          <p:cNvPr id="43" name="Content Placeholder 10" descr="Chart, histogram&#10;&#10;Description automatically generated">
            <a:extLst>
              <a:ext uri="{FF2B5EF4-FFF2-40B4-BE49-F238E27FC236}">
                <a16:creationId xmlns:a16="http://schemas.microsoft.com/office/drawing/2014/main" id="{80D0B29B-A34D-85F2-E290-FD74C0080A9C}"/>
              </a:ext>
            </a:extLst>
          </p:cNvPr>
          <p:cNvPicPr>
            <a:picLocks noChangeAspect="1"/>
          </p:cNvPicPr>
          <p:nvPr/>
        </p:nvPicPr>
        <p:blipFill>
          <a:blip r:embed="rId5"/>
          <a:stretch>
            <a:fillRect/>
          </a:stretch>
        </p:blipFill>
        <p:spPr>
          <a:xfrm>
            <a:off x="5254918" y="714334"/>
            <a:ext cx="2235531" cy="3188230"/>
          </a:xfrm>
          <a:prstGeom prst="rect">
            <a:avLst/>
          </a:prstGeom>
        </p:spPr>
      </p:pic>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5A143316-CE68-5FD1-B03E-58056FB1A878}"/>
                  </a:ext>
                </a:extLst>
              </p:cNvPr>
              <p:cNvSpPr txBox="1"/>
              <p:nvPr/>
            </p:nvSpPr>
            <p:spPr>
              <a:xfrm>
                <a:off x="5235869" y="3926714"/>
                <a:ext cx="2737737" cy="338554"/>
              </a:xfrm>
              <a:prstGeom prst="rect">
                <a:avLst/>
              </a:prstGeom>
              <a:noFill/>
              <a:ln>
                <a:solidFill>
                  <a:srgbClr val="FF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en-AU" sz="1600" b="0" i="1" smtClean="0">
                              <a:latin typeface="Cambria Math" panose="02040503050406030204" pitchFamily="18" charset="0"/>
                            </a:rPr>
                            <m:t>𝑁</m:t>
                          </m:r>
                        </m:e>
                        <m:sub>
                          <m:r>
                            <m:rPr>
                              <m:sty m:val="p"/>
                            </m:rPr>
                            <a:rPr lang="en-AU" sz="1600" b="0" i="0" smtClean="0">
                              <a:latin typeface="Cambria Math" panose="02040503050406030204" pitchFamily="18" charset="0"/>
                            </a:rPr>
                            <m:t>eff</m:t>
                          </m:r>
                        </m:sub>
                      </m:sSub>
                      <m:r>
                        <a:rPr lang="en-AU" sz="1600" b="0" i="1" smtClean="0">
                          <a:latin typeface="Cambria Math" panose="02040503050406030204" pitchFamily="18" charset="0"/>
                        </a:rPr>
                        <m:t>=2.88</m:t>
                      </m:r>
                      <m:r>
                        <a:rPr lang="en-AU" sz="1600" b="0" i="1" smtClean="0">
                          <a:latin typeface="Cambria Math" panose="02040503050406030204" pitchFamily="18" charset="0"/>
                          <a:ea typeface="Cambria Math" panose="02040503050406030204" pitchFamily="18" charset="0"/>
                        </a:rPr>
                        <m:t>±0.27 (68% </m:t>
                      </m:r>
                      <m:r>
                        <m:rPr>
                          <m:sty m:val="p"/>
                        </m:rPr>
                        <a:rPr lang="en-AU" sz="1600" b="0" i="0" smtClean="0">
                          <a:latin typeface="Cambria Math" panose="02040503050406030204" pitchFamily="18" charset="0"/>
                          <a:ea typeface="Cambria Math" panose="02040503050406030204" pitchFamily="18" charset="0"/>
                        </a:rPr>
                        <m:t>CL</m:t>
                      </m:r>
                      <m:r>
                        <a:rPr lang="en-AU" sz="1600" b="0" i="1" smtClean="0">
                          <a:latin typeface="Cambria Math" panose="02040503050406030204" pitchFamily="18" charset="0"/>
                          <a:ea typeface="Cambria Math" panose="02040503050406030204" pitchFamily="18" charset="0"/>
                        </a:rPr>
                        <m:t>)</m:t>
                      </m:r>
                    </m:oMath>
                  </m:oMathPara>
                </a14:m>
                <a:endParaRPr lang="en-US" sz="1600" dirty="0"/>
              </a:p>
            </p:txBody>
          </p:sp>
        </mc:Choice>
        <mc:Fallback xmlns="">
          <p:sp>
            <p:nvSpPr>
              <p:cNvPr id="44" name="TextBox 43">
                <a:extLst>
                  <a:ext uri="{FF2B5EF4-FFF2-40B4-BE49-F238E27FC236}">
                    <a16:creationId xmlns:a16="http://schemas.microsoft.com/office/drawing/2014/main" id="{5A143316-CE68-5FD1-B03E-58056FB1A878}"/>
                  </a:ext>
                </a:extLst>
              </p:cNvPr>
              <p:cNvSpPr txBox="1">
                <a:spLocks noRot="1" noChangeAspect="1" noMove="1" noResize="1" noEditPoints="1" noAdjustHandles="1" noChangeArrowheads="1" noChangeShapeType="1" noTextEdit="1"/>
              </p:cNvSpPr>
              <p:nvPr/>
            </p:nvSpPr>
            <p:spPr>
              <a:xfrm>
                <a:off x="5235869" y="3926714"/>
                <a:ext cx="2737737" cy="338554"/>
              </a:xfrm>
              <a:prstGeom prst="rect">
                <a:avLst/>
              </a:prstGeom>
              <a:blipFill>
                <a:blip r:embed="rId6"/>
                <a:stretch>
                  <a:fillRect b="-10345"/>
                </a:stretch>
              </a:blipFill>
              <a:ln>
                <a:solidFill>
                  <a:srgbClr val="FF0000"/>
                </a:solidFill>
              </a:ln>
            </p:spPr>
            <p:txBody>
              <a:bodyPr/>
              <a:lstStyle/>
              <a:p>
                <a:r>
                  <a:rPr lang="en-US">
                    <a:noFill/>
                  </a:rPr>
                  <a:t> </a:t>
                </a:r>
              </a:p>
            </p:txBody>
          </p:sp>
        </mc:Fallback>
      </mc:AlternateContent>
      <p:sp>
        <p:nvSpPr>
          <p:cNvPr id="48" name="Title 2">
            <a:extLst>
              <a:ext uri="{FF2B5EF4-FFF2-40B4-BE49-F238E27FC236}">
                <a16:creationId xmlns:a16="http://schemas.microsoft.com/office/drawing/2014/main" id="{C9C19879-0318-6F68-8412-37A4B4D44BCD}"/>
              </a:ext>
            </a:extLst>
          </p:cNvPr>
          <p:cNvSpPr>
            <a:spLocks noGrp="1"/>
          </p:cNvSpPr>
          <p:nvPr>
            <p:ph type="title"/>
          </p:nvPr>
        </p:nvSpPr>
        <p:spPr>
          <a:xfrm>
            <a:off x="457200" y="205979"/>
            <a:ext cx="8273282" cy="857250"/>
          </a:xfrm>
        </p:spPr>
        <p:txBody>
          <a:bodyPr>
            <a:normAutofit/>
          </a:bodyPr>
          <a:lstStyle/>
          <a:p>
            <a:pPr algn="l"/>
            <a:r>
              <a:rPr lang="en-US" dirty="0">
                <a:solidFill>
                  <a:srgbClr val="F3FFC4"/>
                </a:solidFill>
              </a:rPr>
              <a:t>Nucleosynthesis &amp; N</a:t>
            </a:r>
            <a:r>
              <a:rPr lang="en-US" baseline="-25000" dirty="0">
                <a:solidFill>
                  <a:srgbClr val="F3FFC4"/>
                </a:solidFill>
              </a:rPr>
              <a:t>eff</a:t>
            </a:r>
            <a:r>
              <a:rPr lang="en-US" dirty="0">
                <a:solidFill>
                  <a:srgbClr val="F3FFC4"/>
                </a:solidFill>
              </a:rPr>
              <a:t>…</a:t>
            </a:r>
          </a:p>
        </p:txBody>
      </p:sp>
      <p:cxnSp>
        <p:nvCxnSpPr>
          <p:cNvPr id="51" name="Elbow Connector 50">
            <a:extLst>
              <a:ext uri="{FF2B5EF4-FFF2-40B4-BE49-F238E27FC236}">
                <a16:creationId xmlns:a16="http://schemas.microsoft.com/office/drawing/2014/main" id="{90FD32B1-02FA-3122-5406-9F4E32AEC5DB}"/>
              </a:ext>
            </a:extLst>
          </p:cNvPr>
          <p:cNvCxnSpPr>
            <a:cxnSpLocks/>
          </p:cNvCxnSpPr>
          <p:nvPr/>
        </p:nvCxnSpPr>
        <p:spPr>
          <a:xfrm>
            <a:off x="1325992" y="4230090"/>
            <a:ext cx="873633" cy="358404"/>
          </a:xfrm>
          <a:prstGeom prst="bentConnector3">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3C95B559-3BFA-A3AE-9D15-BA329FCE63EE}"/>
              </a:ext>
            </a:extLst>
          </p:cNvPr>
          <p:cNvSpPr txBox="1"/>
          <p:nvPr/>
        </p:nvSpPr>
        <p:spPr>
          <a:xfrm>
            <a:off x="7435947" y="1734809"/>
            <a:ext cx="1252202" cy="461665"/>
          </a:xfrm>
          <a:prstGeom prst="rect">
            <a:avLst/>
          </a:prstGeom>
          <a:noFill/>
        </p:spPr>
        <p:txBody>
          <a:bodyPr wrap="none" rtlCol="0">
            <a:spAutoFit/>
          </a:bodyPr>
          <a:lstStyle/>
          <a:p>
            <a:r>
              <a:rPr lang="en-US" sz="1200" dirty="0">
                <a:solidFill>
                  <a:srgbClr val="0E8BAE"/>
                </a:solidFill>
              </a:rPr>
              <a:t>D/H = Deuterium</a:t>
            </a:r>
          </a:p>
          <a:p>
            <a:r>
              <a:rPr lang="en-US" sz="1200" dirty="0" err="1">
                <a:solidFill>
                  <a:srgbClr val="0E8BAE"/>
                </a:solidFill>
              </a:rPr>
              <a:t>Y</a:t>
            </a:r>
            <a:r>
              <a:rPr lang="en-US" sz="1200" baseline="-25000" dirty="0" err="1">
                <a:solidFill>
                  <a:srgbClr val="0E8BAE"/>
                </a:solidFill>
              </a:rPr>
              <a:t>p</a:t>
            </a:r>
            <a:r>
              <a:rPr lang="en-US" sz="1200" baseline="-25000" dirty="0">
                <a:solidFill>
                  <a:srgbClr val="0E8BAE"/>
                </a:solidFill>
              </a:rPr>
              <a:t> </a:t>
            </a:r>
            <a:r>
              <a:rPr lang="en-US" sz="1200" dirty="0">
                <a:solidFill>
                  <a:srgbClr val="0E8BAE"/>
                </a:solidFill>
              </a:rPr>
              <a:t>= Helium-4</a:t>
            </a:r>
          </a:p>
        </p:txBody>
      </p:sp>
      <p:sp>
        <p:nvSpPr>
          <p:cNvPr id="14" name="TextBox 13">
            <a:extLst>
              <a:ext uri="{FF2B5EF4-FFF2-40B4-BE49-F238E27FC236}">
                <a16:creationId xmlns:a16="http://schemas.microsoft.com/office/drawing/2014/main" id="{BCE1370B-4A3A-5C70-1C19-2E117AF9D833}"/>
              </a:ext>
            </a:extLst>
          </p:cNvPr>
          <p:cNvSpPr txBox="1"/>
          <p:nvPr/>
        </p:nvSpPr>
        <p:spPr>
          <a:xfrm>
            <a:off x="7472311" y="3358484"/>
            <a:ext cx="1094117" cy="400110"/>
          </a:xfrm>
          <a:prstGeom prst="rect">
            <a:avLst/>
          </a:prstGeom>
          <a:noFill/>
        </p:spPr>
        <p:txBody>
          <a:bodyPr wrap="square" rtlCol="0">
            <a:spAutoFit/>
          </a:bodyPr>
          <a:lstStyle/>
          <a:p>
            <a:r>
              <a:rPr lang="en-US" sz="1000" dirty="0" err="1">
                <a:solidFill>
                  <a:srgbClr val="E7E287"/>
                </a:solidFill>
              </a:rPr>
              <a:t>Pitrou</a:t>
            </a:r>
            <a:r>
              <a:rPr lang="en-US" sz="1000" dirty="0">
                <a:solidFill>
                  <a:srgbClr val="E7E287"/>
                </a:solidFill>
              </a:rPr>
              <a:t>, Coc, </a:t>
            </a:r>
            <a:r>
              <a:rPr lang="en-US" sz="1000" dirty="0" err="1">
                <a:solidFill>
                  <a:srgbClr val="E7E287"/>
                </a:solidFill>
              </a:rPr>
              <a:t>Uzan</a:t>
            </a:r>
            <a:r>
              <a:rPr lang="en-US" sz="1000" dirty="0">
                <a:solidFill>
                  <a:srgbClr val="E7E287"/>
                </a:solidFill>
              </a:rPr>
              <a:t> &amp; </a:t>
            </a:r>
            <a:r>
              <a:rPr lang="en-US" sz="1000" dirty="0" err="1">
                <a:solidFill>
                  <a:srgbClr val="E7E287"/>
                </a:solidFill>
              </a:rPr>
              <a:t>Vangioni</a:t>
            </a:r>
            <a:r>
              <a:rPr lang="en-US" sz="1000" dirty="0">
                <a:solidFill>
                  <a:srgbClr val="E7E287"/>
                </a:solidFill>
              </a:rPr>
              <a:t> 2018</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ADCDFC5-CD85-F24E-CF62-F5F967B5D89B}"/>
                  </a:ext>
                </a:extLst>
              </p:cNvPr>
              <p:cNvSpPr txBox="1"/>
              <p:nvPr/>
            </p:nvSpPr>
            <p:spPr>
              <a:xfrm>
                <a:off x="5338080" y="4301909"/>
                <a:ext cx="2578014" cy="523220"/>
              </a:xfrm>
              <a:prstGeom prst="rect">
                <a:avLst/>
              </a:prstGeom>
              <a:noFill/>
            </p:spPr>
            <p:txBody>
              <a:bodyPr wrap="square" rtlCol="0">
                <a:spAutoFit/>
              </a:bodyPr>
              <a:lstStyle/>
              <a:p>
                <a:r>
                  <a:rPr lang="en-AU" sz="1400" dirty="0"/>
                  <a:t>Consistent with Standard Model prediction </a:t>
                </a:r>
                <a14:m>
                  <m:oMath xmlns:m="http://schemas.openxmlformats.org/officeDocument/2006/math">
                    <m:sSub>
                      <m:sSubPr>
                        <m:ctrlPr>
                          <a:rPr lang="en-AU" sz="1400" i="1" smtClean="0">
                            <a:latin typeface="Cambria Math" panose="02040503050406030204" pitchFamily="18" charset="0"/>
                          </a:rPr>
                        </m:ctrlPr>
                      </m:sSubPr>
                      <m:e>
                        <m:r>
                          <a:rPr lang="en-AU" sz="1400" b="0" i="1" smtClean="0">
                            <a:latin typeface="Cambria Math" panose="02040503050406030204" pitchFamily="18" charset="0"/>
                          </a:rPr>
                          <m:t>𝑁</m:t>
                        </m:r>
                      </m:e>
                      <m:sub>
                        <m:r>
                          <m:rPr>
                            <m:sty m:val="p"/>
                          </m:rPr>
                          <a:rPr lang="en-AU" sz="1400" b="0" i="0" smtClean="0">
                            <a:latin typeface="Cambria Math" panose="02040503050406030204" pitchFamily="18" charset="0"/>
                          </a:rPr>
                          <m:t>eff</m:t>
                        </m:r>
                      </m:sub>
                    </m:sSub>
                    <m:r>
                      <a:rPr lang="en-AU" sz="1400" i="1">
                        <a:latin typeface="Cambria Math" panose="02040503050406030204" pitchFamily="18" charset="0"/>
                        <a:ea typeface="Cambria Math" panose="02040503050406030204" pitchFamily="18" charset="0"/>
                      </a:rPr>
                      <m:t>≈</m:t>
                    </m:r>
                    <m:r>
                      <a:rPr lang="en-AU" sz="1400" b="0" i="1" smtClean="0">
                        <a:latin typeface="Cambria Math" panose="02040503050406030204" pitchFamily="18" charset="0"/>
                        <a:ea typeface="Cambria Math" panose="02040503050406030204" pitchFamily="18" charset="0"/>
                      </a:rPr>
                      <m:t>3</m:t>
                    </m:r>
                  </m:oMath>
                </a14:m>
                <a:endParaRPr lang="en-US" sz="1400" dirty="0"/>
              </a:p>
            </p:txBody>
          </p:sp>
        </mc:Choice>
        <mc:Fallback xmlns="">
          <p:sp>
            <p:nvSpPr>
              <p:cNvPr id="4" name="TextBox 3">
                <a:extLst>
                  <a:ext uri="{FF2B5EF4-FFF2-40B4-BE49-F238E27FC236}">
                    <a16:creationId xmlns:a16="http://schemas.microsoft.com/office/drawing/2014/main" id="{8ADCDFC5-CD85-F24E-CF62-F5F967B5D89B}"/>
                  </a:ext>
                </a:extLst>
              </p:cNvPr>
              <p:cNvSpPr txBox="1">
                <a:spLocks noRot="1" noChangeAspect="1" noMove="1" noResize="1" noEditPoints="1" noAdjustHandles="1" noChangeArrowheads="1" noChangeShapeType="1" noTextEdit="1"/>
              </p:cNvSpPr>
              <p:nvPr/>
            </p:nvSpPr>
            <p:spPr>
              <a:xfrm>
                <a:off x="5338080" y="4301909"/>
                <a:ext cx="2578014" cy="523220"/>
              </a:xfrm>
              <a:prstGeom prst="rect">
                <a:avLst/>
              </a:prstGeom>
              <a:blipFill>
                <a:blip r:embed="rId7"/>
                <a:stretch>
                  <a:fillRect l="-980" t="-2326" b="-9302"/>
                </a:stretch>
              </a:blipFill>
            </p:spPr>
            <p:txBody>
              <a:bodyPr/>
              <a:lstStyle/>
              <a:p>
                <a:r>
                  <a:rPr lang="en-US">
                    <a:noFill/>
                  </a:rPr>
                  <a:t> </a:t>
                </a:r>
              </a:p>
            </p:txBody>
          </p:sp>
        </mc:Fallback>
      </mc:AlternateContent>
    </p:spTree>
    <p:extLst>
      <p:ext uri="{BB962C8B-B14F-4D97-AF65-F5344CB8AC3E}">
        <p14:creationId xmlns:p14="http://schemas.microsoft.com/office/powerpoint/2010/main" val="28483978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7B0E3B7-3363-7181-C822-A5B056D430BB}"/>
                  </a:ext>
                </a:extLst>
              </p:cNvPr>
              <p:cNvSpPr>
                <a:spLocks noGrp="1"/>
              </p:cNvSpPr>
              <p:nvPr>
                <p:ph idx="1"/>
              </p:nvPr>
            </p:nvSpPr>
            <p:spPr>
              <a:xfrm>
                <a:off x="457199" y="1200152"/>
                <a:ext cx="5455655" cy="602181"/>
              </a:xfrm>
            </p:spPr>
            <p:txBody>
              <a:bodyPr>
                <a:normAutofit fontScale="92500" lnSpcReduction="20000"/>
              </a:bodyPr>
              <a:lstStyle/>
              <a:p>
                <a:pPr marL="0" indent="0">
                  <a:buNone/>
                </a:pPr>
                <a14:m>
                  <m:oMath xmlns:m="http://schemas.openxmlformats.org/officeDocument/2006/math">
                    <m:sSub>
                      <m:sSubPr>
                        <m:ctrlPr>
                          <a:rPr lang="en-US" sz="1900" i="1">
                            <a:latin typeface="Cambria Math" panose="02040503050406030204" pitchFamily="18" charset="0"/>
                          </a:rPr>
                        </m:ctrlPr>
                      </m:sSubPr>
                      <m:e>
                        <m:r>
                          <a:rPr lang="en-AU" sz="1900" i="1">
                            <a:latin typeface="Cambria Math" panose="02040503050406030204" pitchFamily="18" charset="0"/>
                          </a:rPr>
                          <m:t>𝑁</m:t>
                        </m:r>
                      </m:e>
                      <m:sub>
                        <m:r>
                          <m:rPr>
                            <m:sty m:val="p"/>
                          </m:rPr>
                          <a:rPr lang="en-AU" sz="1900">
                            <a:latin typeface="Cambria Math" panose="02040503050406030204" pitchFamily="18" charset="0"/>
                          </a:rPr>
                          <m:t>eff</m:t>
                        </m:r>
                      </m:sub>
                    </m:sSub>
                  </m:oMath>
                </a14:m>
                <a:r>
                  <a:rPr lang="en-US" sz="1900" dirty="0"/>
                  <a:t> also affects the expansion rate at recombination.</a:t>
                </a:r>
              </a:p>
              <a:p>
                <a:r>
                  <a:rPr lang="en-US" sz="1700" dirty="0"/>
                  <a:t>Observable in the </a:t>
                </a:r>
                <a:r>
                  <a:rPr lang="en-US" sz="1700" dirty="0">
                    <a:solidFill>
                      <a:srgbClr val="FF0000"/>
                    </a:solidFill>
                  </a:rPr>
                  <a:t>CMB temperature </a:t>
                </a:r>
                <a:r>
                  <a:rPr lang="en-US" sz="1700" dirty="0"/>
                  <a:t>power spectrum</a:t>
                </a:r>
              </a:p>
              <a:p>
                <a:pPr marL="0" indent="0">
                  <a:buNone/>
                </a:pPr>
                <a:endParaRPr lang="en-US" sz="2100" dirty="0"/>
              </a:p>
              <a:p>
                <a:pPr marL="342900" lvl="1" indent="0">
                  <a:buNone/>
                </a:pPr>
                <a:endParaRPr lang="en-US" dirty="0"/>
              </a:p>
              <a:p>
                <a:endParaRPr lang="en-US" dirty="0"/>
              </a:p>
            </p:txBody>
          </p:sp>
        </mc:Choice>
        <mc:Fallback xmlns="">
          <p:sp>
            <p:nvSpPr>
              <p:cNvPr id="3" name="Content Placeholder 2">
                <a:extLst>
                  <a:ext uri="{FF2B5EF4-FFF2-40B4-BE49-F238E27FC236}">
                    <a16:creationId xmlns:a16="http://schemas.microsoft.com/office/drawing/2014/main" id="{77B0E3B7-3363-7181-C822-A5B056D430BB}"/>
                  </a:ext>
                </a:extLst>
              </p:cNvPr>
              <p:cNvSpPr>
                <a:spLocks noGrp="1" noRot="1" noChangeAspect="1" noMove="1" noResize="1" noEditPoints="1" noAdjustHandles="1" noChangeArrowheads="1" noChangeShapeType="1" noTextEdit="1"/>
              </p:cNvSpPr>
              <p:nvPr>
                <p:ph idx="1"/>
              </p:nvPr>
            </p:nvSpPr>
            <p:spPr>
              <a:xfrm>
                <a:off x="457199" y="1200152"/>
                <a:ext cx="5455655" cy="602181"/>
              </a:xfrm>
              <a:blipFill>
                <a:blip r:embed="rId2"/>
                <a:stretch>
                  <a:fillRect l="-465" t="-12245" b="-4082"/>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E35724F8-6AAF-A09A-6E86-D49A7F02BC9B}"/>
              </a:ext>
            </a:extLst>
          </p:cNvPr>
          <p:cNvPicPr>
            <a:picLocks noChangeAspect="1"/>
          </p:cNvPicPr>
          <p:nvPr/>
        </p:nvPicPr>
        <p:blipFill>
          <a:blip r:embed="rId3"/>
          <a:srcRect/>
          <a:stretch/>
        </p:blipFill>
        <p:spPr>
          <a:xfrm>
            <a:off x="6235399" y="1263183"/>
            <a:ext cx="2495083" cy="3575146"/>
          </a:xfrm>
          <a:prstGeom prst="rect">
            <a:avLst/>
          </a:prstGeom>
        </p:spPr>
      </p:pic>
      <p:sp>
        <p:nvSpPr>
          <p:cNvPr id="5" name="TextBox 4">
            <a:extLst>
              <a:ext uri="{FF2B5EF4-FFF2-40B4-BE49-F238E27FC236}">
                <a16:creationId xmlns:a16="http://schemas.microsoft.com/office/drawing/2014/main" id="{1AC37B99-DEB5-36C6-1055-7690501E6880}"/>
              </a:ext>
            </a:extLst>
          </p:cNvPr>
          <p:cNvSpPr txBox="1"/>
          <p:nvPr/>
        </p:nvSpPr>
        <p:spPr>
          <a:xfrm>
            <a:off x="6188328" y="1088026"/>
            <a:ext cx="2495082" cy="246221"/>
          </a:xfrm>
          <a:prstGeom prst="rect">
            <a:avLst/>
          </a:prstGeom>
          <a:noFill/>
        </p:spPr>
        <p:txBody>
          <a:bodyPr wrap="square" rtlCol="0">
            <a:spAutoFit/>
          </a:bodyPr>
          <a:lstStyle/>
          <a:p>
            <a:r>
              <a:rPr lang="en-US" sz="1000" dirty="0">
                <a:solidFill>
                  <a:srgbClr val="E7E287"/>
                </a:solidFill>
              </a:rPr>
              <a:t>Hou, </a:t>
            </a:r>
            <a:r>
              <a:rPr lang="en-US" sz="1000" dirty="0" err="1">
                <a:solidFill>
                  <a:srgbClr val="E7E287"/>
                </a:solidFill>
              </a:rPr>
              <a:t>Keisler</a:t>
            </a:r>
            <a:r>
              <a:rPr lang="en-US" sz="1000" dirty="0">
                <a:solidFill>
                  <a:srgbClr val="E7E287"/>
                </a:solidFill>
              </a:rPr>
              <a:t>, Knox, </a:t>
            </a:r>
            <a:r>
              <a:rPr lang="en-US" sz="1000" dirty="0" err="1">
                <a:solidFill>
                  <a:srgbClr val="E7E287"/>
                </a:solidFill>
              </a:rPr>
              <a:t>Millea</a:t>
            </a:r>
            <a:r>
              <a:rPr lang="en-US" sz="1000" dirty="0">
                <a:solidFill>
                  <a:srgbClr val="E7E287"/>
                </a:solidFill>
              </a:rPr>
              <a:t> &amp; Reichardt 2013</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135743B-4613-3468-0B27-DA6794EE07A1}"/>
                  </a:ext>
                </a:extLst>
              </p:cNvPr>
              <p:cNvSpPr txBox="1"/>
              <p:nvPr/>
            </p:nvSpPr>
            <p:spPr>
              <a:xfrm>
                <a:off x="1444752" y="4252077"/>
                <a:ext cx="2736101" cy="338554"/>
              </a:xfrm>
              <a:prstGeom prst="rect">
                <a:avLst/>
              </a:prstGeom>
              <a:noFill/>
              <a:ln>
                <a:solidFill>
                  <a:srgbClr val="FF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a:latin typeface="Cambria Math" panose="02040503050406030204" pitchFamily="18" charset="0"/>
                            </a:rPr>
                          </m:ctrlPr>
                        </m:sSubPr>
                        <m:e>
                          <m:r>
                            <a:rPr lang="en-AU" sz="1600" i="1">
                              <a:latin typeface="Cambria Math" panose="02040503050406030204" pitchFamily="18" charset="0"/>
                            </a:rPr>
                            <m:t>𝑁</m:t>
                          </m:r>
                        </m:e>
                        <m:sub>
                          <m:r>
                            <m:rPr>
                              <m:sty m:val="p"/>
                            </m:rPr>
                            <a:rPr lang="en-AU" sz="1600">
                              <a:latin typeface="Cambria Math" panose="02040503050406030204" pitchFamily="18" charset="0"/>
                            </a:rPr>
                            <m:t>eff</m:t>
                          </m:r>
                        </m:sub>
                      </m:sSub>
                      <m:r>
                        <a:rPr lang="en-AU" sz="1600" i="1">
                          <a:latin typeface="Cambria Math" panose="02040503050406030204" pitchFamily="18" charset="0"/>
                        </a:rPr>
                        <m:t>=2.99</m:t>
                      </m:r>
                      <m:r>
                        <a:rPr lang="en-AU" sz="1600" i="1">
                          <a:latin typeface="Cambria Math" panose="02040503050406030204" pitchFamily="18" charset="0"/>
                          <a:ea typeface="Cambria Math" panose="02040503050406030204" pitchFamily="18" charset="0"/>
                        </a:rPr>
                        <m:t>±0.34 (95% </m:t>
                      </m:r>
                      <m:r>
                        <m:rPr>
                          <m:sty m:val="p"/>
                        </m:rPr>
                        <a:rPr lang="en-AU" sz="1600">
                          <a:latin typeface="Cambria Math" panose="02040503050406030204" pitchFamily="18" charset="0"/>
                          <a:ea typeface="Cambria Math" panose="02040503050406030204" pitchFamily="18" charset="0"/>
                        </a:rPr>
                        <m:t>CL</m:t>
                      </m:r>
                      <m:r>
                        <a:rPr lang="en-AU" sz="1600" i="1">
                          <a:latin typeface="Cambria Math" panose="02040503050406030204" pitchFamily="18" charset="0"/>
                          <a:ea typeface="Cambria Math" panose="02040503050406030204" pitchFamily="18" charset="0"/>
                        </a:rPr>
                        <m:t>)</m:t>
                      </m:r>
                    </m:oMath>
                  </m:oMathPara>
                </a14:m>
                <a:endParaRPr lang="en-US" sz="1600" dirty="0"/>
              </a:p>
            </p:txBody>
          </p:sp>
        </mc:Choice>
        <mc:Fallback xmlns="">
          <p:sp>
            <p:nvSpPr>
              <p:cNvPr id="6" name="TextBox 5">
                <a:extLst>
                  <a:ext uri="{FF2B5EF4-FFF2-40B4-BE49-F238E27FC236}">
                    <a16:creationId xmlns:a16="http://schemas.microsoft.com/office/drawing/2014/main" id="{B135743B-4613-3468-0B27-DA6794EE07A1}"/>
                  </a:ext>
                </a:extLst>
              </p:cNvPr>
              <p:cNvSpPr txBox="1">
                <a:spLocks noRot="1" noChangeAspect="1" noMove="1" noResize="1" noEditPoints="1" noAdjustHandles="1" noChangeArrowheads="1" noChangeShapeType="1" noTextEdit="1"/>
              </p:cNvSpPr>
              <p:nvPr/>
            </p:nvSpPr>
            <p:spPr>
              <a:xfrm>
                <a:off x="1444752" y="4252077"/>
                <a:ext cx="2736101" cy="338554"/>
              </a:xfrm>
              <a:prstGeom prst="rect">
                <a:avLst/>
              </a:prstGeom>
              <a:blipFill>
                <a:blip r:embed="rId4"/>
                <a:stretch>
                  <a:fillRect b="-14286"/>
                </a:stretch>
              </a:blipFill>
              <a:ln>
                <a:solidFill>
                  <a:srgbClr val="FF0000"/>
                </a:solidFill>
              </a:ln>
            </p:spPr>
            <p:txBody>
              <a:bodyPr/>
              <a:lstStyle/>
              <a:p>
                <a:r>
                  <a:rPr lang="en-US">
                    <a:noFill/>
                  </a:rPr>
                  <a:t> </a:t>
                </a:r>
              </a:p>
            </p:txBody>
          </p:sp>
        </mc:Fallback>
      </mc:AlternateContent>
      <p:sp>
        <p:nvSpPr>
          <p:cNvPr id="7" name="TextBox 6">
            <a:extLst>
              <a:ext uri="{FF2B5EF4-FFF2-40B4-BE49-F238E27FC236}">
                <a16:creationId xmlns:a16="http://schemas.microsoft.com/office/drawing/2014/main" id="{7BC8792D-959C-2835-3AEF-73A70813C192}"/>
              </a:ext>
            </a:extLst>
          </p:cNvPr>
          <p:cNvSpPr txBox="1"/>
          <p:nvPr/>
        </p:nvSpPr>
        <p:spPr>
          <a:xfrm>
            <a:off x="206913" y="4147807"/>
            <a:ext cx="1237839" cy="553998"/>
          </a:xfrm>
          <a:prstGeom prst="rect">
            <a:avLst/>
          </a:prstGeom>
          <a:noFill/>
        </p:spPr>
        <p:txBody>
          <a:bodyPr wrap="none" rtlCol="0">
            <a:spAutoFit/>
          </a:bodyPr>
          <a:lstStyle/>
          <a:p>
            <a:r>
              <a:rPr lang="en-US" sz="1000" dirty="0">
                <a:solidFill>
                  <a:srgbClr val="0E8BAE"/>
                </a:solidFill>
              </a:rPr>
              <a:t>Planck </a:t>
            </a:r>
            <a:r>
              <a:rPr lang="en-US" sz="1000" dirty="0" err="1">
                <a:solidFill>
                  <a:srgbClr val="0E8BAE"/>
                </a:solidFill>
              </a:rPr>
              <a:t>TTTEEE+lowE</a:t>
            </a:r>
            <a:endParaRPr lang="en-US" sz="1000" dirty="0">
              <a:solidFill>
                <a:srgbClr val="0E8BAE"/>
              </a:solidFill>
            </a:endParaRPr>
          </a:p>
          <a:p>
            <a:r>
              <a:rPr lang="en-US" sz="1000" dirty="0">
                <a:solidFill>
                  <a:srgbClr val="0E8BAE"/>
                </a:solidFill>
              </a:rPr>
              <a:t>+</a:t>
            </a:r>
            <a:r>
              <a:rPr lang="en-US" sz="1000" dirty="0" err="1">
                <a:solidFill>
                  <a:srgbClr val="0E8BAE"/>
                </a:solidFill>
              </a:rPr>
              <a:t>lensing+BAO</a:t>
            </a:r>
            <a:r>
              <a:rPr lang="en-US" sz="1000" dirty="0">
                <a:solidFill>
                  <a:srgbClr val="0E8BAE"/>
                </a:solidFill>
              </a:rPr>
              <a:t>; </a:t>
            </a:r>
          </a:p>
          <a:p>
            <a:r>
              <a:rPr lang="en-US" sz="1000" dirty="0">
                <a:solidFill>
                  <a:srgbClr val="0E8BAE"/>
                </a:solidFill>
              </a:rPr>
              <a:t>7-parameters</a:t>
            </a:r>
          </a:p>
        </p:txBody>
      </p:sp>
      <p:sp>
        <p:nvSpPr>
          <p:cNvPr id="8" name="TextBox 7">
            <a:extLst>
              <a:ext uri="{FF2B5EF4-FFF2-40B4-BE49-F238E27FC236}">
                <a16:creationId xmlns:a16="http://schemas.microsoft.com/office/drawing/2014/main" id="{5992923E-9346-17EA-DCBC-FCE25AAA0FD0}"/>
              </a:ext>
            </a:extLst>
          </p:cNvPr>
          <p:cNvSpPr txBox="1"/>
          <p:nvPr/>
        </p:nvSpPr>
        <p:spPr>
          <a:xfrm>
            <a:off x="2633541" y="4592108"/>
            <a:ext cx="1669047" cy="246221"/>
          </a:xfrm>
          <a:prstGeom prst="rect">
            <a:avLst/>
          </a:prstGeom>
          <a:noFill/>
        </p:spPr>
        <p:txBody>
          <a:bodyPr wrap="none" rtlCol="0">
            <a:spAutoFit/>
          </a:bodyPr>
          <a:lstStyle/>
          <a:p>
            <a:r>
              <a:rPr lang="en-AU" sz="1000" dirty="0" err="1">
                <a:solidFill>
                  <a:srgbClr val="E7E287"/>
                </a:solidFill>
              </a:rPr>
              <a:t>Aghanim</a:t>
            </a:r>
            <a:r>
              <a:rPr lang="en-AU" sz="1000" dirty="0">
                <a:solidFill>
                  <a:srgbClr val="E7E287"/>
                </a:solidFill>
              </a:rPr>
              <a:t> et al. [Planck] 2021</a:t>
            </a:r>
          </a:p>
        </p:txBody>
      </p:sp>
      <p:sp>
        <p:nvSpPr>
          <p:cNvPr id="11" name="Slide Number Placeholder 10">
            <a:extLst>
              <a:ext uri="{FF2B5EF4-FFF2-40B4-BE49-F238E27FC236}">
                <a16:creationId xmlns:a16="http://schemas.microsoft.com/office/drawing/2014/main" id="{B620AAD0-8B02-EA62-889A-EF12CA3509C5}"/>
              </a:ext>
            </a:extLst>
          </p:cNvPr>
          <p:cNvSpPr>
            <a:spLocks noGrp="1"/>
          </p:cNvSpPr>
          <p:nvPr>
            <p:ph type="sldNum" sz="quarter" idx="12"/>
          </p:nvPr>
        </p:nvSpPr>
        <p:spPr/>
        <p:txBody>
          <a:bodyPr/>
          <a:lstStyle/>
          <a:p>
            <a:fld id="{A4ED5AB7-515B-904A-811B-D7BD6E84713F}" type="slidenum">
              <a:rPr lang="en-US" smtClean="0"/>
              <a:t>17</a:t>
            </a:fld>
            <a:endParaRPr lang="en-US"/>
          </a:p>
        </p:txBody>
      </p:sp>
      <p:sp>
        <p:nvSpPr>
          <p:cNvPr id="14" name="Title 2">
            <a:extLst>
              <a:ext uri="{FF2B5EF4-FFF2-40B4-BE49-F238E27FC236}">
                <a16:creationId xmlns:a16="http://schemas.microsoft.com/office/drawing/2014/main" id="{F5FDB863-0160-A7A8-18FF-6C538417220E}"/>
              </a:ext>
            </a:extLst>
          </p:cNvPr>
          <p:cNvSpPr>
            <a:spLocks noGrp="1"/>
          </p:cNvSpPr>
          <p:nvPr>
            <p:ph type="title"/>
          </p:nvPr>
        </p:nvSpPr>
        <p:spPr>
          <a:xfrm>
            <a:off x="457200" y="205979"/>
            <a:ext cx="8273282" cy="857250"/>
          </a:xfrm>
        </p:spPr>
        <p:txBody>
          <a:bodyPr>
            <a:normAutofit/>
          </a:bodyPr>
          <a:lstStyle/>
          <a:p>
            <a:pPr algn="l"/>
            <a:r>
              <a:rPr lang="en-US" dirty="0">
                <a:solidFill>
                  <a:srgbClr val="F3FFC4"/>
                </a:solidFill>
              </a:rPr>
              <a:t>CMB anisotropies &amp; N</a:t>
            </a:r>
            <a:r>
              <a:rPr lang="en-US" baseline="-25000" dirty="0">
                <a:solidFill>
                  <a:srgbClr val="F3FFC4"/>
                </a:solidFill>
              </a:rPr>
              <a:t>eff</a:t>
            </a:r>
            <a:r>
              <a:rPr lang="en-US" dirty="0">
                <a:solidFill>
                  <a:srgbClr val="F3FFC4"/>
                </a:solidFill>
              </a:rPr>
              <a:t>…</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DA4C8AE-0F15-9C95-21F0-7F43167837F1}"/>
                  </a:ext>
                </a:extLst>
              </p:cNvPr>
              <p:cNvSpPr txBox="1"/>
              <p:nvPr/>
            </p:nvSpPr>
            <p:spPr>
              <a:xfrm>
                <a:off x="4619417" y="3892383"/>
                <a:ext cx="1615982" cy="954107"/>
              </a:xfrm>
              <a:prstGeom prst="rect">
                <a:avLst/>
              </a:prstGeom>
              <a:noFill/>
            </p:spPr>
            <p:txBody>
              <a:bodyPr wrap="square" rtlCol="0">
                <a:spAutoFit/>
              </a:bodyPr>
              <a:lstStyle/>
              <a:p>
                <a:r>
                  <a:rPr lang="en-AU" sz="1400" dirty="0"/>
                  <a:t>Remarkably consistent with Standard Model prediction </a:t>
                </a:r>
                <a14:m>
                  <m:oMath xmlns:m="http://schemas.openxmlformats.org/officeDocument/2006/math">
                    <m:sSub>
                      <m:sSubPr>
                        <m:ctrlPr>
                          <a:rPr lang="en-AU" sz="1400" i="1" smtClean="0">
                            <a:latin typeface="Cambria Math" panose="02040503050406030204" pitchFamily="18" charset="0"/>
                          </a:rPr>
                        </m:ctrlPr>
                      </m:sSubPr>
                      <m:e>
                        <m:r>
                          <a:rPr lang="en-AU" sz="1400" b="0" i="1" smtClean="0">
                            <a:latin typeface="Cambria Math" panose="02040503050406030204" pitchFamily="18" charset="0"/>
                          </a:rPr>
                          <m:t>𝑁</m:t>
                        </m:r>
                      </m:e>
                      <m:sub>
                        <m:r>
                          <m:rPr>
                            <m:sty m:val="p"/>
                          </m:rPr>
                          <a:rPr lang="en-AU" sz="1400" b="0" i="0" smtClean="0">
                            <a:latin typeface="Cambria Math" panose="02040503050406030204" pitchFamily="18" charset="0"/>
                          </a:rPr>
                          <m:t>eff</m:t>
                        </m:r>
                      </m:sub>
                    </m:sSub>
                    <m:r>
                      <a:rPr lang="en-AU" sz="1400" i="1">
                        <a:latin typeface="Cambria Math" panose="02040503050406030204" pitchFamily="18" charset="0"/>
                        <a:ea typeface="Cambria Math" panose="02040503050406030204" pitchFamily="18" charset="0"/>
                      </a:rPr>
                      <m:t>≈</m:t>
                    </m:r>
                    <m:r>
                      <a:rPr lang="en-AU" sz="1400" b="0" i="1" smtClean="0">
                        <a:latin typeface="Cambria Math" panose="02040503050406030204" pitchFamily="18" charset="0"/>
                        <a:ea typeface="Cambria Math" panose="02040503050406030204" pitchFamily="18" charset="0"/>
                      </a:rPr>
                      <m:t>3</m:t>
                    </m:r>
                  </m:oMath>
                </a14:m>
                <a:endParaRPr lang="en-US" sz="1400" dirty="0"/>
              </a:p>
            </p:txBody>
          </p:sp>
        </mc:Choice>
        <mc:Fallback xmlns="">
          <p:sp>
            <p:nvSpPr>
              <p:cNvPr id="12" name="TextBox 11">
                <a:extLst>
                  <a:ext uri="{FF2B5EF4-FFF2-40B4-BE49-F238E27FC236}">
                    <a16:creationId xmlns:a16="http://schemas.microsoft.com/office/drawing/2014/main" id="{FDA4C8AE-0F15-9C95-21F0-7F43167837F1}"/>
                  </a:ext>
                </a:extLst>
              </p:cNvPr>
              <p:cNvSpPr txBox="1">
                <a:spLocks noRot="1" noChangeAspect="1" noMove="1" noResize="1" noEditPoints="1" noAdjustHandles="1" noChangeArrowheads="1" noChangeShapeType="1" noTextEdit="1"/>
              </p:cNvSpPr>
              <p:nvPr/>
            </p:nvSpPr>
            <p:spPr>
              <a:xfrm>
                <a:off x="4619417" y="3892383"/>
                <a:ext cx="1615982" cy="954107"/>
              </a:xfrm>
              <a:prstGeom prst="rect">
                <a:avLst/>
              </a:prstGeom>
              <a:blipFill>
                <a:blip r:embed="rId5"/>
                <a:stretch>
                  <a:fillRect l="-775" t="-1316" b="-6579"/>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F3CF7992-2EF1-E9F8-2443-8FB139F9D710}"/>
              </a:ext>
            </a:extLst>
          </p:cNvPr>
          <p:cNvSpPr txBox="1"/>
          <p:nvPr/>
        </p:nvSpPr>
        <p:spPr>
          <a:xfrm>
            <a:off x="4136993" y="2676629"/>
            <a:ext cx="1775861" cy="461665"/>
          </a:xfrm>
          <a:prstGeom prst="rect">
            <a:avLst/>
          </a:prstGeom>
          <a:noFill/>
        </p:spPr>
        <p:txBody>
          <a:bodyPr wrap="square" rtlCol="0">
            <a:spAutoFit/>
          </a:bodyPr>
          <a:lstStyle/>
          <a:p>
            <a:r>
              <a:rPr lang="en-AU" sz="1200" dirty="0">
                <a:solidFill>
                  <a:srgbClr val="FF0000"/>
                </a:solidFill>
              </a:rPr>
              <a:t>“Irreducible” signature</a:t>
            </a:r>
            <a:r>
              <a:rPr lang="en-AU" sz="1200" dirty="0"/>
              <a:t> is in the CMB damping tail</a:t>
            </a:r>
            <a:endParaRPr lang="en-US" sz="1200" dirty="0"/>
          </a:p>
        </p:txBody>
      </p:sp>
      <p:pic>
        <p:nvPicPr>
          <p:cNvPr id="17" name="Picture 16" descr="Chart, histogram&#10;&#10;Description automatically generated">
            <a:extLst>
              <a:ext uri="{FF2B5EF4-FFF2-40B4-BE49-F238E27FC236}">
                <a16:creationId xmlns:a16="http://schemas.microsoft.com/office/drawing/2014/main" id="{CAD28234-CA6F-00E2-B286-5052C147E5C5}"/>
              </a:ext>
            </a:extLst>
          </p:cNvPr>
          <p:cNvPicPr>
            <a:picLocks noChangeAspect="1"/>
          </p:cNvPicPr>
          <p:nvPr/>
        </p:nvPicPr>
        <p:blipFill>
          <a:blip r:embed="rId6"/>
          <a:stretch>
            <a:fillRect/>
          </a:stretch>
        </p:blipFill>
        <p:spPr>
          <a:xfrm>
            <a:off x="457199" y="1839148"/>
            <a:ext cx="3298199" cy="2339660"/>
          </a:xfrm>
          <a:prstGeom prst="rect">
            <a:avLst/>
          </a:prstGeom>
        </p:spPr>
      </p:pic>
      <p:sp>
        <p:nvSpPr>
          <p:cNvPr id="18" name="TextBox 17">
            <a:extLst>
              <a:ext uri="{FF2B5EF4-FFF2-40B4-BE49-F238E27FC236}">
                <a16:creationId xmlns:a16="http://schemas.microsoft.com/office/drawing/2014/main" id="{3B1785AE-DD33-17DE-C72F-22C68043E070}"/>
              </a:ext>
            </a:extLst>
          </p:cNvPr>
          <p:cNvSpPr txBox="1"/>
          <p:nvPr/>
        </p:nvSpPr>
        <p:spPr>
          <a:xfrm>
            <a:off x="4027850" y="2209178"/>
            <a:ext cx="1468330" cy="276999"/>
          </a:xfrm>
          <a:prstGeom prst="rect">
            <a:avLst/>
          </a:prstGeom>
          <a:noFill/>
        </p:spPr>
        <p:txBody>
          <a:bodyPr wrap="square" rtlCol="0">
            <a:spAutoFit/>
          </a:bodyPr>
          <a:lstStyle/>
          <a:p>
            <a:r>
              <a:rPr lang="en-AU" sz="1200" dirty="0"/>
              <a:t>“Naïve” signature</a:t>
            </a:r>
            <a:endParaRPr lang="en-US" sz="1200" dirty="0"/>
          </a:p>
        </p:txBody>
      </p:sp>
      <p:sp>
        <p:nvSpPr>
          <p:cNvPr id="19" name="Right Arrow 18">
            <a:extLst>
              <a:ext uri="{FF2B5EF4-FFF2-40B4-BE49-F238E27FC236}">
                <a16:creationId xmlns:a16="http://schemas.microsoft.com/office/drawing/2014/main" id="{170D84FA-0554-B726-5733-620BE883B42D}"/>
              </a:ext>
            </a:extLst>
          </p:cNvPr>
          <p:cNvSpPr/>
          <p:nvPr/>
        </p:nvSpPr>
        <p:spPr>
          <a:xfrm rot="10800000">
            <a:off x="3725619" y="2280358"/>
            <a:ext cx="305228" cy="14668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a:extLst>
              <a:ext uri="{FF2B5EF4-FFF2-40B4-BE49-F238E27FC236}">
                <a16:creationId xmlns:a16="http://schemas.microsoft.com/office/drawing/2014/main" id="{43EFACAA-DEA0-2D78-341C-6BC5BFBFF22C}"/>
              </a:ext>
            </a:extLst>
          </p:cNvPr>
          <p:cNvSpPr/>
          <p:nvPr/>
        </p:nvSpPr>
        <p:spPr>
          <a:xfrm rot="10800000" flipH="1">
            <a:off x="5860233" y="2862295"/>
            <a:ext cx="313425" cy="14668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a:extLst>
              <a:ext uri="{FF2B5EF4-FFF2-40B4-BE49-F238E27FC236}">
                <a16:creationId xmlns:a16="http://schemas.microsoft.com/office/drawing/2014/main" id="{F6B20CCD-B4F7-AC1E-5486-2DE472C44509}"/>
              </a:ext>
            </a:extLst>
          </p:cNvPr>
          <p:cNvSpPr/>
          <p:nvPr/>
        </p:nvSpPr>
        <p:spPr>
          <a:xfrm rot="10800000" flipH="1">
            <a:off x="4258575" y="4344531"/>
            <a:ext cx="313425" cy="14668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24413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F2F76A-18F7-79DF-4E69-B0BCE426D2B4}"/>
              </a:ext>
            </a:extLst>
          </p:cNvPr>
          <p:cNvSpPr>
            <a:spLocks noGrp="1"/>
          </p:cNvSpPr>
          <p:nvPr>
            <p:ph type="title"/>
          </p:nvPr>
        </p:nvSpPr>
        <p:spPr/>
        <p:txBody>
          <a:bodyPr/>
          <a:lstStyle/>
          <a:p>
            <a:pPr algn="l"/>
            <a:r>
              <a:rPr lang="en-US" dirty="0">
                <a:solidFill>
                  <a:srgbClr val="F3FFC4"/>
                </a:solidFill>
              </a:rPr>
              <a:t>What do these probes really probe?</a:t>
            </a:r>
          </a:p>
        </p:txBody>
      </p:sp>
      <p:sp>
        <p:nvSpPr>
          <p:cNvPr id="4" name="Content Placeholder 3">
            <a:extLst>
              <a:ext uri="{FF2B5EF4-FFF2-40B4-BE49-F238E27FC236}">
                <a16:creationId xmlns:a16="http://schemas.microsoft.com/office/drawing/2014/main" id="{DD234318-D711-350A-904C-5168859CF836}"/>
              </a:ext>
            </a:extLst>
          </p:cNvPr>
          <p:cNvSpPr>
            <a:spLocks noGrp="1"/>
          </p:cNvSpPr>
          <p:nvPr>
            <p:ph idx="1"/>
          </p:nvPr>
        </p:nvSpPr>
        <p:spPr>
          <a:xfrm>
            <a:off x="457199" y="1200150"/>
            <a:ext cx="5413597" cy="3517455"/>
          </a:xfrm>
        </p:spPr>
        <p:txBody>
          <a:bodyPr>
            <a:normAutofit fontScale="77500" lnSpcReduction="20000"/>
          </a:bodyPr>
          <a:lstStyle/>
          <a:p>
            <a:pPr marL="0" indent="0">
              <a:buNone/>
            </a:pPr>
            <a:r>
              <a:rPr lang="en-US" sz="2100" dirty="0"/>
              <a:t>They may look different, but ultimately the information contained is</a:t>
            </a:r>
          </a:p>
          <a:p>
            <a:pPr marL="0" indent="0">
              <a:buNone/>
            </a:pPr>
            <a:r>
              <a:rPr lang="en-US" sz="2100" dirty="0"/>
              <a:t>						</a:t>
            </a:r>
          </a:p>
          <a:p>
            <a:r>
              <a:rPr lang="en-US" sz="2300" dirty="0">
                <a:solidFill>
                  <a:srgbClr val="FF0000"/>
                </a:solidFill>
              </a:rPr>
              <a:t>Universal expansion </a:t>
            </a:r>
            <a:r>
              <a:rPr lang="en-US" sz="2300" dirty="0"/>
              <a:t>rate at different times</a:t>
            </a:r>
          </a:p>
          <a:p>
            <a:pPr lvl="1"/>
            <a:r>
              <a:rPr lang="en-US" dirty="0"/>
              <a:t>How much matter, radiation, “in-between” </a:t>
            </a:r>
            <a:r>
              <a:rPr lang="en-US" dirty="0">
                <a:solidFill>
                  <a:srgbClr val="0E8BAE"/>
                </a:solidFill>
              </a:rPr>
              <a:t>(e.g., neutrinos)</a:t>
            </a:r>
            <a:r>
              <a:rPr lang="en-US" dirty="0"/>
              <a:t>, vacuum energy, etc. </a:t>
            </a:r>
          </a:p>
          <a:p>
            <a:pPr lvl="5"/>
            <a:endParaRPr lang="en-US" sz="1800" dirty="0"/>
          </a:p>
          <a:p>
            <a:r>
              <a:rPr lang="en-US" sz="2300" dirty="0">
                <a:solidFill>
                  <a:srgbClr val="FF0000"/>
                </a:solidFill>
              </a:rPr>
              <a:t>Growth of fluctuations under gravity</a:t>
            </a:r>
          </a:p>
          <a:p>
            <a:pPr lvl="1"/>
            <a:r>
              <a:rPr lang="en-US" dirty="0"/>
              <a:t>Kinematic properties and interactions of the various types of stuff in the universe; </a:t>
            </a:r>
            <a:r>
              <a:rPr lang="en-US" dirty="0">
                <a:solidFill>
                  <a:srgbClr val="0E8BAE"/>
                </a:solidFill>
              </a:rPr>
              <a:t>good for neutrino physics</a:t>
            </a:r>
          </a:p>
          <a:p>
            <a:pPr lvl="5"/>
            <a:endParaRPr lang="en-US" dirty="0"/>
          </a:p>
          <a:p>
            <a:r>
              <a:rPr lang="en-US" dirty="0">
                <a:solidFill>
                  <a:srgbClr val="FF0000"/>
                </a:solidFill>
              </a:rPr>
              <a:t>Distance measurements</a:t>
            </a:r>
            <a:r>
              <a:rPr lang="en-US" dirty="0"/>
              <a:t> </a:t>
            </a:r>
          </a:p>
          <a:p>
            <a:pPr lvl="1"/>
            <a:r>
              <a:rPr lang="en-US" dirty="0"/>
              <a:t>Spatial geometry, dark energy; </a:t>
            </a:r>
            <a:r>
              <a:rPr lang="en-US" dirty="0">
                <a:solidFill>
                  <a:srgbClr val="0E8BAE"/>
                </a:solidFill>
              </a:rPr>
              <a:t>not</a:t>
            </a:r>
            <a:r>
              <a:rPr lang="en-US" dirty="0"/>
              <a:t> </a:t>
            </a:r>
            <a:r>
              <a:rPr lang="en-US" dirty="0">
                <a:solidFill>
                  <a:srgbClr val="0E8BAE"/>
                </a:solidFill>
              </a:rPr>
              <a:t>directly relevant for neutrino physics but has indirect effects</a:t>
            </a:r>
            <a:r>
              <a:rPr lang="en-US" dirty="0"/>
              <a:t> on inference</a:t>
            </a:r>
          </a:p>
          <a:p>
            <a:pPr marL="342900" lvl="1" indent="0">
              <a:buNone/>
            </a:pPr>
            <a:endParaRPr lang="en-US" dirty="0"/>
          </a:p>
        </p:txBody>
      </p:sp>
      <p:sp>
        <p:nvSpPr>
          <p:cNvPr id="5" name="Slide Number Placeholder 4">
            <a:extLst>
              <a:ext uri="{FF2B5EF4-FFF2-40B4-BE49-F238E27FC236}">
                <a16:creationId xmlns:a16="http://schemas.microsoft.com/office/drawing/2014/main" id="{9615B7EA-B42D-F575-3198-79718D6A4042}"/>
              </a:ext>
            </a:extLst>
          </p:cNvPr>
          <p:cNvSpPr>
            <a:spLocks noGrp="1"/>
          </p:cNvSpPr>
          <p:nvPr>
            <p:ph type="sldNum" sz="quarter" idx="12"/>
          </p:nvPr>
        </p:nvSpPr>
        <p:spPr/>
        <p:txBody>
          <a:bodyPr/>
          <a:lstStyle/>
          <a:p>
            <a:fld id="{A4ED5AB7-515B-904A-811B-D7BD6E84713F}" type="slidenum">
              <a:rPr lang="en-US" smtClean="0"/>
              <a:t>18</a:t>
            </a:fld>
            <a:endParaRPr lang="en-US" dirty="0"/>
          </a:p>
        </p:txBody>
      </p:sp>
      <p:pic>
        <p:nvPicPr>
          <p:cNvPr id="23" name="Picture 22">
            <a:extLst>
              <a:ext uri="{FF2B5EF4-FFF2-40B4-BE49-F238E27FC236}">
                <a16:creationId xmlns:a16="http://schemas.microsoft.com/office/drawing/2014/main" id="{67D94466-5C84-AC9E-EA24-4D2AA8A61EE4}"/>
              </a:ext>
            </a:extLst>
          </p:cNvPr>
          <p:cNvPicPr>
            <a:picLocks noChangeAspect="1"/>
          </p:cNvPicPr>
          <p:nvPr/>
        </p:nvPicPr>
        <p:blipFill>
          <a:blip r:embed="rId2"/>
          <a:stretch>
            <a:fillRect/>
          </a:stretch>
        </p:blipFill>
        <p:spPr>
          <a:xfrm>
            <a:off x="6006885" y="2851338"/>
            <a:ext cx="1175856" cy="635249"/>
          </a:xfrm>
          <a:prstGeom prst="rect">
            <a:avLst/>
          </a:prstGeom>
        </p:spPr>
      </p:pic>
      <p:pic>
        <p:nvPicPr>
          <p:cNvPr id="24" name="Picture 23">
            <a:extLst>
              <a:ext uri="{FF2B5EF4-FFF2-40B4-BE49-F238E27FC236}">
                <a16:creationId xmlns:a16="http://schemas.microsoft.com/office/drawing/2014/main" id="{18948D94-16E5-942C-5ED7-33AE0332F6B0}"/>
              </a:ext>
            </a:extLst>
          </p:cNvPr>
          <p:cNvPicPr>
            <a:picLocks noChangeAspect="1"/>
          </p:cNvPicPr>
          <p:nvPr/>
        </p:nvPicPr>
        <p:blipFill>
          <a:blip r:embed="rId3"/>
          <a:stretch>
            <a:fillRect/>
          </a:stretch>
        </p:blipFill>
        <p:spPr>
          <a:xfrm>
            <a:off x="7493138" y="2670092"/>
            <a:ext cx="999942" cy="995311"/>
          </a:xfrm>
          <a:prstGeom prst="rect">
            <a:avLst/>
          </a:prstGeom>
        </p:spPr>
      </p:pic>
      <p:sp>
        <p:nvSpPr>
          <p:cNvPr id="2" name="Rectangle 1">
            <a:extLst>
              <a:ext uri="{FF2B5EF4-FFF2-40B4-BE49-F238E27FC236}">
                <a16:creationId xmlns:a16="http://schemas.microsoft.com/office/drawing/2014/main" id="{65BB14A7-2F1D-6DFC-CF31-37350379701C}"/>
              </a:ext>
            </a:extLst>
          </p:cNvPr>
          <p:cNvSpPr/>
          <p:nvPr/>
        </p:nvSpPr>
        <p:spPr>
          <a:xfrm>
            <a:off x="349452" y="1788031"/>
            <a:ext cx="5387389" cy="9609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937D710-0142-1194-02CF-D49C0DB5CAB2}"/>
              </a:ext>
            </a:extLst>
          </p:cNvPr>
          <p:cNvSpPr/>
          <p:nvPr/>
        </p:nvSpPr>
        <p:spPr>
          <a:xfrm>
            <a:off x="457199" y="3665403"/>
            <a:ext cx="5387389" cy="9609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D68B433-5135-5718-A5DC-0B66B8DC40EB}"/>
                  </a:ext>
                </a:extLst>
              </p:cNvPr>
              <p:cNvSpPr txBox="1"/>
              <p:nvPr/>
            </p:nvSpPr>
            <p:spPr>
              <a:xfrm>
                <a:off x="992687" y="3811475"/>
                <a:ext cx="4851901" cy="923330"/>
              </a:xfrm>
              <a:prstGeom prst="rect">
                <a:avLst/>
              </a:prstGeom>
              <a:solidFill>
                <a:schemeClr val="bg1"/>
              </a:solidFill>
              <a:ln>
                <a:noFill/>
              </a:ln>
            </p:spPr>
            <p:txBody>
              <a:bodyPr wrap="square" rtlCol="0">
                <a:spAutoFit/>
              </a:bodyPr>
              <a:lstStyle/>
              <a:p>
                <a:r>
                  <a:rPr lang="en-US" dirty="0">
                    <a:solidFill>
                      <a:schemeClr val="tx1"/>
                    </a:solidFill>
                  </a:rPr>
                  <a:t>Neutrino masses, </a:t>
                </a:r>
                <a14:m>
                  <m:oMath xmlns:m="http://schemas.openxmlformats.org/officeDocument/2006/math">
                    <m:nary>
                      <m:naryPr>
                        <m:chr m:val="∑"/>
                        <m:subHide m:val="on"/>
                        <m:supHide m:val="on"/>
                        <m:ctrlPr>
                          <a:rPr lang="en-US" i="1" smtClean="0">
                            <a:solidFill>
                              <a:schemeClr val="tx1"/>
                            </a:solidFill>
                            <a:latin typeface="Cambria Math" panose="02040503050406030204" pitchFamily="18" charset="0"/>
                          </a:rPr>
                        </m:ctrlPr>
                      </m:naryPr>
                      <m:sub/>
                      <m:sup/>
                      <m:e>
                        <m:sSub>
                          <m:sSubPr>
                            <m:ctrlPr>
                              <a:rPr lang="en-US" i="1" smtClean="0">
                                <a:solidFill>
                                  <a:schemeClr val="tx1"/>
                                </a:solidFill>
                                <a:latin typeface="Cambria Math" panose="02040503050406030204" pitchFamily="18" charset="0"/>
                              </a:rPr>
                            </m:ctrlPr>
                          </m:sSubPr>
                          <m:e>
                            <m:r>
                              <a:rPr lang="en-AU" b="0" i="1" smtClean="0">
                                <a:solidFill>
                                  <a:schemeClr val="tx1"/>
                                </a:solidFill>
                                <a:latin typeface="Cambria Math" panose="02040503050406030204" pitchFamily="18" charset="0"/>
                              </a:rPr>
                              <m:t>𝑚</m:t>
                            </m:r>
                          </m:e>
                          <m:sub>
                            <m:r>
                              <a:rPr lang="en-US" i="1" smtClean="0">
                                <a:solidFill>
                                  <a:schemeClr val="tx1"/>
                                </a:solidFill>
                                <a:latin typeface="Cambria Math" panose="02040503050406030204" pitchFamily="18" charset="0"/>
                                <a:ea typeface="Cambria Math" panose="02040503050406030204" pitchFamily="18" charset="0"/>
                              </a:rPr>
                              <m:t>𝜈</m:t>
                            </m:r>
                          </m:sub>
                        </m:sSub>
                      </m:e>
                    </m:nary>
                  </m:oMath>
                </a14:m>
                <a:r>
                  <a:rPr lang="en-AU" dirty="0">
                    <a:solidFill>
                      <a:schemeClr val="tx1"/>
                    </a:solidFill>
                    <a:ea typeface="Cambria Math" panose="02040503050406030204" pitchFamily="18" charset="0"/>
                  </a:rPr>
                  <a:t> (large-scale structure)</a:t>
                </a:r>
              </a:p>
              <a:p>
                <a:r>
                  <a:rPr lang="en-US" dirty="0">
                    <a:solidFill>
                      <a:schemeClr val="tx1"/>
                    </a:solidFill>
                  </a:rPr>
                  <a:t>Neutrino decay/lifetime, </a:t>
                </a:r>
                <a14:m>
                  <m:oMath xmlns:m="http://schemas.openxmlformats.org/officeDocument/2006/math">
                    <m:sSub>
                      <m:sSubPr>
                        <m:ctrlPr>
                          <a:rPr lang="en-US" i="1" smtClean="0">
                            <a:solidFill>
                              <a:schemeClr val="tx1"/>
                            </a:solidFill>
                            <a:latin typeface="Cambria Math" panose="02040503050406030204" pitchFamily="18" charset="0"/>
                          </a:rPr>
                        </m:ctrlPr>
                      </m:sSubPr>
                      <m:e>
                        <m:r>
                          <a:rPr lang="en-US" i="1" smtClean="0">
                            <a:solidFill>
                              <a:schemeClr val="tx1"/>
                            </a:solidFill>
                            <a:latin typeface="Cambria Math" panose="02040503050406030204" pitchFamily="18" charset="0"/>
                            <a:ea typeface="Cambria Math" panose="02040503050406030204" pitchFamily="18" charset="0"/>
                          </a:rPr>
                          <m:t>𝜏</m:t>
                        </m:r>
                      </m:e>
                      <m:sub>
                        <m:r>
                          <a:rPr lang="en-AU" b="0" i="1" smtClean="0">
                            <a:solidFill>
                              <a:schemeClr val="tx1"/>
                            </a:solidFill>
                            <a:latin typeface="Cambria Math" panose="02040503050406030204" pitchFamily="18" charset="0"/>
                          </a:rPr>
                          <m:t>0</m:t>
                        </m:r>
                      </m:sub>
                    </m:sSub>
                  </m:oMath>
                </a14:m>
                <a:r>
                  <a:rPr lang="en-US" dirty="0">
                    <a:solidFill>
                      <a:schemeClr val="tx1"/>
                    </a:solidFill>
                  </a:rPr>
                  <a:t> (CMB)</a:t>
                </a:r>
              </a:p>
              <a:p>
                <a:r>
                  <a:rPr lang="en-US" dirty="0"/>
                  <a:t>Non-standard neutrino interactions (CMB)</a:t>
                </a:r>
              </a:p>
            </p:txBody>
          </p:sp>
        </mc:Choice>
        <mc:Fallback xmlns="">
          <p:sp>
            <p:nvSpPr>
              <p:cNvPr id="10" name="TextBox 9">
                <a:extLst>
                  <a:ext uri="{FF2B5EF4-FFF2-40B4-BE49-F238E27FC236}">
                    <a16:creationId xmlns:a16="http://schemas.microsoft.com/office/drawing/2014/main" id="{2D68B433-5135-5718-A5DC-0B66B8DC40EB}"/>
                  </a:ext>
                </a:extLst>
              </p:cNvPr>
              <p:cNvSpPr txBox="1">
                <a:spLocks noRot="1" noChangeAspect="1" noMove="1" noResize="1" noEditPoints="1" noAdjustHandles="1" noChangeArrowheads="1" noChangeShapeType="1" noTextEdit="1"/>
              </p:cNvSpPr>
              <p:nvPr/>
            </p:nvSpPr>
            <p:spPr>
              <a:xfrm>
                <a:off x="992687" y="3811475"/>
                <a:ext cx="4851901" cy="923330"/>
              </a:xfrm>
              <a:prstGeom prst="rect">
                <a:avLst/>
              </a:prstGeom>
              <a:blipFill>
                <a:blip r:embed="rId4"/>
                <a:stretch>
                  <a:fillRect l="-1305" t="-46575" b="-10959"/>
                </a:stretch>
              </a:blipFill>
              <a:ln>
                <a:noFill/>
              </a:ln>
            </p:spPr>
            <p:txBody>
              <a:bodyPr/>
              <a:lstStyle/>
              <a:p>
                <a:r>
                  <a:rPr lang="en-US">
                    <a:noFill/>
                  </a:rPr>
                  <a:t> </a:t>
                </a:r>
              </a:p>
            </p:txBody>
          </p:sp>
        </mc:Fallback>
      </mc:AlternateContent>
      <p:sp>
        <p:nvSpPr>
          <p:cNvPr id="9" name="Down Arrow 8">
            <a:extLst>
              <a:ext uri="{FF2B5EF4-FFF2-40B4-BE49-F238E27FC236}">
                <a16:creationId xmlns:a16="http://schemas.microsoft.com/office/drawing/2014/main" id="{7551E009-413D-6817-E665-355027A1FF15}"/>
              </a:ext>
            </a:extLst>
          </p:cNvPr>
          <p:cNvSpPr/>
          <p:nvPr/>
        </p:nvSpPr>
        <p:spPr>
          <a:xfrm rot="16200000">
            <a:off x="654073" y="3807285"/>
            <a:ext cx="307564" cy="369664"/>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6630444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F2F76A-18F7-79DF-4E69-B0BCE426D2B4}"/>
              </a:ext>
            </a:extLst>
          </p:cNvPr>
          <p:cNvSpPr>
            <a:spLocks noGrp="1"/>
          </p:cNvSpPr>
          <p:nvPr>
            <p:ph type="title"/>
          </p:nvPr>
        </p:nvSpPr>
        <p:spPr>
          <a:xfrm>
            <a:off x="457200" y="205979"/>
            <a:ext cx="8097716" cy="857250"/>
          </a:xfrm>
        </p:spPr>
        <p:txBody>
          <a:bodyPr>
            <a:normAutofit/>
          </a:bodyPr>
          <a:lstStyle/>
          <a:p>
            <a:pPr algn="l"/>
            <a:r>
              <a:rPr lang="en-US" dirty="0">
                <a:solidFill>
                  <a:srgbClr val="F3FFC4"/>
                </a:solidFill>
              </a:rPr>
              <a:t>Neutrino masses &amp; large-scale structure...</a:t>
            </a:r>
          </a:p>
        </p:txBody>
      </p:sp>
      <p:sp>
        <p:nvSpPr>
          <p:cNvPr id="2" name="Slide Number Placeholder 1">
            <a:extLst>
              <a:ext uri="{FF2B5EF4-FFF2-40B4-BE49-F238E27FC236}">
                <a16:creationId xmlns:a16="http://schemas.microsoft.com/office/drawing/2014/main" id="{CF87CB87-4716-B6FA-E458-E119001DE342}"/>
              </a:ext>
            </a:extLst>
          </p:cNvPr>
          <p:cNvSpPr>
            <a:spLocks noGrp="1"/>
          </p:cNvSpPr>
          <p:nvPr>
            <p:ph type="sldNum" sz="quarter" idx="12"/>
          </p:nvPr>
        </p:nvSpPr>
        <p:spPr/>
        <p:txBody>
          <a:bodyPr/>
          <a:lstStyle/>
          <a:p>
            <a:fld id="{A4ED5AB7-515B-904A-811B-D7BD6E84713F}" type="slidenum">
              <a:rPr lang="en-US" smtClean="0"/>
              <a:t>19</a:t>
            </a:fld>
            <a:endParaRPr lang="en-US" dirty="0"/>
          </a:p>
        </p:txBody>
      </p:sp>
      <p:sp>
        <p:nvSpPr>
          <p:cNvPr id="5" name="TextBox 4">
            <a:extLst>
              <a:ext uri="{FF2B5EF4-FFF2-40B4-BE49-F238E27FC236}">
                <a16:creationId xmlns:a16="http://schemas.microsoft.com/office/drawing/2014/main" id="{3C0F8711-1661-0220-52DC-FB06131D0A58}"/>
              </a:ext>
            </a:extLst>
          </p:cNvPr>
          <p:cNvSpPr txBox="1"/>
          <p:nvPr/>
        </p:nvSpPr>
        <p:spPr>
          <a:xfrm>
            <a:off x="3619654" y="4609521"/>
            <a:ext cx="1904689" cy="246221"/>
          </a:xfrm>
          <a:prstGeom prst="rect">
            <a:avLst/>
          </a:prstGeom>
          <a:noFill/>
        </p:spPr>
        <p:txBody>
          <a:bodyPr wrap="none" rtlCol="0">
            <a:spAutoFit/>
          </a:bodyPr>
          <a:lstStyle/>
          <a:p>
            <a:r>
              <a:rPr lang="en-AU" sz="1000" dirty="0">
                <a:solidFill>
                  <a:srgbClr val="E7E287"/>
                </a:solidFill>
              </a:rPr>
              <a:t>Simulations by Troels </a:t>
            </a:r>
            <a:r>
              <a:rPr lang="en-AU" sz="1000" dirty="0" err="1">
                <a:solidFill>
                  <a:srgbClr val="E7E287"/>
                </a:solidFill>
              </a:rPr>
              <a:t>Haugbølle</a:t>
            </a:r>
            <a:endParaRPr lang="en-AU" sz="1000" dirty="0">
              <a:solidFill>
                <a:srgbClr val="E7E287"/>
              </a:solidFill>
            </a:endParaRPr>
          </a:p>
        </p:txBody>
      </p:sp>
      <p:cxnSp>
        <p:nvCxnSpPr>
          <p:cNvPr id="6" name="Straight Connector 5">
            <a:extLst>
              <a:ext uri="{FF2B5EF4-FFF2-40B4-BE49-F238E27FC236}">
                <a16:creationId xmlns:a16="http://schemas.microsoft.com/office/drawing/2014/main" id="{6286BD90-8ED5-1D85-D609-9D441D53B65C}"/>
              </a:ext>
            </a:extLst>
          </p:cNvPr>
          <p:cNvCxnSpPr/>
          <p:nvPr/>
        </p:nvCxnSpPr>
        <p:spPr>
          <a:xfrm>
            <a:off x="1437623" y="2165313"/>
            <a:ext cx="0" cy="2248382"/>
          </a:xfrm>
          <a:prstGeom prst="line">
            <a:avLst/>
          </a:prstGeom>
          <a:ln w="28575" cap="flat" cmpd="sng" algn="ctr">
            <a:solidFill>
              <a:schemeClr val="tx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264F3D4-14CC-78DA-BB4F-25902E69A60F}"/>
                  </a:ext>
                </a:extLst>
              </p:cNvPr>
              <p:cNvSpPr txBox="1"/>
              <p:nvPr/>
            </p:nvSpPr>
            <p:spPr>
              <a:xfrm rot="16200000">
                <a:off x="691876" y="3044511"/>
                <a:ext cx="1239506" cy="3231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500" i="1" dirty="0">
                          <a:latin typeface="Cambria Math" panose="02040503050406030204" pitchFamily="18" charset="0"/>
                        </a:rPr>
                        <m:t>256 </m:t>
                      </m:r>
                      <m:sSup>
                        <m:sSupPr>
                          <m:ctrlPr>
                            <a:rPr lang="en-US" sz="1500" i="1" dirty="0">
                              <a:latin typeface="Cambria Math" panose="02040503050406030204" pitchFamily="18" charset="0"/>
                            </a:rPr>
                          </m:ctrlPr>
                        </m:sSupPr>
                        <m:e>
                          <m:r>
                            <a:rPr lang="en-AU" sz="1500" i="1" dirty="0">
                              <a:latin typeface="Cambria Math" panose="02040503050406030204" pitchFamily="18" charset="0"/>
                            </a:rPr>
                            <m:t>h</m:t>
                          </m:r>
                        </m:e>
                        <m:sup>
                          <m:r>
                            <a:rPr lang="en-AU" sz="1500" i="1" dirty="0">
                              <a:latin typeface="Cambria Math" panose="02040503050406030204" pitchFamily="18" charset="0"/>
                            </a:rPr>
                            <m:t>−1</m:t>
                          </m:r>
                        </m:sup>
                      </m:sSup>
                      <m:r>
                        <m:rPr>
                          <m:nor/>
                        </m:rPr>
                        <a:rPr lang="en-US" sz="1500" dirty="0">
                          <a:latin typeface="Cambria Math" panose="02040503050406030204" pitchFamily="18" charset="0"/>
                        </a:rPr>
                        <m:t>Mpc</m:t>
                      </m:r>
                    </m:oMath>
                  </m:oMathPara>
                </a14:m>
                <a:endParaRPr lang="en-US" sz="1500" dirty="0"/>
              </a:p>
            </p:txBody>
          </p:sp>
        </mc:Choice>
        <mc:Fallback xmlns="">
          <p:sp>
            <p:nvSpPr>
              <p:cNvPr id="7" name="TextBox 6">
                <a:extLst>
                  <a:ext uri="{FF2B5EF4-FFF2-40B4-BE49-F238E27FC236}">
                    <a16:creationId xmlns:a16="http://schemas.microsoft.com/office/drawing/2014/main" id="{D264F3D4-14CC-78DA-BB4F-25902E69A60F}"/>
                  </a:ext>
                </a:extLst>
              </p:cNvPr>
              <p:cNvSpPr txBox="1">
                <a:spLocks noRot="1" noChangeAspect="1" noMove="1" noResize="1" noEditPoints="1" noAdjustHandles="1" noChangeArrowheads="1" noChangeShapeType="1" noTextEdit="1"/>
              </p:cNvSpPr>
              <p:nvPr/>
            </p:nvSpPr>
            <p:spPr>
              <a:xfrm rot="16200000">
                <a:off x="691876" y="3044511"/>
                <a:ext cx="1239506" cy="323165"/>
              </a:xfrm>
              <a:prstGeom prst="rect">
                <a:avLst/>
              </a:prstGeom>
              <a:blipFill>
                <a:blip r:embed="rId4"/>
                <a:stretch>
                  <a:fillRect r="-11111"/>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E87BC0D1-08EE-9A8A-7F58-96985472D152}"/>
              </a:ext>
            </a:extLst>
          </p:cNvPr>
          <p:cNvSpPr txBox="1"/>
          <p:nvPr/>
        </p:nvSpPr>
        <p:spPr>
          <a:xfrm>
            <a:off x="2272705" y="1127721"/>
            <a:ext cx="1875706" cy="323165"/>
          </a:xfrm>
          <a:prstGeom prst="rect">
            <a:avLst/>
          </a:prstGeom>
          <a:noFill/>
        </p:spPr>
        <p:txBody>
          <a:bodyPr wrap="none" rtlCol="0">
            <a:spAutoFit/>
          </a:bodyPr>
          <a:lstStyle/>
          <a:p>
            <a:r>
              <a:rPr lang="en-US" sz="1500" dirty="0">
                <a:solidFill>
                  <a:srgbClr val="0E8BAE"/>
                </a:solidFill>
              </a:rPr>
              <a:t>Cold dark matter only</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F0591BC-FCA7-3A5B-C7B1-31D4AEDB001E}"/>
                  </a:ext>
                </a:extLst>
              </p:cNvPr>
              <p:cNvSpPr txBox="1"/>
              <p:nvPr/>
            </p:nvSpPr>
            <p:spPr>
              <a:xfrm>
                <a:off x="4754879" y="1125691"/>
                <a:ext cx="2299295" cy="553998"/>
              </a:xfrm>
              <a:prstGeom prst="rect">
                <a:avLst/>
              </a:prstGeom>
              <a:noFill/>
            </p:spPr>
            <p:txBody>
              <a:bodyPr wrap="square" rtlCol="0">
                <a:spAutoFit/>
              </a:bodyPr>
              <a:lstStyle/>
              <a:p>
                <a:r>
                  <a:rPr lang="en-US" sz="1500" dirty="0">
                    <a:solidFill>
                      <a:srgbClr val="0E8BAE"/>
                    </a:solidFill>
                  </a:rPr>
                  <a:t>Cold dark matter + neutrinos (</a:t>
                </a:r>
                <a14:m>
                  <m:oMath xmlns:m="http://schemas.openxmlformats.org/officeDocument/2006/math">
                    <m:nary>
                      <m:naryPr>
                        <m:chr m:val="∑"/>
                        <m:subHide m:val="on"/>
                        <m:supHide m:val="on"/>
                        <m:ctrlPr>
                          <a:rPr lang="en-US" sz="1500" i="1" smtClean="0">
                            <a:solidFill>
                              <a:srgbClr val="0E8BAE"/>
                            </a:solidFill>
                            <a:latin typeface="Cambria Math" panose="02040503050406030204" pitchFamily="18" charset="0"/>
                          </a:rPr>
                        </m:ctrlPr>
                      </m:naryPr>
                      <m:sub/>
                      <m:sup/>
                      <m:e>
                        <m:sSub>
                          <m:sSubPr>
                            <m:ctrlPr>
                              <a:rPr lang="en-US" sz="1500" i="1" smtClean="0">
                                <a:solidFill>
                                  <a:srgbClr val="0E8BAE"/>
                                </a:solidFill>
                                <a:latin typeface="Cambria Math" panose="02040503050406030204" pitchFamily="18" charset="0"/>
                              </a:rPr>
                            </m:ctrlPr>
                          </m:sSubPr>
                          <m:e>
                            <m:r>
                              <a:rPr lang="en-AU" sz="1500" b="0" i="1" smtClean="0">
                                <a:solidFill>
                                  <a:srgbClr val="0E8BAE"/>
                                </a:solidFill>
                                <a:latin typeface="Cambria Math" panose="02040503050406030204" pitchFamily="18" charset="0"/>
                              </a:rPr>
                              <m:t>𝑚</m:t>
                            </m:r>
                          </m:e>
                          <m:sub>
                            <m:r>
                              <a:rPr lang="en-US" sz="1500" i="1" smtClean="0">
                                <a:solidFill>
                                  <a:srgbClr val="0E8BAE"/>
                                </a:solidFill>
                                <a:latin typeface="Cambria Math" panose="02040503050406030204" pitchFamily="18" charset="0"/>
                                <a:ea typeface="Cambria Math" panose="02040503050406030204" pitchFamily="18" charset="0"/>
                              </a:rPr>
                              <m:t>𝜈</m:t>
                            </m:r>
                          </m:sub>
                        </m:sSub>
                        <m:r>
                          <a:rPr lang="en-AU" sz="1500" b="0" i="1" smtClean="0">
                            <a:solidFill>
                              <a:srgbClr val="0E8BAE"/>
                            </a:solidFill>
                            <a:latin typeface="Cambria Math" panose="02040503050406030204" pitchFamily="18" charset="0"/>
                          </a:rPr>
                          <m:t>=6.9</m:t>
                        </m:r>
                      </m:e>
                    </m:nary>
                    <m:r>
                      <m:rPr>
                        <m:sty m:val="p"/>
                      </m:rPr>
                      <a:rPr lang="en-AU" sz="1500" b="0" i="0" smtClean="0">
                        <a:solidFill>
                          <a:srgbClr val="0E8BAE"/>
                        </a:solidFill>
                        <a:latin typeface="Cambria Math" panose="02040503050406030204" pitchFamily="18" charset="0"/>
                      </a:rPr>
                      <m:t>eV</m:t>
                    </m:r>
                  </m:oMath>
                </a14:m>
                <a:r>
                  <a:rPr lang="en-US" sz="1500" dirty="0">
                    <a:solidFill>
                      <a:srgbClr val="0E8BAE"/>
                    </a:solidFill>
                  </a:rPr>
                  <a:t>)</a:t>
                </a:r>
              </a:p>
            </p:txBody>
          </p:sp>
        </mc:Choice>
        <mc:Fallback xmlns="">
          <p:sp>
            <p:nvSpPr>
              <p:cNvPr id="9" name="TextBox 8">
                <a:extLst>
                  <a:ext uri="{FF2B5EF4-FFF2-40B4-BE49-F238E27FC236}">
                    <a16:creationId xmlns:a16="http://schemas.microsoft.com/office/drawing/2014/main" id="{6F0591BC-FCA7-3A5B-C7B1-31D4AEDB001E}"/>
                  </a:ext>
                </a:extLst>
              </p:cNvPr>
              <p:cNvSpPr txBox="1">
                <a:spLocks noRot="1" noChangeAspect="1" noMove="1" noResize="1" noEditPoints="1" noAdjustHandles="1" noChangeArrowheads="1" noChangeShapeType="1" noTextEdit="1"/>
              </p:cNvSpPr>
              <p:nvPr/>
            </p:nvSpPr>
            <p:spPr>
              <a:xfrm>
                <a:off x="4754879" y="1125691"/>
                <a:ext cx="2299295" cy="553998"/>
              </a:xfrm>
              <a:prstGeom prst="rect">
                <a:avLst/>
              </a:prstGeom>
              <a:blipFill>
                <a:blip r:embed="rId5"/>
                <a:stretch>
                  <a:fillRect l="-1099" t="-22222" b="-97778"/>
                </a:stretch>
              </a:blipFill>
            </p:spPr>
            <p:txBody>
              <a:bodyPr/>
              <a:lstStyle/>
              <a:p>
                <a:r>
                  <a:rPr lang="en-US">
                    <a:noFill/>
                  </a:rPr>
                  <a:t> </a:t>
                </a:r>
              </a:p>
            </p:txBody>
          </p:sp>
        </mc:Fallback>
      </mc:AlternateContent>
      <p:pic>
        <p:nvPicPr>
          <p:cNvPr id="10" name="struc69.mov">
            <a:hlinkClick r:id="" action="ppaction://media"/>
            <a:extLst>
              <a:ext uri="{FF2B5EF4-FFF2-40B4-BE49-F238E27FC236}">
                <a16:creationId xmlns:a16="http://schemas.microsoft.com/office/drawing/2014/main" id="{184791BB-AE02-AADC-EE69-110C0AB80EC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871149" y="1814185"/>
            <a:ext cx="5401701" cy="2700851"/>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5890F18-D2EB-F47F-6505-B714BC909A8D}"/>
                  </a:ext>
                </a:extLst>
              </p:cNvPr>
              <p:cNvSpPr txBox="1"/>
              <p:nvPr/>
            </p:nvSpPr>
            <p:spPr>
              <a:xfrm>
                <a:off x="6926787" y="1085680"/>
                <a:ext cx="1467709" cy="634020"/>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sSub>
                        <m:sSubPr>
                          <m:ctrlPr>
                            <a:rPr lang="en-US" sz="1200" i="1" smtClean="0">
                              <a:latin typeface="Cambria Math" panose="02040503050406030204" pitchFamily="18" charset="0"/>
                            </a:rPr>
                          </m:ctrlPr>
                        </m:sSubPr>
                        <m:e>
                          <m:r>
                            <m:rPr>
                              <m:sty m:val="p"/>
                            </m:rPr>
                            <a:rPr lang="el-GR" sz="1200" i="1" smtClean="0">
                              <a:latin typeface="Cambria Math" panose="02040503050406030204" pitchFamily="18" charset="0"/>
                              <a:ea typeface="Cambria Math" panose="02040503050406030204" pitchFamily="18" charset="0"/>
                            </a:rPr>
                            <m:t>Ω</m:t>
                          </m:r>
                        </m:e>
                        <m:sub>
                          <m:r>
                            <m:rPr>
                              <m:sty m:val="p"/>
                            </m:rPr>
                            <a:rPr lang="en-AU" sz="1200" b="0" i="0" smtClean="0">
                              <a:latin typeface="Cambria Math" panose="02040503050406030204" pitchFamily="18" charset="0"/>
                            </a:rPr>
                            <m:t>CDM</m:t>
                          </m:r>
                        </m:sub>
                      </m:sSub>
                      <m:r>
                        <a:rPr lang="en-US" sz="1200" i="1" smtClean="0">
                          <a:latin typeface="Cambria Math" panose="02040503050406030204" pitchFamily="18" charset="0"/>
                          <a:ea typeface="Cambria Math" panose="02040503050406030204" pitchFamily="18" charset="0"/>
                        </a:rPr>
                        <m:t>≈</m:t>
                      </m:r>
                      <m:r>
                        <a:rPr lang="en-AU" sz="1200" b="0" i="1" smtClean="0">
                          <a:latin typeface="Cambria Math" panose="02040503050406030204" pitchFamily="18" charset="0"/>
                          <a:ea typeface="Cambria Math" panose="02040503050406030204" pitchFamily="18" charset="0"/>
                        </a:rPr>
                        <m:t>10%</m:t>
                      </m:r>
                    </m:oMath>
                  </m:oMathPara>
                </a14:m>
                <a:endParaRPr lang="en-US" sz="120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sSub>
                        <m:sSubPr>
                          <m:ctrlPr>
                            <a:rPr lang="en-US" sz="1200" i="1" smtClean="0">
                              <a:latin typeface="Cambria Math" panose="02040503050406030204" pitchFamily="18" charset="0"/>
                            </a:rPr>
                          </m:ctrlPr>
                        </m:sSubPr>
                        <m:e>
                          <m:r>
                            <m:rPr>
                              <m:sty m:val="p"/>
                            </m:rPr>
                            <a:rPr lang="el-GR" sz="1200" i="1" smtClean="0">
                              <a:latin typeface="Cambria Math" panose="02040503050406030204" pitchFamily="18" charset="0"/>
                              <a:ea typeface="Cambria Math" panose="02040503050406030204" pitchFamily="18" charset="0"/>
                            </a:rPr>
                            <m:t>Ω</m:t>
                          </m:r>
                        </m:e>
                        <m:sub>
                          <m:r>
                            <a:rPr lang="en-US" sz="1200" i="1" smtClean="0">
                              <a:latin typeface="Cambria Math" panose="02040503050406030204" pitchFamily="18" charset="0"/>
                              <a:ea typeface="Cambria Math" panose="02040503050406030204" pitchFamily="18" charset="0"/>
                            </a:rPr>
                            <m:t>𝜈</m:t>
                          </m:r>
                        </m:sub>
                      </m:sSub>
                      <m:r>
                        <a:rPr lang="en-AU" sz="1200" b="0" i="1" smtClean="0">
                          <a:latin typeface="Cambria Math" panose="02040503050406030204" pitchFamily="18" charset="0"/>
                        </a:rPr>
                        <m:t>=</m:t>
                      </m:r>
                      <m:f>
                        <m:fPr>
                          <m:ctrlPr>
                            <a:rPr lang="en-AU" sz="1200" b="0" i="1" smtClean="0">
                              <a:latin typeface="Cambria Math" panose="02040503050406030204" pitchFamily="18" charset="0"/>
                            </a:rPr>
                          </m:ctrlPr>
                        </m:fPr>
                        <m:num>
                          <m:nary>
                            <m:naryPr>
                              <m:chr m:val="∑"/>
                              <m:subHide m:val="on"/>
                              <m:supHide m:val="on"/>
                              <m:ctrlPr>
                                <a:rPr lang="en-AU" sz="1200" b="0" i="1" smtClean="0">
                                  <a:latin typeface="Cambria Math" panose="02040503050406030204" pitchFamily="18" charset="0"/>
                                </a:rPr>
                              </m:ctrlPr>
                            </m:naryPr>
                            <m:sub/>
                            <m:sup/>
                            <m:e>
                              <m:sSub>
                                <m:sSubPr>
                                  <m:ctrlPr>
                                    <a:rPr lang="en-AU" sz="1200" b="0" i="1" smtClean="0">
                                      <a:latin typeface="Cambria Math" panose="02040503050406030204" pitchFamily="18" charset="0"/>
                                    </a:rPr>
                                  </m:ctrlPr>
                                </m:sSubPr>
                                <m:e>
                                  <m:r>
                                    <a:rPr lang="en-AU" sz="1200" b="0" i="1" smtClean="0">
                                      <a:latin typeface="Cambria Math" panose="02040503050406030204" pitchFamily="18" charset="0"/>
                                    </a:rPr>
                                    <m:t>𝑚</m:t>
                                  </m:r>
                                </m:e>
                                <m:sub>
                                  <m:r>
                                    <a:rPr lang="en-AU" sz="1200" b="0" i="1" smtClean="0">
                                      <a:latin typeface="Cambria Math" panose="02040503050406030204" pitchFamily="18" charset="0"/>
                                      <a:ea typeface="Cambria Math" panose="02040503050406030204" pitchFamily="18" charset="0"/>
                                    </a:rPr>
                                    <m:t>𝜈</m:t>
                                  </m:r>
                                </m:sub>
                              </m:sSub>
                            </m:e>
                          </m:nary>
                        </m:num>
                        <m:den>
                          <m:r>
                            <a:rPr lang="en-AU" sz="1200" b="0" i="1" smtClean="0">
                              <a:latin typeface="Cambria Math" panose="02040503050406030204" pitchFamily="18" charset="0"/>
                            </a:rPr>
                            <m:t>93 </m:t>
                          </m:r>
                          <m:sSup>
                            <m:sSupPr>
                              <m:ctrlPr>
                                <a:rPr lang="en-AU" sz="1200" b="0" i="1" smtClean="0">
                                  <a:latin typeface="Cambria Math" panose="02040503050406030204" pitchFamily="18" charset="0"/>
                                </a:rPr>
                              </m:ctrlPr>
                            </m:sSupPr>
                            <m:e>
                              <m:r>
                                <a:rPr lang="en-AU" sz="1200" b="0" i="1" smtClean="0">
                                  <a:latin typeface="Cambria Math" panose="02040503050406030204" pitchFamily="18" charset="0"/>
                                </a:rPr>
                                <m:t>h</m:t>
                              </m:r>
                            </m:e>
                            <m:sup>
                              <m:r>
                                <a:rPr lang="en-AU" sz="1200" b="0" i="1" smtClean="0">
                                  <a:latin typeface="Cambria Math" panose="02040503050406030204" pitchFamily="18" charset="0"/>
                                </a:rPr>
                                <m:t>2</m:t>
                              </m:r>
                            </m:sup>
                          </m:sSup>
                        </m:den>
                      </m:f>
                      <m:r>
                        <a:rPr lang="en-AU" sz="1200" b="0" i="1" smtClean="0">
                          <a:latin typeface="Cambria Math" panose="02040503050406030204" pitchFamily="18" charset="0"/>
                          <a:ea typeface="Cambria Math" panose="02040503050406030204" pitchFamily="18" charset="0"/>
                        </a:rPr>
                        <m:t>≈15%</m:t>
                      </m:r>
                    </m:oMath>
                  </m:oMathPara>
                </a14:m>
                <a:endParaRPr lang="en-US" sz="1200" dirty="0"/>
              </a:p>
            </p:txBody>
          </p:sp>
        </mc:Choice>
        <mc:Fallback xmlns="">
          <p:sp>
            <p:nvSpPr>
              <p:cNvPr id="4" name="TextBox 3">
                <a:extLst>
                  <a:ext uri="{FF2B5EF4-FFF2-40B4-BE49-F238E27FC236}">
                    <a16:creationId xmlns:a16="http://schemas.microsoft.com/office/drawing/2014/main" id="{C5890F18-D2EB-F47F-6505-B714BC909A8D}"/>
                  </a:ext>
                </a:extLst>
              </p:cNvPr>
              <p:cNvSpPr txBox="1">
                <a:spLocks noRot="1" noChangeAspect="1" noMove="1" noResize="1" noEditPoints="1" noAdjustHandles="1" noChangeArrowheads="1" noChangeShapeType="1" noTextEdit="1"/>
              </p:cNvSpPr>
              <p:nvPr/>
            </p:nvSpPr>
            <p:spPr>
              <a:xfrm>
                <a:off x="6926787" y="1085680"/>
                <a:ext cx="1467709" cy="634020"/>
              </a:xfrm>
              <a:prstGeom prst="rect">
                <a:avLst/>
              </a:prstGeom>
              <a:blipFill>
                <a:blip r:embed="rId7"/>
                <a:stretch>
                  <a:fillRect t="-13725" b="-39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08B36A6-770F-398C-945E-77FD31C0F81F}"/>
                  </a:ext>
                </a:extLst>
              </p:cNvPr>
              <p:cNvSpPr txBox="1"/>
              <p:nvPr/>
            </p:nvSpPr>
            <p:spPr>
              <a:xfrm>
                <a:off x="2665889" y="1402690"/>
                <a:ext cx="1089337" cy="276999"/>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sSub>
                        <m:sSubPr>
                          <m:ctrlPr>
                            <a:rPr lang="en-US" sz="1200" i="1" smtClean="0">
                              <a:latin typeface="Cambria Math" panose="02040503050406030204" pitchFamily="18" charset="0"/>
                            </a:rPr>
                          </m:ctrlPr>
                        </m:sSubPr>
                        <m:e>
                          <m:r>
                            <m:rPr>
                              <m:sty m:val="p"/>
                            </m:rPr>
                            <a:rPr lang="el-GR" sz="1200" i="1" smtClean="0">
                              <a:latin typeface="Cambria Math" panose="02040503050406030204" pitchFamily="18" charset="0"/>
                              <a:ea typeface="Cambria Math" panose="02040503050406030204" pitchFamily="18" charset="0"/>
                            </a:rPr>
                            <m:t>Ω</m:t>
                          </m:r>
                        </m:e>
                        <m:sub>
                          <m:r>
                            <m:rPr>
                              <m:sty m:val="p"/>
                            </m:rPr>
                            <a:rPr lang="en-AU" sz="1200" b="0" i="0" smtClean="0">
                              <a:latin typeface="Cambria Math" panose="02040503050406030204" pitchFamily="18" charset="0"/>
                            </a:rPr>
                            <m:t>CDM</m:t>
                          </m:r>
                        </m:sub>
                      </m:sSub>
                      <m:r>
                        <a:rPr lang="en-US" sz="1200" i="1" smtClean="0">
                          <a:latin typeface="Cambria Math" panose="02040503050406030204" pitchFamily="18" charset="0"/>
                          <a:ea typeface="Cambria Math" panose="02040503050406030204" pitchFamily="18" charset="0"/>
                        </a:rPr>
                        <m:t>≈</m:t>
                      </m:r>
                      <m:r>
                        <a:rPr lang="en-AU" sz="1200" b="0" i="1" smtClean="0">
                          <a:latin typeface="Cambria Math" panose="02040503050406030204" pitchFamily="18" charset="0"/>
                          <a:ea typeface="Cambria Math" panose="02040503050406030204" pitchFamily="18" charset="0"/>
                        </a:rPr>
                        <m:t>25%</m:t>
                      </m:r>
                    </m:oMath>
                  </m:oMathPara>
                </a14:m>
                <a:endParaRPr lang="en-US" sz="1200" i="1" dirty="0">
                  <a:latin typeface="Cambria Math" panose="02040503050406030204" pitchFamily="18" charset="0"/>
                </a:endParaRPr>
              </a:p>
            </p:txBody>
          </p:sp>
        </mc:Choice>
        <mc:Fallback xmlns="">
          <p:sp>
            <p:nvSpPr>
              <p:cNvPr id="12" name="TextBox 11">
                <a:extLst>
                  <a:ext uri="{FF2B5EF4-FFF2-40B4-BE49-F238E27FC236}">
                    <a16:creationId xmlns:a16="http://schemas.microsoft.com/office/drawing/2014/main" id="{608B36A6-770F-398C-945E-77FD31C0F81F}"/>
                  </a:ext>
                </a:extLst>
              </p:cNvPr>
              <p:cNvSpPr txBox="1">
                <a:spLocks noRot="1" noChangeAspect="1" noMove="1" noResize="1" noEditPoints="1" noAdjustHandles="1" noChangeArrowheads="1" noChangeShapeType="1" noTextEdit="1"/>
              </p:cNvSpPr>
              <p:nvPr/>
            </p:nvSpPr>
            <p:spPr>
              <a:xfrm>
                <a:off x="2665889" y="1402690"/>
                <a:ext cx="1089337" cy="276999"/>
              </a:xfrm>
              <a:prstGeom prst="rect">
                <a:avLst/>
              </a:prstGeom>
              <a:blipFill>
                <a:blip r:embed="rId8"/>
                <a:stretch>
                  <a:fillRect/>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E6AED608-B963-E42E-C6D8-5312B943F44F}"/>
              </a:ext>
            </a:extLst>
          </p:cNvPr>
          <p:cNvSpPr txBox="1"/>
          <p:nvPr/>
        </p:nvSpPr>
        <p:spPr>
          <a:xfrm>
            <a:off x="335325" y="3950079"/>
            <a:ext cx="1161097" cy="954107"/>
          </a:xfrm>
          <a:prstGeom prst="rect">
            <a:avLst/>
          </a:prstGeom>
          <a:noFill/>
        </p:spPr>
        <p:txBody>
          <a:bodyPr wrap="square" rtlCol="0">
            <a:spAutoFit/>
          </a:bodyPr>
          <a:lstStyle/>
          <a:p>
            <a:r>
              <a:rPr lang="en-US" sz="1400" dirty="0">
                <a:solidFill>
                  <a:srgbClr val="0E8BAE"/>
                </a:solidFill>
              </a:rPr>
              <a:t>~ 3% of largest observable distance</a:t>
            </a:r>
          </a:p>
        </p:txBody>
      </p:sp>
      <p:cxnSp>
        <p:nvCxnSpPr>
          <p:cNvPr id="14" name="Straight Arrow Connector 13">
            <a:extLst>
              <a:ext uri="{FF2B5EF4-FFF2-40B4-BE49-F238E27FC236}">
                <a16:creationId xmlns:a16="http://schemas.microsoft.com/office/drawing/2014/main" id="{70A113BB-71FE-0E89-B3B5-641381816D42}"/>
              </a:ext>
            </a:extLst>
          </p:cNvPr>
          <p:cNvCxnSpPr>
            <a:cxnSpLocks/>
          </p:cNvCxnSpPr>
          <p:nvPr/>
        </p:nvCxnSpPr>
        <p:spPr>
          <a:xfrm flipV="1">
            <a:off x="766618" y="3353875"/>
            <a:ext cx="383429" cy="59620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6879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3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7019801-FF7F-AD4C-B5F2-D45EA571578A}"/>
              </a:ext>
            </a:extLst>
          </p:cNvPr>
          <p:cNvGrpSpPr/>
          <p:nvPr/>
        </p:nvGrpSpPr>
        <p:grpSpPr>
          <a:xfrm>
            <a:off x="5604731" y="2407416"/>
            <a:ext cx="1957346" cy="2228328"/>
            <a:chOff x="941629" y="3479025"/>
            <a:chExt cx="2609795" cy="2971103"/>
          </a:xfrm>
        </p:grpSpPr>
        <p:pic>
          <p:nvPicPr>
            <p:cNvPr id="5" name="Picture 4"/>
            <p:cNvPicPr>
              <a:picLocks noChangeAspect="1"/>
            </p:cNvPicPr>
            <p:nvPr/>
          </p:nvPicPr>
          <p:blipFill>
            <a:blip r:embed="rId3"/>
            <a:stretch>
              <a:fillRect/>
            </a:stretch>
          </p:blipFill>
          <p:spPr>
            <a:xfrm>
              <a:off x="941629" y="3479025"/>
              <a:ext cx="2602428" cy="2966085"/>
            </a:xfrm>
            <a:prstGeom prst="rect">
              <a:avLst/>
            </a:prstGeom>
            <a:solidFill>
              <a:schemeClr val="bg1"/>
            </a:solidFill>
          </p:spPr>
        </p:pic>
        <p:sp>
          <p:nvSpPr>
            <p:cNvPr id="4" name="TextBox 3"/>
            <p:cNvSpPr txBox="1"/>
            <p:nvPr/>
          </p:nvSpPr>
          <p:spPr>
            <a:xfrm>
              <a:off x="1688606" y="6050019"/>
              <a:ext cx="1862818" cy="400109"/>
            </a:xfrm>
            <a:prstGeom prst="rect">
              <a:avLst/>
            </a:prstGeom>
            <a:noFill/>
          </p:spPr>
          <p:txBody>
            <a:bodyPr wrap="none" rtlCol="0">
              <a:spAutoFit/>
            </a:bodyPr>
            <a:lstStyle/>
            <a:p>
              <a:r>
                <a:rPr lang="en-US" sz="1350" dirty="0">
                  <a:solidFill>
                    <a:schemeClr val="bg1"/>
                  </a:solidFill>
                </a:rPr>
                <a:t>General relativity</a:t>
              </a:r>
            </a:p>
          </p:txBody>
        </p:sp>
      </p:grpSp>
      <p:grpSp>
        <p:nvGrpSpPr>
          <p:cNvPr id="11" name="Group 10">
            <a:extLst>
              <a:ext uri="{FF2B5EF4-FFF2-40B4-BE49-F238E27FC236}">
                <a16:creationId xmlns:a16="http://schemas.microsoft.com/office/drawing/2014/main" id="{56A0A618-315C-2F42-8EA6-CD7317506F6B}"/>
              </a:ext>
            </a:extLst>
          </p:cNvPr>
          <p:cNvGrpSpPr/>
          <p:nvPr/>
        </p:nvGrpSpPr>
        <p:grpSpPr>
          <a:xfrm>
            <a:off x="934532" y="2407416"/>
            <a:ext cx="2903352" cy="2224564"/>
            <a:chOff x="457200" y="1580777"/>
            <a:chExt cx="3871135" cy="2966085"/>
          </a:xfrm>
        </p:grpSpPr>
        <p:pic>
          <p:nvPicPr>
            <p:cNvPr id="6" name="Picture 5"/>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57200" y="1580777"/>
              <a:ext cx="3780000" cy="2966085"/>
            </a:xfrm>
            <a:prstGeom prst="rect">
              <a:avLst/>
            </a:prstGeom>
          </p:spPr>
        </p:pic>
        <p:sp>
          <p:nvSpPr>
            <p:cNvPr id="8" name="TextBox 7"/>
            <p:cNvSpPr txBox="1"/>
            <p:nvPr/>
          </p:nvSpPr>
          <p:spPr>
            <a:xfrm>
              <a:off x="856445" y="4138893"/>
              <a:ext cx="3471890" cy="400109"/>
            </a:xfrm>
            <a:prstGeom prst="rect">
              <a:avLst/>
            </a:prstGeom>
            <a:noFill/>
          </p:spPr>
          <p:txBody>
            <a:bodyPr wrap="none" rtlCol="0">
              <a:spAutoFit/>
            </a:bodyPr>
            <a:lstStyle/>
            <a:p>
              <a:r>
                <a:rPr lang="en-US" sz="1350" dirty="0"/>
                <a:t>Standard model of particle physics</a:t>
              </a:r>
            </a:p>
          </p:txBody>
        </p:sp>
      </p:grpSp>
      <p:sp>
        <p:nvSpPr>
          <p:cNvPr id="13" name="Content Placeholder 2">
            <a:extLst>
              <a:ext uri="{FF2B5EF4-FFF2-40B4-BE49-F238E27FC236}">
                <a16:creationId xmlns:a16="http://schemas.microsoft.com/office/drawing/2014/main" id="{76FA3AAF-1253-9541-AC75-755CD89B9B88}"/>
              </a:ext>
            </a:extLst>
          </p:cNvPr>
          <p:cNvSpPr>
            <a:spLocks noGrp="1"/>
          </p:cNvSpPr>
          <p:nvPr>
            <p:ph idx="1"/>
          </p:nvPr>
        </p:nvSpPr>
        <p:spPr>
          <a:xfrm>
            <a:off x="457201" y="1172263"/>
            <a:ext cx="4114800" cy="1046472"/>
          </a:xfrm>
        </p:spPr>
        <p:txBody>
          <a:bodyPr>
            <a:noAutofit/>
          </a:bodyPr>
          <a:lstStyle/>
          <a:p>
            <a:pPr marL="0" indent="0">
              <a:buNone/>
            </a:pPr>
            <a:r>
              <a:rPr lang="en-US" sz="2100" b="1" dirty="0"/>
              <a:t>Neutrino</a:t>
            </a:r>
            <a:r>
              <a:rPr lang="en-US" sz="2100" dirty="0"/>
              <a:t> = one of the lightest and most weakly-interacting known particles</a:t>
            </a:r>
          </a:p>
        </p:txBody>
      </p:sp>
      <p:sp>
        <p:nvSpPr>
          <p:cNvPr id="14" name="Content Placeholder 2">
            <a:extLst>
              <a:ext uri="{FF2B5EF4-FFF2-40B4-BE49-F238E27FC236}">
                <a16:creationId xmlns:a16="http://schemas.microsoft.com/office/drawing/2014/main" id="{2AF38981-8926-C04D-AEDC-6A2A60720910}"/>
              </a:ext>
            </a:extLst>
          </p:cNvPr>
          <p:cNvSpPr txBox="1">
            <a:spLocks/>
          </p:cNvSpPr>
          <p:nvPr/>
        </p:nvSpPr>
        <p:spPr>
          <a:xfrm>
            <a:off x="4927732" y="1171821"/>
            <a:ext cx="3446519" cy="1013508"/>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100" b="1" dirty="0"/>
              <a:t>Cosmology</a:t>
            </a:r>
            <a:r>
              <a:rPr lang="en-US" sz="2100" dirty="0"/>
              <a:t> = gravitation on the largest observable scales</a:t>
            </a:r>
          </a:p>
        </p:txBody>
      </p:sp>
      <p:sp>
        <p:nvSpPr>
          <p:cNvPr id="7" name="Title 6">
            <a:extLst>
              <a:ext uri="{FF2B5EF4-FFF2-40B4-BE49-F238E27FC236}">
                <a16:creationId xmlns:a16="http://schemas.microsoft.com/office/drawing/2014/main" id="{38FD3F14-1B17-17FD-430F-8C32D03BBABE}"/>
              </a:ext>
            </a:extLst>
          </p:cNvPr>
          <p:cNvSpPr>
            <a:spLocks noGrp="1"/>
          </p:cNvSpPr>
          <p:nvPr>
            <p:ph type="title"/>
          </p:nvPr>
        </p:nvSpPr>
        <p:spPr/>
        <p:txBody>
          <a:bodyPr/>
          <a:lstStyle/>
          <a:p>
            <a:pPr algn="l"/>
            <a:r>
              <a:rPr lang="en-US" dirty="0">
                <a:solidFill>
                  <a:srgbClr val="F3FFC4"/>
                </a:solidFill>
              </a:rPr>
              <a:t>An unlikely partnership?</a:t>
            </a:r>
          </a:p>
        </p:txBody>
      </p:sp>
      <p:sp>
        <p:nvSpPr>
          <p:cNvPr id="2" name="Slide Number Placeholder 1">
            <a:extLst>
              <a:ext uri="{FF2B5EF4-FFF2-40B4-BE49-F238E27FC236}">
                <a16:creationId xmlns:a16="http://schemas.microsoft.com/office/drawing/2014/main" id="{92497D9F-E787-10B6-BED2-7D888AA192E9}"/>
              </a:ext>
            </a:extLst>
          </p:cNvPr>
          <p:cNvSpPr>
            <a:spLocks noGrp="1"/>
          </p:cNvSpPr>
          <p:nvPr>
            <p:ph type="sldNum" sz="quarter" idx="12"/>
          </p:nvPr>
        </p:nvSpPr>
        <p:spPr/>
        <p:txBody>
          <a:bodyPr/>
          <a:lstStyle/>
          <a:p>
            <a:fld id="{A4ED5AB7-515B-904A-811B-D7BD6E84713F}" type="slidenum">
              <a:rPr lang="en-US" smtClean="0"/>
              <a:t>2</a:t>
            </a:fld>
            <a:endParaRPr lang="en-US"/>
          </a:p>
        </p:txBody>
      </p:sp>
    </p:spTree>
    <p:extLst>
      <p:ext uri="{BB962C8B-B14F-4D97-AF65-F5344CB8AC3E}">
        <p14:creationId xmlns:p14="http://schemas.microsoft.com/office/powerpoint/2010/main" val="1186625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F2F76A-18F7-79DF-4E69-B0BCE426D2B4}"/>
              </a:ext>
            </a:extLst>
          </p:cNvPr>
          <p:cNvSpPr>
            <a:spLocks noGrp="1"/>
          </p:cNvSpPr>
          <p:nvPr>
            <p:ph type="title"/>
          </p:nvPr>
        </p:nvSpPr>
        <p:spPr>
          <a:xfrm>
            <a:off x="457200" y="205979"/>
            <a:ext cx="8097716" cy="857250"/>
          </a:xfrm>
        </p:spPr>
        <p:txBody>
          <a:bodyPr>
            <a:normAutofit/>
          </a:bodyPr>
          <a:lstStyle/>
          <a:p>
            <a:pPr algn="l"/>
            <a:r>
              <a:rPr lang="en-US" dirty="0">
                <a:solidFill>
                  <a:srgbClr val="F3FFC4"/>
                </a:solidFill>
              </a:rPr>
              <a:t>Neutrino masses &amp; large-scale structure...</a:t>
            </a:r>
          </a:p>
        </p:txBody>
      </p:sp>
      <p:sp>
        <p:nvSpPr>
          <p:cNvPr id="2" name="Slide Number Placeholder 1">
            <a:extLst>
              <a:ext uri="{FF2B5EF4-FFF2-40B4-BE49-F238E27FC236}">
                <a16:creationId xmlns:a16="http://schemas.microsoft.com/office/drawing/2014/main" id="{CF87CB87-4716-B6FA-E458-E119001DE342}"/>
              </a:ext>
            </a:extLst>
          </p:cNvPr>
          <p:cNvSpPr>
            <a:spLocks noGrp="1"/>
          </p:cNvSpPr>
          <p:nvPr>
            <p:ph type="sldNum" sz="quarter" idx="12"/>
          </p:nvPr>
        </p:nvSpPr>
        <p:spPr/>
        <p:txBody>
          <a:bodyPr/>
          <a:lstStyle/>
          <a:p>
            <a:fld id="{A4ED5AB7-515B-904A-811B-D7BD6E84713F}" type="slidenum">
              <a:rPr lang="en-US" smtClean="0"/>
              <a:t>20</a:t>
            </a:fld>
            <a:endParaRPr lang="en-US" dirty="0"/>
          </a:p>
        </p:txBody>
      </p:sp>
      <p:sp>
        <p:nvSpPr>
          <p:cNvPr id="5" name="TextBox 4">
            <a:extLst>
              <a:ext uri="{FF2B5EF4-FFF2-40B4-BE49-F238E27FC236}">
                <a16:creationId xmlns:a16="http://schemas.microsoft.com/office/drawing/2014/main" id="{3C0F8711-1661-0220-52DC-FB06131D0A58}"/>
              </a:ext>
            </a:extLst>
          </p:cNvPr>
          <p:cNvSpPr txBox="1"/>
          <p:nvPr/>
        </p:nvSpPr>
        <p:spPr>
          <a:xfrm>
            <a:off x="3619654" y="4609521"/>
            <a:ext cx="1904689" cy="246221"/>
          </a:xfrm>
          <a:prstGeom prst="rect">
            <a:avLst/>
          </a:prstGeom>
          <a:noFill/>
        </p:spPr>
        <p:txBody>
          <a:bodyPr wrap="none" rtlCol="0">
            <a:spAutoFit/>
          </a:bodyPr>
          <a:lstStyle/>
          <a:p>
            <a:r>
              <a:rPr lang="en-AU" sz="1000" dirty="0">
                <a:solidFill>
                  <a:srgbClr val="E7E287"/>
                </a:solidFill>
              </a:rPr>
              <a:t>Simulations by Troels </a:t>
            </a:r>
            <a:r>
              <a:rPr lang="en-AU" sz="1000" dirty="0" err="1">
                <a:solidFill>
                  <a:srgbClr val="E7E287"/>
                </a:solidFill>
              </a:rPr>
              <a:t>Haugbølle</a:t>
            </a:r>
            <a:endParaRPr lang="en-AU" sz="1000" dirty="0">
              <a:solidFill>
                <a:srgbClr val="E7E287"/>
              </a:solidFill>
            </a:endParaRPr>
          </a:p>
        </p:txBody>
      </p:sp>
      <p:cxnSp>
        <p:nvCxnSpPr>
          <p:cNvPr id="6" name="Straight Connector 5">
            <a:extLst>
              <a:ext uri="{FF2B5EF4-FFF2-40B4-BE49-F238E27FC236}">
                <a16:creationId xmlns:a16="http://schemas.microsoft.com/office/drawing/2014/main" id="{6286BD90-8ED5-1D85-D609-9D441D53B65C}"/>
              </a:ext>
            </a:extLst>
          </p:cNvPr>
          <p:cNvCxnSpPr/>
          <p:nvPr/>
        </p:nvCxnSpPr>
        <p:spPr>
          <a:xfrm>
            <a:off x="1437623" y="2165313"/>
            <a:ext cx="0" cy="2248382"/>
          </a:xfrm>
          <a:prstGeom prst="line">
            <a:avLst/>
          </a:prstGeom>
          <a:ln w="28575" cap="flat" cmpd="sng" algn="ctr">
            <a:solidFill>
              <a:schemeClr val="tx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264F3D4-14CC-78DA-BB4F-25902E69A60F}"/>
                  </a:ext>
                </a:extLst>
              </p:cNvPr>
              <p:cNvSpPr txBox="1"/>
              <p:nvPr/>
            </p:nvSpPr>
            <p:spPr>
              <a:xfrm rot="16200000">
                <a:off x="691876" y="3044511"/>
                <a:ext cx="1239506" cy="3231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500" i="1" dirty="0">
                          <a:latin typeface="Cambria Math" panose="02040503050406030204" pitchFamily="18" charset="0"/>
                        </a:rPr>
                        <m:t>256 </m:t>
                      </m:r>
                      <m:sSup>
                        <m:sSupPr>
                          <m:ctrlPr>
                            <a:rPr lang="en-US" sz="1500" i="1" dirty="0">
                              <a:latin typeface="Cambria Math" panose="02040503050406030204" pitchFamily="18" charset="0"/>
                            </a:rPr>
                          </m:ctrlPr>
                        </m:sSupPr>
                        <m:e>
                          <m:r>
                            <a:rPr lang="en-AU" sz="1500" i="1" dirty="0">
                              <a:latin typeface="Cambria Math" panose="02040503050406030204" pitchFamily="18" charset="0"/>
                            </a:rPr>
                            <m:t>h</m:t>
                          </m:r>
                        </m:e>
                        <m:sup>
                          <m:r>
                            <a:rPr lang="en-AU" sz="1500" i="1" dirty="0">
                              <a:latin typeface="Cambria Math" panose="02040503050406030204" pitchFamily="18" charset="0"/>
                            </a:rPr>
                            <m:t>−1</m:t>
                          </m:r>
                        </m:sup>
                      </m:sSup>
                      <m:r>
                        <m:rPr>
                          <m:nor/>
                        </m:rPr>
                        <a:rPr lang="en-US" sz="1500" dirty="0">
                          <a:latin typeface="Cambria Math" panose="02040503050406030204" pitchFamily="18" charset="0"/>
                        </a:rPr>
                        <m:t>Mpc</m:t>
                      </m:r>
                    </m:oMath>
                  </m:oMathPara>
                </a14:m>
                <a:endParaRPr lang="en-US" sz="1500" dirty="0"/>
              </a:p>
            </p:txBody>
          </p:sp>
        </mc:Choice>
        <mc:Fallback xmlns="">
          <p:sp>
            <p:nvSpPr>
              <p:cNvPr id="7" name="TextBox 6">
                <a:extLst>
                  <a:ext uri="{FF2B5EF4-FFF2-40B4-BE49-F238E27FC236}">
                    <a16:creationId xmlns:a16="http://schemas.microsoft.com/office/drawing/2014/main" id="{D264F3D4-14CC-78DA-BB4F-25902E69A60F}"/>
                  </a:ext>
                </a:extLst>
              </p:cNvPr>
              <p:cNvSpPr txBox="1">
                <a:spLocks noRot="1" noChangeAspect="1" noMove="1" noResize="1" noEditPoints="1" noAdjustHandles="1" noChangeArrowheads="1" noChangeShapeType="1" noTextEdit="1"/>
              </p:cNvSpPr>
              <p:nvPr/>
            </p:nvSpPr>
            <p:spPr>
              <a:xfrm rot="16200000">
                <a:off x="691876" y="3044511"/>
                <a:ext cx="1239506" cy="323165"/>
              </a:xfrm>
              <a:prstGeom prst="rect">
                <a:avLst/>
              </a:prstGeom>
              <a:blipFill>
                <a:blip r:embed="rId4"/>
                <a:stretch>
                  <a:fillRect r="-11111"/>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E87BC0D1-08EE-9A8A-7F58-96985472D152}"/>
              </a:ext>
            </a:extLst>
          </p:cNvPr>
          <p:cNvSpPr txBox="1"/>
          <p:nvPr/>
        </p:nvSpPr>
        <p:spPr>
          <a:xfrm>
            <a:off x="2272705" y="1127721"/>
            <a:ext cx="1875706" cy="323165"/>
          </a:xfrm>
          <a:prstGeom prst="rect">
            <a:avLst/>
          </a:prstGeom>
          <a:noFill/>
        </p:spPr>
        <p:txBody>
          <a:bodyPr wrap="none" rtlCol="0">
            <a:spAutoFit/>
          </a:bodyPr>
          <a:lstStyle/>
          <a:p>
            <a:r>
              <a:rPr lang="en-US" sz="1500" dirty="0">
                <a:solidFill>
                  <a:srgbClr val="0E8BAE"/>
                </a:solidFill>
              </a:rPr>
              <a:t>Cold dark matter only</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F0591BC-FCA7-3A5B-C7B1-31D4AEDB001E}"/>
                  </a:ext>
                </a:extLst>
              </p:cNvPr>
              <p:cNvSpPr txBox="1"/>
              <p:nvPr/>
            </p:nvSpPr>
            <p:spPr>
              <a:xfrm>
                <a:off x="4754879" y="1125691"/>
                <a:ext cx="2299295" cy="553998"/>
              </a:xfrm>
              <a:prstGeom prst="rect">
                <a:avLst/>
              </a:prstGeom>
              <a:noFill/>
            </p:spPr>
            <p:txBody>
              <a:bodyPr wrap="square" rtlCol="0">
                <a:spAutoFit/>
              </a:bodyPr>
              <a:lstStyle/>
              <a:p>
                <a:r>
                  <a:rPr lang="en-US" sz="1500" dirty="0">
                    <a:solidFill>
                      <a:srgbClr val="0E8BAE"/>
                    </a:solidFill>
                  </a:rPr>
                  <a:t>Cold dark matter + neutrinos (</a:t>
                </a:r>
                <a14:m>
                  <m:oMath xmlns:m="http://schemas.openxmlformats.org/officeDocument/2006/math">
                    <m:nary>
                      <m:naryPr>
                        <m:chr m:val="∑"/>
                        <m:subHide m:val="on"/>
                        <m:supHide m:val="on"/>
                        <m:ctrlPr>
                          <a:rPr lang="en-US" sz="1500" i="1" smtClean="0">
                            <a:solidFill>
                              <a:srgbClr val="0E8BAE"/>
                            </a:solidFill>
                            <a:latin typeface="Cambria Math" panose="02040503050406030204" pitchFamily="18" charset="0"/>
                          </a:rPr>
                        </m:ctrlPr>
                      </m:naryPr>
                      <m:sub/>
                      <m:sup/>
                      <m:e>
                        <m:sSub>
                          <m:sSubPr>
                            <m:ctrlPr>
                              <a:rPr lang="en-US" sz="1500" i="1" smtClean="0">
                                <a:solidFill>
                                  <a:srgbClr val="0E8BAE"/>
                                </a:solidFill>
                                <a:latin typeface="Cambria Math" panose="02040503050406030204" pitchFamily="18" charset="0"/>
                              </a:rPr>
                            </m:ctrlPr>
                          </m:sSubPr>
                          <m:e>
                            <m:r>
                              <a:rPr lang="en-AU" sz="1500" b="0" i="1" smtClean="0">
                                <a:solidFill>
                                  <a:srgbClr val="0E8BAE"/>
                                </a:solidFill>
                                <a:latin typeface="Cambria Math" panose="02040503050406030204" pitchFamily="18" charset="0"/>
                              </a:rPr>
                              <m:t>𝑚</m:t>
                            </m:r>
                          </m:e>
                          <m:sub>
                            <m:r>
                              <a:rPr lang="en-US" sz="1500" i="1" smtClean="0">
                                <a:solidFill>
                                  <a:srgbClr val="0E8BAE"/>
                                </a:solidFill>
                                <a:latin typeface="Cambria Math" panose="02040503050406030204" pitchFamily="18" charset="0"/>
                                <a:ea typeface="Cambria Math" panose="02040503050406030204" pitchFamily="18" charset="0"/>
                              </a:rPr>
                              <m:t>𝜈</m:t>
                            </m:r>
                          </m:sub>
                        </m:sSub>
                        <m:r>
                          <a:rPr lang="en-AU" sz="1500" b="0" i="1" smtClean="0">
                            <a:solidFill>
                              <a:srgbClr val="0E8BAE"/>
                            </a:solidFill>
                            <a:latin typeface="Cambria Math" panose="02040503050406030204" pitchFamily="18" charset="0"/>
                          </a:rPr>
                          <m:t>=6.9</m:t>
                        </m:r>
                      </m:e>
                    </m:nary>
                    <m:r>
                      <m:rPr>
                        <m:sty m:val="p"/>
                      </m:rPr>
                      <a:rPr lang="en-AU" sz="1500" b="0" i="0" smtClean="0">
                        <a:solidFill>
                          <a:srgbClr val="0E8BAE"/>
                        </a:solidFill>
                        <a:latin typeface="Cambria Math" panose="02040503050406030204" pitchFamily="18" charset="0"/>
                      </a:rPr>
                      <m:t>eV</m:t>
                    </m:r>
                  </m:oMath>
                </a14:m>
                <a:r>
                  <a:rPr lang="en-US" sz="1500" dirty="0">
                    <a:solidFill>
                      <a:srgbClr val="0E8BAE"/>
                    </a:solidFill>
                  </a:rPr>
                  <a:t>)</a:t>
                </a:r>
              </a:p>
            </p:txBody>
          </p:sp>
        </mc:Choice>
        <mc:Fallback xmlns="">
          <p:sp>
            <p:nvSpPr>
              <p:cNvPr id="9" name="TextBox 8">
                <a:extLst>
                  <a:ext uri="{FF2B5EF4-FFF2-40B4-BE49-F238E27FC236}">
                    <a16:creationId xmlns:a16="http://schemas.microsoft.com/office/drawing/2014/main" id="{6F0591BC-FCA7-3A5B-C7B1-31D4AEDB001E}"/>
                  </a:ext>
                </a:extLst>
              </p:cNvPr>
              <p:cNvSpPr txBox="1">
                <a:spLocks noRot="1" noChangeAspect="1" noMove="1" noResize="1" noEditPoints="1" noAdjustHandles="1" noChangeArrowheads="1" noChangeShapeType="1" noTextEdit="1"/>
              </p:cNvSpPr>
              <p:nvPr/>
            </p:nvSpPr>
            <p:spPr>
              <a:xfrm>
                <a:off x="4754879" y="1125691"/>
                <a:ext cx="2299295" cy="553998"/>
              </a:xfrm>
              <a:prstGeom prst="rect">
                <a:avLst/>
              </a:prstGeom>
              <a:blipFill>
                <a:blip r:embed="rId5"/>
                <a:stretch>
                  <a:fillRect l="-1099" t="-22222" b="-97778"/>
                </a:stretch>
              </a:blipFill>
            </p:spPr>
            <p:txBody>
              <a:bodyPr/>
              <a:lstStyle/>
              <a:p>
                <a:r>
                  <a:rPr lang="en-US">
                    <a:noFill/>
                  </a:rPr>
                  <a:t> </a:t>
                </a:r>
              </a:p>
            </p:txBody>
          </p:sp>
        </mc:Fallback>
      </mc:AlternateContent>
      <p:pic>
        <p:nvPicPr>
          <p:cNvPr id="10" name="struc69.mov">
            <a:hlinkClick r:id="" action="ppaction://media"/>
            <a:extLst>
              <a:ext uri="{FF2B5EF4-FFF2-40B4-BE49-F238E27FC236}">
                <a16:creationId xmlns:a16="http://schemas.microsoft.com/office/drawing/2014/main" id="{184791BB-AE02-AADC-EE69-110C0AB80EC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871149" y="1814185"/>
            <a:ext cx="5401701" cy="2700851"/>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5890F18-D2EB-F47F-6505-B714BC909A8D}"/>
                  </a:ext>
                </a:extLst>
              </p:cNvPr>
              <p:cNvSpPr txBox="1"/>
              <p:nvPr/>
            </p:nvSpPr>
            <p:spPr>
              <a:xfrm>
                <a:off x="6926787" y="1085680"/>
                <a:ext cx="1467709" cy="634020"/>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sSub>
                        <m:sSubPr>
                          <m:ctrlPr>
                            <a:rPr lang="en-US" sz="1200" i="1" smtClean="0">
                              <a:latin typeface="Cambria Math" panose="02040503050406030204" pitchFamily="18" charset="0"/>
                            </a:rPr>
                          </m:ctrlPr>
                        </m:sSubPr>
                        <m:e>
                          <m:r>
                            <m:rPr>
                              <m:sty m:val="p"/>
                            </m:rPr>
                            <a:rPr lang="el-GR" sz="1200" i="1" smtClean="0">
                              <a:latin typeface="Cambria Math" panose="02040503050406030204" pitchFamily="18" charset="0"/>
                              <a:ea typeface="Cambria Math" panose="02040503050406030204" pitchFamily="18" charset="0"/>
                            </a:rPr>
                            <m:t>Ω</m:t>
                          </m:r>
                        </m:e>
                        <m:sub>
                          <m:r>
                            <m:rPr>
                              <m:sty m:val="p"/>
                            </m:rPr>
                            <a:rPr lang="en-AU" sz="1200" b="0" i="0" smtClean="0">
                              <a:latin typeface="Cambria Math" panose="02040503050406030204" pitchFamily="18" charset="0"/>
                            </a:rPr>
                            <m:t>CDM</m:t>
                          </m:r>
                        </m:sub>
                      </m:sSub>
                      <m:r>
                        <a:rPr lang="en-US" sz="1200" i="1" smtClean="0">
                          <a:latin typeface="Cambria Math" panose="02040503050406030204" pitchFamily="18" charset="0"/>
                          <a:ea typeface="Cambria Math" panose="02040503050406030204" pitchFamily="18" charset="0"/>
                        </a:rPr>
                        <m:t>≈</m:t>
                      </m:r>
                      <m:r>
                        <a:rPr lang="en-AU" sz="1200" b="0" i="1" smtClean="0">
                          <a:latin typeface="Cambria Math" panose="02040503050406030204" pitchFamily="18" charset="0"/>
                          <a:ea typeface="Cambria Math" panose="02040503050406030204" pitchFamily="18" charset="0"/>
                        </a:rPr>
                        <m:t>10%</m:t>
                      </m:r>
                    </m:oMath>
                  </m:oMathPara>
                </a14:m>
                <a:endParaRPr lang="en-US" sz="120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sSub>
                        <m:sSubPr>
                          <m:ctrlPr>
                            <a:rPr lang="en-US" sz="1200" i="1" smtClean="0">
                              <a:latin typeface="Cambria Math" panose="02040503050406030204" pitchFamily="18" charset="0"/>
                            </a:rPr>
                          </m:ctrlPr>
                        </m:sSubPr>
                        <m:e>
                          <m:r>
                            <m:rPr>
                              <m:sty m:val="p"/>
                            </m:rPr>
                            <a:rPr lang="el-GR" sz="1200" i="1" smtClean="0">
                              <a:latin typeface="Cambria Math" panose="02040503050406030204" pitchFamily="18" charset="0"/>
                              <a:ea typeface="Cambria Math" panose="02040503050406030204" pitchFamily="18" charset="0"/>
                            </a:rPr>
                            <m:t>Ω</m:t>
                          </m:r>
                        </m:e>
                        <m:sub>
                          <m:r>
                            <a:rPr lang="en-US" sz="1200" i="1" smtClean="0">
                              <a:latin typeface="Cambria Math" panose="02040503050406030204" pitchFamily="18" charset="0"/>
                              <a:ea typeface="Cambria Math" panose="02040503050406030204" pitchFamily="18" charset="0"/>
                            </a:rPr>
                            <m:t>𝜈</m:t>
                          </m:r>
                        </m:sub>
                      </m:sSub>
                      <m:r>
                        <a:rPr lang="en-AU" sz="1200" b="0" i="1" smtClean="0">
                          <a:latin typeface="Cambria Math" panose="02040503050406030204" pitchFamily="18" charset="0"/>
                        </a:rPr>
                        <m:t>=</m:t>
                      </m:r>
                      <m:f>
                        <m:fPr>
                          <m:ctrlPr>
                            <a:rPr lang="en-AU" sz="1200" b="0" i="1" smtClean="0">
                              <a:latin typeface="Cambria Math" panose="02040503050406030204" pitchFamily="18" charset="0"/>
                            </a:rPr>
                          </m:ctrlPr>
                        </m:fPr>
                        <m:num>
                          <m:nary>
                            <m:naryPr>
                              <m:chr m:val="∑"/>
                              <m:subHide m:val="on"/>
                              <m:supHide m:val="on"/>
                              <m:ctrlPr>
                                <a:rPr lang="en-AU" sz="1200" b="0" i="1" smtClean="0">
                                  <a:latin typeface="Cambria Math" panose="02040503050406030204" pitchFamily="18" charset="0"/>
                                </a:rPr>
                              </m:ctrlPr>
                            </m:naryPr>
                            <m:sub/>
                            <m:sup/>
                            <m:e>
                              <m:sSub>
                                <m:sSubPr>
                                  <m:ctrlPr>
                                    <a:rPr lang="en-AU" sz="1200" b="0" i="1" smtClean="0">
                                      <a:latin typeface="Cambria Math" panose="02040503050406030204" pitchFamily="18" charset="0"/>
                                    </a:rPr>
                                  </m:ctrlPr>
                                </m:sSubPr>
                                <m:e>
                                  <m:r>
                                    <a:rPr lang="en-AU" sz="1200" b="0" i="1" smtClean="0">
                                      <a:latin typeface="Cambria Math" panose="02040503050406030204" pitchFamily="18" charset="0"/>
                                    </a:rPr>
                                    <m:t>𝑚</m:t>
                                  </m:r>
                                </m:e>
                                <m:sub>
                                  <m:r>
                                    <a:rPr lang="en-AU" sz="1200" b="0" i="1" smtClean="0">
                                      <a:latin typeface="Cambria Math" panose="02040503050406030204" pitchFamily="18" charset="0"/>
                                      <a:ea typeface="Cambria Math" panose="02040503050406030204" pitchFamily="18" charset="0"/>
                                    </a:rPr>
                                    <m:t>𝜈</m:t>
                                  </m:r>
                                </m:sub>
                              </m:sSub>
                            </m:e>
                          </m:nary>
                        </m:num>
                        <m:den>
                          <m:r>
                            <a:rPr lang="en-AU" sz="1200" b="0" i="1" smtClean="0">
                              <a:latin typeface="Cambria Math" panose="02040503050406030204" pitchFamily="18" charset="0"/>
                            </a:rPr>
                            <m:t>93 </m:t>
                          </m:r>
                          <m:sSup>
                            <m:sSupPr>
                              <m:ctrlPr>
                                <a:rPr lang="en-AU" sz="1200" b="0" i="1" smtClean="0">
                                  <a:latin typeface="Cambria Math" panose="02040503050406030204" pitchFamily="18" charset="0"/>
                                </a:rPr>
                              </m:ctrlPr>
                            </m:sSupPr>
                            <m:e>
                              <m:r>
                                <a:rPr lang="en-AU" sz="1200" b="0" i="1" smtClean="0">
                                  <a:latin typeface="Cambria Math" panose="02040503050406030204" pitchFamily="18" charset="0"/>
                                </a:rPr>
                                <m:t>h</m:t>
                              </m:r>
                            </m:e>
                            <m:sup>
                              <m:r>
                                <a:rPr lang="en-AU" sz="1200" b="0" i="1" smtClean="0">
                                  <a:latin typeface="Cambria Math" panose="02040503050406030204" pitchFamily="18" charset="0"/>
                                </a:rPr>
                                <m:t>2</m:t>
                              </m:r>
                            </m:sup>
                          </m:sSup>
                        </m:den>
                      </m:f>
                      <m:r>
                        <a:rPr lang="en-AU" sz="1200" b="0" i="1" smtClean="0">
                          <a:latin typeface="Cambria Math" panose="02040503050406030204" pitchFamily="18" charset="0"/>
                          <a:ea typeface="Cambria Math" panose="02040503050406030204" pitchFamily="18" charset="0"/>
                        </a:rPr>
                        <m:t>≈15%</m:t>
                      </m:r>
                    </m:oMath>
                  </m:oMathPara>
                </a14:m>
                <a:endParaRPr lang="en-US" sz="1200" dirty="0"/>
              </a:p>
            </p:txBody>
          </p:sp>
        </mc:Choice>
        <mc:Fallback xmlns="">
          <p:sp>
            <p:nvSpPr>
              <p:cNvPr id="4" name="TextBox 3">
                <a:extLst>
                  <a:ext uri="{FF2B5EF4-FFF2-40B4-BE49-F238E27FC236}">
                    <a16:creationId xmlns:a16="http://schemas.microsoft.com/office/drawing/2014/main" id="{C5890F18-D2EB-F47F-6505-B714BC909A8D}"/>
                  </a:ext>
                </a:extLst>
              </p:cNvPr>
              <p:cNvSpPr txBox="1">
                <a:spLocks noRot="1" noChangeAspect="1" noMove="1" noResize="1" noEditPoints="1" noAdjustHandles="1" noChangeArrowheads="1" noChangeShapeType="1" noTextEdit="1"/>
              </p:cNvSpPr>
              <p:nvPr/>
            </p:nvSpPr>
            <p:spPr>
              <a:xfrm>
                <a:off x="6926787" y="1085680"/>
                <a:ext cx="1467709" cy="634020"/>
              </a:xfrm>
              <a:prstGeom prst="rect">
                <a:avLst/>
              </a:prstGeom>
              <a:blipFill>
                <a:blip r:embed="rId7"/>
                <a:stretch>
                  <a:fillRect t="-13725" b="-39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08B36A6-770F-398C-945E-77FD31C0F81F}"/>
                  </a:ext>
                </a:extLst>
              </p:cNvPr>
              <p:cNvSpPr txBox="1"/>
              <p:nvPr/>
            </p:nvSpPr>
            <p:spPr>
              <a:xfrm>
                <a:off x="2665889" y="1402690"/>
                <a:ext cx="1089337" cy="276999"/>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sSub>
                        <m:sSubPr>
                          <m:ctrlPr>
                            <a:rPr lang="en-US" sz="1200" i="1" smtClean="0">
                              <a:latin typeface="Cambria Math" panose="02040503050406030204" pitchFamily="18" charset="0"/>
                            </a:rPr>
                          </m:ctrlPr>
                        </m:sSubPr>
                        <m:e>
                          <m:r>
                            <m:rPr>
                              <m:sty m:val="p"/>
                            </m:rPr>
                            <a:rPr lang="el-GR" sz="1200" i="1" smtClean="0">
                              <a:latin typeface="Cambria Math" panose="02040503050406030204" pitchFamily="18" charset="0"/>
                              <a:ea typeface="Cambria Math" panose="02040503050406030204" pitchFamily="18" charset="0"/>
                            </a:rPr>
                            <m:t>Ω</m:t>
                          </m:r>
                        </m:e>
                        <m:sub>
                          <m:r>
                            <m:rPr>
                              <m:sty m:val="p"/>
                            </m:rPr>
                            <a:rPr lang="en-AU" sz="1200" b="0" i="0" smtClean="0">
                              <a:latin typeface="Cambria Math" panose="02040503050406030204" pitchFamily="18" charset="0"/>
                            </a:rPr>
                            <m:t>CDM</m:t>
                          </m:r>
                        </m:sub>
                      </m:sSub>
                      <m:r>
                        <a:rPr lang="en-US" sz="1200" i="1" smtClean="0">
                          <a:latin typeface="Cambria Math" panose="02040503050406030204" pitchFamily="18" charset="0"/>
                          <a:ea typeface="Cambria Math" panose="02040503050406030204" pitchFamily="18" charset="0"/>
                        </a:rPr>
                        <m:t>≈</m:t>
                      </m:r>
                      <m:r>
                        <a:rPr lang="en-AU" sz="1200" b="0" i="1" smtClean="0">
                          <a:latin typeface="Cambria Math" panose="02040503050406030204" pitchFamily="18" charset="0"/>
                          <a:ea typeface="Cambria Math" panose="02040503050406030204" pitchFamily="18" charset="0"/>
                        </a:rPr>
                        <m:t>25%</m:t>
                      </m:r>
                    </m:oMath>
                  </m:oMathPara>
                </a14:m>
                <a:endParaRPr lang="en-US" sz="1200" i="1" dirty="0">
                  <a:latin typeface="Cambria Math" panose="02040503050406030204" pitchFamily="18" charset="0"/>
                </a:endParaRPr>
              </a:p>
            </p:txBody>
          </p:sp>
        </mc:Choice>
        <mc:Fallback xmlns="">
          <p:sp>
            <p:nvSpPr>
              <p:cNvPr id="12" name="TextBox 11">
                <a:extLst>
                  <a:ext uri="{FF2B5EF4-FFF2-40B4-BE49-F238E27FC236}">
                    <a16:creationId xmlns:a16="http://schemas.microsoft.com/office/drawing/2014/main" id="{608B36A6-770F-398C-945E-77FD31C0F81F}"/>
                  </a:ext>
                </a:extLst>
              </p:cNvPr>
              <p:cNvSpPr txBox="1">
                <a:spLocks noRot="1" noChangeAspect="1" noMove="1" noResize="1" noEditPoints="1" noAdjustHandles="1" noChangeArrowheads="1" noChangeShapeType="1" noTextEdit="1"/>
              </p:cNvSpPr>
              <p:nvPr/>
            </p:nvSpPr>
            <p:spPr>
              <a:xfrm>
                <a:off x="2665889" y="1402690"/>
                <a:ext cx="1089337" cy="276999"/>
              </a:xfrm>
              <a:prstGeom prst="rect">
                <a:avLst/>
              </a:prstGeom>
              <a:blipFill>
                <a:blip r:embed="rId8"/>
                <a:stretch>
                  <a:fillRect/>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BA77BDD4-18A4-F726-B60D-AE9690041442}"/>
              </a:ext>
            </a:extLst>
          </p:cNvPr>
          <p:cNvPicPr>
            <a:picLocks noChangeAspect="1"/>
          </p:cNvPicPr>
          <p:nvPr/>
        </p:nvPicPr>
        <p:blipFill>
          <a:blip r:embed="rId9"/>
          <a:stretch>
            <a:fillRect/>
          </a:stretch>
        </p:blipFill>
        <p:spPr>
          <a:xfrm>
            <a:off x="1871149" y="1832089"/>
            <a:ext cx="5403825" cy="2666361"/>
          </a:xfrm>
          <a:prstGeom prst="rect">
            <a:avLst/>
          </a:prstGeom>
        </p:spPr>
      </p:pic>
      <p:sp>
        <p:nvSpPr>
          <p:cNvPr id="14" name="TextBox 13">
            <a:extLst>
              <a:ext uri="{FF2B5EF4-FFF2-40B4-BE49-F238E27FC236}">
                <a16:creationId xmlns:a16="http://schemas.microsoft.com/office/drawing/2014/main" id="{390C2AEE-A05D-60CF-14B4-AB56A077473A}"/>
              </a:ext>
            </a:extLst>
          </p:cNvPr>
          <p:cNvSpPr txBox="1"/>
          <p:nvPr/>
        </p:nvSpPr>
        <p:spPr>
          <a:xfrm>
            <a:off x="335325" y="3950079"/>
            <a:ext cx="1161097" cy="954107"/>
          </a:xfrm>
          <a:prstGeom prst="rect">
            <a:avLst/>
          </a:prstGeom>
          <a:noFill/>
        </p:spPr>
        <p:txBody>
          <a:bodyPr wrap="square" rtlCol="0">
            <a:spAutoFit/>
          </a:bodyPr>
          <a:lstStyle/>
          <a:p>
            <a:r>
              <a:rPr lang="en-US" sz="1400" dirty="0">
                <a:solidFill>
                  <a:srgbClr val="0E8BAE"/>
                </a:solidFill>
              </a:rPr>
              <a:t>~ 3% of largest observable distance</a:t>
            </a:r>
          </a:p>
        </p:txBody>
      </p:sp>
      <p:cxnSp>
        <p:nvCxnSpPr>
          <p:cNvPr id="15" name="Straight Arrow Connector 14">
            <a:extLst>
              <a:ext uri="{FF2B5EF4-FFF2-40B4-BE49-F238E27FC236}">
                <a16:creationId xmlns:a16="http://schemas.microsoft.com/office/drawing/2014/main" id="{B6CED020-CB5E-5C69-EE33-91DB6DF9DA90}"/>
              </a:ext>
            </a:extLst>
          </p:cNvPr>
          <p:cNvCxnSpPr>
            <a:cxnSpLocks/>
          </p:cNvCxnSpPr>
          <p:nvPr/>
        </p:nvCxnSpPr>
        <p:spPr>
          <a:xfrm flipV="1">
            <a:off x="766618" y="3353875"/>
            <a:ext cx="383429" cy="59620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3190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3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685A1ED-0DD2-BF46-9328-FE9CE895B938}"/>
              </a:ext>
            </a:extLst>
          </p:cNvPr>
          <p:cNvPicPr>
            <a:picLocks noGrp="1" noChangeAspect="1"/>
          </p:cNvPicPr>
          <p:nvPr>
            <p:ph idx="1"/>
          </p:nvPr>
        </p:nvPicPr>
        <p:blipFill>
          <a:blip r:embed="rId2"/>
          <a:stretch>
            <a:fillRect/>
          </a:stretch>
        </p:blipFill>
        <p:spPr>
          <a:xfrm>
            <a:off x="2162336" y="979700"/>
            <a:ext cx="4719938" cy="3794099"/>
          </a:xfrm>
        </p:spPr>
      </p:pic>
      <p:sp>
        <p:nvSpPr>
          <p:cNvPr id="2" name="TextBox 1">
            <a:extLst>
              <a:ext uri="{FF2B5EF4-FFF2-40B4-BE49-F238E27FC236}">
                <a16:creationId xmlns:a16="http://schemas.microsoft.com/office/drawing/2014/main" id="{77FAD4E3-AEA0-9540-A172-703175204C5D}"/>
              </a:ext>
            </a:extLst>
          </p:cNvPr>
          <p:cNvSpPr txBox="1"/>
          <p:nvPr/>
        </p:nvSpPr>
        <p:spPr>
          <a:xfrm rot="16200000">
            <a:off x="910981" y="2539060"/>
            <a:ext cx="2603149" cy="646331"/>
          </a:xfrm>
          <a:prstGeom prst="rect">
            <a:avLst/>
          </a:prstGeom>
          <a:solidFill>
            <a:schemeClr val="bg1"/>
          </a:solidFill>
        </p:spPr>
        <p:txBody>
          <a:bodyPr wrap="none" rtlCol="0">
            <a:spAutoFit/>
          </a:bodyPr>
          <a:lstStyle/>
          <a:p>
            <a:pPr algn="ctr"/>
            <a:r>
              <a:rPr lang="en-US" dirty="0">
                <a:latin typeface="American Typewriter" panose="02090604020004020304" pitchFamily="18" charset="77"/>
              </a:rPr>
              <a:t>Large-scale matter </a:t>
            </a:r>
          </a:p>
          <a:p>
            <a:pPr algn="ctr"/>
            <a:r>
              <a:rPr lang="en-US" dirty="0">
                <a:latin typeface="American Typewriter" panose="02090604020004020304" pitchFamily="18" charset="77"/>
              </a:rPr>
              <a:t>power spectrum, P(k)</a:t>
            </a:r>
          </a:p>
        </p:txBody>
      </p:sp>
      <p:sp>
        <p:nvSpPr>
          <p:cNvPr id="3" name="TextBox 2">
            <a:extLst>
              <a:ext uri="{FF2B5EF4-FFF2-40B4-BE49-F238E27FC236}">
                <a16:creationId xmlns:a16="http://schemas.microsoft.com/office/drawing/2014/main" id="{DF11134A-B919-6742-A0EC-0E5A4B52ADF4}"/>
              </a:ext>
            </a:extLst>
          </p:cNvPr>
          <p:cNvSpPr txBox="1"/>
          <p:nvPr/>
        </p:nvSpPr>
        <p:spPr>
          <a:xfrm>
            <a:off x="3099894" y="2377704"/>
            <a:ext cx="1729409" cy="507831"/>
          </a:xfrm>
          <a:prstGeom prst="rect">
            <a:avLst/>
          </a:prstGeom>
          <a:noFill/>
        </p:spPr>
        <p:txBody>
          <a:bodyPr wrap="square" rtlCol="0">
            <a:spAutoFit/>
          </a:bodyPr>
          <a:lstStyle/>
          <a:p>
            <a:r>
              <a:rPr lang="en-US" sz="1350" dirty="0">
                <a:solidFill>
                  <a:srgbClr val="FFFF00"/>
                </a:solidFill>
              </a:rPr>
              <a:t>Replace some CDM with neutrino DM</a:t>
            </a:r>
          </a:p>
        </p:txBody>
      </p:sp>
      <p:cxnSp>
        <p:nvCxnSpPr>
          <p:cNvPr id="7" name="Straight Arrow Connector 6">
            <a:extLst>
              <a:ext uri="{FF2B5EF4-FFF2-40B4-BE49-F238E27FC236}">
                <a16:creationId xmlns:a16="http://schemas.microsoft.com/office/drawing/2014/main" id="{EB42674E-39E4-A441-B5FC-1238E15ADFAD}"/>
              </a:ext>
            </a:extLst>
          </p:cNvPr>
          <p:cNvCxnSpPr/>
          <p:nvPr/>
        </p:nvCxnSpPr>
        <p:spPr>
          <a:xfrm flipV="1">
            <a:off x="3857626" y="2146197"/>
            <a:ext cx="407504" cy="27764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69F4622-44B6-C378-B98D-EB5CADD26878}"/>
                  </a:ext>
                </a:extLst>
              </p:cNvPr>
              <p:cNvSpPr txBox="1"/>
              <p:nvPr/>
            </p:nvSpPr>
            <p:spPr>
              <a:xfrm>
                <a:off x="6676534" y="4032723"/>
                <a:ext cx="1635961" cy="478914"/>
              </a:xfrm>
              <a:prstGeom prst="rect">
                <a:avLst/>
              </a:prstGeom>
              <a:noFill/>
            </p:spPr>
            <p:txBody>
              <a:bodyPr wrap="none" rtlCol="0">
                <a:spAutoFit/>
              </a:bodyPr>
              <a:lstStyle/>
              <a:p>
                <a:r>
                  <a:rPr lang="en-US" sz="1600" dirty="0">
                    <a:solidFill>
                      <a:schemeClr val="bg1"/>
                    </a:solidFill>
                  </a:rPr>
                  <a:t>.</a:t>
                </a:r>
                <a14:m>
                  <m:oMath xmlns:m="http://schemas.openxmlformats.org/officeDocument/2006/math">
                    <m:f>
                      <m:fPr>
                        <m:ctrlPr>
                          <a:rPr lang="en-US" sz="1600" i="1" smtClean="0">
                            <a:latin typeface="Cambria Math" panose="02040503050406030204" pitchFamily="18" charset="0"/>
                          </a:rPr>
                        </m:ctrlPr>
                      </m:fPr>
                      <m:num>
                        <m:r>
                          <a:rPr lang="en-US" sz="1600" i="1" smtClean="0">
                            <a:latin typeface="Cambria Math" panose="02040503050406030204" pitchFamily="18" charset="0"/>
                            <a:ea typeface="Cambria Math" panose="02040503050406030204" pitchFamily="18" charset="0"/>
                          </a:rPr>
                          <m:t>∆</m:t>
                        </m:r>
                        <m:r>
                          <a:rPr lang="en-AU" sz="1600" b="0" i="1" smtClean="0">
                            <a:latin typeface="Cambria Math" panose="02040503050406030204" pitchFamily="18" charset="0"/>
                            <a:ea typeface="Cambria Math" panose="02040503050406030204" pitchFamily="18" charset="0"/>
                          </a:rPr>
                          <m:t>𝑃</m:t>
                        </m:r>
                      </m:num>
                      <m:den>
                        <m:r>
                          <a:rPr lang="en-AU" sz="1600" b="0" i="1" smtClean="0">
                            <a:latin typeface="Cambria Math" panose="02040503050406030204" pitchFamily="18" charset="0"/>
                          </a:rPr>
                          <m:t>𝑃</m:t>
                        </m:r>
                      </m:den>
                    </m:f>
                    <m:r>
                      <a:rPr lang="en-US" sz="1600" i="1" smtClean="0">
                        <a:latin typeface="Cambria Math" panose="02040503050406030204" pitchFamily="18" charset="0"/>
                        <a:ea typeface="Cambria Math" panose="02040503050406030204" pitchFamily="18" charset="0"/>
                      </a:rPr>
                      <m:t>∝</m:t>
                    </m:r>
                    <m:f>
                      <m:fPr>
                        <m:ctrlPr>
                          <a:rPr lang="en-US" sz="1600" i="1" smtClean="0">
                            <a:latin typeface="Cambria Math" panose="02040503050406030204" pitchFamily="18" charset="0"/>
                            <a:ea typeface="Cambria Math" panose="02040503050406030204" pitchFamily="18" charset="0"/>
                          </a:rPr>
                        </m:ctrlPr>
                      </m:fPr>
                      <m:num>
                        <m:sSub>
                          <m:sSubPr>
                            <m:ctrlPr>
                              <a:rPr lang="en-US" sz="1600" i="1" smtClean="0">
                                <a:latin typeface="Cambria Math" panose="02040503050406030204" pitchFamily="18" charset="0"/>
                                <a:ea typeface="Cambria Math" panose="02040503050406030204" pitchFamily="18" charset="0"/>
                              </a:rPr>
                            </m:ctrlPr>
                          </m:sSubPr>
                          <m:e>
                            <m:r>
                              <m:rPr>
                                <m:sty m:val="p"/>
                              </m:rPr>
                              <a:rPr lang="el-GR" sz="1600" i="1" smtClean="0">
                                <a:latin typeface="Cambria Math" panose="02040503050406030204" pitchFamily="18" charset="0"/>
                                <a:ea typeface="Cambria Math" panose="02040503050406030204" pitchFamily="18" charset="0"/>
                              </a:rPr>
                              <m:t>Ω</m:t>
                            </m:r>
                          </m:e>
                          <m:sub>
                            <m:r>
                              <a:rPr lang="en-US" sz="1600" i="1" smtClean="0">
                                <a:latin typeface="Cambria Math" panose="02040503050406030204" pitchFamily="18" charset="0"/>
                                <a:ea typeface="Cambria Math" panose="02040503050406030204" pitchFamily="18" charset="0"/>
                              </a:rPr>
                              <m:t>𝜈</m:t>
                            </m:r>
                          </m:sub>
                        </m:sSub>
                      </m:num>
                      <m:den>
                        <m:sSub>
                          <m:sSubPr>
                            <m:ctrlPr>
                              <a:rPr lang="en-US" sz="1600" i="1" smtClean="0">
                                <a:latin typeface="Cambria Math" panose="02040503050406030204" pitchFamily="18" charset="0"/>
                                <a:ea typeface="Cambria Math" panose="02040503050406030204" pitchFamily="18" charset="0"/>
                              </a:rPr>
                            </m:ctrlPr>
                          </m:sSubPr>
                          <m:e>
                            <m:r>
                              <m:rPr>
                                <m:sty m:val="p"/>
                              </m:rPr>
                              <a:rPr lang="el-GR" sz="1600" i="1" smtClean="0">
                                <a:latin typeface="Cambria Math" panose="02040503050406030204" pitchFamily="18" charset="0"/>
                                <a:ea typeface="Cambria Math" panose="02040503050406030204" pitchFamily="18" charset="0"/>
                              </a:rPr>
                              <m:t>Ω</m:t>
                            </m:r>
                          </m:e>
                          <m:sub>
                            <m:r>
                              <a:rPr lang="en-AU" sz="1600" b="0" i="1" smtClean="0">
                                <a:latin typeface="Cambria Math" panose="02040503050406030204" pitchFamily="18" charset="0"/>
                                <a:ea typeface="Cambria Math" panose="02040503050406030204" pitchFamily="18" charset="0"/>
                              </a:rPr>
                              <m:t>𝑚</m:t>
                            </m:r>
                          </m:sub>
                        </m:sSub>
                      </m:den>
                    </m:f>
                    <m:r>
                      <a:rPr lang="en-US" sz="1600" i="1" smtClean="0">
                        <a:latin typeface="Cambria Math" panose="02040503050406030204" pitchFamily="18" charset="0"/>
                        <a:ea typeface="Cambria Math" panose="02040503050406030204" pitchFamily="18" charset="0"/>
                      </a:rPr>
                      <m:t>∝</m:t>
                    </m:r>
                    <m:nary>
                      <m:naryPr>
                        <m:chr m:val="∑"/>
                        <m:subHide m:val="on"/>
                        <m:supHide m:val="on"/>
                        <m:ctrlPr>
                          <a:rPr lang="en-US" sz="1600" i="1" smtClean="0">
                            <a:solidFill>
                              <a:srgbClr val="FF0000"/>
                            </a:solidFill>
                            <a:latin typeface="Cambria Math" panose="02040503050406030204" pitchFamily="18" charset="0"/>
                            <a:ea typeface="Cambria Math" panose="02040503050406030204" pitchFamily="18" charset="0"/>
                          </a:rPr>
                        </m:ctrlPr>
                      </m:naryPr>
                      <m:sub/>
                      <m:sup/>
                      <m:e>
                        <m:sSub>
                          <m:sSubPr>
                            <m:ctrlPr>
                              <a:rPr lang="en-US" sz="1600" i="1" smtClean="0">
                                <a:solidFill>
                                  <a:srgbClr val="FF0000"/>
                                </a:solidFill>
                                <a:latin typeface="Cambria Math" panose="02040503050406030204" pitchFamily="18" charset="0"/>
                                <a:ea typeface="Cambria Math" panose="02040503050406030204" pitchFamily="18" charset="0"/>
                              </a:rPr>
                            </m:ctrlPr>
                          </m:sSubPr>
                          <m:e>
                            <m:r>
                              <a:rPr lang="en-AU" sz="1600" b="0" i="1" smtClean="0">
                                <a:solidFill>
                                  <a:srgbClr val="FF0000"/>
                                </a:solidFill>
                                <a:latin typeface="Cambria Math" panose="02040503050406030204" pitchFamily="18" charset="0"/>
                                <a:ea typeface="Cambria Math" panose="02040503050406030204" pitchFamily="18" charset="0"/>
                              </a:rPr>
                              <m:t>𝑚</m:t>
                            </m:r>
                          </m:e>
                          <m:sub>
                            <m:r>
                              <a:rPr lang="en-US" sz="1600" i="1" smtClean="0">
                                <a:solidFill>
                                  <a:srgbClr val="FF0000"/>
                                </a:solidFill>
                                <a:latin typeface="Cambria Math" panose="02040503050406030204" pitchFamily="18" charset="0"/>
                                <a:ea typeface="Cambria Math" panose="02040503050406030204" pitchFamily="18" charset="0"/>
                              </a:rPr>
                              <m:t>𝜈</m:t>
                            </m:r>
                          </m:sub>
                        </m:sSub>
                      </m:e>
                    </m:nary>
                  </m:oMath>
                </a14:m>
                <a:endParaRPr lang="en-US" sz="1600" dirty="0"/>
              </a:p>
            </p:txBody>
          </p:sp>
        </mc:Choice>
        <mc:Fallback xmlns="">
          <p:sp>
            <p:nvSpPr>
              <p:cNvPr id="4" name="TextBox 3">
                <a:extLst>
                  <a:ext uri="{FF2B5EF4-FFF2-40B4-BE49-F238E27FC236}">
                    <a16:creationId xmlns:a16="http://schemas.microsoft.com/office/drawing/2014/main" id="{869F4622-44B6-C378-B98D-EB5CADD26878}"/>
                  </a:ext>
                </a:extLst>
              </p:cNvPr>
              <p:cNvSpPr txBox="1">
                <a:spLocks noRot="1" noChangeAspect="1" noMove="1" noResize="1" noEditPoints="1" noAdjustHandles="1" noChangeArrowheads="1" noChangeShapeType="1" noTextEdit="1"/>
              </p:cNvSpPr>
              <p:nvPr/>
            </p:nvSpPr>
            <p:spPr>
              <a:xfrm>
                <a:off x="6676534" y="4032723"/>
                <a:ext cx="1635961" cy="478914"/>
              </a:xfrm>
              <a:prstGeom prst="rect">
                <a:avLst/>
              </a:prstGeom>
              <a:blipFill>
                <a:blip r:embed="rId3"/>
                <a:stretch>
                  <a:fillRect l="-1538" t="-64103" b="-107692"/>
                </a:stretch>
              </a:blipFill>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49F0A25E-E8B5-5F8A-7A5F-1F160CC0E063}"/>
              </a:ext>
            </a:extLst>
          </p:cNvPr>
          <p:cNvCxnSpPr/>
          <p:nvPr/>
        </p:nvCxnSpPr>
        <p:spPr>
          <a:xfrm>
            <a:off x="6040755" y="3657600"/>
            <a:ext cx="0" cy="33147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B8AB956-6D71-7D21-97F5-486545071A22}"/>
              </a:ext>
            </a:extLst>
          </p:cNvPr>
          <p:cNvCxnSpPr>
            <a:cxnSpLocks/>
          </p:cNvCxnSpPr>
          <p:nvPr/>
        </p:nvCxnSpPr>
        <p:spPr>
          <a:xfrm flipH="1" flipV="1">
            <a:off x="6115050" y="3888995"/>
            <a:ext cx="645795" cy="31724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itle 2">
            <a:extLst>
              <a:ext uri="{FF2B5EF4-FFF2-40B4-BE49-F238E27FC236}">
                <a16:creationId xmlns:a16="http://schemas.microsoft.com/office/drawing/2014/main" id="{8A43DE55-6583-82B1-A74A-F6F6C4F4EA7D}"/>
              </a:ext>
            </a:extLst>
          </p:cNvPr>
          <p:cNvSpPr>
            <a:spLocks noGrp="1"/>
          </p:cNvSpPr>
          <p:nvPr>
            <p:ph type="title"/>
          </p:nvPr>
        </p:nvSpPr>
        <p:spPr>
          <a:xfrm>
            <a:off x="457200" y="205979"/>
            <a:ext cx="8229600" cy="857250"/>
          </a:xfrm>
          <a:ln>
            <a:noFill/>
          </a:ln>
        </p:spPr>
        <p:txBody>
          <a:bodyPr/>
          <a:lstStyle/>
          <a:p>
            <a:pPr algn="l"/>
            <a:r>
              <a:rPr lang="en-US" dirty="0">
                <a:solidFill>
                  <a:schemeClr val="accent3">
                    <a:lumMod val="40000"/>
                    <a:lumOff val="60000"/>
                  </a:schemeClr>
                </a:solidFill>
              </a:rPr>
              <a:t>Matter power spectrum…</a:t>
            </a:r>
          </a:p>
        </p:txBody>
      </p:sp>
    </p:spTree>
    <p:extLst>
      <p:ext uri="{BB962C8B-B14F-4D97-AF65-F5344CB8AC3E}">
        <p14:creationId xmlns:p14="http://schemas.microsoft.com/office/powerpoint/2010/main" val="9860714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685A1ED-0DD2-BF46-9328-FE9CE895B938}"/>
              </a:ext>
            </a:extLst>
          </p:cNvPr>
          <p:cNvPicPr>
            <a:picLocks noGrp="1" noChangeAspect="1"/>
          </p:cNvPicPr>
          <p:nvPr>
            <p:ph idx="1"/>
          </p:nvPr>
        </p:nvPicPr>
        <p:blipFill>
          <a:blip r:embed="rId2"/>
          <a:stretch>
            <a:fillRect/>
          </a:stretch>
        </p:blipFill>
        <p:spPr>
          <a:xfrm>
            <a:off x="2162336" y="979700"/>
            <a:ext cx="4719938" cy="3794099"/>
          </a:xfrm>
        </p:spPr>
      </p:pic>
      <p:sp>
        <p:nvSpPr>
          <p:cNvPr id="2" name="TextBox 1">
            <a:extLst>
              <a:ext uri="{FF2B5EF4-FFF2-40B4-BE49-F238E27FC236}">
                <a16:creationId xmlns:a16="http://schemas.microsoft.com/office/drawing/2014/main" id="{77FAD4E3-AEA0-9540-A172-703175204C5D}"/>
              </a:ext>
            </a:extLst>
          </p:cNvPr>
          <p:cNvSpPr txBox="1"/>
          <p:nvPr/>
        </p:nvSpPr>
        <p:spPr>
          <a:xfrm rot="16200000">
            <a:off x="910981" y="2539060"/>
            <a:ext cx="2603149" cy="646331"/>
          </a:xfrm>
          <a:prstGeom prst="rect">
            <a:avLst/>
          </a:prstGeom>
          <a:solidFill>
            <a:schemeClr val="bg1"/>
          </a:solidFill>
        </p:spPr>
        <p:txBody>
          <a:bodyPr wrap="none" rtlCol="0">
            <a:spAutoFit/>
          </a:bodyPr>
          <a:lstStyle/>
          <a:p>
            <a:pPr algn="ctr"/>
            <a:r>
              <a:rPr lang="en-US" dirty="0">
                <a:latin typeface="American Typewriter" panose="02090604020004020304" pitchFamily="18" charset="77"/>
              </a:rPr>
              <a:t>Large-scale matter </a:t>
            </a:r>
          </a:p>
          <a:p>
            <a:pPr algn="ctr"/>
            <a:r>
              <a:rPr lang="en-US" dirty="0">
                <a:latin typeface="American Typewriter" panose="02090604020004020304" pitchFamily="18" charset="77"/>
              </a:rPr>
              <a:t>power spectrum, P(k)</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69F4622-44B6-C378-B98D-EB5CADD26878}"/>
                  </a:ext>
                </a:extLst>
              </p:cNvPr>
              <p:cNvSpPr txBox="1"/>
              <p:nvPr/>
            </p:nvSpPr>
            <p:spPr>
              <a:xfrm>
                <a:off x="6676534" y="4032723"/>
                <a:ext cx="1635961" cy="478914"/>
              </a:xfrm>
              <a:prstGeom prst="rect">
                <a:avLst/>
              </a:prstGeom>
              <a:noFill/>
            </p:spPr>
            <p:txBody>
              <a:bodyPr wrap="none" rtlCol="0">
                <a:spAutoFit/>
              </a:bodyPr>
              <a:lstStyle/>
              <a:p>
                <a:r>
                  <a:rPr lang="en-US" sz="1600" dirty="0">
                    <a:solidFill>
                      <a:schemeClr val="bg1"/>
                    </a:solidFill>
                  </a:rPr>
                  <a:t>.</a:t>
                </a:r>
                <a14:m>
                  <m:oMath xmlns:m="http://schemas.openxmlformats.org/officeDocument/2006/math">
                    <m:f>
                      <m:fPr>
                        <m:ctrlPr>
                          <a:rPr lang="en-US" sz="1600" i="1" smtClean="0">
                            <a:latin typeface="Cambria Math" panose="02040503050406030204" pitchFamily="18" charset="0"/>
                          </a:rPr>
                        </m:ctrlPr>
                      </m:fPr>
                      <m:num>
                        <m:r>
                          <a:rPr lang="en-US" sz="1600" i="1" smtClean="0">
                            <a:latin typeface="Cambria Math" panose="02040503050406030204" pitchFamily="18" charset="0"/>
                            <a:ea typeface="Cambria Math" panose="02040503050406030204" pitchFamily="18" charset="0"/>
                          </a:rPr>
                          <m:t>∆</m:t>
                        </m:r>
                        <m:r>
                          <a:rPr lang="en-AU" sz="1600" b="0" i="1" smtClean="0">
                            <a:latin typeface="Cambria Math" panose="02040503050406030204" pitchFamily="18" charset="0"/>
                            <a:ea typeface="Cambria Math" panose="02040503050406030204" pitchFamily="18" charset="0"/>
                          </a:rPr>
                          <m:t>𝑃</m:t>
                        </m:r>
                      </m:num>
                      <m:den>
                        <m:r>
                          <a:rPr lang="en-AU" sz="1600" b="0" i="1" smtClean="0">
                            <a:latin typeface="Cambria Math" panose="02040503050406030204" pitchFamily="18" charset="0"/>
                          </a:rPr>
                          <m:t>𝑃</m:t>
                        </m:r>
                      </m:den>
                    </m:f>
                    <m:r>
                      <a:rPr lang="en-US" sz="1600" i="1" smtClean="0">
                        <a:latin typeface="Cambria Math" panose="02040503050406030204" pitchFamily="18" charset="0"/>
                        <a:ea typeface="Cambria Math" panose="02040503050406030204" pitchFamily="18" charset="0"/>
                      </a:rPr>
                      <m:t>∝</m:t>
                    </m:r>
                    <m:f>
                      <m:fPr>
                        <m:ctrlPr>
                          <a:rPr lang="en-US" sz="1600" i="1" smtClean="0">
                            <a:latin typeface="Cambria Math" panose="02040503050406030204" pitchFamily="18" charset="0"/>
                            <a:ea typeface="Cambria Math" panose="02040503050406030204" pitchFamily="18" charset="0"/>
                          </a:rPr>
                        </m:ctrlPr>
                      </m:fPr>
                      <m:num>
                        <m:sSub>
                          <m:sSubPr>
                            <m:ctrlPr>
                              <a:rPr lang="en-US" sz="1600" i="1" smtClean="0">
                                <a:latin typeface="Cambria Math" panose="02040503050406030204" pitchFamily="18" charset="0"/>
                                <a:ea typeface="Cambria Math" panose="02040503050406030204" pitchFamily="18" charset="0"/>
                              </a:rPr>
                            </m:ctrlPr>
                          </m:sSubPr>
                          <m:e>
                            <m:r>
                              <m:rPr>
                                <m:sty m:val="p"/>
                              </m:rPr>
                              <a:rPr lang="el-GR" sz="1600" i="1" smtClean="0">
                                <a:latin typeface="Cambria Math" panose="02040503050406030204" pitchFamily="18" charset="0"/>
                                <a:ea typeface="Cambria Math" panose="02040503050406030204" pitchFamily="18" charset="0"/>
                              </a:rPr>
                              <m:t>Ω</m:t>
                            </m:r>
                          </m:e>
                          <m:sub>
                            <m:r>
                              <a:rPr lang="en-US" sz="1600" i="1" smtClean="0">
                                <a:latin typeface="Cambria Math" panose="02040503050406030204" pitchFamily="18" charset="0"/>
                                <a:ea typeface="Cambria Math" panose="02040503050406030204" pitchFamily="18" charset="0"/>
                              </a:rPr>
                              <m:t>𝜈</m:t>
                            </m:r>
                          </m:sub>
                        </m:sSub>
                      </m:num>
                      <m:den>
                        <m:sSub>
                          <m:sSubPr>
                            <m:ctrlPr>
                              <a:rPr lang="en-US" sz="1600" i="1" smtClean="0">
                                <a:latin typeface="Cambria Math" panose="02040503050406030204" pitchFamily="18" charset="0"/>
                                <a:ea typeface="Cambria Math" panose="02040503050406030204" pitchFamily="18" charset="0"/>
                              </a:rPr>
                            </m:ctrlPr>
                          </m:sSubPr>
                          <m:e>
                            <m:r>
                              <m:rPr>
                                <m:sty m:val="p"/>
                              </m:rPr>
                              <a:rPr lang="el-GR" sz="1600" i="1" smtClean="0">
                                <a:latin typeface="Cambria Math" panose="02040503050406030204" pitchFamily="18" charset="0"/>
                                <a:ea typeface="Cambria Math" panose="02040503050406030204" pitchFamily="18" charset="0"/>
                              </a:rPr>
                              <m:t>Ω</m:t>
                            </m:r>
                          </m:e>
                          <m:sub>
                            <m:r>
                              <a:rPr lang="en-AU" sz="1600" b="0" i="1" smtClean="0">
                                <a:latin typeface="Cambria Math" panose="02040503050406030204" pitchFamily="18" charset="0"/>
                                <a:ea typeface="Cambria Math" panose="02040503050406030204" pitchFamily="18" charset="0"/>
                              </a:rPr>
                              <m:t>𝑚</m:t>
                            </m:r>
                          </m:sub>
                        </m:sSub>
                      </m:den>
                    </m:f>
                    <m:r>
                      <a:rPr lang="en-US" sz="1600" i="1" smtClean="0">
                        <a:latin typeface="Cambria Math" panose="02040503050406030204" pitchFamily="18" charset="0"/>
                        <a:ea typeface="Cambria Math" panose="02040503050406030204" pitchFamily="18" charset="0"/>
                      </a:rPr>
                      <m:t>∝</m:t>
                    </m:r>
                    <m:nary>
                      <m:naryPr>
                        <m:chr m:val="∑"/>
                        <m:subHide m:val="on"/>
                        <m:supHide m:val="on"/>
                        <m:ctrlPr>
                          <a:rPr lang="en-US" sz="1600" i="1" smtClean="0">
                            <a:solidFill>
                              <a:srgbClr val="FF0000"/>
                            </a:solidFill>
                            <a:latin typeface="Cambria Math" panose="02040503050406030204" pitchFamily="18" charset="0"/>
                            <a:ea typeface="Cambria Math" panose="02040503050406030204" pitchFamily="18" charset="0"/>
                          </a:rPr>
                        </m:ctrlPr>
                      </m:naryPr>
                      <m:sub/>
                      <m:sup/>
                      <m:e>
                        <m:sSub>
                          <m:sSubPr>
                            <m:ctrlPr>
                              <a:rPr lang="en-US" sz="1600" i="1" smtClean="0">
                                <a:solidFill>
                                  <a:srgbClr val="FF0000"/>
                                </a:solidFill>
                                <a:latin typeface="Cambria Math" panose="02040503050406030204" pitchFamily="18" charset="0"/>
                                <a:ea typeface="Cambria Math" panose="02040503050406030204" pitchFamily="18" charset="0"/>
                              </a:rPr>
                            </m:ctrlPr>
                          </m:sSubPr>
                          <m:e>
                            <m:r>
                              <a:rPr lang="en-AU" sz="1600" b="0" i="1" smtClean="0">
                                <a:solidFill>
                                  <a:srgbClr val="FF0000"/>
                                </a:solidFill>
                                <a:latin typeface="Cambria Math" panose="02040503050406030204" pitchFamily="18" charset="0"/>
                                <a:ea typeface="Cambria Math" panose="02040503050406030204" pitchFamily="18" charset="0"/>
                              </a:rPr>
                              <m:t>𝑚</m:t>
                            </m:r>
                          </m:e>
                          <m:sub>
                            <m:r>
                              <a:rPr lang="en-US" sz="1600" i="1" smtClean="0">
                                <a:solidFill>
                                  <a:srgbClr val="FF0000"/>
                                </a:solidFill>
                                <a:latin typeface="Cambria Math" panose="02040503050406030204" pitchFamily="18" charset="0"/>
                                <a:ea typeface="Cambria Math" panose="02040503050406030204" pitchFamily="18" charset="0"/>
                              </a:rPr>
                              <m:t>𝜈</m:t>
                            </m:r>
                          </m:sub>
                        </m:sSub>
                      </m:e>
                    </m:nary>
                  </m:oMath>
                </a14:m>
                <a:endParaRPr lang="en-US" sz="1600" dirty="0"/>
              </a:p>
            </p:txBody>
          </p:sp>
        </mc:Choice>
        <mc:Fallback xmlns="">
          <p:sp>
            <p:nvSpPr>
              <p:cNvPr id="4" name="TextBox 3">
                <a:extLst>
                  <a:ext uri="{FF2B5EF4-FFF2-40B4-BE49-F238E27FC236}">
                    <a16:creationId xmlns:a16="http://schemas.microsoft.com/office/drawing/2014/main" id="{869F4622-44B6-C378-B98D-EB5CADD26878}"/>
                  </a:ext>
                </a:extLst>
              </p:cNvPr>
              <p:cNvSpPr txBox="1">
                <a:spLocks noRot="1" noChangeAspect="1" noMove="1" noResize="1" noEditPoints="1" noAdjustHandles="1" noChangeArrowheads="1" noChangeShapeType="1" noTextEdit="1"/>
              </p:cNvSpPr>
              <p:nvPr/>
            </p:nvSpPr>
            <p:spPr>
              <a:xfrm>
                <a:off x="6676534" y="4032723"/>
                <a:ext cx="1635961" cy="478914"/>
              </a:xfrm>
              <a:prstGeom prst="rect">
                <a:avLst/>
              </a:prstGeom>
              <a:blipFill>
                <a:blip r:embed="rId3"/>
                <a:stretch>
                  <a:fillRect l="-1538" t="-64103" b="-107692"/>
                </a:stretch>
              </a:blipFill>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49F0A25E-E8B5-5F8A-7A5F-1F160CC0E063}"/>
              </a:ext>
            </a:extLst>
          </p:cNvPr>
          <p:cNvCxnSpPr/>
          <p:nvPr/>
        </p:nvCxnSpPr>
        <p:spPr>
          <a:xfrm>
            <a:off x="6040755" y="3657600"/>
            <a:ext cx="0" cy="33147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B8AB956-6D71-7D21-97F5-486545071A22}"/>
              </a:ext>
            </a:extLst>
          </p:cNvPr>
          <p:cNvCxnSpPr>
            <a:cxnSpLocks/>
          </p:cNvCxnSpPr>
          <p:nvPr/>
        </p:nvCxnSpPr>
        <p:spPr>
          <a:xfrm flipH="1" flipV="1">
            <a:off x="6115050" y="3888995"/>
            <a:ext cx="645795" cy="31724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Straight Connector 9">
            <a:extLst>
              <a:ext uri="{FF2B5EF4-FFF2-40B4-BE49-F238E27FC236}">
                <a16:creationId xmlns:a16="http://schemas.microsoft.com/office/drawing/2014/main" id="{24A1D42E-E78B-BE2B-78EE-23FE7A114EA4}"/>
              </a:ext>
            </a:extLst>
          </p:cNvPr>
          <p:cNvSpPr/>
          <p:nvPr/>
        </p:nvSpPr>
        <p:spPr>
          <a:xfrm>
            <a:off x="2930895" y="2686050"/>
            <a:ext cx="1862509" cy="0"/>
          </a:xfrm>
          <a:prstGeom prst="line">
            <a:avLst/>
          </a:prstGeom>
          <a:noFill/>
          <a:ln w="9525">
            <a:solidFill>
              <a:schemeClr val="tx1"/>
            </a:solidFill>
            <a:prstDash val="solid"/>
            <a:headEnd type="arrow"/>
            <a:tailEnd type="arrow"/>
          </a:ln>
        </p:spPr>
        <p:txBody>
          <a:bodyPr wrap="none" lIns="108000" tIns="63000" rIns="108000" bIns="63000" anchor="ctr" anchorCtr="1" compatLnSpc="0"/>
          <a:lstStyle/>
          <a:p>
            <a:pPr marL="0" marR="0" lvl="0" indent="0" hangingPunct="0">
              <a:lnSpc>
                <a:spcPct val="100000"/>
              </a:lnSpc>
              <a:spcBef>
                <a:spcPts val="0"/>
              </a:spcBef>
              <a:spcAft>
                <a:spcPts val="0"/>
              </a:spcAft>
              <a:buNone/>
              <a:tabLst/>
            </a:pPr>
            <a:endParaRPr lang="en-US" sz="1800" b="0" i="0" u="none" strike="noStrike" kern="1200">
              <a:ln>
                <a:noFill/>
              </a:ln>
              <a:latin typeface="Arial" pitchFamily="18"/>
              <a:ea typeface="MS Gothic" pitchFamily="2"/>
              <a:cs typeface="Tahoma" pitchFamily="2"/>
            </a:endParaRPr>
          </a:p>
        </p:txBody>
      </p:sp>
      <p:sp>
        <p:nvSpPr>
          <p:cNvPr id="12" name="TextBox 11">
            <a:extLst>
              <a:ext uri="{FF2B5EF4-FFF2-40B4-BE49-F238E27FC236}">
                <a16:creationId xmlns:a16="http://schemas.microsoft.com/office/drawing/2014/main" id="{236E609A-1E7F-1038-9260-7B6F421D4199}"/>
              </a:ext>
            </a:extLst>
          </p:cNvPr>
          <p:cNvSpPr txBox="1"/>
          <p:nvPr/>
        </p:nvSpPr>
        <p:spPr>
          <a:xfrm>
            <a:off x="3081914" y="2663190"/>
            <a:ext cx="1560469" cy="238227"/>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000" b="0" i="0" u="none" strike="noStrike" kern="1200" dirty="0">
                <a:ln>
                  <a:noFill/>
                </a:ln>
                <a:solidFill>
                  <a:srgbClr val="FF0000"/>
                </a:solidFill>
                <a:latin typeface="Arial" pitchFamily="18"/>
                <a:ea typeface="MS Gothic" pitchFamily="2"/>
                <a:cs typeface="Tahoma" pitchFamily="2"/>
              </a:rPr>
              <a:t>CMB “primary” (z~1000)</a:t>
            </a:r>
          </a:p>
        </p:txBody>
      </p:sp>
      <p:sp>
        <p:nvSpPr>
          <p:cNvPr id="13" name="Straight Connector 12">
            <a:extLst>
              <a:ext uri="{FF2B5EF4-FFF2-40B4-BE49-F238E27FC236}">
                <a16:creationId xmlns:a16="http://schemas.microsoft.com/office/drawing/2014/main" id="{EF28973B-B291-86AD-C302-7643C43314BB}"/>
              </a:ext>
            </a:extLst>
          </p:cNvPr>
          <p:cNvSpPr/>
          <p:nvPr/>
        </p:nvSpPr>
        <p:spPr>
          <a:xfrm>
            <a:off x="3766185" y="2406017"/>
            <a:ext cx="1445895" cy="5983"/>
          </a:xfrm>
          <a:prstGeom prst="line">
            <a:avLst/>
          </a:prstGeom>
          <a:noFill/>
          <a:ln w="9525">
            <a:solidFill>
              <a:schemeClr val="tx1"/>
            </a:solidFill>
            <a:prstDash val="solid"/>
            <a:headEnd type="arrow"/>
            <a:tailEnd type="arrow"/>
          </a:ln>
        </p:spPr>
        <p:txBody>
          <a:bodyPr wrap="none" lIns="108000" tIns="63000" rIns="108000" bIns="63000" anchor="ctr" anchorCtr="1" compatLnSpc="0"/>
          <a:lstStyle/>
          <a:p>
            <a:pPr marL="0" marR="0" lvl="0" indent="0" hangingPunct="0">
              <a:lnSpc>
                <a:spcPct val="100000"/>
              </a:lnSpc>
              <a:spcBef>
                <a:spcPts val="0"/>
              </a:spcBef>
              <a:spcAft>
                <a:spcPts val="0"/>
              </a:spcAft>
              <a:buNone/>
              <a:tabLst/>
            </a:pPr>
            <a:endParaRPr lang="en-US" sz="1800" b="0" i="0" u="none" strike="noStrike" kern="1200">
              <a:ln>
                <a:noFill/>
              </a:ln>
              <a:latin typeface="Arial" pitchFamily="18"/>
              <a:ea typeface="MS Gothic" pitchFamily="2"/>
              <a:cs typeface="Tahoma" pitchFamily="2"/>
            </a:endParaRPr>
          </a:p>
        </p:txBody>
      </p:sp>
      <p:sp>
        <p:nvSpPr>
          <p:cNvPr id="14" name="TextBox 13">
            <a:extLst>
              <a:ext uri="{FF2B5EF4-FFF2-40B4-BE49-F238E27FC236}">
                <a16:creationId xmlns:a16="http://schemas.microsoft.com/office/drawing/2014/main" id="{F04AB272-5238-4C5B-AD8B-9FF2FB57F9B5}"/>
              </a:ext>
            </a:extLst>
          </p:cNvPr>
          <p:cNvSpPr txBox="1"/>
          <p:nvPr/>
        </p:nvSpPr>
        <p:spPr>
          <a:xfrm>
            <a:off x="3121919" y="2064153"/>
            <a:ext cx="930016" cy="532923"/>
          </a:xfrm>
          <a:prstGeom prst="rect">
            <a:avLst/>
          </a:prstGeom>
          <a:noFill/>
          <a:ln>
            <a:noFill/>
          </a:ln>
        </p:spPr>
        <p:txBody>
          <a:bodyPr wrap="square" lIns="90000" tIns="45000" rIns="90000" bIns="45000" anchorCtr="0" compatLnSpc="0">
            <a:spAutoFit/>
          </a:bodyPr>
          <a:lstStyle/>
          <a:p>
            <a:pPr marL="0" marR="0" lvl="0" indent="0" hangingPunct="0">
              <a:lnSpc>
                <a:spcPct val="100000"/>
              </a:lnSpc>
              <a:spcBef>
                <a:spcPts val="0"/>
              </a:spcBef>
              <a:spcAft>
                <a:spcPts val="0"/>
              </a:spcAft>
              <a:buNone/>
              <a:tabLst/>
            </a:pPr>
            <a:r>
              <a:rPr lang="en-US" sz="1000" b="0" i="0" u="none" strike="noStrike" kern="1200" dirty="0">
                <a:ln>
                  <a:noFill/>
                </a:ln>
                <a:solidFill>
                  <a:srgbClr val="FF0000"/>
                </a:solidFill>
                <a:latin typeface="Arial" pitchFamily="18"/>
                <a:ea typeface="MS Gothic" pitchFamily="2"/>
                <a:cs typeface="Tahoma" pitchFamily="2"/>
              </a:rPr>
              <a:t>CMB lensing</a:t>
            </a:r>
          </a:p>
          <a:p>
            <a:pPr marL="0" marR="0" lvl="0" indent="0" hangingPunct="0">
              <a:lnSpc>
                <a:spcPct val="100000"/>
              </a:lnSpc>
              <a:spcBef>
                <a:spcPts val="0"/>
              </a:spcBef>
              <a:spcAft>
                <a:spcPts val="0"/>
              </a:spcAft>
              <a:buNone/>
              <a:tabLst/>
            </a:pPr>
            <a:r>
              <a:rPr lang="en-US" sz="1000" b="0" i="0" u="none" strike="noStrike" kern="1200" dirty="0">
                <a:ln>
                  <a:noFill/>
                </a:ln>
                <a:solidFill>
                  <a:srgbClr val="FF0000"/>
                </a:solidFill>
                <a:latin typeface="Arial" pitchFamily="18"/>
                <a:ea typeface="MS Gothic" pitchFamily="2"/>
                <a:cs typeface="Tahoma" pitchFamily="2"/>
              </a:rPr>
              <a:t>potential</a:t>
            </a:r>
          </a:p>
          <a:p>
            <a:pPr marL="0" marR="0" lvl="0" indent="0" hangingPunct="0">
              <a:lnSpc>
                <a:spcPct val="100000"/>
              </a:lnSpc>
              <a:spcBef>
                <a:spcPts val="0"/>
              </a:spcBef>
              <a:spcAft>
                <a:spcPts val="0"/>
              </a:spcAft>
              <a:buNone/>
              <a:tabLst/>
            </a:pPr>
            <a:r>
              <a:rPr lang="en-US" sz="1000" b="0" i="0" u="none" strike="noStrike" kern="1200" dirty="0">
                <a:ln>
                  <a:noFill/>
                </a:ln>
                <a:solidFill>
                  <a:srgbClr val="FF0000"/>
                </a:solidFill>
                <a:latin typeface="Arial" pitchFamily="18"/>
                <a:ea typeface="MS Gothic" pitchFamily="2"/>
                <a:cs typeface="Tahoma" pitchFamily="2"/>
              </a:rPr>
              <a:t>(z~3-4)</a:t>
            </a:r>
          </a:p>
        </p:txBody>
      </p:sp>
      <p:sp>
        <p:nvSpPr>
          <p:cNvPr id="15" name="Straight Connector 14">
            <a:extLst>
              <a:ext uri="{FF2B5EF4-FFF2-40B4-BE49-F238E27FC236}">
                <a16:creationId xmlns:a16="http://schemas.microsoft.com/office/drawing/2014/main" id="{0893FEA8-7F97-F26C-3302-8FE4D114BEC0}"/>
              </a:ext>
            </a:extLst>
          </p:cNvPr>
          <p:cNvSpPr/>
          <p:nvPr/>
        </p:nvSpPr>
        <p:spPr>
          <a:xfrm>
            <a:off x="3651885" y="1731579"/>
            <a:ext cx="1546127" cy="10062"/>
          </a:xfrm>
          <a:prstGeom prst="line">
            <a:avLst/>
          </a:prstGeom>
          <a:noFill/>
          <a:ln w="9525">
            <a:solidFill>
              <a:schemeClr val="tx1"/>
            </a:solidFill>
            <a:prstDash val="solid"/>
            <a:headEnd type="arrow"/>
            <a:tailEnd type="arrow"/>
          </a:ln>
        </p:spPr>
        <p:txBody>
          <a:bodyPr wrap="none" lIns="108000" tIns="63000" rIns="108000" bIns="63000" anchor="ctr" anchorCtr="1" compatLnSpc="0"/>
          <a:lstStyle/>
          <a:p>
            <a:pPr marL="0" marR="0" lvl="0" indent="0" hangingPunct="0">
              <a:lnSpc>
                <a:spcPct val="100000"/>
              </a:lnSpc>
              <a:spcBef>
                <a:spcPts val="0"/>
              </a:spcBef>
              <a:spcAft>
                <a:spcPts val="0"/>
              </a:spcAft>
              <a:buNone/>
              <a:tabLst/>
            </a:pPr>
            <a:endParaRPr lang="en-US" sz="1800" b="0" i="0" u="none" strike="noStrike" kern="1200">
              <a:ln>
                <a:noFill/>
              </a:ln>
              <a:latin typeface="Arial" pitchFamily="18"/>
              <a:ea typeface="MS Gothic" pitchFamily="2"/>
              <a:cs typeface="Tahoma" pitchFamily="2"/>
            </a:endParaRPr>
          </a:p>
        </p:txBody>
      </p:sp>
      <p:sp>
        <p:nvSpPr>
          <p:cNvPr id="16" name="TextBox 15">
            <a:extLst>
              <a:ext uri="{FF2B5EF4-FFF2-40B4-BE49-F238E27FC236}">
                <a16:creationId xmlns:a16="http://schemas.microsoft.com/office/drawing/2014/main" id="{D3DADF9A-9127-8ABD-88BD-BAA77F328292}"/>
              </a:ext>
            </a:extLst>
          </p:cNvPr>
          <p:cNvSpPr txBox="1"/>
          <p:nvPr/>
        </p:nvSpPr>
        <p:spPr>
          <a:xfrm>
            <a:off x="5148943" y="1548853"/>
            <a:ext cx="1165232" cy="385575"/>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000" b="0" i="0" u="none" strike="noStrike" kern="1200" dirty="0">
                <a:ln>
                  <a:noFill/>
                </a:ln>
                <a:solidFill>
                  <a:srgbClr val="FF0000"/>
                </a:solidFill>
                <a:latin typeface="Arial" pitchFamily="18"/>
                <a:ea typeface="MS Gothic" pitchFamily="2"/>
                <a:cs typeface="Tahoma" pitchFamily="2"/>
              </a:rPr>
              <a:t>Galaxy clustering</a:t>
            </a:r>
          </a:p>
          <a:p>
            <a:pPr marL="0" marR="0" lvl="0" indent="0" hangingPunct="0">
              <a:lnSpc>
                <a:spcPct val="100000"/>
              </a:lnSpc>
              <a:spcBef>
                <a:spcPts val="0"/>
              </a:spcBef>
              <a:spcAft>
                <a:spcPts val="0"/>
              </a:spcAft>
              <a:buNone/>
              <a:tabLst/>
            </a:pPr>
            <a:r>
              <a:rPr lang="en-US" sz="1000" b="0" i="0" u="none" strike="noStrike" kern="1200" dirty="0">
                <a:ln>
                  <a:noFill/>
                </a:ln>
                <a:solidFill>
                  <a:srgbClr val="FF0000"/>
                </a:solidFill>
                <a:latin typeface="Arial" pitchFamily="18"/>
                <a:ea typeface="MS Gothic" pitchFamily="2"/>
                <a:cs typeface="Tahoma" pitchFamily="2"/>
              </a:rPr>
              <a:t>/BAO</a:t>
            </a:r>
          </a:p>
        </p:txBody>
      </p:sp>
      <p:sp>
        <p:nvSpPr>
          <p:cNvPr id="17" name="TextBox 16">
            <a:extLst>
              <a:ext uri="{FF2B5EF4-FFF2-40B4-BE49-F238E27FC236}">
                <a16:creationId xmlns:a16="http://schemas.microsoft.com/office/drawing/2014/main" id="{B10F1C28-8226-216A-61AA-30DA015DCCC0}"/>
              </a:ext>
            </a:extLst>
          </p:cNvPr>
          <p:cNvSpPr txBox="1"/>
          <p:nvPr/>
        </p:nvSpPr>
        <p:spPr>
          <a:xfrm>
            <a:off x="5548993" y="1832632"/>
            <a:ext cx="609183" cy="385575"/>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000" b="0" i="0" u="none" strike="noStrike" kern="1200" dirty="0">
                <a:ln>
                  <a:noFill/>
                </a:ln>
                <a:solidFill>
                  <a:srgbClr val="FF0000"/>
                </a:solidFill>
                <a:latin typeface="Arial" pitchFamily="18"/>
                <a:ea typeface="MS Gothic" pitchFamily="2"/>
                <a:cs typeface="Tahoma" pitchFamily="2"/>
              </a:rPr>
              <a:t>Cosmic</a:t>
            </a:r>
          </a:p>
          <a:p>
            <a:pPr marL="0" marR="0" lvl="0" indent="0" hangingPunct="0">
              <a:lnSpc>
                <a:spcPct val="100000"/>
              </a:lnSpc>
              <a:spcBef>
                <a:spcPts val="0"/>
              </a:spcBef>
              <a:spcAft>
                <a:spcPts val="0"/>
              </a:spcAft>
              <a:buNone/>
              <a:tabLst/>
            </a:pPr>
            <a:r>
              <a:rPr lang="en-US" sz="1000" b="0" i="0" u="none" strike="noStrike" kern="1200" dirty="0">
                <a:ln>
                  <a:noFill/>
                </a:ln>
                <a:solidFill>
                  <a:srgbClr val="FF0000"/>
                </a:solidFill>
                <a:latin typeface="Arial" pitchFamily="18"/>
                <a:ea typeface="MS Gothic" pitchFamily="2"/>
                <a:cs typeface="Tahoma" pitchFamily="2"/>
              </a:rPr>
              <a:t>shear</a:t>
            </a:r>
          </a:p>
        </p:txBody>
      </p:sp>
      <p:sp>
        <p:nvSpPr>
          <p:cNvPr id="18" name="Straight Connector 17">
            <a:extLst>
              <a:ext uri="{FF2B5EF4-FFF2-40B4-BE49-F238E27FC236}">
                <a16:creationId xmlns:a16="http://schemas.microsoft.com/office/drawing/2014/main" id="{B209A891-54BA-DCB3-E6D1-D1002C9DB7B3}"/>
              </a:ext>
            </a:extLst>
          </p:cNvPr>
          <p:cNvSpPr/>
          <p:nvPr/>
        </p:nvSpPr>
        <p:spPr>
          <a:xfrm flipV="1">
            <a:off x="4994909" y="2051049"/>
            <a:ext cx="1120141" cy="1"/>
          </a:xfrm>
          <a:prstGeom prst="line">
            <a:avLst/>
          </a:prstGeom>
          <a:noFill/>
          <a:ln w="9525">
            <a:solidFill>
              <a:schemeClr val="tx1"/>
            </a:solidFill>
            <a:prstDash val="solid"/>
            <a:headEnd type="arrow"/>
            <a:tailEnd type="arrow"/>
          </a:ln>
        </p:spPr>
        <p:txBody>
          <a:bodyPr wrap="none" lIns="108000" tIns="63000" rIns="108000" bIns="63000" anchor="ctr" anchorCtr="1" compatLnSpc="0"/>
          <a:lstStyle/>
          <a:p>
            <a:pPr marL="0" marR="0" lvl="0" indent="0" hangingPunct="0">
              <a:lnSpc>
                <a:spcPct val="100000"/>
              </a:lnSpc>
              <a:spcBef>
                <a:spcPts val="0"/>
              </a:spcBef>
              <a:spcAft>
                <a:spcPts val="0"/>
              </a:spcAft>
              <a:buNone/>
              <a:tabLst/>
            </a:pPr>
            <a:endParaRPr lang="en-US" sz="1800" b="0" i="0" u="none" strike="noStrike" kern="1200">
              <a:ln>
                <a:noFill/>
              </a:ln>
              <a:latin typeface="Arial" pitchFamily="18"/>
              <a:ea typeface="MS Gothic" pitchFamily="2"/>
              <a:cs typeface="Tahoma" pitchFamily="2"/>
            </a:endParaRPr>
          </a:p>
        </p:txBody>
      </p:sp>
      <p:sp>
        <p:nvSpPr>
          <p:cNvPr id="19" name="TextBox 18">
            <a:extLst>
              <a:ext uri="{FF2B5EF4-FFF2-40B4-BE49-F238E27FC236}">
                <a16:creationId xmlns:a16="http://schemas.microsoft.com/office/drawing/2014/main" id="{EEF2B9E5-9B85-751A-1C15-A06E16E31F86}"/>
              </a:ext>
            </a:extLst>
          </p:cNvPr>
          <p:cNvSpPr txBox="1"/>
          <p:nvPr/>
        </p:nvSpPr>
        <p:spPr>
          <a:xfrm>
            <a:off x="5699038" y="2971556"/>
            <a:ext cx="683434" cy="385575"/>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000" b="0" i="0" u="none" strike="noStrike" kern="1200" dirty="0">
                <a:ln>
                  <a:noFill/>
                </a:ln>
                <a:solidFill>
                  <a:srgbClr val="FF0000"/>
                </a:solidFill>
                <a:latin typeface="Arial" pitchFamily="18"/>
                <a:ea typeface="MS Gothic" pitchFamily="2"/>
                <a:cs typeface="Tahoma" pitchFamily="2"/>
              </a:rPr>
              <a:t>Lyman-</a:t>
            </a:r>
            <a:r>
              <a:rPr lang="en-US" sz="1000" b="0" i="0" u="none" strike="noStrike" kern="1200" dirty="0">
                <a:ln>
                  <a:noFill/>
                </a:ln>
                <a:solidFill>
                  <a:srgbClr val="FF0000"/>
                </a:solidFill>
                <a:latin typeface="Arial" pitchFamily="34"/>
                <a:ea typeface="Arial" pitchFamily="34"/>
                <a:cs typeface="Arial" pitchFamily="34"/>
              </a:rPr>
              <a:t>α</a:t>
            </a:r>
          </a:p>
          <a:p>
            <a:pPr marL="0" marR="0" lvl="0" indent="0" hangingPunct="0">
              <a:lnSpc>
                <a:spcPct val="100000"/>
              </a:lnSpc>
              <a:spcBef>
                <a:spcPts val="0"/>
              </a:spcBef>
              <a:spcAft>
                <a:spcPts val="0"/>
              </a:spcAft>
              <a:buNone/>
              <a:tabLst/>
            </a:pPr>
            <a:r>
              <a:rPr lang="en-US" sz="1000" b="0" i="0" u="none" strike="noStrike" kern="1200" dirty="0">
                <a:ln>
                  <a:noFill/>
                </a:ln>
                <a:solidFill>
                  <a:srgbClr val="FF0000"/>
                </a:solidFill>
                <a:latin typeface="Arial" pitchFamily="34"/>
                <a:ea typeface="Arial" pitchFamily="34"/>
                <a:cs typeface="Arial" pitchFamily="34"/>
              </a:rPr>
              <a:t>(z~2-4)</a:t>
            </a:r>
          </a:p>
        </p:txBody>
      </p:sp>
      <p:sp>
        <p:nvSpPr>
          <p:cNvPr id="20" name="Straight Connector 19">
            <a:extLst>
              <a:ext uri="{FF2B5EF4-FFF2-40B4-BE49-F238E27FC236}">
                <a16:creationId xmlns:a16="http://schemas.microsoft.com/office/drawing/2014/main" id="{524D1946-6DD5-72CB-3AD8-0BBBFFD5DAA2}"/>
              </a:ext>
            </a:extLst>
          </p:cNvPr>
          <p:cNvSpPr/>
          <p:nvPr/>
        </p:nvSpPr>
        <p:spPr>
          <a:xfrm flipV="1">
            <a:off x="5598106" y="3352202"/>
            <a:ext cx="779158" cy="0"/>
          </a:xfrm>
          <a:prstGeom prst="line">
            <a:avLst/>
          </a:prstGeom>
          <a:noFill/>
          <a:ln w="9525">
            <a:solidFill>
              <a:schemeClr val="tx1"/>
            </a:solidFill>
            <a:prstDash val="solid"/>
            <a:headEnd type="arrow"/>
            <a:tailEnd type="arrow"/>
          </a:ln>
        </p:spPr>
        <p:txBody>
          <a:bodyPr wrap="none" lIns="108000" tIns="63000" rIns="108000" bIns="63000" anchor="ctr" anchorCtr="1" compatLnSpc="0"/>
          <a:lstStyle/>
          <a:p>
            <a:pPr marL="0" marR="0" lvl="0" indent="0" hangingPunct="0">
              <a:lnSpc>
                <a:spcPct val="100000"/>
              </a:lnSpc>
              <a:spcBef>
                <a:spcPts val="0"/>
              </a:spcBef>
              <a:spcAft>
                <a:spcPts val="0"/>
              </a:spcAft>
              <a:buNone/>
              <a:tabLst/>
            </a:pPr>
            <a:endParaRPr lang="en-US" sz="1800" b="0" i="0" u="none" strike="noStrike" kern="1200">
              <a:ln>
                <a:noFill/>
              </a:ln>
              <a:latin typeface="Arial" pitchFamily="18"/>
              <a:ea typeface="MS Gothic" pitchFamily="2"/>
              <a:cs typeface="Tahoma" pitchFamily="2"/>
            </a:endParaRPr>
          </a:p>
        </p:txBody>
      </p:sp>
      <p:sp>
        <p:nvSpPr>
          <p:cNvPr id="21" name="Straight Connector 20">
            <a:extLst>
              <a:ext uri="{FF2B5EF4-FFF2-40B4-BE49-F238E27FC236}">
                <a16:creationId xmlns:a16="http://schemas.microsoft.com/office/drawing/2014/main" id="{38001D8A-56CE-67EC-5969-FAB6629E2C1B}"/>
              </a:ext>
            </a:extLst>
          </p:cNvPr>
          <p:cNvSpPr/>
          <p:nvPr/>
        </p:nvSpPr>
        <p:spPr>
          <a:xfrm flipV="1">
            <a:off x="5209442" y="2978578"/>
            <a:ext cx="459838" cy="0"/>
          </a:xfrm>
          <a:prstGeom prst="line">
            <a:avLst/>
          </a:prstGeom>
          <a:noFill/>
          <a:ln w="9525">
            <a:solidFill>
              <a:schemeClr val="tx1"/>
            </a:solidFill>
            <a:prstDash val="solid"/>
            <a:headEnd type="arrow"/>
            <a:tailEnd type="arrow"/>
          </a:ln>
        </p:spPr>
        <p:txBody>
          <a:bodyPr wrap="none" lIns="108000" tIns="63000" rIns="108000" bIns="63000" anchor="ctr" anchorCtr="1" compatLnSpc="0"/>
          <a:lstStyle/>
          <a:p>
            <a:pPr marL="0" marR="0" lvl="0" indent="0" hangingPunct="0">
              <a:lnSpc>
                <a:spcPct val="100000"/>
              </a:lnSpc>
              <a:spcBef>
                <a:spcPts val="0"/>
              </a:spcBef>
              <a:spcAft>
                <a:spcPts val="0"/>
              </a:spcAft>
              <a:buNone/>
              <a:tabLst/>
            </a:pPr>
            <a:endParaRPr lang="en-US" sz="1800" b="0" i="0" u="none" strike="noStrike" kern="1200">
              <a:ln>
                <a:noFill/>
              </a:ln>
              <a:latin typeface="Arial" pitchFamily="18"/>
              <a:ea typeface="MS Gothic" pitchFamily="2"/>
              <a:cs typeface="Tahoma" pitchFamily="2"/>
            </a:endParaRPr>
          </a:p>
        </p:txBody>
      </p:sp>
      <p:sp>
        <p:nvSpPr>
          <p:cNvPr id="22" name="TextBox 21">
            <a:extLst>
              <a:ext uri="{FF2B5EF4-FFF2-40B4-BE49-F238E27FC236}">
                <a16:creationId xmlns:a16="http://schemas.microsoft.com/office/drawing/2014/main" id="{7F0DB6DF-1CC8-AFC2-B6B2-9F8E121F12EC}"/>
              </a:ext>
            </a:extLst>
          </p:cNvPr>
          <p:cNvSpPr txBox="1"/>
          <p:nvPr/>
        </p:nvSpPr>
        <p:spPr>
          <a:xfrm>
            <a:off x="4596884" y="2843583"/>
            <a:ext cx="816290" cy="385575"/>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000" b="0" i="0" u="none" strike="noStrike" kern="1200" dirty="0">
                <a:ln>
                  <a:noFill/>
                </a:ln>
                <a:solidFill>
                  <a:srgbClr val="FF0000"/>
                </a:solidFill>
                <a:latin typeface="Arial" pitchFamily="34"/>
                <a:ea typeface="Arial" pitchFamily="34"/>
                <a:cs typeface="Arial" pitchFamily="34"/>
              </a:rPr>
              <a:t>Cluster</a:t>
            </a:r>
          </a:p>
          <a:p>
            <a:pPr marL="0" marR="0" lvl="0" indent="0" hangingPunct="0">
              <a:lnSpc>
                <a:spcPct val="100000"/>
              </a:lnSpc>
              <a:spcBef>
                <a:spcPts val="0"/>
              </a:spcBef>
              <a:spcAft>
                <a:spcPts val="0"/>
              </a:spcAft>
              <a:buNone/>
              <a:tabLst/>
            </a:pPr>
            <a:r>
              <a:rPr lang="en-US" sz="1000" b="0" i="0" u="none" strike="noStrike" kern="1200" dirty="0">
                <a:ln>
                  <a:noFill/>
                </a:ln>
                <a:solidFill>
                  <a:srgbClr val="FF0000"/>
                </a:solidFill>
                <a:latin typeface="Arial" pitchFamily="34"/>
                <a:ea typeface="Arial" pitchFamily="34"/>
                <a:cs typeface="Arial" pitchFamily="34"/>
              </a:rPr>
              <a:t>abundance</a:t>
            </a:r>
          </a:p>
        </p:txBody>
      </p:sp>
      <p:sp>
        <p:nvSpPr>
          <p:cNvPr id="3" name="Title 2">
            <a:extLst>
              <a:ext uri="{FF2B5EF4-FFF2-40B4-BE49-F238E27FC236}">
                <a16:creationId xmlns:a16="http://schemas.microsoft.com/office/drawing/2014/main" id="{B76F687B-6A55-B96B-9C8A-C83051A65BF5}"/>
              </a:ext>
            </a:extLst>
          </p:cNvPr>
          <p:cNvSpPr>
            <a:spLocks noGrp="1"/>
          </p:cNvSpPr>
          <p:nvPr>
            <p:ph type="title"/>
          </p:nvPr>
        </p:nvSpPr>
        <p:spPr>
          <a:xfrm>
            <a:off x="457200" y="205979"/>
            <a:ext cx="8229600" cy="857250"/>
          </a:xfrm>
          <a:ln>
            <a:noFill/>
          </a:ln>
        </p:spPr>
        <p:txBody>
          <a:bodyPr/>
          <a:lstStyle/>
          <a:p>
            <a:pPr algn="l"/>
            <a:r>
              <a:rPr lang="en-US" dirty="0">
                <a:solidFill>
                  <a:schemeClr val="accent3">
                    <a:lumMod val="40000"/>
                    <a:lumOff val="60000"/>
                  </a:schemeClr>
                </a:solidFill>
              </a:rPr>
              <a:t>Matter power spectrum…</a:t>
            </a:r>
          </a:p>
        </p:txBody>
      </p:sp>
    </p:spTree>
    <p:extLst>
      <p:ext uri="{BB962C8B-B14F-4D97-AF65-F5344CB8AC3E}">
        <p14:creationId xmlns:p14="http://schemas.microsoft.com/office/powerpoint/2010/main" val="3602890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BB3C4929-83A8-6046-A8BC-35B286A02BBB}"/>
              </a:ext>
            </a:extLst>
          </p:cNvPr>
          <p:cNvSpPr>
            <a:spLocks noGrp="1"/>
          </p:cNvSpPr>
          <p:nvPr>
            <p:ph type="title"/>
          </p:nvPr>
        </p:nvSpPr>
        <p:spPr>
          <a:ln>
            <a:noFill/>
          </a:ln>
        </p:spPr>
        <p:txBody>
          <a:bodyPr/>
          <a:lstStyle/>
          <a:p>
            <a:pPr algn="l"/>
            <a:r>
              <a:rPr lang="en-US" dirty="0">
                <a:solidFill>
                  <a:schemeClr val="accent3">
                    <a:lumMod val="40000"/>
                    <a:lumOff val="60000"/>
                  </a:schemeClr>
                </a:solidFill>
              </a:rPr>
              <a:t>Neutrino mass from cosmology…</a:t>
            </a:r>
          </a:p>
        </p:txBody>
      </p:sp>
      <p:pic>
        <p:nvPicPr>
          <p:cNvPr id="8" name="Picture 7">
            <a:extLst>
              <a:ext uri="{FF2B5EF4-FFF2-40B4-BE49-F238E27FC236}">
                <a16:creationId xmlns:a16="http://schemas.microsoft.com/office/drawing/2014/main" id="{75B6FB27-AA9C-82D0-0686-C6F525272962}"/>
              </a:ext>
            </a:extLst>
          </p:cNvPr>
          <p:cNvPicPr>
            <a:picLocks noChangeAspect="1"/>
          </p:cNvPicPr>
          <p:nvPr/>
        </p:nvPicPr>
        <p:blipFill>
          <a:blip r:embed="rId2"/>
          <a:stretch>
            <a:fillRect/>
          </a:stretch>
        </p:blipFill>
        <p:spPr>
          <a:xfrm>
            <a:off x="457200" y="1558736"/>
            <a:ext cx="4371388" cy="3170513"/>
          </a:xfrm>
          <a:prstGeom prst="rect">
            <a:avLst/>
          </a:prstGeom>
        </p:spPr>
      </p:pic>
      <p:sp>
        <p:nvSpPr>
          <p:cNvPr id="9" name="TextBox 8">
            <a:extLst>
              <a:ext uri="{FF2B5EF4-FFF2-40B4-BE49-F238E27FC236}">
                <a16:creationId xmlns:a16="http://schemas.microsoft.com/office/drawing/2014/main" id="{06441B69-23F1-149A-95D2-0E6E7BBF76F8}"/>
              </a:ext>
            </a:extLst>
          </p:cNvPr>
          <p:cNvSpPr txBox="1"/>
          <p:nvPr/>
        </p:nvSpPr>
        <p:spPr>
          <a:xfrm>
            <a:off x="3618137" y="4483028"/>
            <a:ext cx="1412566" cy="246221"/>
          </a:xfrm>
          <a:prstGeom prst="rect">
            <a:avLst/>
          </a:prstGeom>
          <a:noFill/>
        </p:spPr>
        <p:txBody>
          <a:bodyPr wrap="none" rtlCol="0">
            <a:spAutoFit/>
          </a:bodyPr>
          <a:lstStyle/>
          <a:p>
            <a:r>
              <a:rPr lang="en-AU" sz="1000" dirty="0">
                <a:solidFill>
                  <a:srgbClr val="E7E287"/>
                </a:solidFill>
              </a:rPr>
              <a:t>Ade et al. [Planck] 2018</a:t>
            </a:r>
          </a:p>
        </p:txBody>
      </p:sp>
      <p:sp>
        <p:nvSpPr>
          <p:cNvPr id="10" name="TextBox 9">
            <a:extLst>
              <a:ext uri="{FF2B5EF4-FFF2-40B4-BE49-F238E27FC236}">
                <a16:creationId xmlns:a16="http://schemas.microsoft.com/office/drawing/2014/main" id="{5EA85FA2-55FD-F2FD-3CA9-7E9341D4F545}"/>
              </a:ext>
            </a:extLst>
          </p:cNvPr>
          <p:cNvSpPr txBox="1"/>
          <p:nvPr/>
        </p:nvSpPr>
        <p:spPr>
          <a:xfrm>
            <a:off x="880559" y="1101243"/>
            <a:ext cx="3975022" cy="553998"/>
          </a:xfrm>
          <a:prstGeom prst="rect">
            <a:avLst/>
          </a:prstGeom>
          <a:noFill/>
        </p:spPr>
        <p:txBody>
          <a:bodyPr wrap="square" rtlCol="0">
            <a:spAutoFit/>
          </a:bodyPr>
          <a:lstStyle/>
          <a:p>
            <a:r>
              <a:rPr lang="en-US" sz="1500" dirty="0"/>
              <a:t>Large-scale matter power spectrum measurement ca. 2018</a:t>
            </a:r>
          </a:p>
        </p:txBody>
      </p:sp>
      <p:sp>
        <p:nvSpPr>
          <p:cNvPr id="2" name="Slide Number Placeholder 1">
            <a:extLst>
              <a:ext uri="{FF2B5EF4-FFF2-40B4-BE49-F238E27FC236}">
                <a16:creationId xmlns:a16="http://schemas.microsoft.com/office/drawing/2014/main" id="{2683C62D-45B9-007D-22CB-1A6F3D41A6CE}"/>
              </a:ext>
            </a:extLst>
          </p:cNvPr>
          <p:cNvSpPr>
            <a:spLocks noGrp="1"/>
          </p:cNvSpPr>
          <p:nvPr>
            <p:ph type="sldNum" sz="quarter" idx="12"/>
          </p:nvPr>
        </p:nvSpPr>
        <p:spPr/>
        <p:txBody>
          <a:bodyPr/>
          <a:lstStyle/>
          <a:p>
            <a:fld id="{A4ED5AB7-515B-904A-811B-D7BD6E84713F}" type="slidenum">
              <a:rPr lang="en-US" smtClean="0"/>
              <a:t>23</a:t>
            </a:fld>
            <a:endParaRPr lang="en-US" dirty="0"/>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9B8AC80-4337-B663-2422-9C23DB4CD107}"/>
                  </a:ext>
                </a:extLst>
              </p:cNvPr>
              <p:cNvSpPr txBox="1"/>
              <p:nvPr/>
            </p:nvSpPr>
            <p:spPr>
              <a:xfrm>
                <a:off x="5000624" y="1585678"/>
                <a:ext cx="3543011" cy="353943"/>
              </a:xfrm>
              <a:prstGeom prst="rect">
                <a:avLst/>
              </a:prstGeom>
              <a:noFill/>
              <a:ln>
                <a:solidFill>
                  <a:srgbClr val="FF0000"/>
                </a:solidFill>
              </a:ln>
            </p:spPr>
            <p:txBody>
              <a:bodyPr wrap="square" rtlCol="0">
                <a:spAutoFit/>
              </a:bodyPr>
              <a:lstStyle/>
              <a:p>
                <a:r>
                  <a:rPr lang="en-US" sz="1700" dirty="0">
                    <a:solidFill>
                      <a:schemeClr val="bg1"/>
                    </a:solidFill>
                  </a:rPr>
                  <a:t>.</a:t>
                </a:r>
                <a14:m>
                  <m:oMath xmlns:m="http://schemas.openxmlformats.org/officeDocument/2006/math">
                    <m:nary>
                      <m:naryPr>
                        <m:chr m:val="∑"/>
                        <m:subHide m:val="on"/>
                        <m:supHide m:val="on"/>
                        <m:ctrlPr>
                          <a:rPr lang="en-US" sz="1700" i="1" smtClean="0">
                            <a:latin typeface="Cambria Math" panose="02040503050406030204" pitchFamily="18" charset="0"/>
                          </a:rPr>
                        </m:ctrlPr>
                      </m:naryPr>
                      <m:sub/>
                      <m:sup/>
                      <m:e>
                        <m:sSub>
                          <m:sSubPr>
                            <m:ctrlPr>
                              <a:rPr lang="en-US" sz="1700" i="1" smtClean="0">
                                <a:latin typeface="Cambria Math" panose="02040503050406030204" pitchFamily="18" charset="0"/>
                              </a:rPr>
                            </m:ctrlPr>
                          </m:sSubPr>
                          <m:e>
                            <m:r>
                              <a:rPr lang="en-AU" sz="1700" b="0" i="1" smtClean="0">
                                <a:latin typeface="Cambria Math" panose="02040503050406030204" pitchFamily="18" charset="0"/>
                              </a:rPr>
                              <m:t>𝑚</m:t>
                            </m:r>
                          </m:e>
                          <m:sub>
                            <m:r>
                              <a:rPr lang="en-US" sz="1700" i="1" smtClean="0">
                                <a:latin typeface="Cambria Math" panose="02040503050406030204" pitchFamily="18" charset="0"/>
                                <a:ea typeface="Cambria Math" panose="02040503050406030204" pitchFamily="18" charset="0"/>
                              </a:rPr>
                              <m:t>𝜈</m:t>
                            </m:r>
                          </m:sub>
                        </m:sSub>
                      </m:e>
                    </m:nary>
                    <m:r>
                      <a:rPr lang="en-AU" sz="1700" b="0" i="1" smtClean="0">
                        <a:latin typeface="Cambria Math" panose="02040503050406030204" pitchFamily="18" charset="0"/>
                      </a:rPr>
                      <m:t>&lt;</m:t>
                    </m:r>
                    <m:r>
                      <a:rPr lang="en-AU" sz="1700" b="0" i="1" smtClean="0">
                        <a:latin typeface="Cambria Math" panose="02040503050406030204" pitchFamily="18" charset="0"/>
                      </a:rPr>
                      <m:t>𝑂</m:t>
                    </m:r>
                    <m:r>
                      <a:rPr lang="en-AU" sz="1700" b="0" i="1" smtClean="0">
                        <a:latin typeface="Cambria Math" panose="02040503050406030204" pitchFamily="18" charset="0"/>
                      </a:rPr>
                      <m:t>(0.1</m:t>
                    </m:r>
                    <m:r>
                      <a:rPr lang="en-AU" sz="1700" b="0" i="0" smtClean="0">
                        <a:latin typeface="Cambria Math" panose="02040503050406030204" pitchFamily="18" charset="0"/>
                      </a:rPr>
                      <m:t> −0.5)</m:t>
                    </m:r>
                    <m:r>
                      <m:rPr>
                        <m:sty m:val="p"/>
                      </m:rPr>
                      <a:rPr lang="en-AU" sz="1700" b="0" i="0" smtClean="0">
                        <a:latin typeface="Cambria Math" panose="02040503050406030204" pitchFamily="18" charset="0"/>
                      </a:rPr>
                      <m:t>eV</m:t>
                    </m:r>
                    <m:r>
                      <a:rPr lang="en-AU" sz="1700" i="1">
                        <a:latin typeface="Cambria Math" panose="02040503050406030204" pitchFamily="18" charset="0"/>
                        <a:ea typeface="Cambria Math" panose="02040503050406030204" pitchFamily="18" charset="0"/>
                      </a:rPr>
                      <m:t> (95% </m:t>
                    </m:r>
                    <m:r>
                      <m:rPr>
                        <m:sty m:val="p"/>
                      </m:rPr>
                      <a:rPr lang="en-AU" sz="1700">
                        <a:latin typeface="Cambria Math" panose="02040503050406030204" pitchFamily="18" charset="0"/>
                        <a:ea typeface="Cambria Math" panose="02040503050406030204" pitchFamily="18" charset="0"/>
                      </a:rPr>
                      <m:t>CL</m:t>
                    </m:r>
                    <m:r>
                      <a:rPr lang="en-AU" sz="1700" i="1">
                        <a:latin typeface="Cambria Math" panose="02040503050406030204" pitchFamily="18" charset="0"/>
                        <a:ea typeface="Cambria Math" panose="02040503050406030204" pitchFamily="18" charset="0"/>
                      </a:rPr>
                      <m:t>)</m:t>
                    </m:r>
                  </m:oMath>
                </a14:m>
                <a:endParaRPr lang="en-US" sz="1700" dirty="0"/>
              </a:p>
            </p:txBody>
          </p:sp>
        </mc:Choice>
        <mc:Fallback xmlns="">
          <p:sp>
            <p:nvSpPr>
              <p:cNvPr id="11" name="TextBox 10">
                <a:extLst>
                  <a:ext uri="{FF2B5EF4-FFF2-40B4-BE49-F238E27FC236}">
                    <a16:creationId xmlns:a16="http://schemas.microsoft.com/office/drawing/2014/main" id="{29B8AC80-4337-B663-2422-9C23DB4CD107}"/>
                  </a:ext>
                </a:extLst>
              </p:cNvPr>
              <p:cNvSpPr txBox="1">
                <a:spLocks noRot="1" noChangeAspect="1" noMove="1" noResize="1" noEditPoints="1" noAdjustHandles="1" noChangeArrowheads="1" noChangeShapeType="1" noTextEdit="1"/>
              </p:cNvSpPr>
              <p:nvPr/>
            </p:nvSpPr>
            <p:spPr>
              <a:xfrm>
                <a:off x="5000624" y="1585678"/>
                <a:ext cx="3543011" cy="353943"/>
              </a:xfrm>
              <a:prstGeom prst="rect">
                <a:avLst/>
              </a:prstGeom>
              <a:blipFill>
                <a:blip r:embed="rId3"/>
                <a:stretch>
                  <a:fillRect l="-6762" t="-100000" b="-156667"/>
                </a:stretch>
              </a:blipFill>
              <a:ln>
                <a:solidFill>
                  <a:srgbClr val="FF0000"/>
                </a:solidFill>
              </a:ln>
            </p:spPr>
            <p:txBody>
              <a:bodyPr/>
              <a:lstStyle/>
              <a:p>
                <a:r>
                  <a:rPr lang="en-US">
                    <a:noFill/>
                  </a:rPr>
                  <a:t> </a:t>
                </a:r>
              </a:p>
            </p:txBody>
          </p:sp>
        </mc:Fallback>
      </mc:AlternateContent>
      <p:sp>
        <p:nvSpPr>
          <p:cNvPr id="12" name="TextBox 11">
            <a:extLst>
              <a:ext uri="{FF2B5EF4-FFF2-40B4-BE49-F238E27FC236}">
                <a16:creationId xmlns:a16="http://schemas.microsoft.com/office/drawing/2014/main" id="{C6BB5989-801B-0F89-376F-C2A3661E408A}"/>
              </a:ext>
            </a:extLst>
          </p:cNvPr>
          <p:cNvSpPr txBox="1"/>
          <p:nvPr/>
        </p:nvSpPr>
        <p:spPr>
          <a:xfrm>
            <a:off x="5003367" y="1053201"/>
            <a:ext cx="3447905" cy="677108"/>
          </a:xfrm>
          <a:prstGeom prst="rect">
            <a:avLst/>
          </a:prstGeom>
          <a:noFill/>
        </p:spPr>
        <p:txBody>
          <a:bodyPr wrap="square" rtlCol="0">
            <a:spAutoFit/>
          </a:bodyPr>
          <a:lstStyle/>
          <a:p>
            <a:r>
              <a:rPr lang="en-US" sz="1400" dirty="0">
                <a:solidFill>
                  <a:srgbClr val="0E8BAE"/>
                </a:solidFill>
              </a:rPr>
              <a:t>Current cosmological limits on the neutrino mass sum typically fall in the range:</a:t>
            </a:r>
          </a:p>
          <a:p>
            <a:endParaRPr lang="en-US" sz="1000" dirty="0">
              <a:solidFill>
                <a:srgbClr val="0E8BAE"/>
              </a:solidFill>
            </a:endParaRPr>
          </a:p>
        </p:txBody>
      </p:sp>
      <p:sp>
        <p:nvSpPr>
          <p:cNvPr id="13" name="TextBox 12">
            <a:extLst>
              <a:ext uri="{FF2B5EF4-FFF2-40B4-BE49-F238E27FC236}">
                <a16:creationId xmlns:a16="http://schemas.microsoft.com/office/drawing/2014/main" id="{013EFB6F-FCB4-BDEC-9B09-77D4FB8C4299}"/>
              </a:ext>
            </a:extLst>
          </p:cNvPr>
          <p:cNvSpPr txBox="1"/>
          <p:nvPr/>
        </p:nvSpPr>
        <p:spPr>
          <a:xfrm>
            <a:off x="7098810" y="1939621"/>
            <a:ext cx="1669047" cy="246221"/>
          </a:xfrm>
          <a:prstGeom prst="rect">
            <a:avLst/>
          </a:prstGeom>
          <a:noFill/>
        </p:spPr>
        <p:txBody>
          <a:bodyPr wrap="none" rtlCol="0">
            <a:spAutoFit/>
          </a:bodyPr>
          <a:lstStyle/>
          <a:p>
            <a:r>
              <a:rPr lang="en-AU" sz="1000" dirty="0" err="1">
                <a:solidFill>
                  <a:srgbClr val="E7E287"/>
                </a:solidFill>
              </a:rPr>
              <a:t>Aghanim</a:t>
            </a:r>
            <a:r>
              <a:rPr lang="en-AU" sz="1000" dirty="0">
                <a:solidFill>
                  <a:srgbClr val="E7E287"/>
                </a:solidFill>
              </a:rPr>
              <a:t> et al. [Planck] 2021</a:t>
            </a:r>
          </a:p>
        </p:txBody>
      </p:sp>
      <p:grpSp>
        <p:nvGrpSpPr>
          <p:cNvPr id="14" name="Group 13">
            <a:extLst>
              <a:ext uri="{FF2B5EF4-FFF2-40B4-BE49-F238E27FC236}">
                <a16:creationId xmlns:a16="http://schemas.microsoft.com/office/drawing/2014/main" id="{E04B3BDB-268B-6C69-7104-F704756F9C7B}"/>
              </a:ext>
            </a:extLst>
          </p:cNvPr>
          <p:cNvGrpSpPr>
            <a:grpSpLocks noChangeAspect="1"/>
          </p:cNvGrpSpPr>
          <p:nvPr/>
        </p:nvGrpSpPr>
        <p:grpSpPr>
          <a:xfrm>
            <a:off x="5081287" y="3308636"/>
            <a:ext cx="1627369" cy="1156266"/>
            <a:chOff x="623103" y="1591847"/>
            <a:chExt cx="5870293" cy="4148726"/>
          </a:xfrm>
        </p:grpSpPr>
        <p:cxnSp>
          <p:nvCxnSpPr>
            <p:cNvPr id="15" name="Straight Connector 14">
              <a:extLst>
                <a:ext uri="{FF2B5EF4-FFF2-40B4-BE49-F238E27FC236}">
                  <a16:creationId xmlns:a16="http://schemas.microsoft.com/office/drawing/2014/main" id="{A4DEF8DF-B9D1-A523-49F9-244ECC8AFF22}"/>
                </a:ext>
              </a:extLst>
            </p:cNvPr>
            <p:cNvCxnSpPr>
              <a:cxnSpLocks/>
            </p:cNvCxnSpPr>
            <p:nvPr/>
          </p:nvCxnSpPr>
          <p:spPr>
            <a:xfrm flipH="1">
              <a:off x="3342652" y="1591847"/>
              <a:ext cx="2606734" cy="1785669"/>
            </a:xfrm>
            <a:prstGeom prst="line">
              <a:avLst/>
            </a:prstGeom>
            <a:ln w="19050">
              <a:solidFill>
                <a:schemeClr val="tx1"/>
              </a:solidFill>
              <a:headEnd type="stealth" w="lg" len="lg"/>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4241080-E5C6-7A00-8031-6496BF62E7A2}"/>
                </a:ext>
              </a:extLst>
            </p:cNvPr>
            <p:cNvCxnSpPr>
              <a:cxnSpLocks/>
            </p:cNvCxnSpPr>
            <p:nvPr/>
          </p:nvCxnSpPr>
          <p:spPr>
            <a:xfrm flipH="1">
              <a:off x="3356657" y="2702081"/>
              <a:ext cx="3136739" cy="697375"/>
            </a:xfrm>
            <a:prstGeom prst="line">
              <a:avLst/>
            </a:prstGeom>
            <a:ln w="19050">
              <a:solidFill>
                <a:schemeClr val="tx1"/>
              </a:solidFill>
              <a:headEnd type="stealth" w="lg" len="lg"/>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87DA426-B3F3-6878-33C2-CD53130531C0}"/>
                </a:ext>
              </a:extLst>
            </p:cNvPr>
            <p:cNvCxnSpPr>
              <a:cxnSpLocks/>
            </p:cNvCxnSpPr>
            <p:nvPr/>
          </p:nvCxnSpPr>
          <p:spPr>
            <a:xfrm flipV="1">
              <a:off x="1837480" y="3399456"/>
              <a:ext cx="1519177" cy="2131314"/>
            </a:xfrm>
            <a:prstGeom prst="line">
              <a:avLst/>
            </a:prstGeom>
            <a:ln w="19050">
              <a:solidFill>
                <a:schemeClr val="tx1"/>
              </a:solidFill>
              <a:headEnd type="stealth" w="lg" len="lg"/>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69CD391-5D90-41BC-BC92-0F1B2CB34FBC}"/>
                </a:ext>
              </a:extLst>
            </p:cNvPr>
            <p:cNvCxnSpPr>
              <a:cxnSpLocks/>
            </p:cNvCxnSpPr>
            <p:nvPr/>
          </p:nvCxnSpPr>
          <p:spPr>
            <a:xfrm>
              <a:off x="623103" y="1691308"/>
              <a:ext cx="2733554" cy="17081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5A10D5A6-4EBF-FA68-CC57-537A468022FC}"/>
                </a:ext>
              </a:extLst>
            </p:cNvPr>
            <p:cNvSpPr>
              <a:spLocks noChangeAspect="1"/>
            </p:cNvSpPr>
            <p:nvPr/>
          </p:nvSpPr>
          <p:spPr>
            <a:xfrm>
              <a:off x="960698" y="2083443"/>
              <a:ext cx="504000" cy="504000"/>
            </a:xfrm>
            <a:prstGeom prst="ellipse">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50" b="1" dirty="0">
                  <a:solidFill>
                    <a:schemeClr val="bg1"/>
                  </a:solidFill>
                </a:rPr>
                <a:t>p</a:t>
              </a:r>
            </a:p>
          </p:txBody>
        </p:sp>
        <p:sp>
          <p:nvSpPr>
            <p:cNvPr id="20" name="Oval 19">
              <a:extLst>
                <a:ext uri="{FF2B5EF4-FFF2-40B4-BE49-F238E27FC236}">
                  <a16:creationId xmlns:a16="http://schemas.microsoft.com/office/drawing/2014/main" id="{E307C685-F0EB-A031-7EEB-654AF2DF614E}"/>
                </a:ext>
              </a:extLst>
            </p:cNvPr>
            <p:cNvSpPr>
              <a:spLocks noChangeAspect="1"/>
            </p:cNvSpPr>
            <p:nvPr/>
          </p:nvSpPr>
          <p:spPr>
            <a:xfrm>
              <a:off x="2594657" y="3728977"/>
              <a:ext cx="504000" cy="504000"/>
            </a:xfrm>
            <a:prstGeom prst="ellipse">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50" b="1" dirty="0">
                  <a:solidFill>
                    <a:schemeClr val="bg1"/>
                  </a:solidFill>
                </a:rPr>
                <a:t>p</a:t>
              </a:r>
            </a:p>
          </p:txBody>
        </p:sp>
        <p:sp>
          <p:nvSpPr>
            <p:cNvPr id="21" name="Oval 20">
              <a:extLst>
                <a:ext uri="{FF2B5EF4-FFF2-40B4-BE49-F238E27FC236}">
                  <a16:creationId xmlns:a16="http://schemas.microsoft.com/office/drawing/2014/main" id="{64BD1518-1EA2-65F0-9AC2-D20F18109846}"/>
                </a:ext>
              </a:extLst>
            </p:cNvPr>
            <p:cNvSpPr>
              <a:spLocks noChangeAspect="1"/>
            </p:cNvSpPr>
            <p:nvPr/>
          </p:nvSpPr>
          <p:spPr>
            <a:xfrm>
              <a:off x="2521852" y="4136020"/>
              <a:ext cx="504000" cy="504000"/>
            </a:xfrm>
            <a:prstGeom prst="ellipse">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50" b="1" dirty="0">
                  <a:solidFill>
                    <a:schemeClr val="bg1"/>
                  </a:solidFill>
                </a:rPr>
                <a:t>p</a:t>
              </a:r>
            </a:p>
          </p:txBody>
        </p:sp>
        <p:sp>
          <p:nvSpPr>
            <p:cNvPr id="22" name="Oval 21">
              <a:extLst>
                <a:ext uri="{FF2B5EF4-FFF2-40B4-BE49-F238E27FC236}">
                  <a16:creationId xmlns:a16="http://schemas.microsoft.com/office/drawing/2014/main" id="{52EDBDFA-621F-7E32-72E6-97288338D27F}"/>
                </a:ext>
              </a:extLst>
            </p:cNvPr>
            <p:cNvSpPr>
              <a:spLocks noChangeAspect="1"/>
            </p:cNvSpPr>
            <p:nvPr/>
          </p:nvSpPr>
          <p:spPr>
            <a:xfrm>
              <a:off x="1298293" y="1817307"/>
              <a:ext cx="504000" cy="504000"/>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50" b="1" dirty="0">
                  <a:solidFill>
                    <a:schemeClr val="bg1"/>
                  </a:solidFill>
                </a:rPr>
                <a:t>n</a:t>
              </a:r>
            </a:p>
          </p:txBody>
        </p:sp>
        <p:sp>
          <p:nvSpPr>
            <p:cNvPr id="23" name="Oval 22">
              <a:extLst>
                <a:ext uri="{FF2B5EF4-FFF2-40B4-BE49-F238E27FC236}">
                  <a16:creationId xmlns:a16="http://schemas.microsoft.com/office/drawing/2014/main" id="{F1C496CB-9F43-F0D5-C6AF-CA9CC4C50AE8}"/>
                </a:ext>
              </a:extLst>
            </p:cNvPr>
            <p:cNvSpPr>
              <a:spLocks noChangeAspect="1"/>
            </p:cNvSpPr>
            <p:nvPr/>
          </p:nvSpPr>
          <p:spPr>
            <a:xfrm>
              <a:off x="1298293" y="2272829"/>
              <a:ext cx="504000" cy="504000"/>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50" b="1" dirty="0">
                  <a:solidFill>
                    <a:schemeClr val="bg1"/>
                  </a:solidFill>
                </a:rPr>
                <a:t>n</a:t>
              </a:r>
            </a:p>
          </p:txBody>
        </p:sp>
        <p:sp>
          <p:nvSpPr>
            <p:cNvPr id="24" name="Oval 23">
              <a:extLst>
                <a:ext uri="{FF2B5EF4-FFF2-40B4-BE49-F238E27FC236}">
                  <a16:creationId xmlns:a16="http://schemas.microsoft.com/office/drawing/2014/main" id="{76D61BF7-A525-56D1-3048-DBA9DF9933F5}"/>
                </a:ext>
              </a:extLst>
            </p:cNvPr>
            <p:cNvSpPr>
              <a:spLocks noChangeAspect="1"/>
            </p:cNvSpPr>
            <p:nvPr/>
          </p:nvSpPr>
          <p:spPr>
            <a:xfrm>
              <a:off x="2964622" y="3980977"/>
              <a:ext cx="504000" cy="504000"/>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50" b="1" dirty="0">
                  <a:solidFill>
                    <a:schemeClr val="bg1"/>
                  </a:solidFill>
                </a:rPr>
                <a:t>n</a:t>
              </a:r>
            </a:p>
          </p:txBody>
        </p:sp>
        <p:sp>
          <p:nvSpPr>
            <p:cNvPr id="25" name="Oval 24">
              <a:extLst>
                <a:ext uri="{FF2B5EF4-FFF2-40B4-BE49-F238E27FC236}">
                  <a16:creationId xmlns:a16="http://schemas.microsoft.com/office/drawing/2014/main" id="{045FCCDA-01A1-8876-4D95-59AACC06407E}"/>
                </a:ext>
              </a:extLst>
            </p:cNvPr>
            <p:cNvSpPr>
              <a:spLocks noChangeAspect="1"/>
            </p:cNvSpPr>
            <p:nvPr/>
          </p:nvSpPr>
          <p:spPr>
            <a:xfrm>
              <a:off x="4853225" y="2776829"/>
              <a:ext cx="504000" cy="504000"/>
            </a:xfrm>
            <a:prstGeom prst="ellipse">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50" b="1" dirty="0">
                  <a:solidFill>
                    <a:schemeClr val="bg1"/>
                  </a:solidFill>
                </a:rPr>
                <a:t>e</a:t>
              </a:r>
            </a:p>
          </p:txBody>
        </p:sp>
        <p:sp>
          <p:nvSpPr>
            <p:cNvPr id="26" name="Oval 25">
              <a:extLst>
                <a:ext uri="{FF2B5EF4-FFF2-40B4-BE49-F238E27FC236}">
                  <a16:creationId xmlns:a16="http://schemas.microsoft.com/office/drawing/2014/main" id="{EC860E94-052B-5784-67AD-80314EA5624D}"/>
                </a:ext>
              </a:extLst>
            </p:cNvPr>
            <p:cNvSpPr>
              <a:spLocks noChangeAspect="1"/>
            </p:cNvSpPr>
            <p:nvPr/>
          </p:nvSpPr>
          <p:spPr>
            <a:xfrm>
              <a:off x="5068649" y="1768829"/>
              <a:ext cx="504000" cy="504000"/>
            </a:xfrm>
            <a:prstGeom prst="ellipse">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50" b="1" dirty="0">
                  <a:solidFill>
                    <a:schemeClr val="bg1"/>
                  </a:solidFill>
                </a:rPr>
                <a:t>ν</a:t>
              </a:r>
            </a:p>
          </p:txBody>
        </p:sp>
        <p:sp>
          <p:nvSpPr>
            <p:cNvPr id="27" name="TextBox 26">
              <a:extLst>
                <a:ext uri="{FF2B5EF4-FFF2-40B4-BE49-F238E27FC236}">
                  <a16:creationId xmlns:a16="http://schemas.microsoft.com/office/drawing/2014/main" id="{1CD83D9C-23BD-73FE-02ED-7098DADA2767}"/>
                </a:ext>
              </a:extLst>
            </p:cNvPr>
            <p:cNvSpPr txBox="1"/>
            <p:nvPr/>
          </p:nvSpPr>
          <p:spPr>
            <a:xfrm>
              <a:off x="786143" y="2867511"/>
              <a:ext cx="1152493" cy="1088288"/>
            </a:xfrm>
            <a:prstGeom prst="rect">
              <a:avLst/>
            </a:prstGeom>
            <a:noFill/>
          </p:spPr>
          <p:txBody>
            <a:bodyPr wrap="none" rtlCol="0">
              <a:spAutoFit/>
            </a:bodyPr>
            <a:lstStyle/>
            <a:p>
              <a:r>
                <a:rPr lang="en-US" sz="2250" baseline="30000" dirty="0"/>
                <a:t>3</a:t>
              </a:r>
              <a:r>
                <a:rPr lang="en-US" sz="2250" dirty="0"/>
                <a:t>H</a:t>
              </a:r>
            </a:p>
          </p:txBody>
        </p:sp>
        <p:sp>
          <p:nvSpPr>
            <p:cNvPr id="28" name="TextBox 27">
              <a:extLst>
                <a:ext uri="{FF2B5EF4-FFF2-40B4-BE49-F238E27FC236}">
                  <a16:creationId xmlns:a16="http://schemas.microsoft.com/office/drawing/2014/main" id="{9047E633-2A07-2CD6-7B98-7FEB562F2336}"/>
                </a:ext>
              </a:extLst>
            </p:cNvPr>
            <p:cNvSpPr txBox="1"/>
            <p:nvPr/>
          </p:nvSpPr>
          <p:spPr>
            <a:xfrm>
              <a:off x="2929896" y="4652285"/>
              <a:ext cx="1512396" cy="1088288"/>
            </a:xfrm>
            <a:prstGeom prst="rect">
              <a:avLst/>
            </a:prstGeom>
            <a:noFill/>
          </p:spPr>
          <p:txBody>
            <a:bodyPr wrap="none" rtlCol="0">
              <a:spAutoFit/>
            </a:bodyPr>
            <a:lstStyle/>
            <a:p>
              <a:r>
                <a:rPr lang="en-US" sz="2250" baseline="30000" dirty="0"/>
                <a:t>3</a:t>
              </a:r>
              <a:r>
                <a:rPr lang="en-US" sz="2250" dirty="0"/>
                <a:t>He</a:t>
              </a:r>
            </a:p>
          </p:txBody>
        </p:sp>
      </p:grpSp>
      <p:pic>
        <p:nvPicPr>
          <p:cNvPr id="44" name="Picture 43">
            <a:extLst>
              <a:ext uri="{FF2B5EF4-FFF2-40B4-BE49-F238E27FC236}">
                <a16:creationId xmlns:a16="http://schemas.microsoft.com/office/drawing/2014/main" id="{C0447FD2-2790-847B-8296-A02E36CAE15F}"/>
              </a:ext>
            </a:extLst>
          </p:cNvPr>
          <p:cNvPicPr>
            <a:picLocks noChangeAspect="1"/>
          </p:cNvPicPr>
          <p:nvPr/>
        </p:nvPicPr>
        <p:blipFill>
          <a:blip r:embed="rId4"/>
          <a:stretch>
            <a:fillRect/>
          </a:stretch>
        </p:blipFill>
        <p:spPr>
          <a:xfrm>
            <a:off x="6929054" y="3383519"/>
            <a:ext cx="1687259" cy="1124839"/>
          </a:xfrm>
          <a:prstGeom prst="rect">
            <a:avLst/>
          </a:prstGeom>
        </p:spPr>
      </p:pic>
      <p:sp>
        <p:nvSpPr>
          <p:cNvPr id="47" name="TextBox 46">
            <a:extLst>
              <a:ext uri="{FF2B5EF4-FFF2-40B4-BE49-F238E27FC236}">
                <a16:creationId xmlns:a16="http://schemas.microsoft.com/office/drawing/2014/main" id="{034EAEBA-F83D-51AD-05FD-9C9649D11EEB}"/>
              </a:ext>
            </a:extLst>
          </p:cNvPr>
          <p:cNvSpPr txBox="1"/>
          <p:nvPr/>
        </p:nvSpPr>
        <p:spPr>
          <a:xfrm>
            <a:off x="7267125" y="2955729"/>
            <a:ext cx="1500732" cy="246221"/>
          </a:xfrm>
          <a:prstGeom prst="rect">
            <a:avLst/>
          </a:prstGeom>
          <a:noFill/>
        </p:spPr>
        <p:txBody>
          <a:bodyPr wrap="none" rtlCol="0">
            <a:spAutoFit/>
          </a:bodyPr>
          <a:lstStyle/>
          <a:p>
            <a:r>
              <a:rPr lang="en-US" sz="1000" dirty="0">
                <a:solidFill>
                  <a:srgbClr val="E7E287"/>
                </a:solidFill>
              </a:rPr>
              <a:t>Aker et al. [KATRIN] 2019</a:t>
            </a:r>
          </a:p>
        </p:txBody>
      </p: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BFE021A4-4131-EABF-07A4-8E086D876290}"/>
                  </a:ext>
                </a:extLst>
              </p:cNvPr>
              <p:cNvSpPr txBox="1"/>
              <p:nvPr/>
            </p:nvSpPr>
            <p:spPr>
              <a:xfrm>
                <a:off x="4933092" y="2432243"/>
                <a:ext cx="3834765" cy="563744"/>
              </a:xfrm>
              <a:prstGeom prst="rect">
                <a:avLst/>
              </a:prstGeom>
              <a:noFill/>
            </p:spPr>
            <p:txBody>
              <a:bodyPr wrap="square" rtlCol="0">
                <a:spAutoFit/>
              </a:bodyPr>
              <a:lstStyle/>
              <a:p>
                <a:r>
                  <a:rPr lang="en-US" sz="1500" dirty="0"/>
                  <a:t>At face value a factor of 6 tighter than current lab bound from KATRIN, </a:t>
                </a:r>
                <a14:m>
                  <m:oMath xmlns:m="http://schemas.openxmlformats.org/officeDocument/2006/math">
                    <m:nary>
                      <m:naryPr>
                        <m:chr m:val="∑"/>
                        <m:subHide m:val="on"/>
                        <m:supHide m:val="on"/>
                        <m:ctrlPr>
                          <a:rPr lang="en-US" sz="1600" i="1">
                            <a:latin typeface="Cambria Math" panose="02040503050406030204" pitchFamily="18" charset="0"/>
                          </a:rPr>
                        </m:ctrlPr>
                      </m:naryPr>
                      <m:sub/>
                      <m:sup/>
                      <m:e>
                        <m:sSub>
                          <m:sSubPr>
                            <m:ctrlPr>
                              <a:rPr lang="en-US" sz="1600" i="1">
                                <a:latin typeface="Cambria Math" panose="02040503050406030204" pitchFamily="18" charset="0"/>
                              </a:rPr>
                            </m:ctrlPr>
                          </m:sSubPr>
                          <m:e>
                            <m:r>
                              <a:rPr lang="en-AU" sz="1600" i="1">
                                <a:latin typeface="Cambria Math" panose="02040503050406030204" pitchFamily="18" charset="0"/>
                              </a:rPr>
                              <m:t>𝑚</m:t>
                            </m:r>
                          </m:e>
                          <m:sub>
                            <m:r>
                              <a:rPr lang="en-US" sz="1600" i="1">
                                <a:latin typeface="Cambria Math" panose="02040503050406030204" pitchFamily="18" charset="0"/>
                                <a:ea typeface="Cambria Math" panose="02040503050406030204" pitchFamily="18" charset="0"/>
                              </a:rPr>
                              <m:t>𝜈</m:t>
                            </m:r>
                          </m:sub>
                        </m:sSub>
                      </m:e>
                    </m:nary>
                    <m:r>
                      <a:rPr lang="en-AU" sz="1600" i="1">
                        <a:latin typeface="Cambria Math" panose="02040503050406030204" pitchFamily="18" charset="0"/>
                      </a:rPr>
                      <m:t>&lt;3</m:t>
                    </m:r>
                    <m:r>
                      <a:rPr lang="en-AU" sz="1600">
                        <a:latin typeface="Cambria Math" panose="02040503050406030204" pitchFamily="18" charset="0"/>
                      </a:rPr>
                      <m:t> </m:t>
                    </m:r>
                    <m:r>
                      <m:rPr>
                        <m:sty m:val="p"/>
                      </m:rPr>
                      <a:rPr lang="en-AU" sz="1600">
                        <a:latin typeface="Cambria Math" panose="02040503050406030204" pitchFamily="18" charset="0"/>
                      </a:rPr>
                      <m:t>eV</m:t>
                    </m:r>
                  </m:oMath>
                </a14:m>
                <a:r>
                  <a:rPr lang="en-US" sz="1500" dirty="0"/>
                  <a:t>. </a:t>
                </a:r>
              </a:p>
            </p:txBody>
          </p:sp>
        </mc:Choice>
        <mc:Fallback xmlns="">
          <p:sp>
            <p:nvSpPr>
              <p:cNvPr id="48" name="TextBox 47">
                <a:extLst>
                  <a:ext uri="{FF2B5EF4-FFF2-40B4-BE49-F238E27FC236}">
                    <a16:creationId xmlns:a16="http://schemas.microsoft.com/office/drawing/2014/main" id="{BFE021A4-4131-EABF-07A4-8E086D876290}"/>
                  </a:ext>
                </a:extLst>
              </p:cNvPr>
              <p:cNvSpPr txBox="1">
                <a:spLocks noRot="1" noChangeAspect="1" noMove="1" noResize="1" noEditPoints="1" noAdjustHandles="1" noChangeArrowheads="1" noChangeShapeType="1" noTextEdit="1"/>
              </p:cNvSpPr>
              <p:nvPr/>
            </p:nvSpPr>
            <p:spPr>
              <a:xfrm>
                <a:off x="4933092" y="2432243"/>
                <a:ext cx="3834765" cy="563744"/>
              </a:xfrm>
              <a:prstGeom prst="rect">
                <a:avLst/>
              </a:prstGeom>
              <a:blipFill>
                <a:blip r:embed="rId5"/>
                <a:stretch>
                  <a:fillRect l="-660" t="-26667" b="-108889"/>
                </a:stretch>
              </a:blipFill>
            </p:spPr>
            <p:txBody>
              <a:bodyPr/>
              <a:lstStyle/>
              <a:p>
                <a:r>
                  <a:rPr lang="en-US">
                    <a:noFill/>
                  </a:rPr>
                  <a:t> </a:t>
                </a:r>
              </a:p>
            </p:txBody>
          </p:sp>
        </mc:Fallback>
      </mc:AlternateContent>
      <p:sp>
        <p:nvSpPr>
          <p:cNvPr id="51" name="Right Arrow 50">
            <a:extLst>
              <a:ext uri="{FF2B5EF4-FFF2-40B4-BE49-F238E27FC236}">
                <a16:creationId xmlns:a16="http://schemas.microsoft.com/office/drawing/2014/main" id="{B00CE0DF-3A78-CDB1-0290-0B6D8A883C72}"/>
              </a:ext>
            </a:extLst>
          </p:cNvPr>
          <p:cNvSpPr/>
          <p:nvPr/>
        </p:nvSpPr>
        <p:spPr>
          <a:xfrm rot="16200000" flipH="1">
            <a:off x="5996859" y="2176662"/>
            <a:ext cx="433059" cy="14668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2954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142D254-2D6A-644D-931A-8971BD831DA6}"/>
              </a:ext>
            </a:extLst>
          </p:cNvPr>
          <p:cNvSpPr>
            <a:spLocks noGrp="1"/>
          </p:cNvSpPr>
          <p:nvPr>
            <p:ph type="title"/>
          </p:nvPr>
        </p:nvSpPr>
        <p:spPr/>
        <p:txBody>
          <a:bodyPr>
            <a:normAutofit/>
          </a:bodyPr>
          <a:lstStyle/>
          <a:p>
            <a:pPr algn="l"/>
            <a:r>
              <a:rPr lang="en-US" dirty="0">
                <a:solidFill>
                  <a:srgbClr val="D7E4BD"/>
                </a:solidFill>
              </a:rPr>
              <a:t>What to expect in the future?</a:t>
            </a:r>
          </a:p>
        </p:txBody>
      </p:sp>
      <p:pic>
        <p:nvPicPr>
          <p:cNvPr id="5" name="Content Placeholder 4">
            <a:extLst>
              <a:ext uri="{FF2B5EF4-FFF2-40B4-BE49-F238E27FC236}">
                <a16:creationId xmlns:a16="http://schemas.microsoft.com/office/drawing/2014/main" id="{32B1E512-D8DA-034D-ABA6-DD21C9BAEC5A}"/>
              </a:ext>
            </a:extLst>
          </p:cNvPr>
          <p:cNvPicPr>
            <a:picLocks noGrp="1" noChangeAspect="1"/>
          </p:cNvPicPr>
          <p:nvPr>
            <p:ph idx="1"/>
          </p:nvPr>
        </p:nvPicPr>
        <p:blipFill rotWithShape="1">
          <a:blip r:embed="rId2">
            <a:extLst>
              <a:ext uri="{28A0092B-C50C-407E-A947-70E740481C1C}">
                <a14:useLocalDpi xmlns:a14="http://schemas.microsoft.com/office/drawing/2010/main"/>
              </a:ext>
            </a:extLst>
          </a:blip>
          <a:srcRect l="-1026" r="24708"/>
          <a:stretch/>
        </p:blipFill>
        <p:spPr>
          <a:xfrm>
            <a:off x="595373" y="1469627"/>
            <a:ext cx="839770" cy="800228"/>
          </a:xfr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2989007-6C54-D142-8057-87B88E3CD027}"/>
                  </a:ext>
                </a:extLst>
              </p:cNvPr>
              <p:cNvSpPr txBox="1"/>
              <p:nvPr/>
            </p:nvSpPr>
            <p:spPr>
              <a:xfrm>
                <a:off x="4294214" y="1121312"/>
                <a:ext cx="2298091" cy="338554"/>
              </a:xfrm>
              <a:prstGeom prst="rect">
                <a:avLst/>
              </a:prstGeom>
              <a:noFill/>
            </p:spPr>
            <p:txBody>
              <a:bodyPr wrap="square" rtlCol="0">
                <a:spAutoFit/>
              </a:bodyPr>
              <a:lstStyle/>
              <a:p>
                <a14:m>
                  <m:oMath xmlns:m="http://schemas.openxmlformats.org/officeDocument/2006/math">
                    <m:r>
                      <a:rPr lang="en-AU" sz="1600" b="0" i="1" dirty="0" smtClean="0">
                        <a:solidFill>
                          <a:srgbClr val="FF0000"/>
                        </a:solidFill>
                        <a:latin typeface="Cambria Math" panose="02040503050406030204" pitchFamily="18" charset="0"/>
                      </a:rPr>
                      <m:t>1</m:t>
                    </m:r>
                    <m:r>
                      <a:rPr lang="en-AU" sz="1600" b="0" i="1" dirty="0">
                        <a:solidFill>
                          <a:srgbClr val="FF0000"/>
                        </a:solidFill>
                        <a:latin typeface="Cambria Math" panose="02040503050406030204" pitchFamily="18" charset="0"/>
                        <a:ea typeface="Cambria Math" panose="02040503050406030204" pitchFamily="18" charset="0"/>
                      </a:rPr>
                      <m:t>𝜎</m:t>
                    </m:r>
                  </m:oMath>
                </a14:m>
                <a:r>
                  <a:rPr lang="en-US" sz="1600" dirty="0">
                    <a:solidFill>
                      <a:srgbClr val="FF0000"/>
                    </a:solidFill>
                  </a:rPr>
                  <a:t> sensitivity to </a:t>
                </a:r>
                <a14:m>
                  <m:oMath xmlns:m="http://schemas.openxmlformats.org/officeDocument/2006/math">
                    <m:nary>
                      <m:naryPr>
                        <m:chr m:val="∑"/>
                        <m:subHide m:val="on"/>
                        <m:supHide m:val="on"/>
                        <m:ctrlPr>
                          <a:rPr lang="en-US" sz="1600" i="1">
                            <a:solidFill>
                              <a:srgbClr val="FF0000"/>
                            </a:solidFill>
                            <a:latin typeface="Cambria Math" panose="02040503050406030204" pitchFamily="18" charset="0"/>
                          </a:rPr>
                        </m:ctrlPr>
                      </m:naryPr>
                      <m:sub/>
                      <m:sup/>
                      <m:e>
                        <m:sSub>
                          <m:sSubPr>
                            <m:ctrlPr>
                              <a:rPr lang="en-US" sz="1600" i="1">
                                <a:solidFill>
                                  <a:srgbClr val="FF0000"/>
                                </a:solidFill>
                                <a:latin typeface="Cambria Math" panose="02040503050406030204" pitchFamily="18" charset="0"/>
                              </a:rPr>
                            </m:ctrlPr>
                          </m:sSubPr>
                          <m:e>
                            <m:r>
                              <a:rPr lang="en-AU" sz="1600" b="0" i="1">
                                <a:solidFill>
                                  <a:srgbClr val="FF0000"/>
                                </a:solidFill>
                                <a:latin typeface="Cambria Math" panose="02040503050406030204" pitchFamily="18" charset="0"/>
                              </a:rPr>
                              <m:t>𝑚</m:t>
                            </m:r>
                          </m:e>
                          <m:sub>
                            <m:r>
                              <a:rPr lang="en-US" sz="1600" b="0" i="1">
                                <a:solidFill>
                                  <a:srgbClr val="FF0000"/>
                                </a:solidFill>
                                <a:latin typeface="Cambria Math" panose="02040503050406030204" pitchFamily="18" charset="0"/>
                                <a:ea typeface="Cambria Math" panose="02040503050406030204" pitchFamily="18" charset="0"/>
                              </a:rPr>
                              <m:t>𝜈</m:t>
                            </m:r>
                          </m:sub>
                        </m:sSub>
                      </m:e>
                    </m:nary>
                  </m:oMath>
                </a14:m>
                <a:endParaRPr lang="en-US" sz="1600" dirty="0">
                  <a:solidFill>
                    <a:srgbClr val="FF0000"/>
                  </a:solidFill>
                </a:endParaRPr>
              </a:p>
            </p:txBody>
          </p:sp>
        </mc:Choice>
        <mc:Fallback xmlns="">
          <p:sp>
            <p:nvSpPr>
              <p:cNvPr id="9" name="TextBox 8">
                <a:extLst>
                  <a:ext uri="{FF2B5EF4-FFF2-40B4-BE49-F238E27FC236}">
                    <a16:creationId xmlns:a16="http://schemas.microsoft.com/office/drawing/2014/main" id="{A2989007-6C54-D142-8057-87B88E3CD027}"/>
                  </a:ext>
                </a:extLst>
              </p:cNvPr>
              <p:cNvSpPr txBox="1">
                <a:spLocks noRot="1" noChangeAspect="1" noMove="1" noResize="1" noEditPoints="1" noAdjustHandles="1" noChangeArrowheads="1" noChangeShapeType="1" noTextEdit="1"/>
              </p:cNvSpPr>
              <p:nvPr/>
            </p:nvSpPr>
            <p:spPr>
              <a:xfrm>
                <a:off x="4294214" y="1121312"/>
                <a:ext cx="2298091" cy="338554"/>
              </a:xfrm>
              <a:prstGeom prst="rect">
                <a:avLst/>
              </a:prstGeom>
              <a:blipFill>
                <a:blip r:embed="rId3"/>
                <a:stretch>
                  <a:fillRect t="-111111" b="-1814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42221B6-1EF0-D645-891E-A67BAAC3E212}"/>
                  </a:ext>
                </a:extLst>
              </p:cNvPr>
              <p:cNvSpPr txBox="1"/>
              <p:nvPr/>
            </p:nvSpPr>
            <p:spPr>
              <a:xfrm>
                <a:off x="4294214" y="1689312"/>
                <a:ext cx="1953637"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AU" sz="1600" i="1">
                          <a:latin typeface="Cambria Math" panose="02040503050406030204" pitchFamily="18" charset="0"/>
                          <a:ea typeface="Cambria Math" panose="02040503050406030204" pitchFamily="18" charset="0"/>
                        </a:rPr>
                        <m:t>0.011 −0.02 </m:t>
                      </m:r>
                      <m:r>
                        <m:rPr>
                          <m:sty m:val="p"/>
                        </m:rPr>
                        <a:rPr lang="en-AU" sz="1600">
                          <a:latin typeface="Cambria Math" panose="02040503050406030204" pitchFamily="18" charset="0"/>
                          <a:ea typeface="Cambria Math" panose="02040503050406030204" pitchFamily="18" charset="0"/>
                        </a:rPr>
                        <m:t>eV</m:t>
                      </m:r>
                    </m:oMath>
                  </m:oMathPara>
                </a14:m>
                <a:endParaRPr lang="en-US" sz="1600" dirty="0"/>
              </a:p>
            </p:txBody>
          </p:sp>
        </mc:Choice>
        <mc:Fallback xmlns="">
          <p:sp>
            <p:nvSpPr>
              <p:cNvPr id="11" name="TextBox 10">
                <a:extLst>
                  <a:ext uri="{FF2B5EF4-FFF2-40B4-BE49-F238E27FC236}">
                    <a16:creationId xmlns:a16="http://schemas.microsoft.com/office/drawing/2014/main" id="{242221B6-1EF0-D645-891E-A67BAAC3E212}"/>
                  </a:ext>
                </a:extLst>
              </p:cNvPr>
              <p:cNvSpPr txBox="1">
                <a:spLocks noRot="1" noChangeAspect="1" noMove="1" noResize="1" noEditPoints="1" noAdjustHandles="1" noChangeArrowheads="1" noChangeShapeType="1" noTextEdit="1"/>
              </p:cNvSpPr>
              <p:nvPr/>
            </p:nvSpPr>
            <p:spPr>
              <a:xfrm>
                <a:off x="4294214" y="1689312"/>
                <a:ext cx="1953637" cy="338554"/>
              </a:xfrm>
              <a:prstGeom prst="rect">
                <a:avLst/>
              </a:prstGeom>
              <a:blipFill>
                <a:blip r:embed="rId4"/>
                <a:stretch>
                  <a:fillRect b="-14286"/>
                </a:stretch>
              </a:blipFill>
            </p:spPr>
            <p:txBody>
              <a:bodyPr/>
              <a:lstStyle/>
              <a:p>
                <a:r>
                  <a:rPr lang="en-US">
                    <a:noFill/>
                  </a:rPr>
                  <a:t> </a:t>
                </a:r>
              </a:p>
            </p:txBody>
          </p:sp>
        </mc:Fallback>
      </mc:AlternateContent>
      <p:pic>
        <p:nvPicPr>
          <p:cNvPr id="3" name="Picture 2" descr="A close-up of a machine&#10;&#10;Description automatically generated with low confidence">
            <a:extLst>
              <a:ext uri="{FF2B5EF4-FFF2-40B4-BE49-F238E27FC236}">
                <a16:creationId xmlns:a16="http://schemas.microsoft.com/office/drawing/2014/main" id="{D38EE175-1EF4-4552-2023-0BB06102D0EC}"/>
              </a:ext>
            </a:extLst>
          </p:cNvPr>
          <p:cNvPicPr>
            <a:picLocks noChangeAspect="1"/>
          </p:cNvPicPr>
          <p:nvPr/>
        </p:nvPicPr>
        <p:blipFill>
          <a:blip r:embed="rId5"/>
          <a:stretch>
            <a:fillRect/>
          </a:stretch>
        </p:blipFill>
        <p:spPr>
          <a:xfrm>
            <a:off x="596807" y="2619862"/>
            <a:ext cx="838336" cy="800229"/>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795EB117-F05F-3D86-C95B-164F0DD8E0ED}"/>
                  </a:ext>
                </a:extLst>
              </p:cNvPr>
              <p:cNvSpPr txBox="1"/>
              <p:nvPr/>
            </p:nvSpPr>
            <p:spPr>
              <a:xfrm>
                <a:off x="4541261" y="2848030"/>
                <a:ext cx="1158335"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AU" sz="1600" i="1">
                          <a:latin typeface="Cambria Math" panose="02040503050406030204" pitchFamily="18" charset="0"/>
                          <a:ea typeface="Cambria Math" panose="02040503050406030204" pitchFamily="18" charset="0"/>
                        </a:rPr>
                        <m:t>0.015 </m:t>
                      </m:r>
                      <m:r>
                        <m:rPr>
                          <m:sty m:val="p"/>
                        </m:rPr>
                        <a:rPr lang="en-AU" sz="1600">
                          <a:latin typeface="Cambria Math" panose="02040503050406030204" pitchFamily="18" charset="0"/>
                          <a:ea typeface="Cambria Math" panose="02040503050406030204" pitchFamily="18" charset="0"/>
                        </a:rPr>
                        <m:t>eV</m:t>
                      </m:r>
                    </m:oMath>
                  </m:oMathPara>
                </a14:m>
                <a:endParaRPr lang="en-US" sz="1600" dirty="0"/>
              </a:p>
            </p:txBody>
          </p:sp>
        </mc:Choice>
        <mc:Fallback xmlns="">
          <p:sp>
            <p:nvSpPr>
              <p:cNvPr id="12" name="TextBox 11">
                <a:extLst>
                  <a:ext uri="{FF2B5EF4-FFF2-40B4-BE49-F238E27FC236}">
                    <a16:creationId xmlns:a16="http://schemas.microsoft.com/office/drawing/2014/main" id="{795EB117-F05F-3D86-C95B-164F0DD8E0ED}"/>
                  </a:ext>
                </a:extLst>
              </p:cNvPr>
              <p:cNvSpPr txBox="1">
                <a:spLocks noRot="1" noChangeAspect="1" noMove="1" noResize="1" noEditPoints="1" noAdjustHandles="1" noChangeArrowheads="1" noChangeShapeType="1" noTextEdit="1"/>
              </p:cNvSpPr>
              <p:nvPr/>
            </p:nvSpPr>
            <p:spPr>
              <a:xfrm>
                <a:off x="4541261" y="2848030"/>
                <a:ext cx="1158335" cy="338554"/>
              </a:xfrm>
              <a:prstGeom prst="rect">
                <a:avLst/>
              </a:prstGeom>
              <a:blipFill>
                <a:blip r:embed="rId6"/>
                <a:stretch>
                  <a:fillRect b="-10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36E655F-5ECD-20B9-330B-26BDCDCCAD48}"/>
                  </a:ext>
                </a:extLst>
              </p:cNvPr>
              <p:cNvSpPr txBox="1"/>
              <p:nvPr/>
            </p:nvSpPr>
            <p:spPr>
              <a:xfrm>
                <a:off x="6388709" y="1135769"/>
                <a:ext cx="2298091" cy="338554"/>
              </a:xfrm>
              <a:prstGeom prst="rect">
                <a:avLst/>
              </a:prstGeom>
              <a:noFill/>
            </p:spPr>
            <p:txBody>
              <a:bodyPr wrap="square" rtlCol="0">
                <a:spAutoFit/>
              </a:bodyPr>
              <a:lstStyle/>
              <a:p>
                <a14:m>
                  <m:oMath xmlns:m="http://schemas.openxmlformats.org/officeDocument/2006/math">
                    <m:r>
                      <a:rPr lang="en-AU" sz="1600" b="0" i="1" dirty="0" smtClean="0">
                        <a:solidFill>
                          <a:srgbClr val="FF0000"/>
                        </a:solidFill>
                        <a:latin typeface="Cambria Math" panose="02040503050406030204" pitchFamily="18" charset="0"/>
                      </a:rPr>
                      <m:t>1</m:t>
                    </m:r>
                    <m:r>
                      <a:rPr lang="en-AU" sz="1600" b="0" i="1" dirty="0">
                        <a:solidFill>
                          <a:srgbClr val="FF0000"/>
                        </a:solidFill>
                        <a:latin typeface="Cambria Math" panose="02040503050406030204" pitchFamily="18" charset="0"/>
                        <a:ea typeface="Cambria Math" panose="02040503050406030204" pitchFamily="18" charset="0"/>
                      </a:rPr>
                      <m:t>𝜎</m:t>
                    </m:r>
                  </m:oMath>
                </a14:m>
                <a:r>
                  <a:rPr lang="en-US" sz="1600" dirty="0">
                    <a:solidFill>
                      <a:srgbClr val="FF0000"/>
                    </a:solidFill>
                  </a:rPr>
                  <a:t> sensitivity to </a:t>
                </a:r>
                <a14:m>
                  <m:oMath xmlns:m="http://schemas.openxmlformats.org/officeDocument/2006/math">
                    <m:sSub>
                      <m:sSubPr>
                        <m:ctrlPr>
                          <a:rPr lang="en-US" sz="1600" i="1" smtClean="0">
                            <a:solidFill>
                              <a:srgbClr val="FF0000"/>
                            </a:solidFill>
                            <a:latin typeface="Cambria Math" panose="02040503050406030204" pitchFamily="18" charset="0"/>
                          </a:rPr>
                        </m:ctrlPr>
                      </m:sSubPr>
                      <m:e>
                        <m:r>
                          <a:rPr lang="en-AU" sz="1600" b="0" i="1" smtClean="0">
                            <a:solidFill>
                              <a:srgbClr val="FF0000"/>
                            </a:solidFill>
                            <a:latin typeface="Cambria Math" panose="02040503050406030204" pitchFamily="18" charset="0"/>
                          </a:rPr>
                          <m:t>𝑁</m:t>
                        </m:r>
                      </m:e>
                      <m:sub>
                        <m:r>
                          <m:rPr>
                            <m:sty m:val="p"/>
                          </m:rPr>
                          <a:rPr lang="en-AU" sz="1600" b="0" i="0" smtClean="0">
                            <a:solidFill>
                              <a:srgbClr val="FF0000"/>
                            </a:solidFill>
                            <a:latin typeface="Cambria Math" panose="02040503050406030204" pitchFamily="18" charset="0"/>
                          </a:rPr>
                          <m:t>eff</m:t>
                        </m:r>
                      </m:sub>
                    </m:sSub>
                  </m:oMath>
                </a14:m>
                <a:endParaRPr lang="en-US" sz="1600" dirty="0">
                  <a:solidFill>
                    <a:srgbClr val="FF0000"/>
                  </a:solidFill>
                </a:endParaRPr>
              </a:p>
            </p:txBody>
          </p:sp>
        </mc:Choice>
        <mc:Fallback xmlns="">
          <p:sp>
            <p:nvSpPr>
              <p:cNvPr id="13" name="TextBox 12">
                <a:extLst>
                  <a:ext uri="{FF2B5EF4-FFF2-40B4-BE49-F238E27FC236}">
                    <a16:creationId xmlns:a16="http://schemas.microsoft.com/office/drawing/2014/main" id="{836E655F-5ECD-20B9-330B-26BDCDCCAD48}"/>
                  </a:ext>
                </a:extLst>
              </p:cNvPr>
              <p:cNvSpPr txBox="1">
                <a:spLocks noRot="1" noChangeAspect="1" noMove="1" noResize="1" noEditPoints="1" noAdjustHandles="1" noChangeArrowheads="1" noChangeShapeType="1" noTextEdit="1"/>
              </p:cNvSpPr>
              <p:nvPr/>
            </p:nvSpPr>
            <p:spPr>
              <a:xfrm>
                <a:off x="6388709" y="1135769"/>
                <a:ext cx="2298091" cy="338554"/>
              </a:xfrm>
              <a:prstGeom prst="rect">
                <a:avLst/>
              </a:prstGeom>
              <a:blipFill>
                <a:blip r:embed="rId7"/>
                <a:stretch>
                  <a:fillRect t="-7143" b="-178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E533D55A-DA2E-9CB9-A02B-8224F8FF838F}"/>
                  </a:ext>
                </a:extLst>
              </p:cNvPr>
              <p:cNvSpPr txBox="1"/>
              <p:nvPr/>
            </p:nvSpPr>
            <p:spPr>
              <a:xfrm>
                <a:off x="6548729" y="1689312"/>
                <a:ext cx="1517931"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AU" sz="1600" b="0" i="1" dirty="0" smtClean="0">
                          <a:latin typeface="Cambria Math" panose="02040503050406030204" pitchFamily="18" charset="0"/>
                          <a:ea typeface="Cambria Math" panose="02040503050406030204" pitchFamily="18" charset="0"/>
                        </a:rPr>
                        <m:t>0.05</m:t>
                      </m:r>
                    </m:oMath>
                  </m:oMathPara>
                </a14:m>
                <a:endParaRPr lang="en-US" sz="1600" dirty="0"/>
              </a:p>
            </p:txBody>
          </p:sp>
        </mc:Choice>
        <mc:Fallback xmlns="">
          <p:sp>
            <p:nvSpPr>
              <p:cNvPr id="17" name="TextBox 16">
                <a:extLst>
                  <a:ext uri="{FF2B5EF4-FFF2-40B4-BE49-F238E27FC236}">
                    <a16:creationId xmlns:a16="http://schemas.microsoft.com/office/drawing/2014/main" id="{E533D55A-DA2E-9CB9-A02B-8224F8FF838F}"/>
                  </a:ext>
                </a:extLst>
              </p:cNvPr>
              <p:cNvSpPr txBox="1">
                <a:spLocks noRot="1" noChangeAspect="1" noMove="1" noResize="1" noEditPoints="1" noAdjustHandles="1" noChangeArrowheads="1" noChangeShapeType="1" noTextEdit="1"/>
              </p:cNvSpPr>
              <p:nvPr/>
            </p:nvSpPr>
            <p:spPr>
              <a:xfrm>
                <a:off x="6548729" y="1689312"/>
                <a:ext cx="1517931" cy="338554"/>
              </a:xfrm>
              <a:prstGeom prst="rect">
                <a:avLst/>
              </a:prstGeom>
              <a:blipFill>
                <a:blip r:embed="rId8"/>
                <a:stretch>
                  <a:fillRect/>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A8E68C95-E661-3B08-8DB9-047B0DE14219}"/>
              </a:ext>
            </a:extLst>
          </p:cNvPr>
          <p:cNvSpPr txBox="1"/>
          <p:nvPr/>
        </p:nvSpPr>
        <p:spPr>
          <a:xfrm>
            <a:off x="1702226" y="1699994"/>
            <a:ext cx="1142709" cy="338554"/>
          </a:xfrm>
          <a:prstGeom prst="rect">
            <a:avLst/>
          </a:prstGeom>
          <a:noFill/>
        </p:spPr>
        <p:txBody>
          <a:bodyPr wrap="square" rtlCol="0">
            <a:spAutoFit/>
          </a:bodyPr>
          <a:lstStyle/>
          <a:p>
            <a:r>
              <a:rPr lang="en-US" sz="1600" b="1" dirty="0"/>
              <a:t>ESA Euclid</a:t>
            </a:r>
          </a:p>
        </p:txBody>
      </p:sp>
      <p:sp>
        <p:nvSpPr>
          <p:cNvPr id="19" name="TextBox 18">
            <a:extLst>
              <a:ext uri="{FF2B5EF4-FFF2-40B4-BE49-F238E27FC236}">
                <a16:creationId xmlns:a16="http://schemas.microsoft.com/office/drawing/2014/main" id="{BEF33A0A-4A0D-046B-1A96-D8772C75A510}"/>
              </a:ext>
            </a:extLst>
          </p:cNvPr>
          <p:cNvSpPr txBox="1"/>
          <p:nvPr/>
        </p:nvSpPr>
        <p:spPr>
          <a:xfrm>
            <a:off x="1702226" y="2850699"/>
            <a:ext cx="715409" cy="338554"/>
          </a:xfrm>
          <a:prstGeom prst="rect">
            <a:avLst/>
          </a:prstGeom>
          <a:noFill/>
        </p:spPr>
        <p:txBody>
          <a:bodyPr wrap="square" rtlCol="0">
            <a:spAutoFit/>
          </a:bodyPr>
          <a:lstStyle/>
          <a:p>
            <a:r>
              <a:rPr lang="en-US" sz="1600" b="1" dirty="0"/>
              <a:t>LSST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5C47296-73C1-2347-B891-4BB17739F9ED}"/>
                  </a:ext>
                </a:extLst>
              </p:cNvPr>
              <p:cNvSpPr txBox="1"/>
              <p:nvPr/>
            </p:nvSpPr>
            <p:spPr>
              <a:xfrm>
                <a:off x="5011383" y="4022188"/>
                <a:ext cx="3726109" cy="646331"/>
              </a:xfrm>
              <a:prstGeom prst="rect">
                <a:avLst/>
              </a:prstGeom>
              <a:noFill/>
            </p:spPr>
            <p:txBody>
              <a:bodyPr wrap="square" rtlCol="0">
                <a:spAutoFit/>
              </a:bodyPr>
              <a:lstStyle/>
              <a:p>
                <a:r>
                  <a:rPr lang="en-US" b="1" dirty="0"/>
                  <a:t>A </a:t>
                </a:r>
                <a14:m>
                  <m:oMath xmlns:m="http://schemas.openxmlformats.org/officeDocument/2006/math">
                    <m:r>
                      <a:rPr lang="en-AU" b="1" i="1" smtClean="0">
                        <a:latin typeface="Cambria Math" panose="02040503050406030204" pitchFamily="18" charset="0"/>
                      </a:rPr>
                      <m:t>𝟑</m:t>
                    </m:r>
                    <m:r>
                      <a:rPr lang="en-AU" b="1" i="1" smtClean="0">
                        <a:latin typeface="Cambria Math" panose="02040503050406030204" pitchFamily="18" charset="0"/>
                        <a:ea typeface="Cambria Math" panose="02040503050406030204" pitchFamily="18" charset="0"/>
                      </a:rPr>
                      <m:t>𝝈</m:t>
                    </m:r>
                    <m:r>
                      <a:rPr lang="en-AU" b="1" i="1" smtClean="0">
                        <a:latin typeface="Cambria Math" panose="02040503050406030204" pitchFamily="18" charset="0"/>
                        <a:ea typeface="Cambria Math" panose="02040503050406030204" pitchFamily="18" charset="0"/>
                      </a:rPr>
                      <m:t>−</m:t>
                    </m:r>
                    <m:r>
                      <a:rPr lang="en-AU" b="1" i="1" smtClean="0">
                        <a:latin typeface="Cambria Math" panose="02040503050406030204" pitchFamily="18" charset="0"/>
                        <a:ea typeface="Cambria Math" panose="02040503050406030204" pitchFamily="18" charset="0"/>
                      </a:rPr>
                      <m:t>𝟒</m:t>
                    </m:r>
                    <m:r>
                      <a:rPr lang="en-AU" b="1" i="1" smtClean="0">
                        <a:latin typeface="Cambria Math" panose="02040503050406030204" pitchFamily="18" charset="0"/>
                        <a:ea typeface="Cambria Math" panose="02040503050406030204" pitchFamily="18" charset="0"/>
                      </a:rPr>
                      <m:t>𝝈</m:t>
                    </m:r>
                  </m:oMath>
                </a14:m>
                <a:r>
                  <a:rPr lang="en-US" b="1" dirty="0"/>
                  <a:t> detection of the neutrino mass sum may be possible!</a:t>
                </a:r>
              </a:p>
            </p:txBody>
          </p:sp>
        </mc:Choice>
        <mc:Fallback xmlns="">
          <p:sp>
            <p:nvSpPr>
              <p:cNvPr id="6" name="TextBox 5">
                <a:extLst>
                  <a:ext uri="{FF2B5EF4-FFF2-40B4-BE49-F238E27FC236}">
                    <a16:creationId xmlns:a16="http://schemas.microsoft.com/office/drawing/2014/main" id="{95C47296-73C1-2347-B891-4BB17739F9ED}"/>
                  </a:ext>
                </a:extLst>
              </p:cNvPr>
              <p:cNvSpPr txBox="1">
                <a:spLocks noRot="1" noChangeAspect="1" noMove="1" noResize="1" noEditPoints="1" noAdjustHandles="1" noChangeArrowheads="1" noChangeShapeType="1" noTextEdit="1"/>
              </p:cNvSpPr>
              <p:nvPr/>
            </p:nvSpPr>
            <p:spPr>
              <a:xfrm>
                <a:off x="5011383" y="4022188"/>
                <a:ext cx="3726109" cy="646331"/>
              </a:xfrm>
              <a:prstGeom prst="rect">
                <a:avLst/>
              </a:prstGeom>
              <a:blipFill>
                <a:blip r:embed="rId9"/>
                <a:stretch>
                  <a:fillRect l="-1361" t="-3846" r="-1020" b="-13462"/>
                </a:stretch>
              </a:blipFill>
            </p:spPr>
            <p:txBody>
              <a:bodyPr/>
              <a:lstStyle/>
              <a:p>
                <a:r>
                  <a:rPr lang="en-US">
                    <a:noFill/>
                  </a:rPr>
                  <a:t> </a:t>
                </a:r>
              </a:p>
            </p:txBody>
          </p:sp>
        </mc:Fallback>
      </mc:AlternateContent>
      <p:sp>
        <p:nvSpPr>
          <p:cNvPr id="7" name="Right Arrow 6">
            <a:extLst>
              <a:ext uri="{FF2B5EF4-FFF2-40B4-BE49-F238E27FC236}">
                <a16:creationId xmlns:a16="http://schemas.microsoft.com/office/drawing/2014/main" id="{51C84E30-ED02-9C2D-B616-61F2CF67075F}"/>
              </a:ext>
            </a:extLst>
          </p:cNvPr>
          <p:cNvSpPr/>
          <p:nvPr/>
        </p:nvSpPr>
        <p:spPr>
          <a:xfrm>
            <a:off x="4142094" y="4267693"/>
            <a:ext cx="730496" cy="16927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lide Number Placeholder 21">
            <a:extLst>
              <a:ext uri="{FF2B5EF4-FFF2-40B4-BE49-F238E27FC236}">
                <a16:creationId xmlns:a16="http://schemas.microsoft.com/office/drawing/2014/main" id="{B57D0FDF-3963-3612-32AE-A52295BB806E}"/>
              </a:ext>
            </a:extLst>
          </p:cNvPr>
          <p:cNvSpPr>
            <a:spLocks noGrp="1"/>
          </p:cNvSpPr>
          <p:nvPr>
            <p:ph type="sldNum" sz="quarter" idx="12"/>
          </p:nvPr>
        </p:nvSpPr>
        <p:spPr/>
        <p:txBody>
          <a:bodyPr/>
          <a:lstStyle/>
          <a:p>
            <a:fld id="{A4ED5AB7-515B-904A-811B-D7BD6E84713F}" type="slidenum">
              <a:rPr lang="en-US" smtClean="0"/>
              <a:t>24</a:t>
            </a:fld>
            <a:endParaRPr lang="en-US"/>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F304BBA6-D55B-849F-80FE-553A05CF881F}"/>
                  </a:ext>
                </a:extLst>
              </p:cNvPr>
              <p:cNvSpPr txBox="1"/>
              <p:nvPr/>
            </p:nvSpPr>
            <p:spPr>
              <a:xfrm>
                <a:off x="6548729" y="2849492"/>
                <a:ext cx="1517931"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AU" sz="1600" b="0" i="1" dirty="0" smtClean="0">
                          <a:latin typeface="Cambria Math" panose="02040503050406030204" pitchFamily="18" charset="0"/>
                          <a:ea typeface="Cambria Math" panose="02040503050406030204" pitchFamily="18" charset="0"/>
                        </a:rPr>
                        <m:t>0.05</m:t>
                      </m:r>
                    </m:oMath>
                  </m:oMathPara>
                </a14:m>
                <a:endParaRPr lang="en-US" sz="1600" dirty="0"/>
              </a:p>
            </p:txBody>
          </p:sp>
        </mc:Choice>
        <mc:Fallback xmlns="">
          <p:sp>
            <p:nvSpPr>
              <p:cNvPr id="23" name="TextBox 22">
                <a:extLst>
                  <a:ext uri="{FF2B5EF4-FFF2-40B4-BE49-F238E27FC236}">
                    <a16:creationId xmlns:a16="http://schemas.microsoft.com/office/drawing/2014/main" id="{F304BBA6-D55B-849F-80FE-553A05CF881F}"/>
                  </a:ext>
                </a:extLst>
              </p:cNvPr>
              <p:cNvSpPr txBox="1">
                <a:spLocks noRot="1" noChangeAspect="1" noMove="1" noResize="1" noEditPoints="1" noAdjustHandles="1" noChangeArrowheads="1" noChangeShapeType="1" noTextEdit="1"/>
              </p:cNvSpPr>
              <p:nvPr/>
            </p:nvSpPr>
            <p:spPr>
              <a:xfrm>
                <a:off x="6548729" y="2849492"/>
                <a:ext cx="1517931" cy="338554"/>
              </a:xfrm>
              <a:prstGeom prst="rect">
                <a:avLst/>
              </a:prstGeom>
              <a:blipFill>
                <a:blip r:embed="rId10"/>
                <a:stretch>
                  <a:fillRect/>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9E4F6CD7-9AA7-5D25-5DC8-6E29F85C5451}"/>
              </a:ext>
            </a:extLst>
          </p:cNvPr>
          <p:cNvSpPr txBox="1"/>
          <p:nvPr/>
        </p:nvSpPr>
        <p:spPr>
          <a:xfrm>
            <a:off x="3153756" y="1699994"/>
            <a:ext cx="660013" cy="338554"/>
          </a:xfrm>
          <a:prstGeom prst="rect">
            <a:avLst/>
          </a:prstGeom>
          <a:noFill/>
        </p:spPr>
        <p:txBody>
          <a:bodyPr wrap="square" rtlCol="0">
            <a:spAutoFit/>
          </a:bodyPr>
          <a:lstStyle/>
          <a:p>
            <a:r>
              <a:rPr lang="en-US" sz="1600" dirty="0"/>
              <a:t>2023</a:t>
            </a:r>
          </a:p>
        </p:txBody>
      </p:sp>
      <p:sp>
        <p:nvSpPr>
          <p:cNvPr id="25" name="TextBox 24">
            <a:extLst>
              <a:ext uri="{FF2B5EF4-FFF2-40B4-BE49-F238E27FC236}">
                <a16:creationId xmlns:a16="http://schemas.microsoft.com/office/drawing/2014/main" id="{9F6D7122-8506-E1D4-12FF-B6F7EEB673A8}"/>
              </a:ext>
            </a:extLst>
          </p:cNvPr>
          <p:cNvSpPr txBox="1"/>
          <p:nvPr/>
        </p:nvSpPr>
        <p:spPr>
          <a:xfrm>
            <a:off x="3149441" y="2848030"/>
            <a:ext cx="660013" cy="338554"/>
          </a:xfrm>
          <a:prstGeom prst="rect">
            <a:avLst/>
          </a:prstGeom>
          <a:noFill/>
        </p:spPr>
        <p:txBody>
          <a:bodyPr wrap="square" rtlCol="0">
            <a:spAutoFit/>
          </a:bodyPr>
          <a:lstStyle/>
          <a:p>
            <a:r>
              <a:rPr lang="en-US" sz="1600" dirty="0"/>
              <a:t>2024</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BBBF71BA-0D75-F86A-52CD-166F1BD8D40B}"/>
                  </a:ext>
                </a:extLst>
              </p:cNvPr>
              <p:cNvSpPr txBox="1"/>
              <p:nvPr/>
            </p:nvSpPr>
            <p:spPr>
              <a:xfrm>
                <a:off x="1306601" y="3954186"/>
                <a:ext cx="2696700" cy="369332"/>
              </a:xfrm>
              <a:prstGeom prst="rect">
                <a:avLst/>
              </a:prstGeom>
              <a:noFill/>
            </p:spPr>
            <p:txBody>
              <a:bodyPr wrap="none" rtlCol="0">
                <a:spAutoFit/>
              </a:bodyPr>
              <a:lstStyle/>
              <a:p>
                <a:r>
                  <a:rPr lang="en-US" dirty="0"/>
                  <a:t>Minimum </a:t>
                </a:r>
                <a14:m>
                  <m:oMath xmlns:m="http://schemas.openxmlformats.org/officeDocument/2006/math">
                    <m:nary>
                      <m:naryPr>
                        <m:chr m:val="∑"/>
                        <m:subHide m:val="on"/>
                        <m:supHide m:val="on"/>
                        <m:ctrlPr>
                          <a:rPr lang="en-US" i="1" smtClean="0">
                            <a:latin typeface="Cambria Math" panose="02040503050406030204" pitchFamily="18" charset="0"/>
                          </a:rPr>
                        </m:ctrlPr>
                      </m:naryPr>
                      <m:sub/>
                      <m:sup/>
                      <m:e>
                        <m:sSub>
                          <m:sSubPr>
                            <m:ctrlPr>
                              <a:rPr lang="en-US" i="1" smtClean="0">
                                <a:latin typeface="Cambria Math" panose="02040503050406030204" pitchFamily="18" charset="0"/>
                              </a:rPr>
                            </m:ctrlPr>
                          </m:sSubPr>
                          <m:e>
                            <m:r>
                              <a:rPr lang="en-AU" b="0" i="1" smtClean="0">
                                <a:latin typeface="Cambria Math" panose="02040503050406030204" pitchFamily="18" charset="0"/>
                              </a:rPr>
                              <m:t>𝑚</m:t>
                            </m:r>
                          </m:e>
                          <m:sub>
                            <m:r>
                              <a:rPr lang="en-US" i="1" smtClean="0">
                                <a:latin typeface="Cambria Math" panose="02040503050406030204" pitchFamily="18" charset="0"/>
                                <a:ea typeface="Cambria Math" panose="02040503050406030204" pitchFamily="18" charset="0"/>
                              </a:rPr>
                              <m:t>𝜈</m:t>
                            </m:r>
                          </m:sub>
                        </m:sSub>
                        <m:r>
                          <a:rPr lang="en-AU" b="0" i="1" smtClean="0">
                            <a:latin typeface="Cambria Math" panose="02040503050406030204" pitchFamily="18" charset="0"/>
                          </a:rPr>
                          <m:t>=0.06 </m:t>
                        </m:r>
                        <m:r>
                          <m:rPr>
                            <m:sty m:val="p"/>
                          </m:rPr>
                          <a:rPr lang="en-AU" b="0" i="0" smtClean="0">
                            <a:latin typeface="Cambria Math" panose="02040503050406030204" pitchFamily="18" charset="0"/>
                          </a:rPr>
                          <m:t>eV</m:t>
                        </m:r>
                      </m:e>
                    </m:nary>
                  </m:oMath>
                </a14:m>
                <a:endParaRPr lang="en-US" dirty="0"/>
              </a:p>
            </p:txBody>
          </p:sp>
        </mc:Choice>
        <mc:Fallback xmlns="">
          <p:sp>
            <p:nvSpPr>
              <p:cNvPr id="2" name="TextBox 1">
                <a:extLst>
                  <a:ext uri="{FF2B5EF4-FFF2-40B4-BE49-F238E27FC236}">
                    <a16:creationId xmlns:a16="http://schemas.microsoft.com/office/drawing/2014/main" id="{BBBF71BA-0D75-F86A-52CD-166F1BD8D40B}"/>
                  </a:ext>
                </a:extLst>
              </p:cNvPr>
              <p:cNvSpPr txBox="1">
                <a:spLocks noRot="1" noChangeAspect="1" noMove="1" noResize="1" noEditPoints="1" noAdjustHandles="1" noChangeArrowheads="1" noChangeShapeType="1" noTextEdit="1"/>
              </p:cNvSpPr>
              <p:nvPr/>
            </p:nvSpPr>
            <p:spPr>
              <a:xfrm>
                <a:off x="1306601" y="3954186"/>
                <a:ext cx="2696700" cy="369332"/>
              </a:xfrm>
              <a:prstGeom prst="rect">
                <a:avLst/>
              </a:prstGeom>
              <a:blipFill>
                <a:blip r:embed="rId12"/>
                <a:stretch>
                  <a:fillRect l="-1869" t="-113333" b="-166667"/>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C8844F56-D0F6-B5F7-2823-3026D674DD2F}"/>
              </a:ext>
            </a:extLst>
          </p:cNvPr>
          <p:cNvSpPr txBox="1"/>
          <p:nvPr/>
        </p:nvSpPr>
        <p:spPr>
          <a:xfrm>
            <a:off x="1317267" y="4241289"/>
            <a:ext cx="2615588" cy="523220"/>
          </a:xfrm>
          <a:prstGeom prst="rect">
            <a:avLst/>
          </a:prstGeom>
          <a:noFill/>
        </p:spPr>
        <p:txBody>
          <a:bodyPr wrap="none" rtlCol="0">
            <a:spAutoFit/>
          </a:bodyPr>
          <a:lstStyle/>
          <a:p>
            <a:r>
              <a:rPr lang="en-US" sz="1400" dirty="0">
                <a:solidFill>
                  <a:srgbClr val="0E8BAE"/>
                </a:solidFill>
              </a:rPr>
              <a:t>From neutrino oscillations</a:t>
            </a:r>
          </a:p>
          <a:p>
            <a:r>
              <a:rPr lang="en-US" sz="1400" dirty="0">
                <a:solidFill>
                  <a:srgbClr val="0E8BAE"/>
                </a:solidFill>
              </a:rPr>
              <a:t>(assuming normal mass ordering)</a:t>
            </a:r>
          </a:p>
        </p:txBody>
      </p:sp>
    </p:spTree>
    <p:extLst>
      <p:ext uri="{BB962C8B-B14F-4D97-AF65-F5344CB8AC3E}">
        <p14:creationId xmlns:p14="http://schemas.microsoft.com/office/powerpoint/2010/main" val="37544045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685A1ED-0DD2-BF46-9328-FE9CE895B938}"/>
              </a:ext>
            </a:extLst>
          </p:cNvPr>
          <p:cNvPicPr>
            <a:picLocks noGrp="1" noChangeAspect="1"/>
          </p:cNvPicPr>
          <p:nvPr>
            <p:ph idx="1"/>
          </p:nvPr>
        </p:nvPicPr>
        <p:blipFill>
          <a:blip r:embed="rId2"/>
          <a:stretch>
            <a:fillRect/>
          </a:stretch>
        </p:blipFill>
        <p:spPr>
          <a:xfrm>
            <a:off x="2162336" y="979700"/>
            <a:ext cx="4719938" cy="3794099"/>
          </a:xfrm>
        </p:spPr>
      </p:pic>
      <p:sp>
        <p:nvSpPr>
          <p:cNvPr id="2" name="TextBox 1">
            <a:extLst>
              <a:ext uri="{FF2B5EF4-FFF2-40B4-BE49-F238E27FC236}">
                <a16:creationId xmlns:a16="http://schemas.microsoft.com/office/drawing/2014/main" id="{77FAD4E3-AEA0-9540-A172-703175204C5D}"/>
              </a:ext>
            </a:extLst>
          </p:cNvPr>
          <p:cNvSpPr txBox="1"/>
          <p:nvPr/>
        </p:nvSpPr>
        <p:spPr>
          <a:xfrm rot="16200000">
            <a:off x="910981" y="2539060"/>
            <a:ext cx="2603149" cy="646331"/>
          </a:xfrm>
          <a:prstGeom prst="rect">
            <a:avLst/>
          </a:prstGeom>
          <a:solidFill>
            <a:schemeClr val="bg1"/>
          </a:solidFill>
        </p:spPr>
        <p:txBody>
          <a:bodyPr wrap="none" rtlCol="0">
            <a:spAutoFit/>
          </a:bodyPr>
          <a:lstStyle/>
          <a:p>
            <a:pPr algn="ctr"/>
            <a:r>
              <a:rPr lang="en-US" dirty="0">
                <a:latin typeface="American Typewriter" panose="02090604020004020304" pitchFamily="18" charset="77"/>
              </a:rPr>
              <a:t>Large-scale matter </a:t>
            </a:r>
          </a:p>
          <a:p>
            <a:pPr algn="ctr"/>
            <a:r>
              <a:rPr lang="en-US" dirty="0">
                <a:latin typeface="American Typewriter" panose="02090604020004020304" pitchFamily="18" charset="77"/>
              </a:rPr>
              <a:t>power spectrum, P(k)</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69F4622-44B6-C378-B98D-EB5CADD26878}"/>
                  </a:ext>
                </a:extLst>
              </p:cNvPr>
              <p:cNvSpPr txBox="1"/>
              <p:nvPr/>
            </p:nvSpPr>
            <p:spPr>
              <a:xfrm>
                <a:off x="6676534" y="4032723"/>
                <a:ext cx="1635961" cy="478914"/>
              </a:xfrm>
              <a:prstGeom prst="rect">
                <a:avLst/>
              </a:prstGeom>
              <a:noFill/>
            </p:spPr>
            <p:txBody>
              <a:bodyPr wrap="none" rtlCol="0">
                <a:spAutoFit/>
              </a:bodyPr>
              <a:lstStyle/>
              <a:p>
                <a:r>
                  <a:rPr lang="en-US" sz="1600" dirty="0">
                    <a:solidFill>
                      <a:schemeClr val="bg1"/>
                    </a:solidFill>
                  </a:rPr>
                  <a:t>.</a:t>
                </a:r>
                <a14:m>
                  <m:oMath xmlns:m="http://schemas.openxmlformats.org/officeDocument/2006/math">
                    <m:f>
                      <m:fPr>
                        <m:ctrlPr>
                          <a:rPr lang="en-US" sz="1600" i="1" smtClean="0">
                            <a:latin typeface="Cambria Math" panose="02040503050406030204" pitchFamily="18" charset="0"/>
                          </a:rPr>
                        </m:ctrlPr>
                      </m:fPr>
                      <m:num>
                        <m:r>
                          <a:rPr lang="en-US" sz="1600" i="1" smtClean="0">
                            <a:latin typeface="Cambria Math" panose="02040503050406030204" pitchFamily="18" charset="0"/>
                            <a:ea typeface="Cambria Math" panose="02040503050406030204" pitchFamily="18" charset="0"/>
                          </a:rPr>
                          <m:t>∆</m:t>
                        </m:r>
                        <m:r>
                          <a:rPr lang="en-AU" sz="1600" b="0" i="1" smtClean="0">
                            <a:latin typeface="Cambria Math" panose="02040503050406030204" pitchFamily="18" charset="0"/>
                            <a:ea typeface="Cambria Math" panose="02040503050406030204" pitchFamily="18" charset="0"/>
                          </a:rPr>
                          <m:t>𝑃</m:t>
                        </m:r>
                      </m:num>
                      <m:den>
                        <m:r>
                          <a:rPr lang="en-AU" sz="1600" b="0" i="1" smtClean="0">
                            <a:latin typeface="Cambria Math" panose="02040503050406030204" pitchFamily="18" charset="0"/>
                          </a:rPr>
                          <m:t>𝑃</m:t>
                        </m:r>
                      </m:den>
                    </m:f>
                    <m:r>
                      <a:rPr lang="en-US" sz="1600" i="1" smtClean="0">
                        <a:latin typeface="Cambria Math" panose="02040503050406030204" pitchFamily="18" charset="0"/>
                        <a:ea typeface="Cambria Math" panose="02040503050406030204" pitchFamily="18" charset="0"/>
                      </a:rPr>
                      <m:t>∝</m:t>
                    </m:r>
                    <m:f>
                      <m:fPr>
                        <m:ctrlPr>
                          <a:rPr lang="en-US" sz="1600" i="1" smtClean="0">
                            <a:latin typeface="Cambria Math" panose="02040503050406030204" pitchFamily="18" charset="0"/>
                            <a:ea typeface="Cambria Math" panose="02040503050406030204" pitchFamily="18" charset="0"/>
                          </a:rPr>
                        </m:ctrlPr>
                      </m:fPr>
                      <m:num>
                        <m:sSub>
                          <m:sSubPr>
                            <m:ctrlPr>
                              <a:rPr lang="en-US" sz="1600" i="1" smtClean="0">
                                <a:latin typeface="Cambria Math" panose="02040503050406030204" pitchFamily="18" charset="0"/>
                                <a:ea typeface="Cambria Math" panose="02040503050406030204" pitchFamily="18" charset="0"/>
                              </a:rPr>
                            </m:ctrlPr>
                          </m:sSubPr>
                          <m:e>
                            <m:r>
                              <m:rPr>
                                <m:sty m:val="p"/>
                              </m:rPr>
                              <a:rPr lang="el-GR" sz="1600" i="1" smtClean="0">
                                <a:latin typeface="Cambria Math" panose="02040503050406030204" pitchFamily="18" charset="0"/>
                                <a:ea typeface="Cambria Math" panose="02040503050406030204" pitchFamily="18" charset="0"/>
                              </a:rPr>
                              <m:t>Ω</m:t>
                            </m:r>
                          </m:e>
                          <m:sub>
                            <m:r>
                              <a:rPr lang="en-US" sz="1600" i="1" smtClean="0">
                                <a:latin typeface="Cambria Math" panose="02040503050406030204" pitchFamily="18" charset="0"/>
                                <a:ea typeface="Cambria Math" panose="02040503050406030204" pitchFamily="18" charset="0"/>
                              </a:rPr>
                              <m:t>𝜈</m:t>
                            </m:r>
                          </m:sub>
                        </m:sSub>
                      </m:num>
                      <m:den>
                        <m:sSub>
                          <m:sSubPr>
                            <m:ctrlPr>
                              <a:rPr lang="en-US" sz="1600" i="1" smtClean="0">
                                <a:latin typeface="Cambria Math" panose="02040503050406030204" pitchFamily="18" charset="0"/>
                                <a:ea typeface="Cambria Math" panose="02040503050406030204" pitchFamily="18" charset="0"/>
                              </a:rPr>
                            </m:ctrlPr>
                          </m:sSubPr>
                          <m:e>
                            <m:r>
                              <m:rPr>
                                <m:sty m:val="p"/>
                              </m:rPr>
                              <a:rPr lang="el-GR" sz="1600" i="1" smtClean="0">
                                <a:latin typeface="Cambria Math" panose="02040503050406030204" pitchFamily="18" charset="0"/>
                                <a:ea typeface="Cambria Math" panose="02040503050406030204" pitchFamily="18" charset="0"/>
                              </a:rPr>
                              <m:t>Ω</m:t>
                            </m:r>
                          </m:e>
                          <m:sub>
                            <m:r>
                              <a:rPr lang="en-AU" sz="1600" b="0" i="1" smtClean="0">
                                <a:latin typeface="Cambria Math" panose="02040503050406030204" pitchFamily="18" charset="0"/>
                                <a:ea typeface="Cambria Math" panose="02040503050406030204" pitchFamily="18" charset="0"/>
                              </a:rPr>
                              <m:t>𝑚</m:t>
                            </m:r>
                          </m:sub>
                        </m:sSub>
                      </m:den>
                    </m:f>
                    <m:r>
                      <a:rPr lang="en-US" sz="1600" i="1" smtClean="0">
                        <a:latin typeface="Cambria Math" panose="02040503050406030204" pitchFamily="18" charset="0"/>
                        <a:ea typeface="Cambria Math" panose="02040503050406030204" pitchFamily="18" charset="0"/>
                      </a:rPr>
                      <m:t>∝</m:t>
                    </m:r>
                    <m:nary>
                      <m:naryPr>
                        <m:chr m:val="∑"/>
                        <m:subHide m:val="on"/>
                        <m:supHide m:val="on"/>
                        <m:ctrlPr>
                          <a:rPr lang="en-US" sz="1600" i="1" smtClean="0">
                            <a:solidFill>
                              <a:srgbClr val="FF0000"/>
                            </a:solidFill>
                            <a:latin typeface="Cambria Math" panose="02040503050406030204" pitchFamily="18" charset="0"/>
                            <a:ea typeface="Cambria Math" panose="02040503050406030204" pitchFamily="18" charset="0"/>
                          </a:rPr>
                        </m:ctrlPr>
                      </m:naryPr>
                      <m:sub/>
                      <m:sup/>
                      <m:e>
                        <m:sSub>
                          <m:sSubPr>
                            <m:ctrlPr>
                              <a:rPr lang="en-US" sz="1600" i="1" smtClean="0">
                                <a:solidFill>
                                  <a:srgbClr val="FF0000"/>
                                </a:solidFill>
                                <a:latin typeface="Cambria Math" panose="02040503050406030204" pitchFamily="18" charset="0"/>
                                <a:ea typeface="Cambria Math" panose="02040503050406030204" pitchFamily="18" charset="0"/>
                              </a:rPr>
                            </m:ctrlPr>
                          </m:sSubPr>
                          <m:e>
                            <m:r>
                              <a:rPr lang="en-AU" sz="1600" b="0" i="1" smtClean="0">
                                <a:solidFill>
                                  <a:srgbClr val="FF0000"/>
                                </a:solidFill>
                                <a:latin typeface="Cambria Math" panose="02040503050406030204" pitchFamily="18" charset="0"/>
                                <a:ea typeface="Cambria Math" panose="02040503050406030204" pitchFamily="18" charset="0"/>
                              </a:rPr>
                              <m:t>𝑚</m:t>
                            </m:r>
                          </m:e>
                          <m:sub>
                            <m:r>
                              <a:rPr lang="en-US" sz="1600" i="1" smtClean="0">
                                <a:solidFill>
                                  <a:srgbClr val="FF0000"/>
                                </a:solidFill>
                                <a:latin typeface="Cambria Math" panose="02040503050406030204" pitchFamily="18" charset="0"/>
                                <a:ea typeface="Cambria Math" panose="02040503050406030204" pitchFamily="18" charset="0"/>
                              </a:rPr>
                              <m:t>𝜈</m:t>
                            </m:r>
                          </m:sub>
                        </m:sSub>
                      </m:e>
                    </m:nary>
                  </m:oMath>
                </a14:m>
                <a:endParaRPr lang="en-US" sz="1600" dirty="0"/>
              </a:p>
            </p:txBody>
          </p:sp>
        </mc:Choice>
        <mc:Fallback xmlns="">
          <p:sp>
            <p:nvSpPr>
              <p:cNvPr id="4" name="TextBox 3">
                <a:extLst>
                  <a:ext uri="{FF2B5EF4-FFF2-40B4-BE49-F238E27FC236}">
                    <a16:creationId xmlns:a16="http://schemas.microsoft.com/office/drawing/2014/main" id="{869F4622-44B6-C378-B98D-EB5CADD26878}"/>
                  </a:ext>
                </a:extLst>
              </p:cNvPr>
              <p:cNvSpPr txBox="1">
                <a:spLocks noRot="1" noChangeAspect="1" noMove="1" noResize="1" noEditPoints="1" noAdjustHandles="1" noChangeArrowheads="1" noChangeShapeType="1" noTextEdit="1"/>
              </p:cNvSpPr>
              <p:nvPr/>
            </p:nvSpPr>
            <p:spPr>
              <a:xfrm>
                <a:off x="6676534" y="4032723"/>
                <a:ext cx="1635961" cy="478914"/>
              </a:xfrm>
              <a:prstGeom prst="rect">
                <a:avLst/>
              </a:prstGeom>
              <a:blipFill>
                <a:blip r:embed="rId3"/>
                <a:stretch>
                  <a:fillRect l="-1538" t="-64103" b="-107692"/>
                </a:stretch>
              </a:blipFill>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49F0A25E-E8B5-5F8A-7A5F-1F160CC0E063}"/>
              </a:ext>
            </a:extLst>
          </p:cNvPr>
          <p:cNvCxnSpPr/>
          <p:nvPr/>
        </p:nvCxnSpPr>
        <p:spPr>
          <a:xfrm>
            <a:off x="6040755" y="3657600"/>
            <a:ext cx="0" cy="33147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B8AB956-6D71-7D21-97F5-486545071A22}"/>
              </a:ext>
            </a:extLst>
          </p:cNvPr>
          <p:cNvCxnSpPr>
            <a:cxnSpLocks/>
          </p:cNvCxnSpPr>
          <p:nvPr/>
        </p:nvCxnSpPr>
        <p:spPr>
          <a:xfrm flipH="1" flipV="1">
            <a:off x="6115050" y="3888995"/>
            <a:ext cx="645795" cy="31724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Straight Connector 9">
            <a:extLst>
              <a:ext uri="{FF2B5EF4-FFF2-40B4-BE49-F238E27FC236}">
                <a16:creationId xmlns:a16="http://schemas.microsoft.com/office/drawing/2014/main" id="{24A1D42E-E78B-BE2B-78EE-23FE7A114EA4}"/>
              </a:ext>
            </a:extLst>
          </p:cNvPr>
          <p:cNvSpPr/>
          <p:nvPr/>
        </p:nvSpPr>
        <p:spPr>
          <a:xfrm>
            <a:off x="2930895" y="2686050"/>
            <a:ext cx="1862509" cy="0"/>
          </a:xfrm>
          <a:prstGeom prst="line">
            <a:avLst/>
          </a:prstGeom>
          <a:noFill/>
          <a:ln w="9525">
            <a:solidFill>
              <a:schemeClr val="tx1"/>
            </a:solidFill>
            <a:prstDash val="solid"/>
            <a:headEnd type="arrow"/>
            <a:tailEnd type="arrow"/>
          </a:ln>
        </p:spPr>
        <p:txBody>
          <a:bodyPr wrap="none" lIns="108000" tIns="63000" rIns="108000" bIns="63000" anchor="ctr" anchorCtr="1" compatLnSpc="0"/>
          <a:lstStyle/>
          <a:p>
            <a:pPr marL="0" marR="0" lvl="0" indent="0" hangingPunct="0">
              <a:lnSpc>
                <a:spcPct val="100000"/>
              </a:lnSpc>
              <a:spcBef>
                <a:spcPts val="0"/>
              </a:spcBef>
              <a:spcAft>
                <a:spcPts val="0"/>
              </a:spcAft>
              <a:buNone/>
              <a:tabLst/>
            </a:pPr>
            <a:endParaRPr lang="en-US" sz="1800" b="0" i="0" u="none" strike="noStrike" kern="1200">
              <a:ln>
                <a:noFill/>
              </a:ln>
              <a:latin typeface="Arial" pitchFamily="18"/>
              <a:ea typeface="MS Gothic" pitchFamily="2"/>
              <a:cs typeface="Tahoma" pitchFamily="2"/>
            </a:endParaRPr>
          </a:p>
        </p:txBody>
      </p:sp>
      <p:sp>
        <p:nvSpPr>
          <p:cNvPr id="12" name="TextBox 11">
            <a:extLst>
              <a:ext uri="{FF2B5EF4-FFF2-40B4-BE49-F238E27FC236}">
                <a16:creationId xmlns:a16="http://schemas.microsoft.com/office/drawing/2014/main" id="{236E609A-1E7F-1038-9260-7B6F421D4199}"/>
              </a:ext>
            </a:extLst>
          </p:cNvPr>
          <p:cNvSpPr txBox="1"/>
          <p:nvPr/>
        </p:nvSpPr>
        <p:spPr>
          <a:xfrm>
            <a:off x="3081914" y="2663190"/>
            <a:ext cx="1560469" cy="238227"/>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000" b="0" i="0" u="none" strike="noStrike" kern="1200" dirty="0">
                <a:ln>
                  <a:noFill/>
                </a:ln>
                <a:solidFill>
                  <a:srgbClr val="FF0000"/>
                </a:solidFill>
                <a:latin typeface="Arial" pitchFamily="18"/>
                <a:ea typeface="MS Gothic" pitchFamily="2"/>
                <a:cs typeface="Tahoma" pitchFamily="2"/>
              </a:rPr>
              <a:t>CMB “primary” (z~1000)</a:t>
            </a:r>
          </a:p>
        </p:txBody>
      </p:sp>
      <p:sp>
        <p:nvSpPr>
          <p:cNvPr id="13" name="Straight Connector 12">
            <a:extLst>
              <a:ext uri="{FF2B5EF4-FFF2-40B4-BE49-F238E27FC236}">
                <a16:creationId xmlns:a16="http://schemas.microsoft.com/office/drawing/2014/main" id="{EF28973B-B291-86AD-C302-7643C43314BB}"/>
              </a:ext>
            </a:extLst>
          </p:cNvPr>
          <p:cNvSpPr/>
          <p:nvPr/>
        </p:nvSpPr>
        <p:spPr>
          <a:xfrm>
            <a:off x="3766185" y="2406017"/>
            <a:ext cx="1445895" cy="5983"/>
          </a:xfrm>
          <a:prstGeom prst="line">
            <a:avLst/>
          </a:prstGeom>
          <a:noFill/>
          <a:ln w="9525">
            <a:solidFill>
              <a:schemeClr val="tx1"/>
            </a:solidFill>
            <a:prstDash val="solid"/>
            <a:headEnd type="arrow"/>
            <a:tailEnd type="arrow"/>
          </a:ln>
        </p:spPr>
        <p:txBody>
          <a:bodyPr wrap="none" lIns="108000" tIns="63000" rIns="108000" bIns="63000" anchor="ctr" anchorCtr="1" compatLnSpc="0"/>
          <a:lstStyle/>
          <a:p>
            <a:pPr marL="0" marR="0" lvl="0" indent="0" hangingPunct="0">
              <a:lnSpc>
                <a:spcPct val="100000"/>
              </a:lnSpc>
              <a:spcBef>
                <a:spcPts val="0"/>
              </a:spcBef>
              <a:spcAft>
                <a:spcPts val="0"/>
              </a:spcAft>
              <a:buNone/>
              <a:tabLst/>
            </a:pPr>
            <a:endParaRPr lang="en-US" sz="1800" b="0" i="0" u="none" strike="noStrike" kern="1200">
              <a:ln>
                <a:noFill/>
              </a:ln>
              <a:latin typeface="Arial" pitchFamily="18"/>
              <a:ea typeface="MS Gothic" pitchFamily="2"/>
              <a:cs typeface="Tahoma" pitchFamily="2"/>
            </a:endParaRPr>
          </a:p>
        </p:txBody>
      </p:sp>
      <p:sp>
        <p:nvSpPr>
          <p:cNvPr id="14" name="TextBox 13">
            <a:extLst>
              <a:ext uri="{FF2B5EF4-FFF2-40B4-BE49-F238E27FC236}">
                <a16:creationId xmlns:a16="http://schemas.microsoft.com/office/drawing/2014/main" id="{F04AB272-5238-4C5B-AD8B-9FF2FB57F9B5}"/>
              </a:ext>
            </a:extLst>
          </p:cNvPr>
          <p:cNvSpPr txBox="1"/>
          <p:nvPr/>
        </p:nvSpPr>
        <p:spPr>
          <a:xfrm>
            <a:off x="3121919" y="2064153"/>
            <a:ext cx="930016" cy="532923"/>
          </a:xfrm>
          <a:prstGeom prst="rect">
            <a:avLst/>
          </a:prstGeom>
          <a:noFill/>
          <a:ln>
            <a:noFill/>
          </a:ln>
        </p:spPr>
        <p:txBody>
          <a:bodyPr wrap="square" lIns="90000" tIns="45000" rIns="90000" bIns="45000" anchorCtr="0" compatLnSpc="0">
            <a:spAutoFit/>
          </a:bodyPr>
          <a:lstStyle/>
          <a:p>
            <a:pPr marL="0" marR="0" lvl="0" indent="0" hangingPunct="0">
              <a:lnSpc>
                <a:spcPct val="100000"/>
              </a:lnSpc>
              <a:spcBef>
                <a:spcPts val="0"/>
              </a:spcBef>
              <a:spcAft>
                <a:spcPts val="0"/>
              </a:spcAft>
              <a:buNone/>
              <a:tabLst/>
            </a:pPr>
            <a:r>
              <a:rPr lang="en-US" sz="1000" b="0" i="0" u="none" strike="noStrike" kern="1200" dirty="0">
                <a:ln>
                  <a:noFill/>
                </a:ln>
                <a:solidFill>
                  <a:srgbClr val="FF0000"/>
                </a:solidFill>
                <a:latin typeface="Arial" pitchFamily="18"/>
                <a:ea typeface="MS Gothic" pitchFamily="2"/>
                <a:cs typeface="Tahoma" pitchFamily="2"/>
              </a:rPr>
              <a:t>CMB lensing</a:t>
            </a:r>
          </a:p>
          <a:p>
            <a:pPr marL="0" marR="0" lvl="0" indent="0" hangingPunct="0">
              <a:lnSpc>
                <a:spcPct val="100000"/>
              </a:lnSpc>
              <a:spcBef>
                <a:spcPts val="0"/>
              </a:spcBef>
              <a:spcAft>
                <a:spcPts val="0"/>
              </a:spcAft>
              <a:buNone/>
              <a:tabLst/>
            </a:pPr>
            <a:r>
              <a:rPr lang="en-US" sz="1000" b="0" i="0" u="none" strike="noStrike" kern="1200" dirty="0">
                <a:ln>
                  <a:noFill/>
                </a:ln>
                <a:solidFill>
                  <a:srgbClr val="FF0000"/>
                </a:solidFill>
                <a:latin typeface="Arial" pitchFamily="18"/>
                <a:ea typeface="MS Gothic" pitchFamily="2"/>
                <a:cs typeface="Tahoma" pitchFamily="2"/>
              </a:rPr>
              <a:t>potential</a:t>
            </a:r>
          </a:p>
          <a:p>
            <a:pPr marL="0" marR="0" lvl="0" indent="0" hangingPunct="0">
              <a:lnSpc>
                <a:spcPct val="100000"/>
              </a:lnSpc>
              <a:spcBef>
                <a:spcPts val="0"/>
              </a:spcBef>
              <a:spcAft>
                <a:spcPts val="0"/>
              </a:spcAft>
              <a:buNone/>
              <a:tabLst/>
            </a:pPr>
            <a:r>
              <a:rPr lang="en-US" sz="1000" b="0" i="0" u="none" strike="noStrike" kern="1200" dirty="0">
                <a:ln>
                  <a:noFill/>
                </a:ln>
                <a:solidFill>
                  <a:srgbClr val="FF0000"/>
                </a:solidFill>
                <a:latin typeface="Arial" pitchFamily="18"/>
                <a:ea typeface="MS Gothic" pitchFamily="2"/>
                <a:cs typeface="Tahoma" pitchFamily="2"/>
              </a:rPr>
              <a:t>(z~3-4)</a:t>
            </a:r>
          </a:p>
        </p:txBody>
      </p:sp>
      <p:sp>
        <p:nvSpPr>
          <p:cNvPr id="15" name="Straight Connector 14">
            <a:extLst>
              <a:ext uri="{FF2B5EF4-FFF2-40B4-BE49-F238E27FC236}">
                <a16:creationId xmlns:a16="http://schemas.microsoft.com/office/drawing/2014/main" id="{0893FEA8-7F97-F26C-3302-8FE4D114BEC0}"/>
              </a:ext>
            </a:extLst>
          </p:cNvPr>
          <p:cNvSpPr/>
          <p:nvPr/>
        </p:nvSpPr>
        <p:spPr>
          <a:xfrm>
            <a:off x="3651885" y="1731579"/>
            <a:ext cx="1546127" cy="10062"/>
          </a:xfrm>
          <a:prstGeom prst="line">
            <a:avLst/>
          </a:prstGeom>
          <a:noFill/>
          <a:ln w="9525">
            <a:solidFill>
              <a:schemeClr val="tx1"/>
            </a:solidFill>
            <a:prstDash val="solid"/>
            <a:headEnd type="arrow"/>
            <a:tailEnd type="arrow"/>
          </a:ln>
        </p:spPr>
        <p:txBody>
          <a:bodyPr wrap="none" lIns="108000" tIns="63000" rIns="108000" bIns="63000" anchor="ctr" anchorCtr="1" compatLnSpc="0"/>
          <a:lstStyle/>
          <a:p>
            <a:pPr marL="0" marR="0" lvl="0" indent="0" hangingPunct="0">
              <a:lnSpc>
                <a:spcPct val="100000"/>
              </a:lnSpc>
              <a:spcBef>
                <a:spcPts val="0"/>
              </a:spcBef>
              <a:spcAft>
                <a:spcPts val="0"/>
              </a:spcAft>
              <a:buNone/>
              <a:tabLst/>
            </a:pPr>
            <a:endParaRPr lang="en-US" sz="1800" b="0" i="0" u="none" strike="noStrike" kern="1200">
              <a:ln>
                <a:noFill/>
              </a:ln>
              <a:latin typeface="Arial" pitchFamily="18"/>
              <a:ea typeface="MS Gothic" pitchFamily="2"/>
              <a:cs typeface="Tahoma" pitchFamily="2"/>
            </a:endParaRPr>
          </a:p>
        </p:txBody>
      </p:sp>
      <p:sp>
        <p:nvSpPr>
          <p:cNvPr id="16" name="TextBox 15">
            <a:extLst>
              <a:ext uri="{FF2B5EF4-FFF2-40B4-BE49-F238E27FC236}">
                <a16:creationId xmlns:a16="http://schemas.microsoft.com/office/drawing/2014/main" id="{D3DADF9A-9127-8ABD-88BD-BAA77F328292}"/>
              </a:ext>
            </a:extLst>
          </p:cNvPr>
          <p:cNvSpPr txBox="1"/>
          <p:nvPr/>
        </p:nvSpPr>
        <p:spPr>
          <a:xfrm>
            <a:off x="5148943" y="1548853"/>
            <a:ext cx="1165232" cy="385575"/>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000" b="0" i="0" u="none" strike="noStrike" kern="1200" dirty="0">
                <a:ln>
                  <a:noFill/>
                </a:ln>
                <a:solidFill>
                  <a:srgbClr val="FF0000"/>
                </a:solidFill>
                <a:latin typeface="Arial" pitchFamily="18"/>
                <a:ea typeface="MS Gothic" pitchFamily="2"/>
                <a:cs typeface="Tahoma" pitchFamily="2"/>
              </a:rPr>
              <a:t>Galaxy clustering</a:t>
            </a:r>
          </a:p>
          <a:p>
            <a:pPr marL="0" marR="0" lvl="0" indent="0" hangingPunct="0">
              <a:lnSpc>
                <a:spcPct val="100000"/>
              </a:lnSpc>
              <a:spcBef>
                <a:spcPts val="0"/>
              </a:spcBef>
              <a:spcAft>
                <a:spcPts val="0"/>
              </a:spcAft>
              <a:buNone/>
              <a:tabLst/>
            </a:pPr>
            <a:r>
              <a:rPr lang="en-US" sz="1000" b="0" i="0" u="none" strike="noStrike" kern="1200" dirty="0">
                <a:ln>
                  <a:noFill/>
                </a:ln>
                <a:solidFill>
                  <a:srgbClr val="FF0000"/>
                </a:solidFill>
                <a:latin typeface="Arial" pitchFamily="18"/>
                <a:ea typeface="MS Gothic" pitchFamily="2"/>
                <a:cs typeface="Tahoma" pitchFamily="2"/>
              </a:rPr>
              <a:t>/BAO</a:t>
            </a:r>
          </a:p>
        </p:txBody>
      </p:sp>
      <p:sp>
        <p:nvSpPr>
          <p:cNvPr id="17" name="TextBox 16">
            <a:extLst>
              <a:ext uri="{FF2B5EF4-FFF2-40B4-BE49-F238E27FC236}">
                <a16:creationId xmlns:a16="http://schemas.microsoft.com/office/drawing/2014/main" id="{B10F1C28-8226-216A-61AA-30DA015DCCC0}"/>
              </a:ext>
            </a:extLst>
          </p:cNvPr>
          <p:cNvSpPr txBox="1"/>
          <p:nvPr/>
        </p:nvSpPr>
        <p:spPr>
          <a:xfrm>
            <a:off x="5548993" y="1832632"/>
            <a:ext cx="609183" cy="385575"/>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000" b="0" i="0" u="none" strike="noStrike" kern="1200" dirty="0">
                <a:ln>
                  <a:noFill/>
                </a:ln>
                <a:solidFill>
                  <a:srgbClr val="FF0000"/>
                </a:solidFill>
                <a:latin typeface="Arial" pitchFamily="18"/>
                <a:ea typeface="MS Gothic" pitchFamily="2"/>
                <a:cs typeface="Tahoma" pitchFamily="2"/>
              </a:rPr>
              <a:t>Cosmic</a:t>
            </a:r>
          </a:p>
          <a:p>
            <a:pPr marL="0" marR="0" lvl="0" indent="0" hangingPunct="0">
              <a:lnSpc>
                <a:spcPct val="100000"/>
              </a:lnSpc>
              <a:spcBef>
                <a:spcPts val="0"/>
              </a:spcBef>
              <a:spcAft>
                <a:spcPts val="0"/>
              </a:spcAft>
              <a:buNone/>
              <a:tabLst/>
            </a:pPr>
            <a:r>
              <a:rPr lang="en-US" sz="1000" b="0" i="0" u="none" strike="noStrike" kern="1200" dirty="0">
                <a:ln>
                  <a:noFill/>
                </a:ln>
                <a:solidFill>
                  <a:srgbClr val="FF0000"/>
                </a:solidFill>
                <a:latin typeface="Arial" pitchFamily="18"/>
                <a:ea typeface="MS Gothic" pitchFamily="2"/>
                <a:cs typeface="Tahoma" pitchFamily="2"/>
              </a:rPr>
              <a:t>shear</a:t>
            </a:r>
          </a:p>
        </p:txBody>
      </p:sp>
      <p:sp>
        <p:nvSpPr>
          <p:cNvPr id="18" name="Straight Connector 17">
            <a:extLst>
              <a:ext uri="{FF2B5EF4-FFF2-40B4-BE49-F238E27FC236}">
                <a16:creationId xmlns:a16="http://schemas.microsoft.com/office/drawing/2014/main" id="{B209A891-54BA-DCB3-E6D1-D1002C9DB7B3}"/>
              </a:ext>
            </a:extLst>
          </p:cNvPr>
          <p:cNvSpPr/>
          <p:nvPr/>
        </p:nvSpPr>
        <p:spPr>
          <a:xfrm flipV="1">
            <a:off x="4994909" y="2051049"/>
            <a:ext cx="1120141" cy="1"/>
          </a:xfrm>
          <a:prstGeom prst="line">
            <a:avLst/>
          </a:prstGeom>
          <a:noFill/>
          <a:ln w="9525">
            <a:solidFill>
              <a:schemeClr val="tx1"/>
            </a:solidFill>
            <a:prstDash val="solid"/>
            <a:headEnd type="arrow"/>
            <a:tailEnd type="arrow"/>
          </a:ln>
        </p:spPr>
        <p:txBody>
          <a:bodyPr wrap="none" lIns="108000" tIns="63000" rIns="108000" bIns="63000" anchor="ctr" anchorCtr="1" compatLnSpc="0"/>
          <a:lstStyle/>
          <a:p>
            <a:pPr marL="0" marR="0" lvl="0" indent="0" hangingPunct="0">
              <a:lnSpc>
                <a:spcPct val="100000"/>
              </a:lnSpc>
              <a:spcBef>
                <a:spcPts val="0"/>
              </a:spcBef>
              <a:spcAft>
                <a:spcPts val="0"/>
              </a:spcAft>
              <a:buNone/>
              <a:tabLst/>
            </a:pPr>
            <a:endParaRPr lang="en-US" sz="1800" b="0" i="0" u="none" strike="noStrike" kern="1200">
              <a:ln>
                <a:noFill/>
              </a:ln>
              <a:latin typeface="Arial" pitchFamily="18"/>
              <a:ea typeface="MS Gothic" pitchFamily="2"/>
              <a:cs typeface="Tahoma" pitchFamily="2"/>
            </a:endParaRPr>
          </a:p>
        </p:txBody>
      </p:sp>
      <p:sp>
        <p:nvSpPr>
          <p:cNvPr id="19" name="TextBox 18">
            <a:extLst>
              <a:ext uri="{FF2B5EF4-FFF2-40B4-BE49-F238E27FC236}">
                <a16:creationId xmlns:a16="http://schemas.microsoft.com/office/drawing/2014/main" id="{EEF2B9E5-9B85-751A-1C15-A06E16E31F86}"/>
              </a:ext>
            </a:extLst>
          </p:cNvPr>
          <p:cNvSpPr txBox="1"/>
          <p:nvPr/>
        </p:nvSpPr>
        <p:spPr>
          <a:xfrm>
            <a:off x="5699038" y="2971556"/>
            <a:ext cx="683434" cy="385575"/>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000" b="0" i="0" u="none" strike="noStrike" kern="1200" dirty="0">
                <a:ln>
                  <a:noFill/>
                </a:ln>
                <a:solidFill>
                  <a:srgbClr val="FF0000"/>
                </a:solidFill>
                <a:latin typeface="Arial" pitchFamily="18"/>
                <a:ea typeface="MS Gothic" pitchFamily="2"/>
                <a:cs typeface="Tahoma" pitchFamily="2"/>
              </a:rPr>
              <a:t>Lyman-</a:t>
            </a:r>
            <a:r>
              <a:rPr lang="en-US" sz="1000" b="0" i="0" u="none" strike="noStrike" kern="1200" dirty="0">
                <a:ln>
                  <a:noFill/>
                </a:ln>
                <a:solidFill>
                  <a:srgbClr val="FF0000"/>
                </a:solidFill>
                <a:latin typeface="Arial" pitchFamily="34"/>
                <a:ea typeface="Arial" pitchFamily="34"/>
                <a:cs typeface="Arial" pitchFamily="34"/>
              </a:rPr>
              <a:t>α</a:t>
            </a:r>
          </a:p>
          <a:p>
            <a:pPr marL="0" marR="0" lvl="0" indent="0" hangingPunct="0">
              <a:lnSpc>
                <a:spcPct val="100000"/>
              </a:lnSpc>
              <a:spcBef>
                <a:spcPts val="0"/>
              </a:spcBef>
              <a:spcAft>
                <a:spcPts val="0"/>
              </a:spcAft>
              <a:buNone/>
              <a:tabLst/>
            </a:pPr>
            <a:r>
              <a:rPr lang="en-US" sz="1000" b="0" i="0" u="none" strike="noStrike" kern="1200" dirty="0">
                <a:ln>
                  <a:noFill/>
                </a:ln>
                <a:solidFill>
                  <a:srgbClr val="FF0000"/>
                </a:solidFill>
                <a:latin typeface="Arial" pitchFamily="34"/>
                <a:ea typeface="Arial" pitchFamily="34"/>
                <a:cs typeface="Arial" pitchFamily="34"/>
              </a:rPr>
              <a:t>(z~2-4)</a:t>
            </a:r>
          </a:p>
        </p:txBody>
      </p:sp>
      <p:sp>
        <p:nvSpPr>
          <p:cNvPr id="20" name="Straight Connector 19">
            <a:extLst>
              <a:ext uri="{FF2B5EF4-FFF2-40B4-BE49-F238E27FC236}">
                <a16:creationId xmlns:a16="http://schemas.microsoft.com/office/drawing/2014/main" id="{524D1946-6DD5-72CB-3AD8-0BBBFFD5DAA2}"/>
              </a:ext>
            </a:extLst>
          </p:cNvPr>
          <p:cNvSpPr/>
          <p:nvPr/>
        </p:nvSpPr>
        <p:spPr>
          <a:xfrm flipV="1">
            <a:off x="5598106" y="3352202"/>
            <a:ext cx="779158" cy="0"/>
          </a:xfrm>
          <a:prstGeom prst="line">
            <a:avLst/>
          </a:prstGeom>
          <a:noFill/>
          <a:ln w="9525">
            <a:solidFill>
              <a:schemeClr val="tx1"/>
            </a:solidFill>
            <a:prstDash val="solid"/>
            <a:headEnd type="arrow"/>
            <a:tailEnd type="arrow"/>
          </a:ln>
        </p:spPr>
        <p:txBody>
          <a:bodyPr wrap="none" lIns="108000" tIns="63000" rIns="108000" bIns="63000" anchor="ctr" anchorCtr="1" compatLnSpc="0"/>
          <a:lstStyle/>
          <a:p>
            <a:pPr marL="0" marR="0" lvl="0" indent="0" hangingPunct="0">
              <a:lnSpc>
                <a:spcPct val="100000"/>
              </a:lnSpc>
              <a:spcBef>
                <a:spcPts val="0"/>
              </a:spcBef>
              <a:spcAft>
                <a:spcPts val="0"/>
              </a:spcAft>
              <a:buNone/>
              <a:tabLst/>
            </a:pPr>
            <a:endParaRPr lang="en-US" sz="1800" b="0" i="0" u="none" strike="noStrike" kern="1200">
              <a:ln>
                <a:noFill/>
              </a:ln>
              <a:latin typeface="Arial" pitchFamily="18"/>
              <a:ea typeface="MS Gothic" pitchFamily="2"/>
              <a:cs typeface="Tahoma" pitchFamily="2"/>
            </a:endParaRPr>
          </a:p>
        </p:txBody>
      </p:sp>
      <p:sp>
        <p:nvSpPr>
          <p:cNvPr id="21" name="Straight Connector 20">
            <a:extLst>
              <a:ext uri="{FF2B5EF4-FFF2-40B4-BE49-F238E27FC236}">
                <a16:creationId xmlns:a16="http://schemas.microsoft.com/office/drawing/2014/main" id="{38001D8A-56CE-67EC-5969-FAB6629E2C1B}"/>
              </a:ext>
            </a:extLst>
          </p:cNvPr>
          <p:cNvSpPr/>
          <p:nvPr/>
        </p:nvSpPr>
        <p:spPr>
          <a:xfrm flipV="1">
            <a:off x="5209442" y="2978578"/>
            <a:ext cx="459838" cy="0"/>
          </a:xfrm>
          <a:prstGeom prst="line">
            <a:avLst/>
          </a:prstGeom>
          <a:noFill/>
          <a:ln w="9525">
            <a:solidFill>
              <a:schemeClr val="tx1"/>
            </a:solidFill>
            <a:prstDash val="solid"/>
            <a:headEnd type="arrow"/>
            <a:tailEnd type="arrow"/>
          </a:ln>
        </p:spPr>
        <p:txBody>
          <a:bodyPr wrap="none" lIns="108000" tIns="63000" rIns="108000" bIns="63000" anchor="ctr" anchorCtr="1" compatLnSpc="0"/>
          <a:lstStyle/>
          <a:p>
            <a:pPr marL="0" marR="0" lvl="0" indent="0" hangingPunct="0">
              <a:lnSpc>
                <a:spcPct val="100000"/>
              </a:lnSpc>
              <a:spcBef>
                <a:spcPts val="0"/>
              </a:spcBef>
              <a:spcAft>
                <a:spcPts val="0"/>
              </a:spcAft>
              <a:buNone/>
              <a:tabLst/>
            </a:pPr>
            <a:endParaRPr lang="en-US" sz="1800" b="0" i="0" u="none" strike="noStrike" kern="1200">
              <a:ln>
                <a:noFill/>
              </a:ln>
              <a:latin typeface="Arial" pitchFamily="18"/>
              <a:ea typeface="MS Gothic" pitchFamily="2"/>
              <a:cs typeface="Tahoma" pitchFamily="2"/>
            </a:endParaRPr>
          </a:p>
        </p:txBody>
      </p:sp>
      <p:sp>
        <p:nvSpPr>
          <p:cNvPr id="22" name="TextBox 21">
            <a:extLst>
              <a:ext uri="{FF2B5EF4-FFF2-40B4-BE49-F238E27FC236}">
                <a16:creationId xmlns:a16="http://schemas.microsoft.com/office/drawing/2014/main" id="{7F0DB6DF-1CC8-AFC2-B6B2-9F8E121F12EC}"/>
              </a:ext>
            </a:extLst>
          </p:cNvPr>
          <p:cNvSpPr txBox="1"/>
          <p:nvPr/>
        </p:nvSpPr>
        <p:spPr>
          <a:xfrm>
            <a:off x="4596884" y="2843583"/>
            <a:ext cx="816290" cy="385575"/>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000" b="0" i="0" u="none" strike="noStrike" kern="1200" dirty="0">
                <a:ln>
                  <a:noFill/>
                </a:ln>
                <a:solidFill>
                  <a:srgbClr val="FF0000"/>
                </a:solidFill>
                <a:latin typeface="Arial" pitchFamily="34"/>
                <a:ea typeface="Arial" pitchFamily="34"/>
                <a:cs typeface="Arial" pitchFamily="34"/>
              </a:rPr>
              <a:t>Cluster</a:t>
            </a:r>
          </a:p>
          <a:p>
            <a:pPr marL="0" marR="0" lvl="0" indent="0" hangingPunct="0">
              <a:lnSpc>
                <a:spcPct val="100000"/>
              </a:lnSpc>
              <a:spcBef>
                <a:spcPts val="0"/>
              </a:spcBef>
              <a:spcAft>
                <a:spcPts val="0"/>
              </a:spcAft>
              <a:buNone/>
              <a:tabLst/>
            </a:pPr>
            <a:r>
              <a:rPr lang="en-US" sz="1000" b="0" i="0" u="none" strike="noStrike" kern="1200" dirty="0">
                <a:ln>
                  <a:noFill/>
                </a:ln>
                <a:solidFill>
                  <a:srgbClr val="FF0000"/>
                </a:solidFill>
                <a:latin typeface="Arial" pitchFamily="34"/>
                <a:ea typeface="Arial" pitchFamily="34"/>
                <a:cs typeface="Arial" pitchFamily="34"/>
              </a:rPr>
              <a:t>abundance</a:t>
            </a:r>
          </a:p>
        </p:txBody>
      </p:sp>
      <p:sp>
        <p:nvSpPr>
          <p:cNvPr id="7" name="Freeform 6">
            <a:extLst>
              <a:ext uri="{FF2B5EF4-FFF2-40B4-BE49-F238E27FC236}">
                <a16:creationId xmlns:a16="http://schemas.microsoft.com/office/drawing/2014/main" id="{F1CA9AAE-22D9-A95C-1F70-D4696DCBDBA7}"/>
              </a:ext>
            </a:extLst>
          </p:cNvPr>
          <p:cNvSpPr/>
          <p:nvPr/>
        </p:nvSpPr>
        <p:spPr>
          <a:xfrm>
            <a:off x="4275909" y="836023"/>
            <a:ext cx="2638697" cy="2830286"/>
          </a:xfrm>
          <a:custGeom>
            <a:avLst/>
            <a:gdLst>
              <a:gd name="connsiteX0" fmla="*/ 261257 w 2638697"/>
              <a:gd name="connsiteY0" fmla="*/ 217714 h 2830286"/>
              <a:gd name="connsiteX1" fmla="*/ 261257 w 2638697"/>
              <a:gd name="connsiteY1" fmla="*/ 217714 h 2830286"/>
              <a:gd name="connsiteX2" fmla="*/ 391885 w 2638697"/>
              <a:gd name="connsiteY2" fmla="*/ 139337 h 2830286"/>
              <a:gd name="connsiteX3" fmla="*/ 618308 w 2638697"/>
              <a:gd name="connsiteY3" fmla="*/ 69668 h 2830286"/>
              <a:gd name="connsiteX4" fmla="*/ 1332411 w 2638697"/>
              <a:gd name="connsiteY4" fmla="*/ 0 h 2830286"/>
              <a:gd name="connsiteX5" fmla="*/ 1680754 w 2638697"/>
              <a:gd name="connsiteY5" fmla="*/ 52251 h 2830286"/>
              <a:gd name="connsiteX6" fmla="*/ 2272937 w 2638697"/>
              <a:gd name="connsiteY6" fmla="*/ 357051 h 2830286"/>
              <a:gd name="connsiteX7" fmla="*/ 2438400 w 2638697"/>
              <a:gd name="connsiteY7" fmla="*/ 539931 h 2830286"/>
              <a:gd name="connsiteX8" fmla="*/ 2560320 w 2638697"/>
              <a:gd name="connsiteY8" fmla="*/ 809897 h 2830286"/>
              <a:gd name="connsiteX9" fmla="*/ 2569028 w 2638697"/>
              <a:gd name="connsiteY9" fmla="*/ 914400 h 2830286"/>
              <a:gd name="connsiteX10" fmla="*/ 2551611 w 2638697"/>
              <a:gd name="connsiteY10" fmla="*/ 1132114 h 2830286"/>
              <a:gd name="connsiteX11" fmla="*/ 2560320 w 2638697"/>
              <a:gd name="connsiteY11" fmla="*/ 1271451 h 2830286"/>
              <a:gd name="connsiteX12" fmla="*/ 2577737 w 2638697"/>
              <a:gd name="connsiteY12" fmla="*/ 1297577 h 2830286"/>
              <a:gd name="connsiteX13" fmla="*/ 2638697 w 2638697"/>
              <a:gd name="connsiteY13" fmla="*/ 1314994 h 2830286"/>
              <a:gd name="connsiteX14" fmla="*/ 2586445 w 2638697"/>
              <a:gd name="connsiteY14" fmla="*/ 1393371 h 2830286"/>
              <a:gd name="connsiteX15" fmla="*/ 2560320 w 2638697"/>
              <a:gd name="connsiteY15" fmla="*/ 1445623 h 2830286"/>
              <a:gd name="connsiteX16" fmla="*/ 2438400 w 2638697"/>
              <a:gd name="connsiteY16" fmla="*/ 1611086 h 2830286"/>
              <a:gd name="connsiteX17" fmla="*/ 2412274 w 2638697"/>
              <a:gd name="connsiteY17" fmla="*/ 1645920 h 2830286"/>
              <a:gd name="connsiteX18" fmla="*/ 2377440 w 2638697"/>
              <a:gd name="connsiteY18" fmla="*/ 1680754 h 2830286"/>
              <a:gd name="connsiteX19" fmla="*/ 2351314 w 2638697"/>
              <a:gd name="connsiteY19" fmla="*/ 1715588 h 2830286"/>
              <a:gd name="connsiteX20" fmla="*/ 2316480 w 2638697"/>
              <a:gd name="connsiteY20" fmla="*/ 1733006 h 2830286"/>
              <a:gd name="connsiteX21" fmla="*/ 2290354 w 2638697"/>
              <a:gd name="connsiteY21" fmla="*/ 1759131 h 2830286"/>
              <a:gd name="connsiteX22" fmla="*/ 2255520 w 2638697"/>
              <a:gd name="connsiteY22" fmla="*/ 1776548 h 2830286"/>
              <a:gd name="connsiteX23" fmla="*/ 2203268 w 2638697"/>
              <a:gd name="connsiteY23" fmla="*/ 1828800 h 2830286"/>
              <a:gd name="connsiteX24" fmla="*/ 2168434 w 2638697"/>
              <a:gd name="connsiteY24" fmla="*/ 1846217 h 2830286"/>
              <a:gd name="connsiteX25" fmla="*/ 2124891 w 2638697"/>
              <a:gd name="connsiteY25" fmla="*/ 1872343 h 2830286"/>
              <a:gd name="connsiteX26" fmla="*/ 2081348 w 2638697"/>
              <a:gd name="connsiteY26" fmla="*/ 1889760 h 2830286"/>
              <a:gd name="connsiteX27" fmla="*/ 2037805 w 2638697"/>
              <a:gd name="connsiteY27" fmla="*/ 1915886 h 2830286"/>
              <a:gd name="connsiteX28" fmla="*/ 1924594 w 2638697"/>
              <a:gd name="connsiteY28" fmla="*/ 1950720 h 2830286"/>
              <a:gd name="connsiteX29" fmla="*/ 1750422 w 2638697"/>
              <a:gd name="connsiteY29" fmla="*/ 2002971 h 2830286"/>
              <a:gd name="connsiteX30" fmla="*/ 1645920 w 2638697"/>
              <a:gd name="connsiteY30" fmla="*/ 2020388 h 2830286"/>
              <a:gd name="connsiteX31" fmla="*/ 1611085 w 2638697"/>
              <a:gd name="connsiteY31" fmla="*/ 2029097 h 2830286"/>
              <a:gd name="connsiteX32" fmla="*/ 1515291 w 2638697"/>
              <a:gd name="connsiteY32" fmla="*/ 2046514 h 2830286"/>
              <a:gd name="connsiteX33" fmla="*/ 1445622 w 2638697"/>
              <a:gd name="connsiteY33" fmla="*/ 2090057 h 2830286"/>
              <a:gd name="connsiteX34" fmla="*/ 1419497 w 2638697"/>
              <a:gd name="connsiteY34" fmla="*/ 2124891 h 2830286"/>
              <a:gd name="connsiteX35" fmla="*/ 1410788 w 2638697"/>
              <a:gd name="connsiteY35" fmla="*/ 2151017 h 2830286"/>
              <a:gd name="connsiteX36" fmla="*/ 1393371 w 2638697"/>
              <a:gd name="connsiteY36" fmla="*/ 2194560 h 2830286"/>
              <a:gd name="connsiteX37" fmla="*/ 1384662 w 2638697"/>
              <a:gd name="connsiteY37" fmla="*/ 2246811 h 2830286"/>
              <a:gd name="connsiteX38" fmla="*/ 1384662 w 2638697"/>
              <a:gd name="connsiteY38" fmla="*/ 2542903 h 2830286"/>
              <a:gd name="connsiteX39" fmla="*/ 1341120 w 2638697"/>
              <a:gd name="connsiteY39" fmla="*/ 2612571 h 2830286"/>
              <a:gd name="connsiteX40" fmla="*/ 1323702 w 2638697"/>
              <a:gd name="connsiteY40" fmla="*/ 2647406 h 2830286"/>
              <a:gd name="connsiteX41" fmla="*/ 1245325 w 2638697"/>
              <a:gd name="connsiteY41" fmla="*/ 2734491 h 2830286"/>
              <a:gd name="connsiteX42" fmla="*/ 1219200 w 2638697"/>
              <a:gd name="connsiteY42" fmla="*/ 2760617 h 2830286"/>
              <a:gd name="connsiteX43" fmla="*/ 1166948 w 2638697"/>
              <a:gd name="connsiteY43" fmla="*/ 2786743 h 2830286"/>
              <a:gd name="connsiteX44" fmla="*/ 1132114 w 2638697"/>
              <a:gd name="connsiteY44" fmla="*/ 2795451 h 2830286"/>
              <a:gd name="connsiteX45" fmla="*/ 1097280 w 2638697"/>
              <a:gd name="connsiteY45" fmla="*/ 2812868 h 2830286"/>
              <a:gd name="connsiteX46" fmla="*/ 1010194 w 2638697"/>
              <a:gd name="connsiteY46" fmla="*/ 2830286 h 2830286"/>
              <a:gd name="connsiteX47" fmla="*/ 783771 w 2638697"/>
              <a:gd name="connsiteY47" fmla="*/ 2812868 h 2830286"/>
              <a:gd name="connsiteX48" fmla="*/ 731520 w 2638697"/>
              <a:gd name="connsiteY48" fmla="*/ 2804160 h 2830286"/>
              <a:gd name="connsiteX49" fmla="*/ 592182 w 2638697"/>
              <a:gd name="connsiteY49" fmla="*/ 2743200 h 2830286"/>
              <a:gd name="connsiteX50" fmla="*/ 461554 w 2638697"/>
              <a:gd name="connsiteY50" fmla="*/ 2682240 h 2830286"/>
              <a:gd name="connsiteX51" fmla="*/ 418011 w 2638697"/>
              <a:gd name="connsiteY51" fmla="*/ 2647406 h 2830286"/>
              <a:gd name="connsiteX52" fmla="*/ 400594 w 2638697"/>
              <a:gd name="connsiteY52" fmla="*/ 2621280 h 2830286"/>
              <a:gd name="connsiteX53" fmla="*/ 365760 w 2638697"/>
              <a:gd name="connsiteY53" fmla="*/ 2534194 h 2830286"/>
              <a:gd name="connsiteX54" fmla="*/ 313508 w 2638697"/>
              <a:gd name="connsiteY54" fmla="*/ 2447108 h 2830286"/>
              <a:gd name="connsiteX55" fmla="*/ 269965 w 2638697"/>
              <a:gd name="connsiteY55" fmla="*/ 2394857 h 2830286"/>
              <a:gd name="connsiteX56" fmla="*/ 261257 w 2638697"/>
              <a:gd name="connsiteY56" fmla="*/ 2368731 h 2830286"/>
              <a:gd name="connsiteX57" fmla="*/ 252548 w 2638697"/>
              <a:gd name="connsiteY57" fmla="*/ 2333897 h 2830286"/>
              <a:gd name="connsiteX58" fmla="*/ 235131 w 2638697"/>
              <a:gd name="connsiteY58" fmla="*/ 2307771 h 2830286"/>
              <a:gd name="connsiteX59" fmla="*/ 226422 w 2638697"/>
              <a:gd name="connsiteY59" fmla="*/ 2281646 h 2830286"/>
              <a:gd name="connsiteX60" fmla="*/ 235131 w 2638697"/>
              <a:gd name="connsiteY60" fmla="*/ 2046514 h 2830286"/>
              <a:gd name="connsiteX61" fmla="*/ 252548 w 2638697"/>
              <a:gd name="connsiteY61" fmla="*/ 2002971 h 2830286"/>
              <a:gd name="connsiteX62" fmla="*/ 278674 w 2638697"/>
              <a:gd name="connsiteY62" fmla="*/ 1942011 h 2830286"/>
              <a:gd name="connsiteX63" fmla="*/ 313508 w 2638697"/>
              <a:gd name="connsiteY63" fmla="*/ 1863634 h 2830286"/>
              <a:gd name="connsiteX64" fmla="*/ 330925 w 2638697"/>
              <a:gd name="connsiteY64" fmla="*/ 1811383 h 2830286"/>
              <a:gd name="connsiteX65" fmla="*/ 348342 w 2638697"/>
              <a:gd name="connsiteY65" fmla="*/ 1767840 h 2830286"/>
              <a:gd name="connsiteX66" fmla="*/ 374468 w 2638697"/>
              <a:gd name="connsiteY66" fmla="*/ 1628503 h 2830286"/>
              <a:gd name="connsiteX67" fmla="*/ 330925 w 2638697"/>
              <a:gd name="connsiteY67" fmla="*/ 1480457 h 2830286"/>
              <a:gd name="connsiteX68" fmla="*/ 287382 w 2638697"/>
              <a:gd name="connsiteY68" fmla="*/ 1436914 h 2830286"/>
              <a:gd name="connsiteX69" fmla="*/ 174171 w 2638697"/>
              <a:gd name="connsiteY69" fmla="*/ 1358537 h 2830286"/>
              <a:gd name="connsiteX70" fmla="*/ 60960 w 2638697"/>
              <a:gd name="connsiteY70" fmla="*/ 1306286 h 2830286"/>
              <a:gd name="connsiteX71" fmla="*/ 43542 w 2638697"/>
              <a:gd name="connsiteY71" fmla="*/ 1288868 h 2830286"/>
              <a:gd name="connsiteX72" fmla="*/ 34834 w 2638697"/>
              <a:gd name="connsiteY72" fmla="*/ 818606 h 2830286"/>
              <a:gd name="connsiteX73" fmla="*/ 17417 w 2638697"/>
              <a:gd name="connsiteY73" fmla="*/ 618308 h 2830286"/>
              <a:gd name="connsiteX74" fmla="*/ 0 w 2638697"/>
              <a:gd name="connsiteY74" fmla="*/ 566057 h 2830286"/>
              <a:gd name="connsiteX75" fmla="*/ 8708 w 2638697"/>
              <a:gd name="connsiteY75" fmla="*/ 435428 h 2830286"/>
              <a:gd name="connsiteX76" fmla="*/ 17417 w 2638697"/>
              <a:gd name="connsiteY76" fmla="*/ 409303 h 2830286"/>
              <a:gd name="connsiteX77" fmla="*/ 60960 w 2638697"/>
              <a:gd name="connsiteY77" fmla="*/ 330926 h 2830286"/>
              <a:gd name="connsiteX78" fmla="*/ 104502 w 2638697"/>
              <a:gd name="connsiteY78" fmla="*/ 252548 h 2830286"/>
              <a:gd name="connsiteX79" fmla="*/ 156754 w 2638697"/>
              <a:gd name="connsiteY79" fmla="*/ 209006 h 2830286"/>
              <a:gd name="connsiteX80" fmla="*/ 209005 w 2638697"/>
              <a:gd name="connsiteY80" fmla="*/ 174171 h 2830286"/>
              <a:gd name="connsiteX81" fmla="*/ 243840 w 2638697"/>
              <a:gd name="connsiteY81" fmla="*/ 182880 h 2830286"/>
              <a:gd name="connsiteX82" fmla="*/ 261257 w 2638697"/>
              <a:gd name="connsiteY82" fmla="*/ 217714 h 2830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2638697" h="2830286">
                <a:moveTo>
                  <a:pt x="261257" y="217714"/>
                </a:moveTo>
                <a:lnTo>
                  <a:pt x="261257" y="217714"/>
                </a:lnTo>
                <a:cubicBezTo>
                  <a:pt x="304800" y="191588"/>
                  <a:pt x="344978" y="158786"/>
                  <a:pt x="391885" y="139337"/>
                </a:cubicBezTo>
                <a:cubicBezTo>
                  <a:pt x="464829" y="109092"/>
                  <a:pt x="541011" y="85820"/>
                  <a:pt x="618308" y="69668"/>
                </a:cubicBezTo>
                <a:cubicBezTo>
                  <a:pt x="907595" y="9220"/>
                  <a:pt x="1039147" y="14305"/>
                  <a:pt x="1332411" y="0"/>
                </a:cubicBezTo>
                <a:cubicBezTo>
                  <a:pt x="1448525" y="17417"/>
                  <a:pt x="1567281" y="22087"/>
                  <a:pt x="1680754" y="52251"/>
                </a:cubicBezTo>
                <a:cubicBezTo>
                  <a:pt x="1911104" y="113483"/>
                  <a:pt x="2093136" y="203472"/>
                  <a:pt x="2272937" y="357051"/>
                </a:cubicBezTo>
                <a:cubicBezTo>
                  <a:pt x="2335446" y="410444"/>
                  <a:pt x="2389347" y="473962"/>
                  <a:pt x="2438400" y="539931"/>
                </a:cubicBezTo>
                <a:cubicBezTo>
                  <a:pt x="2519271" y="648688"/>
                  <a:pt x="2524677" y="694059"/>
                  <a:pt x="2560320" y="809897"/>
                </a:cubicBezTo>
                <a:cubicBezTo>
                  <a:pt x="2563223" y="844731"/>
                  <a:pt x="2569028" y="879445"/>
                  <a:pt x="2569028" y="914400"/>
                </a:cubicBezTo>
                <a:cubicBezTo>
                  <a:pt x="2569028" y="1022726"/>
                  <a:pt x="2563859" y="1046382"/>
                  <a:pt x="2551611" y="1132114"/>
                </a:cubicBezTo>
                <a:cubicBezTo>
                  <a:pt x="2554514" y="1178560"/>
                  <a:pt x="2553062" y="1225484"/>
                  <a:pt x="2560320" y="1271451"/>
                </a:cubicBezTo>
                <a:cubicBezTo>
                  <a:pt x="2561952" y="1281789"/>
                  <a:pt x="2568588" y="1292494"/>
                  <a:pt x="2577737" y="1297577"/>
                </a:cubicBezTo>
                <a:cubicBezTo>
                  <a:pt x="2596211" y="1307840"/>
                  <a:pt x="2618377" y="1309188"/>
                  <a:pt x="2638697" y="1314994"/>
                </a:cubicBezTo>
                <a:cubicBezTo>
                  <a:pt x="2590469" y="1411449"/>
                  <a:pt x="2661603" y="1275265"/>
                  <a:pt x="2586445" y="1393371"/>
                </a:cubicBezTo>
                <a:cubicBezTo>
                  <a:pt x="2575990" y="1409800"/>
                  <a:pt x="2570718" y="1429159"/>
                  <a:pt x="2560320" y="1445623"/>
                </a:cubicBezTo>
                <a:cubicBezTo>
                  <a:pt x="2484943" y="1564970"/>
                  <a:pt x="2503468" y="1529750"/>
                  <a:pt x="2438400" y="1611086"/>
                </a:cubicBezTo>
                <a:cubicBezTo>
                  <a:pt x="2429333" y="1622420"/>
                  <a:pt x="2421832" y="1634997"/>
                  <a:pt x="2412274" y="1645920"/>
                </a:cubicBezTo>
                <a:cubicBezTo>
                  <a:pt x="2401461" y="1658278"/>
                  <a:pt x="2388253" y="1668396"/>
                  <a:pt x="2377440" y="1680754"/>
                </a:cubicBezTo>
                <a:cubicBezTo>
                  <a:pt x="2367882" y="1691677"/>
                  <a:pt x="2362334" y="1706142"/>
                  <a:pt x="2351314" y="1715588"/>
                </a:cubicBezTo>
                <a:cubicBezTo>
                  <a:pt x="2341457" y="1724037"/>
                  <a:pt x="2327044" y="1725460"/>
                  <a:pt x="2316480" y="1733006"/>
                </a:cubicBezTo>
                <a:cubicBezTo>
                  <a:pt x="2306458" y="1740164"/>
                  <a:pt x="2300376" y="1751973"/>
                  <a:pt x="2290354" y="1759131"/>
                </a:cubicBezTo>
                <a:cubicBezTo>
                  <a:pt x="2279790" y="1766676"/>
                  <a:pt x="2265657" y="1768438"/>
                  <a:pt x="2255520" y="1776548"/>
                </a:cubicBezTo>
                <a:cubicBezTo>
                  <a:pt x="2236286" y="1791935"/>
                  <a:pt x="2225299" y="1817784"/>
                  <a:pt x="2203268" y="1828800"/>
                </a:cubicBezTo>
                <a:cubicBezTo>
                  <a:pt x="2191657" y="1834606"/>
                  <a:pt x="2179782" y="1839912"/>
                  <a:pt x="2168434" y="1846217"/>
                </a:cubicBezTo>
                <a:cubicBezTo>
                  <a:pt x="2153638" y="1854437"/>
                  <a:pt x="2140031" y="1864773"/>
                  <a:pt x="2124891" y="1872343"/>
                </a:cubicBezTo>
                <a:cubicBezTo>
                  <a:pt x="2110909" y="1879334"/>
                  <a:pt x="2095330" y="1882769"/>
                  <a:pt x="2081348" y="1889760"/>
                </a:cubicBezTo>
                <a:cubicBezTo>
                  <a:pt x="2066208" y="1897330"/>
                  <a:pt x="2053214" y="1908882"/>
                  <a:pt x="2037805" y="1915886"/>
                </a:cubicBezTo>
                <a:cubicBezTo>
                  <a:pt x="2014960" y="1926270"/>
                  <a:pt x="1946279" y="1944048"/>
                  <a:pt x="1924594" y="1950720"/>
                </a:cubicBezTo>
                <a:cubicBezTo>
                  <a:pt x="1866634" y="1968554"/>
                  <a:pt x="1810825" y="1992904"/>
                  <a:pt x="1750422" y="2002971"/>
                </a:cubicBezTo>
                <a:cubicBezTo>
                  <a:pt x="1715588" y="2008777"/>
                  <a:pt x="1680180" y="2011823"/>
                  <a:pt x="1645920" y="2020388"/>
                </a:cubicBezTo>
                <a:cubicBezTo>
                  <a:pt x="1634308" y="2023291"/>
                  <a:pt x="1622861" y="2026956"/>
                  <a:pt x="1611085" y="2029097"/>
                </a:cubicBezTo>
                <a:cubicBezTo>
                  <a:pt x="1496658" y="2049903"/>
                  <a:pt x="1594306" y="2026761"/>
                  <a:pt x="1515291" y="2046514"/>
                </a:cubicBezTo>
                <a:cubicBezTo>
                  <a:pt x="1487698" y="2060310"/>
                  <a:pt x="1468232" y="2067447"/>
                  <a:pt x="1445622" y="2090057"/>
                </a:cubicBezTo>
                <a:cubicBezTo>
                  <a:pt x="1435359" y="2100320"/>
                  <a:pt x="1428205" y="2113280"/>
                  <a:pt x="1419497" y="2124891"/>
                </a:cubicBezTo>
                <a:cubicBezTo>
                  <a:pt x="1416594" y="2133600"/>
                  <a:pt x="1414011" y="2142422"/>
                  <a:pt x="1410788" y="2151017"/>
                </a:cubicBezTo>
                <a:cubicBezTo>
                  <a:pt x="1405299" y="2165654"/>
                  <a:pt x="1397484" y="2179478"/>
                  <a:pt x="1393371" y="2194560"/>
                </a:cubicBezTo>
                <a:cubicBezTo>
                  <a:pt x="1388725" y="2211595"/>
                  <a:pt x="1387565" y="2229394"/>
                  <a:pt x="1384662" y="2246811"/>
                </a:cubicBezTo>
                <a:cubicBezTo>
                  <a:pt x="1390303" y="2353993"/>
                  <a:pt x="1401281" y="2437649"/>
                  <a:pt x="1384662" y="2542903"/>
                </a:cubicBezTo>
                <a:cubicBezTo>
                  <a:pt x="1380933" y="2566521"/>
                  <a:pt x="1352474" y="2594405"/>
                  <a:pt x="1341120" y="2612571"/>
                </a:cubicBezTo>
                <a:cubicBezTo>
                  <a:pt x="1334239" y="2623580"/>
                  <a:pt x="1330583" y="2636397"/>
                  <a:pt x="1323702" y="2647406"/>
                </a:cubicBezTo>
                <a:cubicBezTo>
                  <a:pt x="1300975" y="2683769"/>
                  <a:pt x="1276993" y="2702823"/>
                  <a:pt x="1245325" y="2734491"/>
                </a:cubicBezTo>
                <a:cubicBezTo>
                  <a:pt x="1236616" y="2743200"/>
                  <a:pt x="1230884" y="2756722"/>
                  <a:pt x="1219200" y="2760617"/>
                </a:cubicBezTo>
                <a:cubicBezTo>
                  <a:pt x="1109093" y="2797321"/>
                  <a:pt x="1285144" y="2736089"/>
                  <a:pt x="1166948" y="2786743"/>
                </a:cubicBezTo>
                <a:cubicBezTo>
                  <a:pt x="1155947" y="2791458"/>
                  <a:pt x="1143725" y="2792548"/>
                  <a:pt x="1132114" y="2795451"/>
                </a:cubicBezTo>
                <a:cubicBezTo>
                  <a:pt x="1120503" y="2801257"/>
                  <a:pt x="1109762" y="2809302"/>
                  <a:pt x="1097280" y="2812868"/>
                </a:cubicBezTo>
                <a:cubicBezTo>
                  <a:pt x="1068815" y="2821001"/>
                  <a:pt x="1010194" y="2830286"/>
                  <a:pt x="1010194" y="2830286"/>
                </a:cubicBezTo>
                <a:lnTo>
                  <a:pt x="783771" y="2812868"/>
                </a:lnTo>
                <a:cubicBezTo>
                  <a:pt x="766191" y="2811220"/>
                  <a:pt x="748498" y="2809011"/>
                  <a:pt x="731520" y="2804160"/>
                </a:cubicBezTo>
                <a:cubicBezTo>
                  <a:pt x="668973" y="2786290"/>
                  <a:pt x="651130" y="2770940"/>
                  <a:pt x="592182" y="2743200"/>
                </a:cubicBezTo>
                <a:cubicBezTo>
                  <a:pt x="574822" y="2735031"/>
                  <a:pt x="485697" y="2697603"/>
                  <a:pt x="461554" y="2682240"/>
                </a:cubicBezTo>
                <a:cubicBezTo>
                  <a:pt x="445873" y="2672261"/>
                  <a:pt x="431154" y="2660549"/>
                  <a:pt x="418011" y="2647406"/>
                </a:cubicBezTo>
                <a:cubicBezTo>
                  <a:pt x="410610" y="2640005"/>
                  <a:pt x="406400" y="2629989"/>
                  <a:pt x="400594" y="2621280"/>
                </a:cubicBezTo>
                <a:cubicBezTo>
                  <a:pt x="389097" y="2575296"/>
                  <a:pt x="394088" y="2584556"/>
                  <a:pt x="365760" y="2534194"/>
                </a:cubicBezTo>
                <a:cubicBezTo>
                  <a:pt x="349163" y="2504688"/>
                  <a:pt x="337446" y="2471045"/>
                  <a:pt x="313508" y="2447108"/>
                </a:cubicBezTo>
                <a:cubicBezTo>
                  <a:pt x="279981" y="2413582"/>
                  <a:pt x="294213" y="2431230"/>
                  <a:pt x="269965" y="2394857"/>
                </a:cubicBezTo>
                <a:cubicBezTo>
                  <a:pt x="267062" y="2386148"/>
                  <a:pt x="263779" y="2377557"/>
                  <a:pt x="261257" y="2368731"/>
                </a:cubicBezTo>
                <a:cubicBezTo>
                  <a:pt x="257969" y="2357223"/>
                  <a:pt x="257263" y="2344898"/>
                  <a:pt x="252548" y="2333897"/>
                </a:cubicBezTo>
                <a:cubicBezTo>
                  <a:pt x="248425" y="2324277"/>
                  <a:pt x="239812" y="2317132"/>
                  <a:pt x="235131" y="2307771"/>
                </a:cubicBezTo>
                <a:cubicBezTo>
                  <a:pt x="231026" y="2299561"/>
                  <a:pt x="229325" y="2290354"/>
                  <a:pt x="226422" y="2281646"/>
                </a:cubicBezTo>
                <a:cubicBezTo>
                  <a:pt x="229325" y="2203269"/>
                  <a:pt x="227810" y="2124603"/>
                  <a:pt x="235131" y="2046514"/>
                </a:cubicBezTo>
                <a:cubicBezTo>
                  <a:pt x="236590" y="2030950"/>
                  <a:pt x="247059" y="2017608"/>
                  <a:pt x="252548" y="2002971"/>
                </a:cubicBezTo>
                <a:cubicBezTo>
                  <a:pt x="271768" y="1951720"/>
                  <a:pt x="248094" y="2003173"/>
                  <a:pt x="278674" y="1942011"/>
                </a:cubicBezTo>
                <a:cubicBezTo>
                  <a:pt x="298250" y="1863703"/>
                  <a:pt x="271660" y="1955699"/>
                  <a:pt x="313508" y="1863634"/>
                </a:cubicBezTo>
                <a:cubicBezTo>
                  <a:pt x="321105" y="1846920"/>
                  <a:pt x="324651" y="1828637"/>
                  <a:pt x="330925" y="1811383"/>
                </a:cubicBezTo>
                <a:cubicBezTo>
                  <a:pt x="336267" y="1796692"/>
                  <a:pt x="344314" y="1782945"/>
                  <a:pt x="348342" y="1767840"/>
                </a:cubicBezTo>
                <a:cubicBezTo>
                  <a:pt x="357626" y="1733025"/>
                  <a:pt x="367811" y="1668450"/>
                  <a:pt x="374468" y="1628503"/>
                </a:cubicBezTo>
                <a:cubicBezTo>
                  <a:pt x="363830" y="1569992"/>
                  <a:pt x="365408" y="1527871"/>
                  <a:pt x="330925" y="1480457"/>
                </a:cubicBezTo>
                <a:cubicBezTo>
                  <a:pt x="318852" y="1463857"/>
                  <a:pt x="302570" y="1450722"/>
                  <a:pt x="287382" y="1436914"/>
                </a:cubicBezTo>
                <a:cubicBezTo>
                  <a:pt x="243797" y="1397291"/>
                  <a:pt x="227311" y="1385107"/>
                  <a:pt x="174171" y="1358537"/>
                </a:cubicBezTo>
                <a:cubicBezTo>
                  <a:pt x="143355" y="1343129"/>
                  <a:pt x="83432" y="1328758"/>
                  <a:pt x="60960" y="1306286"/>
                </a:cubicBezTo>
                <a:lnTo>
                  <a:pt x="43542" y="1288868"/>
                </a:lnTo>
                <a:cubicBezTo>
                  <a:pt x="40639" y="1132114"/>
                  <a:pt x="39512" y="975317"/>
                  <a:pt x="34834" y="818606"/>
                </a:cubicBezTo>
                <a:cubicBezTo>
                  <a:pt x="34536" y="808633"/>
                  <a:pt x="21683" y="641060"/>
                  <a:pt x="17417" y="618308"/>
                </a:cubicBezTo>
                <a:cubicBezTo>
                  <a:pt x="14034" y="600263"/>
                  <a:pt x="0" y="566057"/>
                  <a:pt x="0" y="566057"/>
                </a:cubicBezTo>
                <a:cubicBezTo>
                  <a:pt x="2903" y="522514"/>
                  <a:pt x="3889" y="478801"/>
                  <a:pt x="8708" y="435428"/>
                </a:cubicBezTo>
                <a:cubicBezTo>
                  <a:pt x="9722" y="426305"/>
                  <a:pt x="13801" y="417740"/>
                  <a:pt x="17417" y="409303"/>
                </a:cubicBezTo>
                <a:cubicBezTo>
                  <a:pt x="42588" y="350570"/>
                  <a:pt x="27914" y="397019"/>
                  <a:pt x="60960" y="330926"/>
                </a:cubicBezTo>
                <a:cubicBezTo>
                  <a:pt x="82862" y="287123"/>
                  <a:pt x="49584" y="307463"/>
                  <a:pt x="104502" y="252548"/>
                </a:cubicBezTo>
                <a:cubicBezTo>
                  <a:pt x="128280" y="228771"/>
                  <a:pt x="122251" y="233159"/>
                  <a:pt x="156754" y="209006"/>
                </a:cubicBezTo>
                <a:cubicBezTo>
                  <a:pt x="173903" y="197002"/>
                  <a:pt x="209005" y="174171"/>
                  <a:pt x="209005" y="174171"/>
                </a:cubicBezTo>
                <a:cubicBezTo>
                  <a:pt x="220617" y="177074"/>
                  <a:pt x="232633" y="178677"/>
                  <a:pt x="243840" y="182880"/>
                </a:cubicBezTo>
                <a:cubicBezTo>
                  <a:pt x="243849" y="182883"/>
                  <a:pt x="258354" y="211908"/>
                  <a:pt x="261257" y="217714"/>
                </a:cubicBezTo>
                <a:close/>
              </a:path>
            </a:pathLst>
          </a:custGeom>
          <a:noFill/>
          <a:ln>
            <a:solidFill>
              <a:srgbClr val="0E8B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61F36DD2-F3C8-2D90-F626-F2B7200A1C6E}"/>
              </a:ext>
            </a:extLst>
          </p:cNvPr>
          <p:cNvSpPr>
            <a:spLocks noGrp="1"/>
          </p:cNvSpPr>
          <p:nvPr>
            <p:ph type="title"/>
          </p:nvPr>
        </p:nvSpPr>
        <p:spPr>
          <a:xfrm>
            <a:off x="457200" y="205979"/>
            <a:ext cx="8229600" cy="857250"/>
          </a:xfrm>
          <a:ln>
            <a:noFill/>
          </a:ln>
        </p:spPr>
        <p:txBody>
          <a:bodyPr/>
          <a:lstStyle/>
          <a:p>
            <a:pPr algn="l"/>
            <a:r>
              <a:rPr lang="en-US" dirty="0">
                <a:solidFill>
                  <a:schemeClr val="accent3">
                    <a:lumMod val="40000"/>
                    <a:lumOff val="60000"/>
                  </a:schemeClr>
                </a:solidFill>
              </a:rPr>
              <a:t>Matter power spectrum…</a:t>
            </a:r>
          </a:p>
        </p:txBody>
      </p:sp>
    </p:spTree>
    <p:extLst>
      <p:ext uri="{BB962C8B-B14F-4D97-AF65-F5344CB8AC3E}">
        <p14:creationId xmlns:p14="http://schemas.microsoft.com/office/powerpoint/2010/main" val="23595347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5CC25-5648-56D8-0A85-22AB63BA08DA}"/>
              </a:ext>
            </a:extLst>
          </p:cNvPr>
          <p:cNvSpPr>
            <a:spLocks noGrp="1"/>
          </p:cNvSpPr>
          <p:nvPr>
            <p:ph type="title"/>
          </p:nvPr>
        </p:nvSpPr>
        <p:spPr/>
        <p:txBody>
          <a:bodyPr/>
          <a:lstStyle/>
          <a:p>
            <a:pPr algn="l"/>
            <a:r>
              <a:rPr lang="en-US" dirty="0">
                <a:solidFill>
                  <a:srgbClr val="F3FFC4"/>
                </a:solidFill>
              </a:rPr>
              <a:t>What to expect in the future?</a:t>
            </a:r>
          </a:p>
        </p:txBody>
      </p:sp>
      <p:sp>
        <p:nvSpPr>
          <p:cNvPr id="4" name="Slide Number Placeholder 3">
            <a:extLst>
              <a:ext uri="{FF2B5EF4-FFF2-40B4-BE49-F238E27FC236}">
                <a16:creationId xmlns:a16="http://schemas.microsoft.com/office/drawing/2014/main" id="{915C582C-2F1A-C729-755E-92D3AA7A23FA}"/>
              </a:ext>
            </a:extLst>
          </p:cNvPr>
          <p:cNvSpPr>
            <a:spLocks noGrp="1"/>
          </p:cNvSpPr>
          <p:nvPr>
            <p:ph type="sldNum" sz="quarter" idx="12"/>
          </p:nvPr>
        </p:nvSpPr>
        <p:spPr/>
        <p:txBody>
          <a:bodyPr/>
          <a:lstStyle/>
          <a:p>
            <a:fld id="{B5127035-535A-2048-8E2B-AD1F9C0779C6}" type="slidenum">
              <a:rPr lang="en-US" smtClean="0"/>
              <a:t>26</a:t>
            </a:fld>
            <a:endParaRPr lang="en-US"/>
          </a:p>
        </p:txBody>
      </p:sp>
      <p:sp>
        <p:nvSpPr>
          <p:cNvPr id="6" name="Rectangle 5">
            <a:extLst>
              <a:ext uri="{FF2B5EF4-FFF2-40B4-BE49-F238E27FC236}">
                <a16:creationId xmlns:a16="http://schemas.microsoft.com/office/drawing/2014/main" id="{387D3E57-153C-7902-F416-BEBA93307347}"/>
              </a:ext>
            </a:extLst>
          </p:cNvPr>
          <p:cNvSpPr/>
          <p:nvPr/>
        </p:nvSpPr>
        <p:spPr>
          <a:xfrm>
            <a:off x="1559807" y="4751283"/>
            <a:ext cx="5544993" cy="21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p>
        </p:txBody>
      </p:sp>
      <p:pic>
        <p:nvPicPr>
          <p:cNvPr id="9" name="Picture 8" descr="Timeline&#10;&#10;Description automatically generated">
            <a:extLst>
              <a:ext uri="{FF2B5EF4-FFF2-40B4-BE49-F238E27FC236}">
                <a16:creationId xmlns:a16="http://schemas.microsoft.com/office/drawing/2014/main" id="{43E768C7-134E-507E-A471-FFD5009D4F93}"/>
              </a:ext>
            </a:extLst>
          </p:cNvPr>
          <p:cNvPicPr>
            <a:picLocks noChangeAspect="1"/>
          </p:cNvPicPr>
          <p:nvPr/>
        </p:nvPicPr>
        <p:blipFill>
          <a:blip r:embed="rId2"/>
          <a:stretch>
            <a:fillRect/>
          </a:stretch>
        </p:blipFill>
        <p:spPr>
          <a:xfrm>
            <a:off x="1829824" y="1060871"/>
            <a:ext cx="5142118" cy="3838941"/>
          </a:xfrm>
          <a:prstGeom prst="rect">
            <a:avLst/>
          </a:prstGeom>
        </p:spPr>
      </p:pic>
      <p:sp>
        <p:nvSpPr>
          <p:cNvPr id="11" name="TextBox 10">
            <a:extLst>
              <a:ext uri="{FF2B5EF4-FFF2-40B4-BE49-F238E27FC236}">
                <a16:creationId xmlns:a16="http://schemas.microsoft.com/office/drawing/2014/main" id="{3D79C23F-0C9D-433B-F68E-B043CEAE943F}"/>
              </a:ext>
            </a:extLst>
          </p:cNvPr>
          <p:cNvSpPr txBox="1"/>
          <p:nvPr/>
        </p:nvSpPr>
        <p:spPr>
          <a:xfrm>
            <a:off x="7111758" y="4456402"/>
            <a:ext cx="1032655" cy="258532"/>
          </a:xfrm>
          <a:prstGeom prst="rect">
            <a:avLst/>
          </a:prstGeom>
          <a:noFill/>
        </p:spPr>
        <p:txBody>
          <a:bodyPr wrap="none" rtlCol="0">
            <a:spAutoFit/>
          </a:bodyPr>
          <a:lstStyle/>
          <a:p>
            <a:r>
              <a:rPr lang="en-US" sz="1080" dirty="0">
                <a:solidFill>
                  <a:srgbClr val="0E8BAE"/>
                </a:solidFill>
              </a:rPr>
              <a:t>John Carlstrom</a:t>
            </a:r>
          </a:p>
        </p:txBody>
      </p:sp>
      <p:sp>
        <p:nvSpPr>
          <p:cNvPr id="3" name="TextBox 2">
            <a:extLst>
              <a:ext uri="{FF2B5EF4-FFF2-40B4-BE49-F238E27FC236}">
                <a16:creationId xmlns:a16="http://schemas.microsoft.com/office/drawing/2014/main" id="{F006DC87-66A6-4914-5D80-A7C8D6B9D7A9}"/>
              </a:ext>
            </a:extLst>
          </p:cNvPr>
          <p:cNvSpPr txBox="1"/>
          <p:nvPr/>
        </p:nvSpPr>
        <p:spPr>
          <a:xfrm>
            <a:off x="239253" y="1790319"/>
            <a:ext cx="1467394" cy="646331"/>
          </a:xfrm>
          <a:prstGeom prst="rect">
            <a:avLst/>
          </a:prstGeom>
          <a:noFill/>
        </p:spPr>
        <p:txBody>
          <a:bodyPr wrap="square" rtlCol="0">
            <a:spAutoFit/>
          </a:bodyPr>
          <a:lstStyle/>
          <a:p>
            <a:r>
              <a:rPr lang="en-US" dirty="0"/>
              <a:t>CMB experiments</a:t>
            </a:r>
          </a:p>
        </p:txBody>
      </p:sp>
    </p:spTree>
    <p:extLst>
      <p:ext uri="{BB962C8B-B14F-4D97-AF65-F5344CB8AC3E}">
        <p14:creationId xmlns:p14="http://schemas.microsoft.com/office/powerpoint/2010/main" val="9692659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5CC25-5648-56D8-0A85-22AB63BA08DA}"/>
              </a:ext>
            </a:extLst>
          </p:cNvPr>
          <p:cNvSpPr>
            <a:spLocks noGrp="1"/>
          </p:cNvSpPr>
          <p:nvPr>
            <p:ph type="title"/>
          </p:nvPr>
        </p:nvSpPr>
        <p:spPr/>
        <p:txBody>
          <a:bodyPr/>
          <a:lstStyle/>
          <a:p>
            <a:pPr algn="l"/>
            <a:r>
              <a:rPr lang="en-US" dirty="0">
                <a:solidFill>
                  <a:srgbClr val="F3FFC4"/>
                </a:solidFill>
              </a:rPr>
              <a:t>What to expect in the future?</a:t>
            </a:r>
          </a:p>
        </p:txBody>
      </p:sp>
      <p:sp>
        <p:nvSpPr>
          <p:cNvPr id="4" name="Slide Number Placeholder 3">
            <a:extLst>
              <a:ext uri="{FF2B5EF4-FFF2-40B4-BE49-F238E27FC236}">
                <a16:creationId xmlns:a16="http://schemas.microsoft.com/office/drawing/2014/main" id="{915C582C-2F1A-C729-755E-92D3AA7A23FA}"/>
              </a:ext>
            </a:extLst>
          </p:cNvPr>
          <p:cNvSpPr>
            <a:spLocks noGrp="1"/>
          </p:cNvSpPr>
          <p:nvPr>
            <p:ph type="sldNum" sz="quarter" idx="12"/>
          </p:nvPr>
        </p:nvSpPr>
        <p:spPr/>
        <p:txBody>
          <a:bodyPr/>
          <a:lstStyle/>
          <a:p>
            <a:fld id="{B5127035-535A-2048-8E2B-AD1F9C0779C6}" type="slidenum">
              <a:rPr lang="en-US" smtClean="0"/>
              <a:t>27</a:t>
            </a:fld>
            <a:endParaRPr lang="en-US"/>
          </a:p>
        </p:txBody>
      </p:sp>
      <p:pic>
        <p:nvPicPr>
          <p:cNvPr id="5" name="Picture 4" descr="Chart, diagram&#10;&#10;Description automatically generated">
            <a:extLst>
              <a:ext uri="{FF2B5EF4-FFF2-40B4-BE49-F238E27FC236}">
                <a16:creationId xmlns:a16="http://schemas.microsoft.com/office/drawing/2014/main" id="{E56F12A0-1E6C-564A-C489-3B293CEDF786}"/>
              </a:ext>
            </a:extLst>
          </p:cNvPr>
          <p:cNvPicPr>
            <a:picLocks noChangeAspect="1"/>
          </p:cNvPicPr>
          <p:nvPr/>
        </p:nvPicPr>
        <p:blipFill rotWithShape="1">
          <a:blip r:embed="rId2"/>
          <a:srcRect l="625" r="334"/>
          <a:stretch/>
        </p:blipFill>
        <p:spPr>
          <a:xfrm>
            <a:off x="1963412" y="945352"/>
            <a:ext cx="4959902" cy="3858859"/>
          </a:xfrm>
          <a:prstGeom prst="rect">
            <a:avLst/>
          </a:prstGeom>
        </p:spPr>
      </p:pic>
      <p:sp>
        <p:nvSpPr>
          <p:cNvPr id="13" name="TextBox 12">
            <a:extLst>
              <a:ext uri="{FF2B5EF4-FFF2-40B4-BE49-F238E27FC236}">
                <a16:creationId xmlns:a16="http://schemas.microsoft.com/office/drawing/2014/main" id="{EEB71AE1-2ED9-7D46-4548-7C8CF9996AA2}"/>
              </a:ext>
            </a:extLst>
          </p:cNvPr>
          <p:cNvSpPr txBox="1"/>
          <p:nvPr/>
        </p:nvSpPr>
        <p:spPr>
          <a:xfrm>
            <a:off x="7111758" y="4456402"/>
            <a:ext cx="1032655" cy="258532"/>
          </a:xfrm>
          <a:prstGeom prst="rect">
            <a:avLst/>
          </a:prstGeom>
          <a:noFill/>
        </p:spPr>
        <p:txBody>
          <a:bodyPr wrap="none" rtlCol="0">
            <a:spAutoFit/>
          </a:bodyPr>
          <a:lstStyle/>
          <a:p>
            <a:r>
              <a:rPr lang="en-US" sz="1080" dirty="0">
                <a:solidFill>
                  <a:srgbClr val="0E8BAE"/>
                </a:solidFill>
              </a:rPr>
              <a:t>John Carlstrom</a:t>
            </a:r>
          </a:p>
        </p:txBody>
      </p:sp>
      <p:sp>
        <p:nvSpPr>
          <p:cNvPr id="9" name="Rectangle 8">
            <a:extLst>
              <a:ext uri="{FF2B5EF4-FFF2-40B4-BE49-F238E27FC236}">
                <a16:creationId xmlns:a16="http://schemas.microsoft.com/office/drawing/2014/main" id="{3F2BA8DE-BE09-AD0B-8CB0-011830B6EAC3}"/>
              </a:ext>
            </a:extLst>
          </p:cNvPr>
          <p:cNvSpPr/>
          <p:nvPr/>
        </p:nvSpPr>
        <p:spPr>
          <a:xfrm>
            <a:off x="4336868" y="960683"/>
            <a:ext cx="1685241" cy="3846018"/>
          </a:xfrm>
          <a:prstGeom prst="rect">
            <a:avLst/>
          </a:prstGeom>
          <a:solidFill>
            <a:srgbClr val="F79C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dirty="0"/>
          </a:p>
        </p:txBody>
      </p:sp>
      <p:sp>
        <p:nvSpPr>
          <p:cNvPr id="3" name="TextBox 2">
            <a:extLst>
              <a:ext uri="{FF2B5EF4-FFF2-40B4-BE49-F238E27FC236}">
                <a16:creationId xmlns:a16="http://schemas.microsoft.com/office/drawing/2014/main" id="{AF6D6F65-CDEC-E27C-6885-8F95C2F8B7F3}"/>
              </a:ext>
            </a:extLst>
          </p:cNvPr>
          <p:cNvSpPr txBox="1"/>
          <p:nvPr/>
        </p:nvSpPr>
        <p:spPr>
          <a:xfrm>
            <a:off x="1963412" y="4511806"/>
            <a:ext cx="539643" cy="184666"/>
          </a:xfrm>
          <a:prstGeom prst="rect">
            <a:avLst/>
          </a:prstGeom>
          <a:solidFill>
            <a:schemeClr val="tx1"/>
          </a:solidFill>
        </p:spPr>
        <p:txBody>
          <a:bodyPr wrap="square" lIns="0" tIns="0" rIns="0" bIns="0" rtlCol="0">
            <a:spAutoFit/>
          </a:bodyPr>
          <a:lstStyle/>
          <a:p>
            <a:r>
              <a:rPr lang="en-US" sz="1200" dirty="0">
                <a:solidFill>
                  <a:schemeClr val="bg1"/>
                </a:solidFill>
              </a:rPr>
              <a:t>2027/34</a:t>
            </a:r>
          </a:p>
        </p:txBody>
      </p:sp>
      <p:sp>
        <p:nvSpPr>
          <p:cNvPr id="6" name="TextBox 5">
            <a:extLst>
              <a:ext uri="{FF2B5EF4-FFF2-40B4-BE49-F238E27FC236}">
                <a16:creationId xmlns:a16="http://schemas.microsoft.com/office/drawing/2014/main" id="{6E8327C2-0AC3-EF5C-3915-C0EF953F3C2C}"/>
              </a:ext>
            </a:extLst>
          </p:cNvPr>
          <p:cNvSpPr txBox="1"/>
          <p:nvPr/>
        </p:nvSpPr>
        <p:spPr>
          <a:xfrm>
            <a:off x="239253" y="1790319"/>
            <a:ext cx="1467394" cy="646331"/>
          </a:xfrm>
          <a:prstGeom prst="rect">
            <a:avLst/>
          </a:prstGeom>
          <a:noFill/>
        </p:spPr>
        <p:txBody>
          <a:bodyPr wrap="square" rtlCol="0">
            <a:spAutoFit/>
          </a:bodyPr>
          <a:lstStyle/>
          <a:p>
            <a:r>
              <a:rPr lang="en-US" dirty="0"/>
              <a:t>CMB experiments</a:t>
            </a:r>
          </a:p>
        </p:txBody>
      </p:sp>
    </p:spTree>
    <p:extLst>
      <p:ext uri="{BB962C8B-B14F-4D97-AF65-F5344CB8AC3E}">
        <p14:creationId xmlns:p14="http://schemas.microsoft.com/office/powerpoint/2010/main" val="39275774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685A1ED-0DD2-BF46-9328-FE9CE895B938}"/>
              </a:ext>
            </a:extLst>
          </p:cNvPr>
          <p:cNvPicPr>
            <a:picLocks noGrp="1" noChangeAspect="1"/>
          </p:cNvPicPr>
          <p:nvPr>
            <p:ph idx="1"/>
          </p:nvPr>
        </p:nvPicPr>
        <p:blipFill>
          <a:blip r:embed="rId2"/>
          <a:stretch>
            <a:fillRect/>
          </a:stretch>
        </p:blipFill>
        <p:spPr>
          <a:xfrm>
            <a:off x="2162336" y="979700"/>
            <a:ext cx="4719938" cy="3794099"/>
          </a:xfrm>
        </p:spPr>
      </p:pic>
      <p:sp>
        <p:nvSpPr>
          <p:cNvPr id="2" name="TextBox 1">
            <a:extLst>
              <a:ext uri="{FF2B5EF4-FFF2-40B4-BE49-F238E27FC236}">
                <a16:creationId xmlns:a16="http://schemas.microsoft.com/office/drawing/2014/main" id="{77FAD4E3-AEA0-9540-A172-703175204C5D}"/>
              </a:ext>
            </a:extLst>
          </p:cNvPr>
          <p:cNvSpPr txBox="1"/>
          <p:nvPr/>
        </p:nvSpPr>
        <p:spPr>
          <a:xfrm rot="16200000">
            <a:off x="910981" y="2539060"/>
            <a:ext cx="2603149" cy="646331"/>
          </a:xfrm>
          <a:prstGeom prst="rect">
            <a:avLst/>
          </a:prstGeom>
          <a:solidFill>
            <a:schemeClr val="bg1"/>
          </a:solidFill>
        </p:spPr>
        <p:txBody>
          <a:bodyPr wrap="none" rtlCol="0">
            <a:spAutoFit/>
          </a:bodyPr>
          <a:lstStyle/>
          <a:p>
            <a:pPr algn="ctr"/>
            <a:r>
              <a:rPr lang="en-US" dirty="0">
                <a:latin typeface="American Typewriter" panose="02090604020004020304" pitchFamily="18" charset="77"/>
              </a:rPr>
              <a:t>Large-scale matter </a:t>
            </a:r>
          </a:p>
          <a:p>
            <a:pPr algn="ctr"/>
            <a:r>
              <a:rPr lang="en-US" dirty="0">
                <a:latin typeface="American Typewriter" panose="02090604020004020304" pitchFamily="18" charset="77"/>
              </a:rPr>
              <a:t>power spectrum, P(k)</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69F4622-44B6-C378-B98D-EB5CADD26878}"/>
                  </a:ext>
                </a:extLst>
              </p:cNvPr>
              <p:cNvSpPr txBox="1"/>
              <p:nvPr/>
            </p:nvSpPr>
            <p:spPr>
              <a:xfrm>
                <a:off x="6676534" y="4032723"/>
                <a:ext cx="1635961" cy="478914"/>
              </a:xfrm>
              <a:prstGeom prst="rect">
                <a:avLst/>
              </a:prstGeom>
              <a:noFill/>
            </p:spPr>
            <p:txBody>
              <a:bodyPr wrap="none" rtlCol="0">
                <a:spAutoFit/>
              </a:bodyPr>
              <a:lstStyle/>
              <a:p>
                <a:r>
                  <a:rPr lang="en-US" sz="1600" dirty="0">
                    <a:solidFill>
                      <a:schemeClr val="bg1"/>
                    </a:solidFill>
                  </a:rPr>
                  <a:t>.</a:t>
                </a:r>
                <a14:m>
                  <m:oMath xmlns:m="http://schemas.openxmlformats.org/officeDocument/2006/math">
                    <m:f>
                      <m:fPr>
                        <m:ctrlPr>
                          <a:rPr lang="en-US" sz="1600" i="1" smtClean="0">
                            <a:latin typeface="Cambria Math" panose="02040503050406030204" pitchFamily="18" charset="0"/>
                          </a:rPr>
                        </m:ctrlPr>
                      </m:fPr>
                      <m:num>
                        <m:r>
                          <a:rPr lang="en-US" sz="1600" i="1" smtClean="0">
                            <a:latin typeface="Cambria Math" panose="02040503050406030204" pitchFamily="18" charset="0"/>
                            <a:ea typeface="Cambria Math" panose="02040503050406030204" pitchFamily="18" charset="0"/>
                          </a:rPr>
                          <m:t>∆</m:t>
                        </m:r>
                        <m:r>
                          <a:rPr lang="en-AU" sz="1600" b="0" i="1" smtClean="0">
                            <a:latin typeface="Cambria Math" panose="02040503050406030204" pitchFamily="18" charset="0"/>
                            <a:ea typeface="Cambria Math" panose="02040503050406030204" pitchFamily="18" charset="0"/>
                          </a:rPr>
                          <m:t>𝑃</m:t>
                        </m:r>
                      </m:num>
                      <m:den>
                        <m:r>
                          <a:rPr lang="en-AU" sz="1600" b="0" i="1" smtClean="0">
                            <a:latin typeface="Cambria Math" panose="02040503050406030204" pitchFamily="18" charset="0"/>
                          </a:rPr>
                          <m:t>𝑃</m:t>
                        </m:r>
                      </m:den>
                    </m:f>
                    <m:r>
                      <a:rPr lang="en-US" sz="1600" i="1" smtClean="0">
                        <a:latin typeface="Cambria Math" panose="02040503050406030204" pitchFamily="18" charset="0"/>
                        <a:ea typeface="Cambria Math" panose="02040503050406030204" pitchFamily="18" charset="0"/>
                      </a:rPr>
                      <m:t>∝</m:t>
                    </m:r>
                    <m:f>
                      <m:fPr>
                        <m:ctrlPr>
                          <a:rPr lang="en-US" sz="1600" i="1" smtClean="0">
                            <a:latin typeface="Cambria Math" panose="02040503050406030204" pitchFamily="18" charset="0"/>
                            <a:ea typeface="Cambria Math" panose="02040503050406030204" pitchFamily="18" charset="0"/>
                          </a:rPr>
                        </m:ctrlPr>
                      </m:fPr>
                      <m:num>
                        <m:sSub>
                          <m:sSubPr>
                            <m:ctrlPr>
                              <a:rPr lang="en-US" sz="1600" i="1" smtClean="0">
                                <a:latin typeface="Cambria Math" panose="02040503050406030204" pitchFamily="18" charset="0"/>
                                <a:ea typeface="Cambria Math" panose="02040503050406030204" pitchFamily="18" charset="0"/>
                              </a:rPr>
                            </m:ctrlPr>
                          </m:sSubPr>
                          <m:e>
                            <m:r>
                              <m:rPr>
                                <m:sty m:val="p"/>
                              </m:rPr>
                              <a:rPr lang="el-GR" sz="1600" i="1" smtClean="0">
                                <a:latin typeface="Cambria Math" panose="02040503050406030204" pitchFamily="18" charset="0"/>
                                <a:ea typeface="Cambria Math" panose="02040503050406030204" pitchFamily="18" charset="0"/>
                              </a:rPr>
                              <m:t>Ω</m:t>
                            </m:r>
                          </m:e>
                          <m:sub>
                            <m:r>
                              <a:rPr lang="en-US" sz="1600" i="1" smtClean="0">
                                <a:latin typeface="Cambria Math" panose="02040503050406030204" pitchFamily="18" charset="0"/>
                                <a:ea typeface="Cambria Math" panose="02040503050406030204" pitchFamily="18" charset="0"/>
                              </a:rPr>
                              <m:t>𝜈</m:t>
                            </m:r>
                          </m:sub>
                        </m:sSub>
                      </m:num>
                      <m:den>
                        <m:sSub>
                          <m:sSubPr>
                            <m:ctrlPr>
                              <a:rPr lang="en-US" sz="1600" i="1" smtClean="0">
                                <a:latin typeface="Cambria Math" panose="02040503050406030204" pitchFamily="18" charset="0"/>
                                <a:ea typeface="Cambria Math" panose="02040503050406030204" pitchFamily="18" charset="0"/>
                              </a:rPr>
                            </m:ctrlPr>
                          </m:sSubPr>
                          <m:e>
                            <m:r>
                              <m:rPr>
                                <m:sty m:val="p"/>
                              </m:rPr>
                              <a:rPr lang="el-GR" sz="1600" i="1" smtClean="0">
                                <a:latin typeface="Cambria Math" panose="02040503050406030204" pitchFamily="18" charset="0"/>
                                <a:ea typeface="Cambria Math" panose="02040503050406030204" pitchFamily="18" charset="0"/>
                              </a:rPr>
                              <m:t>Ω</m:t>
                            </m:r>
                          </m:e>
                          <m:sub>
                            <m:r>
                              <a:rPr lang="en-AU" sz="1600" b="0" i="1" smtClean="0">
                                <a:latin typeface="Cambria Math" panose="02040503050406030204" pitchFamily="18" charset="0"/>
                                <a:ea typeface="Cambria Math" panose="02040503050406030204" pitchFamily="18" charset="0"/>
                              </a:rPr>
                              <m:t>𝑚</m:t>
                            </m:r>
                          </m:sub>
                        </m:sSub>
                      </m:den>
                    </m:f>
                    <m:r>
                      <a:rPr lang="en-US" sz="1600" i="1" smtClean="0">
                        <a:latin typeface="Cambria Math" panose="02040503050406030204" pitchFamily="18" charset="0"/>
                        <a:ea typeface="Cambria Math" panose="02040503050406030204" pitchFamily="18" charset="0"/>
                      </a:rPr>
                      <m:t>∝</m:t>
                    </m:r>
                    <m:nary>
                      <m:naryPr>
                        <m:chr m:val="∑"/>
                        <m:subHide m:val="on"/>
                        <m:supHide m:val="on"/>
                        <m:ctrlPr>
                          <a:rPr lang="en-US" sz="1600" i="1" smtClean="0">
                            <a:solidFill>
                              <a:srgbClr val="FF0000"/>
                            </a:solidFill>
                            <a:latin typeface="Cambria Math" panose="02040503050406030204" pitchFamily="18" charset="0"/>
                            <a:ea typeface="Cambria Math" panose="02040503050406030204" pitchFamily="18" charset="0"/>
                          </a:rPr>
                        </m:ctrlPr>
                      </m:naryPr>
                      <m:sub/>
                      <m:sup/>
                      <m:e>
                        <m:sSub>
                          <m:sSubPr>
                            <m:ctrlPr>
                              <a:rPr lang="en-US" sz="1600" i="1" smtClean="0">
                                <a:solidFill>
                                  <a:srgbClr val="FF0000"/>
                                </a:solidFill>
                                <a:latin typeface="Cambria Math" panose="02040503050406030204" pitchFamily="18" charset="0"/>
                                <a:ea typeface="Cambria Math" panose="02040503050406030204" pitchFamily="18" charset="0"/>
                              </a:rPr>
                            </m:ctrlPr>
                          </m:sSubPr>
                          <m:e>
                            <m:r>
                              <a:rPr lang="en-AU" sz="1600" b="0" i="1" smtClean="0">
                                <a:solidFill>
                                  <a:srgbClr val="FF0000"/>
                                </a:solidFill>
                                <a:latin typeface="Cambria Math" panose="02040503050406030204" pitchFamily="18" charset="0"/>
                                <a:ea typeface="Cambria Math" panose="02040503050406030204" pitchFamily="18" charset="0"/>
                              </a:rPr>
                              <m:t>𝑚</m:t>
                            </m:r>
                          </m:e>
                          <m:sub>
                            <m:r>
                              <a:rPr lang="en-US" sz="1600" i="1" smtClean="0">
                                <a:solidFill>
                                  <a:srgbClr val="FF0000"/>
                                </a:solidFill>
                                <a:latin typeface="Cambria Math" panose="02040503050406030204" pitchFamily="18" charset="0"/>
                                <a:ea typeface="Cambria Math" panose="02040503050406030204" pitchFamily="18" charset="0"/>
                              </a:rPr>
                              <m:t>𝜈</m:t>
                            </m:r>
                          </m:sub>
                        </m:sSub>
                      </m:e>
                    </m:nary>
                  </m:oMath>
                </a14:m>
                <a:endParaRPr lang="en-US" sz="1600" dirty="0"/>
              </a:p>
            </p:txBody>
          </p:sp>
        </mc:Choice>
        <mc:Fallback xmlns="">
          <p:sp>
            <p:nvSpPr>
              <p:cNvPr id="4" name="TextBox 3">
                <a:extLst>
                  <a:ext uri="{FF2B5EF4-FFF2-40B4-BE49-F238E27FC236}">
                    <a16:creationId xmlns:a16="http://schemas.microsoft.com/office/drawing/2014/main" id="{869F4622-44B6-C378-B98D-EB5CADD26878}"/>
                  </a:ext>
                </a:extLst>
              </p:cNvPr>
              <p:cNvSpPr txBox="1">
                <a:spLocks noRot="1" noChangeAspect="1" noMove="1" noResize="1" noEditPoints="1" noAdjustHandles="1" noChangeArrowheads="1" noChangeShapeType="1" noTextEdit="1"/>
              </p:cNvSpPr>
              <p:nvPr/>
            </p:nvSpPr>
            <p:spPr>
              <a:xfrm>
                <a:off x="6676534" y="4032723"/>
                <a:ext cx="1635961" cy="478914"/>
              </a:xfrm>
              <a:prstGeom prst="rect">
                <a:avLst/>
              </a:prstGeom>
              <a:blipFill>
                <a:blip r:embed="rId3"/>
                <a:stretch>
                  <a:fillRect l="-1538" t="-64103" b="-107692"/>
                </a:stretch>
              </a:blipFill>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49F0A25E-E8B5-5F8A-7A5F-1F160CC0E063}"/>
              </a:ext>
            </a:extLst>
          </p:cNvPr>
          <p:cNvCxnSpPr/>
          <p:nvPr/>
        </p:nvCxnSpPr>
        <p:spPr>
          <a:xfrm>
            <a:off x="6040755" y="3753396"/>
            <a:ext cx="0" cy="33147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B8AB956-6D71-7D21-97F5-486545071A22}"/>
              </a:ext>
            </a:extLst>
          </p:cNvPr>
          <p:cNvCxnSpPr>
            <a:cxnSpLocks/>
          </p:cNvCxnSpPr>
          <p:nvPr/>
        </p:nvCxnSpPr>
        <p:spPr>
          <a:xfrm flipH="1" flipV="1">
            <a:off x="6115050" y="3888995"/>
            <a:ext cx="645795" cy="31724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Straight Connector 9">
            <a:extLst>
              <a:ext uri="{FF2B5EF4-FFF2-40B4-BE49-F238E27FC236}">
                <a16:creationId xmlns:a16="http://schemas.microsoft.com/office/drawing/2014/main" id="{24A1D42E-E78B-BE2B-78EE-23FE7A114EA4}"/>
              </a:ext>
            </a:extLst>
          </p:cNvPr>
          <p:cNvSpPr/>
          <p:nvPr/>
        </p:nvSpPr>
        <p:spPr>
          <a:xfrm>
            <a:off x="2930895" y="2686050"/>
            <a:ext cx="1862509" cy="0"/>
          </a:xfrm>
          <a:prstGeom prst="line">
            <a:avLst/>
          </a:prstGeom>
          <a:noFill/>
          <a:ln w="9525">
            <a:solidFill>
              <a:schemeClr val="tx1"/>
            </a:solidFill>
            <a:prstDash val="solid"/>
            <a:headEnd type="arrow"/>
            <a:tailEnd type="arrow"/>
          </a:ln>
        </p:spPr>
        <p:txBody>
          <a:bodyPr wrap="none" lIns="108000" tIns="63000" rIns="108000" bIns="63000" anchor="ctr" anchorCtr="1" compatLnSpc="0"/>
          <a:lstStyle/>
          <a:p>
            <a:pPr marL="0" marR="0" lvl="0" indent="0" hangingPunct="0">
              <a:lnSpc>
                <a:spcPct val="100000"/>
              </a:lnSpc>
              <a:spcBef>
                <a:spcPts val="0"/>
              </a:spcBef>
              <a:spcAft>
                <a:spcPts val="0"/>
              </a:spcAft>
              <a:buNone/>
              <a:tabLst/>
            </a:pPr>
            <a:endParaRPr lang="en-US" sz="1800" b="0" i="0" u="none" strike="noStrike" kern="1200">
              <a:ln>
                <a:noFill/>
              </a:ln>
              <a:latin typeface="Arial" pitchFamily="18"/>
              <a:ea typeface="MS Gothic" pitchFamily="2"/>
              <a:cs typeface="Tahoma" pitchFamily="2"/>
            </a:endParaRPr>
          </a:p>
        </p:txBody>
      </p:sp>
      <p:sp>
        <p:nvSpPr>
          <p:cNvPr id="12" name="TextBox 11">
            <a:extLst>
              <a:ext uri="{FF2B5EF4-FFF2-40B4-BE49-F238E27FC236}">
                <a16:creationId xmlns:a16="http://schemas.microsoft.com/office/drawing/2014/main" id="{236E609A-1E7F-1038-9260-7B6F421D4199}"/>
              </a:ext>
            </a:extLst>
          </p:cNvPr>
          <p:cNvSpPr txBox="1"/>
          <p:nvPr/>
        </p:nvSpPr>
        <p:spPr>
          <a:xfrm>
            <a:off x="3081914" y="2663190"/>
            <a:ext cx="1560469" cy="238227"/>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000" b="0" i="0" u="none" strike="noStrike" kern="1200" dirty="0">
                <a:ln>
                  <a:noFill/>
                </a:ln>
                <a:solidFill>
                  <a:srgbClr val="FF0000"/>
                </a:solidFill>
                <a:latin typeface="Arial" pitchFamily="18"/>
                <a:ea typeface="MS Gothic" pitchFamily="2"/>
                <a:cs typeface="Tahoma" pitchFamily="2"/>
              </a:rPr>
              <a:t>CMB “primary” (z~1000)</a:t>
            </a:r>
          </a:p>
        </p:txBody>
      </p:sp>
      <p:sp>
        <p:nvSpPr>
          <p:cNvPr id="13" name="Straight Connector 12">
            <a:extLst>
              <a:ext uri="{FF2B5EF4-FFF2-40B4-BE49-F238E27FC236}">
                <a16:creationId xmlns:a16="http://schemas.microsoft.com/office/drawing/2014/main" id="{EF28973B-B291-86AD-C302-7643C43314BB}"/>
              </a:ext>
            </a:extLst>
          </p:cNvPr>
          <p:cNvSpPr/>
          <p:nvPr/>
        </p:nvSpPr>
        <p:spPr>
          <a:xfrm>
            <a:off x="3766185" y="2501813"/>
            <a:ext cx="1445895" cy="5983"/>
          </a:xfrm>
          <a:prstGeom prst="line">
            <a:avLst/>
          </a:prstGeom>
          <a:noFill/>
          <a:ln w="9525">
            <a:solidFill>
              <a:schemeClr val="tx1"/>
            </a:solidFill>
            <a:prstDash val="solid"/>
            <a:headEnd type="arrow"/>
            <a:tailEnd type="arrow"/>
          </a:ln>
        </p:spPr>
        <p:txBody>
          <a:bodyPr wrap="none" lIns="108000" tIns="63000" rIns="108000" bIns="63000" anchor="ctr" anchorCtr="1" compatLnSpc="0"/>
          <a:lstStyle/>
          <a:p>
            <a:pPr marL="0" marR="0" lvl="0" indent="0" hangingPunct="0">
              <a:lnSpc>
                <a:spcPct val="100000"/>
              </a:lnSpc>
              <a:spcBef>
                <a:spcPts val="0"/>
              </a:spcBef>
              <a:spcAft>
                <a:spcPts val="0"/>
              </a:spcAft>
              <a:buNone/>
              <a:tabLst/>
            </a:pPr>
            <a:endParaRPr lang="en-US" sz="1800" b="0" i="0" u="none" strike="noStrike" kern="1200">
              <a:ln>
                <a:noFill/>
              </a:ln>
              <a:latin typeface="Arial" pitchFamily="18"/>
              <a:ea typeface="MS Gothic" pitchFamily="2"/>
              <a:cs typeface="Tahoma" pitchFamily="2"/>
            </a:endParaRPr>
          </a:p>
        </p:txBody>
      </p:sp>
      <p:sp>
        <p:nvSpPr>
          <p:cNvPr id="14" name="TextBox 13">
            <a:extLst>
              <a:ext uri="{FF2B5EF4-FFF2-40B4-BE49-F238E27FC236}">
                <a16:creationId xmlns:a16="http://schemas.microsoft.com/office/drawing/2014/main" id="{F04AB272-5238-4C5B-AD8B-9FF2FB57F9B5}"/>
              </a:ext>
            </a:extLst>
          </p:cNvPr>
          <p:cNvSpPr txBox="1"/>
          <p:nvPr/>
        </p:nvSpPr>
        <p:spPr>
          <a:xfrm>
            <a:off x="3121919" y="2064153"/>
            <a:ext cx="930016" cy="532923"/>
          </a:xfrm>
          <a:prstGeom prst="rect">
            <a:avLst/>
          </a:prstGeom>
          <a:noFill/>
          <a:ln>
            <a:noFill/>
          </a:ln>
        </p:spPr>
        <p:txBody>
          <a:bodyPr wrap="square" lIns="90000" tIns="45000" rIns="90000" bIns="45000" anchorCtr="0" compatLnSpc="0">
            <a:spAutoFit/>
          </a:bodyPr>
          <a:lstStyle/>
          <a:p>
            <a:pPr marL="0" marR="0" lvl="0" indent="0" hangingPunct="0">
              <a:lnSpc>
                <a:spcPct val="100000"/>
              </a:lnSpc>
              <a:spcBef>
                <a:spcPts val="0"/>
              </a:spcBef>
              <a:spcAft>
                <a:spcPts val="0"/>
              </a:spcAft>
              <a:buNone/>
              <a:tabLst/>
            </a:pPr>
            <a:r>
              <a:rPr lang="en-US" sz="1000" b="0" i="0" u="none" strike="noStrike" kern="1200" dirty="0">
                <a:ln>
                  <a:noFill/>
                </a:ln>
                <a:solidFill>
                  <a:srgbClr val="FF0000"/>
                </a:solidFill>
                <a:latin typeface="Arial" pitchFamily="18"/>
                <a:ea typeface="MS Gothic" pitchFamily="2"/>
                <a:cs typeface="Tahoma" pitchFamily="2"/>
              </a:rPr>
              <a:t>CMB lensing</a:t>
            </a:r>
          </a:p>
          <a:p>
            <a:pPr marL="0" marR="0" lvl="0" indent="0" hangingPunct="0">
              <a:lnSpc>
                <a:spcPct val="100000"/>
              </a:lnSpc>
              <a:spcBef>
                <a:spcPts val="0"/>
              </a:spcBef>
              <a:spcAft>
                <a:spcPts val="0"/>
              </a:spcAft>
              <a:buNone/>
              <a:tabLst/>
            </a:pPr>
            <a:r>
              <a:rPr lang="en-US" sz="1000" b="0" i="0" u="none" strike="noStrike" kern="1200" dirty="0">
                <a:ln>
                  <a:noFill/>
                </a:ln>
                <a:solidFill>
                  <a:srgbClr val="FF0000"/>
                </a:solidFill>
                <a:latin typeface="Arial" pitchFamily="18"/>
                <a:ea typeface="MS Gothic" pitchFamily="2"/>
                <a:cs typeface="Tahoma" pitchFamily="2"/>
              </a:rPr>
              <a:t>potential</a:t>
            </a:r>
          </a:p>
          <a:p>
            <a:pPr marL="0" marR="0" lvl="0" indent="0" hangingPunct="0">
              <a:lnSpc>
                <a:spcPct val="100000"/>
              </a:lnSpc>
              <a:spcBef>
                <a:spcPts val="0"/>
              </a:spcBef>
              <a:spcAft>
                <a:spcPts val="0"/>
              </a:spcAft>
              <a:buNone/>
              <a:tabLst/>
            </a:pPr>
            <a:r>
              <a:rPr lang="en-US" sz="1000" b="0" i="0" u="none" strike="noStrike" kern="1200" dirty="0">
                <a:ln>
                  <a:noFill/>
                </a:ln>
                <a:solidFill>
                  <a:srgbClr val="FF0000"/>
                </a:solidFill>
                <a:latin typeface="Arial" pitchFamily="18"/>
                <a:ea typeface="MS Gothic" pitchFamily="2"/>
                <a:cs typeface="Tahoma" pitchFamily="2"/>
              </a:rPr>
              <a:t>(z~3-4)</a:t>
            </a:r>
          </a:p>
        </p:txBody>
      </p:sp>
      <p:sp>
        <p:nvSpPr>
          <p:cNvPr id="15" name="Straight Connector 14">
            <a:extLst>
              <a:ext uri="{FF2B5EF4-FFF2-40B4-BE49-F238E27FC236}">
                <a16:creationId xmlns:a16="http://schemas.microsoft.com/office/drawing/2014/main" id="{0893FEA8-7F97-F26C-3302-8FE4D114BEC0}"/>
              </a:ext>
            </a:extLst>
          </p:cNvPr>
          <p:cNvSpPr/>
          <p:nvPr/>
        </p:nvSpPr>
        <p:spPr>
          <a:xfrm>
            <a:off x="3651885" y="1827375"/>
            <a:ext cx="1546127" cy="10062"/>
          </a:xfrm>
          <a:prstGeom prst="line">
            <a:avLst/>
          </a:prstGeom>
          <a:noFill/>
          <a:ln w="9525">
            <a:solidFill>
              <a:schemeClr val="tx1"/>
            </a:solidFill>
            <a:prstDash val="solid"/>
            <a:headEnd type="arrow"/>
            <a:tailEnd type="arrow"/>
          </a:ln>
        </p:spPr>
        <p:txBody>
          <a:bodyPr wrap="none" lIns="108000" tIns="63000" rIns="108000" bIns="63000" anchor="ctr" anchorCtr="1" compatLnSpc="0"/>
          <a:lstStyle/>
          <a:p>
            <a:pPr marL="0" marR="0" lvl="0" indent="0" hangingPunct="0">
              <a:lnSpc>
                <a:spcPct val="100000"/>
              </a:lnSpc>
              <a:spcBef>
                <a:spcPts val="0"/>
              </a:spcBef>
              <a:spcAft>
                <a:spcPts val="0"/>
              </a:spcAft>
              <a:buNone/>
              <a:tabLst/>
            </a:pPr>
            <a:endParaRPr lang="en-US" sz="1800" b="0" i="0" u="none" strike="noStrike" kern="1200">
              <a:ln>
                <a:noFill/>
              </a:ln>
              <a:latin typeface="Arial" pitchFamily="18"/>
              <a:ea typeface="MS Gothic" pitchFamily="2"/>
              <a:cs typeface="Tahoma" pitchFamily="2"/>
            </a:endParaRPr>
          </a:p>
        </p:txBody>
      </p:sp>
      <p:sp>
        <p:nvSpPr>
          <p:cNvPr id="16" name="TextBox 15">
            <a:extLst>
              <a:ext uri="{FF2B5EF4-FFF2-40B4-BE49-F238E27FC236}">
                <a16:creationId xmlns:a16="http://schemas.microsoft.com/office/drawing/2014/main" id="{D3DADF9A-9127-8ABD-88BD-BAA77F328292}"/>
              </a:ext>
            </a:extLst>
          </p:cNvPr>
          <p:cNvSpPr txBox="1"/>
          <p:nvPr/>
        </p:nvSpPr>
        <p:spPr>
          <a:xfrm>
            <a:off x="5148943" y="1644649"/>
            <a:ext cx="1165232" cy="385575"/>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000" b="0" i="0" u="none" strike="noStrike" kern="1200" dirty="0">
                <a:ln>
                  <a:noFill/>
                </a:ln>
                <a:solidFill>
                  <a:srgbClr val="FF0000"/>
                </a:solidFill>
                <a:latin typeface="Arial" pitchFamily="18"/>
                <a:ea typeface="MS Gothic" pitchFamily="2"/>
                <a:cs typeface="Tahoma" pitchFamily="2"/>
              </a:rPr>
              <a:t>Galaxy clustering</a:t>
            </a:r>
          </a:p>
          <a:p>
            <a:pPr marL="0" marR="0" lvl="0" indent="0" hangingPunct="0">
              <a:lnSpc>
                <a:spcPct val="100000"/>
              </a:lnSpc>
              <a:spcBef>
                <a:spcPts val="0"/>
              </a:spcBef>
              <a:spcAft>
                <a:spcPts val="0"/>
              </a:spcAft>
              <a:buNone/>
              <a:tabLst/>
            </a:pPr>
            <a:r>
              <a:rPr lang="en-US" sz="1000" b="0" i="0" u="none" strike="noStrike" kern="1200" dirty="0">
                <a:ln>
                  <a:noFill/>
                </a:ln>
                <a:solidFill>
                  <a:srgbClr val="FF0000"/>
                </a:solidFill>
                <a:latin typeface="Arial" pitchFamily="18"/>
                <a:ea typeface="MS Gothic" pitchFamily="2"/>
                <a:cs typeface="Tahoma" pitchFamily="2"/>
              </a:rPr>
              <a:t>/BAO</a:t>
            </a:r>
          </a:p>
        </p:txBody>
      </p:sp>
      <p:sp>
        <p:nvSpPr>
          <p:cNvPr id="17" name="TextBox 16">
            <a:extLst>
              <a:ext uri="{FF2B5EF4-FFF2-40B4-BE49-F238E27FC236}">
                <a16:creationId xmlns:a16="http://schemas.microsoft.com/office/drawing/2014/main" id="{B10F1C28-8226-216A-61AA-30DA015DCCC0}"/>
              </a:ext>
            </a:extLst>
          </p:cNvPr>
          <p:cNvSpPr txBox="1"/>
          <p:nvPr/>
        </p:nvSpPr>
        <p:spPr>
          <a:xfrm>
            <a:off x="5548993" y="1928428"/>
            <a:ext cx="609183" cy="385575"/>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000" b="0" i="0" u="none" strike="noStrike" kern="1200" dirty="0">
                <a:ln>
                  <a:noFill/>
                </a:ln>
                <a:solidFill>
                  <a:srgbClr val="FF0000"/>
                </a:solidFill>
                <a:latin typeface="Arial" pitchFamily="18"/>
                <a:ea typeface="MS Gothic" pitchFamily="2"/>
                <a:cs typeface="Tahoma" pitchFamily="2"/>
              </a:rPr>
              <a:t>Cosmic</a:t>
            </a:r>
          </a:p>
          <a:p>
            <a:pPr marL="0" marR="0" lvl="0" indent="0" hangingPunct="0">
              <a:lnSpc>
                <a:spcPct val="100000"/>
              </a:lnSpc>
              <a:spcBef>
                <a:spcPts val="0"/>
              </a:spcBef>
              <a:spcAft>
                <a:spcPts val="0"/>
              </a:spcAft>
              <a:buNone/>
              <a:tabLst/>
            </a:pPr>
            <a:r>
              <a:rPr lang="en-US" sz="1000" b="0" i="0" u="none" strike="noStrike" kern="1200" dirty="0">
                <a:ln>
                  <a:noFill/>
                </a:ln>
                <a:solidFill>
                  <a:srgbClr val="FF0000"/>
                </a:solidFill>
                <a:latin typeface="Arial" pitchFamily="18"/>
                <a:ea typeface="MS Gothic" pitchFamily="2"/>
                <a:cs typeface="Tahoma" pitchFamily="2"/>
              </a:rPr>
              <a:t>shear</a:t>
            </a:r>
          </a:p>
        </p:txBody>
      </p:sp>
      <p:sp>
        <p:nvSpPr>
          <p:cNvPr id="18" name="Straight Connector 17">
            <a:extLst>
              <a:ext uri="{FF2B5EF4-FFF2-40B4-BE49-F238E27FC236}">
                <a16:creationId xmlns:a16="http://schemas.microsoft.com/office/drawing/2014/main" id="{B209A891-54BA-DCB3-E6D1-D1002C9DB7B3}"/>
              </a:ext>
            </a:extLst>
          </p:cNvPr>
          <p:cNvSpPr/>
          <p:nvPr/>
        </p:nvSpPr>
        <p:spPr>
          <a:xfrm flipV="1">
            <a:off x="4994909" y="2146845"/>
            <a:ext cx="1120141" cy="1"/>
          </a:xfrm>
          <a:prstGeom prst="line">
            <a:avLst/>
          </a:prstGeom>
          <a:noFill/>
          <a:ln w="9525">
            <a:solidFill>
              <a:schemeClr val="tx1"/>
            </a:solidFill>
            <a:prstDash val="solid"/>
            <a:headEnd type="arrow"/>
            <a:tailEnd type="arrow"/>
          </a:ln>
        </p:spPr>
        <p:txBody>
          <a:bodyPr wrap="none" lIns="108000" tIns="63000" rIns="108000" bIns="63000" anchor="ctr" anchorCtr="1" compatLnSpc="0"/>
          <a:lstStyle/>
          <a:p>
            <a:pPr marL="0" marR="0" lvl="0" indent="0" hangingPunct="0">
              <a:lnSpc>
                <a:spcPct val="100000"/>
              </a:lnSpc>
              <a:spcBef>
                <a:spcPts val="0"/>
              </a:spcBef>
              <a:spcAft>
                <a:spcPts val="0"/>
              </a:spcAft>
              <a:buNone/>
              <a:tabLst/>
            </a:pPr>
            <a:endParaRPr lang="en-US" sz="1800" b="0" i="0" u="none" strike="noStrike" kern="1200">
              <a:ln>
                <a:noFill/>
              </a:ln>
              <a:latin typeface="Arial" pitchFamily="18"/>
              <a:ea typeface="MS Gothic" pitchFamily="2"/>
              <a:cs typeface="Tahoma" pitchFamily="2"/>
            </a:endParaRPr>
          </a:p>
        </p:txBody>
      </p:sp>
      <p:sp>
        <p:nvSpPr>
          <p:cNvPr id="19" name="TextBox 18">
            <a:extLst>
              <a:ext uri="{FF2B5EF4-FFF2-40B4-BE49-F238E27FC236}">
                <a16:creationId xmlns:a16="http://schemas.microsoft.com/office/drawing/2014/main" id="{EEF2B9E5-9B85-751A-1C15-A06E16E31F86}"/>
              </a:ext>
            </a:extLst>
          </p:cNvPr>
          <p:cNvSpPr txBox="1"/>
          <p:nvPr/>
        </p:nvSpPr>
        <p:spPr>
          <a:xfrm>
            <a:off x="5699038" y="3067352"/>
            <a:ext cx="683434" cy="385575"/>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000" b="0" i="0" u="none" strike="noStrike" kern="1200" dirty="0">
                <a:ln>
                  <a:noFill/>
                </a:ln>
                <a:solidFill>
                  <a:srgbClr val="FF0000"/>
                </a:solidFill>
                <a:latin typeface="Arial" pitchFamily="18"/>
                <a:ea typeface="MS Gothic" pitchFamily="2"/>
                <a:cs typeface="Tahoma" pitchFamily="2"/>
              </a:rPr>
              <a:t>Lyman-</a:t>
            </a:r>
            <a:r>
              <a:rPr lang="en-US" sz="1000" b="0" i="0" u="none" strike="noStrike" kern="1200" dirty="0">
                <a:ln>
                  <a:noFill/>
                </a:ln>
                <a:solidFill>
                  <a:srgbClr val="FF0000"/>
                </a:solidFill>
                <a:latin typeface="Arial" pitchFamily="34"/>
                <a:ea typeface="Arial" pitchFamily="34"/>
                <a:cs typeface="Arial" pitchFamily="34"/>
              </a:rPr>
              <a:t>α</a:t>
            </a:r>
          </a:p>
          <a:p>
            <a:pPr marL="0" marR="0" lvl="0" indent="0" hangingPunct="0">
              <a:lnSpc>
                <a:spcPct val="100000"/>
              </a:lnSpc>
              <a:spcBef>
                <a:spcPts val="0"/>
              </a:spcBef>
              <a:spcAft>
                <a:spcPts val="0"/>
              </a:spcAft>
              <a:buNone/>
              <a:tabLst/>
            </a:pPr>
            <a:r>
              <a:rPr lang="en-US" sz="1000" b="0" i="0" u="none" strike="noStrike" kern="1200" dirty="0">
                <a:ln>
                  <a:noFill/>
                </a:ln>
                <a:solidFill>
                  <a:srgbClr val="FF0000"/>
                </a:solidFill>
                <a:latin typeface="Arial" pitchFamily="34"/>
                <a:ea typeface="Arial" pitchFamily="34"/>
                <a:cs typeface="Arial" pitchFamily="34"/>
              </a:rPr>
              <a:t>(z~2-4)</a:t>
            </a:r>
          </a:p>
        </p:txBody>
      </p:sp>
      <p:sp>
        <p:nvSpPr>
          <p:cNvPr id="20" name="Straight Connector 19">
            <a:extLst>
              <a:ext uri="{FF2B5EF4-FFF2-40B4-BE49-F238E27FC236}">
                <a16:creationId xmlns:a16="http://schemas.microsoft.com/office/drawing/2014/main" id="{524D1946-6DD5-72CB-3AD8-0BBBFFD5DAA2}"/>
              </a:ext>
            </a:extLst>
          </p:cNvPr>
          <p:cNvSpPr/>
          <p:nvPr/>
        </p:nvSpPr>
        <p:spPr>
          <a:xfrm flipV="1">
            <a:off x="5598106" y="3447998"/>
            <a:ext cx="779158" cy="0"/>
          </a:xfrm>
          <a:prstGeom prst="line">
            <a:avLst/>
          </a:prstGeom>
          <a:noFill/>
          <a:ln w="9525">
            <a:solidFill>
              <a:schemeClr val="tx1"/>
            </a:solidFill>
            <a:prstDash val="solid"/>
            <a:headEnd type="arrow"/>
            <a:tailEnd type="arrow"/>
          </a:ln>
        </p:spPr>
        <p:txBody>
          <a:bodyPr wrap="none" lIns="108000" tIns="63000" rIns="108000" bIns="63000" anchor="ctr" anchorCtr="1" compatLnSpc="0"/>
          <a:lstStyle/>
          <a:p>
            <a:pPr marL="0" marR="0" lvl="0" indent="0" hangingPunct="0">
              <a:lnSpc>
                <a:spcPct val="100000"/>
              </a:lnSpc>
              <a:spcBef>
                <a:spcPts val="0"/>
              </a:spcBef>
              <a:spcAft>
                <a:spcPts val="0"/>
              </a:spcAft>
              <a:buNone/>
              <a:tabLst/>
            </a:pPr>
            <a:endParaRPr lang="en-US" sz="1800" b="0" i="0" u="none" strike="noStrike" kern="1200">
              <a:ln>
                <a:noFill/>
              </a:ln>
              <a:latin typeface="Arial" pitchFamily="18"/>
              <a:ea typeface="MS Gothic" pitchFamily="2"/>
              <a:cs typeface="Tahoma" pitchFamily="2"/>
            </a:endParaRPr>
          </a:p>
        </p:txBody>
      </p:sp>
      <p:sp>
        <p:nvSpPr>
          <p:cNvPr id="21" name="Straight Connector 20">
            <a:extLst>
              <a:ext uri="{FF2B5EF4-FFF2-40B4-BE49-F238E27FC236}">
                <a16:creationId xmlns:a16="http://schemas.microsoft.com/office/drawing/2014/main" id="{38001D8A-56CE-67EC-5969-FAB6629E2C1B}"/>
              </a:ext>
            </a:extLst>
          </p:cNvPr>
          <p:cNvSpPr/>
          <p:nvPr/>
        </p:nvSpPr>
        <p:spPr>
          <a:xfrm flipV="1">
            <a:off x="5209442" y="3074374"/>
            <a:ext cx="459838" cy="0"/>
          </a:xfrm>
          <a:prstGeom prst="line">
            <a:avLst/>
          </a:prstGeom>
          <a:noFill/>
          <a:ln w="9525">
            <a:solidFill>
              <a:schemeClr val="tx1"/>
            </a:solidFill>
            <a:prstDash val="solid"/>
            <a:headEnd type="arrow"/>
            <a:tailEnd type="arrow"/>
          </a:ln>
        </p:spPr>
        <p:txBody>
          <a:bodyPr wrap="none" lIns="108000" tIns="63000" rIns="108000" bIns="63000" anchor="ctr" anchorCtr="1" compatLnSpc="0"/>
          <a:lstStyle/>
          <a:p>
            <a:pPr marL="0" marR="0" lvl="0" indent="0" hangingPunct="0">
              <a:lnSpc>
                <a:spcPct val="100000"/>
              </a:lnSpc>
              <a:spcBef>
                <a:spcPts val="0"/>
              </a:spcBef>
              <a:spcAft>
                <a:spcPts val="0"/>
              </a:spcAft>
              <a:buNone/>
              <a:tabLst/>
            </a:pPr>
            <a:endParaRPr lang="en-US" sz="1800" b="0" i="0" u="none" strike="noStrike" kern="1200">
              <a:ln>
                <a:noFill/>
              </a:ln>
              <a:latin typeface="Arial" pitchFamily="18"/>
              <a:ea typeface="MS Gothic" pitchFamily="2"/>
              <a:cs typeface="Tahoma" pitchFamily="2"/>
            </a:endParaRPr>
          </a:p>
        </p:txBody>
      </p:sp>
      <p:sp>
        <p:nvSpPr>
          <p:cNvPr id="22" name="TextBox 21">
            <a:extLst>
              <a:ext uri="{FF2B5EF4-FFF2-40B4-BE49-F238E27FC236}">
                <a16:creationId xmlns:a16="http://schemas.microsoft.com/office/drawing/2014/main" id="{7F0DB6DF-1CC8-AFC2-B6B2-9F8E121F12EC}"/>
              </a:ext>
            </a:extLst>
          </p:cNvPr>
          <p:cNvSpPr txBox="1"/>
          <p:nvPr/>
        </p:nvSpPr>
        <p:spPr>
          <a:xfrm>
            <a:off x="4596884" y="2939379"/>
            <a:ext cx="816290" cy="385575"/>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000" b="0" i="0" u="none" strike="noStrike" kern="1200" dirty="0">
                <a:ln>
                  <a:noFill/>
                </a:ln>
                <a:solidFill>
                  <a:srgbClr val="FF0000"/>
                </a:solidFill>
                <a:latin typeface="Arial" pitchFamily="34"/>
                <a:ea typeface="Arial" pitchFamily="34"/>
                <a:cs typeface="Arial" pitchFamily="34"/>
              </a:rPr>
              <a:t>Cluster</a:t>
            </a:r>
          </a:p>
          <a:p>
            <a:pPr marL="0" marR="0" lvl="0" indent="0" hangingPunct="0">
              <a:lnSpc>
                <a:spcPct val="100000"/>
              </a:lnSpc>
              <a:spcBef>
                <a:spcPts val="0"/>
              </a:spcBef>
              <a:spcAft>
                <a:spcPts val="0"/>
              </a:spcAft>
              <a:buNone/>
              <a:tabLst/>
            </a:pPr>
            <a:r>
              <a:rPr lang="en-US" sz="1000" b="0" i="0" u="none" strike="noStrike" kern="1200" dirty="0">
                <a:ln>
                  <a:noFill/>
                </a:ln>
                <a:solidFill>
                  <a:srgbClr val="FF0000"/>
                </a:solidFill>
                <a:latin typeface="Arial" pitchFamily="34"/>
                <a:ea typeface="Arial" pitchFamily="34"/>
                <a:cs typeface="Arial" pitchFamily="34"/>
              </a:rPr>
              <a:t>abundance</a:t>
            </a:r>
          </a:p>
        </p:txBody>
      </p:sp>
      <p:sp>
        <p:nvSpPr>
          <p:cNvPr id="3" name="Oval 2">
            <a:extLst>
              <a:ext uri="{FF2B5EF4-FFF2-40B4-BE49-F238E27FC236}">
                <a16:creationId xmlns:a16="http://schemas.microsoft.com/office/drawing/2014/main" id="{99AA3E5C-F87B-0E1E-6FC6-738260790EA1}"/>
              </a:ext>
            </a:extLst>
          </p:cNvPr>
          <p:cNvSpPr/>
          <p:nvPr/>
        </p:nvSpPr>
        <p:spPr>
          <a:xfrm>
            <a:off x="2789336" y="1957995"/>
            <a:ext cx="2514183" cy="734130"/>
          </a:xfrm>
          <a:prstGeom prst="ellipse">
            <a:avLst/>
          </a:prstGeom>
          <a:noFill/>
          <a:ln>
            <a:solidFill>
              <a:srgbClr val="0E8B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54EF8FC4-137B-D514-7C06-848D4E0547CB}"/>
              </a:ext>
            </a:extLst>
          </p:cNvPr>
          <p:cNvCxnSpPr>
            <a:cxnSpLocks/>
          </p:cNvCxnSpPr>
          <p:nvPr/>
        </p:nvCxnSpPr>
        <p:spPr>
          <a:xfrm>
            <a:off x="5548993" y="827250"/>
            <a:ext cx="0" cy="3597237"/>
          </a:xfrm>
          <a:prstGeom prst="line">
            <a:avLst/>
          </a:prstGeom>
          <a:ln w="28575">
            <a:solidFill>
              <a:srgbClr val="0E8BAE"/>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2615E04-807B-3EF1-1606-409A16148B61}"/>
              </a:ext>
            </a:extLst>
          </p:cNvPr>
          <p:cNvCxnSpPr>
            <a:cxnSpLocks/>
          </p:cNvCxnSpPr>
          <p:nvPr/>
        </p:nvCxnSpPr>
        <p:spPr>
          <a:xfrm>
            <a:off x="5193658" y="835188"/>
            <a:ext cx="0" cy="3597237"/>
          </a:xfrm>
          <a:prstGeom prst="line">
            <a:avLst/>
          </a:prstGeom>
          <a:ln w="28575">
            <a:solidFill>
              <a:srgbClr val="0E8BAE"/>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3A427B3-45D9-95BF-CD21-6F506F5B18F4}"/>
              </a:ext>
            </a:extLst>
          </p:cNvPr>
          <p:cNvCxnSpPr>
            <a:cxnSpLocks/>
          </p:cNvCxnSpPr>
          <p:nvPr/>
        </p:nvCxnSpPr>
        <p:spPr>
          <a:xfrm>
            <a:off x="4872446" y="831670"/>
            <a:ext cx="0" cy="3597237"/>
          </a:xfrm>
          <a:prstGeom prst="line">
            <a:avLst/>
          </a:prstGeom>
          <a:ln w="28575">
            <a:solidFill>
              <a:srgbClr val="0E8BAE"/>
            </a:solidFill>
            <a:prstDash val="dash"/>
          </a:ln>
        </p:spPr>
        <p:style>
          <a:lnRef idx="1">
            <a:schemeClr val="accent1"/>
          </a:lnRef>
          <a:fillRef idx="0">
            <a:schemeClr val="accent1"/>
          </a:fillRef>
          <a:effectRef idx="0">
            <a:schemeClr val="accent1"/>
          </a:effectRef>
          <a:fontRef idx="minor">
            <a:schemeClr val="tx1"/>
          </a:fontRef>
        </p:style>
      </p:cxnSp>
      <p:sp>
        <p:nvSpPr>
          <p:cNvPr id="29" name="Left Arrow 28">
            <a:extLst>
              <a:ext uri="{FF2B5EF4-FFF2-40B4-BE49-F238E27FC236}">
                <a16:creationId xmlns:a16="http://schemas.microsoft.com/office/drawing/2014/main" id="{B4D44DDD-986A-5D41-D309-CF4A18D04A61}"/>
              </a:ext>
            </a:extLst>
          </p:cNvPr>
          <p:cNvSpPr/>
          <p:nvPr/>
        </p:nvSpPr>
        <p:spPr>
          <a:xfrm>
            <a:off x="4423954" y="879565"/>
            <a:ext cx="448492" cy="126260"/>
          </a:xfrm>
          <a:prstGeom prst="leftArrow">
            <a:avLst/>
          </a:prstGeom>
          <a:solidFill>
            <a:srgbClr val="0E8B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971432C3-EA48-0719-13F7-C5F3ECC773AB}"/>
              </a:ext>
            </a:extLst>
          </p:cNvPr>
          <p:cNvSpPr txBox="1"/>
          <p:nvPr/>
        </p:nvSpPr>
        <p:spPr>
          <a:xfrm>
            <a:off x="3393970" y="788805"/>
            <a:ext cx="1087157" cy="307777"/>
          </a:xfrm>
          <a:prstGeom prst="rect">
            <a:avLst/>
          </a:prstGeom>
          <a:noFill/>
        </p:spPr>
        <p:txBody>
          <a:bodyPr wrap="none" rtlCol="0">
            <a:spAutoFit/>
          </a:bodyPr>
          <a:lstStyle/>
          <a:p>
            <a:r>
              <a:rPr lang="en-US" sz="1400" dirty="0">
                <a:solidFill>
                  <a:srgbClr val="0E8BAE"/>
                </a:solidFill>
              </a:rPr>
              <a:t>Linear @z=0</a:t>
            </a:r>
          </a:p>
        </p:txBody>
      </p:sp>
      <p:sp>
        <p:nvSpPr>
          <p:cNvPr id="31" name="TextBox 30">
            <a:extLst>
              <a:ext uri="{FF2B5EF4-FFF2-40B4-BE49-F238E27FC236}">
                <a16:creationId xmlns:a16="http://schemas.microsoft.com/office/drawing/2014/main" id="{D8B0F375-4395-CCAB-CCFD-A014572B1271}"/>
              </a:ext>
            </a:extLst>
          </p:cNvPr>
          <p:cNvSpPr txBox="1"/>
          <p:nvPr/>
        </p:nvSpPr>
        <p:spPr>
          <a:xfrm>
            <a:off x="5153039" y="716284"/>
            <a:ext cx="436338" cy="307777"/>
          </a:xfrm>
          <a:prstGeom prst="rect">
            <a:avLst/>
          </a:prstGeom>
          <a:noFill/>
        </p:spPr>
        <p:txBody>
          <a:bodyPr wrap="none" rtlCol="0">
            <a:spAutoFit/>
          </a:bodyPr>
          <a:lstStyle/>
          <a:p>
            <a:r>
              <a:rPr lang="en-US" sz="1400" dirty="0">
                <a:solidFill>
                  <a:srgbClr val="0E8BAE"/>
                </a:solidFill>
              </a:rPr>
              <a:t>z=1</a:t>
            </a:r>
          </a:p>
        </p:txBody>
      </p:sp>
      <p:sp>
        <p:nvSpPr>
          <p:cNvPr id="32" name="TextBox 31">
            <a:extLst>
              <a:ext uri="{FF2B5EF4-FFF2-40B4-BE49-F238E27FC236}">
                <a16:creationId xmlns:a16="http://schemas.microsoft.com/office/drawing/2014/main" id="{32CD3CC5-DF0A-7BD0-C12B-5ADA86C3FF68}"/>
              </a:ext>
            </a:extLst>
          </p:cNvPr>
          <p:cNvSpPr txBox="1"/>
          <p:nvPr/>
        </p:nvSpPr>
        <p:spPr>
          <a:xfrm>
            <a:off x="5507615" y="717160"/>
            <a:ext cx="436338" cy="307777"/>
          </a:xfrm>
          <a:prstGeom prst="rect">
            <a:avLst/>
          </a:prstGeom>
          <a:noFill/>
        </p:spPr>
        <p:txBody>
          <a:bodyPr wrap="none" rtlCol="0">
            <a:spAutoFit/>
          </a:bodyPr>
          <a:lstStyle/>
          <a:p>
            <a:r>
              <a:rPr lang="en-US" sz="1400" dirty="0">
                <a:solidFill>
                  <a:srgbClr val="0E8BAE"/>
                </a:solidFill>
              </a:rPr>
              <a:t>z=3</a:t>
            </a:r>
          </a:p>
        </p:txBody>
      </p:sp>
      <p:sp>
        <p:nvSpPr>
          <p:cNvPr id="7" name="Title 2">
            <a:extLst>
              <a:ext uri="{FF2B5EF4-FFF2-40B4-BE49-F238E27FC236}">
                <a16:creationId xmlns:a16="http://schemas.microsoft.com/office/drawing/2014/main" id="{D1BD5F8D-FC86-DD44-D47C-DB4FE57D8BD2}"/>
              </a:ext>
            </a:extLst>
          </p:cNvPr>
          <p:cNvSpPr>
            <a:spLocks noGrp="1"/>
          </p:cNvSpPr>
          <p:nvPr>
            <p:ph type="title"/>
          </p:nvPr>
        </p:nvSpPr>
        <p:spPr>
          <a:xfrm>
            <a:off x="457200" y="205979"/>
            <a:ext cx="8229600" cy="857250"/>
          </a:xfrm>
          <a:ln>
            <a:noFill/>
          </a:ln>
        </p:spPr>
        <p:txBody>
          <a:bodyPr/>
          <a:lstStyle/>
          <a:p>
            <a:pPr algn="l"/>
            <a:r>
              <a:rPr lang="en-US" dirty="0">
                <a:solidFill>
                  <a:schemeClr val="accent3">
                    <a:lumMod val="40000"/>
                    <a:lumOff val="60000"/>
                  </a:schemeClr>
                </a:solidFill>
              </a:rPr>
              <a:t>Matter power spectrum…</a:t>
            </a:r>
          </a:p>
        </p:txBody>
      </p:sp>
    </p:spTree>
    <p:extLst>
      <p:ext uri="{BB962C8B-B14F-4D97-AF65-F5344CB8AC3E}">
        <p14:creationId xmlns:p14="http://schemas.microsoft.com/office/powerpoint/2010/main" val="283102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1" grpId="0"/>
      <p:bldP spid="3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F2F76A-18F7-79DF-4E69-B0BCE426D2B4}"/>
              </a:ext>
            </a:extLst>
          </p:cNvPr>
          <p:cNvSpPr>
            <a:spLocks noGrp="1"/>
          </p:cNvSpPr>
          <p:nvPr>
            <p:ph type="title"/>
          </p:nvPr>
        </p:nvSpPr>
        <p:spPr/>
        <p:txBody>
          <a:bodyPr/>
          <a:lstStyle/>
          <a:p>
            <a:pPr algn="l"/>
            <a:r>
              <a:rPr lang="en-US" dirty="0">
                <a:solidFill>
                  <a:srgbClr val="F3FFC4"/>
                </a:solidFill>
              </a:rPr>
              <a:t>What do these probes really probe?</a:t>
            </a:r>
          </a:p>
        </p:txBody>
      </p:sp>
      <p:sp>
        <p:nvSpPr>
          <p:cNvPr id="4" name="Content Placeholder 3">
            <a:extLst>
              <a:ext uri="{FF2B5EF4-FFF2-40B4-BE49-F238E27FC236}">
                <a16:creationId xmlns:a16="http://schemas.microsoft.com/office/drawing/2014/main" id="{DD234318-D711-350A-904C-5168859CF836}"/>
              </a:ext>
            </a:extLst>
          </p:cNvPr>
          <p:cNvSpPr>
            <a:spLocks noGrp="1"/>
          </p:cNvSpPr>
          <p:nvPr>
            <p:ph idx="1"/>
          </p:nvPr>
        </p:nvSpPr>
        <p:spPr>
          <a:xfrm>
            <a:off x="457199" y="1200150"/>
            <a:ext cx="5413597" cy="3517455"/>
          </a:xfrm>
        </p:spPr>
        <p:txBody>
          <a:bodyPr>
            <a:normAutofit fontScale="77500" lnSpcReduction="20000"/>
          </a:bodyPr>
          <a:lstStyle/>
          <a:p>
            <a:pPr marL="0" indent="0">
              <a:buNone/>
            </a:pPr>
            <a:r>
              <a:rPr lang="en-US" sz="2100" dirty="0"/>
              <a:t>They may look different, but ultimately the information contained is</a:t>
            </a:r>
          </a:p>
          <a:p>
            <a:pPr marL="0" indent="0">
              <a:buNone/>
            </a:pPr>
            <a:r>
              <a:rPr lang="en-US" sz="2100" dirty="0"/>
              <a:t>						</a:t>
            </a:r>
          </a:p>
          <a:p>
            <a:r>
              <a:rPr lang="en-US" sz="2300" dirty="0">
                <a:solidFill>
                  <a:srgbClr val="FF0000"/>
                </a:solidFill>
              </a:rPr>
              <a:t>Universal expansion </a:t>
            </a:r>
            <a:r>
              <a:rPr lang="en-US" sz="2300" dirty="0"/>
              <a:t>rate at different times</a:t>
            </a:r>
          </a:p>
          <a:p>
            <a:pPr lvl="1"/>
            <a:r>
              <a:rPr lang="en-US" dirty="0"/>
              <a:t>How much matter, radiation, “in-between” </a:t>
            </a:r>
            <a:r>
              <a:rPr lang="en-US" dirty="0">
                <a:solidFill>
                  <a:srgbClr val="0E8BAE"/>
                </a:solidFill>
              </a:rPr>
              <a:t>(e.g., neutrinos)</a:t>
            </a:r>
            <a:r>
              <a:rPr lang="en-US" dirty="0"/>
              <a:t>, vacuum energy, etc. </a:t>
            </a:r>
          </a:p>
          <a:p>
            <a:pPr lvl="5"/>
            <a:endParaRPr lang="en-US" sz="1800" dirty="0"/>
          </a:p>
          <a:p>
            <a:r>
              <a:rPr lang="en-US" sz="2300" dirty="0">
                <a:solidFill>
                  <a:srgbClr val="FF0000"/>
                </a:solidFill>
              </a:rPr>
              <a:t>Growth of fluctuations under gravity</a:t>
            </a:r>
          </a:p>
          <a:p>
            <a:pPr lvl="1"/>
            <a:r>
              <a:rPr lang="en-US" dirty="0"/>
              <a:t>Kinematic properties and interactions of the various types of stuff in the universe; </a:t>
            </a:r>
            <a:r>
              <a:rPr lang="en-US" dirty="0">
                <a:solidFill>
                  <a:srgbClr val="0E8BAE"/>
                </a:solidFill>
              </a:rPr>
              <a:t>good for neutrino physics</a:t>
            </a:r>
          </a:p>
          <a:p>
            <a:pPr lvl="5"/>
            <a:endParaRPr lang="en-US" dirty="0"/>
          </a:p>
          <a:p>
            <a:r>
              <a:rPr lang="en-US" dirty="0">
                <a:solidFill>
                  <a:srgbClr val="FF0000"/>
                </a:solidFill>
              </a:rPr>
              <a:t>Distance measurements</a:t>
            </a:r>
            <a:r>
              <a:rPr lang="en-US" dirty="0"/>
              <a:t> </a:t>
            </a:r>
          </a:p>
          <a:p>
            <a:pPr lvl="1"/>
            <a:r>
              <a:rPr lang="en-US" dirty="0"/>
              <a:t>Spatial geometry, dark energy; </a:t>
            </a:r>
            <a:r>
              <a:rPr lang="en-US" dirty="0">
                <a:solidFill>
                  <a:srgbClr val="0E8BAE"/>
                </a:solidFill>
              </a:rPr>
              <a:t>not</a:t>
            </a:r>
            <a:r>
              <a:rPr lang="en-US" dirty="0"/>
              <a:t> </a:t>
            </a:r>
            <a:r>
              <a:rPr lang="en-US" dirty="0">
                <a:solidFill>
                  <a:srgbClr val="0E8BAE"/>
                </a:solidFill>
              </a:rPr>
              <a:t>directly relevant for neutrino physics but has indirect effects</a:t>
            </a:r>
            <a:r>
              <a:rPr lang="en-US" dirty="0"/>
              <a:t> on inference</a:t>
            </a:r>
          </a:p>
          <a:p>
            <a:pPr marL="342900" lvl="1" indent="0">
              <a:buNone/>
            </a:pPr>
            <a:endParaRPr lang="en-US" dirty="0"/>
          </a:p>
        </p:txBody>
      </p:sp>
      <p:sp>
        <p:nvSpPr>
          <p:cNvPr id="5" name="Slide Number Placeholder 4">
            <a:extLst>
              <a:ext uri="{FF2B5EF4-FFF2-40B4-BE49-F238E27FC236}">
                <a16:creationId xmlns:a16="http://schemas.microsoft.com/office/drawing/2014/main" id="{9615B7EA-B42D-F575-3198-79718D6A4042}"/>
              </a:ext>
            </a:extLst>
          </p:cNvPr>
          <p:cNvSpPr>
            <a:spLocks noGrp="1"/>
          </p:cNvSpPr>
          <p:nvPr>
            <p:ph type="sldNum" sz="quarter" idx="12"/>
          </p:nvPr>
        </p:nvSpPr>
        <p:spPr/>
        <p:txBody>
          <a:bodyPr/>
          <a:lstStyle/>
          <a:p>
            <a:fld id="{A4ED5AB7-515B-904A-811B-D7BD6E84713F}" type="slidenum">
              <a:rPr lang="en-US" smtClean="0"/>
              <a:t>29</a:t>
            </a:fld>
            <a:endParaRPr lang="en-US" dirty="0"/>
          </a:p>
        </p:txBody>
      </p:sp>
      <p:pic>
        <p:nvPicPr>
          <p:cNvPr id="23" name="Picture 22">
            <a:extLst>
              <a:ext uri="{FF2B5EF4-FFF2-40B4-BE49-F238E27FC236}">
                <a16:creationId xmlns:a16="http://schemas.microsoft.com/office/drawing/2014/main" id="{67D94466-5C84-AC9E-EA24-4D2AA8A61EE4}"/>
              </a:ext>
            </a:extLst>
          </p:cNvPr>
          <p:cNvPicPr>
            <a:picLocks noChangeAspect="1"/>
          </p:cNvPicPr>
          <p:nvPr/>
        </p:nvPicPr>
        <p:blipFill>
          <a:blip r:embed="rId2"/>
          <a:stretch>
            <a:fillRect/>
          </a:stretch>
        </p:blipFill>
        <p:spPr>
          <a:xfrm>
            <a:off x="6006885" y="2851338"/>
            <a:ext cx="1175856" cy="635249"/>
          </a:xfrm>
          <a:prstGeom prst="rect">
            <a:avLst/>
          </a:prstGeom>
        </p:spPr>
      </p:pic>
      <p:pic>
        <p:nvPicPr>
          <p:cNvPr id="24" name="Picture 23">
            <a:extLst>
              <a:ext uri="{FF2B5EF4-FFF2-40B4-BE49-F238E27FC236}">
                <a16:creationId xmlns:a16="http://schemas.microsoft.com/office/drawing/2014/main" id="{18948D94-16E5-942C-5ED7-33AE0332F6B0}"/>
              </a:ext>
            </a:extLst>
          </p:cNvPr>
          <p:cNvPicPr>
            <a:picLocks noChangeAspect="1"/>
          </p:cNvPicPr>
          <p:nvPr/>
        </p:nvPicPr>
        <p:blipFill>
          <a:blip r:embed="rId3"/>
          <a:stretch>
            <a:fillRect/>
          </a:stretch>
        </p:blipFill>
        <p:spPr>
          <a:xfrm>
            <a:off x="7493138" y="2670092"/>
            <a:ext cx="999942" cy="995311"/>
          </a:xfrm>
          <a:prstGeom prst="rect">
            <a:avLst/>
          </a:prstGeom>
        </p:spPr>
      </p:pic>
      <p:sp>
        <p:nvSpPr>
          <p:cNvPr id="2" name="Rectangle 1">
            <a:extLst>
              <a:ext uri="{FF2B5EF4-FFF2-40B4-BE49-F238E27FC236}">
                <a16:creationId xmlns:a16="http://schemas.microsoft.com/office/drawing/2014/main" id="{65BB14A7-2F1D-6DFC-CF31-37350379701C}"/>
              </a:ext>
            </a:extLst>
          </p:cNvPr>
          <p:cNvSpPr/>
          <p:nvPr/>
        </p:nvSpPr>
        <p:spPr>
          <a:xfrm>
            <a:off x="349452" y="1788031"/>
            <a:ext cx="5387389" cy="9609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937D710-0142-1194-02CF-D49C0DB5CAB2}"/>
              </a:ext>
            </a:extLst>
          </p:cNvPr>
          <p:cNvSpPr/>
          <p:nvPr/>
        </p:nvSpPr>
        <p:spPr>
          <a:xfrm>
            <a:off x="457199" y="3665403"/>
            <a:ext cx="5387389" cy="9609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Down Arrow 10">
            <a:extLst>
              <a:ext uri="{FF2B5EF4-FFF2-40B4-BE49-F238E27FC236}">
                <a16:creationId xmlns:a16="http://schemas.microsoft.com/office/drawing/2014/main" id="{A5948EF1-4436-A55F-0894-F240A7C3E793}"/>
              </a:ext>
            </a:extLst>
          </p:cNvPr>
          <p:cNvSpPr/>
          <p:nvPr/>
        </p:nvSpPr>
        <p:spPr>
          <a:xfrm rot="16200000">
            <a:off x="654073" y="4088308"/>
            <a:ext cx="307564" cy="369664"/>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BDF6957-DADB-C6D7-67D5-7F2DE136E684}"/>
                  </a:ext>
                </a:extLst>
              </p:cNvPr>
              <p:cNvSpPr txBox="1"/>
              <p:nvPr/>
            </p:nvSpPr>
            <p:spPr>
              <a:xfrm>
                <a:off x="992687" y="3811475"/>
                <a:ext cx="4851901" cy="923330"/>
              </a:xfrm>
              <a:prstGeom prst="rect">
                <a:avLst/>
              </a:prstGeom>
              <a:solidFill>
                <a:schemeClr val="bg1"/>
              </a:solidFill>
              <a:ln>
                <a:noFill/>
              </a:ln>
            </p:spPr>
            <p:txBody>
              <a:bodyPr wrap="square" rtlCol="0">
                <a:spAutoFit/>
              </a:bodyPr>
              <a:lstStyle/>
              <a:p>
                <a:r>
                  <a:rPr lang="en-US" dirty="0">
                    <a:solidFill>
                      <a:schemeClr val="tx1"/>
                    </a:solidFill>
                  </a:rPr>
                  <a:t>Neutrino masses, </a:t>
                </a:r>
                <a14:m>
                  <m:oMath xmlns:m="http://schemas.openxmlformats.org/officeDocument/2006/math">
                    <m:nary>
                      <m:naryPr>
                        <m:chr m:val="∑"/>
                        <m:subHide m:val="on"/>
                        <m:supHide m:val="on"/>
                        <m:ctrlPr>
                          <a:rPr lang="en-US" i="1" smtClean="0">
                            <a:solidFill>
                              <a:schemeClr val="tx1"/>
                            </a:solidFill>
                            <a:latin typeface="Cambria Math" panose="02040503050406030204" pitchFamily="18" charset="0"/>
                          </a:rPr>
                        </m:ctrlPr>
                      </m:naryPr>
                      <m:sub/>
                      <m:sup/>
                      <m:e>
                        <m:sSub>
                          <m:sSubPr>
                            <m:ctrlPr>
                              <a:rPr lang="en-US" i="1" smtClean="0">
                                <a:solidFill>
                                  <a:schemeClr val="tx1"/>
                                </a:solidFill>
                                <a:latin typeface="Cambria Math" panose="02040503050406030204" pitchFamily="18" charset="0"/>
                              </a:rPr>
                            </m:ctrlPr>
                          </m:sSubPr>
                          <m:e>
                            <m:r>
                              <a:rPr lang="en-AU" b="0" i="1" smtClean="0">
                                <a:solidFill>
                                  <a:schemeClr val="tx1"/>
                                </a:solidFill>
                                <a:latin typeface="Cambria Math" panose="02040503050406030204" pitchFamily="18" charset="0"/>
                              </a:rPr>
                              <m:t>𝑚</m:t>
                            </m:r>
                          </m:e>
                          <m:sub>
                            <m:r>
                              <a:rPr lang="en-US" i="1" smtClean="0">
                                <a:solidFill>
                                  <a:schemeClr val="tx1"/>
                                </a:solidFill>
                                <a:latin typeface="Cambria Math" panose="02040503050406030204" pitchFamily="18" charset="0"/>
                                <a:ea typeface="Cambria Math" panose="02040503050406030204" pitchFamily="18" charset="0"/>
                              </a:rPr>
                              <m:t>𝜈</m:t>
                            </m:r>
                          </m:sub>
                        </m:sSub>
                      </m:e>
                    </m:nary>
                  </m:oMath>
                </a14:m>
                <a:r>
                  <a:rPr lang="en-AU" dirty="0">
                    <a:solidFill>
                      <a:schemeClr val="tx1"/>
                    </a:solidFill>
                    <a:ea typeface="Cambria Math" panose="02040503050406030204" pitchFamily="18" charset="0"/>
                  </a:rPr>
                  <a:t> (large-scale structure)</a:t>
                </a:r>
              </a:p>
              <a:p>
                <a:r>
                  <a:rPr lang="en-US" dirty="0">
                    <a:solidFill>
                      <a:schemeClr val="tx1"/>
                    </a:solidFill>
                  </a:rPr>
                  <a:t>Neutrino decay/lifetime, </a:t>
                </a:r>
                <a14:m>
                  <m:oMath xmlns:m="http://schemas.openxmlformats.org/officeDocument/2006/math">
                    <m:sSub>
                      <m:sSubPr>
                        <m:ctrlPr>
                          <a:rPr lang="en-US" i="1" smtClean="0">
                            <a:solidFill>
                              <a:schemeClr val="tx1"/>
                            </a:solidFill>
                            <a:latin typeface="Cambria Math" panose="02040503050406030204" pitchFamily="18" charset="0"/>
                          </a:rPr>
                        </m:ctrlPr>
                      </m:sSubPr>
                      <m:e>
                        <m:r>
                          <a:rPr lang="en-US" i="1" smtClean="0">
                            <a:solidFill>
                              <a:schemeClr val="tx1"/>
                            </a:solidFill>
                            <a:latin typeface="Cambria Math" panose="02040503050406030204" pitchFamily="18" charset="0"/>
                            <a:ea typeface="Cambria Math" panose="02040503050406030204" pitchFamily="18" charset="0"/>
                          </a:rPr>
                          <m:t>𝜏</m:t>
                        </m:r>
                      </m:e>
                      <m:sub>
                        <m:r>
                          <a:rPr lang="en-AU" b="0" i="1" smtClean="0">
                            <a:solidFill>
                              <a:schemeClr val="tx1"/>
                            </a:solidFill>
                            <a:latin typeface="Cambria Math" panose="02040503050406030204" pitchFamily="18" charset="0"/>
                          </a:rPr>
                          <m:t>0</m:t>
                        </m:r>
                      </m:sub>
                    </m:sSub>
                  </m:oMath>
                </a14:m>
                <a:r>
                  <a:rPr lang="en-US" dirty="0">
                    <a:solidFill>
                      <a:schemeClr val="tx1"/>
                    </a:solidFill>
                  </a:rPr>
                  <a:t> (CMB)</a:t>
                </a:r>
              </a:p>
              <a:p>
                <a:r>
                  <a:rPr lang="en-US" dirty="0"/>
                  <a:t>Non-standard neutrino interactions (CMB)</a:t>
                </a:r>
              </a:p>
            </p:txBody>
          </p:sp>
        </mc:Choice>
        <mc:Fallback xmlns="">
          <p:sp>
            <p:nvSpPr>
              <p:cNvPr id="13" name="TextBox 12">
                <a:extLst>
                  <a:ext uri="{FF2B5EF4-FFF2-40B4-BE49-F238E27FC236}">
                    <a16:creationId xmlns:a16="http://schemas.microsoft.com/office/drawing/2014/main" id="{4BDF6957-DADB-C6D7-67D5-7F2DE136E684}"/>
                  </a:ext>
                </a:extLst>
              </p:cNvPr>
              <p:cNvSpPr txBox="1">
                <a:spLocks noRot="1" noChangeAspect="1" noMove="1" noResize="1" noEditPoints="1" noAdjustHandles="1" noChangeArrowheads="1" noChangeShapeType="1" noTextEdit="1"/>
              </p:cNvSpPr>
              <p:nvPr/>
            </p:nvSpPr>
            <p:spPr>
              <a:xfrm>
                <a:off x="992687" y="3811475"/>
                <a:ext cx="4851901" cy="923330"/>
              </a:xfrm>
              <a:prstGeom prst="rect">
                <a:avLst/>
              </a:prstGeom>
              <a:blipFill>
                <a:blip r:embed="rId4"/>
                <a:stretch>
                  <a:fillRect l="-1305" t="-46575" b="-10959"/>
                </a:stretch>
              </a:blipFill>
              <a:ln>
                <a:noFill/>
              </a:ln>
            </p:spPr>
            <p:txBody>
              <a:bodyPr/>
              <a:lstStyle/>
              <a:p>
                <a:r>
                  <a:rPr lang="en-US">
                    <a:noFill/>
                  </a:rPr>
                  <a:t> </a:t>
                </a:r>
              </a:p>
            </p:txBody>
          </p:sp>
        </mc:Fallback>
      </mc:AlternateContent>
      <p:sp>
        <p:nvSpPr>
          <p:cNvPr id="6" name="Down Arrow 5">
            <a:extLst>
              <a:ext uri="{FF2B5EF4-FFF2-40B4-BE49-F238E27FC236}">
                <a16:creationId xmlns:a16="http://schemas.microsoft.com/office/drawing/2014/main" id="{A2905B67-B9E4-40CA-AFC9-4804159D4D92}"/>
              </a:ext>
            </a:extLst>
          </p:cNvPr>
          <p:cNvSpPr/>
          <p:nvPr/>
        </p:nvSpPr>
        <p:spPr>
          <a:xfrm rot="16200000">
            <a:off x="654073" y="4387519"/>
            <a:ext cx="307564" cy="369664"/>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2359630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istory-of-the-universe-2014.jpg"/>
          <p:cNvPicPr>
            <a:picLocks noChangeAspect="1"/>
          </p:cNvPicPr>
          <p:nvPr/>
        </p:nvPicPr>
        <p:blipFill>
          <a:blip r:embed="rId2">
            <a:extLst>
              <a:ext uri="{28A0092B-C50C-407E-A947-70E740481C1C}">
                <a14:useLocalDpi xmlns:a14="http://schemas.microsoft.com/office/drawing/2010/main"/>
              </a:ext>
            </a:extLst>
          </a:blip>
          <a:srcRect l="-28793" r="-28793"/>
          <a:stretch>
            <a:fillRect/>
          </a:stretch>
        </p:blipFill>
        <p:spPr>
          <a:xfrm>
            <a:off x="-833070" y="0"/>
            <a:ext cx="10845083" cy="5143500"/>
          </a:xfrm>
          <a:prstGeom prst="rect">
            <a:avLst/>
          </a:prstGeom>
        </p:spPr>
      </p:pic>
      <p:cxnSp>
        <p:nvCxnSpPr>
          <p:cNvPr id="3" name="Straight Connector 2">
            <a:extLst>
              <a:ext uri="{FF2B5EF4-FFF2-40B4-BE49-F238E27FC236}">
                <a16:creationId xmlns:a16="http://schemas.microsoft.com/office/drawing/2014/main" id="{399D9676-A17F-F8F4-38A6-35F59F6EF624}"/>
              </a:ext>
            </a:extLst>
          </p:cNvPr>
          <p:cNvCxnSpPr>
            <a:cxnSpLocks/>
          </p:cNvCxnSpPr>
          <p:nvPr/>
        </p:nvCxnSpPr>
        <p:spPr>
          <a:xfrm>
            <a:off x="3384824" y="896587"/>
            <a:ext cx="0" cy="257226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4B6DB3B-0473-9EEE-DA74-8674F22D335D}"/>
                  </a:ext>
                </a:extLst>
              </p:cNvPr>
              <p:cNvSpPr txBox="1"/>
              <p:nvPr/>
            </p:nvSpPr>
            <p:spPr>
              <a:xfrm>
                <a:off x="2713264" y="3401773"/>
                <a:ext cx="1330574" cy="646331"/>
              </a:xfrm>
              <a:prstGeom prst="rect">
                <a:avLst/>
              </a:prstGeom>
              <a:solidFill>
                <a:schemeClr val="bg1"/>
              </a:solidFill>
              <a:ln>
                <a:solidFill>
                  <a:schemeClr val="tx1"/>
                </a:solidFill>
              </a:ln>
            </p:spPr>
            <p:txBody>
              <a:bodyPr wrap="square" rtlCol="0">
                <a:spAutoFit/>
              </a:bodyPr>
              <a:lstStyle/>
              <a:p>
                <a:r>
                  <a:rPr lang="en-US" sz="1200" dirty="0">
                    <a:highlight>
                      <a:srgbClr val="000000"/>
                    </a:highlight>
                  </a:rPr>
                  <a:t>Cosmic neutrino background </a:t>
                </a:r>
                <a14:m>
                  <m:oMath xmlns:m="http://schemas.openxmlformats.org/officeDocument/2006/math">
                    <m:r>
                      <a:rPr lang="en-AU" sz="1200" b="0" i="1" smtClean="0">
                        <a:highlight>
                          <a:srgbClr val="000000"/>
                        </a:highlight>
                        <a:latin typeface="Cambria Math" panose="02040503050406030204" pitchFamily="18" charset="0"/>
                      </a:rPr>
                      <m:t>𝑡</m:t>
                    </m:r>
                    <m:r>
                      <a:rPr lang="en-AU" sz="1200" b="0" i="1" smtClean="0">
                        <a:highlight>
                          <a:srgbClr val="000000"/>
                        </a:highlight>
                        <a:latin typeface="Cambria Math" panose="02040503050406030204" pitchFamily="18" charset="0"/>
                      </a:rPr>
                      <m:t> ~ 1</m:t>
                    </m:r>
                    <m:r>
                      <m:rPr>
                        <m:sty m:val="p"/>
                      </m:rPr>
                      <a:rPr lang="en-AU" sz="1200" b="0" i="0" smtClean="0">
                        <a:highlight>
                          <a:srgbClr val="000000"/>
                        </a:highlight>
                        <a:latin typeface="Cambria Math" panose="02040503050406030204" pitchFamily="18" charset="0"/>
                        <a:ea typeface="Cambria Math" panose="02040503050406030204" pitchFamily="18" charset="0"/>
                      </a:rPr>
                      <m:t>s</m:t>
                    </m:r>
                  </m:oMath>
                </a14:m>
                <a:r>
                  <a:rPr lang="en-US" sz="1200" dirty="0">
                    <a:highlight>
                      <a:srgbClr val="000000"/>
                    </a:highlight>
                  </a:rPr>
                  <a:t>, </a:t>
                </a:r>
                <a14:m>
                  <m:oMath xmlns:m="http://schemas.openxmlformats.org/officeDocument/2006/math">
                    <m:r>
                      <a:rPr lang="en-AU" sz="1200" b="0" i="1" smtClean="0">
                        <a:highlight>
                          <a:srgbClr val="000000"/>
                        </a:highlight>
                        <a:latin typeface="Cambria Math" panose="02040503050406030204" pitchFamily="18" charset="0"/>
                      </a:rPr>
                      <m:t>𝑇</m:t>
                    </m:r>
                    <m:r>
                      <a:rPr lang="en-AU" sz="1200" b="0" i="1" smtClean="0">
                        <a:highlight>
                          <a:srgbClr val="000000"/>
                        </a:highlight>
                        <a:latin typeface="Cambria Math" panose="02040503050406030204" pitchFamily="18" charset="0"/>
                      </a:rPr>
                      <m:t> ~ 1 </m:t>
                    </m:r>
                    <m:r>
                      <m:rPr>
                        <m:sty m:val="p"/>
                      </m:rPr>
                      <a:rPr lang="en-AU" sz="1200" b="0" i="0" smtClean="0">
                        <a:highlight>
                          <a:srgbClr val="000000"/>
                        </a:highlight>
                        <a:latin typeface="Cambria Math" panose="02040503050406030204" pitchFamily="18" charset="0"/>
                        <a:ea typeface="Cambria Math" panose="02040503050406030204" pitchFamily="18" charset="0"/>
                      </a:rPr>
                      <m:t>MeV</m:t>
                    </m:r>
                  </m:oMath>
                </a14:m>
                <a:endParaRPr lang="en-US" sz="1200" dirty="0">
                  <a:highlight>
                    <a:srgbClr val="000000"/>
                  </a:highlight>
                </a:endParaRPr>
              </a:p>
            </p:txBody>
          </p:sp>
        </mc:Choice>
        <mc:Fallback xmlns="">
          <p:sp>
            <p:nvSpPr>
              <p:cNvPr id="5" name="TextBox 4">
                <a:extLst>
                  <a:ext uri="{FF2B5EF4-FFF2-40B4-BE49-F238E27FC236}">
                    <a16:creationId xmlns:a16="http://schemas.microsoft.com/office/drawing/2014/main" id="{D4B6DB3B-0473-9EEE-DA74-8674F22D335D}"/>
                  </a:ext>
                </a:extLst>
              </p:cNvPr>
              <p:cNvSpPr txBox="1">
                <a:spLocks noRot="1" noChangeAspect="1" noMove="1" noResize="1" noEditPoints="1" noAdjustHandles="1" noChangeArrowheads="1" noChangeShapeType="1" noTextEdit="1"/>
              </p:cNvSpPr>
              <p:nvPr/>
            </p:nvSpPr>
            <p:spPr>
              <a:xfrm>
                <a:off x="2713264" y="3401773"/>
                <a:ext cx="1330574" cy="646331"/>
              </a:xfrm>
              <a:prstGeom prst="rect">
                <a:avLst/>
              </a:prstGeom>
              <a:blipFill>
                <a:blip r:embed="rId3"/>
                <a:stretch>
                  <a:fillRect b="-3774"/>
                </a:stretch>
              </a:blipFill>
              <a:ln>
                <a:solidFill>
                  <a:schemeClr val="tx1"/>
                </a:solidFill>
              </a:ln>
            </p:spPr>
            <p:txBody>
              <a:bodyPr/>
              <a:lstStyle/>
              <a:p>
                <a:r>
                  <a:rPr lang="en-US">
                    <a:noFill/>
                  </a:rPr>
                  <a:t> </a:t>
                </a:r>
              </a:p>
            </p:txBody>
          </p:sp>
        </mc:Fallback>
      </mc:AlternateContent>
      <p:grpSp>
        <p:nvGrpSpPr>
          <p:cNvPr id="7" name="Group 6">
            <a:extLst>
              <a:ext uri="{FF2B5EF4-FFF2-40B4-BE49-F238E27FC236}">
                <a16:creationId xmlns:a16="http://schemas.microsoft.com/office/drawing/2014/main" id="{9AF22C6C-1CFD-B978-3023-DC122CE8A440}"/>
              </a:ext>
            </a:extLst>
          </p:cNvPr>
          <p:cNvGrpSpPr/>
          <p:nvPr/>
        </p:nvGrpSpPr>
        <p:grpSpPr>
          <a:xfrm>
            <a:off x="3378551" y="576432"/>
            <a:ext cx="651793" cy="438582"/>
            <a:chOff x="3378551" y="576432"/>
            <a:chExt cx="651793" cy="438582"/>
          </a:xfrm>
        </p:grpSpPr>
        <p:sp>
          <p:nvSpPr>
            <p:cNvPr id="18" name="Rectangular Callout 17">
              <a:extLst>
                <a:ext uri="{FF2B5EF4-FFF2-40B4-BE49-F238E27FC236}">
                  <a16:creationId xmlns:a16="http://schemas.microsoft.com/office/drawing/2014/main" id="{72F9F254-ED0D-B5EF-FF23-269BCDA770EB}"/>
                </a:ext>
              </a:extLst>
            </p:cNvPr>
            <p:cNvSpPr/>
            <p:nvPr/>
          </p:nvSpPr>
          <p:spPr>
            <a:xfrm>
              <a:off x="3442105" y="605717"/>
              <a:ext cx="524242" cy="381739"/>
            </a:xfrm>
            <a:prstGeom prst="wedgeRectCallout">
              <a:avLst>
                <a:gd name="adj1" fmla="val 25828"/>
                <a:gd name="adj2" fmla="val 121710"/>
              </a:avLst>
            </a:prstGeom>
            <a:solidFill>
              <a:srgbClr val="007C95">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5509684-E054-CC7C-3F26-15DE6BA8ECEC}"/>
                </a:ext>
              </a:extLst>
            </p:cNvPr>
            <p:cNvSpPr txBox="1"/>
            <p:nvPr/>
          </p:nvSpPr>
          <p:spPr>
            <a:xfrm>
              <a:off x="3378551" y="576432"/>
              <a:ext cx="651793" cy="438582"/>
            </a:xfrm>
            <a:prstGeom prst="rect">
              <a:avLst/>
            </a:prstGeom>
            <a:noFill/>
          </p:spPr>
          <p:txBody>
            <a:bodyPr wrap="square" rtlCol="0">
              <a:spAutoFit/>
            </a:bodyPr>
            <a:lstStyle/>
            <a:p>
              <a:r>
                <a:rPr lang="en-US" sz="750" spc="20" dirty="0">
                  <a:solidFill>
                    <a:srgbClr val="DAF1F4"/>
                  </a:solidFill>
                  <a:latin typeface="Futura Medium" panose="020B0602020204020303" pitchFamily="34" charset="-79"/>
                  <a:ea typeface="Tahoma" panose="020B0604030504040204" pitchFamily="34" charset="0"/>
                  <a:cs typeface="Futura Medium" panose="020B0602020204020303" pitchFamily="34" charset="-79"/>
                </a:rPr>
                <a:t>Primordial </a:t>
              </a:r>
              <a:r>
                <a:rPr lang="en-US" sz="750" spc="20" dirty="0" err="1">
                  <a:solidFill>
                    <a:srgbClr val="DAF1F4"/>
                  </a:solidFill>
                  <a:latin typeface="Futura Medium" panose="020B0602020204020303" pitchFamily="34" charset="-79"/>
                  <a:ea typeface="Tahoma" panose="020B0604030504040204" pitchFamily="34" charset="0"/>
                  <a:cs typeface="Futura Medium" panose="020B0602020204020303" pitchFamily="34" charset="-79"/>
                </a:rPr>
                <a:t>nucleo</a:t>
              </a:r>
              <a:r>
                <a:rPr lang="en-US" sz="750" spc="20" dirty="0">
                  <a:solidFill>
                    <a:srgbClr val="DAF1F4"/>
                  </a:solidFill>
                  <a:latin typeface="Futura Medium" panose="020B0602020204020303" pitchFamily="34" charset="-79"/>
                  <a:ea typeface="Tahoma" panose="020B0604030504040204" pitchFamily="34" charset="0"/>
                  <a:cs typeface="Futura Medium" panose="020B0602020204020303" pitchFamily="34" charset="-79"/>
                </a:rPr>
                <a:t>-synthesis</a:t>
              </a:r>
            </a:p>
          </p:txBody>
        </p:sp>
      </p:grpSp>
      <p:sp>
        <p:nvSpPr>
          <p:cNvPr id="8" name="Slide Number Placeholder 7">
            <a:extLst>
              <a:ext uri="{FF2B5EF4-FFF2-40B4-BE49-F238E27FC236}">
                <a16:creationId xmlns:a16="http://schemas.microsoft.com/office/drawing/2014/main" id="{F50D9FF4-8AD4-726E-ADD9-6F10546F4ED7}"/>
              </a:ext>
            </a:extLst>
          </p:cNvPr>
          <p:cNvSpPr>
            <a:spLocks noGrp="1"/>
          </p:cNvSpPr>
          <p:nvPr>
            <p:ph type="sldNum" sz="quarter" idx="12"/>
          </p:nvPr>
        </p:nvSpPr>
        <p:spPr/>
        <p:txBody>
          <a:bodyPr/>
          <a:lstStyle/>
          <a:p>
            <a:fld id="{A4ED5AB7-515B-904A-811B-D7BD6E84713F}" type="slidenum">
              <a:rPr lang="en-US" smtClean="0"/>
              <a:t>3</a:t>
            </a:fld>
            <a:endParaRPr lang="en-US"/>
          </a:p>
        </p:txBody>
      </p:sp>
    </p:spTree>
    <p:extLst>
      <p:ext uri="{BB962C8B-B14F-4D97-AF65-F5344CB8AC3E}">
        <p14:creationId xmlns:p14="http://schemas.microsoft.com/office/powerpoint/2010/main" val="228229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C8E54-FB85-8C31-A6EC-5B4D4E075FDC}"/>
              </a:ext>
            </a:extLst>
          </p:cNvPr>
          <p:cNvSpPr>
            <a:spLocks noGrp="1"/>
          </p:cNvSpPr>
          <p:nvPr>
            <p:ph type="title"/>
          </p:nvPr>
        </p:nvSpPr>
        <p:spPr/>
        <p:txBody>
          <a:bodyPr>
            <a:normAutofit/>
          </a:bodyPr>
          <a:lstStyle/>
          <a:p>
            <a:pPr algn="l"/>
            <a:r>
              <a:rPr lang="en-US" dirty="0">
                <a:solidFill>
                  <a:srgbClr val="F3FFC4"/>
                </a:solidFill>
              </a:rPr>
              <a:t>Formation of the C𝜈B…</a:t>
            </a:r>
          </a:p>
        </p:txBody>
      </p:sp>
      <p:pic>
        <p:nvPicPr>
          <p:cNvPr id="4" name="Picture 3" descr="Shape&#10;&#10;Description automatically generated">
            <a:extLst>
              <a:ext uri="{FF2B5EF4-FFF2-40B4-BE49-F238E27FC236}">
                <a16:creationId xmlns:a16="http://schemas.microsoft.com/office/drawing/2014/main" id="{850353B5-CF80-EAD8-BD95-AEDD9754E8E4}"/>
              </a:ext>
            </a:extLst>
          </p:cNvPr>
          <p:cNvPicPr>
            <a:picLocks noChangeAspect="1"/>
          </p:cNvPicPr>
          <p:nvPr/>
        </p:nvPicPr>
        <p:blipFill>
          <a:blip r:embed="rId2"/>
          <a:stretch>
            <a:fillRect/>
          </a:stretch>
        </p:blipFill>
        <p:spPr>
          <a:xfrm>
            <a:off x="1473647" y="1643969"/>
            <a:ext cx="2144954" cy="2223668"/>
          </a:xfrm>
          <a:prstGeom prst="rect">
            <a:avLst/>
          </a:prstGeom>
        </p:spPr>
      </p:pic>
      <p:pic>
        <p:nvPicPr>
          <p:cNvPr id="6" name="Picture 5" descr="A picture containing text, clock&#10;&#10;Description automatically generated">
            <a:extLst>
              <a:ext uri="{FF2B5EF4-FFF2-40B4-BE49-F238E27FC236}">
                <a16:creationId xmlns:a16="http://schemas.microsoft.com/office/drawing/2014/main" id="{15FC2977-170B-9077-3288-8FBEE89B7D57}"/>
              </a:ext>
            </a:extLst>
          </p:cNvPr>
          <p:cNvPicPr>
            <a:picLocks noChangeAspect="1"/>
          </p:cNvPicPr>
          <p:nvPr/>
        </p:nvPicPr>
        <p:blipFill>
          <a:blip r:embed="rId3"/>
          <a:stretch>
            <a:fillRect/>
          </a:stretch>
        </p:blipFill>
        <p:spPr>
          <a:xfrm>
            <a:off x="5303660" y="1632321"/>
            <a:ext cx="1974204" cy="2218349"/>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3EA5881-EFD5-7A16-DF51-0E1C6AF3C4EE}"/>
                  </a:ext>
                </a:extLst>
              </p:cNvPr>
              <p:cNvSpPr txBox="1"/>
              <p:nvPr/>
            </p:nvSpPr>
            <p:spPr>
              <a:xfrm>
                <a:off x="518354" y="3995765"/>
                <a:ext cx="4333208" cy="784830"/>
              </a:xfrm>
              <a:prstGeom prst="rect">
                <a:avLst/>
              </a:prstGeom>
              <a:noFill/>
            </p:spPr>
            <p:txBody>
              <a:bodyPr wrap="square" rtlCol="0">
                <a:spAutoFit/>
              </a:bodyPr>
              <a:lstStyle/>
              <a:p>
                <a:r>
                  <a:rPr lang="en-US" sz="1500" dirty="0">
                    <a:solidFill>
                      <a:srgbClr val="FF0000"/>
                    </a:solidFill>
                  </a:rPr>
                  <a:t>Above</a:t>
                </a:r>
                <a14:m>
                  <m:oMath xmlns:m="http://schemas.openxmlformats.org/officeDocument/2006/math">
                    <m:r>
                      <a:rPr lang="en-AU" sz="1500" b="0">
                        <a:solidFill>
                          <a:srgbClr val="FF0000"/>
                        </a:solidFill>
                        <a:latin typeface="Cambria Math" panose="02040503050406030204" pitchFamily="18" charset="0"/>
                        <a:ea typeface="Cambria Math" panose="02040503050406030204" pitchFamily="18" charset="0"/>
                      </a:rPr>
                      <m:t> </m:t>
                    </m:r>
                    <m:r>
                      <a:rPr lang="en-AU" sz="1500" b="0" i="1">
                        <a:solidFill>
                          <a:srgbClr val="FF0000"/>
                        </a:solidFill>
                        <a:latin typeface="Cambria Math" panose="02040503050406030204" pitchFamily="18" charset="0"/>
                        <a:ea typeface="Cambria Math" panose="02040503050406030204" pitchFamily="18" charset="0"/>
                      </a:rPr>
                      <m:t>𝑇</m:t>
                    </m:r>
                    <m:r>
                      <a:rPr lang="en-AU" sz="1500" b="0">
                        <a:solidFill>
                          <a:srgbClr val="FF0000"/>
                        </a:solidFill>
                        <a:latin typeface="Cambria Math" panose="02040503050406030204" pitchFamily="18" charset="0"/>
                        <a:ea typeface="Cambria Math" panose="02040503050406030204" pitchFamily="18" charset="0"/>
                      </a:rPr>
                      <m:t> </m:t>
                    </m:r>
                    <m:r>
                      <a:rPr lang="en-AU" sz="1500" i="1">
                        <a:solidFill>
                          <a:srgbClr val="FF0000"/>
                        </a:solidFill>
                        <a:latin typeface="Cambria Math" panose="02040503050406030204" pitchFamily="18" charset="0"/>
                        <a:ea typeface="Cambria Math" panose="02040503050406030204" pitchFamily="18" charset="0"/>
                      </a:rPr>
                      <m:t>~</m:t>
                    </m:r>
                    <m:r>
                      <a:rPr lang="en-AU" sz="1500" b="0" i="1">
                        <a:solidFill>
                          <a:srgbClr val="FF0000"/>
                        </a:solidFill>
                        <a:latin typeface="Cambria Math" panose="02040503050406030204" pitchFamily="18" charset="0"/>
                        <a:ea typeface="Cambria Math" panose="02040503050406030204" pitchFamily="18" charset="0"/>
                      </a:rPr>
                      <m:t> 1 </m:t>
                    </m:r>
                    <m:r>
                      <m:rPr>
                        <m:sty m:val="p"/>
                      </m:rPr>
                      <a:rPr lang="en-AU" sz="1500" b="0" i="0">
                        <a:solidFill>
                          <a:srgbClr val="FF0000"/>
                        </a:solidFill>
                        <a:latin typeface="Cambria Math" panose="02040503050406030204" pitchFamily="18" charset="0"/>
                        <a:ea typeface="Cambria Math" panose="02040503050406030204" pitchFamily="18" charset="0"/>
                      </a:rPr>
                      <m:t>MeV</m:t>
                    </m:r>
                  </m:oMath>
                </a14:m>
                <a:r>
                  <a:rPr lang="en-US" sz="1500" dirty="0"/>
                  <a:t>, even weakly-interacting neutrinos can be produced, scatter off </a:t>
                </a:r>
                <a14:m>
                  <m:oMath xmlns:m="http://schemas.openxmlformats.org/officeDocument/2006/math">
                    <m:sSup>
                      <m:sSupPr>
                        <m:ctrlPr>
                          <a:rPr lang="en-US" sz="1500" i="1" dirty="0" smtClean="0">
                            <a:latin typeface="Cambria Math" panose="02040503050406030204" pitchFamily="18" charset="0"/>
                          </a:rPr>
                        </m:ctrlPr>
                      </m:sSupPr>
                      <m:e>
                        <m:r>
                          <a:rPr lang="en-AU" sz="1500" b="0" i="1" dirty="0" smtClean="0">
                            <a:latin typeface="Cambria Math" panose="02040503050406030204" pitchFamily="18" charset="0"/>
                          </a:rPr>
                          <m:t>𝑒</m:t>
                        </m:r>
                      </m:e>
                      <m:sup>
                        <m:r>
                          <a:rPr lang="en-AU" sz="1500" b="0" i="1" dirty="0" smtClean="0">
                            <a:latin typeface="Cambria Math" panose="02040503050406030204" pitchFamily="18" charset="0"/>
                          </a:rPr>
                          <m:t>+</m:t>
                        </m:r>
                      </m:sup>
                    </m:sSup>
                    <m:sSup>
                      <m:sSupPr>
                        <m:ctrlPr>
                          <a:rPr lang="en-US" sz="1500" i="1" dirty="0">
                            <a:latin typeface="Cambria Math" panose="02040503050406030204" pitchFamily="18" charset="0"/>
                          </a:rPr>
                        </m:ctrlPr>
                      </m:sSupPr>
                      <m:e>
                        <m:r>
                          <a:rPr lang="en-AU" sz="1500" i="1" dirty="0">
                            <a:latin typeface="Cambria Math" panose="02040503050406030204" pitchFamily="18" charset="0"/>
                          </a:rPr>
                          <m:t>𝑒</m:t>
                        </m:r>
                      </m:e>
                      <m:sup>
                        <m:r>
                          <a:rPr lang="en-AU" sz="1500" b="0" i="1" dirty="0" smtClean="0">
                            <a:latin typeface="Cambria Math" panose="02040503050406030204" pitchFamily="18" charset="0"/>
                          </a:rPr>
                          <m:t>−</m:t>
                        </m:r>
                      </m:sup>
                    </m:sSup>
                    <m:r>
                      <a:rPr lang="en-AU" sz="1500" i="1" dirty="0">
                        <a:latin typeface="Cambria Math" panose="02040503050406030204" pitchFamily="18" charset="0"/>
                      </a:rPr>
                      <m:t> </m:t>
                    </m:r>
                  </m:oMath>
                </a14:m>
                <a:r>
                  <a:rPr lang="en-US" sz="1500" dirty="0"/>
                  <a:t>and other neutrinos, and attain </a:t>
                </a:r>
                <a:r>
                  <a:rPr lang="en-US" sz="1500" dirty="0">
                    <a:solidFill>
                      <a:srgbClr val="FF0000"/>
                    </a:solidFill>
                  </a:rPr>
                  <a:t>thermodynamic equilibrium</a:t>
                </a:r>
              </a:p>
            </p:txBody>
          </p:sp>
        </mc:Choice>
        <mc:Fallback xmlns="">
          <p:sp>
            <p:nvSpPr>
              <p:cNvPr id="7" name="TextBox 6">
                <a:extLst>
                  <a:ext uri="{FF2B5EF4-FFF2-40B4-BE49-F238E27FC236}">
                    <a16:creationId xmlns:a16="http://schemas.microsoft.com/office/drawing/2014/main" id="{83EA5881-EFD5-7A16-DF51-0E1C6AF3C4EE}"/>
                  </a:ext>
                </a:extLst>
              </p:cNvPr>
              <p:cNvSpPr txBox="1">
                <a:spLocks noRot="1" noChangeAspect="1" noMove="1" noResize="1" noEditPoints="1" noAdjustHandles="1" noChangeArrowheads="1" noChangeShapeType="1" noTextEdit="1"/>
              </p:cNvSpPr>
              <p:nvPr/>
            </p:nvSpPr>
            <p:spPr>
              <a:xfrm>
                <a:off x="518354" y="3995765"/>
                <a:ext cx="4333208" cy="784830"/>
              </a:xfrm>
              <a:prstGeom prst="rect">
                <a:avLst/>
              </a:prstGeom>
              <a:blipFill>
                <a:blip r:embed="rId4"/>
                <a:stretch>
                  <a:fillRect l="-583" t="-1587" b="-79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AC103EA-FABE-353E-BB7C-E2E367D39628}"/>
                  </a:ext>
                </a:extLst>
              </p:cNvPr>
              <p:cNvSpPr txBox="1"/>
              <p:nvPr/>
            </p:nvSpPr>
            <p:spPr>
              <a:xfrm>
                <a:off x="4927142" y="3995765"/>
                <a:ext cx="3753834" cy="784830"/>
              </a:xfrm>
              <a:prstGeom prst="rect">
                <a:avLst/>
              </a:prstGeom>
              <a:noFill/>
            </p:spPr>
            <p:txBody>
              <a:bodyPr wrap="square" rtlCol="0">
                <a:spAutoFit/>
              </a:bodyPr>
              <a:lstStyle/>
              <a:p>
                <a:r>
                  <a:rPr lang="en-US" sz="1500" dirty="0">
                    <a:solidFill>
                      <a:srgbClr val="FF0000"/>
                    </a:solidFill>
                  </a:rPr>
                  <a:t>Below </a:t>
                </a:r>
                <a14:m>
                  <m:oMath xmlns:m="http://schemas.openxmlformats.org/officeDocument/2006/math">
                    <m:r>
                      <a:rPr lang="en-AU" sz="1500">
                        <a:solidFill>
                          <a:srgbClr val="FF0000"/>
                        </a:solidFill>
                        <a:latin typeface="Cambria Math" panose="02040503050406030204" pitchFamily="18" charset="0"/>
                        <a:ea typeface="Cambria Math" panose="02040503050406030204" pitchFamily="18" charset="0"/>
                      </a:rPr>
                      <m:t> </m:t>
                    </m:r>
                    <m:r>
                      <a:rPr lang="en-AU" sz="1500" i="1">
                        <a:solidFill>
                          <a:srgbClr val="FF0000"/>
                        </a:solidFill>
                        <a:latin typeface="Cambria Math" panose="02040503050406030204" pitchFamily="18" charset="0"/>
                        <a:ea typeface="Cambria Math" panose="02040503050406030204" pitchFamily="18" charset="0"/>
                      </a:rPr>
                      <m:t>𝑇</m:t>
                    </m:r>
                    <m:r>
                      <a:rPr lang="en-AU" sz="1500">
                        <a:solidFill>
                          <a:srgbClr val="FF0000"/>
                        </a:solidFill>
                        <a:latin typeface="Cambria Math" panose="02040503050406030204" pitchFamily="18" charset="0"/>
                        <a:ea typeface="Cambria Math" panose="02040503050406030204" pitchFamily="18" charset="0"/>
                      </a:rPr>
                      <m:t> </m:t>
                    </m:r>
                    <m:r>
                      <a:rPr lang="en-US" sz="1500" i="1">
                        <a:solidFill>
                          <a:srgbClr val="FF0000"/>
                        </a:solidFill>
                        <a:latin typeface="Cambria Math" panose="02040503050406030204" pitchFamily="18" charset="0"/>
                        <a:ea typeface="Cambria Math" panose="02040503050406030204" pitchFamily="18" charset="0"/>
                      </a:rPr>
                      <m:t>~</m:t>
                    </m:r>
                    <m:r>
                      <a:rPr lang="en-AU" sz="1500" i="1">
                        <a:solidFill>
                          <a:srgbClr val="FF0000"/>
                        </a:solidFill>
                        <a:latin typeface="Cambria Math" panose="02040503050406030204" pitchFamily="18" charset="0"/>
                        <a:ea typeface="Cambria Math" panose="02040503050406030204" pitchFamily="18" charset="0"/>
                      </a:rPr>
                      <m:t> 1 </m:t>
                    </m:r>
                    <m:r>
                      <m:rPr>
                        <m:sty m:val="p"/>
                      </m:rPr>
                      <a:rPr lang="en-AU" sz="1500">
                        <a:solidFill>
                          <a:srgbClr val="FF0000"/>
                        </a:solidFill>
                        <a:latin typeface="Cambria Math" panose="02040503050406030204" pitchFamily="18" charset="0"/>
                        <a:ea typeface="Cambria Math" panose="02040503050406030204" pitchFamily="18" charset="0"/>
                      </a:rPr>
                      <m:t>MeV</m:t>
                    </m:r>
                  </m:oMath>
                </a14:m>
                <a:r>
                  <a:rPr lang="en-US" sz="1500" dirty="0"/>
                  <a:t>,</a:t>
                </a:r>
                <a:r>
                  <a:rPr lang="en-US" sz="1500" dirty="0">
                    <a:solidFill>
                      <a:srgbClr val="FF0000"/>
                    </a:solidFill>
                  </a:rPr>
                  <a:t> </a:t>
                </a:r>
                <a:r>
                  <a:rPr lang="en-US" sz="1500" dirty="0"/>
                  <a:t>expansion dilutes plasma, and reduces interaction rate: the universe becomes </a:t>
                </a:r>
                <a:r>
                  <a:rPr lang="en-US" sz="1500" dirty="0">
                    <a:solidFill>
                      <a:srgbClr val="FF0000"/>
                    </a:solidFill>
                  </a:rPr>
                  <a:t>transparent to neutrinos</a:t>
                </a:r>
                <a:r>
                  <a:rPr lang="en-US" sz="1500" dirty="0"/>
                  <a:t>.</a:t>
                </a:r>
              </a:p>
            </p:txBody>
          </p:sp>
        </mc:Choice>
        <mc:Fallback xmlns="">
          <p:sp>
            <p:nvSpPr>
              <p:cNvPr id="8" name="TextBox 7">
                <a:extLst>
                  <a:ext uri="{FF2B5EF4-FFF2-40B4-BE49-F238E27FC236}">
                    <a16:creationId xmlns:a16="http://schemas.microsoft.com/office/drawing/2014/main" id="{CAC103EA-FABE-353E-BB7C-E2E367D39628}"/>
                  </a:ext>
                </a:extLst>
              </p:cNvPr>
              <p:cNvSpPr txBox="1">
                <a:spLocks noRot="1" noChangeAspect="1" noMove="1" noResize="1" noEditPoints="1" noAdjustHandles="1" noChangeArrowheads="1" noChangeShapeType="1" noTextEdit="1"/>
              </p:cNvSpPr>
              <p:nvPr/>
            </p:nvSpPr>
            <p:spPr>
              <a:xfrm>
                <a:off x="4927142" y="3995765"/>
                <a:ext cx="3753834" cy="784830"/>
              </a:xfrm>
              <a:prstGeom prst="rect">
                <a:avLst/>
              </a:prstGeom>
              <a:blipFill>
                <a:blip r:embed="rId5"/>
                <a:stretch>
                  <a:fillRect l="-673" t="-1587" b="-7937"/>
                </a:stretch>
              </a:blipFill>
            </p:spPr>
            <p:txBody>
              <a:bodyPr/>
              <a:lstStyle/>
              <a:p>
                <a:r>
                  <a:rPr lang="en-US">
                    <a:noFill/>
                  </a:rPr>
                  <a:t> </a:t>
                </a:r>
              </a:p>
            </p:txBody>
          </p:sp>
        </mc:Fallback>
      </mc:AlternateContent>
      <p:sp>
        <p:nvSpPr>
          <p:cNvPr id="11" name="Content Placeholder 7">
            <a:extLst>
              <a:ext uri="{FF2B5EF4-FFF2-40B4-BE49-F238E27FC236}">
                <a16:creationId xmlns:a16="http://schemas.microsoft.com/office/drawing/2014/main" id="{FF1BB4C1-072F-47E7-B70C-3AEDAA141F26}"/>
              </a:ext>
            </a:extLst>
          </p:cNvPr>
          <p:cNvSpPr txBox="1">
            <a:spLocks/>
          </p:cNvSpPr>
          <p:nvPr/>
        </p:nvSpPr>
        <p:spPr>
          <a:xfrm>
            <a:off x="457200" y="1200151"/>
            <a:ext cx="7265694" cy="553998"/>
          </a:xfrm>
          <a:prstGeom prst="rect">
            <a:avLst/>
          </a:prstGeom>
        </p:spPr>
        <p:txBody>
          <a:bodyPr>
            <a:normAutofit/>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Arial" pitchFamily="34" charset="0"/>
              <a:buNone/>
            </a:pPr>
            <a:r>
              <a:rPr lang="en-US" sz="1900" dirty="0"/>
              <a:t>The C𝜈B is formed when neutrinos </a:t>
            </a:r>
            <a:r>
              <a:rPr lang="en-US" sz="1900" dirty="0">
                <a:solidFill>
                  <a:srgbClr val="FF0000"/>
                </a:solidFill>
              </a:rPr>
              <a:t>decouple</a:t>
            </a:r>
            <a:r>
              <a:rPr lang="en-US" sz="1900" dirty="0"/>
              <a:t> from the cosmic plasma.</a:t>
            </a:r>
            <a:endParaRPr lang="en-US" sz="1000" b="1" dirty="0"/>
          </a:p>
        </p:txBody>
      </p:sp>
      <p:sp>
        <p:nvSpPr>
          <p:cNvPr id="18" name="TextBox 17">
            <a:extLst>
              <a:ext uri="{FF2B5EF4-FFF2-40B4-BE49-F238E27FC236}">
                <a16:creationId xmlns:a16="http://schemas.microsoft.com/office/drawing/2014/main" id="{04EDE7DD-01FC-1131-375F-E84979B82CDB}"/>
              </a:ext>
            </a:extLst>
          </p:cNvPr>
          <p:cNvSpPr txBox="1"/>
          <p:nvPr/>
        </p:nvSpPr>
        <p:spPr>
          <a:xfrm>
            <a:off x="7475886" y="2482542"/>
            <a:ext cx="1264192" cy="784830"/>
          </a:xfrm>
          <a:prstGeom prst="rect">
            <a:avLst/>
          </a:prstGeom>
          <a:noFill/>
        </p:spPr>
        <p:txBody>
          <a:bodyPr wrap="none" rtlCol="0">
            <a:spAutoFit/>
          </a:bodyPr>
          <a:lstStyle/>
          <a:p>
            <a:r>
              <a:rPr lang="en-US" sz="1500" dirty="0">
                <a:solidFill>
                  <a:srgbClr val="0E8BAE"/>
                </a:solidFill>
              </a:rPr>
              <a:t>Neutrinos </a:t>
            </a:r>
          </a:p>
          <a:p>
            <a:r>
              <a:rPr lang="en-US" sz="1500" dirty="0">
                <a:solidFill>
                  <a:srgbClr val="0E8BAE"/>
                </a:solidFill>
              </a:rPr>
              <a:t>“free-stream”</a:t>
            </a:r>
          </a:p>
          <a:p>
            <a:r>
              <a:rPr lang="en-US" sz="1500" dirty="0">
                <a:solidFill>
                  <a:srgbClr val="0E8BAE"/>
                </a:solidFill>
              </a:rPr>
              <a:t>to infinity.</a:t>
            </a:r>
          </a:p>
        </p:txBody>
      </p:sp>
      <p:sp>
        <p:nvSpPr>
          <p:cNvPr id="19" name="Slide Number Placeholder 18">
            <a:extLst>
              <a:ext uri="{FF2B5EF4-FFF2-40B4-BE49-F238E27FC236}">
                <a16:creationId xmlns:a16="http://schemas.microsoft.com/office/drawing/2014/main" id="{B4C8BFA6-D5C7-C5E1-C8C9-E70C0AA56C33}"/>
              </a:ext>
            </a:extLst>
          </p:cNvPr>
          <p:cNvSpPr>
            <a:spLocks noGrp="1"/>
          </p:cNvSpPr>
          <p:nvPr>
            <p:ph type="sldNum" sz="quarter" idx="12"/>
          </p:nvPr>
        </p:nvSpPr>
        <p:spPr/>
        <p:txBody>
          <a:bodyPr/>
          <a:lstStyle/>
          <a:p>
            <a:fld id="{A4ED5AB7-515B-904A-811B-D7BD6E84713F}" type="slidenum">
              <a:rPr lang="en-US" smtClean="0"/>
              <a:t>30</a:t>
            </a:fld>
            <a:endParaRPr lang="en-US"/>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CCD5755-8099-F5D0-9ADC-4C79CA8CB84E}"/>
                  </a:ext>
                </a:extLst>
              </p:cNvPr>
              <p:cNvSpPr txBox="1"/>
              <p:nvPr/>
            </p:nvSpPr>
            <p:spPr>
              <a:xfrm>
                <a:off x="7129537" y="330383"/>
                <a:ext cx="1193733" cy="3170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l-GR" sz="1440" i="1">
                              <a:latin typeface="Cambria Math" panose="02040503050406030204" pitchFamily="18" charset="0"/>
                              <a:ea typeface="Cambria Math" panose="02040503050406030204" pitchFamily="18" charset="0"/>
                            </a:rPr>
                          </m:ctrlPr>
                        </m:sSubPr>
                        <m:e>
                          <m:r>
                            <m:rPr>
                              <m:sty m:val="p"/>
                            </m:rPr>
                            <a:rPr lang="el-GR" sz="1440" i="1">
                              <a:latin typeface="Cambria Math" panose="02040503050406030204" pitchFamily="18" charset="0"/>
                              <a:ea typeface="Cambria Math" panose="02040503050406030204" pitchFamily="18" charset="0"/>
                            </a:rPr>
                            <m:t>Γ</m:t>
                          </m:r>
                        </m:e>
                        <m:sub>
                          <m:r>
                            <m:rPr>
                              <m:sty m:val="p"/>
                            </m:rPr>
                            <a:rPr lang="en-AU" sz="1440">
                              <a:latin typeface="Cambria Math" panose="02040503050406030204" pitchFamily="18" charset="0"/>
                              <a:ea typeface="Cambria Math" panose="02040503050406030204" pitchFamily="18" charset="0"/>
                            </a:rPr>
                            <m:t>weak</m:t>
                          </m:r>
                        </m:sub>
                      </m:sSub>
                      <m:r>
                        <a:rPr lang="en-AU" sz="1440" i="1">
                          <a:latin typeface="Cambria Math" panose="02040503050406030204" pitchFamily="18" charset="0"/>
                          <a:ea typeface="Cambria Math" panose="02040503050406030204" pitchFamily="18" charset="0"/>
                        </a:rPr>
                        <m:t>~</m:t>
                      </m:r>
                      <m:sSubSup>
                        <m:sSubSupPr>
                          <m:ctrlPr>
                            <a:rPr lang="en-AU" sz="1440" i="1">
                              <a:latin typeface="Cambria Math" panose="02040503050406030204" pitchFamily="18" charset="0"/>
                              <a:ea typeface="Cambria Math" panose="02040503050406030204" pitchFamily="18" charset="0"/>
                            </a:rPr>
                          </m:ctrlPr>
                        </m:sSubSupPr>
                        <m:e>
                          <m:r>
                            <a:rPr lang="en-AU" sz="1440" i="1">
                              <a:latin typeface="Cambria Math" panose="02040503050406030204" pitchFamily="18" charset="0"/>
                              <a:ea typeface="Cambria Math" panose="02040503050406030204" pitchFamily="18" charset="0"/>
                            </a:rPr>
                            <m:t>𝐺</m:t>
                          </m:r>
                        </m:e>
                        <m:sub>
                          <m:r>
                            <a:rPr lang="en-AU" sz="1440" i="1">
                              <a:latin typeface="Cambria Math" panose="02040503050406030204" pitchFamily="18" charset="0"/>
                              <a:ea typeface="Cambria Math" panose="02040503050406030204" pitchFamily="18" charset="0"/>
                            </a:rPr>
                            <m:t>𝐹</m:t>
                          </m:r>
                        </m:sub>
                        <m:sup>
                          <m:r>
                            <a:rPr lang="en-AU" sz="1440" i="1">
                              <a:latin typeface="Cambria Math" panose="02040503050406030204" pitchFamily="18" charset="0"/>
                              <a:ea typeface="Cambria Math" panose="02040503050406030204" pitchFamily="18" charset="0"/>
                            </a:rPr>
                            <m:t>2</m:t>
                          </m:r>
                        </m:sup>
                      </m:sSubSup>
                      <m:sSup>
                        <m:sSupPr>
                          <m:ctrlPr>
                            <a:rPr lang="en-AU" sz="1440" i="1">
                              <a:latin typeface="Cambria Math" panose="02040503050406030204" pitchFamily="18" charset="0"/>
                              <a:ea typeface="Cambria Math" panose="02040503050406030204" pitchFamily="18" charset="0"/>
                            </a:rPr>
                          </m:ctrlPr>
                        </m:sSupPr>
                        <m:e>
                          <m:r>
                            <a:rPr lang="en-AU" sz="1440" i="1">
                              <a:latin typeface="Cambria Math" panose="02040503050406030204" pitchFamily="18" charset="0"/>
                              <a:ea typeface="Cambria Math" panose="02040503050406030204" pitchFamily="18" charset="0"/>
                            </a:rPr>
                            <m:t>𝑇</m:t>
                          </m:r>
                        </m:e>
                        <m:sup>
                          <m:r>
                            <a:rPr lang="en-AU" sz="1440" i="1">
                              <a:latin typeface="Cambria Math" panose="02040503050406030204" pitchFamily="18" charset="0"/>
                              <a:ea typeface="Cambria Math" panose="02040503050406030204" pitchFamily="18" charset="0"/>
                            </a:rPr>
                            <m:t>5</m:t>
                          </m:r>
                        </m:sup>
                      </m:sSup>
                    </m:oMath>
                  </m:oMathPara>
                </a14:m>
                <a:endParaRPr lang="en-US" sz="1440" dirty="0"/>
              </a:p>
            </p:txBody>
          </p:sp>
        </mc:Choice>
        <mc:Fallback xmlns="">
          <p:sp>
            <p:nvSpPr>
              <p:cNvPr id="3" name="TextBox 2">
                <a:extLst>
                  <a:ext uri="{FF2B5EF4-FFF2-40B4-BE49-F238E27FC236}">
                    <a16:creationId xmlns:a16="http://schemas.microsoft.com/office/drawing/2014/main" id="{3CCD5755-8099-F5D0-9ADC-4C79CA8CB84E}"/>
                  </a:ext>
                </a:extLst>
              </p:cNvPr>
              <p:cNvSpPr txBox="1">
                <a:spLocks noRot="1" noChangeAspect="1" noMove="1" noResize="1" noEditPoints="1" noAdjustHandles="1" noChangeArrowheads="1" noChangeShapeType="1" noTextEdit="1"/>
              </p:cNvSpPr>
              <p:nvPr/>
            </p:nvSpPr>
            <p:spPr>
              <a:xfrm>
                <a:off x="7129537" y="330383"/>
                <a:ext cx="1193733" cy="31701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D76F2A8-3DBB-C930-BCBC-EFE1ADB13BEC}"/>
                  </a:ext>
                </a:extLst>
              </p:cNvPr>
              <p:cNvSpPr txBox="1"/>
              <p:nvPr/>
            </p:nvSpPr>
            <p:spPr>
              <a:xfrm>
                <a:off x="7077967" y="735552"/>
                <a:ext cx="1193733" cy="35554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AU" sz="1440" i="1">
                          <a:latin typeface="Cambria Math" panose="02040503050406030204" pitchFamily="18" charset="0"/>
                          <a:ea typeface="Cambria Math" panose="02040503050406030204" pitchFamily="18" charset="0"/>
                        </a:rPr>
                        <m:t>𝐻</m:t>
                      </m:r>
                      <m:r>
                        <a:rPr lang="en-AU" sz="1440" i="1">
                          <a:latin typeface="Cambria Math" panose="02040503050406030204" pitchFamily="18" charset="0"/>
                          <a:ea typeface="Cambria Math" panose="02040503050406030204" pitchFamily="18" charset="0"/>
                        </a:rPr>
                        <m:t>~</m:t>
                      </m:r>
                      <m:sSubSup>
                        <m:sSubSupPr>
                          <m:ctrlPr>
                            <a:rPr lang="en-AU" sz="1440" i="1">
                              <a:latin typeface="Cambria Math" panose="02040503050406030204" pitchFamily="18" charset="0"/>
                              <a:ea typeface="Cambria Math" panose="02040503050406030204" pitchFamily="18" charset="0"/>
                            </a:rPr>
                          </m:ctrlPr>
                        </m:sSubSupPr>
                        <m:e>
                          <m:r>
                            <a:rPr lang="en-AU" sz="1440" i="1">
                              <a:latin typeface="Cambria Math" panose="02040503050406030204" pitchFamily="18" charset="0"/>
                              <a:ea typeface="Cambria Math" panose="02040503050406030204" pitchFamily="18" charset="0"/>
                            </a:rPr>
                            <m:t>𝑀</m:t>
                          </m:r>
                        </m:e>
                        <m:sub>
                          <m:r>
                            <m:rPr>
                              <m:sty m:val="p"/>
                            </m:rPr>
                            <a:rPr lang="en-AU" sz="1440">
                              <a:latin typeface="Cambria Math" panose="02040503050406030204" pitchFamily="18" charset="0"/>
                              <a:ea typeface="Cambria Math" panose="02040503050406030204" pitchFamily="18" charset="0"/>
                            </a:rPr>
                            <m:t>pl</m:t>
                          </m:r>
                        </m:sub>
                        <m:sup>
                          <m:r>
                            <a:rPr lang="en-AU" sz="1440" i="1">
                              <a:latin typeface="Cambria Math" panose="02040503050406030204" pitchFamily="18" charset="0"/>
                              <a:ea typeface="Cambria Math" panose="02040503050406030204" pitchFamily="18" charset="0"/>
                            </a:rPr>
                            <m:t>−2</m:t>
                          </m:r>
                        </m:sup>
                      </m:sSubSup>
                      <m:sSup>
                        <m:sSupPr>
                          <m:ctrlPr>
                            <a:rPr lang="en-AU" sz="1440" i="1">
                              <a:latin typeface="Cambria Math" panose="02040503050406030204" pitchFamily="18" charset="0"/>
                              <a:ea typeface="Cambria Math" panose="02040503050406030204" pitchFamily="18" charset="0"/>
                            </a:rPr>
                          </m:ctrlPr>
                        </m:sSupPr>
                        <m:e>
                          <m:r>
                            <a:rPr lang="en-AU" sz="1440" i="1">
                              <a:latin typeface="Cambria Math" panose="02040503050406030204" pitchFamily="18" charset="0"/>
                              <a:ea typeface="Cambria Math" panose="02040503050406030204" pitchFamily="18" charset="0"/>
                            </a:rPr>
                            <m:t>𝑇</m:t>
                          </m:r>
                        </m:e>
                        <m:sup>
                          <m:r>
                            <a:rPr lang="en-AU" sz="1440" i="1">
                              <a:latin typeface="Cambria Math" panose="02040503050406030204" pitchFamily="18" charset="0"/>
                              <a:ea typeface="Cambria Math" panose="02040503050406030204" pitchFamily="18" charset="0"/>
                            </a:rPr>
                            <m:t>2</m:t>
                          </m:r>
                        </m:sup>
                      </m:sSup>
                    </m:oMath>
                  </m:oMathPara>
                </a14:m>
                <a:endParaRPr lang="en-US" sz="1440" dirty="0"/>
              </a:p>
            </p:txBody>
          </p:sp>
        </mc:Choice>
        <mc:Fallback xmlns="">
          <p:sp>
            <p:nvSpPr>
              <p:cNvPr id="5" name="TextBox 4">
                <a:extLst>
                  <a:ext uri="{FF2B5EF4-FFF2-40B4-BE49-F238E27FC236}">
                    <a16:creationId xmlns:a16="http://schemas.microsoft.com/office/drawing/2014/main" id="{5D76F2A8-3DBB-C930-BCBC-EFE1ADB13BEC}"/>
                  </a:ext>
                </a:extLst>
              </p:cNvPr>
              <p:cNvSpPr txBox="1">
                <a:spLocks noRot="1" noChangeAspect="1" noMove="1" noResize="1" noEditPoints="1" noAdjustHandles="1" noChangeArrowheads="1" noChangeShapeType="1" noTextEdit="1"/>
              </p:cNvSpPr>
              <p:nvPr/>
            </p:nvSpPr>
            <p:spPr>
              <a:xfrm>
                <a:off x="7077967" y="735552"/>
                <a:ext cx="1193733" cy="355547"/>
              </a:xfrm>
              <a:prstGeom prst="rect">
                <a:avLst/>
              </a:prstGeom>
              <a:blipFill>
                <a:blip r:embed="rId7"/>
                <a:stretch>
                  <a:fillRect b="-10714"/>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8CF7A882-C7C7-55FD-4A28-8FAF747CA1E7}"/>
              </a:ext>
            </a:extLst>
          </p:cNvPr>
          <p:cNvSpPr txBox="1"/>
          <p:nvPr/>
        </p:nvSpPr>
        <p:spPr>
          <a:xfrm>
            <a:off x="5946392" y="347350"/>
            <a:ext cx="1400805" cy="300082"/>
          </a:xfrm>
          <a:prstGeom prst="rect">
            <a:avLst/>
          </a:prstGeom>
          <a:noFill/>
        </p:spPr>
        <p:txBody>
          <a:bodyPr wrap="square" rtlCol="0">
            <a:spAutoFit/>
          </a:bodyPr>
          <a:lstStyle/>
          <a:p>
            <a:r>
              <a:rPr lang="en-AU" sz="1350" dirty="0">
                <a:solidFill>
                  <a:srgbClr val="0E8BAE"/>
                </a:solidFill>
              </a:rPr>
              <a:t>Interaction rate:</a:t>
            </a:r>
            <a:endParaRPr lang="en-US" sz="1350" dirty="0">
              <a:solidFill>
                <a:srgbClr val="0E8BAE"/>
              </a:solidFill>
            </a:endParaRPr>
          </a:p>
        </p:txBody>
      </p:sp>
      <p:sp>
        <p:nvSpPr>
          <p:cNvPr id="10" name="TextBox 9">
            <a:extLst>
              <a:ext uri="{FF2B5EF4-FFF2-40B4-BE49-F238E27FC236}">
                <a16:creationId xmlns:a16="http://schemas.microsoft.com/office/drawing/2014/main" id="{B7A567E7-D46E-EFD1-7853-388C1A54398D}"/>
              </a:ext>
            </a:extLst>
          </p:cNvPr>
          <p:cNvSpPr txBox="1"/>
          <p:nvPr/>
        </p:nvSpPr>
        <p:spPr>
          <a:xfrm>
            <a:off x="6002232" y="750044"/>
            <a:ext cx="1400805" cy="300082"/>
          </a:xfrm>
          <a:prstGeom prst="rect">
            <a:avLst/>
          </a:prstGeom>
          <a:noFill/>
        </p:spPr>
        <p:txBody>
          <a:bodyPr wrap="square" rtlCol="0">
            <a:spAutoFit/>
          </a:bodyPr>
          <a:lstStyle/>
          <a:p>
            <a:r>
              <a:rPr lang="en-AU" sz="1350" dirty="0">
                <a:solidFill>
                  <a:srgbClr val="0E8BAE"/>
                </a:solidFill>
              </a:rPr>
              <a:t>Expansion rate:</a:t>
            </a:r>
            <a:endParaRPr lang="en-US" sz="1350" dirty="0">
              <a:solidFill>
                <a:srgbClr val="0E8BAE"/>
              </a:solidFill>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7F5A1ACA-E136-AE12-70DB-DD967954CDF8}"/>
                  </a:ext>
                </a:extLst>
              </p:cNvPr>
              <p:cNvSpPr txBox="1"/>
              <p:nvPr/>
            </p:nvSpPr>
            <p:spPr>
              <a:xfrm>
                <a:off x="209372" y="3709035"/>
                <a:ext cx="1361398" cy="317203"/>
              </a:xfrm>
              <a:prstGeom prst="rect">
                <a:avLst/>
              </a:prstGeom>
              <a:noFill/>
            </p:spPr>
            <p:txBody>
              <a:bodyPr wrap="none" rtlCol="0">
                <a:spAutoFit/>
              </a:bodyPr>
              <a:lstStyle/>
              <a:p>
                <a:r>
                  <a:rPr lang="en-US" sz="1400" dirty="0">
                    <a:solidFill>
                      <a:srgbClr val="0E8BAE"/>
                    </a:solidFill>
                  </a:rPr>
                  <a:t>(</a:t>
                </a:r>
                <a14:m>
                  <m:oMath xmlns:m="http://schemas.openxmlformats.org/officeDocument/2006/math">
                    <m:sSub>
                      <m:sSubPr>
                        <m:ctrlPr>
                          <a:rPr lang="en-US" sz="1400" i="1" smtClean="0">
                            <a:solidFill>
                              <a:srgbClr val="0E8BAE"/>
                            </a:solidFill>
                            <a:latin typeface="Cambria Math" panose="02040503050406030204" pitchFamily="18" charset="0"/>
                          </a:rPr>
                        </m:ctrlPr>
                      </m:sSubPr>
                      <m:e>
                        <m:r>
                          <a:rPr lang="en-AU" sz="1400" b="0" i="1" smtClean="0">
                            <a:solidFill>
                              <a:srgbClr val="0E8BAE"/>
                            </a:solidFill>
                            <a:latin typeface="Cambria Math" panose="02040503050406030204" pitchFamily="18" charset="0"/>
                          </a:rPr>
                          <m:t>𝑇</m:t>
                        </m:r>
                      </m:e>
                      <m:sub>
                        <m:r>
                          <a:rPr lang="en-US" sz="1400" i="0" smtClean="0">
                            <a:solidFill>
                              <a:srgbClr val="0E8BAE"/>
                            </a:solidFill>
                            <a:latin typeface="Cambria Math" panose="02040503050406030204" pitchFamily="18" charset="0"/>
                            <a:ea typeface="Cambria Math" panose="02040503050406030204" pitchFamily="18" charset="0"/>
                          </a:rPr>
                          <m:t>⊙</m:t>
                        </m:r>
                        <m:r>
                          <m:rPr>
                            <m:sty m:val="p"/>
                          </m:rPr>
                          <a:rPr lang="en-AU" sz="1400" b="0" i="0" smtClean="0">
                            <a:solidFill>
                              <a:srgbClr val="0E8BAE"/>
                            </a:solidFill>
                            <a:latin typeface="Cambria Math" panose="02040503050406030204" pitchFamily="18" charset="0"/>
                          </a:rPr>
                          <m:t>core</m:t>
                        </m:r>
                      </m:sub>
                    </m:sSub>
                    <m:r>
                      <a:rPr lang="en-US" sz="1400" i="1" smtClean="0">
                        <a:solidFill>
                          <a:srgbClr val="0E8BAE"/>
                        </a:solidFill>
                        <a:latin typeface="Cambria Math" panose="02040503050406030204" pitchFamily="18" charset="0"/>
                        <a:ea typeface="Cambria Math" panose="02040503050406030204" pitchFamily="18" charset="0"/>
                      </a:rPr>
                      <m:t>~</m:t>
                    </m:r>
                    <m:r>
                      <a:rPr lang="en-AU" sz="1400" b="0" i="1" smtClean="0">
                        <a:solidFill>
                          <a:srgbClr val="0E8BAE"/>
                        </a:solidFill>
                        <a:latin typeface="Cambria Math" panose="02040503050406030204" pitchFamily="18" charset="0"/>
                        <a:ea typeface="Cambria Math" panose="02040503050406030204" pitchFamily="18" charset="0"/>
                      </a:rPr>
                      <m:t>1 </m:t>
                    </m:r>
                    <m:r>
                      <m:rPr>
                        <m:sty m:val="p"/>
                      </m:rPr>
                      <a:rPr lang="en-AU" sz="1400" b="0" i="0" smtClean="0">
                        <a:solidFill>
                          <a:srgbClr val="0E8BAE"/>
                        </a:solidFill>
                        <a:latin typeface="Cambria Math" panose="02040503050406030204" pitchFamily="18" charset="0"/>
                        <a:ea typeface="Cambria Math" panose="02040503050406030204" pitchFamily="18" charset="0"/>
                      </a:rPr>
                      <m:t>keV</m:t>
                    </m:r>
                  </m:oMath>
                </a14:m>
                <a:r>
                  <a:rPr lang="en-US" sz="1400" dirty="0">
                    <a:solidFill>
                      <a:srgbClr val="0E8BAE"/>
                    </a:solidFill>
                  </a:rPr>
                  <a:t>)</a:t>
                </a:r>
              </a:p>
            </p:txBody>
          </p:sp>
        </mc:Choice>
        <mc:Fallback xmlns="">
          <p:sp>
            <p:nvSpPr>
              <p:cNvPr id="12" name="TextBox 11">
                <a:extLst>
                  <a:ext uri="{FF2B5EF4-FFF2-40B4-BE49-F238E27FC236}">
                    <a16:creationId xmlns:a16="http://schemas.microsoft.com/office/drawing/2014/main" id="{7F5A1ACA-E136-AE12-70DB-DD967954CDF8}"/>
                  </a:ext>
                </a:extLst>
              </p:cNvPr>
              <p:cNvSpPr txBox="1">
                <a:spLocks noRot="1" noChangeAspect="1" noMove="1" noResize="1" noEditPoints="1" noAdjustHandles="1" noChangeArrowheads="1" noChangeShapeType="1" noTextEdit="1"/>
              </p:cNvSpPr>
              <p:nvPr/>
            </p:nvSpPr>
            <p:spPr>
              <a:xfrm>
                <a:off x="209372" y="3709035"/>
                <a:ext cx="1361398" cy="317203"/>
              </a:xfrm>
              <a:prstGeom prst="rect">
                <a:avLst/>
              </a:prstGeom>
              <a:blipFill>
                <a:blip r:embed="rId8"/>
                <a:stretch>
                  <a:fillRect l="-1852" b="-19231"/>
                </a:stretch>
              </a:blipFill>
            </p:spPr>
            <p:txBody>
              <a:bodyPr/>
              <a:lstStyle/>
              <a:p>
                <a:r>
                  <a:rPr lang="en-US">
                    <a:noFill/>
                  </a:rPr>
                  <a:t> </a:t>
                </a:r>
              </a:p>
            </p:txBody>
          </p:sp>
        </mc:Fallback>
      </mc:AlternateContent>
    </p:spTree>
    <p:extLst>
      <p:ext uri="{BB962C8B-B14F-4D97-AF65-F5344CB8AC3E}">
        <p14:creationId xmlns:p14="http://schemas.microsoft.com/office/powerpoint/2010/main" val="29413269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2E69E86-7249-B3D3-17FE-2C9AB99999F9}"/>
              </a:ext>
            </a:extLst>
          </p:cNvPr>
          <p:cNvSpPr>
            <a:spLocks noGrp="1"/>
          </p:cNvSpPr>
          <p:nvPr>
            <p:ph type="title"/>
          </p:nvPr>
        </p:nvSpPr>
        <p:spPr/>
        <p:txBody>
          <a:bodyPr>
            <a:normAutofit/>
          </a:bodyPr>
          <a:lstStyle/>
          <a:p>
            <a:pPr algn="l"/>
            <a:r>
              <a:rPr lang="en-US" dirty="0">
                <a:solidFill>
                  <a:srgbClr val="F3FFC4"/>
                </a:solidFill>
              </a:rPr>
              <a:t>Neutrino free-streaming &amp; the CMB…	</a:t>
            </a:r>
          </a:p>
        </p:txBody>
      </p:sp>
      <p:sp>
        <p:nvSpPr>
          <p:cNvPr id="8" name="Content Placeholder 7">
            <a:extLst>
              <a:ext uri="{FF2B5EF4-FFF2-40B4-BE49-F238E27FC236}">
                <a16:creationId xmlns:a16="http://schemas.microsoft.com/office/drawing/2014/main" id="{9EBF6C0A-F0A4-490E-A2D1-7D7A8ABC21B5}"/>
              </a:ext>
            </a:extLst>
          </p:cNvPr>
          <p:cNvSpPr>
            <a:spLocks noGrp="1"/>
          </p:cNvSpPr>
          <p:nvPr>
            <p:ph idx="1"/>
          </p:nvPr>
        </p:nvSpPr>
        <p:spPr>
          <a:xfrm>
            <a:off x="457200" y="1185159"/>
            <a:ext cx="8229600" cy="1524742"/>
          </a:xfrm>
        </p:spPr>
        <p:txBody>
          <a:bodyPr>
            <a:normAutofit fontScale="70000" lnSpcReduction="20000"/>
          </a:bodyPr>
          <a:lstStyle/>
          <a:p>
            <a:pPr marL="0" indent="0">
              <a:buNone/>
            </a:pPr>
            <a:r>
              <a:rPr lang="en-US" sz="2900" dirty="0"/>
              <a:t>Standard neutrinos free-stream.</a:t>
            </a:r>
          </a:p>
          <a:p>
            <a:pPr marL="0" indent="0">
              <a:buNone/>
            </a:pPr>
            <a:endParaRPr lang="en-US" sz="1100" dirty="0"/>
          </a:p>
          <a:p>
            <a:r>
              <a:rPr lang="en-US" sz="2600" dirty="0"/>
              <a:t>Free-streaming in a spatially inhomogeneous background induces </a:t>
            </a:r>
            <a:r>
              <a:rPr lang="en-US" sz="2600" dirty="0">
                <a:solidFill>
                  <a:srgbClr val="FF0000"/>
                </a:solidFill>
              </a:rPr>
              <a:t>shear stress (or momentum anisotropy).</a:t>
            </a:r>
          </a:p>
          <a:p>
            <a:r>
              <a:rPr lang="en-US" sz="2600" dirty="0"/>
              <a:t>Conversely, </a:t>
            </a:r>
            <a:r>
              <a:rPr lang="en-US" sz="2600" dirty="0">
                <a:solidFill>
                  <a:srgbClr val="FF0000"/>
                </a:solidFill>
              </a:rPr>
              <a:t>interactions </a:t>
            </a:r>
            <a:r>
              <a:rPr lang="en-US" sz="2600" dirty="0"/>
              <a:t>transfer momentum and, if sufficiently efficient, can </a:t>
            </a:r>
            <a:r>
              <a:rPr lang="en-US" sz="2600" dirty="0">
                <a:solidFill>
                  <a:srgbClr val="FF0000"/>
                </a:solidFill>
              </a:rPr>
              <a:t>wipe out shear</a:t>
            </a:r>
            <a:r>
              <a:rPr lang="en-US" sz="2600" dirty="0"/>
              <a:t>.</a:t>
            </a:r>
          </a:p>
          <a:p>
            <a:endParaRPr lang="en-US" dirty="0"/>
          </a:p>
        </p:txBody>
      </p:sp>
      <p:sp>
        <p:nvSpPr>
          <p:cNvPr id="10" name="Rectangle 9">
            <a:extLst>
              <a:ext uri="{FF2B5EF4-FFF2-40B4-BE49-F238E27FC236}">
                <a16:creationId xmlns:a16="http://schemas.microsoft.com/office/drawing/2014/main" id="{77287F56-9D8C-2136-F090-5BC4FC69E3E7}"/>
              </a:ext>
            </a:extLst>
          </p:cNvPr>
          <p:cNvSpPr/>
          <p:nvPr/>
        </p:nvSpPr>
        <p:spPr>
          <a:xfrm>
            <a:off x="5067256" y="2917785"/>
            <a:ext cx="1641987" cy="1651819"/>
          </a:xfrm>
          <a:prstGeom prst="rect">
            <a:avLst/>
          </a:prstGeom>
          <a:gradFill flip="none" rotWithShape="1">
            <a:gsLst>
              <a:gs pos="87000">
                <a:srgbClr val="FFC000"/>
              </a:gs>
              <a:gs pos="74500">
                <a:schemeClr val="accent1">
                  <a:lumMod val="5000"/>
                  <a:lumOff val="95000"/>
                </a:schemeClr>
              </a:gs>
              <a:gs pos="63000">
                <a:srgbClr val="FFC000"/>
              </a:gs>
              <a:gs pos="51000">
                <a:srgbClr val="B0C4E6">
                  <a:lumMod val="5000"/>
                  <a:lumOff val="95000"/>
                </a:srgbClr>
              </a:gs>
              <a:gs pos="25000">
                <a:srgbClr val="BECEEA">
                  <a:lumMod val="5000"/>
                  <a:lumOff val="95000"/>
                </a:srgbClr>
              </a:gs>
              <a:gs pos="12000">
                <a:srgbClr val="FFC000"/>
              </a:gs>
              <a:gs pos="0">
                <a:schemeClr val="accent1">
                  <a:lumMod val="5000"/>
                  <a:lumOff val="95000"/>
                </a:schemeClr>
              </a:gs>
              <a:gs pos="99000">
                <a:schemeClr val="bg1"/>
              </a:gs>
              <a:gs pos="37000">
                <a:srgbClr val="FFC0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2AEB3BC-60AF-F73C-4AFA-11A35F2BBFB7}"/>
              </a:ext>
            </a:extLst>
          </p:cNvPr>
          <p:cNvSpPr/>
          <p:nvPr/>
        </p:nvSpPr>
        <p:spPr>
          <a:xfrm>
            <a:off x="2419306" y="2917786"/>
            <a:ext cx="1641987" cy="1651819"/>
          </a:xfrm>
          <a:prstGeom prst="rect">
            <a:avLst/>
          </a:prstGeom>
          <a:gradFill flip="none" rotWithShape="1">
            <a:gsLst>
              <a:gs pos="87000">
                <a:srgbClr val="FFC000"/>
              </a:gs>
              <a:gs pos="74500">
                <a:schemeClr val="accent1">
                  <a:lumMod val="5000"/>
                  <a:lumOff val="95000"/>
                </a:schemeClr>
              </a:gs>
              <a:gs pos="63000">
                <a:srgbClr val="FFC000"/>
              </a:gs>
              <a:gs pos="51000">
                <a:srgbClr val="B0C4E6">
                  <a:lumMod val="5000"/>
                  <a:lumOff val="95000"/>
                </a:srgbClr>
              </a:gs>
              <a:gs pos="25000">
                <a:srgbClr val="BECEEA">
                  <a:lumMod val="5000"/>
                  <a:lumOff val="95000"/>
                </a:srgbClr>
              </a:gs>
              <a:gs pos="12000">
                <a:srgbClr val="FFC000"/>
              </a:gs>
              <a:gs pos="0">
                <a:schemeClr val="accent1">
                  <a:lumMod val="5000"/>
                  <a:lumOff val="95000"/>
                </a:schemeClr>
              </a:gs>
              <a:gs pos="99000">
                <a:schemeClr val="bg1"/>
              </a:gs>
              <a:gs pos="37000">
                <a:srgbClr val="FFC0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Arrow Connector 11">
            <a:extLst>
              <a:ext uri="{FF2B5EF4-FFF2-40B4-BE49-F238E27FC236}">
                <a16:creationId xmlns:a16="http://schemas.microsoft.com/office/drawing/2014/main" id="{375541E2-D501-23FB-781C-CB5490BF5E5A}"/>
              </a:ext>
            </a:extLst>
          </p:cNvPr>
          <p:cNvCxnSpPr/>
          <p:nvPr/>
        </p:nvCxnSpPr>
        <p:spPr>
          <a:xfrm flipV="1">
            <a:off x="3240299" y="3261915"/>
            <a:ext cx="0" cy="48178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9B117E5-7271-B7ED-AAFE-C7773446F685}"/>
              </a:ext>
            </a:extLst>
          </p:cNvPr>
          <p:cNvCxnSpPr>
            <a:cxnSpLocks/>
          </p:cNvCxnSpPr>
          <p:nvPr/>
        </p:nvCxnSpPr>
        <p:spPr>
          <a:xfrm>
            <a:off x="3240299" y="3743695"/>
            <a:ext cx="0" cy="49652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44A93AD-6E8E-7634-6D7E-BF625731D07E}"/>
              </a:ext>
            </a:extLst>
          </p:cNvPr>
          <p:cNvCxnSpPr>
            <a:cxnSpLocks/>
          </p:cNvCxnSpPr>
          <p:nvPr/>
        </p:nvCxnSpPr>
        <p:spPr>
          <a:xfrm flipH="1">
            <a:off x="2930582" y="3738778"/>
            <a:ext cx="314638"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70470F7-DB0C-1F43-CFDE-E52DA8637B63}"/>
              </a:ext>
            </a:extLst>
          </p:cNvPr>
          <p:cNvCxnSpPr>
            <a:cxnSpLocks/>
          </p:cNvCxnSpPr>
          <p:nvPr/>
        </p:nvCxnSpPr>
        <p:spPr>
          <a:xfrm>
            <a:off x="3245218" y="3738778"/>
            <a:ext cx="304796"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FC63C3B-CE20-A7CF-A4DD-124AAE1DCEDB}"/>
              </a:ext>
            </a:extLst>
          </p:cNvPr>
          <p:cNvCxnSpPr>
            <a:cxnSpLocks/>
          </p:cNvCxnSpPr>
          <p:nvPr/>
        </p:nvCxnSpPr>
        <p:spPr>
          <a:xfrm flipH="1" flipV="1">
            <a:off x="5888250" y="3389734"/>
            <a:ext cx="2" cy="353959"/>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A342E38-E4F6-1024-08ED-B682CB0C0A7F}"/>
              </a:ext>
            </a:extLst>
          </p:cNvPr>
          <p:cNvCxnSpPr>
            <a:cxnSpLocks/>
          </p:cNvCxnSpPr>
          <p:nvPr/>
        </p:nvCxnSpPr>
        <p:spPr>
          <a:xfrm>
            <a:off x="5888250" y="3743692"/>
            <a:ext cx="0" cy="33430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017CCA0-C145-BA27-15C8-848FF0246F64}"/>
              </a:ext>
            </a:extLst>
          </p:cNvPr>
          <p:cNvCxnSpPr>
            <a:cxnSpLocks/>
          </p:cNvCxnSpPr>
          <p:nvPr/>
        </p:nvCxnSpPr>
        <p:spPr>
          <a:xfrm flipH="1">
            <a:off x="5578533" y="3738775"/>
            <a:ext cx="314638"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E870310-2E14-9CFE-43DF-76FC67F5FC1D}"/>
              </a:ext>
            </a:extLst>
          </p:cNvPr>
          <p:cNvCxnSpPr>
            <a:cxnSpLocks/>
          </p:cNvCxnSpPr>
          <p:nvPr/>
        </p:nvCxnSpPr>
        <p:spPr>
          <a:xfrm>
            <a:off x="5893169" y="3738775"/>
            <a:ext cx="304796"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232A091-AE41-7F27-519F-6667F1FEC7A3}"/>
              </a:ext>
            </a:extLst>
          </p:cNvPr>
          <p:cNvSpPr txBox="1"/>
          <p:nvPr/>
        </p:nvSpPr>
        <p:spPr>
          <a:xfrm>
            <a:off x="1838410" y="3598139"/>
            <a:ext cx="458780" cy="261610"/>
          </a:xfrm>
          <a:prstGeom prst="rect">
            <a:avLst/>
          </a:prstGeom>
          <a:noFill/>
        </p:spPr>
        <p:txBody>
          <a:bodyPr wrap="none" rtlCol="0">
            <a:spAutoFit/>
          </a:bodyPr>
          <a:lstStyle/>
          <a:p>
            <a:r>
              <a:rPr lang="en-US" sz="1100" dirty="0">
                <a:solidFill>
                  <a:srgbClr val="0E8BAE"/>
                </a:solidFill>
              </a:rPr>
              <a:t>Peak</a:t>
            </a:r>
          </a:p>
        </p:txBody>
      </p:sp>
      <p:sp>
        <p:nvSpPr>
          <p:cNvPr id="21" name="TextBox 20">
            <a:extLst>
              <a:ext uri="{FF2B5EF4-FFF2-40B4-BE49-F238E27FC236}">
                <a16:creationId xmlns:a16="http://schemas.microsoft.com/office/drawing/2014/main" id="{F00F08C8-9CD1-542A-7BB5-2AFF88DDC61B}"/>
              </a:ext>
            </a:extLst>
          </p:cNvPr>
          <p:cNvSpPr txBox="1"/>
          <p:nvPr/>
        </p:nvSpPr>
        <p:spPr>
          <a:xfrm>
            <a:off x="1831919" y="3816383"/>
            <a:ext cx="590226" cy="261610"/>
          </a:xfrm>
          <a:prstGeom prst="rect">
            <a:avLst/>
          </a:prstGeom>
          <a:noFill/>
        </p:spPr>
        <p:txBody>
          <a:bodyPr wrap="none" rtlCol="0">
            <a:spAutoFit/>
          </a:bodyPr>
          <a:lstStyle/>
          <a:p>
            <a:r>
              <a:rPr lang="en-US" sz="1100" dirty="0">
                <a:solidFill>
                  <a:srgbClr val="0E8BAE"/>
                </a:solidFill>
              </a:rPr>
              <a:t>Trough</a:t>
            </a:r>
          </a:p>
        </p:txBody>
      </p:sp>
      <p:sp>
        <p:nvSpPr>
          <p:cNvPr id="22" name="TextBox 21">
            <a:extLst>
              <a:ext uri="{FF2B5EF4-FFF2-40B4-BE49-F238E27FC236}">
                <a16:creationId xmlns:a16="http://schemas.microsoft.com/office/drawing/2014/main" id="{ED220A85-5024-F6D9-2C07-3805AADD77E2}"/>
              </a:ext>
            </a:extLst>
          </p:cNvPr>
          <p:cNvSpPr txBox="1"/>
          <p:nvPr/>
        </p:nvSpPr>
        <p:spPr>
          <a:xfrm>
            <a:off x="1831919" y="3379895"/>
            <a:ext cx="590226" cy="261610"/>
          </a:xfrm>
          <a:prstGeom prst="rect">
            <a:avLst/>
          </a:prstGeom>
          <a:noFill/>
        </p:spPr>
        <p:txBody>
          <a:bodyPr wrap="none" rtlCol="0">
            <a:spAutoFit/>
          </a:bodyPr>
          <a:lstStyle/>
          <a:p>
            <a:r>
              <a:rPr lang="en-US" sz="1100" dirty="0">
                <a:solidFill>
                  <a:srgbClr val="0E8BAE"/>
                </a:solidFill>
              </a:rPr>
              <a:t>Trough</a:t>
            </a:r>
          </a:p>
        </p:txBody>
      </p:sp>
      <p:sp>
        <p:nvSpPr>
          <p:cNvPr id="23" name="TextBox 22">
            <a:extLst>
              <a:ext uri="{FF2B5EF4-FFF2-40B4-BE49-F238E27FC236}">
                <a16:creationId xmlns:a16="http://schemas.microsoft.com/office/drawing/2014/main" id="{E76B76BB-099D-532B-B48C-49371D7AB63F}"/>
              </a:ext>
            </a:extLst>
          </p:cNvPr>
          <p:cNvSpPr txBox="1"/>
          <p:nvPr/>
        </p:nvSpPr>
        <p:spPr>
          <a:xfrm>
            <a:off x="4103636" y="3318339"/>
            <a:ext cx="961161" cy="646331"/>
          </a:xfrm>
          <a:prstGeom prst="rect">
            <a:avLst/>
          </a:prstGeom>
          <a:noFill/>
        </p:spPr>
        <p:txBody>
          <a:bodyPr wrap="none" rtlCol="0">
            <a:spAutoFit/>
          </a:bodyPr>
          <a:lstStyle/>
          <a:p>
            <a:r>
              <a:rPr lang="en-US" sz="1200" dirty="0">
                <a:solidFill>
                  <a:srgbClr val="0E8BAE"/>
                </a:solidFill>
              </a:rPr>
              <a:t>Sinusoidal</a:t>
            </a:r>
          </a:p>
          <a:p>
            <a:r>
              <a:rPr lang="en-US" sz="1200" dirty="0">
                <a:solidFill>
                  <a:srgbClr val="0E8BAE"/>
                </a:solidFill>
              </a:rPr>
              <a:t>gravitational</a:t>
            </a:r>
          </a:p>
          <a:p>
            <a:r>
              <a:rPr lang="en-US" sz="1200" dirty="0">
                <a:solidFill>
                  <a:srgbClr val="0E8BAE"/>
                </a:solidFill>
              </a:rPr>
              <a:t>potential</a:t>
            </a:r>
          </a:p>
        </p:txBody>
      </p:sp>
      <p:sp>
        <p:nvSpPr>
          <p:cNvPr id="24" name="TextBox 23">
            <a:extLst>
              <a:ext uri="{FF2B5EF4-FFF2-40B4-BE49-F238E27FC236}">
                <a16:creationId xmlns:a16="http://schemas.microsoft.com/office/drawing/2014/main" id="{6E507815-D825-28FB-F081-B05A024855FC}"/>
              </a:ext>
            </a:extLst>
          </p:cNvPr>
          <p:cNvSpPr txBox="1"/>
          <p:nvPr/>
        </p:nvSpPr>
        <p:spPr>
          <a:xfrm>
            <a:off x="2533077" y="2674352"/>
            <a:ext cx="1440715" cy="276999"/>
          </a:xfrm>
          <a:prstGeom prst="rect">
            <a:avLst/>
          </a:prstGeom>
          <a:noFill/>
        </p:spPr>
        <p:txBody>
          <a:bodyPr wrap="none" rtlCol="0">
            <a:spAutoFit/>
          </a:bodyPr>
          <a:lstStyle/>
          <a:p>
            <a:r>
              <a:rPr lang="en-US" sz="1200" dirty="0"/>
              <a:t>Free-streaming case</a:t>
            </a:r>
          </a:p>
        </p:txBody>
      </p:sp>
      <p:sp>
        <p:nvSpPr>
          <p:cNvPr id="25" name="TextBox 24">
            <a:extLst>
              <a:ext uri="{FF2B5EF4-FFF2-40B4-BE49-F238E27FC236}">
                <a16:creationId xmlns:a16="http://schemas.microsoft.com/office/drawing/2014/main" id="{0C1CCD14-F2D7-C0A3-2062-317DB83759D7}"/>
              </a:ext>
            </a:extLst>
          </p:cNvPr>
          <p:cNvSpPr txBox="1"/>
          <p:nvPr/>
        </p:nvSpPr>
        <p:spPr>
          <a:xfrm>
            <a:off x="1836634" y="4025216"/>
            <a:ext cx="458780" cy="261610"/>
          </a:xfrm>
          <a:prstGeom prst="rect">
            <a:avLst/>
          </a:prstGeom>
          <a:noFill/>
        </p:spPr>
        <p:txBody>
          <a:bodyPr wrap="none" rtlCol="0">
            <a:spAutoFit/>
          </a:bodyPr>
          <a:lstStyle/>
          <a:p>
            <a:r>
              <a:rPr lang="en-US" sz="1100" dirty="0">
                <a:solidFill>
                  <a:srgbClr val="0E8BAE"/>
                </a:solidFill>
              </a:rPr>
              <a:t>Peak</a:t>
            </a:r>
          </a:p>
        </p:txBody>
      </p:sp>
      <p:sp>
        <p:nvSpPr>
          <p:cNvPr id="26" name="TextBox 25">
            <a:extLst>
              <a:ext uri="{FF2B5EF4-FFF2-40B4-BE49-F238E27FC236}">
                <a16:creationId xmlns:a16="http://schemas.microsoft.com/office/drawing/2014/main" id="{5F409C42-6B23-0825-7B1B-708A8034CCF2}"/>
              </a:ext>
            </a:extLst>
          </p:cNvPr>
          <p:cNvSpPr txBox="1"/>
          <p:nvPr/>
        </p:nvSpPr>
        <p:spPr>
          <a:xfrm>
            <a:off x="1836634" y="3173589"/>
            <a:ext cx="458780" cy="261610"/>
          </a:xfrm>
          <a:prstGeom prst="rect">
            <a:avLst/>
          </a:prstGeom>
          <a:noFill/>
        </p:spPr>
        <p:txBody>
          <a:bodyPr wrap="none" rtlCol="0">
            <a:spAutoFit/>
          </a:bodyPr>
          <a:lstStyle/>
          <a:p>
            <a:r>
              <a:rPr lang="en-US" sz="1100" dirty="0">
                <a:solidFill>
                  <a:srgbClr val="0E8BAE"/>
                </a:solidFill>
              </a:rPr>
              <a:t>Peak</a:t>
            </a:r>
          </a:p>
        </p:txBody>
      </p:sp>
      <p:sp>
        <p:nvSpPr>
          <p:cNvPr id="27" name="TextBox 26">
            <a:extLst>
              <a:ext uri="{FF2B5EF4-FFF2-40B4-BE49-F238E27FC236}">
                <a16:creationId xmlns:a16="http://schemas.microsoft.com/office/drawing/2014/main" id="{2FC6A2AB-0096-4E06-3116-A235603221F8}"/>
              </a:ext>
            </a:extLst>
          </p:cNvPr>
          <p:cNvSpPr txBox="1"/>
          <p:nvPr/>
        </p:nvSpPr>
        <p:spPr>
          <a:xfrm>
            <a:off x="5235786" y="2674350"/>
            <a:ext cx="1167820" cy="276999"/>
          </a:xfrm>
          <a:prstGeom prst="rect">
            <a:avLst/>
          </a:prstGeom>
          <a:noFill/>
        </p:spPr>
        <p:txBody>
          <a:bodyPr wrap="none" rtlCol="0">
            <a:spAutoFit/>
          </a:bodyPr>
          <a:lstStyle/>
          <a:p>
            <a:r>
              <a:rPr lang="en-US" sz="1200" dirty="0"/>
              <a:t>Interacting case</a:t>
            </a:r>
          </a:p>
        </p:txBody>
      </p:sp>
      <p:sp>
        <p:nvSpPr>
          <p:cNvPr id="42" name="Slide Number Placeholder 41">
            <a:extLst>
              <a:ext uri="{FF2B5EF4-FFF2-40B4-BE49-F238E27FC236}">
                <a16:creationId xmlns:a16="http://schemas.microsoft.com/office/drawing/2014/main" id="{21BA2C32-A1A3-1BEB-F526-84CB1A585EF2}"/>
              </a:ext>
            </a:extLst>
          </p:cNvPr>
          <p:cNvSpPr>
            <a:spLocks noGrp="1"/>
          </p:cNvSpPr>
          <p:nvPr>
            <p:ph type="sldNum" sz="quarter" idx="12"/>
          </p:nvPr>
        </p:nvSpPr>
        <p:spPr/>
        <p:txBody>
          <a:bodyPr/>
          <a:lstStyle/>
          <a:p>
            <a:fld id="{A4ED5AB7-515B-904A-811B-D7BD6E84713F}" type="slidenum">
              <a:rPr lang="en-US" smtClean="0"/>
              <a:t>31</a:t>
            </a:fld>
            <a:endParaRPr lang="en-US"/>
          </a:p>
        </p:txBody>
      </p:sp>
      <p:sp>
        <p:nvSpPr>
          <p:cNvPr id="36" name="TextBox 35">
            <a:extLst>
              <a:ext uri="{FF2B5EF4-FFF2-40B4-BE49-F238E27FC236}">
                <a16:creationId xmlns:a16="http://schemas.microsoft.com/office/drawing/2014/main" id="{A22EF228-F008-B073-0CED-23D756337A1B}"/>
              </a:ext>
            </a:extLst>
          </p:cNvPr>
          <p:cNvSpPr txBox="1"/>
          <p:nvPr/>
        </p:nvSpPr>
        <p:spPr>
          <a:xfrm>
            <a:off x="6917391" y="3247755"/>
            <a:ext cx="1595630" cy="738664"/>
          </a:xfrm>
          <a:prstGeom prst="rect">
            <a:avLst/>
          </a:prstGeom>
          <a:noFill/>
        </p:spPr>
        <p:txBody>
          <a:bodyPr wrap="none" rtlCol="0">
            <a:spAutoFit/>
          </a:bodyPr>
          <a:lstStyle/>
          <a:p>
            <a:r>
              <a:rPr lang="en-US" sz="1400" dirty="0"/>
              <a:t>Scattering transfers</a:t>
            </a:r>
          </a:p>
          <a:p>
            <a:r>
              <a:rPr lang="en-US" sz="1400" dirty="0"/>
              <a:t>momentum and </a:t>
            </a:r>
          </a:p>
          <a:p>
            <a:r>
              <a:rPr lang="en-US" sz="1400" dirty="0"/>
              <a:t>wipes out shear </a:t>
            </a:r>
          </a:p>
        </p:txBody>
      </p:sp>
    </p:spTree>
    <p:extLst>
      <p:ext uri="{BB962C8B-B14F-4D97-AF65-F5344CB8AC3E}">
        <p14:creationId xmlns:p14="http://schemas.microsoft.com/office/powerpoint/2010/main" val="38284577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2E69E86-7249-B3D3-17FE-2C9AB99999F9}"/>
              </a:ext>
            </a:extLst>
          </p:cNvPr>
          <p:cNvSpPr>
            <a:spLocks noGrp="1"/>
          </p:cNvSpPr>
          <p:nvPr>
            <p:ph type="title"/>
          </p:nvPr>
        </p:nvSpPr>
        <p:spPr/>
        <p:txBody>
          <a:bodyPr>
            <a:normAutofit/>
          </a:bodyPr>
          <a:lstStyle/>
          <a:p>
            <a:pPr algn="l"/>
            <a:r>
              <a:rPr lang="en-US" dirty="0">
                <a:solidFill>
                  <a:srgbClr val="F3FFC4"/>
                </a:solidFill>
              </a:rPr>
              <a:t>Neutrino free-streaming &amp; the metric…	</a:t>
            </a:r>
          </a:p>
        </p:txBody>
      </p:sp>
      <p:sp>
        <p:nvSpPr>
          <p:cNvPr id="8" name="Content Placeholder 7">
            <a:extLst>
              <a:ext uri="{FF2B5EF4-FFF2-40B4-BE49-F238E27FC236}">
                <a16:creationId xmlns:a16="http://schemas.microsoft.com/office/drawing/2014/main" id="{9EBF6C0A-F0A4-490E-A2D1-7D7A8ABC21B5}"/>
              </a:ext>
            </a:extLst>
          </p:cNvPr>
          <p:cNvSpPr>
            <a:spLocks noGrp="1"/>
          </p:cNvSpPr>
          <p:nvPr>
            <p:ph idx="1"/>
          </p:nvPr>
        </p:nvSpPr>
        <p:spPr>
          <a:xfrm>
            <a:off x="457200" y="1200151"/>
            <a:ext cx="8229600" cy="696892"/>
          </a:xfrm>
        </p:spPr>
        <p:txBody>
          <a:bodyPr>
            <a:normAutofit/>
          </a:bodyPr>
          <a:lstStyle/>
          <a:p>
            <a:pPr marL="0" indent="0">
              <a:buNone/>
            </a:pPr>
            <a:r>
              <a:rPr lang="en-US" sz="1800" b="1" dirty="0"/>
              <a:t>Neutrino shear stress </a:t>
            </a:r>
            <a:r>
              <a:rPr lang="en-US" sz="1800" dirty="0"/>
              <a:t>(or lack thereof) leaves distinct imprints on the spacetime </a:t>
            </a:r>
            <a:r>
              <a:rPr lang="en-US" sz="1800" dirty="0">
                <a:solidFill>
                  <a:srgbClr val="FF0000"/>
                </a:solidFill>
              </a:rPr>
              <a:t>metric perturbations</a:t>
            </a:r>
            <a:r>
              <a:rPr lang="en-US" sz="1800" dirty="0"/>
              <a:t>.</a:t>
            </a:r>
            <a:endParaRPr lang="en-US" sz="990" dirty="0"/>
          </a:p>
        </p:txBody>
      </p:sp>
      <p:sp>
        <p:nvSpPr>
          <p:cNvPr id="42" name="Slide Number Placeholder 41">
            <a:extLst>
              <a:ext uri="{FF2B5EF4-FFF2-40B4-BE49-F238E27FC236}">
                <a16:creationId xmlns:a16="http://schemas.microsoft.com/office/drawing/2014/main" id="{21BA2C32-A1A3-1BEB-F526-84CB1A585EF2}"/>
              </a:ext>
            </a:extLst>
          </p:cNvPr>
          <p:cNvSpPr>
            <a:spLocks noGrp="1"/>
          </p:cNvSpPr>
          <p:nvPr>
            <p:ph type="sldNum" sz="quarter" idx="12"/>
          </p:nvPr>
        </p:nvSpPr>
        <p:spPr/>
        <p:txBody>
          <a:bodyPr/>
          <a:lstStyle/>
          <a:p>
            <a:fld id="{A4ED5AB7-515B-904A-811B-D7BD6E84713F}" type="slidenum">
              <a:rPr lang="en-US" smtClean="0"/>
              <a:t>32</a:t>
            </a:fld>
            <a:endParaRPr lang="en-US"/>
          </a:p>
        </p:txBody>
      </p:sp>
      <mc:AlternateContent xmlns:mc="http://schemas.openxmlformats.org/markup-compatibility/2006" xmlns:a14="http://schemas.microsoft.com/office/drawing/2010/main">
        <mc:Choice Requires="a14">
          <p:sp>
            <p:nvSpPr>
              <p:cNvPr id="37" name="Content Placeholder 7">
                <a:extLst>
                  <a:ext uri="{FF2B5EF4-FFF2-40B4-BE49-F238E27FC236}">
                    <a16:creationId xmlns:a16="http://schemas.microsoft.com/office/drawing/2014/main" id="{310670D2-9D33-6E25-CC9C-3F347100A125}"/>
                  </a:ext>
                </a:extLst>
              </p:cNvPr>
              <p:cNvSpPr txBox="1">
                <a:spLocks/>
              </p:cNvSpPr>
              <p:nvPr/>
            </p:nvSpPr>
            <p:spPr>
              <a:xfrm>
                <a:off x="457200" y="3597216"/>
                <a:ext cx="8229600" cy="1134430"/>
              </a:xfrm>
              <a:prstGeom prst="rect">
                <a:avLst/>
              </a:prstGeom>
            </p:spPr>
            <p:txBody>
              <a:bodyPr vert="horz" lIns="82296" tIns="41148" rIns="82296" bIns="41148" rtlCol="0">
                <a:normAutofit/>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sz="1620" dirty="0"/>
                  <a:t>Changes to </a:t>
                </a:r>
                <a14:m>
                  <m:oMath xmlns:m="http://schemas.openxmlformats.org/officeDocument/2006/math">
                    <m:d>
                      <m:dPr>
                        <m:ctrlPr>
                          <a:rPr lang="en-AU" sz="1620" i="1">
                            <a:latin typeface="Cambria Math" panose="02040503050406030204" pitchFamily="18" charset="0"/>
                          </a:rPr>
                        </m:ctrlPr>
                      </m:dPr>
                      <m:e>
                        <m:r>
                          <a:rPr lang="en-AU" sz="1620" i="1">
                            <a:latin typeface="Cambria Math" panose="02040503050406030204" pitchFamily="18" charset="0"/>
                            <a:ea typeface="Cambria Math" panose="02040503050406030204" pitchFamily="18" charset="0"/>
                          </a:rPr>
                          <m:t>𝜙</m:t>
                        </m:r>
                        <m:r>
                          <a:rPr lang="en-AU" sz="1620" i="1">
                            <a:latin typeface="Cambria Math" panose="02040503050406030204" pitchFamily="18" charset="0"/>
                            <a:ea typeface="Cambria Math" panose="02040503050406030204" pitchFamily="18" charset="0"/>
                          </a:rPr>
                          <m:t>−</m:t>
                        </m:r>
                        <m:r>
                          <a:rPr lang="en-AU" sz="1620" i="1">
                            <a:latin typeface="Cambria Math" panose="02040503050406030204" pitchFamily="18" charset="0"/>
                            <a:ea typeface="Cambria Math" panose="02040503050406030204" pitchFamily="18" charset="0"/>
                          </a:rPr>
                          <m:t>𝜓</m:t>
                        </m:r>
                      </m:e>
                    </m:d>
                    <m:r>
                      <a:rPr lang="en-AU" sz="1620" i="1">
                        <a:latin typeface="Cambria Math" panose="02040503050406030204" pitchFamily="18" charset="0"/>
                        <a:ea typeface="Cambria Math" panose="02040503050406030204" pitchFamily="18" charset="0"/>
                      </a:rPr>
                      <m:t> </m:t>
                    </m:r>
                    <m:r>
                      <m:rPr>
                        <m:sty m:val="p"/>
                      </m:rPr>
                      <a:rPr lang="en-AU" sz="1620">
                        <a:latin typeface="Cambria Math" panose="02040503050406030204" pitchFamily="18" charset="0"/>
                        <a:ea typeface="Cambria Math" panose="02040503050406030204" pitchFamily="18" charset="0"/>
                      </a:rPr>
                      <m:t>a</m:t>
                    </m:r>
                  </m:oMath>
                </a14:m>
                <a:r>
                  <a:rPr lang="en-US" sz="1620" dirty="0"/>
                  <a:t>ffect the evolution of CMB perturbations and are observable in the </a:t>
                </a:r>
                <a:r>
                  <a:rPr lang="en-US" sz="1620" b="1" dirty="0"/>
                  <a:t>CMB TT power spectrum</a:t>
                </a:r>
                <a:r>
                  <a:rPr lang="en-US" sz="1620" dirty="0"/>
                  <a:t>.</a:t>
                </a:r>
              </a:p>
              <a:p>
                <a:r>
                  <a:rPr lang="en-US" sz="1620" dirty="0"/>
                  <a:t>Good probe of </a:t>
                </a:r>
                <a:r>
                  <a:rPr lang="en-US" sz="1620" dirty="0">
                    <a:solidFill>
                      <a:srgbClr val="FF0000"/>
                    </a:solidFill>
                  </a:rPr>
                  <a:t>neutrino interactions around CMB formation times</a:t>
                </a:r>
                <a:r>
                  <a:rPr lang="en-US" sz="1620" dirty="0"/>
                  <a:t> </a:t>
                </a:r>
                <a14:m>
                  <m:oMath xmlns:m="http://schemas.openxmlformats.org/officeDocument/2006/math">
                    <m:r>
                      <a:rPr lang="en-AU" sz="1620">
                        <a:latin typeface="Cambria Math" panose="02040503050406030204" pitchFamily="18" charset="0"/>
                      </a:rPr>
                      <m:t>(</m:t>
                    </m:r>
                    <m:r>
                      <a:rPr lang="en-AU" sz="1620" i="1">
                        <a:latin typeface="Cambria Math" panose="02040503050406030204" pitchFamily="18" charset="0"/>
                      </a:rPr>
                      <m:t>𝑡</m:t>
                    </m:r>
                    <m:r>
                      <a:rPr lang="en-AU" sz="1620" i="1">
                        <a:latin typeface="Cambria Math" panose="02040503050406030204" pitchFamily="18" charset="0"/>
                        <a:ea typeface="Cambria Math" panose="02040503050406030204" pitchFamily="18" charset="0"/>
                      </a:rPr>
                      <m:t>∼40</m:t>
                    </m:r>
                    <m:r>
                      <a:rPr lang="en-AU" sz="1620">
                        <a:latin typeface="Cambria Math" panose="02040503050406030204" pitchFamily="18" charset="0"/>
                        <a:ea typeface="Cambria Math" panose="02040503050406030204" pitchFamily="18" charset="0"/>
                      </a:rPr>
                      <m:t>0 </m:t>
                    </m:r>
                    <m:r>
                      <m:rPr>
                        <m:sty m:val="p"/>
                      </m:rPr>
                      <a:rPr lang="en-AU" sz="1620">
                        <a:latin typeface="Cambria Math" panose="02040503050406030204" pitchFamily="18" charset="0"/>
                        <a:ea typeface="Cambria Math" panose="02040503050406030204" pitchFamily="18" charset="0"/>
                      </a:rPr>
                      <m:t>kyr</m:t>
                    </m:r>
                  </m:oMath>
                </a14:m>
                <a:r>
                  <a:rPr lang="en-US" sz="1620" dirty="0"/>
                  <a:t>) when the C𝜈B still constitutes a substantial fraction of the relativistic energy density.</a:t>
                </a:r>
              </a:p>
              <a:p>
                <a:endParaRPr lang="en-US" sz="2340" dirty="0"/>
              </a:p>
              <a:p>
                <a:pPr marL="0" indent="0">
                  <a:buNone/>
                </a:pPr>
                <a:endParaRPr lang="en-US" sz="2160" dirty="0"/>
              </a:p>
            </p:txBody>
          </p:sp>
        </mc:Choice>
        <mc:Fallback xmlns="">
          <p:sp>
            <p:nvSpPr>
              <p:cNvPr id="37" name="Content Placeholder 7">
                <a:extLst>
                  <a:ext uri="{FF2B5EF4-FFF2-40B4-BE49-F238E27FC236}">
                    <a16:creationId xmlns:a16="http://schemas.microsoft.com/office/drawing/2014/main" id="{310670D2-9D33-6E25-CC9C-3F347100A125}"/>
                  </a:ext>
                </a:extLst>
              </p:cNvPr>
              <p:cNvSpPr txBox="1">
                <a:spLocks noRot="1" noChangeAspect="1" noMove="1" noResize="1" noEditPoints="1" noAdjustHandles="1" noChangeArrowheads="1" noChangeShapeType="1" noTextEdit="1"/>
              </p:cNvSpPr>
              <p:nvPr/>
            </p:nvSpPr>
            <p:spPr>
              <a:xfrm>
                <a:off x="457200" y="3597216"/>
                <a:ext cx="8229600" cy="1134430"/>
              </a:xfrm>
              <a:prstGeom prst="rect">
                <a:avLst/>
              </a:prstGeom>
              <a:blipFill>
                <a:blip r:embed="rId3"/>
                <a:stretch>
                  <a:fillRect l="-463" t="-2222" b="-5556"/>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EDF74143-AB47-773B-B00D-B199540E4BF5}"/>
              </a:ext>
            </a:extLst>
          </p:cNvPr>
          <p:cNvSpPr txBox="1"/>
          <p:nvPr/>
        </p:nvSpPr>
        <p:spPr>
          <a:xfrm>
            <a:off x="6269356" y="1855707"/>
            <a:ext cx="2054217" cy="286232"/>
          </a:xfrm>
          <a:prstGeom prst="rect">
            <a:avLst/>
          </a:prstGeom>
          <a:noFill/>
        </p:spPr>
        <p:txBody>
          <a:bodyPr wrap="none" rtlCol="0">
            <a:spAutoFit/>
          </a:bodyPr>
          <a:lstStyle/>
          <a:p>
            <a:r>
              <a:rPr lang="en-US" sz="1260" dirty="0">
                <a:solidFill>
                  <a:srgbClr val="0E8BAE"/>
                </a:solidFill>
              </a:rPr>
              <a:t>Conformal Newtonian gauge</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BE931E3-FF09-0936-8A9D-F29170D87B25}"/>
                  </a:ext>
                </a:extLst>
              </p:cNvPr>
              <p:cNvSpPr txBox="1"/>
              <p:nvPr/>
            </p:nvSpPr>
            <p:spPr>
              <a:xfrm>
                <a:off x="2041008" y="2116310"/>
                <a:ext cx="4837671" cy="3785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AU">
                          <a:latin typeface="Cambria Math" panose="02040503050406030204" pitchFamily="18" charset="0"/>
                        </a:rPr>
                        <m:t>d</m:t>
                      </m:r>
                      <m:sSup>
                        <m:sSupPr>
                          <m:ctrlPr>
                            <a:rPr lang="en-AU" i="1">
                              <a:latin typeface="Cambria Math" panose="02040503050406030204" pitchFamily="18" charset="0"/>
                            </a:rPr>
                          </m:ctrlPr>
                        </m:sSupPr>
                        <m:e>
                          <m:r>
                            <a:rPr lang="en-AU" i="1">
                              <a:latin typeface="Cambria Math" panose="02040503050406030204" pitchFamily="18" charset="0"/>
                            </a:rPr>
                            <m:t>𝑠</m:t>
                          </m:r>
                        </m:e>
                        <m:sup>
                          <m:r>
                            <a:rPr lang="en-AU" i="1">
                              <a:latin typeface="Cambria Math" panose="02040503050406030204" pitchFamily="18" charset="0"/>
                            </a:rPr>
                            <m:t>2</m:t>
                          </m:r>
                        </m:sup>
                      </m:sSup>
                      <m:r>
                        <a:rPr lang="en-AU" i="1">
                          <a:latin typeface="Cambria Math" panose="02040503050406030204" pitchFamily="18" charset="0"/>
                        </a:rPr>
                        <m:t>=</m:t>
                      </m:r>
                      <m:sSup>
                        <m:sSupPr>
                          <m:ctrlPr>
                            <a:rPr lang="en-AU" i="1">
                              <a:latin typeface="Cambria Math" panose="02040503050406030204" pitchFamily="18" charset="0"/>
                            </a:rPr>
                          </m:ctrlPr>
                        </m:sSupPr>
                        <m:e>
                          <m:r>
                            <a:rPr lang="en-AU" i="1">
                              <a:latin typeface="Cambria Math" panose="02040503050406030204" pitchFamily="18" charset="0"/>
                            </a:rPr>
                            <m:t>𝑎</m:t>
                          </m:r>
                        </m:e>
                        <m:sup>
                          <m:r>
                            <a:rPr lang="en-AU" i="1">
                              <a:latin typeface="Cambria Math" panose="02040503050406030204" pitchFamily="18" charset="0"/>
                            </a:rPr>
                            <m:t>2</m:t>
                          </m:r>
                        </m:sup>
                      </m:sSup>
                      <m:d>
                        <m:dPr>
                          <m:ctrlPr>
                            <a:rPr lang="en-AU" i="1">
                              <a:latin typeface="Cambria Math" panose="02040503050406030204" pitchFamily="18" charset="0"/>
                            </a:rPr>
                          </m:ctrlPr>
                        </m:dPr>
                        <m:e>
                          <m:r>
                            <a:rPr lang="en-AU" i="1">
                              <a:latin typeface="Cambria Math" panose="02040503050406030204" pitchFamily="18" charset="0"/>
                              <a:ea typeface="Cambria Math" panose="02040503050406030204" pitchFamily="18" charset="0"/>
                            </a:rPr>
                            <m:t>𝜏</m:t>
                          </m:r>
                        </m:e>
                      </m:d>
                      <m:r>
                        <a:rPr lang="en-AU" i="1">
                          <a:latin typeface="Cambria Math" panose="02040503050406030204" pitchFamily="18" charset="0"/>
                          <a:ea typeface="Cambria Math" panose="02040503050406030204" pitchFamily="18" charset="0"/>
                        </a:rPr>
                        <m:t>[−</m:t>
                      </m:r>
                      <m:d>
                        <m:dPr>
                          <m:ctrlPr>
                            <a:rPr lang="en-AU" i="1">
                              <a:latin typeface="Cambria Math" panose="02040503050406030204" pitchFamily="18" charset="0"/>
                              <a:ea typeface="Cambria Math" panose="02040503050406030204" pitchFamily="18" charset="0"/>
                            </a:rPr>
                          </m:ctrlPr>
                        </m:dPr>
                        <m:e>
                          <m:r>
                            <a:rPr lang="en-AU" i="1">
                              <a:latin typeface="Cambria Math" panose="02040503050406030204" pitchFamily="18" charset="0"/>
                              <a:ea typeface="Cambria Math" panose="02040503050406030204" pitchFamily="18" charset="0"/>
                            </a:rPr>
                            <m:t>1+2</m:t>
                          </m:r>
                          <m:r>
                            <a:rPr lang="en-AU" i="1">
                              <a:solidFill>
                                <a:srgbClr val="FF0000"/>
                              </a:solidFill>
                              <a:latin typeface="Cambria Math" panose="02040503050406030204" pitchFamily="18" charset="0"/>
                              <a:ea typeface="Cambria Math" panose="02040503050406030204" pitchFamily="18" charset="0"/>
                            </a:rPr>
                            <m:t>𝜓</m:t>
                          </m:r>
                        </m:e>
                      </m:d>
                      <m:r>
                        <m:rPr>
                          <m:sty m:val="p"/>
                        </m:rPr>
                        <a:rPr lang="en-AU">
                          <a:latin typeface="Cambria Math" panose="02040503050406030204" pitchFamily="18" charset="0"/>
                          <a:ea typeface="Cambria Math" panose="02040503050406030204" pitchFamily="18" charset="0"/>
                        </a:rPr>
                        <m:t>d</m:t>
                      </m:r>
                      <m:sSup>
                        <m:sSupPr>
                          <m:ctrlPr>
                            <a:rPr lang="en-AU" i="1">
                              <a:latin typeface="Cambria Math" panose="02040503050406030204" pitchFamily="18" charset="0"/>
                              <a:ea typeface="Cambria Math" panose="02040503050406030204" pitchFamily="18" charset="0"/>
                            </a:rPr>
                          </m:ctrlPr>
                        </m:sSupPr>
                        <m:e>
                          <m:r>
                            <a:rPr lang="en-AU" i="1">
                              <a:latin typeface="Cambria Math" panose="02040503050406030204" pitchFamily="18" charset="0"/>
                              <a:ea typeface="Cambria Math" panose="02040503050406030204" pitchFamily="18" charset="0"/>
                            </a:rPr>
                            <m:t>𝜏</m:t>
                          </m:r>
                        </m:e>
                        <m:sup>
                          <m:r>
                            <a:rPr lang="en-AU" i="1">
                              <a:latin typeface="Cambria Math" panose="02040503050406030204" pitchFamily="18" charset="0"/>
                              <a:ea typeface="Cambria Math" panose="02040503050406030204" pitchFamily="18" charset="0"/>
                            </a:rPr>
                            <m:t>2</m:t>
                          </m:r>
                        </m:sup>
                      </m:sSup>
                      <m:r>
                        <a:rPr lang="en-AU" i="1">
                          <a:latin typeface="Cambria Math" panose="02040503050406030204" pitchFamily="18" charset="0"/>
                          <a:ea typeface="Cambria Math" panose="02040503050406030204" pitchFamily="18" charset="0"/>
                        </a:rPr>
                        <m:t>+</m:t>
                      </m:r>
                      <m:d>
                        <m:dPr>
                          <m:ctrlPr>
                            <a:rPr lang="en-AU" i="1">
                              <a:latin typeface="Cambria Math" panose="02040503050406030204" pitchFamily="18" charset="0"/>
                              <a:ea typeface="Cambria Math" panose="02040503050406030204" pitchFamily="18" charset="0"/>
                            </a:rPr>
                          </m:ctrlPr>
                        </m:dPr>
                        <m:e>
                          <m:r>
                            <a:rPr lang="en-AU" i="1">
                              <a:latin typeface="Cambria Math" panose="02040503050406030204" pitchFamily="18" charset="0"/>
                              <a:ea typeface="Cambria Math" panose="02040503050406030204" pitchFamily="18" charset="0"/>
                            </a:rPr>
                            <m:t>1−2</m:t>
                          </m:r>
                          <m:r>
                            <a:rPr lang="en-AU" i="1">
                              <a:solidFill>
                                <a:srgbClr val="FF0000"/>
                              </a:solidFill>
                              <a:latin typeface="Cambria Math" panose="02040503050406030204" pitchFamily="18" charset="0"/>
                              <a:ea typeface="Cambria Math" panose="02040503050406030204" pitchFamily="18" charset="0"/>
                            </a:rPr>
                            <m:t>𝜙</m:t>
                          </m:r>
                        </m:e>
                      </m:d>
                      <m:r>
                        <m:rPr>
                          <m:sty m:val="p"/>
                        </m:rPr>
                        <a:rPr lang="en-AU">
                          <a:latin typeface="Cambria Math" panose="02040503050406030204" pitchFamily="18" charset="0"/>
                          <a:ea typeface="Cambria Math" panose="02040503050406030204" pitchFamily="18" charset="0"/>
                        </a:rPr>
                        <m:t>d</m:t>
                      </m:r>
                      <m:sSup>
                        <m:sSupPr>
                          <m:ctrlPr>
                            <a:rPr lang="en-AU" i="1">
                              <a:latin typeface="Cambria Math" panose="02040503050406030204" pitchFamily="18" charset="0"/>
                              <a:ea typeface="Cambria Math" panose="02040503050406030204" pitchFamily="18" charset="0"/>
                            </a:rPr>
                          </m:ctrlPr>
                        </m:sSupPr>
                        <m:e>
                          <m:r>
                            <a:rPr lang="en-AU" i="1">
                              <a:latin typeface="Cambria Math" panose="02040503050406030204" pitchFamily="18" charset="0"/>
                              <a:ea typeface="Cambria Math" panose="02040503050406030204" pitchFamily="18" charset="0"/>
                            </a:rPr>
                            <m:t>𝑥</m:t>
                          </m:r>
                        </m:e>
                        <m:sup>
                          <m:r>
                            <a:rPr lang="en-AU" i="1">
                              <a:latin typeface="Cambria Math" panose="02040503050406030204" pitchFamily="18" charset="0"/>
                              <a:ea typeface="Cambria Math" panose="02040503050406030204" pitchFamily="18" charset="0"/>
                            </a:rPr>
                            <m:t>𝑖</m:t>
                          </m:r>
                        </m:sup>
                      </m:sSup>
                      <m:r>
                        <m:rPr>
                          <m:sty m:val="p"/>
                        </m:rPr>
                        <a:rPr lang="en-AU">
                          <a:latin typeface="Cambria Math" panose="02040503050406030204" pitchFamily="18" charset="0"/>
                          <a:ea typeface="Cambria Math" panose="02040503050406030204" pitchFamily="18" charset="0"/>
                        </a:rPr>
                        <m:t>d</m:t>
                      </m:r>
                      <m:sSub>
                        <m:sSubPr>
                          <m:ctrlPr>
                            <a:rPr lang="en-AU" i="1">
                              <a:latin typeface="Cambria Math" panose="02040503050406030204" pitchFamily="18" charset="0"/>
                              <a:ea typeface="Cambria Math" panose="02040503050406030204" pitchFamily="18" charset="0"/>
                            </a:rPr>
                          </m:ctrlPr>
                        </m:sSubPr>
                        <m:e>
                          <m:r>
                            <a:rPr lang="en-AU" i="1">
                              <a:latin typeface="Cambria Math" panose="02040503050406030204" pitchFamily="18" charset="0"/>
                              <a:ea typeface="Cambria Math" panose="02040503050406030204" pitchFamily="18" charset="0"/>
                            </a:rPr>
                            <m:t>𝑥</m:t>
                          </m:r>
                        </m:e>
                        <m:sub>
                          <m:r>
                            <a:rPr lang="en-AU" i="1">
                              <a:latin typeface="Cambria Math" panose="02040503050406030204" pitchFamily="18" charset="0"/>
                              <a:ea typeface="Cambria Math" panose="02040503050406030204" pitchFamily="18" charset="0"/>
                            </a:rPr>
                            <m:t>𝑖</m:t>
                          </m:r>
                        </m:sub>
                      </m:sSub>
                      <m:r>
                        <a:rPr lang="en-AU" i="1">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3" name="TextBox 2">
                <a:extLst>
                  <a:ext uri="{FF2B5EF4-FFF2-40B4-BE49-F238E27FC236}">
                    <a16:creationId xmlns:a16="http://schemas.microsoft.com/office/drawing/2014/main" id="{0BE931E3-FF09-0936-8A9D-F29170D87B25}"/>
                  </a:ext>
                </a:extLst>
              </p:cNvPr>
              <p:cNvSpPr txBox="1">
                <a:spLocks noRot="1" noChangeAspect="1" noMove="1" noResize="1" noEditPoints="1" noAdjustHandles="1" noChangeArrowheads="1" noChangeShapeType="1" noTextEdit="1"/>
              </p:cNvSpPr>
              <p:nvPr/>
            </p:nvSpPr>
            <p:spPr>
              <a:xfrm>
                <a:off x="2041008" y="2116310"/>
                <a:ext cx="4837671" cy="378565"/>
              </a:xfrm>
              <a:prstGeom prst="rect">
                <a:avLst/>
              </a:prstGeom>
              <a:blipFill>
                <a:blip r:embed="rId4"/>
                <a:stretch>
                  <a:fillRect b="-161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9AC6A9FA-80D9-4601-107C-639A267AF77A}"/>
                  </a:ext>
                </a:extLst>
              </p:cNvPr>
              <p:cNvSpPr txBox="1"/>
              <p:nvPr/>
            </p:nvSpPr>
            <p:spPr>
              <a:xfrm>
                <a:off x="2938800" y="2700292"/>
                <a:ext cx="325807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AU" i="1">
                              <a:latin typeface="Cambria Math" panose="02040503050406030204" pitchFamily="18" charset="0"/>
                            </a:rPr>
                          </m:ctrlPr>
                        </m:sSupPr>
                        <m:e>
                          <m:r>
                            <a:rPr lang="en-AU" i="1">
                              <a:latin typeface="Cambria Math" panose="02040503050406030204" pitchFamily="18" charset="0"/>
                            </a:rPr>
                            <m:t>𝑘</m:t>
                          </m:r>
                        </m:e>
                        <m:sup>
                          <m:r>
                            <a:rPr lang="en-AU" i="1">
                              <a:latin typeface="Cambria Math" panose="02040503050406030204" pitchFamily="18" charset="0"/>
                            </a:rPr>
                            <m:t>2</m:t>
                          </m:r>
                        </m:sup>
                      </m:sSup>
                      <m:d>
                        <m:dPr>
                          <m:ctrlPr>
                            <a:rPr lang="en-AU" i="1">
                              <a:latin typeface="Cambria Math" panose="02040503050406030204" pitchFamily="18" charset="0"/>
                            </a:rPr>
                          </m:ctrlPr>
                        </m:dPr>
                        <m:e>
                          <m:r>
                            <a:rPr lang="en-AU" i="1">
                              <a:latin typeface="Cambria Math" panose="02040503050406030204" pitchFamily="18" charset="0"/>
                              <a:ea typeface="Cambria Math" panose="02040503050406030204" pitchFamily="18" charset="0"/>
                            </a:rPr>
                            <m:t>𝜙</m:t>
                          </m:r>
                          <m:r>
                            <a:rPr lang="en-AU" i="1">
                              <a:latin typeface="Cambria Math" panose="02040503050406030204" pitchFamily="18" charset="0"/>
                              <a:ea typeface="Cambria Math" panose="02040503050406030204" pitchFamily="18" charset="0"/>
                            </a:rPr>
                            <m:t>−</m:t>
                          </m:r>
                          <m:r>
                            <a:rPr lang="en-AU" i="1">
                              <a:latin typeface="Cambria Math" panose="02040503050406030204" pitchFamily="18" charset="0"/>
                              <a:ea typeface="Cambria Math" panose="02040503050406030204" pitchFamily="18" charset="0"/>
                            </a:rPr>
                            <m:t>𝜓</m:t>
                          </m:r>
                        </m:e>
                      </m:d>
                      <m:r>
                        <a:rPr lang="en-AU" i="1">
                          <a:latin typeface="Cambria Math" panose="02040503050406030204" pitchFamily="18" charset="0"/>
                        </a:rPr>
                        <m:t>=12</m:t>
                      </m:r>
                      <m:r>
                        <a:rPr lang="en-AU" i="1">
                          <a:latin typeface="Cambria Math" panose="02040503050406030204" pitchFamily="18" charset="0"/>
                          <a:ea typeface="Cambria Math" panose="02040503050406030204" pitchFamily="18" charset="0"/>
                        </a:rPr>
                        <m:t>𝜋</m:t>
                      </m:r>
                      <m:r>
                        <a:rPr lang="en-AU" i="1">
                          <a:latin typeface="Cambria Math" panose="02040503050406030204" pitchFamily="18" charset="0"/>
                          <a:ea typeface="Cambria Math" panose="02040503050406030204" pitchFamily="18" charset="0"/>
                        </a:rPr>
                        <m:t>𝐺</m:t>
                      </m:r>
                      <m:sSup>
                        <m:sSupPr>
                          <m:ctrlPr>
                            <a:rPr lang="en-AU" i="1">
                              <a:latin typeface="Cambria Math" panose="02040503050406030204" pitchFamily="18" charset="0"/>
                              <a:ea typeface="Cambria Math" panose="02040503050406030204" pitchFamily="18" charset="0"/>
                            </a:rPr>
                          </m:ctrlPr>
                        </m:sSupPr>
                        <m:e>
                          <m:r>
                            <a:rPr lang="en-AU" i="1">
                              <a:latin typeface="Cambria Math" panose="02040503050406030204" pitchFamily="18" charset="0"/>
                              <a:ea typeface="Cambria Math" panose="02040503050406030204" pitchFamily="18" charset="0"/>
                            </a:rPr>
                            <m:t>𝑎</m:t>
                          </m:r>
                        </m:e>
                        <m:sup>
                          <m:r>
                            <a:rPr lang="en-AU" i="1">
                              <a:latin typeface="Cambria Math" panose="02040503050406030204" pitchFamily="18" charset="0"/>
                              <a:ea typeface="Cambria Math" panose="02040503050406030204" pitchFamily="18" charset="0"/>
                            </a:rPr>
                            <m:t>2</m:t>
                          </m:r>
                        </m:sup>
                      </m:sSup>
                      <m:r>
                        <a:rPr lang="en-AU" i="1">
                          <a:latin typeface="Cambria Math" panose="02040503050406030204" pitchFamily="18" charset="0"/>
                          <a:ea typeface="Cambria Math" panose="02040503050406030204" pitchFamily="18" charset="0"/>
                        </a:rPr>
                        <m:t>(</m:t>
                      </m:r>
                      <m:acc>
                        <m:accPr>
                          <m:chr m:val="̅"/>
                          <m:ctrlPr>
                            <a:rPr lang="en-AU" i="1">
                              <a:latin typeface="Cambria Math" panose="02040503050406030204" pitchFamily="18" charset="0"/>
                              <a:ea typeface="Cambria Math" panose="02040503050406030204" pitchFamily="18" charset="0"/>
                            </a:rPr>
                          </m:ctrlPr>
                        </m:accPr>
                        <m:e>
                          <m:r>
                            <a:rPr lang="en-AU" i="1">
                              <a:latin typeface="Cambria Math" panose="02040503050406030204" pitchFamily="18" charset="0"/>
                              <a:ea typeface="Cambria Math" panose="02040503050406030204" pitchFamily="18" charset="0"/>
                            </a:rPr>
                            <m:t>𝜌</m:t>
                          </m:r>
                        </m:e>
                      </m:acc>
                      <m:r>
                        <a:rPr lang="en-AU" i="1">
                          <a:latin typeface="Cambria Math" panose="02040503050406030204" pitchFamily="18" charset="0"/>
                        </a:rPr>
                        <m:t>+</m:t>
                      </m:r>
                      <m:acc>
                        <m:accPr>
                          <m:chr m:val="̅"/>
                          <m:ctrlPr>
                            <a:rPr lang="en-AU" i="1">
                              <a:latin typeface="Cambria Math" panose="02040503050406030204" pitchFamily="18" charset="0"/>
                            </a:rPr>
                          </m:ctrlPr>
                        </m:accPr>
                        <m:e>
                          <m:r>
                            <a:rPr lang="en-AU" i="1">
                              <a:latin typeface="Cambria Math" panose="02040503050406030204" pitchFamily="18" charset="0"/>
                            </a:rPr>
                            <m:t>𝑃</m:t>
                          </m:r>
                        </m:e>
                      </m:acc>
                      <m:r>
                        <a:rPr lang="en-AU" i="1">
                          <a:latin typeface="Cambria Math" panose="02040503050406030204" pitchFamily="18" charset="0"/>
                          <a:ea typeface="Cambria Math" panose="02040503050406030204" pitchFamily="18" charset="0"/>
                        </a:rPr>
                        <m:t>)</m:t>
                      </m:r>
                      <m:r>
                        <a:rPr lang="en-AU" i="1">
                          <a:solidFill>
                            <a:srgbClr val="FF0000"/>
                          </a:solidFill>
                          <a:latin typeface="Cambria Math" panose="02040503050406030204" pitchFamily="18" charset="0"/>
                          <a:ea typeface="Cambria Math" panose="02040503050406030204" pitchFamily="18" charset="0"/>
                        </a:rPr>
                        <m:t>𝜎</m:t>
                      </m:r>
                    </m:oMath>
                  </m:oMathPara>
                </a14:m>
                <a:endParaRPr lang="en-US" dirty="0"/>
              </a:p>
            </p:txBody>
          </p:sp>
        </mc:Choice>
        <mc:Fallback xmlns="">
          <p:sp>
            <p:nvSpPr>
              <p:cNvPr id="28" name="TextBox 27">
                <a:extLst>
                  <a:ext uri="{FF2B5EF4-FFF2-40B4-BE49-F238E27FC236}">
                    <a16:creationId xmlns:a16="http://schemas.microsoft.com/office/drawing/2014/main" id="{9AC6A9FA-80D9-4601-107C-639A267AF77A}"/>
                  </a:ext>
                </a:extLst>
              </p:cNvPr>
              <p:cNvSpPr txBox="1">
                <a:spLocks noRot="1" noChangeAspect="1" noMove="1" noResize="1" noEditPoints="1" noAdjustHandles="1" noChangeArrowheads="1" noChangeShapeType="1" noTextEdit="1"/>
              </p:cNvSpPr>
              <p:nvPr/>
            </p:nvSpPr>
            <p:spPr>
              <a:xfrm>
                <a:off x="2938800" y="2700292"/>
                <a:ext cx="3258071" cy="369332"/>
              </a:xfrm>
              <a:prstGeom prst="rect">
                <a:avLst/>
              </a:prstGeom>
              <a:blipFill>
                <a:blip r:embed="rId5"/>
                <a:stretch>
                  <a:fillRect b="-13333"/>
                </a:stretch>
              </a:blipFill>
            </p:spPr>
            <p:txBody>
              <a:bodyPr/>
              <a:lstStyle/>
              <a:p>
                <a:r>
                  <a:rPr lang="en-US">
                    <a:noFill/>
                  </a:rPr>
                  <a:t> </a:t>
                </a:r>
              </a:p>
            </p:txBody>
          </p:sp>
        </mc:Fallback>
      </mc:AlternateContent>
      <p:sp>
        <p:nvSpPr>
          <p:cNvPr id="29" name="TextBox 28">
            <a:extLst>
              <a:ext uri="{FF2B5EF4-FFF2-40B4-BE49-F238E27FC236}">
                <a16:creationId xmlns:a16="http://schemas.microsoft.com/office/drawing/2014/main" id="{155329C4-1EAE-E6D3-8749-E5F44839AEC6}"/>
              </a:ext>
            </a:extLst>
          </p:cNvPr>
          <p:cNvSpPr txBox="1"/>
          <p:nvPr/>
        </p:nvSpPr>
        <p:spPr>
          <a:xfrm>
            <a:off x="6501611" y="2575193"/>
            <a:ext cx="967829" cy="286232"/>
          </a:xfrm>
          <a:prstGeom prst="rect">
            <a:avLst/>
          </a:prstGeom>
          <a:noFill/>
        </p:spPr>
        <p:txBody>
          <a:bodyPr wrap="none" rtlCol="0">
            <a:spAutoFit/>
          </a:bodyPr>
          <a:lstStyle/>
          <a:p>
            <a:r>
              <a:rPr lang="en-US" sz="1260" dirty="0">
                <a:solidFill>
                  <a:srgbClr val="0E8BAE"/>
                </a:solidFill>
              </a:rPr>
              <a:t>Shear stress</a:t>
            </a:r>
          </a:p>
        </p:txBody>
      </p:sp>
      <p:sp>
        <p:nvSpPr>
          <p:cNvPr id="4" name="TextBox 3">
            <a:extLst>
              <a:ext uri="{FF2B5EF4-FFF2-40B4-BE49-F238E27FC236}">
                <a16:creationId xmlns:a16="http://schemas.microsoft.com/office/drawing/2014/main" id="{B251B161-FA34-AC26-9E06-6924C4C74D15}"/>
              </a:ext>
            </a:extLst>
          </p:cNvPr>
          <p:cNvSpPr txBox="1"/>
          <p:nvPr/>
        </p:nvSpPr>
        <p:spPr>
          <a:xfrm>
            <a:off x="2165229" y="2714142"/>
            <a:ext cx="717312" cy="341632"/>
          </a:xfrm>
          <a:prstGeom prst="rect">
            <a:avLst/>
          </a:prstGeom>
          <a:noFill/>
        </p:spPr>
        <p:txBody>
          <a:bodyPr wrap="none" rtlCol="0">
            <a:spAutoFit/>
          </a:bodyPr>
          <a:lstStyle/>
          <a:p>
            <a:r>
              <a:rPr lang="en-US" sz="1620" dirty="0"/>
              <a:t>where</a:t>
            </a:r>
          </a:p>
        </p:txBody>
      </p:sp>
      <p:cxnSp>
        <p:nvCxnSpPr>
          <p:cNvPr id="6" name="Straight Arrow Connector 5">
            <a:extLst>
              <a:ext uri="{FF2B5EF4-FFF2-40B4-BE49-F238E27FC236}">
                <a16:creationId xmlns:a16="http://schemas.microsoft.com/office/drawing/2014/main" id="{53684BDC-F1B6-0513-B37F-53B19021259B}"/>
              </a:ext>
            </a:extLst>
          </p:cNvPr>
          <p:cNvCxnSpPr>
            <a:cxnSpLocks/>
            <a:stCxn id="29" idx="1"/>
          </p:cNvCxnSpPr>
          <p:nvPr/>
        </p:nvCxnSpPr>
        <p:spPr>
          <a:xfrm flipH="1">
            <a:off x="6109556" y="2718309"/>
            <a:ext cx="392055" cy="14394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F6563D0C-68A7-1E91-07DF-DBB6CDB487A9}"/>
              </a:ext>
            </a:extLst>
          </p:cNvPr>
          <p:cNvSpPr txBox="1"/>
          <p:nvPr/>
        </p:nvSpPr>
        <p:spPr>
          <a:xfrm>
            <a:off x="6492571" y="2769403"/>
            <a:ext cx="1738976" cy="674031"/>
          </a:xfrm>
          <a:prstGeom prst="rect">
            <a:avLst/>
          </a:prstGeom>
          <a:noFill/>
        </p:spPr>
        <p:txBody>
          <a:bodyPr wrap="square" rtlCol="0">
            <a:spAutoFit/>
          </a:bodyPr>
          <a:lstStyle/>
          <a:p>
            <a:r>
              <a:rPr lang="en-US" sz="1260" dirty="0"/>
              <a:t>In 𝛬CDM, mainly from</a:t>
            </a:r>
          </a:p>
          <a:p>
            <a:r>
              <a:rPr lang="en-US" sz="1260" dirty="0"/>
              <a:t>ultra-relativistic neutrinos and photons.</a:t>
            </a:r>
          </a:p>
        </p:txBody>
      </p:sp>
      <p:sp>
        <p:nvSpPr>
          <p:cNvPr id="5" name="TextBox 4">
            <a:extLst>
              <a:ext uri="{FF2B5EF4-FFF2-40B4-BE49-F238E27FC236}">
                <a16:creationId xmlns:a16="http://schemas.microsoft.com/office/drawing/2014/main" id="{A27DA11F-DF2F-3485-232E-414AE5D7CE9D}"/>
              </a:ext>
            </a:extLst>
          </p:cNvPr>
          <p:cNvSpPr txBox="1"/>
          <p:nvPr/>
        </p:nvSpPr>
        <p:spPr>
          <a:xfrm>
            <a:off x="1725491" y="1899602"/>
            <a:ext cx="943207" cy="286232"/>
          </a:xfrm>
          <a:prstGeom prst="rect">
            <a:avLst/>
          </a:prstGeom>
          <a:noFill/>
        </p:spPr>
        <p:txBody>
          <a:bodyPr wrap="none" rtlCol="0">
            <a:spAutoFit/>
          </a:bodyPr>
          <a:lstStyle/>
          <a:p>
            <a:r>
              <a:rPr lang="en-US" sz="1260" dirty="0">
                <a:solidFill>
                  <a:srgbClr val="0E8BAE"/>
                </a:solidFill>
              </a:rPr>
              <a:t>Scale factor</a:t>
            </a:r>
          </a:p>
        </p:txBody>
      </p:sp>
      <p:cxnSp>
        <p:nvCxnSpPr>
          <p:cNvPr id="10" name="Straight Arrow Connector 9">
            <a:extLst>
              <a:ext uri="{FF2B5EF4-FFF2-40B4-BE49-F238E27FC236}">
                <a16:creationId xmlns:a16="http://schemas.microsoft.com/office/drawing/2014/main" id="{6C358936-C789-72A7-C82F-4F31CB48EB62}"/>
              </a:ext>
            </a:extLst>
          </p:cNvPr>
          <p:cNvCxnSpPr>
            <a:cxnSpLocks/>
            <a:stCxn id="5" idx="3"/>
          </p:cNvCxnSpPr>
          <p:nvPr/>
        </p:nvCxnSpPr>
        <p:spPr>
          <a:xfrm>
            <a:off x="2668698" y="2042718"/>
            <a:ext cx="198146" cy="19269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E71305C-6954-2776-214A-B7BEDC32A5A9}"/>
              </a:ext>
            </a:extLst>
          </p:cNvPr>
          <p:cNvSpPr txBox="1"/>
          <p:nvPr/>
        </p:nvSpPr>
        <p:spPr>
          <a:xfrm>
            <a:off x="3688749" y="3139390"/>
            <a:ext cx="2311851" cy="286232"/>
          </a:xfrm>
          <a:prstGeom prst="rect">
            <a:avLst/>
          </a:prstGeom>
          <a:noFill/>
        </p:spPr>
        <p:txBody>
          <a:bodyPr wrap="none" rtlCol="0">
            <a:spAutoFit/>
          </a:bodyPr>
          <a:lstStyle/>
          <a:p>
            <a:r>
              <a:rPr lang="en-US" sz="1260" dirty="0">
                <a:solidFill>
                  <a:srgbClr val="0E8BAE"/>
                </a:solidFill>
              </a:rPr>
              <a:t>Mean energy density &amp; pressure</a:t>
            </a:r>
          </a:p>
        </p:txBody>
      </p:sp>
      <p:cxnSp>
        <p:nvCxnSpPr>
          <p:cNvPr id="14" name="Straight Arrow Connector 13">
            <a:extLst>
              <a:ext uri="{FF2B5EF4-FFF2-40B4-BE49-F238E27FC236}">
                <a16:creationId xmlns:a16="http://schemas.microsoft.com/office/drawing/2014/main" id="{A3D12C22-6BE4-593A-0DEE-2C6AB9CE888A}"/>
              </a:ext>
            </a:extLst>
          </p:cNvPr>
          <p:cNvCxnSpPr>
            <a:cxnSpLocks/>
          </p:cNvCxnSpPr>
          <p:nvPr/>
        </p:nvCxnSpPr>
        <p:spPr>
          <a:xfrm flipV="1">
            <a:off x="5044765" y="3022582"/>
            <a:ext cx="250973" cy="19813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5DEBC9BE-B41B-21BF-EF16-BA9712E7DF25}"/>
              </a:ext>
            </a:extLst>
          </p:cNvPr>
          <p:cNvCxnSpPr>
            <a:cxnSpLocks/>
          </p:cNvCxnSpPr>
          <p:nvPr/>
        </p:nvCxnSpPr>
        <p:spPr>
          <a:xfrm flipV="1">
            <a:off x="5517110" y="2979132"/>
            <a:ext cx="181354" cy="22173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24343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A1D77-EC8C-CB8E-3A17-99955F8BAC2A}"/>
              </a:ext>
            </a:extLst>
          </p:cNvPr>
          <p:cNvSpPr>
            <a:spLocks noGrp="1"/>
          </p:cNvSpPr>
          <p:nvPr>
            <p:ph type="title"/>
          </p:nvPr>
        </p:nvSpPr>
        <p:spPr/>
        <p:txBody>
          <a:bodyPr/>
          <a:lstStyle/>
          <a:p>
            <a:pPr algn="l"/>
            <a:r>
              <a:rPr lang="en-US" dirty="0">
                <a:solidFill>
                  <a:srgbClr val="F3FFC4"/>
                </a:solidFill>
              </a:rPr>
              <a:t>Neutrino free-streaming &amp; the CMB…	</a:t>
            </a:r>
            <a:endParaRPr lang="en-US" dirty="0"/>
          </a:p>
        </p:txBody>
      </p:sp>
      <p:sp>
        <p:nvSpPr>
          <p:cNvPr id="3" name="Content Placeholder 2">
            <a:extLst>
              <a:ext uri="{FF2B5EF4-FFF2-40B4-BE49-F238E27FC236}">
                <a16:creationId xmlns:a16="http://schemas.microsoft.com/office/drawing/2014/main" id="{E1382AF0-549E-2387-0CCD-D726D89EFA7B}"/>
              </a:ext>
            </a:extLst>
          </p:cNvPr>
          <p:cNvSpPr>
            <a:spLocks noGrp="1"/>
          </p:cNvSpPr>
          <p:nvPr>
            <p:ph idx="1"/>
          </p:nvPr>
        </p:nvSpPr>
        <p:spPr>
          <a:xfrm>
            <a:off x="457200" y="1200151"/>
            <a:ext cx="8229600" cy="371473"/>
          </a:xfrm>
        </p:spPr>
        <p:txBody>
          <a:bodyPr>
            <a:normAutofit/>
          </a:bodyPr>
          <a:lstStyle/>
          <a:p>
            <a:pPr marL="0" indent="0">
              <a:buNone/>
            </a:pPr>
            <a:r>
              <a:rPr lang="en-US" sz="1800" dirty="0"/>
              <a:t>That</a:t>
            </a:r>
            <a:r>
              <a:rPr lang="en-US" sz="1800" dirty="0">
                <a:solidFill>
                  <a:srgbClr val="FF0000"/>
                </a:solidFill>
              </a:rPr>
              <a:t> CMB prefers neutrino shear stress to no shear stress </a:t>
            </a:r>
            <a:r>
              <a:rPr lang="en-US" sz="1800" dirty="0"/>
              <a:t>is well known. </a:t>
            </a:r>
          </a:p>
        </p:txBody>
      </p:sp>
      <p:sp>
        <p:nvSpPr>
          <p:cNvPr id="4" name="Slide Number Placeholder 3">
            <a:extLst>
              <a:ext uri="{FF2B5EF4-FFF2-40B4-BE49-F238E27FC236}">
                <a16:creationId xmlns:a16="http://schemas.microsoft.com/office/drawing/2014/main" id="{CBBEB4E2-CE8C-26BB-8CFF-2C8CB9442CE8}"/>
              </a:ext>
            </a:extLst>
          </p:cNvPr>
          <p:cNvSpPr>
            <a:spLocks noGrp="1"/>
          </p:cNvSpPr>
          <p:nvPr>
            <p:ph type="sldNum" sz="quarter" idx="12"/>
          </p:nvPr>
        </p:nvSpPr>
        <p:spPr/>
        <p:txBody>
          <a:bodyPr/>
          <a:lstStyle/>
          <a:p>
            <a:fld id="{A4ED5AB7-515B-904A-811B-D7BD6E84713F}" type="slidenum">
              <a:rPr lang="en-US" smtClean="0"/>
              <a:t>33</a:t>
            </a:fld>
            <a:endParaRPr lang="en-US"/>
          </a:p>
        </p:txBody>
      </p:sp>
      <p:pic>
        <p:nvPicPr>
          <p:cNvPr id="7" name="Picture 6">
            <a:extLst>
              <a:ext uri="{FF2B5EF4-FFF2-40B4-BE49-F238E27FC236}">
                <a16:creationId xmlns:a16="http://schemas.microsoft.com/office/drawing/2014/main" id="{9FC00402-9A34-283B-EC09-DED7AD4C6E89}"/>
              </a:ext>
            </a:extLst>
          </p:cNvPr>
          <p:cNvPicPr>
            <a:picLocks noChangeAspect="1"/>
          </p:cNvPicPr>
          <p:nvPr/>
        </p:nvPicPr>
        <p:blipFill>
          <a:blip r:embed="rId2"/>
          <a:srcRect/>
          <a:stretch/>
        </p:blipFill>
        <p:spPr>
          <a:xfrm>
            <a:off x="4698688" y="1599342"/>
            <a:ext cx="3343862" cy="2292572"/>
          </a:xfrm>
          <a:prstGeom prst="rect">
            <a:avLst/>
          </a:prstGeom>
        </p:spPr>
      </p:pic>
      <p:pic>
        <p:nvPicPr>
          <p:cNvPr id="8" name="Content Placeholder 4" descr="Chart, histogram&#10;&#10;Description automatically generated">
            <a:extLst>
              <a:ext uri="{FF2B5EF4-FFF2-40B4-BE49-F238E27FC236}">
                <a16:creationId xmlns:a16="http://schemas.microsoft.com/office/drawing/2014/main" id="{51C17537-0703-9EF8-BED4-143053A91630}"/>
              </a:ext>
            </a:extLst>
          </p:cNvPr>
          <p:cNvPicPr>
            <a:picLocks noChangeAspect="1"/>
          </p:cNvPicPr>
          <p:nvPr/>
        </p:nvPicPr>
        <p:blipFill>
          <a:blip r:embed="rId3"/>
          <a:stretch>
            <a:fillRect/>
          </a:stretch>
        </p:blipFill>
        <p:spPr>
          <a:xfrm>
            <a:off x="1191260" y="1605914"/>
            <a:ext cx="2730500" cy="2286000"/>
          </a:xfrm>
          <a:prstGeom prst="rect">
            <a:avLst/>
          </a:prstGeom>
        </p:spPr>
      </p:pic>
      <p:sp>
        <p:nvSpPr>
          <p:cNvPr id="9" name="TextBox 8">
            <a:extLst>
              <a:ext uri="{FF2B5EF4-FFF2-40B4-BE49-F238E27FC236}">
                <a16:creationId xmlns:a16="http://schemas.microsoft.com/office/drawing/2014/main" id="{17653100-E878-DAAD-2CAB-5398EB233C65}"/>
              </a:ext>
            </a:extLst>
          </p:cNvPr>
          <p:cNvSpPr txBox="1"/>
          <p:nvPr/>
        </p:nvSpPr>
        <p:spPr>
          <a:xfrm>
            <a:off x="2426308" y="1800283"/>
            <a:ext cx="1088417" cy="461665"/>
          </a:xfrm>
          <a:prstGeom prst="rect">
            <a:avLst/>
          </a:prstGeom>
          <a:noFill/>
        </p:spPr>
        <p:txBody>
          <a:bodyPr wrap="square" rtlCol="0">
            <a:spAutoFit/>
          </a:bodyPr>
          <a:lstStyle/>
          <a:p>
            <a:r>
              <a:rPr lang="en-US" sz="1200" dirty="0">
                <a:solidFill>
                  <a:srgbClr val="0E8BAE"/>
                </a:solidFill>
              </a:rPr>
              <a:t>No neutrino shear stress</a:t>
            </a:r>
          </a:p>
        </p:txBody>
      </p:sp>
      <p:cxnSp>
        <p:nvCxnSpPr>
          <p:cNvPr id="10" name="Straight Arrow Connector 9">
            <a:extLst>
              <a:ext uri="{FF2B5EF4-FFF2-40B4-BE49-F238E27FC236}">
                <a16:creationId xmlns:a16="http://schemas.microsoft.com/office/drawing/2014/main" id="{0123A1CA-48BA-883B-0C42-FC4997FE3C79}"/>
              </a:ext>
            </a:extLst>
          </p:cNvPr>
          <p:cNvCxnSpPr>
            <a:cxnSpLocks/>
          </p:cNvCxnSpPr>
          <p:nvPr/>
        </p:nvCxnSpPr>
        <p:spPr>
          <a:xfrm flipH="1">
            <a:off x="2303768" y="2200275"/>
            <a:ext cx="267982" cy="33123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57495C1-CE2D-84D8-63E3-031EC7B25090}"/>
              </a:ext>
            </a:extLst>
          </p:cNvPr>
          <p:cNvSpPr txBox="1"/>
          <p:nvPr/>
        </p:nvSpPr>
        <p:spPr>
          <a:xfrm>
            <a:off x="1801523" y="2982425"/>
            <a:ext cx="1363911" cy="461665"/>
          </a:xfrm>
          <a:prstGeom prst="rect">
            <a:avLst/>
          </a:prstGeom>
          <a:noFill/>
        </p:spPr>
        <p:txBody>
          <a:bodyPr wrap="square" rtlCol="0">
            <a:spAutoFit/>
          </a:bodyPr>
          <a:lstStyle/>
          <a:p>
            <a:r>
              <a:rPr lang="en-US" sz="1200" dirty="0">
                <a:solidFill>
                  <a:srgbClr val="0E8BAE"/>
                </a:solidFill>
              </a:rPr>
              <a:t>Standard neutrino shear stress</a:t>
            </a:r>
          </a:p>
        </p:txBody>
      </p:sp>
      <p:cxnSp>
        <p:nvCxnSpPr>
          <p:cNvPr id="13" name="Straight Arrow Connector 12">
            <a:extLst>
              <a:ext uri="{FF2B5EF4-FFF2-40B4-BE49-F238E27FC236}">
                <a16:creationId xmlns:a16="http://schemas.microsoft.com/office/drawing/2014/main" id="{37C91F5A-B117-0093-19C3-7B3515423552}"/>
              </a:ext>
            </a:extLst>
          </p:cNvPr>
          <p:cNvCxnSpPr>
            <a:cxnSpLocks/>
          </p:cNvCxnSpPr>
          <p:nvPr/>
        </p:nvCxnSpPr>
        <p:spPr>
          <a:xfrm flipV="1">
            <a:off x="2074545" y="2813269"/>
            <a:ext cx="154305" cy="2283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14CE39B-C74D-9049-6F40-FD9D8496637F}"/>
              </a:ext>
            </a:extLst>
          </p:cNvPr>
          <p:cNvSpPr txBox="1"/>
          <p:nvPr/>
        </p:nvSpPr>
        <p:spPr>
          <a:xfrm>
            <a:off x="6990534" y="3665541"/>
            <a:ext cx="1576252" cy="246221"/>
          </a:xfrm>
          <a:prstGeom prst="rect">
            <a:avLst/>
          </a:prstGeom>
          <a:noFill/>
        </p:spPr>
        <p:txBody>
          <a:bodyPr wrap="square" rtlCol="0">
            <a:spAutoFit/>
          </a:bodyPr>
          <a:lstStyle/>
          <a:p>
            <a:r>
              <a:rPr lang="en-US" sz="1000" dirty="0">
                <a:solidFill>
                  <a:srgbClr val="E7E287"/>
                </a:solidFill>
              </a:rPr>
              <a:t>Melchiorri &amp; Trotta 2005</a:t>
            </a:r>
          </a:p>
        </p:txBody>
      </p:sp>
      <p:sp>
        <p:nvSpPr>
          <p:cNvPr id="18" name="TextBox 17">
            <a:extLst>
              <a:ext uri="{FF2B5EF4-FFF2-40B4-BE49-F238E27FC236}">
                <a16:creationId xmlns:a16="http://schemas.microsoft.com/office/drawing/2014/main" id="{7178C91E-89C0-A7A6-6376-0C2CE31EAC04}"/>
              </a:ext>
            </a:extLst>
          </p:cNvPr>
          <p:cNvSpPr txBox="1"/>
          <p:nvPr/>
        </p:nvSpPr>
        <p:spPr>
          <a:xfrm>
            <a:off x="2977932" y="3659827"/>
            <a:ext cx="1073586" cy="246221"/>
          </a:xfrm>
          <a:prstGeom prst="rect">
            <a:avLst/>
          </a:prstGeom>
          <a:noFill/>
        </p:spPr>
        <p:txBody>
          <a:bodyPr wrap="square" rtlCol="0">
            <a:spAutoFit/>
          </a:bodyPr>
          <a:lstStyle/>
          <a:p>
            <a:r>
              <a:rPr lang="en-US" sz="1000" dirty="0" err="1">
                <a:solidFill>
                  <a:srgbClr val="E7E287"/>
                </a:solidFill>
              </a:rPr>
              <a:t>Hannestad</a:t>
            </a:r>
            <a:r>
              <a:rPr lang="en-US" sz="1000" dirty="0">
                <a:solidFill>
                  <a:srgbClr val="E7E287"/>
                </a:solidFill>
              </a:rPr>
              <a:t> 2005</a:t>
            </a:r>
          </a:p>
        </p:txBody>
      </p:sp>
      <p:sp>
        <p:nvSpPr>
          <p:cNvPr id="21" name="Content Placeholder 2">
            <a:extLst>
              <a:ext uri="{FF2B5EF4-FFF2-40B4-BE49-F238E27FC236}">
                <a16:creationId xmlns:a16="http://schemas.microsoft.com/office/drawing/2014/main" id="{79179AB1-DA33-3E0C-4988-EE867E3936C1}"/>
              </a:ext>
            </a:extLst>
          </p:cNvPr>
          <p:cNvSpPr txBox="1">
            <a:spLocks/>
          </p:cNvSpPr>
          <p:nvPr/>
        </p:nvSpPr>
        <p:spPr>
          <a:xfrm>
            <a:off x="457200" y="3978058"/>
            <a:ext cx="8229600" cy="959463"/>
          </a:xfrm>
          <a:prstGeom prst="rect">
            <a:avLst/>
          </a:prstGeom>
        </p:spPr>
        <p:txBody>
          <a:bodyPr vert="horz" lIns="91440" tIns="45720" rIns="91440" bIns="45720" rtlCol="0">
            <a:noAutofit/>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sz="1600" dirty="0"/>
              <a:t>The tricky part is, how do you translate this preference to constraints on the </a:t>
            </a:r>
            <a:r>
              <a:rPr lang="en-US" sz="1600" dirty="0">
                <a:solidFill>
                  <a:srgbClr val="FF0000"/>
                </a:solidFill>
              </a:rPr>
              <a:t>fundamental parameters </a:t>
            </a:r>
            <a:r>
              <a:rPr lang="en-US" sz="1600" dirty="0"/>
              <a:t>of a non-standard neutrino interaction </a:t>
            </a:r>
          </a:p>
          <a:p>
            <a:pPr marL="0" indent="0">
              <a:buNone/>
            </a:pPr>
            <a:r>
              <a:rPr lang="en-US" sz="1600" dirty="0">
                <a:solidFill>
                  <a:srgbClr val="FF0000"/>
                </a:solidFill>
              </a:rPr>
              <a:t>	→</a:t>
            </a:r>
            <a:r>
              <a:rPr lang="en-US" sz="1600" dirty="0"/>
              <a:t> What is the </a:t>
            </a:r>
            <a:r>
              <a:rPr lang="en-US" sz="1600" dirty="0" err="1">
                <a:solidFill>
                  <a:srgbClr val="FF0000"/>
                </a:solidFill>
              </a:rPr>
              <a:t>isotropisation</a:t>
            </a:r>
            <a:r>
              <a:rPr lang="en-US" sz="1600" dirty="0">
                <a:solidFill>
                  <a:srgbClr val="FF0000"/>
                </a:solidFill>
              </a:rPr>
              <a:t> timescale </a:t>
            </a:r>
            <a:r>
              <a:rPr lang="en-US" sz="1600" dirty="0"/>
              <a:t>given a fundamental process?</a:t>
            </a:r>
          </a:p>
        </p:txBody>
      </p:sp>
    </p:spTree>
    <p:extLst>
      <p:ext uri="{BB962C8B-B14F-4D97-AF65-F5344CB8AC3E}">
        <p14:creationId xmlns:p14="http://schemas.microsoft.com/office/powerpoint/2010/main" val="11354062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7AACE88-22BE-AB89-E9F4-E48CE0D26423}"/>
              </a:ext>
            </a:extLst>
          </p:cNvPr>
          <p:cNvPicPr>
            <a:picLocks noChangeAspect="1"/>
          </p:cNvPicPr>
          <p:nvPr/>
        </p:nvPicPr>
        <p:blipFill>
          <a:blip r:embed="rId2"/>
          <a:srcRect/>
          <a:stretch/>
        </p:blipFill>
        <p:spPr>
          <a:xfrm>
            <a:off x="1250034" y="2190868"/>
            <a:ext cx="2494758" cy="414374"/>
          </a:xfrm>
          <a:prstGeom prst="rect">
            <a:avLst/>
          </a:prstGeom>
        </p:spPr>
      </p:pic>
      <p:sp>
        <p:nvSpPr>
          <p:cNvPr id="7" name="Title 6">
            <a:extLst>
              <a:ext uri="{FF2B5EF4-FFF2-40B4-BE49-F238E27FC236}">
                <a16:creationId xmlns:a16="http://schemas.microsoft.com/office/drawing/2014/main" id="{02E69E86-7249-B3D3-17FE-2C9AB99999F9}"/>
              </a:ext>
            </a:extLst>
          </p:cNvPr>
          <p:cNvSpPr>
            <a:spLocks noGrp="1"/>
          </p:cNvSpPr>
          <p:nvPr>
            <p:ph type="title"/>
          </p:nvPr>
        </p:nvSpPr>
        <p:spPr/>
        <p:txBody>
          <a:bodyPr>
            <a:normAutofit/>
          </a:bodyPr>
          <a:lstStyle/>
          <a:p>
            <a:pPr algn="l"/>
            <a:r>
              <a:rPr lang="en-US" dirty="0">
                <a:solidFill>
                  <a:srgbClr val="F3FFC4"/>
                </a:solidFill>
              </a:rPr>
              <a:t>Isotropisation timescale…</a:t>
            </a:r>
          </a:p>
        </p:txBody>
      </p:sp>
      <p:sp>
        <p:nvSpPr>
          <p:cNvPr id="8" name="Content Placeholder 7">
            <a:extLst>
              <a:ext uri="{FF2B5EF4-FFF2-40B4-BE49-F238E27FC236}">
                <a16:creationId xmlns:a16="http://schemas.microsoft.com/office/drawing/2014/main" id="{9EBF6C0A-F0A4-490E-A2D1-7D7A8ABC21B5}"/>
              </a:ext>
            </a:extLst>
          </p:cNvPr>
          <p:cNvSpPr>
            <a:spLocks noGrp="1"/>
          </p:cNvSpPr>
          <p:nvPr>
            <p:ph idx="1"/>
          </p:nvPr>
        </p:nvSpPr>
        <p:spPr>
          <a:xfrm>
            <a:off x="457200" y="1200151"/>
            <a:ext cx="8229600" cy="790327"/>
          </a:xfrm>
        </p:spPr>
        <p:txBody>
          <a:bodyPr>
            <a:normAutofit/>
          </a:bodyPr>
          <a:lstStyle/>
          <a:p>
            <a:pPr marL="0" indent="0">
              <a:buNone/>
            </a:pPr>
            <a:r>
              <a:rPr lang="en-US" sz="2000" dirty="0"/>
              <a:t>Given an interaction </a:t>
            </a:r>
            <a:r>
              <a:rPr lang="en-US" sz="2000" dirty="0" err="1"/>
              <a:t>Lagrangian</a:t>
            </a:r>
            <a:r>
              <a:rPr lang="en-US" sz="2000" dirty="0"/>
              <a:t>, the isotropisation timescale is calculable.</a:t>
            </a:r>
          </a:p>
          <a:p>
            <a:r>
              <a:rPr lang="en-US" sz="1800" dirty="0"/>
              <a:t>Write down the </a:t>
            </a:r>
            <a:r>
              <a:rPr lang="en-US" sz="1800" dirty="0">
                <a:solidFill>
                  <a:srgbClr val="FF0000"/>
                </a:solidFill>
              </a:rPr>
              <a:t>Boltzmann equation</a:t>
            </a:r>
            <a:r>
              <a:rPr lang="en-US" sz="1800" dirty="0"/>
              <a:t>:</a:t>
            </a:r>
          </a:p>
        </p:txBody>
      </p:sp>
      <p:sp>
        <p:nvSpPr>
          <p:cNvPr id="42" name="Slide Number Placeholder 41">
            <a:extLst>
              <a:ext uri="{FF2B5EF4-FFF2-40B4-BE49-F238E27FC236}">
                <a16:creationId xmlns:a16="http://schemas.microsoft.com/office/drawing/2014/main" id="{21BA2C32-A1A3-1BEB-F526-84CB1A585EF2}"/>
              </a:ext>
            </a:extLst>
          </p:cNvPr>
          <p:cNvSpPr>
            <a:spLocks noGrp="1"/>
          </p:cNvSpPr>
          <p:nvPr>
            <p:ph type="sldNum" sz="quarter" idx="12"/>
          </p:nvPr>
        </p:nvSpPr>
        <p:spPr/>
        <p:txBody>
          <a:bodyPr/>
          <a:lstStyle/>
          <a:p>
            <a:fld id="{A4ED5AB7-515B-904A-811B-D7BD6E84713F}" type="slidenum">
              <a:rPr lang="en-US" smtClean="0"/>
              <a:t>34</a:t>
            </a:fld>
            <a:endParaRPr lang="en-US"/>
          </a:p>
        </p:txBody>
      </p:sp>
      <mc:AlternateContent xmlns:mc="http://schemas.openxmlformats.org/markup-compatibility/2006" xmlns:a14="http://schemas.microsoft.com/office/drawing/2010/main">
        <mc:Choice Requires="a14">
          <p:sp>
            <p:nvSpPr>
              <p:cNvPr id="17" name="Content Placeholder 7">
                <a:extLst>
                  <a:ext uri="{FF2B5EF4-FFF2-40B4-BE49-F238E27FC236}">
                    <a16:creationId xmlns:a16="http://schemas.microsoft.com/office/drawing/2014/main" id="{D3850503-B682-0057-57E6-AD79F507463E}"/>
                  </a:ext>
                </a:extLst>
              </p:cNvPr>
              <p:cNvSpPr txBox="1">
                <a:spLocks/>
              </p:cNvSpPr>
              <p:nvPr/>
            </p:nvSpPr>
            <p:spPr>
              <a:xfrm>
                <a:off x="457200" y="3598976"/>
                <a:ext cx="8229600" cy="885938"/>
              </a:xfrm>
              <a:prstGeom prst="rect">
                <a:avLst/>
              </a:prstGeom>
            </p:spPr>
            <p:txBody>
              <a:bodyPr vert="horz" lIns="82296" tIns="41148" rIns="82296" bIns="41148"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800" dirty="0"/>
                  <a:t>Decompose in a Legendre series</a:t>
                </a:r>
              </a:p>
              <a:p>
                <a:r>
                  <a:rPr lang="en-US" sz="1800" dirty="0"/>
                  <a:t>The </a:t>
                </a:r>
                <a:r>
                  <a:rPr lang="en-US" sz="1800" dirty="0">
                    <a:solidFill>
                      <a:srgbClr val="FF0000"/>
                    </a:solidFill>
                  </a:rPr>
                  <a:t>damping rate of the quadrupole</a:t>
                </a:r>
                <a:r>
                  <a:rPr lang="en-US" sz="1800" dirty="0"/>
                  <a:t> (</a:t>
                </a:r>
                <a14:m>
                  <m:oMath xmlns:m="http://schemas.openxmlformats.org/officeDocument/2006/math">
                    <m:r>
                      <a:rPr lang="en-US" sz="1800" i="1">
                        <a:latin typeface="Cambria Math" panose="02040503050406030204" pitchFamily="18" charset="0"/>
                        <a:ea typeface="Cambria Math" panose="02040503050406030204" pitchFamily="18" charset="0"/>
                      </a:rPr>
                      <m:t>ℓ</m:t>
                    </m:r>
                    <m:r>
                      <a:rPr lang="en-AU" sz="1800" i="1">
                        <a:latin typeface="Cambria Math" panose="02040503050406030204" pitchFamily="18" charset="0"/>
                        <a:ea typeface="Cambria Math" panose="02040503050406030204" pitchFamily="18" charset="0"/>
                      </a:rPr>
                      <m:t>=2</m:t>
                    </m:r>
                  </m:oMath>
                </a14:m>
                <a:r>
                  <a:rPr lang="en-US" sz="1800" dirty="0"/>
                  <a:t>) moment is the </a:t>
                </a:r>
                <a:r>
                  <a:rPr lang="en-US" sz="1800" b="1" dirty="0"/>
                  <a:t>isotropisation rate</a:t>
                </a:r>
                <a:r>
                  <a:rPr lang="en-US" sz="1800" dirty="0"/>
                  <a:t>.</a:t>
                </a:r>
              </a:p>
            </p:txBody>
          </p:sp>
        </mc:Choice>
        <mc:Fallback xmlns="">
          <p:sp>
            <p:nvSpPr>
              <p:cNvPr id="17" name="Content Placeholder 7">
                <a:extLst>
                  <a:ext uri="{FF2B5EF4-FFF2-40B4-BE49-F238E27FC236}">
                    <a16:creationId xmlns:a16="http://schemas.microsoft.com/office/drawing/2014/main" id="{D3850503-B682-0057-57E6-AD79F507463E}"/>
                  </a:ext>
                </a:extLst>
              </p:cNvPr>
              <p:cNvSpPr txBox="1">
                <a:spLocks noRot="1" noChangeAspect="1" noMove="1" noResize="1" noEditPoints="1" noAdjustHandles="1" noChangeArrowheads="1" noChangeShapeType="1" noTextEdit="1"/>
              </p:cNvSpPr>
              <p:nvPr/>
            </p:nvSpPr>
            <p:spPr>
              <a:xfrm>
                <a:off x="457200" y="3598976"/>
                <a:ext cx="8229600" cy="885938"/>
              </a:xfrm>
              <a:prstGeom prst="rect">
                <a:avLst/>
              </a:prstGeom>
              <a:blipFill>
                <a:blip r:embed="rId3"/>
                <a:stretch>
                  <a:fillRect l="-617" t="-7042"/>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206018CF-D127-C686-1430-C2065A9833CF}"/>
              </a:ext>
            </a:extLst>
          </p:cNvPr>
          <p:cNvPicPr>
            <a:picLocks noChangeAspect="1"/>
          </p:cNvPicPr>
          <p:nvPr/>
        </p:nvPicPr>
        <p:blipFill rotWithShape="1">
          <a:blip r:embed="rId4"/>
          <a:srcRect l="16144" r="-634"/>
          <a:stretch/>
        </p:blipFill>
        <p:spPr>
          <a:xfrm>
            <a:off x="2816684" y="2057592"/>
            <a:ext cx="5328000" cy="1474270"/>
          </a:xfrm>
          <a:prstGeom prst="rect">
            <a:avLst/>
          </a:prstGeom>
        </p:spPr>
      </p:pic>
      <p:sp>
        <p:nvSpPr>
          <p:cNvPr id="15" name="TextBox 14">
            <a:extLst>
              <a:ext uri="{FF2B5EF4-FFF2-40B4-BE49-F238E27FC236}">
                <a16:creationId xmlns:a16="http://schemas.microsoft.com/office/drawing/2014/main" id="{F02FF0BA-626F-EC1B-E6BF-8310A5B3C79E}"/>
              </a:ext>
            </a:extLst>
          </p:cNvPr>
          <p:cNvSpPr txBox="1"/>
          <p:nvPr/>
        </p:nvSpPr>
        <p:spPr>
          <a:xfrm>
            <a:off x="457199" y="4395956"/>
            <a:ext cx="8120743" cy="523220"/>
          </a:xfrm>
          <a:prstGeom prst="rect">
            <a:avLst/>
          </a:prstGeom>
          <a:noFill/>
        </p:spPr>
        <p:txBody>
          <a:bodyPr wrap="square" rtlCol="0">
            <a:spAutoFit/>
          </a:bodyPr>
          <a:lstStyle/>
          <a:p>
            <a:r>
              <a:rPr lang="en-US" sz="1400" dirty="0">
                <a:solidFill>
                  <a:srgbClr val="0E8BAE"/>
                </a:solidFill>
              </a:rPr>
              <a:t>Tedious stuff, but this is really the only correct way to calculate these things, else you can get it very wrong… However, the result can usually be understood in simple terms.  → </a:t>
            </a:r>
            <a:r>
              <a:rPr lang="en-US" sz="1400" b="1" dirty="0">
                <a:solidFill>
                  <a:srgbClr val="0E8BAE"/>
                </a:solidFill>
              </a:rPr>
              <a:t>Next slide</a:t>
            </a:r>
          </a:p>
        </p:txBody>
      </p:sp>
    </p:spTree>
    <p:extLst>
      <p:ext uri="{BB962C8B-B14F-4D97-AF65-F5344CB8AC3E}">
        <p14:creationId xmlns:p14="http://schemas.microsoft.com/office/powerpoint/2010/main" val="8437425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F1E2230-F47B-51C8-9B63-FAEC11CE702E}"/>
              </a:ext>
            </a:extLst>
          </p:cNvPr>
          <p:cNvSpPr/>
          <p:nvPr/>
        </p:nvSpPr>
        <p:spPr>
          <a:xfrm>
            <a:off x="5265134" y="2793638"/>
            <a:ext cx="663512" cy="1039000"/>
          </a:xfrm>
          <a:prstGeom prst="ellipse">
            <a:avLst/>
          </a:prstGeom>
          <a:gradFill flip="none" rotWithShape="1">
            <a:gsLst>
              <a:gs pos="100000">
                <a:srgbClr val="FFC000"/>
              </a:gs>
              <a:gs pos="73000">
                <a:schemeClr val="accent1">
                  <a:lumMod val="5000"/>
                  <a:lumOff val="95000"/>
                </a:schemeClr>
              </a:gs>
              <a:gs pos="100000">
                <a:srgbClr val="FFC000"/>
              </a:gs>
              <a:gs pos="0">
                <a:srgbClr val="B0C4E6">
                  <a:lumMod val="5000"/>
                  <a:lumOff val="95000"/>
                </a:srgbClr>
              </a:gs>
              <a:gs pos="0">
                <a:srgbClr val="BECEEA">
                  <a:lumMod val="5000"/>
                  <a:lumOff val="95000"/>
                </a:srgbClr>
              </a:gs>
              <a:gs pos="7000">
                <a:srgbClr val="FFC000"/>
              </a:gs>
              <a:gs pos="63000">
                <a:schemeClr val="accent1">
                  <a:lumMod val="10000"/>
                  <a:lumOff val="90000"/>
                </a:schemeClr>
              </a:gs>
              <a:gs pos="99000">
                <a:schemeClr val="bg1"/>
              </a:gs>
              <a:gs pos="100000">
                <a:srgbClr val="FFC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p>
        </p:txBody>
      </p:sp>
      <p:sp>
        <p:nvSpPr>
          <p:cNvPr id="2" name="Title 1">
            <a:extLst>
              <a:ext uri="{FF2B5EF4-FFF2-40B4-BE49-F238E27FC236}">
                <a16:creationId xmlns:a16="http://schemas.microsoft.com/office/drawing/2014/main" id="{8916A891-4C20-0787-29AC-DFCFAF4DAE10}"/>
              </a:ext>
            </a:extLst>
          </p:cNvPr>
          <p:cNvSpPr>
            <a:spLocks noGrp="1"/>
          </p:cNvSpPr>
          <p:nvPr>
            <p:ph type="title"/>
          </p:nvPr>
        </p:nvSpPr>
        <p:spPr/>
        <p:txBody>
          <a:bodyPr>
            <a:normAutofit/>
          </a:bodyPr>
          <a:lstStyle/>
          <a:p>
            <a:pPr algn="l"/>
            <a:r>
              <a:rPr lang="en-US" dirty="0">
                <a:solidFill>
                  <a:srgbClr val="F3FFC4"/>
                </a:solidFill>
              </a:rPr>
              <a:t>Isotropisation from 𝜈 self-interaction…</a:t>
            </a:r>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F415C4AC-CD4A-FD6D-7986-B70CFABFD3AB}"/>
                  </a:ext>
                </a:extLst>
              </p:cNvPr>
              <p:cNvSpPr>
                <a:spLocks noGrp="1"/>
              </p:cNvSpPr>
              <p:nvPr>
                <p:ph idx="1"/>
              </p:nvPr>
            </p:nvSpPr>
            <p:spPr>
              <a:xfrm>
                <a:off x="457200" y="1200151"/>
                <a:ext cx="8229600" cy="484676"/>
              </a:xfrm>
            </p:spPr>
            <p:txBody>
              <a:bodyPr/>
              <a:lstStyle/>
              <a:p>
                <a:pPr marL="0" indent="0">
                  <a:buNone/>
                </a:pPr>
                <a:r>
                  <a:rPr lang="en-AU" sz="2000" dirty="0"/>
                  <a:t>Consider a 2-to-2 scattering event </a:t>
                </a:r>
                <a14:m>
                  <m:oMath xmlns:m="http://schemas.openxmlformats.org/officeDocument/2006/math">
                    <m:sSub>
                      <m:sSubPr>
                        <m:ctrlPr>
                          <a:rPr lang="en-AU" sz="2000" i="1">
                            <a:solidFill>
                              <a:srgbClr val="FF0000"/>
                            </a:solidFill>
                            <a:latin typeface="Cambria Math" panose="02040503050406030204" pitchFamily="18" charset="0"/>
                            <a:ea typeface="Cambria Math" panose="02040503050406030204" pitchFamily="18" charset="0"/>
                          </a:rPr>
                        </m:ctrlPr>
                      </m:sSubPr>
                      <m:e>
                        <m:r>
                          <a:rPr lang="en-AU" sz="2000" i="1">
                            <a:solidFill>
                              <a:srgbClr val="FF0000"/>
                            </a:solidFill>
                            <a:latin typeface="Cambria Math" panose="02040503050406030204" pitchFamily="18" charset="0"/>
                            <a:ea typeface="Cambria Math" panose="02040503050406030204" pitchFamily="18" charset="0"/>
                          </a:rPr>
                          <m:t>𝜈</m:t>
                        </m:r>
                      </m:e>
                      <m:sub>
                        <m:r>
                          <a:rPr lang="en-AU" sz="2000" i="1">
                            <a:solidFill>
                              <a:srgbClr val="FF0000"/>
                            </a:solidFill>
                            <a:latin typeface="Cambria Math" panose="02040503050406030204" pitchFamily="18" charset="0"/>
                            <a:ea typeface="Cambria Math" panose="02040503050406030204" pitchFamily="18" charset="0"/>
                          </a:rPr>
                          <m:t>𝑖</m:t>
                        </m:r>
                      </m:sub>
                    </m:sSub>
                    <m:r>
                      <a:rPr lang="en-AU" sz="2000" i="1">
                        <a:latin typeface="Cambria Math" panose="02040503050406030204" pitchFamily="18" charset="0"/>
                        <a:ea typeface="Cambria Math" panose="02040503050406030204" pitchFamily="18" charset="0"/>
                      </a:rPr>
                      <m:t>+</m:t>
                    </m:r>
                    <m:sSub>
                      <m:sSubPr>
                        <m:ctrlPr>
                          <a:rPr lang="en-AU" sz="2000" i="1">
                            <a:solidFill>
                              <a:srgbClr val="FF0000"/>
                            </a:solidFill>
                            <a:latin typeface="Cambria Math" panose="02040503050406030204" pitchFamily="18" charset="0"/>
                            <a:ea typeface="Cambria Math" panose="02040503050406030204" pitchFamily="18" charset="0"/>
                          </a:rPr>
                        </m:ctrlPr>
                      </m:sSubPr>
                      <m:e>
                        <m:r>
                          <a:rPr lang="en-AU" sz="2000" i="1">
                            <a:solidFill>
                              <a:srgbClr val="FF0000"/>
                            </a:solidFill>
                            <a:latin typeface="Cambria Math" panose="02040503050406030204" pitchFamily="18" charset="0"/>
                            <a:ea typeface="Cambria Math" panose="02040503050406030204" pitchFamily="18" charset="0"/>
                          </a:rPr>
                          <m:t>𝜈</m:t>
                        </m:r>
                      </m:e>
                      <m:sub>
                        <m:r>
                          <a:rPr lang="en-AU" sz="2000" i="1">
                            <a:solidFill>
                              <a:srgbClr val="FF0000"/>
                            </a:solidFill>
                            <a:latin typeface="Cambria Math" panose="02040503050406030204" pitchFamily="18" charset="0"/>
                            <a:ea typeface="Cambria Math" panose="02040503050406030204" pitchFamily="18" charset="0"/>
                          </a:rPr>
                          <m:t>𝑖</m:t>
                        </m:r>
                      </m:sub>
                    </m:sSub>
                    <m:r>
                      <a:rPr lang="en-AU" sz="2000" i="1">
                        <a:latin typeface="Cambria Math" panose="02040503050406030204" pitchFamily="18" charset="0"/>
                        <a:ea typeface="Cambria Math" panose="02040503050406030204" pitchFamily="18" charset="0"/>
                      </a:rPr>
                      <m:t>→</m:t>
                    </m:r>
                    <m:sSub>
                      <m:sSubPr>
                        <m:ctrlPr>
                          <a:rPr lang="en-AU" sz="2000" i="1">
                            <a:solidFill>
                              <a:srgbClr val="00B050"/>
                            </a:solidFill>
                            <a:latin typeface="Cambria Math" panose="02040503050406030204" pitchFamily="18" charset="0"/>
                            <a:ea typeface="Cambria Math" panose="02040503050406030204" pitchFamily="18" charset="0"/>
                          </a:rPr>
                        </m:ctrlPr>
                      </m:sSubPr>
                      <m:e>
                        <m:r>
                          <a:rPr lang="en-AU" sz="2000" i="1">
                            <a:solidFill>
                              <a:srgbClr val="00B050"/>
                            </a:solidFill>
                            <a:latin typeface="Cambria Math" panose="02040503050406030204" pitchFamily="18" charset="0"/>
                            <a:ea typeface="Cambria Math" panose="02040503050406030204" pitchFamily="18" charset="0"/>
                          </a:rPr>
                          <m:t>𝜈</m:t>
                        </m:r>
                      </m:e>
                      <m:sub>
                        <m:r>
                          <a:rPr lang="en-AU" sz="2000" i="1">
                            <a:solidFill>
                              <a:srgbClr val="00B050"/>
                            </a:solidFill>
                            <a:latin typeface="Cambria Math" panose="02040503050406030204" pitchFamily="18" charset="0"/>
                            <a:ea typeface="Cambria Math" panose="02040503050406030204" pitchFamily="18" charset="0"/>
                          </a:rPr>
                          <m:t>𝑓</m:t>
                        </m:r>
                      </m:sub>
                    </m:sSub>
                    <m:r>
                      <a:rPr lang="en-AU" sz="2000" i="1">
                        <a:latin typeface="Cambria Math" panose="02040503050406030204" pitchFamily="18" charset="0"/>
                        <a:ea typeface="Cambria Math" panose="02040503050406030204" pitchFamily="18" charset="0"/>
                      </a:rPr>
                      <m:t>+</m:t>
                    </m:r>
                    <m:sSub>
                      <m:sSubPr>
                        <m:ctrlPr>
                          <a:rPr lang="en-AU" sz="2000" i="1">
                            <a:solidFill>
                              <a:srgbClr val="00B050"/>
                            </a:solidFill>
                            <a:latin typeface="Cambria Math" panose="02040503050406030204" pitchFamily="18" charset="0"/>
                            <a:ea typeface="Cambria Math" panose="02040503050406030204" pitchFamily="18" charset="0"/>
                          </a:rPr>
                        </m:ctrlPr>
                      </m:sSubPr>
                      <m:e>
                        <m:r>
                          <a:rPr lang="en-AU" sz="2000" i="1">
                            <a:solidFill>
                              <a:srgbClr val="00B050"/>
                            </a:solidFill>
                            <a:latin typeface="Cambria Math" panose="02040503050406030204" pitchFamily="18" charset="0"/>
                            <a:ea typeface="Cambria Math" panose="02040503050406030204" pitchFamily="18" charset="0"/>
                          </a:rPr>
                          <m:t>𝜈</m:t>
                        </m:r>
                      </m:e>
                      <m:sub>
                        <m:r>
                          <a:rPr lang="en-AU" sz="2000" i="1">
                            <a:solidFill>
                              <a:srgbClr val="00B050"/>
                            </a:solidFill>
                            <a:latin typeface="Cambria Math" panose="02040503050406030204" pitchFamily="18" charset="0"/>
                            <a:ea typeface="Cambria Math" panose="02040503050406030204" pitchFamily="18" charset="0"/>
                          </a:rPr>
                          <m:t>𝑓</m:t>
                        </m:r>
                      </m:sub>
                    </m:sSub>
                    <m:r>
                      <a:rPr lang="en-AU" sz="2000" i="1">
                        <a:latin typeface="Cambria Math" panose="02040503050406030204" pitchFamily="18" charset="0"/>
                        <a:ea typeface="Cambria Math" panose="02040503050406030204" pitchFamily="18" charset="0"/>
                      </a:rPr>
                      <m:t>.</m:t>
                    </m:r>
                  </m:oMath>
                </a14:m>
                <a:endParaRPr lang="en-AU" sz="2000" dirty="0"/>
              </a:p>
              <a:p>
                <a:endParaRPr lang="en-US" dirty="0"/>
              </a:p>
            </p:txBody>
          </p:sp>
        </mc:Choice>
        <mc:Fallback xmlns="">
          <p:sp>
            <p:nvSpPr>
              <p:cNvPr id="7" name="Content Placeholder 6">
                <a:extLst>
                  <a:ext uri="{FF2B5EF4-FFF2-40B4-BE49-F238E27FC236}">
                    <a16:creationId xmlns:a16="http://schemas.microsoft.com/office/drawing/2014/main" id="{F415C4AC-CD4A-FD6D-7986-B70CFABFD3AB}"/>
                  </a:ext>
                </a:extLst>
              </p:cNvPr>
              <p:cNvSpPr>
                <a:spLocks noGrp="1" noRot="1" noChangeAspect="1" noMove="1" noResize="1" noEditPoints="1" noAdjustHandles="1" noChangeArrowheads="1" noChangeShapeType="1" noTextEdit="1"/>
              </p:cNvSpPr>
              <p:nvPr>
                <p:ph idx="1"/>
              </p:nvPr>
            </p:nvSpPr>
            <p:spPr>
              <a:xfrm>
                <a:off x="457200" y="1200151"/>
                <a:ext cx="8229600" cy="484676"/>
              </a:xfrm>
              <a:blipFill>
                <a:blip r:embed="rId2"/>
                <a:stretch>
                  <a:fillRect l="-772" t="-7692" b="-5128"/>
                </a:stretch>
              </a:blipFill>
            </p:spPr>
            <p:txBody>
              <a:bodyPr/>
              <a:lstStyle/>
              <a:p>
                <a:r>
                  <a:rPr lang="en-US">
                    <a:noFill/>
                  </a:rPr>
                  <a:t> </a:t>
                </a:r>
              </a:p>
            </p:txBody>
          </p:sp>
        </mc:Fallback>
      </mc:AlternateContent>
      <p:sp>
        <p:nvSpPr>
          <p:cNvPr id="21" name="Slide Number Placeholder 20">
            <a:extLst>
              <a:ext uri="{FF2B5EF4-FFF2-40B4-BE49-F238E27FC236}">
                <a16:creationId xmlns:a16="http://schemas.microsoft.com/office/drawing/2014/main" id="{6C2600BF-F6C1-0E14-4A9E-0F1EE78677A6}"/>
              </a:ext>
            </a:extLst>
          </p:cNvPr>
          <p:cNvSpPr>
            <a:spLocks noGrp="1"/>
          </p:cNvSpPr>
          <p:nvPr>
            <p:ph type="sldNum" sz="quarter" idx="12"/>
          </p:nvPr>
        </p:nvSpPr>
        <p:spPr/>
        <p:txBody>
          <a:bodyPr/>
          <a:lstStyle/>
          <a:p>
            <a:fld id="{A4ED5AB7-515B-904A-811B-D7BD6E84713F}" type="slidenum">
              <a:rPr lang="en-US" smtClean="0"/>
              <a:t>35</a:t>
            </a:fld>
            <a:endParaRPr lang="en-US"/>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7FEFA8A-5DDF-B2D4-6E66-4F6DC903A95C}"/>
                  </a:ext>
                </a:extLst>
              </p:cNvPr>
              <p:cNvSpPr txBox="1"/>
              <p:nvPr/>
            </p:nvSpPr>
            <p:spPr>
              <a:xfrm>
                <a:off x="5613269" y="4122754"/>
                <a:ext cx="2250189" cy="33483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440" i="1">
                              <a:latin typeface="Cambria Math" panose="02040503050406030204" pitchFamily="18" charset="0"/>
                            </a:rPr>
                          </m:ctrlPr>
                        </m:sSubPr>
                        <m:e>
                          <m:r>
                            <a:rPr lang="en-AU" sz="1440" i="1">
                              <a:latin typeface="Cambria Math" panose="02040503050406030204" pitchFamily="18" charset="0"/>
                            </a:rPr>
                            <m:t>𝑇</m:t>
                          </m:r>
                        </m:e>
                        <m:sub>
                          <m:r>
                            <m:rPr>
                              <m:sty m:val="p"/>
                            </m:rPr>
                            <a:rPr lang="en-AU" sz="1440">
                              <a:latin typeface="Cambria Math" panose="02040503050406030204" pitchFamily="18" charset="0"/>
                            </a:rPr>
                            <m:t>isotropise</m:t>
                          </m:r>
                        </m:sub>
                      </m:sSub>
                      <m:r>
                        <a:rPr lang="en-AU" sz="1440">
                          <a:latin typeface="Cambria Math" panose="02040503050406030204" pitchFamily="18" charset="0"/>
                        </a:rPr>
                        <m:t> </m:t>
                      </m:r>
                      <m:r>
                        <a:rPr lang="en-US" sz="1440" dirty="0">
                          <a:latin typeface="Cambria Math" panose="02040503050406030204" pitchFamily="18" charset="0"/>
                          <a:ea typeface="Cambria Math" panose="02040503050406030204" pitchFamily="18" charset="0"/>
                        </a:rPr>
                        <m:t>~</m:t>
                      </m:r>
                      <m:r>
                        <a:rPr lang="en-AU" sz="1440" dirty="0">
                          <a:latin typeface="Cambria Math" panose="02040503050406030204" pitchFamily="18" charset="0"/>
                          <a:ea typeface="Cambria Math" panose="02040503050406030204" pitchFamily="18" charset="0"/>
                        </a:rPr>
                        <m:t>1/</m:t>
                      </m:r>
                      <m:sSub>
                        <m:sSubPr>
                          <m:ctrlPr>
                            <a:rPr lang="en-AU" sz="1440" i="1" dirty="0">
                              <a:latin typeface="Cambria Math" panose="02040503050406030204" pitchFamily="18" charset="0"/>
                              <a:ea typeface="Cambria Math" panose="02040503050406030204" pitchFamily="18" charset="0"/>
                            </a:rPr>
                          </m:ctrlPr>
                        </m:sSubPr>
                        <m:e>
                          <m:r>
                            <m:rPr>
                              <m:sty m:val="p"/>
                            </m:rPr>
                            <a:rPr lang="el-GR" sz="1440" i="1" dirty="0">
                              <a:latin typeface="Cambria Math" panose="02040503050406030204" pitchFamily="18" charset="0"/>
                              <a:ea typeface="Cambria Math" panose="02040503050406030204" pitchFamily="18" charset="0"/>
                            </a:rPr>
                            <m:t>Γ</m:t>
                          </m:r>
                        </m:e>
                        <m:sub>
                          <m:r>
                            <m:rPr>
                              <m:sty m:val="p"/>
                            </m:rPr>
                            <a:rPr lang="en-AU" sz="1440" dirty="0">
                              <a:latin typeface="Cambria Math" panose="02040503050406030204" pitchFamily="18" charset="0"/>
                              <a:ea typeface="Cambria Math" panose="02040503050406030204" pitchFamily="18" charset="0"/>
                            </a:rPr>
                            <m:t>scattering</m:t>
                          </m:r>
                        </m:sub>
                      </m:sSub>
                    </m:oMath>
                  </m:oMathPara>
                </a14:m>
                <a:endParaRPr lang="en-US" sz="1440" dirty="0"/>
              </a:p>
            </p:txBody>
          </p:sp>
        </mc:Choice>
        <mc:Fallback xmlns="">
          <p:sp>
            <p:nvSpPr>
              <p:cNvPr id="4" name="TextBox 3">
                <a:extLst>
                  <a:ext uri="{FF2B5EF4-FFF2-40B4-BE49-F238E27FC236}">
                    <a16:creationId xmlns:a16="http://schemas.microsoft.com/office/drawing/2014/main" id="{17FEFA8A-5DDF-B2D4-6E66-4F6DC903A95C}"/>
                  </a:ext>
                </a:extLst>
              </p:cNvPr>
              <p:cNvSpPr txBox="1">
                <a:spLocks noRot="1" noChangeAspect="1" noMove="1" noResize="1" noEditPoints="1" noAdjustHandles="1" noChangeArrowheads="1" noChangeShapeType="1" noTextEdit="1"/>
              </p:cNvSpPr>
              <p:nvPr/>
            </p:nvSpPr>
            <p:spPr>
              <a:xfrm>
                <a:off x="5613269" y="4122754"/>
                <a:ext cx="2250189" cy="334835"/>
              </a:xfrm>
              <a:prstGeom prst="rect">
                <a:avLst/>
              </a:prstGeom>
              <a:blipFill>
                <a:blip r:embed="rId3"/>
                <a:stretch>
                  <a:fillRect b="-7407"/>
                </a:stretch>
              </a:blipFill>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B8B4CC4E-91B4-AEC3-C293-011C279210FF}"/>
              </a:ext>
            </a:extLst>
          </p:cNvPr>
          <p:cNvCxnSpPr/>
          <p:nvPr/>
        </p:nvCxnSpPr>
        <p:spPr>
          <a:xfrm flipV="1">
            <a:off x="5590170" y="2884046"/>
            <a:ext cx="0" cy="43360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3FCAA7C-68CD-A23D-2DA5-B202BA3B71F2}"/>
              </a:ext>
            </a:extLst>
          </p:cNvPr>
          <p:cNvCxnSpPr>
            <a:cxnSpLocks/>
          </p:cNvCxnSpPr>
          <p:nvPr/>
        </p:nvCxnSpPr>
        <p:spPr>
          <a:xfrm>
            <a:off x="5590170" y="3317649"/>
            <a:ext cx="0" cy="44687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DA87CA4-FA93-044D-1648-BEC3940306E9}"/>
              </a:ext>
            </a:extLst>
          </p:cNvPr>
          <p:cNvCxnSpPr>
            <a:cxnSpLocks/>
          </p:cNvCxnSpPr>
          <p:nvPr/>
        </p:nvCxnSpPr>
        <p:spPr>
          <a:xfrm>
            <a:off x="5594597" y="3313222"/>
            <a:ext cx="274316"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32268192-94CC-34DF-5A6D-2FCECC058B74}"/>
              </a:ext>
            </a:extLst>
          </p:cNvPr>
          <p:cNvCxnSpPr>
            <a:cxnSpLocks/>
          </p:cNvCxnSpPr>
          <p:nvPr/>
        </p:nvCxnSpPr>
        <p:spPr>
          <a:xfrm flipH="1">
            <a:off x="5311425" y="3313222"/>
            <a:ext cx="283174"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D908C867-23B1-06D6-9819-1CCE04928205}"/>
              </a:ext>
            </a:extLst>
          </p:cNvPr>
          <p:cNvSpPr/>
          <p:nvPr/>
        </p:nvSpPr>
        <p:spPr>
          <a:xfrm>
            <a:off x="7710978" y="2953408"/>
            <a:ext cx="779475" cy="811117"/>
          </a:xfrm>
          <a:prstGeom prst="ellipse">
            <a:avLst/>
          </a:prstGeom>
          <a:gradFill flip="none" rotWithShape="1">
            <a:gsLst>
              <a:gs pos="100000">
                <a:srgbClr val="FFC000"/>
              </a:gs>
              <a:gs pos="73000">
                <a:schemeClr val="accent1">
                  <a:lumMod val="5000"/>
                  <a:lumOff val="95000"/>
                </a:schemeClr>
              </a:gs>
              <a:gs pos="100000">
                <a:srgbClr val="FFC000"/>
              </a:gs>
              <a:gs pos="0">
                <a:srgbClr val="B0C4E6">
                  <a:lumMod val="5000"/>
                  <a:lumOff val="95000"/>
                </a:srgbClr>
              </a:gs>
              <a:gs pos="0">
                <a:srgbClr val="BECEEA">
                  <a:lumMod val="5000"/>
                  <a:lumOff val="95000"/>
                </a:srgbClr>
              </a:gs>
              <a:gs pos="7000">
                <a:srgbClr val="FFC000"/>
              </a:gs>
              <a:gs pos="72000">
                <a:schemeClr val="accent1">
                  <a:lumMod val="10000"/>
                  <a:lumOff val="90000"/>
                </a:schemeClr>
              </a:gs>
              <a:gs pos="99000">
                <a:schemeClr val="bg1"/>
              </a:gs>
              <a:gs pos="100000">
                <a:srgbClr val="FFC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p>
        </p:txBody>
      </p:sp>
      <p:cxnSp>
        <p:nvCxnSpPr>
          <p:cNvPr id="31" name="Straight Arrow Connector 30">
            <a:extLst>
              <a:ext uri="{FF2B5EF4-FFF2-40B4-BE49-F238E27FC236}">
                <a16:creationId xmlns:a16="http://schemas.microsoft.com/office/drawing/2014/main" id="{4E2E15AE-9EB5-7F22-6317-4FCE55D07067}"/>
              </a:ext>
            </a:extLst>
          </p:cNvPr>
          <p:cNvCxnSpPr>
            <a:cxnSpLocks/>
          </p:cNvCxnSpPr>
          <p:nvPr/>
        </p:nvCxnSpPr>
        <p:spPr>
          <a:xfrm flipH="1" flipV="1">
            <a:off x="8094886" y="3041110"/>
            <a:ext cx="2" cy="318563"/>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90040E58-406F-5DC6-2012-8F2426006705}"/>
              </a:ext>
            </a:extLst>
          </p:cNvPr>
          <p:cNvCxnSpPr>
            <a:cxnSpLocks/>
          </p:cNvCxnSpPr>
          <p:nvPr/>
        </p:nvCxnSpPr>
        <p:spPr>
          <a:xfrm>
            <a:off x="8094886" y="3359670"/>
            <a:ext cx="0" cy="30087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C0E34E6B-5F10-5D19-46F9-D01E3DB055A5}"/>
              </a:ext>
            </a:extLst>
          </p:cNvPr>
          <p:cNvCxnSpPr>
            <a:cxnSpLocks/>
          </p:cNvCxnSpPr>
          <p:nvPr/>
        </p:nvCxnSpPr>
        <p:spPr>
          <a:xfrm flipH="1">
            <a:off x="7816141" y="3355245"/>
            <a:ext cx="283174"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11BC6CC9-B9CE-F609-2C81-3B381A81B966}"/>
              </a:ext>
            </a:extLst>
          </p:cNvPr>
          <p:cNvCxnSpPr>
            <a:cxnSpLocks/>
          </p:cNvCxnSpPr>
          <p:nvPr/>
        </p:nvCxnSpPr>
        <p:spPr>
          <a:xfrm>
            <a:off x="8099313" y="3355245"/>
            <a:ext cx="274316"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5" name="Right Arrow 34">
            <a:extLst>
              <a:ext uri="{FF2B5EF4-FFF2-40B4-BE49-F238E27FC236}">
                <a16:creationId xmlns:a16="http://schemas.microsoft.com/office/drawing/2014/main" id="{7C9F0492-E78D-A2F2-2C7F-63C27914D361}"/>
              </a:ext>
            </a:extLst>
          </p:cNvPr>
          <p:cNvSpPr/>
          <p:nvPr/>
        </p:nvSpPr>
        <p:spPr>
          <a:xfrm>
            <a:off x="6080944" y="3016845"/>
            <a:ext cx="1490223" cy="619431"/>
          </a:xfrm>
          <a:prstGeom prst="rightArrow">
            <a:avLst>
              <a:gd name="adj1" fmla="val 79893"/>
              <a:gd name="adj2" fmla="val 26750"/>
            </a:avLst>
          </a:prstGeom>
          <a:solidFill>
            <a:srgbClr val="0E8B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40" dirty="0"/>
              <a:t>Isotropisation timescale</a:t>
            </a:r>
          </a:p>
        </p:txBody>
      </p:sp>
      <p:cxnSp>
        <p:nvCxnSpPr>
          <p:cNvPr id="37" name="Straight Arrow Connector 36">
            <a:extLst>
              <a:ext uri="{FF2B5EF4-FFF2-40B4-BE49-F238E27FC236}">
                <a16:creationId xmlns:a16="http://schemas.microsoft.com/office/drawing/2014/main" id="{85CB1EA0-A30B-46FA-797F-0ECDDCF31486}"/>
              </a:ext>
            </a:extLst>
          </p:cNvPr>
          <p:cNvCxnSpPr>
            <a:cxnSpLocks/>
            <a:stCxn id="48" idx="2"/>
          </p:cNvCxnSpPr>
          <p:nvPr/>
        </p:nvCxnSpPr>
        <p:spPr>
          <a:xfrm flipV="1">
            <a:off x="1037087" y="2610647"/>
            <a:ext cx="1022952" cy="1689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DBF0E73F-6919-1AF7-1119-01C682AF3A4C}"/>
              </a:ext>
            </a:extLst>
          </p:cNvPr>
          <p:cNvCxnSpPr>
            <a:cxnSpLocks/>
          </p:cNvCxnSpPr>
          <p:nvPr/>
        </p:nvCxnSpPr>
        <p:spPr>
          <a:xfrm flipV="1">
            <a:off x="2060038" y="1986230"/>
            <a:ext cx="529540" cy="631616"/>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AE1E6C87-6AFC-8E55-29E8-F0CFAF1744CA}"/>
              </a:ext>
            </a:extLst>
          </p:cNvPr>
          <p:cNvCxnSpPr>
            <a:cxnSpLocks/>
          </p:cNvCxnSpPr>
          <p:nvPr/>
        </p:nvCxnSpPr>
        <p:spPr>
          <a:xfrm flipH="1">
            <a:off x="1522552" y="2617846"/>
            <a:ext cx="537486" cy="623003"/>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02AB9AD9-2307-24BB-DC4A-ACADABD10ADD}"/>
                  </a:ext>
                </a:extLst>
              </p:cNvPr>
              <p:cNvSpPr txBox="1"/>
              <p:nvPr/>
            </p:nvSpPr>
            <p:spPr>
              <a:xfrm>
                <a:off x="860788" y="2341308"/>
                <a:ext cx="352597" cy="2862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260" i="1">
                              <a:latin typeface="Cambria Math" panose="02040503050406030204" pitchFamily="18" charset="0"/>
                            </a:rPr>
                          </m:ctrlPr>
                        </m:sSubPr>
                        <m:e>
                          <m:r>
                            <a:rPr lang="en-US" sz="1260" i="1">
                              <a:latin typeface="Cambria Math" panose="02040503050406030204" pitchFamily="18" charset="0"/>
                              <a:ea typeface="Cambria Math" panose="02040503050406030204" pitchFamily="18" charset="0"/>
                            </a:rPr>
                            <m:t>𝜈</m:t>
                          </m:r>
                        </m:e>
                        <m:sub>
                          <m:r>
                            <a:rPr lang="en-AU" sz="1260" i="1">
                              <a:latin typeface="Cambria Math" panose="02040503050406030204" pitchFamily="18" charset="0"/>
                              <a:ea typeface="Cambria Math" panose="02040503050406030204" pitchFamily="18" charset="0"/>
                            </a:rPr>
                            <m:t>𝑖</m:t>
                          </m:r>
                        </m:sub>
                      </m:sSub>
                    </m:oMath>
                  </m:oMathPara>
                </a14:m>
                <a:endParaRPr lang="en-US" sz="1260" dirty="0"/>
              </a:p>
            </p:txBody>
          </p:sp>
        </mc:Choice>
        <mc:Fallback xmlns="">
          <p:sp>
            <p:nvSpPr>
              <p:cNvPr id="48" name="TextBox 47">
                <a:extLst>
                  <a:ext uri="{FF2B5EF4-FFF2-40B4-BE49-F238E27FC236}">
                    <a16:creationId xmlns:a16="http://schemas.microsoft.com/office/drawing/2014/main" id="{02AB9AD9-2307-24BB-DC4A-ACADABD10ADD}"/>
                  </a:ext>
                </a:extLst>
              </p:cNvPr>
              <p:cNvSpPr txBox="1">
                <a:spLocks noRot="1" noChangeAspect="1" noMove="1" noResize="1" noEditPoints="1" noAdjustHandles="1" noChangeArrowheads="1" noChangeShapeType="1" noTextEdit="1"/>
              </p:cNvSpPr>
              <p:nvPr/>
            </p:nvSpPr>
            <p:spPr>
              <a:xfrm>
                <a:off x="860788" y="2341308"/>
                <a:ext cx="352597" cy="286232"/>
              </a:xfrm>
              <a:prstGeom prst="rect">
                <a:avLst/>
              </a:prstGeom>
              <a:blipFill>
                <a:blip r:embed="rId4"/>
                <a:stretch>
                  <a:fillRect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B2E57BF4-CDDB-BFEC-26C0-E522CEC124EB}"/>
                  </a:ext>
                </a:extLst>
              </p:cNvPr>
              <p:cNvSpPr txBox="1"/>
              <p:nvPr/>
            </p:nvSpPr>
            <p:spPr>
              <a:xfrm>
                <a:off x="1259327" y="2964616"/>
                <a:ext cx="370806" cy="3017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260" i="1">
                              <a:latin typeface="Cambria Math" panose="02040503050406030204" pitchFamily="18" charset="0"/>
                            </a:rPr>
                          </m:ctrlPr>
                        </m:sSubPr>
                        <m:e>
                          <m:r>
                            <a:rPr lang="en-US" sz="1260" i="1">
                              <a:latin typeface="Cambria Math" panose="02040503050406030204" pitchFamily="18" charset="0"/>
                              <a:ea typeface="Cambria Math" panose="02040503050406030204" pitchFamily="18" charset="0"/>
                            </a:rPr>
                            <m:t>𝜈</m:t>
                          </m:r>
                        </m:e>
                        <m:sub>
                          <m:r>
                            <a:rPr lang="en-AU" sz="1260" i="1">
                              <a:latin typeface="Cambria Math" panose="02040503050406030204" pitchFamily="18" charset="0"/>
                              <a:ea typeface="Cambria Math" panose="02040503050406030204" pitchFamily="18" charset="0"/>
                            </a:rPr>
                            <m:t>𝑓</m:t>
                          </m:r>
                        </m:sub>
                      </m:sSub>
                    </m:oMath>
                  </m:oMathPara>
                </a14:m>
                <a:endParaRPr lang="en-US" sz="1260" dirty="0"/>
              </a:p>
            </p:txBody>
          </p:sp>
        </mc:Choice>
        <mc:Fallback xmlns="">
          <p:sp>
            <p:nvSpPr>
              <p:cNvPr id="49" name="TextBox 48">
                <a:extLst>
                  <a:ext uri="{FF2B5EF4-FFF2-40B4-BE49-F238E27FC236}">
                    <a16:creationId xmlns:a16="http://schemas.microsoft.com/office/drawing/2014/main" id="{B2E57BF4-CDDB-BFEC-26C0-E522CEC124EB}"/>
                  </a:ext>
                </a:extLst>
              </p:cNvPr>
              <p:cNvSpPr txBox="1">
                <a:spLocks noRot="1" noChangeAspect="1" noMove="1" noResize="1" noEditPoints="1" noAdjustHandles="1" noChangeArrowheads="1" noChangeShapeType="1" noTextEdit="1"/>
              </p:cNvSpPr>
              <p:nvPr/>
            </p:nvSpPr>
            <p:spPr>
              <a:xfrm>
                <a:off x="1259327" y="2964616"/>
                <a:ext cx="370806" cy="301749"/>
              </a:xfrm>
              <a:prstGeom prst="rect">
                <a:avLst/>
              </a:prstGeom>
              <a:blipFill>
                <a:blip r:embed="rId5"/>
                <a:stretch>
                  <a:fillRect/>
                </a:stretch>
              </a:blipFill>
            </p:spPr>
            <p:txBody>
              <a:bodyPr/>
              <a:lstStyle/>
              <a:p>
                <a:r>
                  <a:rPr lang="en-US">
                    <a:noFill/>
                  </a:rPr>
                  <a:t> </a:t>
                </a:r>
              </a:p>
            </p:txBody>
          </p:sp>
        </mc:Fallback>
      </mc:AlternateContent>
      <p:cxnSp>
        <p:nvCxnSpPr>
          <p:cNvPr id="36" name="Straight Arrow Connector 35">
            <a:extLst>
              <a:ext uri="{FF2B5EF4-FFF2-40B4-BE49-F238E27FC236}">
                <a16:creationId xmlns:a16="http://schemas.microsoft.com/office/drawing/2014/main" id="{5867C01F-AF6F-F3C5-F652-11D78DBB22B5}"/>
              </a:ext>
            </a:extLst>
          </p:cNvPr>
          <p:cNvCxnSpPr>
            <a:cxnSpLocks/>
          </p:cNvCxnSpPr>
          <p:nvPr/>
        </p:nvCxnSpPr>
        <p:spPr>
          <a:xfrm flipH="1">
            <a:off x="2059505" y="2614246"/>
            <a:ext cx="1156351"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2B085AA9-EF86-3F64-D6B0-3A856115F89D}"/>
                  </a:ext>
                </a:extLst>
              </p:cNvPr>
              <p:cNvSpPr txBox="1"/>
              <p:nvPr/>
            </p:nvSpPr>
            <p:spPr>
              <a:xfrm>
                <a:off x="3010383" y="2332453"/>
                <a:ext cx="352597" cy="2862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260" i="1">
                              <a:latin typeface="Cambria Math" panose="02040503050406030204" pitchFamily="18" charset="0"/>
                            </a:rPr>
                          </m:ctrlPr>
                        </m:sSubPr>
                        <m:e>
                          <m:r>
                            <a:rPr lang="en-US" sz="1260" i="1">
                              <a:latin typeface="Cambria Math" panose="02040503050406030204" pitchFamily="18" charset="0"/>
                              <a:ea typeface="Cambria Math" panose="02040503050406030204" pitchFamily="18" charset="0"/>
                            </a:rPr>
                            <m:t>𝜈</m:t>
                          </m:r>
                        </m:e>
                        <m:sub>
                          <m:r>
                            <a:rPr lang="en-AU" sz="1260" i="1">
                              <a:latin typeface="Cambria Math" panose="02040503050406030204" pitchFamily="18" charset="0"/>
                              <a:ea typeface="Cambria Math" panose="02040503050406030204" pitchFamily="18" charset="0"/>
                            </a:rPr>
                            <m:t>𝑖</m:t>
                          </m:r>
                        </m:sub>
                      </m:sSub>
                    </m:oMath>
                  </m:oMathPara>
                </a14:m>
                <a:endParaRPr lang="en-US" sz="1260" dirty="0"/>
              </a:p>
            </p:txBody>
          </p:sp>
        </mc:Choice>
        <mc:Fallback xmlns="">
          <p:sp>
            <p:nvSpPr>
              <p:cNvPr id="42" name="TextBox 41">
                <a:extLst>
                  <a:ext uri="{FF2B5EF4-FFF2-40B4-BE49-F238E27FC236}">
                    <a16:creationId xmlns:a16="http://schemas.microsoft.com/office/drawing/2014/main" id="{2B085AA9-EF86-3F64-D6B0-3A856115F89D}"/>
                  </a:ext>
                </a:extLst>
              </p:cNvPr>
              <p:cNvSpPr txBox="1">
                <a:spLocks noRot="1" noChangeAspect="1" noMove="1" noResize="1" noEditPoints="1" noAdjustHandles="1" noChangeArrowheads="1" noChangeShapeType="1" noTextEdit="1"/>
              </p:cNvSpPr>
              <p:nvPr/>
            </p:nvSpPr>
            <p:spPr>
              <a:xfrm>
                <a:off x="3010383" y="2332453"/>
                <a:ext cx="352597" cy="2862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20733EFA-C03A-8CB0-F7FC-51A0CFFFA512}"/>
                  </a:ext>
                </a:extLst>
              </p:cNvPr>
              <p:cNvSpPr txBox="1"/>
              <p:nvPr/>
            </p:nvSpPr>
            <p:spPr>
              <a:xfrm>
                <a:off x="2242384" y="1815284"/>
                <a:ext cx="370806" cy="3017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260" i="1">
                              <a:latin typeface="Cambria Math" panose="02040503050406030204" pitchFamily="18" charset="0"/>
                            </a:rPr>
                          </m:ctrlPr>
                        </m:sSubPr>
                        <m:e>
                          <m:r>
                            <a:rPr lang="en-US" sz="1260" i="1">
                              <a:latin typeface="Cambria Math" panose="02040503050406030204" pitchFamily="18" charset="0"/>
                              <a:ea typeface="Cambria Math" panose="02040503050406030204" pitchFamily="18" charset="0"/>
                            </a:rPr>
                            <m:t>𝜈</m:t>
                          </m:r>
                        </m:e>
                        <m:sub>
                          <m:r>
                            <a:rPr lang="en-AU" sz="1260" i="1">
                              <a:latin typeface="Cambria Math" panose="02040503050406030204" pitchFamily="18" charset="0"/>
                              <a:ea typeface="Cambria Math" panose="02040503050406030204" pitchFamily="18" charset="0"/>
                            </a:rPr>
                            <m:t>𝑓</m:t>
                          </m:r>
                        </m:sub>
                      </m:sSub>
                    </m:oMath>
                  </m:oMathPara>
                </a14:m>
                <a:endParaRPr lang="en-US" sz="1260" dirty="0"/>
              </a:p>
            </p:txBody>
          </p:sp>
        </mc:Choice>
        <mc:Fallback xmlns="">
          <p:sp>
            <p:nvSpPr>
              <p:cNvPr id="44" name="TextBox 43">
                <a:extLst>
                  <a:ext uri="{FF2B5EF4-FFF2-40B4-BE49-F238E27FC236}">
                    <a16:creationId xmlns:a16="http://schemas.microsoft.com/office/drawing/2014/main" id="{20733EFA-C03A-8CB0-F7FC-51A0CFFFA512}"/>
                  </a:ext>
                </a:extLst>
              </p:cNvPr>
              <p:cNvSpPr txBox="1">
                <a:spLocks noRot="1" noChangeAspect="1" noMove="1" noResize="1" noEditPoints="1" noAdjustHandles="1" noChangeArrowheads="1" noChangeShapeType="1" noTextEdit="1"/>
              </p:cNvSpPr>
              <p:nvPr/>
            </p:nvSpPr>
            <p:spPr>
              <a:xfrm>
                <a:off x="2242384" y="1815284"/>
                <a:ext cx="370806" cy="301749"/>
              </a:xfrm>
              <a:prstGeom prst="rect">
                <a:avLst/>
              </a:prstGeom>
              <a:blipFill>
                <a:blip r:embed="rId7"/>
                <a:stretch>
                  <a:fillRect b="-4167"/>
                </a:stretch>
              </a:blipFill>
            </p:spPr>
            <p:txBody>
              <a:bodyPr/>
              <a:lstStyle/>
              <a:p>
                <a:r>
                  <a:rPr lang="en-US">
                    <a:noFill/>
                  </a:rPr>
                  <a:t> </a:t>
                </a:r>
              </a:p>
            </p:txBody>
          </p:sp>
        </mc:Fallback>
      </mc:AlternateContent>
      <p:cxnSp>
        <p:nvCxnSpPr>
          <p:cNvPr id="45" name="Straight Arrow Connector 44">
            <a:extLst>
              <a:ext uri="{FF2B5EF4-FFF2-40B4-BE49-F238E27FC236}">
                <a16:creationId xmlns:a16="http://schemas.microsoft.com/office/drawing/2014/main" id="{2EA44BEE-01D4-C905-B724-3A0FFB83FD98}"/>
              </a:ext>
            </a:extLst>
          </p:cNvPr>
          <p:cNvCxnSpPr>
            <a:cxnSpLocks/>
          </p:cNvCxnSpPr>
          <p:nvPr/>
        </p:nvCxnSpPr>
        <p:spPr>
          <a:xfrm flipH="1" flipV="1">
            <a:off x="1569574" y="1988111"/>
            <a:ext cx="490198" cy="616820"/>
          </a:xfrm>
          <a:prstGeom prst="straightConnector1">
            <a:avLst/>
          </a:prstGeom>
          <a:ln w="25400">
            <a:solidFill>
              <a:srgbClr val="00B05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7E6D4F4F-BF42-5D02-EBDC-018C939AACD7}"/>
              </a:ext>
            </a:extLst>
          </p:cNvPr>
          <p:cNvCxnSpPr>
            <a:cxnSpLocks/>
            <a:endCxn id="55" idx="1"/>
          </p:cNvCxnSpPr>
          <p:nvPr/>
        </p:nvCxnSpPr>
        <p:spPr>
          <a:xfrm>
            <a:off x="2059505" y="2610936"/>
            <a:ext cx="513217" cy="632540"/>
          </a:xfrm>
          <a:prstGeom prst="straightConnector1">
            <a:avLst/>
          </a:prstGeom>
          <a:ln w="25400">
            <a:solidFill>
              <a:srgbClr val="00B050"/>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BDD68DAF-14B8-9858-F356-650A21D443EC}"/>
                  </a:ext>
                </a:extLst>
              </p:cNvPr>
              <p:cNvSpPr txBox="1"/>
              <p:nvPr/>
            </p:nvSpPr>
            <p:spPr>
              <a:xfrm>
                <a:off x="1346483" y="1974943"/>
                <a:ext cx="370806" cy="3017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260" i="1">
                              <a:latin typeface="Cambria Math" panose="02040503050406030204" pitchFamily="18" charset="0"/>
                            </a:rPr>
                          </m:ctrlPr>
                        </m:sSubPr>
                        <m:e>
                          <m:r>
                            <a:rPr lang="en-US" sz="1260" i="1">
                              <a:latin typeface="Cambria Math" panose="02040503050406030204" pitchFamily="18" charset="0"/>
                              <a:ea typeface="Cambria Math" panose="02040503050406030204" pitchFamily="18" charset="0"/>
                            </a:rPr>
                            <m:t>𝜈</m:t>
                          </m:r>
                        </m:e>
                        <m:sub>
                          <m:r>
                            <a:rPr lang="en-AU" sz="1260" i="1">
                              <a:latin typeface="Cambria Math" panose="02040503050406030204" pitchFamily="18" charset="0"/>
                              <a:ea typeface="Cambria Math" panose="02040503050406030204" pitchFamily="18" charset="0"/>
                            </a:rPr>
                            <m:t>𝑓</m:t>
                          </m:r>
                        </m:sub>
                      </m:sSub>
                    </m:oMath>
                  </m:oMathPara>
                </a14:m>
                <a:endParaRPr lang="en-US" sz="1260" dirty="0"/>
              </a:p>
            </p:txBody>
          </p:sp>
        </mc:Choice>
        <mc:Fallback xmlns="">
          <p:sp>
            <p:nvSpPr>
              <p:cNvPr id="53" name="TextBox 52">
                <a:extLst>
                  <a:ext uri="{FF2B5EF4-FFF2-40B4-BE49-F238E27FC236}">
                    <a16:creationId xmlns:a16="http://schemas.microsoft.com/office/drawing/2014/main" id="{BDD68DAF-14B8-9858-F356-650A21D443EC}"/>
                  </a:ext>
                </a:extLst>
              </p:cNvPr>
              <p:cNvSpPr txBox="1">
                <a:spLocks noRot="1" noChangeAspect="1" noMove="1" noResize="1" noEditPoints="1" noAdjustHandles="1" noChangeArrowheads="1" noChangeShapeType="1" noTextEdit="1"/>
              </p:cNvSpPr>
              <p:nvPr/>
            </p:nvSpPr>
            <p:spPr>
              <a:xfrm>
                <a:off x="1346483" y="1974943"/>
                <a:ext cx="370806" cy="301749"/>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AAB6C292-0983-3CF8-5760-3E7192EC40FF}"/>
                  </a:ext>
                </a:extLst>
              </p:cNvPr>
              <p:cNvSpPr txBox="1"/>
              <p:nvPr/>
            </p:nvSpPr>
            <p:spPr>
              <a:xfrm>
                <a:off x="2572722" y="3092601"/>
                <a:ext cx="370806" cy="3017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260" i="1">
                              <a:latin typeface="Cambria Math" panose="02040503050406030204" pitchFamily="18" charset="0"/>
                            </a:rPr>
                          </m:ctrlPr>
                        </m:sSubPr>
                        <m:e>
                          <m:r>
                            <a:rPr lang="en-US" sz="1260" i="1">
                              <a:latin typeface="Cambria Math" panose="02040503050406030204" pitchFamily="18" charset="0"/>
                              <a:ea typeface="Cambria Math" panose="02040503050406030204" pitchFamily="18" charset="0"/>
                            </a:rPr>
                            <m:t>𝜈</m:t>
                          </m:r>
                        </m:e>
                        <m:sub>
                          <m:r>
                            <a:rPr lang="en-AU" sz="1260" i="1">
                              <a:latin typeface="Cambria Math" panose="02040503050406030204" pitchFamily="18" charset="0"/>
                              <a:ea typeface="Cambria Math" panose="02040503050406030204" pitchFamily="18" charset="0"/>
                            </a:rPr>
                            <m:t>𝑓</m:t>
                          </m:r>
                        </m:sub>
                      </m:sSub>
                    </m:oMath>
                  </m:oMathPara>
                </a14:m>
                <a:endParaRPr lang="en-US" sz="1260" dirty="0"/>
              </a:p>
            </p:txBody>
          </p:sp>
        </mc:Choice>
        <mc:Fallback xmlns="">
          <p:sp>
            <p:nvSpPr>
              <p:cNvPr id="55" name="TextBox 54">
                <a:extLst>
                  <a:ext uri="{FF2B5EF4-FFF2-40B4-BE49-F238E27FC236}">
                    <a16:creationId xmlns:a16="http://schemas.microsoft.com/office/drawing/2014/main" id="{AAB6C292-0983-3CF8-5760-3E7192EC40FF}"/>
                  </a:ext>
                </a:extLst>
              </p:cNvPr>
              <p:cNvSpPr txBox="1">
                <a:spLocks noRot="1" noChangeAspect="1" noMove="1" noResize="1" noEditPoints="1" noAdjustHandles="1" noChangeArrowheads="1" noChangeShapeType="1" noTextEdit="1"/>
              </p:cNvSpPr>
              <p:nvPr/>
            </p:nvSpPr>
            <p:spPr>
              <a:xfrm>
                <a:off x="2572722" y="3092601"/>
                <a:ext cx="370806" cy="301749"/>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08D22A6F-8866-0D73-DDF6-FA287C5E1657}"/>
                  </a:ext>
                </a:extLst>
              </p:cNvPr>
              <p:cNvSpPr txBox="1"/>
              <p:nvPr/>
            </p:nvSpPr>
            <p:spPr>
              <a:xfrm>
                <a:off x="2198895" y="2358265"/>
                <a:ext cx="390684" cy="2585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080" i="1">
                          <a:solidFill>
                            <a:srgbClr val="00B050"/>
                          </a:solidFill>
                          <a:latin typeface="Cambria Math" panose="02040503050406030204" pitchFamily="18" charset="0"/>
                          <a:ea typeface="Cambria Math" panose="02040503050406030204" pitchFamily="18" charset="0"/>
                        </a:rPr>
                        <m:t>𝜃</m:t>
                      </m:r>
                    </m:oMath>
                  </m:oMathPara>
                </a14:m>
                <a:endParaRPr lang="en-US" sz="1080" dirty="0">
                  <a:solidFill>
                    <a:srgbClr val="00B050"/>
                  </a:solidFill>
                </a:endParaRPr>
              </a:p>
            </p:txBody>
          </p:sp>
        </mc:Choice>
        <mc:Fallback xmlns="">
          <p:sp>
            <p:nvSpPr>
              <p:cNvPr id="61" name="TextBox 60">
                <a:extLst>
                  <a:ext uri="{FF2B5EF4-FFF2-40B4-BE49-F238E27FC236}">
                    <a16:creationId xmlns:a16="http://schemas.microsoft.com/office/drawing/2014/main" id="{08D22A6F-8866-0D73-DDF6-FA287C5E1657}"/>
                  </a:ext>
                </a:extLst>
              </p:cNvPr>
              <p:cNvSpPr txBox="1">
                <a:spLocks noRot="1" noChangeAspect="1" noMove="1" noResize="1" noEditPoints="1" noAdjustHandles="1" noChangeArrowheads="1" noChangeShapeType="1" noTextEdit="1"/>
              </p:cNvSpPr>
              <p:nvPr/>
            </p:nvSpPr>
            <p:spPr>
              <a:xfrm>
                <a:off x="2198895" y="2358265"/>
                <a:ext cx="390684" cy="2585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Content Placeholder 2">
                <a:extLst>
                  <a:ext uri="{FF2B5EF4-FFF2-40B4-BE49-F238E27FC236}">
                    <a16:creationId xmlns:a16="http://schemas.microsoft.com/office/drawing/2014/main" id="{599D80FE-590A-3AB0-EECB-9F97D9A77459}"/>
                  </a:ext>
                </a:extLst>
              </p:cNvPr>
              <p:cNvSpPr txBox="1">
                <a:spLocks/>
              </p:cNvSpPr>
              <p:nvPr/>
            </p:nvSpPr>
            <p:spPr>
              <a:xfrm>
                <a:off x="4999882" y="1713776"/>
                <a:ext cx="3803467" cy="1047624"/>
              </a:xfrm>
              <a:prstGeom prst="rect">
                <a:avLst/>
              </a:prstGeom>
              <a:noFill/>
              <a:ln>
                <a:noFill/>
              </a:ln>
            </p:spPr>
            <p:txBody>
              <a:bodyPr vert="horz" lIns="82296" tIns="41148" rIns="82296" bIns="41148" rtlCol="0">
                <a:normAutofit/>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AU" sz="1620" dirty="0">
                    <a:solidFill>
                      <a:srgbClr val="FF0000"/>
                    </a:solidFill>
                  </a:rPr>
                  <a:t>→</a:t>
                </a:r>
                <a:r>
                  <a:rPr lang="en-AU" sz="1620" dirty="0"/>
                  <a:t> </a:t>
                </a:r>
                <a:r>
                  <a:rPr lang="en-AU" sz="1800" dirty="0"/>
                  <a:t>Particles in two head-on </a:t>
                </a:r>
                <a14:m>
                  <m:oMath xmlns:m="http://schemas.openxmlformats.org/officeDocument/2006/math">
                    <m:sSub>
                      <m:sSubPr>
                        <m:ctrlPr>
                          <a:rPr lang="en-AU" sz="1800" i="1">
                            <a:solidFill>
                              <a:srgbClr val="FF0000"/>
                            </a:solidFill>
                            <a:latin typeface="Cambria Math" panose="02040503050406030204" pitchFamily="18" charset="0"/>
                            <a:ea typeface="Cambria Math" panose="02040503050406030204" pitchFamily="18" charset="0"/>
                          </a:rPr>
                        </m:ctrlPr>
                      </m:sSubPr>
                      <m:e>
                        <m:r>
                          <a:rPr lang="en-AU" sz="1800" i="1">
                            <a:solidFill>
                              <a:srgbClr val="FF0000"/>
                            </a:solidFill>
                            <a:latin typeface="Cambria Math" panose="02040503050406030204" pitchFamily="18" charset="0"/>
                            <a:ea typeface="Cambria Math" panose="02040503050406030204" pitchFamily="18" charset="0"/>
                          </a:rPr>
                          <m:t>𝜈</m:t>
                        </m:r>
                      </m:e>
                      <m:sub>
                        <m:r>
                          <a:rPr lang="en-AU" sz="1800" i="1">
                            <a:solidFill>
                              <a:srgbClr val="FF0000"/>
                            </a:solidFill>
                            <a:latin typeface="Cambria Math" panose="02040503050406030204" pitchFamily="18" charset="0"/>
                            <a:ea typeface="Cambria Math" panose="02040503050406030204" pitchFamily="18" charset="0"/>
                          </a:rPr>
                          <m:t>𝑖</m:t>
                        </m:r>
                      </m:sub>
                    </m:sSub>
                    <m:r>
                      <a:rPr lang="en-AU" sz="1800" i="1">
                        <a:solidFill>
                          <a:srgbClr val="FF0000"/>
                        </a:solidFill>
                        <a:latin typeface="Cambria Math" panose="02040503050406030204" pitchFamily="18" charset="0"/>
                        <a:ea typeface="Cambria Math" panose="02040503050406030204" pitchFamily="18" charset="0"/>
                      </a:rPr>
                      <m:t> </m:t>
                    </m:r>
                  </m:oMath>
                </a14:m>
                <a:r>
                  <a:rPr lang="en-AU" sz="1800" dirty="0"/>
                  <a:t>beams need only scatter once to transfer their momenta equally in all directions.</a:t>
                </a:r>
              </a:p>
              <a:p>
                <a:pPr marL="0" indent="0">
                  <a:buNone/>
                </a:pPr>
                <a:endParaRPr lang="en-US" sz="1800" dirty="0">
                  <a:solidFill>
                    <a:schemeClr val="bg1"/>
                  </a:solidFill>
                </a:endParaRPr>
              </a:p>
              <a:p>
                <a:endParaRPr lang="en-US" sz="2160" dirty="0"/>
              </a:p>
            </p:txBody>
          </p:sp>
        </mc:Choice>
        <mc:Fallback xmlns="">
          <p:sp>
            <p:nvSpPr>
              <p:cNvPr id="63" name="Content Placeholder 2">
                <a:extLst>
                  <a:ext uri="{FF2B5EF4-FFF2-40B4-BE49-F238E27FC236}">
                    <a16:creationId xmlns:a16="http://schemas.microsoft.com/office/drawing/2014/main" id="{599D80FE-590A-3AB0-EECB-9F97D9A77459}"/>
                  </a:ext>
                </a:extLst>
              </p:cNvPr>
              <p:cNvSpPr txBox="1">
                <a:spLocks noRot="1" noChangeAspect="1" noMove="1" noResize="1" noEditPoints="1" noAdjustHandles="1" noChangeArrowheads="1" noChangeShapeType="1" noTextEdit="1"/>
              </p:cNvSpPr>
              <p:nvPr/>
            </p:nvSpPr>
            <p:spPr>
              <a:xfrm>
                <a:off x="4999882" y="1713776"/>
                <a:ext cx="3803467" cy="1047624"/>
              </a:xfrm>
              <a:prstGeom prst="rect">
                <a:avLst/>
              </a:prstGeom>
              <a:blipFill>
                <a:blip r:embed="rId11"/>
                <a:stretch>
                  <a:fillRect l="-1661" t="-2381" r="-2658"/>
                </a:stretch>
              </a:blipFill>
              <a:ln>
                <a:noFill/>
              </a:ln>
            </p:spPr>
            <p:txBody>
              <a:bodyPr/>
              <a:lstStyle/>
              <a:p>
                <a:r>
                  <a:rPr lang="en-US">
                    <a:noFill/>
                  </a:rPr>
                  <a:t> </a:t>
                </a:r>
              </a:p>
            </p:txBody>
          </p:sp>
        </mc:Fallback>
      </mc:AlternateContent>
      <p:sp>
        <p:nvSpPr>
          <p:cNvPr id="29" name="Right Arrow 28">
            <a:extLst>
              <a:ext uri="{FF2B5EF4-FFF2-40B4-BE49-F238E27FC236}">
                <a16:creationId xmlns:a16="http://schemas.microsoft.com/office/drawing/2014/main" id="{155CEFF5-A711-7DC8-F1DF-D85B7E2A75C2}"/>
              </a:ext>
            </a:extLst>
          </p:cNvPr>
          <p:cNvSpPr/>
          <p:nvPr/>
        </p:nvSpPr>
        <p:spPr>
          <a:xfrm>
            <a:off x="3606665" y="2177243"/>
            <a:ext cx="1266661" cy="87400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p>
        </p:txBody>
      </p:sp>
      <p:sp>
        <p:nvSpPr>
          <p:cNvPr id="30" name="Down Arrow 29">
            <a:extLst>
              <a:ext uri="{FF2B5EF4-FFF2-40B4-BE49-F238E27FC236}">
                <a16:creationId xmlns:a16="http://schemas.microsoft.com/office/drawing/2014/main" id="{395E02B8-3027-52A7-FB07-8885DCE6D1DE}"/>
              </a:ext>
            </a:extLst>
          </p:cNvPr>
          <p:cNvSpPr/>
          <p:nvPr/>
        </p:nvSpPr>
        <p:spPr>
          <a:xfrm>
            <a:off x="6738363" y="3660541"/>
            <a:ext cx="138537" cy="462214"/>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p>
        </p:txBody>
      </p:sp>
      <p:sp>
        <p:nvSpPr>
          <p:cNvPr id="39" name="TextBox 38">
            <a:extLst>
              <a:ext uri="{FF2B5EF4-FFF2-40B4-BE49-F238E27FC236}">
                <a16:creationId xmlns:a16="http://schemas.microsoft.com/office/drawing/2014/main" id="{9F9A9579-7CCC-D9E7-FA95-DEC0EF802401}"/>
              </a:ext>
            </a:extLst>
          </p:cNvPr>
          <p:cNvSpPr txBox="1"/>
          <p:nvPr/>
        </p:nvSpPr>
        <p:spPr>
          <a:xfrm>
            <a:off x="6827118" y="4513610"/>
            <a:ext cx="1137876" cy="286232"/>
          </a:xfrm>
          <a:prstGeom prst="rect">
            <a:avLst/>
          </a:prstGeom>
          <a:noFill/>
        </p:spPr>
        <p:txBody>
          <a:bodyPr wrap="none" rtlCol="0">
            <a:spAutoFit/>
          </a:bodyPr>
          <a:lstStyle/>
          <a:p>
            <a:r>
              <a:rPr lang="en-US" sz="1260" dirty="0">
                <a:solidFill>
                  <a:srgbClr val="0E8BAE"/>
                </a:solidFill>
              </a:rPr>
              <a:t>Scattering rate</a:t>
            </a:r>
          </a:p>
        </p:txBody>
      </p:sp>
      <p:cxnSp>
        <p:nvCxnSpPr>
          <p:cNvPr id="43" name="Straight Arrow Connector 42">
            <a:extLst>
              <a:ext uri="{FF2B5EF4-FFF2-40B4-BE49-F238E27FC236}">
                <a16:creationId xmlns:a16="http://schemas.microsoft.com/office/drawing/2014/main" id="{5EBC5D42-8841-2C10-64B0-CCF425AC5858}"/>
              </a:ext>
            </a:extLst>
          </p:cNvPr>
          <p:cNvCxnSpPr/>
          <p:nvPr/>
        </p:nvCxnSpPr>
        <p:spPr>
          <a:xfrm flipH="1" flipV="1">
            <a:off x="7406720" y="4406630"/>
            <a:ext cx="117311" cy="16926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9E92FB0C-3976-74BF-9482-E860DDC5D8D2}"/>
              </a:ext>
            </a:extLst>
          </p:cNvPr>
          <p:cNvSpPr txBox="1"/>
          <p:nvPr/>
        </p:nvSpPr>
        <p:spPr>
          <a:xfrm>
            <a:off x="457200" y="4332855"/>
            <a:ext cx="4291559" cy="553998"/>
          </a:xfrm>
          <a:prstGeom prst="rect">
            <a:avLst/>
          </a:prstGeom>
          <a:noFill/>
        </p:spPr>
        <p:txBody>
          <a:bodyPr wrap="none" rtlCol="0">
            <a:spAutoFit/>
          </a:bodyPr>
          <a:lstStyle/>
          <a:p>
            <a:r>
              <a:rPr lang="en-US" sz="1000" dirty="0">
                <a:solidFill>
                  <a:srgbClr val="E7E287"/>
                </a:solidFill>
              </a:rPr>
              <a:t>Cyr-Racine &amp; </a:t>
            </a:r>
            <a:r>
              <a:rPr lang="en-US" sz="1000" dirty="0" err="1">
                <a:solidFill>
                  <a:srgbClr val="E7E287"/>
                </a:solidFill>
              </a:rPr>
              <a:t>Sigurdson</a:t>
            </a:r>
            <a:r>
              <a:rPr lang="en-US" sz="1000" dirty="0">
                <a:solidFill>
                  <a:srgbClr val="E7E287"/>
                </a:solidFill>
              </a:rPr>
              <a:t> 2014; </a:t>
            </a:r>
            <a:r>
              <a:rPr lang="en-US" sz="1000" dirty="0" err="1">
                <a:solidFill>
                  <a:srgbClr val="E7E287"/>
                </a:solidFill>
              </a:rPr>
              <a:t>Oldengott</a:t>
            </a:r>
            <a:r>
              <a:rPr lang="en-US" sz="1000" dirty="0">
                <a:solidFill>
                  <a:srgbClr val="E7E287"/>
                </a:solidFill>
              </a:rPr>
              <a:t>, </a:t>
            </a:r>
            <a:r>
              <a:rPr lang="en-US" sz="1000" dirty="0" err="1">
                <a:solidFill>
                  <a:srgbClr val="E7E287"/>
                </a:solidFill>
              </a:rPr>
              <a:t>Rampf</a:t>
            </a:r>
            <a:r>
              <a:rPr lang="en-US" sz="1000" dirty="0">
                <a:solidFill>
                  <a:srgbClr val="E7E287"/>
                </a:solidFill>
              </a:rPr>
              <a:t> &amp; Y</a:t>
            </a:r>
            <a:r>
              <a:rPr lang="en-US" sz="1000" baseline="30000" dirty="0">
                <a:solidFill>
                  <a:srgbClr val="E7E287"/>
                </a:solidFill>
              </a:rPr>
              <a:t>3</a:t>
            </a:r>
            <a:r>
              <a:rPr lang="en-US" sz="1000" dirty="0">
                <a:solidFill>
                  <a:srgbClr val="E7E287"/>
                </a:solidFill>
              </a:rPr>
              <a:t>W 2015;</a:t>
            </a:r>
          </a:p>
          <a:p>
            <a:r>
              <a:rPr lang="en-US" sz="1000" dirty="0">
                <a:solidFill>
                  <a:srgbClr val="E7E287"/>
                </a:solidFill>
              </a:rPr>
              <a:t>Lancaster, Cyr-Racine, Knox &amp; Pan 2017; </a:t>
            </a:r>
            <a:r>
              <a:rPr lang="en-US" sz="1000" dirty="0" err="1">
                <a:solidFill>
                  <a:srgbClr val="E7E287"/>
                </a:solidFill>
              </a:rPr>
              <a:t>Oldengott</a:t>
            </a:r>
            <a:r>
              <a:rPr lang="en-US" sz="1000" dirty="0">
                <a:solidFill>
                  <a:srgbClr val="E7E287"/>
                </a:solidFill>
              </a:rPr>
              <a:t>, Tram, </a:t>
            </a:r>
            <a:r>
              <a:rPr lang="en-US" sz="1000" dirty="0" err="1">
                <a:solidFill>
                  <a:srgbClr val="E7E287"/>
                </a:solidFill>
              </a:rPr>
              <a:t>Rampf</a:t>
            </a:r>
            <a:r>
              <a:rPr lang="en-US" sz="1000" dirty="0">
                <a:solidFill>
                  <a:srgbClr val="E7E287"/>
                </a:solidFill>
              </a:rPr>
              <a:t> &amp; Y</a:t>
            </a:r>
            <a:r>
              <a:rPr lang="en-US" sz="1000" baseline="30000" dirty="0">
                <a:solidFill>
                  <a:srgbClr val="E7E287"/>
                </a:solidFill>
              </a:rPr>
              <a:t>3</a:t>
            </a:r>
            <a:r>
              <a:rPr lang="en-US" sz="1000" dirty="0">
                <a:solidFill>
                  <a:srgbClr val="E7E287"/>
                </a:solidFill>
              </a:rPr>
              <a:t>W 2017; </a:t>
            </a:r>
          </a:p>
          <a:p>
            <a:r>
              <a:rPr lang="en-US" sz="1000" dirty="0" err="1">
                <a:solidFill>
                  <a:srgbClr val="E7E287"/>
                </a:solidFill>
              </a:rPr>
              <a:t>Kreisch</a:t>
            </a:r>
            <a:r>
              <a:rPr lang="en-US" sz="1000" dirty="0">
                <a:solidFill>
                  <a:srgbClr val="E7E287"/>
                </a:solidFill>
              </a:rPr>
              <a:t>, Cyr-Racine &amp; Dore 2019; </a:t>
            </a:r>
            <a:r>
              <a:rPr lang="en-US" sz="1000" dirty="0" err="1">
                <a:solidFill>
                  <a:srgbClr val="E7E287"/>
                </a:solidFill>
              </a:rPr>
              <a:t>Forastieri</a:t>
            </a:r>
            <a:r>
              <a:rPr lang="en-US" sz="1000" dirty="0">
                <a:solidFill>
                  <a:srgbClr val="E7E287"/>
                </a:solidFill>
              </a:rPr>
              <a:t> et al. 2019; etc.</a:t>
            </a:r>
          </a:p>
        </p:txBody>
      </p:sp>
      <mc:AlternateContent xmlns:mc="http://schemas.openxmlformats.org/markup-compatibility/2006" xmlns:a14="http://schemas.microsoft.com/office/drawing/2010/main">
        <mc:Choice Requires="a14">
          <p:sp>
            <p:nvSpPr>
              <p:cNvPr id="8" name="Content Placeholder 6">
                <a:extLst>
                  <a:ext uri="{FF2B5EF4-FFF2-40B4-BE49-F238E27FC236}">
                    <a16:creationId xmlns:a16="http://schemas.microsoft.com/office/drawing/2014/main" id="{C57E3D97-19B0-D37A-C61E-A08F3BDDD60C}"/>
                  </a:ext>
                </a:extLst>
              </p:cNvPr>
              <p:cNvSpPr txBox="1">
                <a:spLocks/>
              </p:cNvSpPr>
              <p:nvPr/>
            </p:nvSpPr>
            <p:spPr>
              <a:xfrm>
                <a:off x="457200" y="3493206"/>
                <a:ext cx="4148419" cy="747244"/>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AU" sz="1800" dirty="0"/>
                  <a:t>The probability of </a:t>
                </a:r>
                <a14:m>
                  <m:oMath xmlns:m="http://schemas.openxmlformats.org/officeDocument/2006/math">
                    <m:sSub>
                      <m:sSubPr>
                        <m:ctrlPr>
                          <a:rPr lang="en-AU" sz="1800" i="1">
                            <a:solidFill>
                              <a:srgbClr val="00B050"/>
                            </a:solidFill>
                            <a:latin typeface="Cambria Math" panose="02040503050406030204" pitchFamily="18" charset="0"/>
                          </a:rPr>
                        </m:ctrlPr>
                      </m:sSubPr>
                      <m:e>
                        <m:r>
                          <a:rPr lang="en-AU" sz="1800" i="1">
                            <a:solidFill>
                              <a:srgbClr val="00B050"/>
                            </a:solidFill>
                            <a:latin typeface="Cambria Math" panose="02040503050406030204" pitchFamily="18" charset="0"/>
                            <a:ea typeface="Cambria Math" panose="02040503050406030204" pitchFamily="18" charset="0"/>
                          </a:rPr>
                          <m:t>𝜈</m:t>
                        </m:r>
                      </m:e>
                      <m:sub>
                        <m:r>
                          <a:rPr lang="en-AU" sz="1800" i="1">
                            <a:solidFill>
                              <a:srgbClr val="00B050"/>
                            </a:solidFill>
                            <a:latin typeface="Cambria Math" panose="02040503050406030204" pitchFamily="18" charset="0"/>
                          </a:rPr>
                          <m:t>𝑓</m:t>
                        </m:r>
                      </m:sub>
                    </m:sSub>
                  </m:oMath>
                </a14:m>
                <a:r>
                  <a:rPr lang="en-AU" sz="1800" dirty="0"/>
                  <a:t> emitted at any angle </a:t>
                </a:r>
                <a14:m>
                  <m:oMath xmlns:m="http://schemas.openxmlformats.org/officeDocument/2006/math">
                    <m:r>
                      <a:rPr lang="en-AU" sz="1800" i="1" dirty="0">
                        <a:latin typeface="Cambria Math" panose="02040503050406030204" pitchFamily="18" charset="0"/>
                        <a:ea typeface="Cambria Math" panose="02040503050406030204" pitchFamily="18" charset="0"/>
                      </a:rPr>
                      <m:t>𝜃</m:t>
                    </m:r>
                  </m:oMath>
                </a14:m>
                <a:r>
                  <a:rPr lang="en-AU" sz="1800" dirty="0"/>
                  <a:t> is the same for all </a:t>
                </a:r>
                <a14:m>
                  <m:oMath xmlns:m="http://schemas.openxmlformats.org/officeDocument/2006/math">
                    <m:r>
                      <a:rPr lang="en-AU" sz="1800" i="1">
                        <a:latin typeface="Cambria Math" panose="02040503050406030204" pitchFamily="18" charset="0"/>
                        <a:ea typeface="Cambria Math" panose="02040503050406030204" pitchFamily="18" charset="0"/>
                      </a:rPr>
                      <m:t>𝜃</m:t>
                    </m:r>
                    <m:r>
                      <a:rPr lang="en-AU" sz="1800" i="1">
                        <a:latin typeface="Cambria Math" panose="02040503050406030204" pitchFamily="18" charset="0"/>
                        <a:ea typeface="Cambria Math" panose="02040503050406030204" pitchFamily="18" charset="0"/>
                      </a:rPr>
                      <m:t>∈[0,</m:t>
                    </m:r>
                    <m:r>
                      <a:rPr lang="en-AU" sz="1800" i="1">
                        <a:latin typeface="Cambria Math" panose="02040503050406030204" pitchFamily="18" charset="0"/>
                        <a:ea typeface="Cambria Math" panose="02040503050406030204" pitchFamily="18" charset="0"/>
                      </a:rPr>
                      <m:t>𝜋</m:t>
                    </m:r>
                    <m:r>
                      <a:rPr lang="en-AU" sz="1800" i="1">
                        <a:latin typeface="Cambria Math" panose="02040503050406030204" pitchFamily="18" charset="0"/>
                        <a:ea typeface="Cambria Math" panose="02040503050406030204" pitchFamily="18" charset="0"/>
                      </a:rPr>
                      <m:t>]</m:t>
                    </m:r>
                  </m:oMath>
                </a14:m>
                <a:r>
                  <a:rPr lang="en-AU" sz="1800" dirty="0"/>
                  <a:t>.</a:t>
                </a:r>
              </a:p>
              <a:p>
                <a:endParaRPr lang="en-US" dirty="0"/>
              </a:p>
            </p:txBody>
          </p:sp>
        </mc:Choice>
        <mc:Fallback xmlns="">
          <p:sp>
            <p:nvSpPr>
              <p:cNvPr id="8" name="Content Placeholder 6">
                <a:extLst>
                  <a:ext uri="{FF2B5EF4-FFF2-40B4-BE49-F238E27FC236}">
                    <a16:creationId xmlns:a16="http://schemas.microsoft.com/office/drawing/2014/main" id="{C57E3D97-19B0-D37A-C61E-A08F3BDDD60C}"/>
                  </a:ext>
                </a:extLst>
              </p:cNvPr>
              <p:cNvSpPr txBox="1">
                <a:spLocks noRot="1" noChangeAspect="1" noMove="1" noResize="1" noEditPoints="1" noAdjustHandles="1" noChangeArrowheads="1" noChangeShapeType="1" noTextEdit="1"/>
              </p:cNvSpPr>
              <p:nvPr/>
            </p:nvSpPr>
            <p:spPr>
              <a:xfrm>
                <a:off x="457200" y="3493206"/>
                <a:ext cx="4148419" cy="747244"/>
              </a:xfrm>
              <a:prstGeom prst="rect">
                <a:avLst/>
              </a:prstGeom>
              <a:blipFill>
                <a:blip r:embed="rId12"/>
                <a:stretch>
                  <a:fillRect l="-917" t="-3333" b="-1667"/>
                </a:stretch>
              </a:blipFill>
            </p:spPr>
            <p:txBody>
              <a:bodyPr/>
              <a:lstStyle/>
              <a:p>
                <a:r>
                  <a:rPr lang="en-US">
                    <a:noFill/>
                  </a:rPr>
                  <a:t> </a:t>
                </a:r>
              </a:p>
            </p:txBody>
          </p:sp>
        </mc:Fallback>
      </mc:AlternateContent>
    </p:spTree>
    <p:extLst>
      <p:ext uri="{BB962C8B-B14F-4D97-AF65-F5344CB8AC3E}">
        <p14:creationId xmlns:p14="http://schemas.microsoft.com/office/powerpoint/2010/main" val="19767176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F807E27-C143-4365-94F1-5A1C6667D051}"/>
              </a:ext>
            </a:extLst>
          </p:cNvPr>
          <p:cNvPicPr>
            <a:picLocks noChangeAspect="1"/>
          </p:cNvPicPr>
          <p:nvPr/>
        </p:nvPicPr>
        <p:blipFill>
          <a:blip r:embed="rId3"/>
          <a:stretch>
            <a:fillRect/>
          </a:stretch>
        </p:blipFill>
        <p:spPr>
          <a:xfrm>
            <a:off x="311415" y="2682641"/>
            <a:ext cx="8375385" cy="1909456"/>
          </a:xfrm>
          <a:prstGeom prst="rect">
            <a:avLst/>
          </a:prstGeom>
        </p:spPr>
      </p:pic>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E005231F-8634-FE4A-9DA8-D91BC419B1D3}"/>
                  </a:ext>
                </a:extLst>
              </p:cNvPr>
              <p:cNvSpPr>
                <a:spLocks noGrp="1"/>
              </p:cNvSpPr>
              <p:nvPr>
                <p:ph type="title"/>
              </p:nvPr>
            </p:nvSpPr>
            <p:spPr/>
            <p:txBody>
              <a:bodyPr>
                <a:normAutofit/>
              </a:bodyPr>
              <a:lstStyle/>
              <a:p>
                <a:pPr algn="l"/>
                <a:r>
                  <a:rPr lang="en-US" dirty="0">
                    <a:solidFill>
                      <a:srgbClr val="F3FFC4"/>
                    </a:solidFill>
                  </a:rPr>
                  <a:t>𝜈 self-interaction and the </a:t>
                </a:r>
                <a14:m>
                  <m:oMath xmlns:m="http://schemas.openxmlformats.org/officeDocument/2006/math">
                    <m:sSub>
                      <m:sSubPr>
                        <m:ctrlPr>
                          <a:rPr lang="en-US" i="1" smtClean="0">
                            <a:solidFill>
                              <a:srgbClr val="F3FFC4"/>
                            </a:solidFill>
                            <a:latin typeface="Cambria Math" panose="02040503050406030204" pitchFamily="18" charset="0"/>
                          </a:rPr>
                        </m:ctrlPr>
                      </m:sSubPr>
                      <m:e>
                        <m:r>
                          <a:rPr lang="en-AU" b="0" i="1" smtClean="0">
                            <a:solidFill>
                              <a:srgbClr val="F3FFC4"/>
                            </a:solidFill>
                            <a:latin typeface="Cambria Math" panose="02040503050406030204" pitchFamily="18" charset="0"/>
                          </a:rPr>
                          <m:t>𝐻</m:t>
                        </m:r>
                      </m:e>
                      <m:sub>
                        <m:r>
                          <a:rPr lang="en-AU" b="0" i="1" smtClean="0">
                            <a:solidFill>
                              <a:srgbClr val="F3FFC4"/>
                            </a:solidFill>
                            <a:latin typeface="Cambria Math" panose="02040503050406030204" pitchFamily="18" charset="0"/>
                          </a:rPr>
                          <m:t>0</m:t>
                        </m:r>
                      </m:sub>
                    </m:sSub>
                  </m:oMath>
                </a14:m>
                <a:r>
                  <a:rPr lang="en-US" dirty="0">
                    <a:solidFill>
                      <a:srgbClr val="F3FFC4"/>
                    </a:solidFill>
                  </a:rPr>
                  <a:t> tension…		</a:t>
                </a:r>
              </a:p>
            </p:txBody>
          </p:sp>
        </mc:Choice>
        <mc:Fallback xmlns="">
          <p:sp>
            <p:nvSpPr>
              <p:cNvPr id="2" name="Title 1">
                <a:extLst>
                  <a:ext uri="{FF2B5EF4-FFF2-40B4-BE49-F238E27FC236}">
                    <a16:creationId xmlns:a16="http://schemas.microsoft.com/office/drawing/2014/main" id="{E005231F-8634-FE4A-9DA8-D91BC419B1D3}"/>
                  </a:ext>
                </a:extLst>
              </p:cNvPr>
              <p:cNvSpPr>
                <a:spLocks noGrp="1" noRot="1" noChangeAspect="1" noMove="1" noResize="1" noEditPoints="1" noAdjustHandles="1" noChangeArrowheads="1" noChangeShapeType="1" noTextEdit="1"/>
              </p:cNvSpPr>
              <p:nvPr>
                <p:ph type="title"/>
              </p:nvPr>
            </p:nvSpPr>
            <p:spPr>
              <a:blipFill>
                <a:blip r:embed="rId4"/>
                <a:stretch>
                  <a:fillRect l="-2006" b="-102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517AAB0-8B99-A041-B0B2-1C4FCF65F316}"/>
                  </a:ext>
                </a:extLst>
              </p:cNvPr>
              <p:cNvSpPr>
                <a:spLocks noGrp="1"/>
              </p:cNvSpPr>
              <p:nvPr>
                <p:ph idx="1"/>
              </p:nvPr>
            </p:nvSpPr>
            <p:spPr>
              <a:xfrm>
                <a:off x="457200" y="1200151"/>
                <a:ext cx="8229600" cy="1771985"/>
              </a:xfrm>
            </p:spPr>
            <p:txBody>
              <a:bodyPr>
                <a:normAutofit/>
              </a:bodyPr>
              <a:lstStyle/>
              <a:p>
                <a:pPr marL="0" indent="0">
                  <a:buNone/>
                </a:pPr>
                <a:r>
                  <a:rPr lang="en-US" sz="2000" dirty="0"/>
                  <a:t>Recent claim that self-interaction </a:t>
                </a:r>
                <a:r>
                  <a:rPr lang="en-US" sz="2000" b="1" dirty="0"/>
                  <a:t>alleviates the Hubble tension</a:t>
                </a:r>
                <a:r>
                  <a:rPr lang="en-US" sz="2000" dirty="0"/>
                  <a:t>.</a:t>
                </a:r>
                <a:endParaRPr lang="en-US" sz="2000" b="1" dirty="0"/>
              </a:p>
              <a:p>
                <a:r>
                  <a:rPr lang="en-US" sz="1800" b="1" dirty="0"/>
                  <a:t>Local/late time</a:t>
                </a:r>
                <a:r>
                  <a:rPr lang="en-US" sz="1800" dirty="0"/>
                  <a:t>: Cepheid-calibrated </a:t>
                </a:r>
                <a:r>
                  <a:rPr lang="en-US" sz="1800" dirty="0" err="1"/>
                  <a:t>SNIa</a:t>
                </a:r>
                <a:r>
                  <a:rPr lang="en-US" sz="1800" dirty="0"/>
                  <a:t> (SH0ES) and strong-lensing time delays (H0liCOW); </a:t>
                </a:r>
                <a14:m>
                  <m:oMath xmlns:m="http://schemas.openxmlformats.org/officeDocument/2006/math">
                    <m:sSub>
                      <m:sSubPr>
                        <m:ctrlPr>
                          <a:rPr lang="en-US" sz="1800" i="1" dirty="0">
                            <a:solidFill>
                              <a:srgbClr val="FF0000"/>
                            </a:solidFill>
                            <a:latin typeface="Cambria Math" panose="02040503050406030204" pitchFamily="18" charset="0"/>
                            <a:ea typeface="Cambria Math" panose="02040503050406030204" pitchFamily="18" charset="0"/>
                          </a:rPr>
                        </m:ctrlPr>
                      </m:sSubPr>
                      <m:e>
                        <m:r>
                          <a:rPr lang="en-AU" sz="1800" i="1" dirty="0">
                            <a:solidFill>
                              <a:srgbClr val="FF0000"/>
                            </a:solidFill>
                            <a:latin typeface="Cambria Math" panose="02040503050406030204" pitchFamily="18" charset="0"/>
                            <a:ea typeface="Cambria Math" panose="02040503050406030204" pitchFamily="18" charset="0"/>
                          </a:rPr>
                          <m:t>𝐻</m:t>
                        </m:r>
                      </m:e>
                      <m:sub>
                        <m:r>
                          <a:rPr lang="en-AU" sz="1800" i="1" dirty="0">
                            <a:solidFill>
                              <a:srgbClr val="FF0000"/>
                            </a:solidFill>
                            <a:latin typeface="Cambria Math" panose="02040503050406030204" pitchFamily="18" charset="0"/>
                            <a:ea typeface="Cambria Math" panose="02040503050406030204" pitchFamily="18" charset="0"/>
                          </a:rPr>
                          <m:t>0</m:t>
                        </m:r>
                      </m:sub>
                    </m:sSub>
                    <m:r>
                      <a:rPr lang="en-US" sz="1800" i="1" dirty="0">
                        <a:solidFill>
                          <a:srgbClr val="FF0000"/>
                        </a:solidFill>
                        <a:latin typeface="Cambria Math" panose="02040503050406030204" pitchFamily="18" charset="0"/>
                        <a:ea typeface="Cambria Math" panose="02040503050406030204" pitchFamily="18" charset="0"/>
                      </a:rPr>
                      <m:t>=(73.5 ± 1.4</m:t>
                    </m:r>
                    <m:r>
                      <a:rPr lang="en-US" sz="1800" dirty="0">
                        <a:solidFill>
                          <a:srgbClr val="FF0000"/>
                        </a:solidFill>
                        <a:latin typeface="Cambria Math" panose="02040503050406030204" pitchFamily="18" charset="0"/>
                        <a:ea typeface="Cambria Math" panose="02040503050406030204" pitchFamily="18" charset="0"/>
                      </a:rPr>
                      <m:t>) </m:t>
                    </m:r>
                    <m:r>
                      <m:rPr>
                        <m:sty m:val="p"/>
                      </m:rPr>
                      <a:rPr lang="en-US" sz="1800" dirty="0">
                        <a:solidFill>
                          <a:srgbClr val="FF0000"/>
                        </a:solidFill>
                        <a:latin typeface="Cambria Math" panose="02040503050406030204" pitchFamily="18" charset="0"/>
                        <a:ea typeface="Cambria Math" panose="02040503050406030204" pitchFamily="18" charset="0"/>
                      </a:rPr>
                      <m:t>km</m:t>
                    </m:r>
                    <m:r>
                      <a:rPr lang="en-US" sz="1800" dirty="0">
                        <a:solidFill>
                          <a:srgbClr val="FF0000"/>
                        </a:solidFill>
                        <a:latin typeface="Cambria Math" panose="02040503050406030204" pitchFamily="18" charset="0"/>
                        <a:ea typeface="Cambria Math" panose="02040503050406030204" pitchFamily="18" charset="0"/>
                      </a:rPr>
                      <m:t>/</m:t>
                    </m:r>
                    <m:r>
                      <m:rPr>
                        <m:sty m:val="p"/>
                      </m:rPr>
                      <a:rPr lang="en-US" sz="1800" dirty="0">
                        <a:solidFill>
                          <a:srgbClr val="FF0000"/>
                        </a:solidFill>
                        <a:latin typeface="Cambria Math" panose="02040503050406030204" pitchFamily="18" charset="0"/>
                        <a:ea typeface="Cambria Math" panose="02040503050406030204" pitchFamily="18" charset="0"/>
                      </a:rPr>
                      <m:t>s</m:t>
                    </m:r>
                    <m:r>
                      <a:rPr lang="en-US" sz="1800" dirty="0">
                        <a:solidFill>
                          <a:srgbClr val="FF0000"/>
                        </a:solidFill>
                        <a:latin typeface="Cambria Math" panose="02040503050406030204" pitchFamily="18" charset="0"/>
                        <a:ea typeface="Cambria Math" panose="02040503050406030204" pitchFamily="18" charset="0"/>
                      </a:rPr>
                      <m:t>/</m:t>
                    </m:r>
                    <m:r>
                      <m:rPr>
                        <m:sty m:val="p"/>
                      </m:rPr>
                      <a:rPr lang="en-US" sz="1800" dirty="0" err="1">
                        <a:solidFill>
                          <a:srgbClr val="FF0000"/>
                        </a:solidFill>
                        <a:latin typeface="Cambria Math" panose="02040503050406030204" pitchFamily="18" charset="0"/>
                        <a:ea typeface="Cambria Math" panose="02040503050406030204" pitchFamily="18" charset="0"/>
                      </a:rPr>
                      <m:t>Mpc</m:t>
                    </m:r>
                  </m:oMath>
                </a14:m>
                <a:r>
                  <a:rPr lang="en-US" sz="1800" b="1" dirty="0"/>
                  <a:t> </a:t>
                </a:r>
              </a:p>
              <a:p>
                <a:r>
                  <a:rPr lang="en-US" sz="1800" b="1" dirty="0"/>
                  <a:t>Global/early time</a:t>
                </a:r>
                <a:r>
                  <a:rPr lang="en-US" sz="1800" dirty="0"/>
                  <a:t>: Statistical inference from CMB anisotropies (Planck), weak lensing, BAO; </a:t>
                </a:r>
                <a14:m>
                  <m:oMath xmlns:m="http://schemas.openxmlformats.org/officeDocument/2006/math">
                    <m:sSub>
                      <m:sSubPr>
                        <m:ctrlPr>
                          <a:rPr lang="en-US" sz="1800" i="1" dirty="0">
                            <a:solidFill>
                              <a:srgbClr val="FF0000"/>
                            </a:solidFill>
                            <a:latin typeface="Cambria Math" panose="02040503050406030204" pitchFamily="18" charset="0"/>
                            <a:ea typeface="Cambria Math" panose="02040503050406030204" pitchFamily="18" charset="0"/>
                          </a:rPr>
                        </m:ctrlPr>
                      </m:sSubPr>
                      <m:e>
                        <m:r>
                          <a:rPr lang="en-AU" sz="1800" i="1" dirty="0">
                            <a:solidFill>
                              <a:srgbClr val="FF0000"/>
                            </a:solidFill>
                            <a:latin typeface="Cambria Math" panose="02040503050406030204" pitchFamily="18" charset="0"/>
                            <a:ea typeface="Cambria Math" panose="02040503050406030204" pitchFamily="18" charset="0"/>
                          </a:rPr>
                          <m:t>𝐻</m:t>
                        </m:r>
                      </m:e>
                      <m:sub>
                        <m:r>
                          <a:rPr lang="en-AU" sz="1800" i="1" dirty="0">
                            <a:solidFill>
                              <a:srgbClr val="FF0000"/>
                            </a:solidFill>
                            <a:latin typeface="Cambria Math" panose="02040503050406030204" pitchFamily="18" charset="0"/>
                            <a:ea typeface="Cambria Math" panose="02040503050406030204" pitchFamily="18" charset="0"/>
                          </a:rPr>
                          <m:t>0</m:t>
                        </m:r>
                      </m:sub>
                    </m:sSub>
                    <m:r>
                      <a:rPr lang="en-US" sz="1800" i="1" dirty="0">
                        <a:solidFill>
                          <a:srgbClr val="FF0000"/>
                        </a:solidFill>
                        <a:latin typeface="Cambria Math" panose="02040503050406030204" pitchFamily="18" charset="0"/>
                        <a:ea typeface="Cambria Math" panose="02040503050406030204" pitchFamily="18" charset="0"/>
                      </a:rPr>
                      <m:t>= (67.4 ± 0.5) </m:t>
                    </m:r>
                    <m:r>
                      <m:rPr>
                        <m:sty m:val="p"/>
                      </m:rPr>
                      <a:rPr lang="en-US" sz="1800" dirty="0">
                        <a:solidFill>
                          <a:srgbClr val="FF0000"/>
                        </a:solidFill>
                        <a:latin typeface="Cambria Math" panose="02040503050406030204" pitchFamily="18" charset="0"/>
                        <a:ea typeface="Cambria Math" panose="02040503050406030204" pitchFamily="18" charset="0"/>
                      </a:rPr>
                      <m:t>km</m:t>
                    </m:r>
                    <m:r>
                      <a:rPr lang="en-US" sz="1800" dirty="0">
                        <a:solidFill>
                          <a:srgbClr val="FF0000"/>
                        </a:solidFill>
                        <a:latin typeface="Cambria Math" panose="02040503050406030204" pitchFamily="18" charset="0"/>
                        <a:ea typeface="Cambria Math" panose="02040503050406030204" pitchFamily="18" charset="0"/>
                      </a:rPr>
                      <m:t>/</m:t>
                    </m:r>
                    <m:r>
                      <m:rPr>
                        <m:sty m:val="p"/>
                      </m:rPr>
                      <a:rPr lang="en-US" sz="1800" dirty="0">
                        <a:solidFill>
                          <a:srgbClr val="FF0000"/>
                        </a:solidFill>
                        <a:latin typeface="Cambria Math" panose="02040503050406030204" pitchFamily="18" charset="0"/>
                        <a:ea typeface="Cambria Math" panose="02040503050406030204" pitchFamily="18" charset="0"/>
                      </a:rPr>
                      <m:t>s</m:t>
                    </m:r>
                    <m:r>
                      <a:rPr lang="en-US" sz="1800" dirty="0">
                        <a:solidFill>
                          <a:srgbClr val="FF0000"/>
                        </a:solidFill>
                        <a:latin typeface="Cambria Math" panose="02040503050406030204" pitchFamily="18" charset="0"/>
                        <a:ea typeface="Cambria Math" panose="02040503050406030204" pitchFamily="18" charset="0"/>
                      </a:rPr>
                      <m:t>/</m:t>
                    </m:r>
                    <m:r>
                      <m:rPr>
                        <m:sty m:val="p"/>
                      </m:rPr>
                      <a:rPr lang="en-US" sz="1800" dirty="0" err="1">
                        <a:solidFill>
                          <a:srgbClr val="FF0000"/>
                        </a:solidFill>
                        <a:latin typeface="Cambria Math" panose="02040503050406030204" pitchFamily="18" charset="0"/>
                        <a:ea typeface="Cambria Math" panose="02040503050406030204" pitchFamily="18" charset="0"/>
                      </a:rPr>
                      <m:t>Mpc</m:t>
                    </m:r>
                  </m:oMath>
                </a14:m>
                <a:endParaRPr lang="en-US" dirty="0"/>
              </a:p>
              <a:p>
                <a:endParaRPr lang="en-US" dirty="0"/>
              </a:p>
              <a:p>
                <a:endParaRPr lang="en-US" dirty="0"/>
              </a:p>
            </p:txBody>
          </p:sp>
        </mc:Choice>
        <mc:Fallback xmlns="">
          <p:sp>
            <p:nvSpPr>
              <p:cNvPr id="3" name="Content Placeholder 2">
                <a:extLst>
                  <a:ext uri="{FF2B5EF4-FFF2-40B4-BE49-F238E27FC236}">
                    <a16:creationId xmlns:a16="http://schemas.microsoft.com/office/drawing/2014/main" id="{B517AAB0-8B99-A041-B0B2-1C4FCF65F316}"/>
                  </a:ext>
                </a:extLst>
              </p:cNvPr>
              <p:cNvSpPr>
                <a:spLocks noGrp="1" noRot="1" noChangeAspect="1" noMove="1" noResize="1" noEditPoints="1" noAdjustHandles="1" noChangeArrowheads="1" noChangeShapeType="1" noTextEdit="1"/>
              </p:cNvSpPr>
              <p:nvPr>
                <p:ph idx="1"/>
              </p:nvPr>
            </p:nvSpPr>
            <p:spPr>
              <a:xfrm>
                <a:off x="457200" y="1200151"/>
                <a:ext cx="8229600" cy="1771985"/>
              </a:xfrm>
              <a:blipFill>
                <a:blip r:embed="rId5"/>
                <a:stretch>
                  <a:fillRect l="-772" t="-2128"/>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053E8A19-4D3B-1C44-9B1C-C7AE8E77F4AC}"/>
              </a:ext>
            </a:extLst>
          </p:cNvPr>
          <p:cNvSpPr txBox="1"/>
          <p:nvPr/>
        </p:nvSpPr>
        <p:spPr>
          <a:xfrm>
            <a:off x="6811529" y="799877"/>
            <a:ext cx="2007281" cy="258532"/>
          </a:xfrm>
          <a:prstGeom prst="rect">
            <a:avLst/>
          </a:prstGeom>
          <a:noFill/>
        </p:spPr>
        <p:txBody>
          <a:bodyPr wrap="none" rtlCol="0">
            <a:spAutoFit/>
          </a:bodyPr>
          <a:lstStyle/>
          <a:p>
            <a:r>
              <a:rPr lang="en-US" sz="1080" dirty="0" err="1">
                <a:solidFill>
                  <a:srgbClr val="E7E287"/>
                </a:solidFill>
              </a:rPr>
              <a:t>Kreisch</a:t>
            </a:r>
            <a:r>
              <a:rPr lang="en-US" sz="1080" dirty="0">
                <a:solidFill>
                  <a:srgbClr val="E7E287"/>
                </a:solidFill>
              </a:rPr>
              <a:t>, Cyr-Racine &amp; Dore 2019</a:t>
            </a:r>
          </a:p>
        </p:txBody>
      </p:sp>
      <p:cxnSp>
        <p:nvCxnSpPr>
          <p:cNvPr id="10" name="Straight Connector 9">
            <a:extLst>
              <a:ext uri="{FF2B5EF4-FFF2-40B4-BE49-F238E27FC236}">
                <a16:creationId xmlns:a16="http://schemas.microsoft.com/office/drawing/2014/main" id="{449261F8-E4BD-B044-AACF-93610F4B3C1B}"/>
              </a:ext>
            </a:extLst>
          </p:cNvPr>
          <p:cNvCxnSpPr>
            <a:cxnSpLocks/>
          </p:cNvCxnSpPr>
          <p:nvPr/>
        </p:nvCxnSpPr>
        <p:spPr>
          <a:xfrm>
            <a:off x="7700082" y="3172685"/>
            <a:ext cx="0" cy="1155653"/>
          </a:xfrm>
          <a:prstGeom prst="line">
            <a:avLst/>
          </a:prstGeom>
          <a:ln w="28575">
            <a:solidFill>
              <a:srgbClr val="F3FFC4"/>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DABB9FB-EE95-184D-BBD2-5A2F4DB27871}"/>
              </a:ext>
            </a:extLst>
          </p:cNvPr>
          <p:cNvCxnSpPr>
            <a:cxnSpLocks/>
          </p:cNvCxnSpPr>
          <p:nvPr/>
        </p:nvCxnSpPr>
        <p:spPr>
          <a:xfrm>
            <a:off x="8119967" y="3172685"/>
            <a:ext cx="0" cy="1155653"/>
          </a:xfrm>
          <a:prstGeom prst="line">
            <a:avLst/>
          </a:prstGeom>
          <a:ln w="28575">
            <a:solidFill>
              <a:srgbClr val="F3FFC4"/>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CD20469-7BF5-504E-8015-F2F8484864EA}"/>
              </a:ext>
            </a:extLst>
          </p:cNvPr>
          <p:cNvSpPr txBox="1"/>
          <p:nvPr/>
        </p:nvSpPr>
        <p:spPr>
          <a:xfrm>
            <a:off x="7212941" y="2882848"/>
            <a:ext cx="729687" cy="341632"/>
          </a:xfrm>
          <a:prstGeom prst="rect">
            <a:avLst/>
          </a:prstGeom>
          <a:noFill/>
        </p:spPr>
        <p:txBody>
          <a:bodyPr wrap="none" rtlCol="0">
            <a:spAutoFit/>
          </a:bodyPr>
          <a:lstStyle/>
          <a:p>
            <a:r>
              <a:rPr lang="en-US" sz="1620" dirty="0"/>
              <a:t>Global</a:t>
            </a:r>
          </a:p>
        </p:txBody>
      </p:sp>
      <p:sp>
        <p:nvSpPr>
          <p:cNvPr id="15" name="TextBox 14">
            <a:extLst>
              <a:ext uri="{FF2B5EF4-FFF2-40B4-BE49-F238E27FC236}">
                <a16:creationId xmlns:a16="http://schemas.microsoft.com/office/drawing/2014/main" id="{3AE37E17-98FF-C546-8B52-35588B6E60F8}"/>
              </a:ext>
            </a:extLst>
          </p:cNvPr>
          <p:cNvSpPr txBox="1"/>
          <p:nvPr/>
        </p:nvSpPr>
        <p:spPr>
          <a:xfrm>
            <a:off x="7875194" y="2882848"/>
            <a:ext cx="614142" cy="341632"/>
          </a:xfrm>
          <a:prstGeom prst="rect">
            <a:avLst/>
          </a:prstGeom>
          <a:noFill/>
        </p:spPr>
        <p:txBody>
          <a:bodyPr wrap="none" rtlCol="0">
            <a:spAutoFit/>
          </a:bodyPr>
          <a:lstStyle/>
          <a:p>
            <a:r>
              <a:rPr lang="en-US" sz="1620" dirty="0"/>
              <a:t>Local</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C799D30-6ECE-B34A-8660-4864DFB7E5E3}"/>
                  </a:ext>
                </a:extLst>
              </p:cNvPr>
              <p:cNvSpPr txBox="1"/>
              <p:nvPr/>
            </p:nvSpPr>
            <p:spPr>
              <a:xfrm>
                <a:off x="1912866" y="4454626"/>
                <a:ext cx="1318506" cy="535531"/>
              </a:xfrm>
              <a:prstGeom prst="rect">
                <a:avLst/>
              </a:prstGeom>
              <a:noFill/>
              <a:ln>
                <a:noFill/>
              </a:ln>
            </p:spPr>
            <p:txBody>
              <a:bodyPr wrap="square" rtlCol="0">
                <a:spAutoFit/>
              </a:bodyPr>
              <a:lstStyle/>
              <a:p>
                <a:r>
                  <a:rPr lang="en-AU" sz="1440" dirty="0">
                    <a:solidFill>
                      <a:srgbClr val="0E8BAE"/>
                    </a:solidFill>
                    <a:latin typeface="Calibri" panose="020F0502020204030204" pitchFamily="34" charset="0"/>
                    <a:cs typeface="Calibri" panose="020F0502020204030204" pitchFamily="34" charset="0"/>
                  </a:rPr>
                  <a:t>This island: </a:t>
                </a:r>
              </a:p>
              <a:p>
                <a:pPr/>
                <a14:m>
                  <m:oMathPara xmlns:m="http://schemas.openxmlformats.org/officeDocument/2006/math">
                    <m:oMathParaPr>
                      <m:jc m:val="centerGroup"/>
                    </m:oMathParaPr>
                    <m:oMath xmlns:m="http://schemas.openxmlformats.org/officeDocument/2006/math">
                      <m:sSub>
                        <m:sSubPr>
                          <m:ctrlPr>
                            <a:rPr lang="en-US" sz="1440" i="1">
                              <a:solidFill>
                                <a:srgbClr val="0E8BAE"/>
                              </a:solidFill>
                              <a:latin typeface="Cambria Math" panose="02040503050406030204" pitchFamily="18" charset="0"/>
                            </a:rPr>
                          </m:ctrlPr>
                        </m:sSubPr>
                        <m:e>
                          <m:r>
                            <a:rPr lang="en-AU" sz="1440" i="1">
                              <a:solidFill>
                                <a:srgbClr val="0E8BAE"/>
                              </a:solidFill>
                              <a:latin typeface="Cambria Math" panose="02040503050406030204" pitchFamily="18" charset="0"/>
                            </a:rPr>
                            <m:t>𝐺</m:t>
                          </m:r>
                        </m:e>
                        <m:sub>
                          <m:r>
                            <m:rPr>
                              <m:sty m:val="p"/>
                            </m:rPr>
                            <a:rPr lang="en-AU" sz="1440">
                              <a:solidFill>
                                <a:srgbClr val="0E8BAE"/>
                              </a:solidFill>
                              <a:latin typeface="Cambria Math" panose="02040503050406030204" pitchFamily="18" charset="0"/>
                            </a:rPr>
                            <m:t>eff</m:t>
                          </m:r>
                        </m:sub>
                      </m:sSub>
                      <m:r>
                        <a:rPr lang="en-AU" sz="1440" i="1">
                          <a:solidFill>
                            <a:srgbClr val="0E8BAE"/>
                          </a:solidFill>
                          <a:latin typeface="Cambria Math" panose="02040503050406030204" pitchFamily="18" charset="0"/>
                        </a:rPr>
                        <m:t> </m:t>
                      </m:r>
                      <m:r>
                        <a:rPr lang="en-AU" sz="1440" i="1">
                          <a:solidFill>
                            <a:srgbClr val="0E8BAE"/>
                          </a:solidFill>
                          <a:latin typeface="Cambria Math" panose="02040503050406030204" pitchFamily="18" charset="0"/>
                          <a:ea typeface="Cambria Math" panose="02040503050406030204" pitchFamily="18" charset="0"/>
                        </a:rPr>
                        <m:t>~</m:t>
                      </m:r>
                      <m:sSup>
                        <m:sSupPr>
                          <m:ctrlPr>
                            <a:rPr lang="en-AU" sz="1440" i="1">
                              <a:solidFill>
                                <a:srgbClr val="0E8BAE"/>
                              </a:solidFill>
                              <a:latin typeface="Cambria Math" panose="02040503050406030204" pitchFamily="18" charset="0"/>
                            </a:rPr>
                          </m:ctrlPr>
                        </m:sSupPr>
                        <m:e>
                          <m:r>
                            <a:rPr lang="en-AU" sz="1440" i="1">
                              <a:solidFill>
                                <a:srgbClr val="0E8BAE"/>
                              </a:solidFill>
                              <a:latin typeface="Cambria Math" panose="02040503050406030204" pitchFamily="18" charset="0"/>
                            </a:rPr>
                            <m:t> 10</m:t>
                          </m:r>
                        </m:e>
                        <m:sup>
                          <m:r>
                            <a:rPr lang="en-AU" sz="1440" i="1">
                              <a:solidFill>
                                <a:srgbClr val="0E8BAE"/>
                              </a:solidFill>
                              <a:latin typeface="Cambria Math" panose="02040503050406030204" pitchFamily="18" charset="0"/>
                            </a:rPr>
                            <m:t>10</m:t>
                          </m:r>
                        </m:sup>
                      </m:sSup>
                      <m:sSub>
                        <m:sSubPr>
                          <m:ctrlPr>
                            <a:rPr lang="en-AU" sz="1440" i="1">
                              <a:solidFill>
                                <a:srgbClr val="0E8BAE"/>
                              </a:solidFill>
                              <a:latin typeface="Cambria Math" panose="02040503050406030204" pitchFamily="18" charset="0"/>
                            </a:rPr>
                          </m:ctrlPr>
                        </m:sSubPr>
                        <m:e>
                          <m:r>
                            <a:rPr lang="en-AU" sz="1440" i="1">
                              <a:solidFill>
                                <a:srgbClr val="0E8BAE"/>
                              </a:solidFill>
                              <a:latin typeface="Cambria Math" panose="02040503050406030204" pitchFamily="18" charset="0"/>
                            </a:rPr>
                            <m:t>𝐺</m:t>
                          </m:r>
                        </m:e>
                        <m:sub>
                          <m:r>
                            <a:rPr lang="en-AU" sz="1440" i="1">
                              <a:solidFill>
                                <a:srgbClr val="0E8BAE"/>
                              </a:solidFill>
                              <a:latin typeface="Cambria Math" panose="02040503050406030204" pitchFamily="18" charset="0"/>
                            </a:rPr>
                            <m:t>𝐹</m:t>
                          </m:r>
                        </m:sub>
                      </m:sSub>
                    </m:oMath>
                  </m:oMathPara>
                </a14:m>
                <a:endParaRPr lang="en-US" sz="1440" dirty="0">
                  <a:solidFill>
                    <a:srgbClr val="FF0000"/>
                  </a:solidFill>
                </a:endParaRPr>
              </a:p>
            </p:txBody>
          </p:sp>
        </mc:Choice>
        <mc:Fallback xmlns="">
          <p:sp>
            <p:nvSpPr>
              <p:cNvPr id="16" name="TextBox 15">
                <a:extLst>
                  <a:ext uri="{FF2B5EF4-FFF2-40B4-BE49-F238E27FC236}">
                    <a16:creationId xmlns:a16="http://schemas.microsoft.com/office/drawing/2014/main" id="{BC799D30-6ECE-B34A-8660-4864DFB7E5E3}"/>
                  </a:ext>
                </a:extLst>
              </p:cNvPr>
              <p:cNvSpPr txBox="1">
                <a:spLocks noRot="1" noChangeAspect="1" noMove="1" noResize="1" noEditPoints="1" noAdjustHandles="1" noChangeArrowheads="1" noChangeShapeType="1" noTextEdit="1"/>
              </p:cNvSpPr>
              <p:nvPr/>
            </p:nvSpPr>
            <p:spPr>
              <a:xfrm>
                <a:off x="1912866" y="4454626"/>
                <a:ext cx="1318506" cy="535531"/>
              </a:xfrm>
              <a:prstGeom prst="rect">
                <a:avLst/>
              </a:prstGeom>
              <a:blipFill>
                <a:blip r:embed="rId6"/>
                <a:stretch>
                  <a:fillRect l="-952" t="-2273" b="-4545"/>
                </a:stretch>
              </a:blipFill>
              <a:ln>
                <a:noFill/>
              </a:ln>
            </p:spPr>
            <p:txBody>
              <a:bodyPr/>
              <a:lstStyle/>
              <a:p>
                <a:r>
                  <a:rPr lang="en-US">
                    <a:noFill/>
                  </a:rPr>
                  <a:t> </a:t>
                </a:r>
              </a:p>
            </p:txBody>
          </p:sp>
        </mc:Fallback>
      </mc:AlternateContent>
      <p:cxnSp>
        <p:nvCxnSpPr>
          <p:cNvPr id="18" name="Straight Arrow Connector 17">
            <a:extLst>
              <a:ext uri="{FF2B5EF4-FFF2-40B4-BE49-F238E27FC236}">
                <a16:creationId xmlns:a16="http://schemas.microsoft.com/office/drawing/2014/main" id="{B1F08D95-F41F-2B4F-9F40-FFB233310DD4}"/>
              </a:ext>
            </a:extLst>
          </p:cNvPr>
          <p:cNvCxnSpPr/>
          <p:nvPr/>
        </p:nvCxnSpPr>
        <p:spPr>
          <a:xfrm flipH="1" flipV="1">
            <a:off x="1897540" y="3814321"/>
            <a:ext cx="407056" cy="71793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9190495-3672-E220-3749-8DC26767249C}"/>
              </a:ext>
            </a:extLst>
          </p:cNvPr>
          <p:cNvSpPr txBox="1"/>
          <p:nvPr/>
        </p:nvSpPr>
        <p:spPr>
          <a:xfrm>
            <a:off x="5789249" y="4652627"/>
            <a:ext cx="2847383" cy="276999"/>
          </a:xfrm>
          <a:prstGeom prst="rect">
            <a:avLst/>
          </a:prstGeom>
          <a:noFill/>
        </p:spPr>
        <p:txBody>
          <a:bodyPr wrap="none" rtlCol="0">
            <a:spAutoFit/>
          </a:bodyPr>
          <a:lstStyle/>
          <a:p>
            <a:r>
              <a:rPr lang="en-US" sz="1200" dirty="0">
                <a:solidFill>
                  <a:srgbClr val="F3FFC4"/>
                </a:solidFill>
              </a:rPr>
              <a:t>Disclaimer: I am not endorsing this result…</a:t>
            </a:r>
          </a:p>
        </p:txBody>
      </p:sp>
    </p:spTree>
    <p:extLst>
      <p:ext uri="{BB962C8B-B14F-4D97-AF65-F5344CB8AC3E}">
        <p14:creationId xmlns:p14="http://schemas.microsoft.com/office/powerpoint/2010/main" val="10741269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 name="Straight Connector 46">
            <a:extLst>
              <a:ext uri="{FF2B5EF4-FFF2-40B4-BE49-F238E27FC236}">
                <a16:creationId xmlns:a16="http://schemas.microsoft.com/office/drawing/2014/main" id="{55B37F06-2F96-F97F-504F-2F3C0196121F}"/>
              </a:ext>
            </a:extLst>
          </p:cNvPr>
          <p:cNvCxnSpPr/>
          <p:nvPr/>
        </p:nvCxnSpPr>
        <p:spPr>
          <a:xfrm>
            <a:off x="5466320" y="3328604"/>
            <a:ext cx="1205294" cy="0"/>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916A891-4C20-0787-29AC-DFCFAF4DAE10}"/>
              </a:ext>
            </a:extLst>
          </p:cNvPr>
          <p:cNvSpPr>
            <a:spLocks noGrp="1"/>
          </p:cNvSpPr>
          <p:nvPr>
            <p:ph type="title"/>
          </p:nvPr>
        </p:nvSpPr>
        <p:spPr/>
        <p:txBody>
          <a:bodyPr>
            <a:normAutofit/>
          </a:bodyPr>
          <a:lstStyle/>
          <a:p>
            <a:pPr algn="l"/>
            <a:r>
              <a:rPr lang="en-US" dirty="0">
                <a:solidFill>
                  <a:srgbClr val="F3FFC4"/>
                </a:solidFill>
              </a:rPr>
              <a:t>Isotropisation from relativistic (inverse) decay…</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5635B87B-4DEE-887A-9BFF-D6DB3F763D69}"/>
                  </a:ext>
                </a:extLst>
              </p:cNvPr>
              <p:cNvSpPr>
                <a:spLocks noGrp="1"/>
              </p:cNvSpPr>
              <p:nvPr>
                <p:ph idx="1"/>
              </p:nvPr>
            </p:nvSpPr>
            <p:spPr>
              <a:xfrm>
                <a:off x="457200" y="1200151"/>
                <a:ext cx="8229600" cy="1413051"/>
              </a:xfrm>
            </p:spPr>
            <p:txBody>
              <a:bodyPr>
                <a:normAutofit fontScale="77500" lnSpcReduction="20000"/>
              </a:bodyPr>
              <a:lstStyle/>
              <a:p>
                <a:pPr marL="0" indent="0">
                  <a:buNone/>
                </a:pPr>
                <a:r>
                  <a:rPr lang="en-AU" sz="2600" dirty="0"/>
                  <a:t>How long does it take </a:t>
                </a:r>
                <a14:m>
                  <m:oMath xmlns:m="http://schemas.openxmlformats.org/officeDocument/2006/math">
                    <m:sSub>
                      <m:sSubPr>
                        <m:ctrlPr>
                          <a:rPr lang="en-AU" sz="2600" i="1">
                            <a:solidFill>
                              <a:srgbClr val="FF0000"/>
                            </a:solidFill>
                            <a:latin typeface="Cambria Math" panose="02040503050406030204" pitchFamily="18" charset="0"/>
                          </a:rPr>
                        </m:ctrlPr>
                      </m:sSubPr>
                      <m:e>
                        <m:r>
                          <a:rPr lang="en-AU" sz="2600" i="1">
                            <a:solidFill>
                              <a:srgbClr val="FF0000"/>
                            </a:solidFill>
                            <a:latin typeface="Cambria Math" panose="02040503050406030204" pitchFamily="18" charset="0"/>
                            <a:ea typeface="Cambria Math" panose="02040503050406030204" pitchFamily="18" charset="0"/>
                          </a:rPr>
                          <m:t>𝜈</m:t>
                        </m:r>
                      </m:e>
                      <m:sub>
                        <m:r>
                          <a:rPr lang="en-AU" sz="2600" i="1">
                            <a:solidFill>
                              <a:srgbClr val="FF0000"/>
                            </a:solidFill>
                            <a:latin typeface="Cambria Math" panose="02040503050406030204" pitchFamily="18" charset="0"/>
                          </a:rPr>
                          <m:t>𝐻</m:t>
                        </m:r>
                      </m:sub>
                    </m:sSub>
                    <m:r>
                      <a:rPr lang="en-AU" sz="2600" i="1">
                        <a:solidFill>
                          <a:srgbClr val="FF0000"/>
                        </a:solidFill>
                        <a:latin typeface="Cambria Math" panose="02040503050406030204" pitchFamily="18" charset="0"/>
                        <a:ea typeface="Cambria Math" panose="02040503050406030204" pitchFamily="18" charset="0"/>
                      </a:rPr>
                      <m:t>→</m:t>
                    </m:r>
                    <m:sSub>
                      <m:sSubPr>
                        <m:ctrlPr>
                          <a:rPr lang="en-AU" sz="2600" i="1">
                            <a:solidFill>
                              <a:srgbClr val="FF0000"/>
                            </a:solidFill>
                            <a:latin typeface="Cambria Math" panose="02040503050406030204" pitchFamily="18" charset="0"/>
                            <a:ea typeface="Cambria Math" panose="02040503050406030204" pitchFamily="18" charset="0"/>
                          </a:rPr>
                        </m:ctrlPr>
                      </m:sSubPr>
                      <m:e>
                        <m:r>
                          <a:rPr lang="en-AU" sz="2600" i="1">
                            <a:solidFill>
                              <a:srgbClr val="FF0000"/>
                            </a:solidFill>
                            <a:latin typeface="Cambria Math" panose="02040503050406030204" pitchFamily="18" charset="0"/>
                            <a:ea typeface="Cambria Math" panose="02040503050406030204" pitchFamily="18" charset="0"/>
                          </a:rPr>
                          <m:t>𝜈</m:t>
                        </m:r>
                      </m:e>
                      <m:sub>
                        <m:r>
                          <a:rPr lang="en-AU" sz="2600" i="1">
                            <a:solidFill>
                              <a:srgbClr val="FF0000"/>
                            </a:solidFill>
                            <a:latin typeface="Cambria Math" panose="02040503050406030204" pitchFamily="18" charset="0"/>
                            <a:ea typeface="Cambria Math" panose="02040503050406030204" pitchFamily="18" charset="0"/>
                          </a:rPr>
                          <m:t>𝑙</m:t>
                        </m:r>
                      </m:sub>
                    </m:sSub>
                    <m:r>
                      <a:rPr lang="en-AU" sz="2600" i="1">
                        <a:solidFill>
                          <a:srgbClr val="FF0000"/>
                        </a:solidFill>
                        <a:latin typeface="Cambria Math" panose="02040503050406030204" pitchFamily="18" charset="0"/>
                        <a:ea typeface="Cambria Math" panose="02040503050406030204" pitchFamily="18" charset="0"/>
                      </a:rPr>
                      <m:t>+</m:t>
                    </m:r>
                    <m:r>
                      <a:rPr lang="en-AU" sz="2600" i="1">
                        <a:solidFill>
                          <a:srgbClr val="FF0000"/>
                        </a:solidFill>
                        <a:latin typeface="Cambria Math" panose="02040503050406030204" pitchFamily="18" charset="0"/>
                        <a:ea typeface="Cambria Math" panose="02040503050406030204" pitchFamily="18" charset="0"/>
                      </a:rPr>
                      <m:t>𝜙</m:t>
                    </m:r>
                  </m:oMath>
                </a14:m>
                <a:r>
                  <a:rPr lang="en-AU" sz="2600" dirty="0">
                    <a:solidFill>
                      <a:srgbClr val="FF0000"/>
                    </a:solidFill>
                  </a:rPr>
                  <a:t> and its inverse process</a:t>
                </a:r>
                <a:r>
                  <a:rPr lang="en-AU" sz="2600" dirty="0"/>
                  <a:t> to wipe out momentum anisotropies?  (Hint: it’s not the rest-frame lifetime of </a:t>
                </a:r>
                <a14:m>
                  <m:oMath xmlns:m="http://schemas.openxmlformats.org/officeDocument/2006/math">
                    <m:sSub>
                      <m:sSubPr>
                        <m:ctrlPr>
                          <a:rPr lang="en-AU" sz="2600" i="1">
                            <a:latin typeface="Cambria Math" panose="02040503050406030204" pitchFamily="18" charset="0"/>
                          </a:rPr>
                        </m:ctrlPr>
                      </m:sSubPr>
                      <m:e>
                        <m:r>
                          <a:rPr lang="en-AU" sz="2600" i="1">
                            <a:latin typeface="Cambria Math" panose="02040503050406030204" pitchFamily="18" charset="0"/>
                            <a:ea typeface="Cambria Math" panose="02040503050406030204" pitchFamily="18" charset="0"/>
                          </a:rPr>
                          <m:t>𝜈</m:t>
                        </m:r>
                      </m:e>
                      <m:sub>
                        <m:r>
                          <a:rPr lang="en-AU" sz="2600" i="1">
                            <a:latin typeface="Cambria Math" panose="02040503050406030204" pitchFamily="18" charset="0"/>
                          </a:rPr>
                          <m:t>𝐻</m:t>
                        </m:r>
                      </m:sub>
                    </m:sSub>
                  </m:oMath>
                </a14:m>
                <a:r>
                  <a:rPr lang="en-AU" sz="2600" dirty="0"/>
                  <a:t>.)</a:t>
                </a:r>
              </a:p>
              <a:p>
                <a:r>
                  <a:rPr lang="en-AU" sz="2300" dirty="0"/>
                  <a:t>In relativistic decay, the decay products are </a:t>
                </a:r>
                <a:r>
                  <a:rPr lang="en-AU" sz="2300" b="1" dirty="0"/>
                  <a:t>beamed</a:t>
                </a:r>
                <a:r>
                  <a:rPr lang="en-AU" sz="2300" dirty="0"/>
                  <a:t>.</a:t>
                </a:r>
              </a:p>
              <a:p>
                <a:r>
                  <a:rPr lang="en-AU" sz="2300" dirty="0"/>
                  <a:t>Inverse decay also only happens when the daughter particles meet </a:t>
                </a:r>
                <a:r>
                  <a:rPr lang="en-AU" sz="2300" b="1" dirty="0"/>
                  <a:t>strict momentum/angular requirements</a:t>
                </a:r>
                <a:r>
                  <a:rPr lang="en-AU" sz="2300" dirty="0"/>
                  <a:t>.</a:t>
                </a:r>
              </a:p>
              <a:p>
                <a:endParaRPr lang="en-US" dirty="0"/>
              </a:p>
            </p:txBody>
          </p:sp>
        </mc:Choice>
        <mc:Fallback xmlns="">
          <p:sp>
            <p:nvSpPr>
              <p:cNvPr id="4" name="Content Placeholder 3">
                <a:extLst>
                  <a:ext uri="{FF2B5EF4-FFF2-40B4-BE49-F238E27FC236}">
                    <a16:creationId xmlns:a16="http://schemas.microsoft.com/office/drawing/2014/main" id="{5635B87B-4DEE-887A-9BFF-D6DB3F763D69}"/>
                  </a:ext>
                </a:extLst>
              </p:cNvPr>
              <p:cNvSpPr>
                <a:spLocks noGrp="1" noRot="1" noChangeAspect="1" noMove="1" noResize="1" noEditPoints="1" noAdjustHandles="1" noChangeArrowheads="1" noChangeShapeType="1" noTextEdit="1"/>
              </p:cNvSpPr>
              <p:nvPr>
                <p:ph idx="1"/>
              </p:nvPr>
            </p:nvSpPr>
            <p:spPr>
              <a:xfrm>
                <a:off x="457200" y="1200151"/>
                <a:ext cx="8229600" cy="1413051"/>
              </a:xfrm>
              <a:blipFill>
                <a:blip r:embed="rId3"/>
                <a:stretch>
                  <a:fillRect l="-772" t="-7143" b="-3571"/>
                </a:stretch>
              </a:blipFill>
            </p:spPr>
            <p:txBody>
              <a:bodyPr/>
              <a:lstStyle/>
              <a:p>
                <a:r>
                  <a:rPr lang="en-US">
                    <a:noFill/>
                  </a:rPr>
                  <a:t> </a:t>
                </a:r>
              </a:p>
            </p:txBody>
          </p:sp>
        </mc:Fallback>
      </mc:AlternateContent>
      <p:sp>
        <p:nvSpPr>
          <p:cNvPr id="21" name="Slide Number Placeholder 20">
            <a:extLst>
              <a:ext uri="{FF2B5EF4-FFF2-40B4-BE49-F238E27FC236}">
                <a16:creationId xmlns:a16="http://schemas.microsoft.com/office/drawing/2014/main" id="{6C2600BF-F6C1-0E14-4A9E-0F1EE78677A6}"/>
              </a:ext>
            </a:extLst>
          </p:cNvPr>
          <p:cNvSpPr>
            <a:spLocks noGrp="1"/>
          </p:cNvSpPr>
          <p:nvPr>
            <p:ph type="sldNum" sz="quarter" idx="12"/>
          </p:nvPr>
        </p:nvSpPr>
        <p:spPr/>
        <p:txBody>
          <a:bodyPr/>
          <a:lstStyle/>
          <a:p>
            <a:fld id="{A4ED5AB7-515B-904A-811B-D7BD6E84713F}" type="slidenum">
              <a:rPr lang="en-US" smtClean="0"/>
              <a:t>37</a:t>
            </a:fld>
            <a:endParaRPr lang="en-US"/>
          </a:p>
        </p:txBody>
      </p:sp>
      <p:sp>
        <p:nvSpPr>
          <p:cNvPr id="6" name="TextBox 5">
            <a:extLst>
              <a:ext uri="{FF2B5EF4-FFF2-40B4-BE49-F238E27FC236}">
                <a16:creationId xmlns:a16="http://schemas.microsoft.com/office/drawing/2014/main" id="{E21D23F8-EABB-594D-F06C-00CA0314BBD4}"/>
              </a:ext>
            </a:extLst>
          </p:cNvPr>
          <p:cNvSpPr txBox="1"/>
          <p:nvPr/>
        </p:nvSpPr>
        <p:spPr>
          <a:xfrm>
            <a:off x="453848" y="4409025"/>
            <a:ext cx="3315331" cy="400110"/>
          </a:xfrm>
          <a:prstGeom prst="rect">
            <a:avLst/>
          </a:prstGeom>
          <a:noFill/>
        </p:spPr>
        <p:txBody>
          <a:bodyPr wrap="none" rtlCol="0">
            <a:spAutoFit/>
          </a:bodyPr>
          <a:lstStyle/>
          <a:p>
            <a:r>
              <a:rPr lang="en-AU" sz="1000" dirty="0">
                <a:solidFill>
                  <a:srgbClr val="E7E287"/>
                </a:solidFill>
              </a:rPr>
              <a:t>Barenboim, Chen, </a:t>
            </a:r>
            <a:r>
              <a:rPr lang="en-AU" sz="1000" dirty="0" err="1">
                <a:solidFill>
                  <a:srgbClr val="E7E287"/>
                </a:solidFill>
              </a:rPr>
              <a:t>Hannestad</a:t>
            </a:r>
            <a:r>
              <a:rPr lang="en-AU" sz="1000" dirty="0">
                <a:solidFill>
                  <a:srgbClr val="E7E287"/>
                </a:solidFill>
              </a:rPr>
              <a:t>, </a:t>
            </a:r>
            <a:r>
              <a:rPr lang="en-AU" sz="1000" dirty="0" err="1">
                <a:solidFill>
                  <a:srgbClr val="E7E287"/>
                </a:solidFill>
              </a:rPr>
              <a:t>Oldengott</a:t>
            </a:r>
            <a:r>
              <a:rPr lang="en-AU" sz="1000" dirty="0">
                <a:solidFill>
                  <a:srgbClr val="E7E287"/>
                </a:solidFill>
              </a:rPr>
              <a:t>, Tram &amp; Y</a:t>
            </a:r>
            <a:r>
              <a:rPr lang="en-AU" sz="1000" baseline="30000" dirty="0">
                <a:solidFill>
                  <a:srgbClr val="E7E287"/>
                </a:solidFill>
              </a:rPr>
              <a:t>3</a:t>
            </a:r>
            <a:r>
              <a:rPr lang="en-AU" sz="1000" dirty="0">
                <a:solidFill>
                  <a:srgbClr val="E7E287"/>
                </a:solidFill>
              </a:rPr>
              <a:t>W 2021 </a:t>
            </a:r>
          </a:p>
          <a:p>
            <a:r>
              <a:rPr lang="en-AU" sz="1000" dirty="0">
                <a:solidFill>
                  <a:srgbClr val="E7E287"/>
                </a:solidFill>
              </a:rPr>
              <a:t>Chen, </a:t>
            </a:r>
            <a:r>
              <a:rPr lang="en-AU" sz="1000" dirty="0" err="1">
                <a:solidFill>
                  <a:srgbClr val="E7E287"/>
                </a:solidFill>
              </a:rPr>
              <a:t>Oldengott</a:t>
            </a:r>
            <a:r>
              <a:rPr lang="en-AU" sz="1000" dirty="0">
                <a:solidFill>
                  <a:srgbClr val="E7E287"/>
                </a:solidFill>
              </a:rPr>
              <a:t>, </a:t>
            </a:r>
            <a:r>
              <a:rPr lang="en-AU" sz="1000" dirty="0" err="1">
                <a:solidFill>
                  <a:srgbClr val="E7E287"/>
                </a:solidFill>
              </a:rPr>
              <a:t>Pierobon</a:t>
            </a:r>
            <a:r>
              <a:rPr lang="en-AU" sz="1000" dirty="0">
                <a:solidFill>
                  <a:srgbClr val="E7E287"/>
                </a:solidFill>
              </a:rPr>
              <a:t> &amp; Y</a:t>
            </a:r>
            <a:r>
              <a:rPr lang="en-AU" sz="1000" baseline="30000" dirty="0">
                <a:solidFill>
                  <a:srgbClr val="E7E287"/>
                </a:solidFill>
              </a:rPr>
              <a:t>3</a:t>
            </a:r>
            <a:r>
              <a:rPr lang="en-AU" sz="1000" dirty="0">
                <a:solidFill>
                  <a:srgbClr val="E7E287"/>
                </a:solidFill>
              </a:rPr>
              <a:t>W 2022</a:t>
            </a:r>
          </a:p>
        </p:txBody>
      </p:sp>
      <p:cxnSp>
        <p:nvCxnSpPr>
          <p:cNvPr id="37" name="Straight Arrow Connector 36">
            <a:extLst>
              <a:ext uri="{FF2B5EF4-FFF2-40B4-BE49-F238E27FC236}">
                <a16:creationId xmlns:a16="http://schemas.microsoft.com/office/drawing/2014/main" id="{85CB1EA0-A30B-46FA-797F-0ECDDCF31486}"/>
              </a:ext>
            </a:extLst>
          </p:cNvPr>
          <p:cNvCxnSpPr/>
          <p:nvPr/>
        </p:nvCxnSpPr>
        <p:spPr>
          <a:xfrm>
            <a:off x="4177832" y="3328604"/>
            <a:ext cx="1199251" cy="0"/>
          </a:xfrm>
          <a:prstGeom prst="straightConnector1">
            <a:avLst/>
          </a:prstGeom>
          <a:ln w="254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DBF0E73F-6919-1AF7-1119-01C682AF3A4C}"/>
              </a:ext>
            </a:extLst>
          </p:cNvPr>
          <p:cNvCxnSpPr>
            <a:cxnSpLocks/>
          </p:cNvCxnSpPr>
          <p:nvPr/>
        </p:nvCxnSpPr>
        <p:spPr>
          <a:xfrm flipV="1">
            <a:off x="5377083" y="2850664"/>
            <a:ext cx="1217379" cy="485140"/>
          </a:xfrm>
          <a:prstGeom prst="straightConnector1">
            <a:avLst/>
          </a:prstGeom>
          <a:ln w="2540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AE1E6C87-6AFC-8E55-29E8-F0CFAF1744CA}"/>
              </a:ext>
            </a:extLst>
          </p:cNvPr>
          <p:cNvCxnSpPr>
            <a:cxnSpLocks/>
          </p:cNvCxnSpPr>
          <p:nvPr/>
        </p:nvCxnSpPr>
        <p:spPr>
          <a:xfrm>
            <a:off x="5377082" y="3335804"/>
            <a:ext cx="1294531" cy="237379"/>
          </a:xfrm>
          <a:prstGeom prst="straightConnector1">
            <a:avLst/>
          </a:prstGeom>
          <a:ln w="254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02AB9AD9-2307-24BB-DC4A-ACADABD10ADD}"/>
                  </a:ext>
                </a:extLst>
              </p:cNvPr>
              <p:cNvSpPr txBox="1"/>
              <p:nvPr/>
            </p:nvSpPr>
            <p:spPr>
              <a:xfrm>
                <a:off x="4177832" y="3059266"/>
                <a:ext cx="398186" cy="2862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260" i="1">
                              <a:latin typeface="Cambria Math" panose="02040503050406030204" pitchFamily="18" charset="0"/>
                            </a:rPr>
                          </m:ctrlPr>
                        </m:sSubPr>
                        <m:e>
                          <m:r>
                            <a:rPr lang="en-US" sz="1260" i="1">
                              <a:latin typeface="Cambria Math" panose="02040503050406030204" pitchFamily="18" charset="0"/>
                              <a:ea typeface="Cambria Math" panose="02040503050406030204" pitchFamily="18" charset="0"/>
                            </a:rPr>
                            <m:t>𝜈</m:t>
                          </m:r>
                        </m:e>
                        <m:sub>
                          <m:r>
                            <a:rPr lang="en-AU" sz="1260" i="1">
                              <a:latin typeface="Cambria Math" panose="02040503050406030204" pitchFamily="18" charset="0"/>
                            </a:rPr>
                            <m:t>𝐻</m:t>
                          </m:r>
                        </m:sub>
                      </m:sSub>
                    </m:oMath>
                  </m:oMathPara>
                </a14:m>
                <a:endParaRPr lang="en-US" sz="1260" dirty="0"/>
              </a:p>
            </p:txBody>
          </p:sp>
        </mc:Choice>
        <mc:Fallback xmlns="">
          <p:sp>
            <p:nvSpPr>
              <p:cNvPr id="48" name="TextBox 47">
                <a:extLst>
                  <a:ext uri="{FF2B5EF4-FFF2-40B4-BE49-F238E27FC236}">
                    <a16:creationId xmlns:a16="http://schemas.microsoft.com/office/drawing/2014/main" id="{02AB9AD9-2307-24BB-DC4A-ACADABD10ADD}"/>
                  </a:ext>
                </a:extLst>
              </p:cNvPr>
              <p:cNvSpPr txBox="1">
                <a:spLocks noRot="1" noChangeAspect="1" noMove="1" noResize="1" noEditPoints="1" noAdjustHandles="1" noChangeArrowheads="1" noChangeShapeType="1" noTextEdit="1"/>
              </p:cNvSpPr>
              <p:nvPr/>
            </p:nvSpPr>
            <p:spPr>
              <a:xfrm>
                <a:off x="4177832" y="3059266"/>
                <a:ext cx="398186" cy="2862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B2E57BF4-CDDB-BFEC-26C0-E522CEC124EB}"/>
                  </a:ext>
                </a:extLst>
              </p:cNvPr>
              <p:cNvSpPr txBox="1"/>
              <p:nvPr/>
            </p:nvSpPr>
            <p:spPr>
              <a:xfrm>
                <a:off x="6075332" y="3419706"/>
                <a:ext cx="352597" cy="2862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260" i="1">
                              <a:latin typeface="Cambria Math" panose="02040503050406030204" pitchFamily="18" charset="0"/>
                            </a:rPr>
                          </m:ctrlPr>
                        </m:sSubPr>
                        <m:e>
                          <m:r>
                            <a:rPr lang="en-US" sz="1260" i="1">
                              <a:latin typeface="Cambria Math" panose="02040503050406030204" pitchFamily="18" charset="0"/>
                              <a:ea typeface="Cambria Math" panose="02040503050406030204" pitchFamily="18" charset="0"/>
                            </a:rPr>
                            <m:t>𝜈</m:t>
                          </m:r>
                        </m:e>
                        <m:sub>
                          <m:r>
                            <a:rPr lang="en-AU" sz="1260" i="1">
                              <a:latin typeface="Cambria Math" panose="02040503050406030204" pitchFamily="18" charset="0"/>
                            </a:rPr>
                            <m:t>𝑙</m:t>
                          </m:r>
                        </m:sub>
                      </m:sSub>
                    </m:oMath>
                  </m:oMathPara>
                </a14:m>
                <a:endParaRPr lang="en-US" sz="1260" dirty="0"/>
              </a:p>
            </p:txBody>
          </p:sp>
        </mc:Choice>
        <mc:Fallback xmlns="">
          <p:sp>
            <p:nvSpPr>
              <p:cNvPr id="49" name="TextBox 48">
                <a:extLst>
                  <a:ext uri="{FF2B5EF4-FFF2-40B4-BE49-F238E27FC236}">
                    <a16:creationId xmlns:a16="http://schemas.microsoft.com/office/drawing/2014/main" id="{B2E57BF4-CDDB-BFEC-26C0-E522CEC124EB}"/>
                  </a:ext>
                </a:extLst>
              </p:cNvPr>
              <p:cNvSpPr txBox="1">
                <a:spLocks noRot="1" noChangeAspect="1" noMove="1" noResize="1" noEditPoints="1" noAdjustHandles="1" noChangeArrowheads="1" noChangeShapeType="1" noTextEdit="1"/>
              </p:cNvSpPr>
              <p:nvPr/>
            </p:nvSpPr>
            <p:spPr>
              <a:xfrm>
                <a:off x="6075332" y="3419706"/>
                <a:ext cx="352597" cy="286232"/>
              </a:xfrm>
              <a:prstGeom prst="rect">
                <a:avLst/>
              </a:prstGeom>
              <a:blipFill>
                <a:blip r:embed="rId5"/>
                <a:stretch>
                  <a:fillRect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A1EE40F7-2612-1C6B-629B-B3EA2D98278E}"/>
                  </a:ext>
                </a:extLst>
              </p:cNvPr>
              <p:cNvSpPr txBox="1"/>
              <p:nvPr/>
            </p:nvSpPr>
            <p:spPr>
              <a:xfrm>
                <a:off x="6236701" y="2642884"/>
                <a:ext cx="335605" cy="2862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60" i="1">
                          <a:latin typeface="Cambria Math" panose="02040503050406030204" pitchFamily="18" charset="0"/>
                          <a:ea typeface="Cambria Math" panose="02040503050406030204" pitchFamily="18" charset="0"/>
                        </a:rPr>
                        <m:t>𝜙</m:t>
                      </m:r>
                    </m:oMath>
                  </m:oMathPara>
                </a14:m>
                <a:endParaRPr lang="en-US" sz="1260" dirty="0"/>
              </a:p>
            </p:txBody>
          </p:sp>
        </mc:Choice>
        <mc:Fallback xmlns="">
          <p:sp>
            <p:nvSpPr>
              <p:cNvPr id="50" name="TextBox 49">
                <a:extLst>
                  <a:ext uri="{FF2B5EF4-FFF2-40B4-BE49-F238E27FC236}">
                    <a16:creationId xmlns:a16="http://schemas.microsoft.com/office/drawing/2014/main" id="{A1EE40F7-2612-1C6B-629B-B3EA2D98278E}"/>
                  </a:ext>
                </a:extLst>
              </p:cNvPr>
              <p:cNvSpPr txBox="1">
                <a:spLocks noRot="1" noChangeAspect="1" noMove="1" noResize="1" noEditPoints="1" noAdjustHandles="1" noChangeArrowheads="1" noChangeShapeType="1" noTextEdit="1"/>
              </p:cNvSpPr>
              <p:nvPr/>
            </p:nvSpPr>
            <p:spPr>
              <a:xfrm>
                <a:off x="6236701" y="2642884"/>
                <a:ext cx="335605" cy="286232"/>
              </a:xfrm>
              <a:prstGeom prst="rect">
                <a:avLst/>
              </a:prstGeom>
              <a:blipFill>
                <a:blip r:embed="rId6"/>
                <a:stretch>
                  <a:fillRect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1D3D1FC9-0B23-F966-23CC-EB72355BD735}"/>
                  </a:ext>
                </a:extLst>
              </p:cNvPr>
              <p:cNvSpPr txBox="1"/>
              <p:nvPr/>
            </p:nvSpPr>
            <p:spPr>
              <a:xfrm>
                <a:off x="6321694" y="3002076"/>
                <a:ext cx="1109086" cy="27334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080" i="1">
                              <a:solidFill>
                                <a:srgbClr val="0070C0"/>
                              </a:solidFill>
                              <a:latin typeface="Cambria Math" panose="02040503050406030204" pitchFamily="18" charset="0"/>
                            </a:rPr>
                          </m:ctrlPr>
                        </m:sSubPr>
                        <m:e>
                          <m:r>
                            <a:rPr lang="en-US" sz="1080" i="1">
                              <a:solidFill>
                                <a:srgbClr val="0070C0"/>
                              </a:solidFill>
                              <a:latin typeface="Cambria Math" panose="02040503050406030204" pitchFamily="18" charset="0"/>
                              <a:ea typeface="Cambria Math" panose="02040503050406030204" pitchFamily="18" charset="0"/>
                            </a:rPr>
                            <m:t>𝜃</m:t>
                          </m:r>
                        </m:e>
                        <m:sub>
                          <m:r>
                            <a:rPr lang="en-US" sz="1080" i="1">
                              <a:solidFill>
                                <a:srgbClr val="0070C0"/>
                              </a:solidFill>
                              <a:latin typeface="Cambria Math" panose="02040503050406030204" pitchFamily="18" charset="0"/>
                              <a:ea typeface="Cambria Math" panose="02040503050406030204" pitchFamily="18" charset="0"/>
                            </a:rPr>
                            <m:t>𝜙</m:t>
                          </m:r>
                        </m:sub>
                      </m:sSub>
                      <m:r>
                        <a:rPr lang="en-AU" sz="1080" i="1">
                          <a:solidFill>
                            <a:srgbClr val="0070C0"/>
                          </a:solidFill>
                          <a:latin typeface="Cambria Math" panose="02040503050406030204" pitchFamily="18" charset="0"/>
                          <a:ea typeface="Cambria Math" panose="02040503050406030204" pitchFamily="18" charset="0"/>
                        </a:rPr>
                        <m:t>≈</m:t>
                      </m:r>
                      <m:f>
                        <m:fPr>
                          <m:type m:val="lin"/>
                          <m:ctrlPr>
                            <a:rPr lang="en-AU" sz="1080" i="1">
                              <a:solidFill>
                                <a:srgbClr val="0070C0"/>
                              </a:solidFill>
                              <a:latin typeface="Cambria Math" panose="02040503050406030204" pitchFamily="18" charset="0"/>
                              <a:ea typeface="Cambria Math" panose="02040503050406030204" pitchFamily="18" charset="0"/>
                            </a:rPr>
                          </m:ctrlPr>
                        </m:fPr>
                        <m:num>
                          <m:sSub>
                            <m:sSubPr>
                              <m:ctrlPr>
                                <a:rPr lang="en-AU" sz="1080" i="1">
                                  <a:solidFill>
                                    <a:srgbClr val="0070C0"/>
                                  </a:solidFill>
                                  <a:latin typeface="Cambria Math" panose="02040503050406030204" pitchFamily="18" charset="0"/>
                                  <a:ea typeface="Cambria Math" panose="02040503050406030204" pitchFamily="18" charset="0"/>
                                </a:rPr>
                              </m:ctrlPr>
                            </m:sSubPr>
                            <m:e>
                              <m:r>
                                <a:rPr lang="en-AU" sz="1080" i="1">
                                  <a:solidFill>
                                    <a:srgbClr val="0070C0"/>
                                  </a:solidFill>
                                  <a:latin typeface="Cambria Math" panose="02040503050406030204" pitchFamily="18" charset="0"/>
                                  <a:ea typeface="Cambria Math" panose="02040503050406030204" pitchFamily="18" charset="0"/>
                                </a:rPr>
                                <m:t>𝑚</m:t>
                              </m:r>
                            </m:e>
                            <m:sub>
                              <m:r>
                                <a:rPr lang="en-AU" sz="1080" i="1">
                                  <a:solidFill>
                                    <a:srgbClr val="0070C0"/>
                                  </a:solidFill>
                                  <a:latin typeface="Cambria Math" panose="02040503050406030204" pitchFamily="18" charset="0"/>
                                  <a:ea typeface="Cambria Math" panose="02040503050406030204" pitchFamily="18" charset="0"/>
                                </a:rPr>
                                <m:t>𝜈</m:t>
                              </m:r>
                              <m:r>
                                <a:rPr lang="en-AU" sz="1080" i="1">
                                  <a:solidFill>
                                    <a:srgbClr val="0070C0"/>
                                  </a:solidFill>
                                  <a:latin typeface="Cambria Math" panose="02040503050406030204" pitchFamily="18" charset="0"/>
                                  <a:ea typeface="Cambria Math" panose="02040503050406030204" pitchFamily="18" charset="0"/>
                                </a:rPr>
                                <m:t>𝐻</m:t>
                              </m:r>
                            </m:sub>
                          </m:sSub>
                        </m:num>
                        <m:den>
                          <m:sSub>
                            <m:sSubPr>
                              <m:ctrlPr>
                                <a:rPr lang="en-AU" sz="1080" i="1">
                                  <a:solidFill>
                                    <a:srgbClr val="0070C0"/>
                                  </a:solidFill>
                                  <a:latin typeface="Cambria Math" panose="02040503050406030204" pitchFamily="18" charset="0"/>
                                  <a:ea typeface="Cambria Math" panose="02040503050406030204" pitchFamily="18" charset="0"/>
                                </a:rPr>
                              </m:ctrlPr>
                            </m:sSubPr>
                            <m:e>
                              <m:r>
                                <a:rPr lang="en-AU" sz="1080" i="1">
                                  <a:solidFill>
                                    <a:srgbClr val="0070C0"/>
                                  </a:solidFill>
                                  <a:latin typeface="Cambria Math" panose="02040503050406030204" pitchFamily="18" charset="0"/>
                                  <a:ea typeface="Cambria Math" panose="02040503050406030204" pitchFamily="18" charset="0"/>
                                </a:rPr>
                                <m:t>𝐸</m:t>
                              </m:r>
                            </m:e>
                            <m:sub>
                              <m:r>
                                <a:rPr lang="en-AU" sz="1080" i="1">
                                  <a:solidFill>
                                    <a:srgbClr val="0070C0"/>
                                  </a:solidFill>
                                  <a:latin typeface="Cambria Math" panose="02040503050406030204" pitchFamily="18" charset="0"/>
                                  <a:ea typeface="Cambria Math" panose="02040503050406030204" pitchFamily="18" charset="0"/>
                                </a:rPr>
                                <m:t>𝜈</m:t>
                              </m:r>
                              <m:r>
                                <a:rPr lang="en-AU" sz="1080" i="1">
                                  <a:solidFill>
                                    <a:srgbClr val="0070C0"/>
                                  </a:solidFill>
                                  <a:latin typeface="Cambria Math" panose="02040503050406030204" pitchFamily="18" charset="0"/>
                                  <a:ea typeface="Cambria Math" panose="02040503050406030204" pitchFamily="18" charset="0"/>
                                </a:rPr>
                                <m:t>𝐻</m:t>
                              </m:r>
                            </m:sub>
                          </m:sSub>
                        </m:den>
                      </m:f>
                    </m:oMath>
                  </m:oMathPara>
                </a14:m>
                <a:endParaRPr lang="en-US" sz="1080" dirty="0">
                  <a:solidFill>
                    <a:srgbClr val="0070C0"/>
                  </a:solidFill>
                </a:endParaRPr>
              </a:p>
            </p:txBody>
          </p:sp>
        </mc:Choice>
        <mc:Fallback xmlns="">
          <p:sp>
            <p:nvSpPr>
              <p:cNvPr id="51" name="TextBox 50">
                <a:extLst>
                  <a:ext uri="{FF2B5EF4-FFF2-40B4-BE49-F238E27FC236}">
                    <a16:creationId xmlns:a16="http://schemas.microsoft.com/office/drawing/2014/main" id="{1D3D1FC9-0B23-F966-23CC-EB72355BD735}"/>
                  </a:ext>
                </a:extLst>
              </p:cNvPr>
              <p:cNvSpPr txBox="1">
                <a:spLocks noRot="1" noChangeAspect="1" noMove="1" noResize="1" noEditPoints="1" noAdjustHandles="1" noChangeArrowheads="1" noChangeShapeType="1" noTextEdit="1"/>
              </p:cNvSpPr>
              <p:nvPr/>
            </p:nvSpPr>
            <p:spPr>
              <a:xfrm>
                <a:off x="6321694" y="3002076"/>
                <a:ext cx="1109086" cy="273345"/>
              </a:xfrm>
              <a:prstGeom prst="rect">
                <a:avLst/>
              </a:prstGeom>
              <a:blipFill>
                <a:blip r:embed="rId7"/>
                <a:stretch>
                  <a:fillRect t="-90909" b="-131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83C01CF2-2F48-B2CF-4EED-318196069A67}"/>
                  </a:ext>
                </a:extLst>
              </p:cNvPr>
              <p:cNvSpPr txBox="1"/>
              <p:nvPr/>
            </p:nvSpPr>
            <p:spPr>
              <a:xfrm>
                <a:off x="6340882" y="3236148"/>
                <a:ext cx="1071127" cy="389658"/>
              </a:xfrm>
              <a:prstGeom prst="rect">
                <a:avLst/>
              </a:prstGeom>
              <a:noFill/>
            </p:spPr>
            <p:txBody>
              <a:bodyPr wrap="none" rtlCol="0">
                <a:spAutoFit/>
              </a:bodyPr>
              <a:lstStyle/>
              <a:p>
                <a14:m>
                  <m:oMath xmlns:m="http://schemas.openxmlformats.org/officeDocument/2006/math">
                    <m:sSub>
                      <m:sSubPr>
                        <m:ctrlPr>
                          <a:rPr lang="en-US" sz="1080" i="1">
                            <a:solidFill>
                              <a:srgbClr val="00B050"/>
                            </a:solidFill>
                            <a:latin typeface="Cambria Math" panose="02040503050406030204" pitchFamily="18" charset="0"/>
                          </a:rPr>
                        </m:ctrlPr>
                      </m:sSubPr>
                      <m:e>
                        <m:r>
                          <a:rPr lang="en-US" sz="1080" i="1">
                            <a:solidFill>
                              <a:srgbClr val="00B050"/>
                            </a:solidFill>
                            <a:latin typeface="Cambria Math" panose="02040503050406030204" pitchFamily="18" charset="0"/>
                            <a:ea typeface="Cambria Math" panose="02040503050406030204" pitchFamily="18" charset="0"/>
                          </a:rPr>
                          <m:t>𝜃</m:t>
                        </m:r>
                      </m:e>
                      <m:sub>
                        <m:r>
                          <a:rPr lang="en-US" sz="1080" i="1">
                            <a:solidFill>
                              <a:srgbClr val="00B050"/>
                            </a:solidFill>
                            <a:latin typeface="Cambria Math" panose="02040503050406030204" pitchFamily="18" charset="0"/>
                            <a:ea typeface="Cambria Math" panose="02040503050406030204" pitchFamily="18" charset="0"/>
                          </a:rPr>
                          <m:t>𝜈</m:t>
                        </m:r>
                        <m:r>
                          <a:rPr lang="en-AU" sz="1080" i="1">
                            <a:solidFill>
                              <a:srgbClr val="00B050"/>
                            </a:solidFill>
                            <a:latin typeface="Cambria Math" panose="02040503050406030204" pitchFamily="18" charset="0"/>
                            <a:ea typeface="Cambria Math" panose="02040503050406030204" pitchFamily="18" charset="0"/>
                          </a:rPr>
                          <m:t>𝑙</m:t>
                        </m:r>
                      </m:sub>
                    </m:sSub>
                    <m:r>
                      <a:rPr lang="en-AU" sz="1080" i="1">
                        <a:solidFill>
                          <a:srgbClr val="00B050"/>
                        </a:solidFill>
                        <a:latin typeface="Cambria Math" panose="02040503050406030204" pitchFamily="18" charset="0"/>
                        <a:ea typeface="Cambria Math" panose="02040503050406030204" pitchFamily="18" charset="0"/>
                      </a:rPr>
                      <m:t>≈</m:t>
                    </m:r>
                  </m:oMath>
                </a14:m>
                <a:r>
                  <a:rPr lang="en-US" sz="1080" dirty="0">
                    <a:solidFill>
                      <a:srgbClr val="00B050"/>
                    </a:solidFill>
                    <a:ea typeface="Cambria Math" panose="02040503050406030204" pitchFamily="18" charset="0"/>
                  </a:rPr>
                  <a:t> </a:t>
                </a:r>
                <a14:m>
                  <m:oMath xmlns:m="http://schemas.openxmlformats.org/officeDocument/2006/math">
                    <m:d>
                      <m:dPr>
                        <m:ctrlPr>
                          <a:rPr lang="en-US" sz="1080" i="1">
                            <a:solidFill>
                              <a:srgbClr val="00B050"/>
                            </a:solidFill>
                            <a:latin typeface="Cambria Math" panose="02040503050406030204" pitchFamily="18" charset="0"/>
                            <a:ea typeface="Cambria Math" panose="02040503050406030204" pitchFamily="18" charset="0"/>
                          </a:rPr>
                        </m:ctrlPr>
                      </m:dPr>
                      <m:e>
                        <m:f>
                          <m:fPr>
                            <m:ctrlPr>
                              <a:rPr lang="en-US" sz="1080" i="1">
                                <a:solidFill>
                                  <a:srgbClr val="00B050"/>
                                </a:solidFill>
                                <a:latin typeface="Cambria Math" panose="02040503050406030204" pitchFamily="18" charset="0"/>
                                <a:ea typeface="Cambria Math" panose="02040503050406030204" pitchFamily="18" charset="0"/>
                              </a:rPr>
                            </m:ctrlPr>
                          </m:fPr>
                          <m:num>
                            <m:r>
                              <m:rPr>
                                <m:sty m:val="p"/>
                              </m:rPr>
                              <a:rPr lang="el-GR" sz="1080" i="1">
                                <a:solidFill>
                                  <a:srgbClr val="00B050"/>
                                </a:solidFill>
                                <a:latin typeface="Cambria Math" panose="02040503050406030204" pitchFamily="18" charset="0"/>
                                <a:ea typeface="Cambria Math" panose="02040503050406030204" pitchFamily="18" charset="0"/>
                              </a:rPr>
                              <m:t>Δ</m:t>
                            </m:r>
                            <m:sSubSup>
                              <m:sSubSupPr>
                                <m:ctrlPr>
                                  <a:rPr lang="el-GR" sz="1080" i="1">
                                    <a:solidFill>
                                      <a:srgbClr val="00B050"/>
                                    </a:solidFill>
                                    <a:latin typeface="Cambria Math" panose="02040503050406030204" pitchFamily="18" charset="0"/>
                                    <a:ea typeface="Cambria Math" panose="02040503050406030204" pitchFamily="18" charset="0"/>
                                  </a:rPr>
                                </m:ctrlPr>
                              </m:sSubSupPr>
                              <m:e>
                                <m:r>
                                  <a:rPr lang="en-AU" sz="1080" i="1">
                                    <a:solidFill>
                                      <a:srgbClr val="00B050"/>
                                    </a:solidFill>
                                    <a:latin typeface="Cambria Math" panose="02040503050406030204" pitchFamily="18" charset="0"/>
                                    <a:ea typeface="Cambria Math" panose="02040503050406030204" pitchFamily="18" charset="0"/>
                                  </a:rPr>
                                  <m:t>𝑚</m:t>
                                </m:r>
                              </m:e>
                              <m:sub>
                                <m:r>
                                  <a:rPr lang="el-GR" sz="1080" i="1">
                                    <a:solidFill>
                                      <a:srgbClr val="00B050"/>
                                    </a:solidFill>
                                    <a:latin typeface="Cambria Math" panose="02040503050406030204" pitchFamily="18" charset="0"/>
                                    <a:ea typeface="Cambria Math" panose="02040503050406030204" pitchFamily="18" charset="0"/>
                                  </a:rPr>
                                  <m:t>𝜈</m:t>
                                </m:r>
                              </m:sub>
                              <m:sup>
                                <m:r>
                                  <a:rPr lang="en-AU" sz="1080" i="1">
                                    <a:solidFill>
                                      <a:srgbClr val="00B050"/>
                                    </a:solidFill>
                                    <a:latin typeface="Cambria Math" panose="02040503050406030204" pitchFamily="18" charset="0"/>
                                    <a:ea typeface="Cambria Math" panose="02040503050406030204" pitchFamily="18" charset="0"/>
                                  </a:rPr>
                                  <m:t>2</m:t>
                                </m:r>
                              </m:sup>
                            </m:sSubSup>
                          </m:num>
                          <m:den>
                            <m:sSubSup>
                              <m:sSubSupPr>
                                <m:ctrlPr>
                                  <a:rPr lang="en-US" sz="1080" i="1">
                                    <a:solidFill>
                                      <a:srgbClr val="00B050"/>
                                    </a:solidFill>
                                    <a:latin typeface="Cambria Math" panose="02040503050406030204" pitchFamily="18" charset="0"/>
                                    <a:ea typeface="Cambria Math" panose="02040503050406030204" pitchFamily="18" charset="0"/>
                                  </a:rPr>
                                </m:ctrlPr>
                              </m:sSubSupPr>
                              <m:e>
                                <m:r>
                                  <a:rPr lang="en-AU" sz="1080" i="1">
                                    <a:solidFill>
                                      <a:srgbClr val="00B050"/>
                                    </a:solidFill>
                                    <a:latin typeface="Cambria Math" panose="02040503050406030204" pitchFamily="18" charset="0"/>
                                    <a:ea typeface="Cambria Math" panose="02040503050406030204" pitchFamily="18" charset="0"/>
                                  </a:rPr>
                                  <m:t>𝑚</m:t>
                                </m:r>
                              </m:e>
                              <m:sub>
                                <m:r>
                                  <a:rPr lang="en-US" sz="1080" i="1">
                                    <a:solidFill>
                                      <a:srgbClr val="00B050"/>
                                    </a:solidFill>
                                    <a:latin typeface="Cambria Math" panose="02040503050406030204" pitchFamily="18" charset="0"/>
                                    <a:ea typeface="Cambria Math" panose="02040503050406030204" pitchFamily="18" charset="0"/>
                                  </a:rPr>
                                  <m:t>𝜈</m:t>
                                </m:r>
                                <m:r>
                                  <a:rPr lang="en-AU" sz="1080" i="1">
                                    <a:solidFill>
                                      <a:srgbClr val="00B050"/>
                                    </a:solidFill>
                                    <a:latin typeface="Cambria Math" panose="02040503050406030204" pitchFamily="18" charset="0"/>
                                    <a:ea typeface="Cambria Math" panose="02040503050406030204" pitchFamily="18" charset="0"/>
                                  </a:rPr>
                                  <m:t>𝐻</m:t>
                                </m:r>
                              </m:sub>
                              <m:sup>
                                <m:r>
                                  <a:rPr lang="en-AU" sz="1080" i="1">
                                    <a:solidFill>
                                      <a:srgbClr val="00B050"/>
                                    </a:solidFill>
                                    <a:latin typeface="Cambria Math" panose="02040503050406030204" pitchFamily="18" charset="0"/>
                                    <a:ea typeface="Cambria Math" panose="02040503050406030204" pitchFamily="18" charset="0"/>
                                  </a:rPr>
                                  <m:t>2</m:t>
                                </m:r>
                              </m:sup>
                            </m:sSubSup>
                          </m:den>
                        </m:f>
                      </m:e>
                    </m:d>
                    <m:sSub>
                      <m:sSubPr>
                        <m:ctrlPr>
                          <a:rPr lang="en-US" sz="1080" i="1">
                            <a:solidFill>
                              <a:srgbClr val="00B050"/>
                            </a:solidFill>
                            <a:latin typeface="Cambria Math" panose="02040503050406030204" pitchFamily="18" charset="0"/>
                          </a:rPr>
                        </m:ctrlPr>
                      </m:sSubPr>
                      <m:e>
                        <m:r>
                          <a:rPr lang="en-US" sz="1080" i="1">
                            <a:solidFill>
                              <a:srgbClr val="00B050"/>
                            </a:solidFill>
                            <a:latin typeface="Cambria Math" panose="02040503050406030204" pitchFamily="18" charset="0"/>
                            <a:ea typeface="Cambria Math" panose="02040503050406030204" pitchFamily="18" charset="0"/>
                          </a:rPr>
                          <m:t>𝜃</m:t>
                        </m:r>
                      </m:e>
                      <m:sub>
                        <m:r>
                          <a:rPr lang="en-US" sz="1080" i="1">
                            <a:solidFill>
                              <a:srgbClr val="00B050"/>
                            </a:solidFill>
                            <a:latin typeface="Cambria Math" panose="02040503050406030204" pitchFamily="18" charset="0"/>
                            <a:ea typeface="Cambria Math" panose="02040503050406030204" pitchFamily="18" charset="0"/>
                          </a:rPr>
                          <m:t>𝜙</m:t>
                        </m:r>
                      </m:sub>
                    </m:sSub>
                  </m:oMath>
                </a14:m>
                <a:endParaRPr lang="en-US" sz="1080" dirty="0">
                  <a:solidFill>
                    <a:srgbClr val="00B050"/>
                  </a:solidFill>
                </a:endParaRPr>
              </a:p>
            </p:txBody>
          </p:sp>
        </mc:Choice>
        <mc:Fallback xmlns="">
          <p:sp>
            <p:nvSpPr>
              <p:cNvPr id="52" name="TextBox 51">
                <a:extLst>
                  <a:ext uri="{FF2B5EF4-FFF2-40B4-BE49-F238E27FC236}">
                    <a16:creationId xmlns:a16="http://schemas.microsoft.com/office/drawing/2014/main" id="{83C01CF2-2F48-B2CF-4EED-318196069A67}"/>
                  </a:ext>
                </a:extLst>
              </p:cNvPr>
              <p:cNvSpPr txBox="1">
                <a:spLocks noRot="1" noChangeAspect="1" noMove="1" noResize="1" noEditPoints="1" noAdjustHandles="1" noChangeArrowheads="1" noChangeShapeType="1" noTextEdit="1"/>
              </p:cNvSpPr>
              <p:nvPr/>
            </p:nvSpPr>
            <p:spPr>
              <a:xfrm>
                <a:off x="6340882" y="3236148"/>
                <a:ext cx="1071127" cy="389658"/>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A333C3E-74E7-2696-CEAB-5B6BB849059D}"/>
                  </a:ext>
                </a:extLst>
              </p:cNvPr>
              <p:cNvSpPr txBox="1"/>
              <p:nvPr/>
            </p:nvSpPr>
            <p:spPr>
              <a:xfrm>
                <a:off x="6932481" y="2559700"/>
                <a:ext cx="1690143" cy="286232"/>
              </a:xfrm>
              <a:prstGeom prst="rect">
                <a:avLst/>
              </a:prstGeom>
              <a:noFill/>
            </p:spPr>
            <p:txBody>
              <a:bodyPr wrap="none" rtlCol="0">
                <a:spAutoFit/>
              </a:bodyPr>
              <a:lstStyle/>
              <a:p>
                <a:r>
                  <a:rPr lang="en-US" sz="1260" dirty="0">
                    <a:solidFill>
                      <a:srgbClr val="0E8BAE"/>
                    </a:solidFill>
                  </a:rPr>
                  <a:t>Assuming a massless </a:t>
                </a:r>
                <a14:m>
                  <m:oMath xmlns:m="http://schemas.openxmlformats.org/officeDocument/2006/math">
                    <m:r>
                      <a:rPr lang="en-US" sz="1260" i="1">
                        <a:solidFill>
                          <a:srgbClr val="0E8BAE"/>
                        </a:solidFill>
                        <a:latin typeface="Cambria Math" panose="02040503050406030204" pitchFamily="18" charset="0"/>
                        <a:ea typeface="Cambria Math" panose="02040503050406030204" pitchFamily="18" charset="0"/>
                      </a:rPr>
                      <m:t>𝜙</m:t>
                    </m:r>
                  </m:oMath>
                </a14:m>
                <a:endParaRPr lang="en-US" sz="1260" dirty="0">
                  <a:solidFill>
                    <a:srgbClr val="0E8BAE"/>
                  </a:solidFill>
                </a:endParaRPr>
              </a:p>
            </p:txBody>
          </p:sp>
        </mc:Choice>
        <mc:Fallback xmlns="">
          <p:sp>
            <p:nvSpPr>
              <p:cNvPr id="3" name="TextBox 2">
                <a:extLst>
                  <a:ext uri="{FF2B5EF4-FFF2-40B4-BE49-F238E27FC236}">
                    <a16:creationId xmlns:a16="http://schemas.microsoft.com/office/drawing/2014/main" id="{CA333C3E-74E7-2696-CEAB-5B6BB849059D}"/>
                  </a:ext>
                </a:extLst>
              </p:cNvPr>
              <p:cNvSpPr txBox="1">
                <a:spLocks noRot="1" noChangeAspect="1" noMove="1" noResize="1" noEditPoints="1" noAdjustHandles="1" noChangeArrowheads="1" noChangeShapeType="1" noTextEdit="1"/>
              </p:cNvSpPr>
              <p:nvPr/>
            </p:nvSpPr>
            <p:spPr>
              <a:xfrm>
                <a:off x="6932481" y="2559700"/>
                <a:ext cx="1690143" cy="286232"/>
              </a:xfrm>
              <a:prstGeom prst="rect">
                <a:avLst/>
              </a:prstGeom>
              <a:blipFill>
                <a:blip r:embed="rId9"/>
                <a:stretch>
                  <a:fillRect b="-16667"/>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392C8A1A-2918-C145-DBF6-F599310AC3C0}"/>
              </a:ext>
            </a:extLst>
          </p:cNvPr>
          <p:cNvSpPr/>
          <p:nvPr/>
        </p:nvSpPr>
        <p:spPr>
          <a:xfrm>
            <a:off x="391640" y="2028269"/>
            <a:ext cx="7136091" cy="55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55372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 name="Straight Connector 46">
            <a:extLst>
              <a:ext uri="{FF2B5EF4-FFF2-40B4-BE49-F238E27FC236}">
                <a16:creationId xmlns:a16="http://schemas.microsoft.com/office/drawing/2014/main" id="{55B37F06-2F96-F97F-504F-2F3C0196121F}"/>
              </a:ext>
            </a:extLst>
          </p:cNvPr>
          <p:cNvCxnSpPr/>
          <p:nvPr/>
        </p:nvCxnSpPr>
        <p:spPr>
          <a:xfrm>
            <a:off x="5466320" y="3328604"/>
            <a:ext cx="1205294" cy="0"/>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916A891-4C20-0787-29AC-DFCFAF4DAE10}"/>
              </a:ext>
            </a:extLst>
          </p:cNvPr>
          <p:cNvSpPr>
            <a:spLocks noGrp="1"/>
          </p:cNvSpPr>
          <p:nvPr>
            <p:ph type="title"/>
          </p:nvPr>
        </p:nvSpPr>
        <p:spPr/>
        <p:txBody>
          <a:bodyPr>
            <a:normAutofit/>
          </a:bodyPr>
          <a:lstStyle/>
          <a:p>
            <a:pPr algn="l"/>
            <a:r>
              <a:rPr lang="en-US" dirty="0">
                <a:solidFill>
                  <a:srgbClr val="F3FFC4"/>
                </a:solidFill>
              </a:rPr>
              <a:t>Isotropisation from relativistic (inverse) decay…</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5635B87B-4DEE-887A-9BFF-D6DB3F763D69}"/>
                  </a:ext>
                </a:extLst>
              </p:cNvPr>
              <p:cNvSpPr>
                <a:spLocks noGrp="1"/>
              </p:cNvSpPr>
              <p:nvPr>
                <p:ph idx="1"/>
              </p:nvPr>
            </p:nvSpPr>
            <p:spPr>
              <a:xfrm>
                <a:off x="457200" y="1200151"/>
                <a:ext cx="8229600" cy="1413051"/>
              </a:xfrm>
            </p:spPr>
            <p:txBody>
              <a:bodyPr>
                <a:normAutofit fontScale="77500" lnSpcReduction="20000"/>
              </a:bodyPr>
              <a:lstStyle/>
              <a:p>
                <a:pPr marL="0" indent="0">
                  <a:buNone/>
                </a:pPr>
                <a:r>
                  <a:rPr lang="en-AU" sz="2600" dirty="0"/>
                  <a:t>How long does it take </a:t>
                </a:r>
                <a14:m>
                  <m:oMath xmlns:m="http://schemas.openxmlformats.org/officeDocument/2006/math">
                    <m:sSub>
                      <m:sSubPr>
                        <m:ctrlPr>
                          <a:rPr lang="en-AU" sz="2600" i="1">
                            <a:solidFill>
                              <a:srgbClr val="FF0000"/>
                            </a:solidFill>
                            <a:latin typeface="Cambria Math" panose="02040503050406030204" pitchFamily="18" charset="0"/>
                          </a:rPr>
                        </m:ctrlPr>
                      </m:sSubPr>
                      <m:e>
                        <m:r>
                          <a:rPr lang="en-AU" sz="2600" i="1">
                            <a:solidFill>
                              <a:srgbClr val="FF0000"/>
                            </a:solidFill>
                            <a:latin typeface="Cambria Math" panose="02040503050406030204" pitchFamily="18" charset="0"/>
                            <a:ea typeface="Cambria Math" panose="02040503050406030204" pitchFamily="18" charset="0"/>
                          </a:rPr>
                          <m:t>𝜈</m:t>
                        </m:r>
                      </m:e>
                      <m:sub>
                        <m:r>
                          <a:rPr lang="en-AU" sz="2600" i="1">
                            <a:solidFill>
                              <a:srgbClr val="FF0000"/>
                            </a:solidFill>
                            <a:latin typeface="Cambria Math" panose="02040503050406030204" pitchFamily="18" charset="0"/>
                          </a:rPr>
                          <m:t>𝐻</m:t>
                        </m:r>
                      </m:sub>
                    </m:sSub>
                    <m:r>
                      <a:rPr lang="en-AU" sz="2600" i="1">
                        <a:solidFill>
                          <a:srgbClr val="FF0000"/>
                        </a:solidFill>
                        <a:latin typeface="Cambria Math" panose="02040503050406030204" pitchFamily="18" charset="0"/>
                        <a:ea typeface="Cambria Math" panose="02040503050406030204" pitchFamily="18" charset="0"/>
                      </a:rPr>
                      <m:t>→</m:t>
                    </m:r>
                    <m:sSub>
                      <m:sSubPr>
                        <m:ctrlPr>
                          <a:rPr lang="en-AU" sz="2600" i="1">
                            <a:solidFill>
                              <a:srgbClr val="FF0000"/>
                            </a:solidFill>
                            <a:latin typeface="Cambria Math" panose="02040503050406030204" pitchFamily="18" charset="0"/>
                            <a:ea typeface="Cambria Math" panose="02040503050406030204" pitchFamily="18" charset="0"/>
                          </a:rPr>
                        </m:ctrlPr>
                      </m:sSubPr>
                      <m:e>
                        <m:r>
                          <a:rPr lang="en-AU" sz="2600" i="1">
                            <a:solidFill>
                              <a:srgbClr val="FF0000"/>
                            </a:solidFill>
                            <a:latin typeface="Cambria Math" panose="02040503050406030204" pitchFamily="18" charset="0"/>
                            <a:ea typeface="Cambria Math" panose="02040503050406030204" pitchFamily="18" charset="0"/>
                          </a:rPr>
                          <m:t>𝜈</m:t>
                        </m:r>
                      </m:e>
                      <m:sub>
                        <m:r>
                          <a:rPr lang="en-AU" sz="2600" i="1">
                            <a:solidFill>
                              <a:srgbClr val="FF0000"/>
                            </a:solidFill>
                            <a:latin typeface="Cambria Math" panose="02040503050406030204" pitchFamily="18" charset="0"/>
                            <a:ea typeface="Cambria Math" panose="02040503050406030204" pitchFamily="18" charset="0"/>
                          </a:rPr>
                          <m:t>𝑙</m:t>
                        </m:r>
                      </m:sub>
                    </m:sSub>
                    <m:r>
                      <a:rPr lang="en-AU" sz="2600" i="1">
                        <a:solidFill>
                          <a:srgbClr val="FF0000"/>
                        </a:solidFill>
                        <a:latin typeface="Cambria Math" panose="02040503050406030204" pitchFamily="18" charset="0"/>
                        <a:ea typeface="Cambria Math" panose="02040503050406030204" pitchFamily="18" charset="0"/>
                      </a:rPr>
                      <m:t>+</m:t>
                    </m:r>
                    <m:r>
                      <a:rPr lang="en-AU" sz="2600" i="1">
                        <a:solidFill>
                          <a:srgbClr val="FF0000"/>
                        </a:solidFill>
                        <a:latin typeface="Cambria Math" panose="02040503050406030204" pitchFamily="18" charset="0"/>
                        <a:ea typeface="Cambria Math" panose="02040503050406030204" pitchFamily="18" charset="0"/>
                      </a:rPr>
                      <m:t>𝜙</m:t>
                    </m:r>
                  </m:oMath>
                </a14:m>
                <a:r>
                  <a:rPr lang="en-AU" sz="2600" dirty="0">
                    <a:solidFill>
                      <a:srgbClr val="FF0000"/>
                    </a:solidFill>
                  </a:rPr>
                  <a:t> and its inverse process</a:t>
                </a:r>
                <a:r>
                  <a:rPr lang="en-AU" sz="2600" dirty="0"/>
                  <a:t> to wipe out momentum anisotropies?  (Hint: it’s not the rest-frame lifetime of </a:t>
                </a:r>
                <a14:m>
                  <m:oMath xmlns:m="http://schemas.openxmlformats.org/officeDocument/2006/math">
                    <m:sSub>
                      <m:sSubPr>
                        <m:ctrlPr>
                          <a:rPr lang="en-AU" sz="2600" i="1">
                            <a:latin typeface="Cambria Math" panose="02040503050406030204" pitchFamily="18" charset="0"/>
                          </a:rPr>
                        </m:ctrlPr>
                      </m:sSubPr>
                      <m:e>
                        <m:r>
                          <a:rPr lang="en-AU" sz="2600" i="1">
                            <a:latin typeface="Cambria Math" panose="02040503050406030204" pitchFamily="18" charset="0"/>
                            <a:ea typeface="Cambria Math" panose="02040503050406030204" pitchFamily="18" charset="0"/>
                          </a:rPr>
                          <m:t>𝜈</m:t>
                        </m:r>
                      </m:e>
                      <m:sub>
                        <m:r>
                          <a:rPr lang="en-AU" sz="2600" i="1">
                            <a:latin typeface="Cambria Math" panose="02040503050406030204" pitchFamily="18" charset="0"/>
                          </a:rPr>
                          <m:t>𝐻</m:t>
                        </m:r>
                      </m:sub>
                    </m:sSub>
                  </m:oMath>
                </a14:m>
                <a:r>
                  <a:rPr lang="en-AU" sz="2600" dirty="0"/>
                  <a:t>.)</a:t>
                </a:r>
              </a:p>
              <a:p>
                <a:r>
                  <a:rPr lang="en-AU" sz="2300" dirty="0"/>
                  <a:t>In relativistic decay, the decay products are </a:t>
                </a:r>
                <a:r>
                  <a:rPr lang="en-AU" sz="2300" b="1" dirty="0"/>
                  <a:t>beamed</a:t>
                </a:r>
                <a:r>
                  <a:rPr lang="en-AU" sz="2300" dirty="0"/>
                  <a:t>.</a:t>
                </a:r>
              </a:p>
              <a:p>
                <a:r>
                  <a:rPr lang="en-AU" sz="2300" dirty="0"/>
                  <a:t>Inverse decay also only happens when the daughter particles meet </a:t>
                </a:r>
                <a:r>
                  <a:rPr lang="en-AU" sz="2300" b="1" dirty="0"/>
                  <a:t>strict momentum/angular requirements</a:t>
                </a:r>
                <a:r>
                  <a:rPr lang="en-AU" sz="2300" dirty="0"/>
                  <a:t>.</a:t>
                </a:r>
              </a:p>
              <a:p>
                <a:endParaRPr lang="en-US" dirty="0"/>
              </a:p>
            </p:txBody>
          </p:sp>
        </mc:Choice>
        <mc:Fallback xmlns="">
          <p:sp>
            <p:nvSpPr>
              <p:cNvPr id="4" name="Content Placeholder 3">
                <a:extLst>
                  <a:ext uri="{FF2B5EF4-FFF2-40B4-BE49-F238E27FC236}">
                    <a16:creationId xmlns:a16="http://schemas.microsoft.com/office/drawing/2014/main" id="{5635B87B-4DEE-887A-9BFF-D6DB3F763D69}"/>
                  </a:ext>
                </a:extLst>
              </p:cNvPr>
              <p:cNvSpPr>
                <a:spLocks noGrp="1" noRot="1" noChangeAspect="1" noMove="1" noResize="1" noEditPoints="1" noAdjustHandles="1" noChangeArrowheads="1" noChangeShapeType="1" noTextEdit="1"/>
              </p:cNvSpPr>
              <p:nvPr>
                <p:ph idx="1"/>
              </p:nvPr>
            </p:nvSpPr>
            <p:spPr>
              <a:xfrm>
                <a:off x="457200" y="1200151"/>
                <a:ext cx="8229600" cy="1413051"/>
              </a:xfrm>
              <a:blipFill>
                <a:blip r:embed="rId3"/>
                <a:stretch>
                  <a:fillRect l="-772" t="-7143" b="-3571"/>
                </a:stretch>
              </a:blipFill>
            </p:spPr>
            <p:txBody>
              <a:bodyPr/>
              <a:lstStyle/>
              <a:p>
                <a:r>
                  <a:rPr lang="en-US">
                    <a:noFill/>
                  </a:rPr>
                  <a:t> </a:t>
                </a:r>
              </a:p>
            </p:txBody>
          </p:sp>
        </mc:Fallback>
      </mc:AlternateContent>
      <p:sp>
        <p:nvSpPr>
          <p:cNvPr id="21" name="Slide Number Placeholder 20">
            <a:extLst>
              <a:ext uri="{FF2B5EF4-FFF2-40B4-BE49-F238E27FC236}">
                <a16:creationId xmlns:a16="http://schemas.microsoft.com/office/drawing/2014/main" id="{6C2600BF-F6C1-0E14-4A9E-0F1EE78677A6}"/>
              </a:ext>
            </a:extLst>
          </p:cNvPr>
          <p:cNvSpPr>
            <a:spLocks noGrp="1"/>
          </p:cNvSpPr>
          <p:nvPr>
            <p:ph type="sldNum" sz="quarter" idx="12"/>
          </p:nvPr>
        </p:nvSpPr>
        <p:spPr/>
        <p:txBody>
          <a:bodyPr/>
          <a:lstStyle/>
          <a:p>
            <a:fld id="{A4ED5AB7-515B-904A-811B-D7BD6E84713F}" type="slidenum">
              <a:rPr lang="en-US" smtClean="0"/>
              <a:t>38</a:t>
            </a:fld>
            <a:endParaRPr lang="en-US"/>
          </a:p>
        </p:txBody>
      </p:sp>
      <p:sp>
        <p:nvSpPr>
          <p:cNvPr id="6" name="TextBox 5">
            <a:extLst>
              <a:ext uri="{FF2B5EF4-FFF2-40B4-BE49-F238E27FC236}">
                <a16:creationId xmlns:a16="http://schemas.microsoft.com/office/drawing/2014/main" id="{E21D23F8-EABB-594D-F06C-00CA0314BBD4}"/>
              </a:ext>
            </a:extLst>
          </p:cNvPr>
          <p:cNvSpPr txBox="1"/>
          <p:nvPr/>
        </p:nvSpPr>
        <p:spPr>
          <a:xfrm>
            <a:off x="453848" y="4409025"/>
            <a:ext cx="3315331" cy="400110"/>
          </a:xfrm>
          <a:prstGeom prst="rect">
            <a:avLst/>
          </a:prstGeom>
          <a:noFill/>
        </p:spPr>
        <p:txBody>
          <a:bodyPr wrap="none" rtlCol="0">
            <a:spAutoFit/>
          </a:bodyPr>
          <a:lstStyle/>
          <a:p>
            <a:r>
              <a:rPr lang="en-AU" sz="1000" dirty="0">
                <a:solidFill>
                  <a:srgbClr val="E7E287"/>
                </a:solidFill>
              </a:rPr>
              <a:t>Barenboim, Chen, </a:t>
            </a:r>
            <a:r>
              <a:rPr lang="en-AU" sz="1000" dirty="0" err="1">
                <a:solidFill>
                  <a:srgbClr val="E7E287"/>
                </a:solidFill>
              </a:rPr>
              <a:t>Hannestad</a:t>
            </a:r>
            <a:r>
              <a:rPr lang="en-AU" sz="1000" dirty="0">
                <a:solidFill>
                  <a:srgbClr val="E7E287"/>
                </a:solidFill>
              </a:rPr>
              <a:t>, </a:t>
            </a:r>
            <a:r>
              <a:rPr lang="en-AU" sz="1000" dirty="0" err="1">
                <a:solidFill>
                  <a:srgbClr val="E7E287"/>
                </a:solidFill>
              </a:rPr>
              <a:t>Oldengott</a:t>
            </a:r>
            <a:r>
              <a:rPr lang="en-AU" sz="1000" dirty="0">
                <a:solidFill>
                  <a:srgbClr val="E7E287"/>
                </a:solidFill>
              </a:rPr>
              <a:t>, Tram &amp; Y</a:t>
            </a:r>
            <a:r>
              <a:rPr lang="en-AU" sz="1000" baseline="30000" dirty="0">
                <a:solidFill>
                  <a:srgbClr val="E7E287"/>
                </a:solidFill>
              </a:rPr>
              <a:t>3</a:t>
            </a:r>
            <a:r>
              <a:rPr lang="en-AU" sz="1000" dirty="0">
                <a:solidFill>
                  <a:srgbClr val="E7E287"/>
                </a:solidFill>
              </a:rPr>
              <a:t>W 2021 </a:t>
            </a:r>
          </a:p>
          <a:p>
            <a:r>
              <a:rPr lang="en-AU" sz="1000" dirty="0">
                <a:solidFill>
                  <a:srgbClr val="E7E287"/>
                </a:solidFill>
              </a:rPr>
              <a:t>Chen, </a:t>
            </a:r>
            <a:r>
              <a:rPr lang="en-AU" sz="1000" dirty="0" err="1">
                <a:solidFill>
                  <a:srgbClr val="E7E287"/>
                </a:solidFill>
              </a:rPr>
              <a:t>Oldengott</a:t>
            </a:r>
            <a:r>
              <a:rPr lang="en-AU" sz="1000" dirty="0">
                <a:solidFill>
                  <a:srgbClr val="E7E287"/>
                </a:solidFill>
              </a:rPr>
              <a:t>, </a:t>
            </a:r>
            <a:r>
              <a:rPr lang="en-AU" sz="1000" dirty="0" err="1">
                <a:solidFill>
                  <a:srgbClr val="E7E287"/>
                </a:solidFill>
              </a:rPr>
              <a:t>Pierobon</a:t>
            </a:r>
            <a:r>
              <a:rPr lang="en-AU" sz="1000" dirty="0">
                <a:solidFill>
                  <a:srgbClr val="E7E287"/>
                </a:solidFill>
              </a:rPr>
              <a:t> &amp; Y</a:t>
            </a:r>
            <a:r>
              <a:rPr lang="en-AU" sz="1000" baseline="30000" dirty="0">
                <a:solidFill>
                  <a:srgbClr val="E7E287"/>
                </a:solidFill>
              </a:rPr>
              <a:t>3</a:t>
            </a:r>
            <a:r>
              <a:rPr lang="en-AU" sz="1000" dirty="0">
                <a:solidFill>
                  <a:srgbClr val="E7E287"/>
                </a:solidFill>
              </a:rPr>
              <a:t>W 2022</a:t>
            </a:r>
          </a:p>
        </p:txBody>
      </p:sp>
      <p:cxnSp>
        <p:nvCxnSpPr>
          <p:cNvPr id="37" name="Straight Arrow Connector 36">
            <a:extLst>
              <a:ext uri="{FF2B5EF4-FFF2-40B4-BE49-F238E27FC236}">
                <a16:creationId xmlns:a16="http://schemas.microsoft.com/office/drawing/2014/main" id="{85CB1EA0-A30B-46FA-797F-0ECDDCF31486}"/>
              </a:ext>
            </a:extLst>
          </p:cNvPr>
          <p:cNvCxnSpPr/>
          <p:nvPr/>
        </p:nvCxnSpPr>
        <p:spPr>
          <a:xfrm>
            <a:off x="4177832" y="3328604"/>
            <a:ext cx="1199251" cy="0"/>
          </a:xfrm>
          <a:prstGeom prst="straightConnector1">
            <a:avLst/>
          </a:prstGeom>
          <a:ln w="254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DBF0E73F-6919-1AF7-1119-01C682AF3A4C}"/>
              </a:ext>
            </a:extLst>
          </p:cNvPr>
          <p:cNvCxnSpPr>
            <a:cxnSpLocks/>
          </p:cNvCxnSpPr>
          <p:nvPr/>
        </p:nvCxnSpPr>
        <p:spPr>
          <a:xfrm flipV="1">
            <a:off x="5377083" y="2850664"/>
            <a:ext cx="1217379" cy="485140"/>
          </a:xfrm>
          <a:prstGeom prst="straightConnector1">
            <a:avLst/>
          </a:prstGeom>
          <a:ln w="25400">
            <a:solidFill>
              <a:srgbClr val="0070C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AE1E6C87-6AFC-8E55-29E8-F0CFAF1744CA}"/>
              </a:ext>
            </a:extLst>
          </p:cNvPr>
          <p:cNvCxnSpPr>
            <a:cxnSpLocks/>
          </p:cNvCxnSpPr>
          <p:nvPr/>
        </p:nvCxnSpPr>
        <p:spPr>
          <a:xfrm>
            <a:off x="5377082" y="3335804"/>
            <a:ext cx="1294531" cy="237379"/>
          </a:xfrm>
          <a:prstGeom prst="straightConnector1">
            <a:avLst/>
          </a:prstGeom>
          <a:ln w="25400">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02AB9AD9-2307-24BB-DC4A-ACADABD10ADD}"/>
                  </a:ext>
                </a:extLst>
              </p:cNvPr>
              <p:cNvSpPr txBox="1"/>
              <p:nvPr/>
            </p:nvSpPr>
            <p:spPr>
              <a:xfrm>
                <a:off x="4177832" y="3059266"/>
                <a:ext cx="398186" cy="2862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260" i="1">
                              <a:latin typeface="Cambria Math" panose="02040503050406030204" pitchFamily="18" charset="0"/>
                            </a:rPr>
                          </m:ctrlPr>
                        </m:sSubPr>
                        <m:e>
                          <m:r>
                            <a:rPr lang="en-US" sz="1260" i="1">
                              <a:latin typeface="Cambria Math" panose="02040503050406030204" pitchFamily="18" charset="0"/>
                              <a:ea typeface="Cambria Math" panose="02040503050406030204" pitchFamily="18" charset="0"/>
                            </a:rPr>
                            <m:t>𝜈</m:t>
                          </m:r>
                        </m:e>
                        <m:sub>
                          <m:r>
                            <a:rPr lang="en-AU" sz="1260" i="1">
                              <a:latin typeface="Cambria Math" panose="02040503050406030204" pitchFamily="18" charset="0"/>
                            </a:rPr>
                            <m:t>𝐻</m:t>
                          </m:r>
                        </m:sub>
                      </m:sSub>
                    </m:oMath>
                  </m:oMathPara>
                </a14:m>
                <a:endParaRPr lang="en-US" sz="1260" dirty="0"/>
              </a:p>
            </p:txBody>
          </p:sp>
        </mc:Choice>
        <mc:Fallback xmlns="">
          <p:sp>
            <p:nvSpPr>
              <p:cNvPr id="48" name="TextBox 47">
                <a:extLst>
                  <a:ext uri="{FF2B5EF4-FFF2-40B4-BE49-F238E27FC236}">
                    <a16:creationId xmlns:a16="http://schemas.microsoft.com/office/drawing/2014/main" id="{02AB9AD9-2307-24BB-DC4A-ACADABD10ADD}"/>
                  </a:ext>
                </a:extLst>
              </p:cNvPr>
              <p:cNvSpPr txBox="1">
                <a:spLocks noRot="1" noChangeAspect="1" noMove="1" noResize="1" noEditPoints="1" noAdjustHandles="1" noChangeArrowheads="1" noChangeShapeType="1" noTextEdit="1"/>
              </p:cNvSpPr>
              <p:nvPr/>
            </p:nvSpPr>
            <p:spPr>
              <a:xfrm>
                <a:off x="4177832" y="3059266"/>
                <a:ext cx="398186" cy="2862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B2E57BF4-CDDB-BFEC-26C0-E522CEC124EB}"/>
                  </a:ext>
                </a:extLst>
              </p:cNvPr>
              <p:cNvSpPr txBox="1"/>
              <p:nvPr/>
            </p:nvSpPr>
            <p:spPr>
              <a:xfrm>
                <a:off x="6075332" y="3419706"/>
                <a:ext cx="352597" cy="2862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260" i="1">
                              <a:latin typeface="Cambria Math" panose="02040503050406030204" pitchFamily="18" charset="0"/>
                            </a:rPr>
                          </m:ctrlPr>
                        </m:sSubPr>
                        <m:e>
                          <m:r>
                            <a:rPr lang="en-US" sz="1260" i="1">
                              <a:latin typeface="Cambria Math" panose="02040503050406030204" pitchFamily="18" charset="0"/>
                              <a:ea typeface="Cambria Math" panose="02040503050406030204" pitchFamily="18" charset="0"/>
                            </a:rPr>
                            <m:t>𝜈</m:t>
                          </m:r>
                        </m:e>
                        <m:sub>
                          <m:r>
                            <a:rPr lang="en-AU" sz="1260" i="1">
                              <a:latin typeface="Cambria Math" panose="02040503050406030204" pitchFamily="18" charset="0"/>
                            </a:rPr>
                            <m:t>𝑙</m:t>
                          </m:r>
                        </m:sub>
                      </m:sSub>
                    </m:oMath>
                  </m:oMathPara>
                </a14:m>
                <a:endParaRPr lang="en-US" sz="1260" dirty="0"/>
              </a:p>
            </p:txBody>
          </p:sp>
        </mc:Choice>
        <mc:Fallback xmlns="">
          <p:sp>
            <p:nvSpPr>
              <p:cNvPr id="49" name="TextBox 48">
                <a:extLst>
                  <a:ext uri="{FF2B5EF4-FFF2-40B4-BE49-F238E27FC236}">
                    <a16:creationId xmlns:a16="http://schemas.microsoft.com/office/drawing/2014/main" id="{B2E57BF4-CDDB-BFEC-26C0-E522CEC124EB}"/>
                  </a:ext>
                </a:extLst>
              </p:cNvPr>
              <p:cNvSpPr txBox="1">
                <a:spLocks noRot="1" noChangeAspect="1" noMove="1" noResize="1" noEditPoints="1" noAdjustHandles="1" noChangeArrowheads="1" noChangeShapeType="1" noTextEdit="1"/>
              </p:cNvSpPr>
              <p:nvPr/>
            </p:nvSpPr>
            <p:spPr>
              <a:xfrm>
                <a:off x="6075332" y="3419706"/>
                <a:ext cx="352597" cy="286232"/>
              </a:xfrm>
              <a:prstGeom prst="rect">
                <a:avLst/>
              </a:prstGeom>
              <a:blipFill>
                <a:blip r:embed="rId5"/>
                <a:stretch>
                  <a:fillRect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A1EE40F7-2612-1C6B-629B-B3EA2D98278E}"/>
                  </a:ext>
                </a:extLst>
              </p:cNvPr>
              <p:cNvSpPr txBox="1"/>
              <p:nvPr/>
            </p:nvSpPr>
            <p:spPr>
              <a:xfrm>
                <a:off x="6236701" y="2642884"/>
                <a:ext cx="335605" cy="2862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60" i="1">
                          <a:latin typeface="Cambria Math" panose="02040503050406030204" pitchFamily="18" charset="0"/>
                          <a:ea typeface="Cambria Math" panose="02040503050406030204" pitchFamily="18" charset="0"/>
                        </a:rPr>
                        <m:t>𝜙</m:t>
                      </m:r>
                    </m:oMath>
                  </m:oMathPara>
                </a14:m>
                <a:endParaRPr lang="en-US" sz="1260" dirty="0"/>
              </a:p>
            </p:txBody>
          </p:sp>
        </mc:Choice>
        <mc:Fallback xmlns="">
          <p:sp>
            <p:nvSpPr>
              <p:cNvPr id="50" name="TextBox 49">
                <a:extLst>
                  <a:ext uri="{FF2B5EF4-FFF2-40B4-BE49-F238E27FC236}">
                    <a16:creationId xmlns:a16="http://schemas.microsoft.com/office/drawing/2014/main" id="{A1EE40F7-2612-1C6B-629B-B3EA2D98278E}"/>
                  </a:ext>
                </a:extLst>
              </p:cNvPr>
              <p:cNvSpPr txBox="1">
                <a:spLocks noRot="1" noChangeAspect="1" noMove="1" noResize="1" noEditPoints="1" noAdjustHandles="1" noChangeArrowheads="1" noChangeShapeType="1" noTextEdit="1"/>
              </p:cNvSpPr>
              <p:nvPr/>
            </p:nvSpPr>
            <p:spPr>
              <a:xfrm>
                <a:off x="6236701" y="2642884"/>
                <a:ext cx="335605" cy="286232"/>
              </a:xfrm>
              <a:prstGeom prst="rect">
                <a:avLst/>
              </a:prstGeom>
              <a:blipFill>
                <a:blip r:embed="rId6"/>
                <a:stretch>
                  <a:fillRect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1D3D1FC9-0B23-F966-23CC-EB72355BD735}"/>
                  </a:ext>
                </a:extLst>
              </p:cNvPr>
              <p:cNvSpPr txBox="1"/>
              <p:nvPr/>
            </p:nvSpPr>
            <p:spPr>
              <a:xfrm>
                <a:off x="6321694" y="3002076"/>
                <a:ext cx="1109086" cy="27334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080" i="1">
                              <a:solidFill>
                                <a:srgbClr val="0070C0"/>
                              </a:solidFill>
                              <a:latin typeface="Cambria Math" panose="02040503050406030204" pitchFamily="18" charset="0"/>
                            </a:rPr>
                          </m:ctrlPr>
                        </m:sSubPr>
                        <m:e>
                          <m:r>
                            <a:rPr lang="en-US" sz="1080" i="1">
                              <a:solidFill>
                                <a:srgbClr val="0070C0"/>
                              </a:solidFill>
                              <a:latin typeface="Cambria Math" panose="02040503050406030204" pitchFamily="18" charset="0"/>
                              <a:ea typeface="Cambria Math" panose="02040503050406030204" pitchFamily="18" charset="0"/>
                            </a:rPr>
                            <m:t>𝜃</m:t>
                          </m:r>
                        </m:e>
                        <m:sub>
                          <m:r>
                            <a:rPr lang="en-US" sz="1080" i="1">
                              <a:solidFill>
                                <a:srgbClr val="0070C0"/>
                              </a:solidFill>
                              <a:latin typeface="Cambria Math" panose="02040503050406030204" pitchFamily="18" charset="0"/>
                              <a:ea typeface="Cambria Math" panose="02040503050406030204" pitchFamily="18" charset="0"/>
                            </a:rPr>
                            <m:t>𝜙</m:t>
                          </m:r>
                        </m:sub>
                      </m:sSub>
                      <m:r>
                        <a:rPr lang="en-AU" sz="1080" i="1">
                          <a:solidFill>
                            <a:srgbClr val="0070C0"/>
                          </a:solidFill>
                          <a:latin typeface="Cambria Math" panose="02040503050406030204" pitchFamily="18" charset="0"/>
                          <a:ea typeface="Cambria Math" panose="02040503050406030204" pitchFamily="18" charset="0"/>
                        </a:rPr>
                        <m:t>≈</m:t>
                      </m:r>
                      <m:f>
                        <m:fPr>
                          <m:type m:val="lin"/>
                          <m:ctrlPr>
                            <a:rPr lang="en-AU" sz="1080" i="1">
                              <a:solidFill>
                                <a:srgbClr val="0070C0"/>
                              </a:solidFill>
                              <a:latin typeface="Cambria Math" panose="02040503050406030204" pitchFamily="18" charset="0"/>
                              <a:ea typeface="Cambria Math" panose="02040503050406030204" pitchFamily="18" charset="0"/>
                            </a:rPr>
                          </m:ctrlPr>
                        </m:fPr>
                        <m:num>
                          <m:sSub>
                            <m:sSubPr>
                              <m:ctrlPr>
                                <a:rPr lang="en-AU" sz="1080" i="1">
                                  <a:solidFill>
                                    <a:srgbClr val="0070C0"/>
                                  </a:solidFill>
                                  <a:latin typeface="Cambria Math" panose="02040503050406030204" pitchFamily="18" charset="0"/>
                                  <a:ea typeface="Cambria Math" panose="02040503050406030204" pitchFamily="18" charset="0"/>
                                </a:rPr>
                              </m:ctrlPr>
                            </m:sSubPr>
                            <m:e>
                              <m:r>
                                <a:rPr lang="en-AU" sz="1080" i="1">
                                  <a:solidFill>
                                    <a:srgbClr val="0070C0"/>
                                  </a:solidFill>
                                  <a:latin typeface="Cambria Math" panose="02040503050406030204" pitchFamily="18" charset="0"/>
                                  <a:ea typeface="Cambria Math" panose="02040503050406030204" pitchFamily="18" charset="0"/>
                                </a:rPr>
                                <m:t>𝑚</m:t>
                              </m:r>
                            </m:e>
                            <m:sub>
                              <m:r>
                                <a:rPr lang="en-AU" sz="1080" i="1">
                                  <a:solidFill>
                                    <a:srgbClr val="0070C0"/>
                                  </a:solidFill>
                                  <a:latin typeface="Cambria Math" panose="02040503050406030204" pitchFamily="18" charset="0"/>
                                  <a:ea typeface="Cambria Math" panose="02040503050406030204" pitchFamily="18" charset="0"/>
                                </a:rPr>
                                <m:t>𝜈</m:t>
                              </m:r>
                              <m:r>
                                <a:rPr lang="en-AU" sz="1080" i="1">
                                  <a:solidFill>
                                    <a:srgbClr val="0070C0"/>
                                  </a:solidFill>
                                  <a:latin typeface="Cambria Math" panose="02040503050406030204" pitchFamily="18" charset="0"/>
                                  <a:ea typeface="Cambria Math" panose="02040503050406030204" pitchFamily="18" charset="0"/>
                                </a:rPr>
                                <m:t>𝐻</m:t>
                              </m:r>
                            </m:sub>
                          </m:sSub>
                        </m:num>
                        <m:den>
                          <m:sSub>
                            <m:sSubPr>
                              <m:ctrlPr>
                                <a:rPr lang="en-AU" sz="1080" i="1">
                                  <a:solidFill>
                                    <a:srgbClr val="0070C0"/>
                                  </a:solidFill>
                                  <a:latin typeface="Cambria Math" panose="02040503050406030204" pitchFamily="18" charset="0"/>
                                  <a:ea typeface="Cambria Math" panose="02040503050406030204" pitchFamily="18" charset="0"/>
                                </a:rPr>
                              </m:ctrlPr>
                            </m:sSubPr>
                            <m:e>
                              <m:r>
                                <a:rPr lang="en-AU" sz="1080" i="1">
                                  <a:solidFill>
                                    <a:srgbClr val="0070C0"/>
                                  </a:solidFill>
                                  <a:latin typeface="Cambria Math" panose="02040503050406030204" pitchFamily="18" charset="0"/>
                                  <a:ea typeface="Cambria Math" panose="02040503050406030204" pitchFamily="18" charset="0"/>
                                </a:rPr>
                                <m:t>𝐸</m:t>
                              </m:r>
                            </m:e>
                            <m:sub>
                              <m:r>
                                <a:rPr lang="en-AU" sz="1080" i="1">
                                  <a:solidFill>
                                    <a:srgbClr val="0070C0"/>
                                  </a:solidFill>
                                  <a:latin typeface="Cambria Math" panose="02040503050406030204" pitchFamily="18" charset="0"/>
                                  <a:ea typeface="Cambria Math" panose="02040503050406030204" pitchFamily="18" charset="0"/>
                                </a:rPr>
                                <m:t>𝜈</m:t>
                              </m:r>
                              <m:r>
                                <a:rPr lang="en-AU" sz="1080" i="1">
                                  <a:solidFill>
                                    <a:srgbClr val="0070C0"/>
                                  </a:solidFill>
                                  <a:latin typeface="Cambria Math" panose="02040503050406030204" pitchFamily="18" charset="0"/>
                                  <a:ea typeface="Cambria Math" panose="02040503050406030204" pitchFamily="18" charset="0"/>
                                </a:rPr>
                                <m:t>𝐻</m:t>
                              </m:r>
                            </m:sub>
                          </m:sSub>
                        </m:den>
                      </m:f>
                    </m:oMath>
                  </m:oMathPara>
                </a14:m>
                <a:endParaRPr lang="en-US" sz="1080" dirty="0">
                  <a:solidFill>
                    <a:srgbClr val="0070C0"/>
                  </a:solidFill>
                </a:endParaRPr>
              </a:p>
            </p:txBody>
          </p:sp>
        </mc:Choice>
        <mc:Fallback xmlns="">
          <p:sp>
            <p:nvSpPr>
              <p:cNvPr id="51" name="TextBox 50">
                <a:extLst>
                  <a:ext uri="{FF2B5EF4-FFF2-40B4-BE49-F238E27FC236}">
                    <a16:creationId xmlns:a16="http://schemas.microsoft.com/office/drawing/2014/main" id="{1D3D1FC9-0B23-F966-23CC-EB72355BD735}"/>
                  </a:ext>
                </a:extLst>
              </p:cNvPr>
              <p:cNvSpPr txBox="1">
                <a:spLocks noRot="1" noChangeAspect="1" noMove="1" noResize="1" noEditPoints="1" noAdjustHandles="1" noChangeArrowheads="1" noChangeShapeType="1" noTextEdit="1"/>
              </p:cNvSpPr>
              <p:nvPr/>
            </p:nvSpPr>
            <p:spPr>
              <a:xfrm>
                <a:off x="6321694" y="3002076"/>
                <a:ext cx="1109086" cy="273345"/>
              </a:xfrm>
              <a:prstGeom prst="rect">
                <a:avLst/>
              </a:prstGeom>
              <a:blipFill>
                <a:blip r:embed="rId7"/>
                <a:stretch>
                  <a:fillRect t="-90909" b="-131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83C01CF2-2F48-B2CF-4EED-318196069A67}"/>
                  </a:ext>
                </a:extLst>
              </p:cNvPr>
              <p:cNvSpPr txBox="1"/>
              <p:nvPr/>
            </p:nvSpPr>
            <p:spPr>
              <a:xfrm>
                <a:off x="6340882" y="3236148"/>
                <a:ext cx="1071127" cy="389658"/>
              </a:xfrm>
              <a:prstGeom prst="rect">
                <a:avLst/>
              </a:prstGeom>
              <a:noFill/>
            </p:spPr>
            <p:txBody>
              <a:bodyPr wrap="none" rtlCol="0">
                <a:spAutoFit/>
              </a:bodyPr>
              <a:lstStyle/>
              <a:p>
                <a14:m>
                  <m:oMath xmlns:m="http://schemas.openxmlformats.org/officeDocument/2006/math">
                    <m:sSub>
                      <m:sSubPr>
                        <m:ctrlPr>
                          <a:rPr lang="en-US" sz="1080" i="1">
                            <a:solidFill>
                              <a:srgbClr val="00B050"/>
                            </a:solidFill>
                            <a:latin typeface="Cambria Math" panose="02040503050406030204" pitchFamily="18" charset="0"/>
                          </a:rPr>
                        </m:ctrlPr>
                      </m:sSubPr>
                      <m:e>
                        <m:r>
                          <a:rPr lang="en-US" sz="1080" i="1">
                            <a:solidFill>
                              <a:srgbClr val="00B050"/>
                            </a:solidFill>
                            <a:latin typeface="Cambria Math" panose="02040503050406030204" pitchFamily="18" charset="0"/>
                            <a:ea typeface="Cambria Math" panose="02040503050406030204" pitchFamily="18" charset="0"/>
                          </a:rPr>
                          <m:t>𝜃</m:t>
                        </m:r>
                      </m:e>
                      <m:sub>
                        <m:r>
                          <a:rPr lang="en-US" sz="1080" i="1">
                            <a:solidFill>
                              <a:srgbClr val="00B050"/>
                            </a:solidFill>
                            <a:latin typeface="Cambria Math" panose="02040503050406030204" pitchFamily="18" charset="0"/>
                            <a:ea typeface="Cambria Math" panose="02040503050406030204" pitchFamily="18" charset="0"/>
                          </a:rPr>
                          <m:t>𝜈</m:t>
                        </m:r>
                        <m:r>
                          <a:rPr lang="en-AU" sz="1080" i="1">
                            <a:solidFill>
                              <a:srgbClr val="00B050"/>
                            </a:solidFill>
                            <a:latin typeface="Cambria Math" panose="02040503050406030204" pitchFamily="18" charset="0"/>
                            <a:ea typeface="Cambria Math" panose="02040503050406030204" pitchFamily="18" charset="0"/>
                          </a:rPr>
                          <m:t>𝑙</m:t>
                        </m:r>
                      </m:sub>
                    </m:sSub>
                    <m:r>
                      <a:rPr lang="en-AU" sz="1080" i="1">
                        <a:solidFill>
                          <a:srgbClr val="00B050"/>
                        </a:solidFill>
                        <a:latin typeface="Cambria Math" panose="02040503050406030204" pitchFamily="18" charset="0"/>
                        <a:ea typeface="Cambria Math" panose="02040503050406030204" pitchFamily="18" charset="0"/>
                      </a:rPr>
                      <m:t>≈</m:t>
                    </m:r>
                  </m:oMath>
                </a14:m>
                <a:r>
                  <a:rPr lang="en-US" sz="1080" dirty="0">
                    <a:solidFill>
                      <a:srgbClr val="00B050"/>
                    </a:solidFill>
                    <a:ea typeface="Cambria Math" panose="02040503050406030204" pitchFamily="18" charset="0"/>
                  </a:rPr>
                  <a:t> </a:t>
                </a:r>
                <a14:m>
                  <m:oMath xmlns:m="http://schemas.openxmlformats.org/officeDocument/2006/math">
                    <m:d>
                      <m:dPr>
                        <m:ctrlPr>
                          <a:rPr lang="en-US" sz="1080" i="1">
                            <a:solidFill>
                              <a:srgbClr val="00B050"/>
                            </a:solidFill>
                            <a:latin typeface="Cambria Math" panose="02040503050406030204" pitchFamily="18" charset="0"/>
                            <a:ea typeface="Cambria Math" panose="02040503050406030204" pitchFamily="18" charset="0"/>
                          </a:rPr>
                        </m:ctrlPr>
                      </m:dPr>
                      <m:e>
                        <m:f>
                          <m:fPr>
                            <m:ctrlPr>
                              <a:rPr lang="en-US" sz="1080" i="1">
                                <a:solidFill>
                                  <a:srgbClr val="00B050"/>
                                </a:solidFill>
                                <a:latin typeface="Cambria Math" panose="02040503050406030204" pitchFamily="18" charset="0"/>
                                <a:ea typeface="Cambria Math" panose="02040503050406030204" pitchFamily="18" charset="0"/>
                              </a:rPr>
                            </m:ctrlPr>
                          </m:fPr>
                          <m:num>
                            <m:r>
                              <m:rPr>
                                <m:sty m:val="p"/>
                              </m:rPr>
                              <a:rPr lang="el-GR" sz="1080" i="1">
                                <a:solidFill>
                                  <a:srgbClr val="00B050"/>
                                </a:solidFill>
                                <a:latin typeface="Cambria Math" panose="02040503050406030204" pitchFamily="18" charset="0"/>
                                <a:ea typeface="Cambria Math" panose="02040503050406030204" pitchFamily="18" charset="0"/>
                              </a:rPr>
                              <m:t>Δ</m:t>
                            </m:r>
                            <m:sSubSup>
                              <m:sSubSupPr>
                                <m:ctrlPr>
                                  <a:rPr lang="el-GR" sz="1080" i="1">
                                    <a:solidFill>
                                      <a:srgbClr val="00B050"/>
                                    </a:solidFill>
                                    <a:latin typeface="Cambria Math" panose="02040503050406030204" pitchFamily="18" charset="0"/>
                                    <a:ea typeface="Cambria Math" panose="02040503050406030204" pitchFamily="18" charset="0"/>
                                  </a:rPr>
                                </m:ctrlPr>
                              </m:sSubSupPr>
                              <m:e>
                                <m:r>
                                  <a:rPr lang="en-AU" sz="1080" i="1">
                                    <a:solidFill>
                                      <a:srgbClr val="00B050"/>
                                    </a:solidFill>
                                    <a:latin typeface="Cambria Math" panose="02040503050406030204" pitchFamily="18" charset="0"/>
                                    <a:ea typeface="Cambria Math" panose="02040503050406030204" pitchFamily="18" charset="0"/>
                                  </a:rPr>
                                  <m:t>𝑚</m:t>
                                </m:r>
                              </m:e>
                              <m:sub>
                                <m:r>
                                  <a:rPr lang="el-GR" sz="1080" i="1">
                                    <a:solidFill>
                                      <a:srgbClr val="00B050"/>
                                    </a:solidFill>
                                    <a:latin typeface="Cambria Math" panose="02040503050406030204" pitchFamily="18" charset="0"/>
                                    <a:ea typeface="Cambria Math" panose="02040503050406030204" pitchFamily="18" charset="0"/>
                                  </a:rPr>
                                  <m:t>𝜈</m:t>
                                </m:r>
                              </m:sub>
                              <m:sup>
                                <m:r>
                                  <a:rPr lang="en-AU" sz="1080" i="1">
                                    <a:solidFill>
                                      <a:srgbClr val="00B050"/>
                                    </a:solidFill>
                                    <a:latin typeface="Cambria Math" panose="02040503050406030204" pitchFamily="18" charset="0"/>
                                    <a:ea typeface="Cambria Math" panose="02040503050406030204" pitchFamily="18" charset="0"/>
                                  </a:rPr>
                                  <m:t>2</m:t>
                                </m:r>
                              </m:sup>
                            </m:sSubSup>
                          </m:num>
                          <m:den>
                            <m:sSubSup>
                              <m:sSubSupPr>
                                <m:ctrlPr>
                                  <a:rPr lang="en-US" sz="1080" i="1">
                                    <a:solidFill>
                                      <a:srgbClr val="00B050"/>
                                    </a:solidFill>
                                    <a:latin typeface="Cambria Math" panose="02040503050406030204" pitchFamily="18" charset="0"/>
                                    <a:ea typeface="Cambria Math" panose="02040503050406030204" pitchFamily="18" charset="0"/>
                                  </a:rPr>
                                </m:ctrlPr>
                              </m:sSubSupPr>
                              <m:e>
                                <m:r>
                                  <a:rPr lang="en-AU" sz="1080" i="1">
                                    <a:solidFill>
                                      <a:srgbClr val="00B050"/>
                                    </a:solidFill>
                                    <a:latin typeface="Cambria Math" panose="02040503050406030204" pitchFamily="18" charset="0"/>
                                    <a:ea typeface="Cambria Math" panose="02040503050406030204" pitchFamily="18" charset="0"/>
                                  </a:rPr>
                                  <m:t>𝑚</m:t>
                                </m:r>
                              </m:e>
                              <m:sub>
                                <m:r>
                                  <a:rPr lang="en-US" sz="1080" i="1">
                                    <a:solidFill>
                                      <a:srgbClr val="00B050"/>
                                    </a:solidFill>
                                    <a:latin typeface="Cambria Math" panose="02040503050406030204" pitchFamily="18" charset="0"/>
                                    <a:ea typeface="Cambria Math" panose="02040503050406030204" pitchFamily="18" charset="0"/>
                                  </a:rPr>
                                  <m:t>𝜈</m:t>
                                </m:r>
                                <m:r>
                                  <a:rPr lang="en-AU" sz="1080" i="1">
                                    <a:solidFill>
                                      <a:srgbClr val="00B050"/>
                                    </a:solidFill>
                                    <a:latin typeface="Cambria Math" panose="02040503050406030204" pitchFamily="18" charset="0"/>
                                    <a:ea typeface="Cambria Math" panose="02040503050406030204" pitchFamily="18" charset="0"/>
                                  </a:rPr>
                                  <m:t>𝐻</m:t>
                                </m:r>
                              </m:sub>
                              <m:sup>
                                <m:r>
                                  <a:rPr lang="en-AU" sz="1080" i="1">
                                    <a:solidFill>
                                      <a:srgbClr val="00B050"/>
                                    </a:solidFill>
                                    <a:latin typeface="Cambria Math" panose="02040503050406030204" pitchFamily="18" charset="0"/>
                                    <a:ea typeface="Cambria Math" panose="02040503050406030204" pitchFamily="18" charset="0"/>
                                  </a:rPr>
                                  <m:t>2</m:t>
                                </m:r>
                              </m:sup>
                            </m:sSubSup>
                          </m:den>
                        </m:f>
                      </m:e>
                    </m:d>
                    <m:sSub>
                      <m:sSubPr>
                        <m:ctrlPr>
                          <a:rPr lang="en-US" sz="1080" i="1">
                            <a:solidFill>
                              <a:srgbClr val="00B050"/>
                            </a:solidFill>
                            <a:latin typeface="Cambria Math" panose="02040503050406030204" pitchFamily="18" charset="0"/>
                          </a:rPr>
                        </m:ctrlPr>
                      </m:sSubPr>
                      <m:e>
                        <m:r>
                          <a:rPr lang="en-US" sz="1080" i="1">
                            <a:solidFill>
                              <a:srgbClr val="00B050"/>
                            </a:solidFill>
                            <a:latin typeface="Cambria Math" panose="02040503050406030204" pitchFamily="18" charset="0"/>
                            <a:ea typeface="Cambria Math" panose="02040503050406030204" pitchFamily="18" charset="0"/>
                          </a:rPr>
                          <m:t>𝜃</m:t>
                        </m:r>
                      </m:e>
                      <m:sub>
                        <m:r>
                          <a:rPr lang="en-US" sz="1080" i="1">
                            <a:solidFill>
                              <a:srgbClr val="00B050"/>
                            </a:solidFill>
                            <a:latin typeface="Cambria Math" panose="02040503050406030204" pitchFamily="18" charset="0"/>
                            <a:ea typeface="Cambria Math" panose="02040503050406030204" pitchFamily="18" charset="0"/>
                          </a:rPr>
                          <m:t>𝜙</m:t>
                        </m:r>
                      </m:sub>
                    </m:sSub>
                  </m:oMath>
                </a14:m>
                <a:endParaRPr lang="en-US" sz="1080" dirty="0">
                  <a:solidFill>
                    <a:srgbClr val="00B050"/>
                  </a:solidFill>
                </a:endParaRPr>
              </a:p>
            </p:txBody>
          </p:sp>
        </mc:Choice>
        <mc:Fallback xmlns="">
          <p:sp>
            <p:nvSpPr>
              <p:cNvPr id="52" name="TextBox 51">
                <a:extLst>
                  <a:ext uri="{FF2B5EF4-FFF2-40B4-BE49-F238E27FC236}">
                    <a16:creationId xmlns:a16="http://schemas.microsoft.com/office/drawing/2014/main" id="{83C01CF2-2F48-B2CF-4EED-318196069A67}"/>
                  </a:ext>
                </a:extLst>
              </p:cNvPr>
              <p:cNvSpPr txBox="1">
                <a:spLocks noRot="1" noChangeAspect="1" noMove="1" noResize="1" noEditPoints="1" noAdjustHandles="1" noChangeArrowheads="1" noChangeShapeType="1" noTextEdit="1"/>
              </p:cNvSpPr>
              <p:nvPr/>
            </p:nvSpPr>
            <p:spPr>
              <a:xfrm>
                <a:off x="6340882" y="3236148"/>
                <a:ext cx="1071127" cy="389658"/>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A333C3E-74E7-2696-CEAB-5B6BB849059D}"/>
                  </a:ext>
                </a:extLst>
              </p:cNvPr>
              <p:cNvSpPr txBox="1"/>
              <p:nvPr/>
            </p:nvSpPr>
            <p:spPr>
              <a:xfrm>
                <a:off x="6932481" y="2559700"/>
                <a:ext cx="1690143" cy="286232"/>
              </a:xfrm>
              <a:prstGeom prst="rect">
                <a:avLst/>
              </a:prstGeom>
              <a:noFill/>
            </p:spPr>
            <p:txBody>
              <a:bodyPr wrap="none" rtlCol="0">
                <a:spAutoFit/>
              </a:bodyPr>
              <a:lstStyle/>
              <a:p>
                <a:r>
                  <a:rPr lang="en-US" sz="1260" dirty="0">
                    <a:solidFill>
                      <a:srgbClr val="0E8BAE"/>
                    </a:solidFill>
                  </a:rPr>
                  <a:t>Assuming a massless </a:t>
                </a:r>
                <a14:m>
                  <m:oMath xmlns:m="http://schemas.openxmlformats.org/officeDocument/2006/math">
                    <m:r>
                      <a:rPr lang="en-US" sz="1260" i="1">
                        <a:solidFill>
                          <a:srgbClr val="0E8BAE"/>
                        </a:solidFill>
                        <a:latin typeface="Cambria Math" panose="02040503050406030204" pitchFamily="18" charset="0"/>
                        <a:ea typeface="Cambria Math" panose="02040503050406030204" pitchFamily="18" charset="0"/>
                      </a:rPr>
                      <m:t>𝜙</m:t>
                    </m:r>
                  </m:oMath>
                </a14:m>
                <a:endParaRPr lang="en-US" sz="1260" dirty="0">
                  <a:solidFill>
                    <a:srgbClr val="0E8BAE"/>
                  </a:solidFill>
                </a:endParaRPr>
              </a:p>
            </p:txBody>
          </p:sp>
        </mc:Choice>
        <mc:Fallback xmlns="">
          <p:sp>
            <p:nvSpPr>
              <p:cNvPr id="3" name="TextBox 2">
                <a:extLst>
                  <a:ext uri="{FF2B5EF4-FFF2-40B4-BE49-F238E27FC236}">
                    <a16:creationId xmlns:a16="http://schemas.microsoft.com/office/drawing/2014/main" id="{CA333C3E-74E7-2696-CEAB-5B6BB849059D}"/>
                  </a:ext>
                </a:extLst>
              </p:cNvPr>
              <p:cNvSpPr txBox="1">
                <a:spLocks noRot="1" noChangeAspect="1" noMove="1" noResize="1" noEditPoints="1" noAdjustHandles="1" noChangeArrowheads="1" noChangeShapeType="1" noTextEdit="1"/>
              </p:cNvSpPr>
              <p:nvPr/>
            </p:nvSpPr>
            <p:spPr>
              <a:xfrm>
                <a:off x="6932481" y="2559700"/>
                <a:ext cx="1690143" cy="286232"/>
              </a:xfrm>
              <a:prstGeom prst="rect">
                <a:avLst/>
              </a:prstGeom>
              <a:blipFill>
                <a:blip r:embed="rId9"/>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43B3BECD-E44F-C30B-BE05-4768B173938C}"/>
                  </a:ext>
                </a:extLst>
              </p:cNvPr>
              <p:cNvSpPr txBox="1"/>
              <p:nvPr/>
            </p:nvSpPr>
            <p:spPr>
              <a:xfrm>
                <a:off x="3729315" y="3941104"/>
                <a:ext cx="2872931" cy="39324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440" i="1">
                              <a:latin typeface="Cambria Math" panose="02040503050406030204" pitchFamily="18" charset="0"/>
                            </a:rPr>
                          </m:ctrlPr>
                        </m:sSubPr>
                        <m:e>
                          <m:r>
                            <a:rPr lang="en-AU" sz="1440" i="1">
                              <a:latin typeface="Cambria Math" panose="02040503050406030204" pitchFamily="18" charset="0"/>
                            </a:rPr>
                            <m:t>𝑇</m:t>
                          </m:r>
                        </m:e>
                        <m:sub>
                          <m:r>
                            <m:rPr>
                              <m:sty m:val="p"/>
                            </m:rPr>
                            <a:rPr lang="en-AU" sz="1440">
                              <a:latin typeface="Cambria Math" panose="02040503050406030204" pitchFamily="18" charset="0"/>
                            </a:rPr>
                            <m:t>isotropise</m:t>
                          </m:r>
                        </m:sub>
                      </m:sSub>
                      <m:r>
                        <a:rPr lang="en-AU" sz="1440">
                          <a:latin typeface="Cambria Math" panose="02040503050406030204" pitchFamily="18" charset="0"/>
                        </a:rPr>
                        <m:t> </m:t>
                      </m:r>
                      <m:r>
                        <a:rPr lang="en-US" sz="1440" dirty="0">
                          <a:latin typeface="Cambria Math" panose="02040503050406030204" pitchFamily="18" charset="0"/>
                          <a:ea typeface="Cambria Math" panose="02040503050406030204" pitchFamily="18" charset="0"/>
                        </a:rPr>
                        <m:t>~</m:t>
                      </m:r>
                      <m:r>
                        <a:rPr lang="en-AU" sz="1440" i="1" dirty="0">
                          <a:latin typeface="Cambria Math" panose="02040503050406030204" pitchFamily="18" charset="0"/>
                          <a:ea typeface="Cambria Math" panose="02040503050406030204" pitchFamily="18" charset="0"/>
                        </a:rPr>
                        <m:t> </m:t>
                      </m:r>
                      <m:sSup>
                        <m:sSupPr>
                          <m:ctrlPr>
                            <a:rPr lang="en-US" sz="1440" i="1" dirty="0">
                              <a:latin typeface="Cambria Math" panose="02040503050406030204" pitchFamily="18" charset="0"/>
                              <a:ea typeface="Cambria Math" panose="02040503050406030204" pitchFamily="18" charset="0"/>
                            </a:rPr>
                          </m:ctrlPr>
                        </m:sSupPr>
                        <m:e>
                          <m:d>
                            <m:dPr>
                              <m:ctrlPr>
                                <a:rPr lang="en-US" sz="1440" i="1" dirty="0">
                                  <a:latin typeface="Cambria Math" panose="02040503050406030204" pitchFamily="18" charset="0"/>
                                  <a:ea typeface="Cambria Math" panose="02040503050406030204" pitchFamily="18" charset="0"/>
                                </a:rPr>
                              </m:ctrlPr>
                            </m:dPr>
                            <m:e>
                              <m:sSub>
                                <m:sSubPr>
                                  <m:ctrlPr>
                                    <a:rPr lang="en-US" sz="1440" i="1" dirty="0">
                                      <a:latin typeface="Cambria Math" panose="02040503050406030204" pitchFamily="18" charset="0"/>
                                      <a:ea typeface="Cambria Math" panose="02040503050406030204" pitchFamily="18" charset="0"/>
                                    </a:rPr>
                                  </m:ctrlPr>
                                </m:sSubPr>
                                <m:e>
                                  <m:r>
                                    <a:rPr lang="en-US" sz="1440" i="1" dirty="0">
                                      <a:latin typeface="Cambria Math" panose="02040503050406030204" pitchFamily="18" charset="0"/>
                                      <a:ea typeface="Cambria Math" panose="02040503050406030204" pitchFamily="18" charset="0"/>
                                    </a:rPr>
                                    <m:t>𝜃</m:t>
                                  </m:r>
                                </m:e>
                                <m:sub>
                                  <m:r>
                                    <a:rPr lang="en-US" sz="1440" i="1" dirty="0">
                                      <a:latin typeface="Cambria Math" panose="02040503050406030204" pitchFamily="18" charset="0"/>
                                      <a:ea typeface="Cambria Math" panose="02040503050406030204" pitchFamily="18" charset="0"/>
                                    </a:rPr>
                                    <m:t>𝜙</m:t>
                                  </m:r>
                                </m:sub>
                              </m:sSub>
                              <m:sSub>
                                <m:sSubPr>
                                  <m:ctrlPr>
                                    <a:rPr lang="en-US" sz="1440" i="1" dirty="0">
                                      <a:latin typeface="Cambria Math" panose="02040503050406030204" pitchFamily="18" charset="0"/>
                                      <a:ea typeface="Cambria Math" panose="02040503050406030204" pitchFamily="18" charset="0"/>
                                    </a:rPr>
                                  </m:ctrlPr>
                                </m:sSubPr>
                                <m:e>
                                  <m:r>
                                    <a:rPr lang="en-US" sz="1440" i="1" dirty="0">
                                      <a:latin typeface="Cambria Math" panose="02040503050406030204" pitchFamily="18" charset="0"/>
                                      <a:ea typeface="Cambria Math" panose="02040503050406030204" pitchFamily="18" charset="0"/>
                                    </a:rPr>
                                    <m:t>𝜃</m:t>
                                  </m:r>
                                </m:e>
                                <m:sub>
                                  <m:r>
                                    <a:rPr lang="en-US" sz="1440" i="1" dirty="0">
                                      <a:latin typeface="Cambria Math" panose="02040503050406030204" pitchFamily="18" charset="0"/>
                                      <a:ea typeface="Cambria Math" panose="02040503050406030204" pitchFamily="18" charset="0"/>
                                    </a:rPr>
                                    <m:t>𝜈</m:t>
                                  </m:r>
                                  <m:r>
                                    <a:rPr lang="en-AU" sz="1440" i="1" dirty="0">
                                      <a:latin typeface="Cambria Math" panose="02040503050406030204" pitchFamily="18" charset="0"/>
                                      <a:ea typeface="Cambria Math" panose="02040503050406030204" pitchFamily="18" charset="0"/>
                                    </a:rPr>
                                    <m:t>𝑙</m:t>
                                  </m:r>
                                </m:sub>
                              </m:sSub>
                            </m:e>
                          </m:d>
                        </m:e>
                        <m:sup>
                          <m:r>
                            <a:rPr lang="en-AU" sz="1440" i="1" dirty="0">
                              <a:latin typeface="Cambria Math" panose="02040503050406030204" pitchFamily="18" charset="0"/>
                              <a:ea typeface="Cambria Math" panose="02040503050406030204" pitchFamily="18" charset="0"/>
                            </a:rPr>
                            <m:t>−2</m:t>
                          </m:r>
                        </m:sup>
                      </m:sSup>
                      <m:r>
                        <a:rPr lang="en-AU" sz="1440" i="1" dirty="0">
                          <a:latin typeface="Cambria Math" panose="02040503050406030204" pitchFamily="18" charset="0"/>
                          <a:ea typeface="Cambria Math" panose="02040503050406030204" pitchFamily="18" charset="0"/>
                        </a:rPr>
                        <m:t> </m:t>
                      </m:r>
                      <m:sSub>
                        <m:sSubPr>
                          <m:ctrlPr>
                            <a:rPr lang="en-US" sz="1440" i="1" dirty="0">
                              <a:latin typeface="Cambria Math" panose="02040503050406030204" pitchFamily="18" charset="0"/>
                              <a:ea typeface="Cambria Math" panose="02040503050406030204" pitchFamily="18" charset="0"/>
                            </a:rPr>
                          </m:ctrlPr>
                        </m:sSubPr>
                        <m:e>
                          <m:r>
                            <a:rPr lang="en-US" sz="1440" i="1" dirty="0">
                              <a:latin typeface="Cambria Math" panose="02040503050406030204" pitchFamily="18" charset="0"/>
                              <a:ea typeface="Cambria Math" panose="02040503050406030204" pitchFamily="18" charset="0"/>
                            </a:rPr>
                            <m:t>𝛾</m:t>
                          </m:r>
                        </m:e>
                        <m:sub>
                          <m:r>
                            <a:rPr lang="en-US" sz="1440" i="1" dirty="0">
                              <a:latin typeface="Cambria Math" panose="02040503050406030204" pitchFamily="18" charset="0"/>
                              <a:ea typeface="Cambria Math" panose="02040503050406030204" pitchFamily="18" charset="0"/>
                            </a:rPr>
                            <m:t>𝜈</m:t>
                          </m:r>
                          <m:r>
                            <a:rPr lang="en-AU" sz="1440" i="1" dirty="0">
                              <a:latin typeface="Cambria Math" panose="02040503050406030204" pitchFamily="18" charset="0"/>
                              <a:ea typeface="Cambria Math" panose="02040503050406030204" pitchFamily="18" charset="0"/>
                            </a:rPr>
                            <m:t>𝐻</m:t>
                          </m:r>
                        </m:sub>
                      </m:sSub>
                      <m:r>
                        <a:rPr lang="en-AU" sz="1440" i="1" dirty="0">
                          <a:latin typeface="Cambria Math" panose="02040503050406030204" pitchFamily="18" charset="0"/>
                          <a:ea typeface="Cambria Math" panose="02040503050406030204" pitchFamily="18" charset="0"/>
                        </a:rPr>
                        <m:t> </m:t>
                      </m:r>
                      <m:sSub>
                        <m:sSubPr>
                          <m:ctrlPr>
                            <a:rPr lang="en-US" sz="1440" i="1" dirty="0">
                              <a:latin typeface="Cambria Math" panose="02040503050406030204" pitchFamily="18" charset="0"/>
                              <a:ea typeface="Cambria Math" panose="02040503050406030204" pitchFamily="18" charset="0"/>
                            </a:rPr>
                          </m:ctrlPr>
                        </m:sSubPr>
                        <m:e>
                          <m:r>
                            <a:rPr lang="en-US" sz="1440" i="1" dirty="0">
                              <a:latin typeface="Cambria Math" panose="02040503050406030204" pitchFamily="18" charset="0"/>
                              <a:ea typeface="Cambria Math" panose="02040503050406030204" pitchFamily="18" charset="0"/>
                            </a:rPr>
                            <m:t>𝜏</m:t>
                          </m:r>
                        </m:e>
                        <m:sub>
                          <m:r>
                            <m:rPr>
                              <m:sty m:val="p"/>
                            </m:rPr>
                            <a:rPr lang="en-AU" sz="1440" dirty="0">
                              <a:latin typeface="Cambria Math" panose="02040503050406030204" pitchFamily="18" charset="0"/>
                              <a:ea typeface="Cambria Math" panose="02040503050406030204" pitchFamily="18" charset="0"/>
                            </a:rPr>
                            <m:t>rest</m:t>
                          </m:r>
                        </m:sub>
                      </m:sSub>
                    </m:oMath>
                  </m:oMathPara>
                </a14:m>
                <a:endParaRPr lang="en-US" sz="1440" dirty="0"/>
              </a:p>
            </p:txBody>
          </p:sp>
        </mc:Choice>
        <mc:Fallback xmlns="">
          <p:sp>
            <p:nvSpPr>
              <p:cNvPr id="17" name="TextBox 16">
                <a:extLst>
                  <a:ext uri="{FF2B5EF4-FFF2-40B4-BE49-F238E27FC236}">
                    <a16:creationId xmlns:a16="http://schemas.microsoft.com/office/drawing/2014/main" id="{43B3BECD-E44F-C30B-BE05-4768B173938C}"/>
                  </a:ext>
                </a:extLst>
              </p:cNvPr>
              <p:cNvSpPr txBox="1">
                <a:spLocks noRot="1" noChangeAspect="1" noMove="1" noResize="1" noEditPoints="1" noAdjustHandles="1" noChangeArrowheads="1" noChangeShapeType="1" noTextEdit="1"/>
              </p:cNvSpPr>
              <p:nvPr/>
            </p:nvSpPr>
            <p:spPr>
              <a:xfrm>
                <a:off x="3729315" y="3941104"/>
                <a:ext cx="2872931" cy="393249"/>
              </a:xfrm>
              <a:prstGeom prst="rect">
                <a:avLst/>
              </a:prstGeom>
              <a:blipFill>
                <a:blip r:embed="rId10"/>
                <a:stretch>
                  <a:fillRect b="-3125"/>
                </a:stretch>
              </a:blipFill>
            </p:spPr>
            <p:txBody>
              <a:bodyPr/>
              <a:lstStyle/>
              <a:p>
                <a:r>
                  <a:rPr lang="en-US">
                    <a:noFill/>
                  </a:rPr>
                  <a:t> </a:t>
                </a:r>
              </a:p>
            </p:txBody>
          </p:sp>
        </mc:Fallback>
      </mc:AlternateContent>
      <p:sp>
        <p:nvSpPr>
          <p:cNvPr id="18" name="Content Placeholder 2">
            <a:extLst>
              <a:ext uri="{FF2B5EF4-FFF2-40B4-BE49-F238E27FC236}">
                <a16:creationId xmlns:a16="http://schemas.microsoft.com/office/drawing/2014/main" id="{25B10B45-3FA6-39EF-6D49-B4455CD3AD84}"/>
              </a:ext>
            </a:extLst>
          </p:cNvPr>
          <p:cNvSpPr txBox="1">
            <a:spLocks/>
          </p:cNvSpPr>
          <p:nvPr/>
        </p:nvSpPr>
        <p:spPr>
          <a:xfrm>
            <a:off x="453848" y="3991801"/>
            <a:ext cx="3589872" cy="397622"/>
          </a:xfrm>
          <a:prstGeom prst="rect">
            <a:avLst/>
          </a:prstGeom>
        </p:spPr>
        <p:txBody>
          <a:bodyPr vert="horz" lIns="82296" tIns="41148" rIns="82296" bIns="41148" rtlCol="0">
            <a:noAutofit/>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AU" sz="1620" dirty="0">
                <a:solidFill>
                  <a:srgbClr val="FF0000"/>
                </a:solidFill>
              </a:rPr>
              <a:t>→ </a:t>
            </a:r>
            <a:r>
              <a:rPr lang="en-AU" sz="1620" dirty="0"/>
              <a:t>Isotropisation is a </a:t>
            </a:r>
            <a:r>
              <a:rPr lang="en-AU" sz="1620" dirty="0" err="1">
                <a:solidFill>
                  <a:srgbClr val="FF0000"/>
                </a:solidFill>
              </a:rPr>
              <a:t>loooong</a:t>
            </a:r>
            <a:r>
              <a:rPr lang="en-AU" sz="1620" dirty="0">
                <a:solidFill>
                  <a:srgbClr val="FF0000"/>
                </a:solidFill>
              </a:rPr>
              <a:t> process:</a:t>
            </a:r>
            <a:endParaRPr lang="en-AU" sz="1620" dirty="0"/>
          </a:p>
        </p:txBody>
      </p:sp>
      <p:sp>
        <p:nvSpPr>
          <p:cNvPr id="19" name="TextBox 18">
            <a:extLst>
              <a:ext uri="{FF2B5EF4-FFF2-40B4-BE49-F238E27FC236}">
                <a16:creationId xmlns:a16="http://schemas.microsoft.com/office/drawing/2014/main" id="{90CF6864-3A57-54D4-EECC-3C9E60569553}"/>
              </a:ext>
            </a:extLst>
          </p:cNvPr>
          <p:cNvSpPr txBox="1"/>
          <p:nvPr/>
        </p:nvSpPr>
        <p:spPr>
          <a:xfrm>
            <a:off x="5017228" y="3743534"/>
            <a:ext cx="555120" cy="286232"/>
          </a:xfrm>
          <a:prstGeom prst="rect">
            <a:avLst/>
          </a:prstGeom>
          <a:noFill/>
        </p:spPr>
        <p:txBody>
          <a:bodyPr wrap="square" rtlCol="0">
            <a:spAutoFit/>
          </a:bodyPr>
          <a:lstStyle/>
          <a:p>
            <a:r>
              <a:rPr lang="en-US" sz="1260" dirty="0">
                <a:solidFill>
                  <a:srgbClr val="0E8BAE"/>
                </a:solidFill>
              </a:rPr>
              <a:t>Boost</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D87248AE-A46F-1C88-F0CA-A2483288135F}"/>
                  </a:ext>
                </a:extLst>
              </p:cNvPr>
              <p:cNvSpPr txBox="1"/>
              <p:nvPr/>
            </p:nvSpPr>
            <p:spPr>
              <a:xfrm>
                <a:off x="7112649" y="3625806"/>
                <a:ext cx="1304851" cy="480131"/>
              </a:xfrm>
              <a:prstGeom prst="rect">
                <a:avLst/>
              </a:prstGeom>
              <a:noFill/>
            </p:spPr>
            <p:txBody>
              <a:bodyPr wrap="square" rtlCol="0">
                <a:spAutoFit/>
              </a:bodyPr>
              <a:lstStyle/>
              <a:p>
                <a:r>
                  <a:rPr lang="en-US" sz="1260" dirty="0">
                    <a:solidFill>
                      <a:srgbClr val="0E8BAE"/>
                    </a:solidFill>
                  </a:rPr>
                  <a:t>Rest-frame lifetime of </a:t>
                </a:r>
                <a14:m>
                  <m:oMath xmlns:m="http://schemas.openxmlformats.org/officeDocument/2006/math">
                    <m:sSub>
                      <m:sSubPr>
                        <m:ctrlPr>
                          <a:rPr lang="en-AU" sz="1260" i="1">
                            <a:solidFill>
                              <a:srgbClr val="0E8BAE"/>
                            </a:solidFill>
                            <a:latin typeface="Cambria Math" panose="02040503050406030204" pitchFamily="18" charset="0"/>
                          </a:rPr>
                        </m:ctrlPr>
                      </m:sSubPr>
                      <m:e>
                        <m:r>
                          <a:rPr lang="en-AU" sz="1260" i="1">
                            <a:solidFill>
                              <a:srgbClr val="0E8BAE"/>
                            </a:solidFill>
                            <a:latin typeface="Cambria Math" panose="02040503050406030204" pitchFamily="18" charset="0"/>
                            <a:ea typeface="Cambria Math" panose="02040503050406030204" pitchFamily="18" charset="0"/>
                          </a:rPr>
                          <m:t>𝜈</m:t>
                        </m:r>
                      </m:e>
                      <m:sub>
                        <m:r>
                          <a:rPr lang="en-AU" sz="1260" i="1">
                            <a:solidFill>
                              <a:srgbClr val="0E8BAE"/>
                            </a:solidFill>
                            <a:latin typeface="Cambria Math" panose="02040503050406030204" pitchFamily="18" charset="0"/>
                          </a:rPr>
                          <m:t>𝐻</m:t>
                        </m:r>
                      </m:sub>
                    </m:sSub>
                  </m:oMath>
                </a14:m>
                <a:endParaRPr lang="en-US" sz="1260" dirty="0">
                  <a:solidFill>
                    <a:srgbClr val="0E8BAE"/>
                  </a:solidFill>
                </a:endParaRPr>
              </a:p>
            </p:txBody>
          </p:sp>
        </mc:Choice>
        <mc:Fallback xmlns="">
          <p:sp>
            <p:nvSpPr>
              <p:cNvPr id="20" name="TextBox 19">
                <a:extLst>
                  <a:ext uri="{FF2B5EF4-FFF2-40B4-BE49-F238E27FC236}">
                    <a16:creationId xmlns:a16="http://schemas.microsoft.com/office/drawing/2014/main" id="{D87248AE-A46F-1C88-F0CA-A2483288135F}"/>
                  </a:ext>
                </a:extLst>
              </p:cNvPr>
              <p:cNvSpPr txBox="1">
                <a:spLocks noRot="1" noChangeAspect="1" noMove="1" noResize="1" noEditPoints="1" noAdjustHandles="1" noChangeArrowheads="1" noChangeShapeType="1" noTextEdit="1"/>
              </p:cNvSpPr>
              <p:nvPr/>
            </p:nvSpPr>
            <p:spPr>
              <a:xfrm>
                <a:off x="7112649" y="3625806"/>
                <a:ext cx="1304851" cy="480131"/>
              </a:xfrm>
              <a:prstGeom prst="rect">
                <a:avLst/>
              </a:prstGeom>
              <a:blipFill>
                <a:blip r:embed="rId11"/>
                <a:stretch>
                  <a:fillRect l="-971" b="-7692"/>
                </a:stretch>
              </a:blipFill>
            </p:spPr>
            <p:txBody>
              <a:bodyPr/>
              <a:lstStyle/>
              <a:p>
                <a:r>
                  <a:rPr lang="en-US">
                    <a:noFill/>
                  </a:rPr>
                  <a:t> </a:t>
                </a:r>
              </a:p>
            </p:txBody>
          </p:sp>
        </mc:Fallback>
      </mc:AlternateContent>
      <p:cxnSp>
        <p:nvCxnSpPr>
          <p:cNvPr id="22" name="Straight Arrow Connector 21">
            <a:extLst>
              <a:ext uri="{FF2B5EF4-FFF2-40B4-BE49-F238E27FC236}">
                <a16:creationId xmlns:a16="http://schemas.microsoft.com/office/drawing/2014/main" id="{CEFEC2E4-90E3-7372-09AC-46C2913C46AA}"/>
              </a:ext>
            </a:extLst>
          </p:cNvPr>
          <p:cNvCxnSpPr>
            <a:cxnSpLocks/>
          </p:cNvCxnSpPr>
          <p:nvPr/>
        </p:nvCxnSpPr>
        <p:spPr>
          <a:xfrm>
            <a:off x="5584021" y="3882035"/>
            <a:ext cx="309526" cy="23429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2293C1B-834E-4D09-716B-52EB04BADDB6}"/>
              </a:ext>
            </a:extLst>
          </p:cNvPr>
          <p:cNvCxnSpPr>
            <a:cxnSpLocks/>
          </p:cNvCxnSpPr>
          <p:nvPr/>
        </p:nvCxnSpPr>
        <p:spPr>
          <a:xfrm flipH="1">
            <a:off x="6269410" y="3857548"/>
            <a:ext cx="813400" cy="27070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FCAE6D6B-BE7E-70B0-A6CD-6989D5D93C5B}"/>
                  </a:ext>
                </a:extLst>
              </p:cNvPr>
              <p:cNvSpPr txBox="1"/>
              <p:nvPr/>
            </p:nvSpPr>
            <p:spPr>
              <a:xfrm>
                <a:off x="6374111" y="4049635"/>
                <a:ext cx="1035380" cy="3139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440" i="1">
                          <a:latin typeface="Cambria Math" panose="02040503050406030204" pitchFamily="18" charset="0"/>
                          <a:ea typeface="Cambria Math" panose="02040503050406030204" pitchFamily="18" charset="0"/>
                        </a:rPr>
                        <m:t>≳</m:t>
                      </m:r>
                      <m:r>
                        <a:rPr lang="en-AU" sz="1440" i="1">
                          <a:latin typeface="Cambria Math" panose="02040503050406030204" pitchFamily="18" charset="0"/>
                          <a:ea typeface="Cambria Math" panose="02040503050406030204" pitchFamily="18" charset="0"/>
                        </a:rPr>
                        <m:t>400</m:t>
                      </m:r>
                      <m:r>
                        <a:rPr lang="en-AU" sz="1440">
                          <a:latin typeface="Cambria Math" panose="02040503050406030204" pitchFamily="18" charset="0"/>
                          <a:ea typeface="Cambria Math" panose="02040503050406030204" pitchFamily="18" charset="0"/>
                        </a:rPr>
                        <m:t> </m:t>
                      </m:r>
                      <m:r>
                        <m:rPr>
                          <m:sty m:val="p"/>
                        </m:rPr>
                        <a:rPr lang="en-AU" sz="1440">
                          <a:latin typeface="Cambria Math" panose="02040503050406030204" pitchFamily="18" charset="0"/>
                          <a:ea typeface="Cambria Math" panose="02040503050406030204" pitchFamily="18" charset="0"/>
                        </a:rPr>
                        <m:t>kyr</m:t>
                      </m:r>
                    </m:oMath>
                  </m:oMathPara>
                </a14:m>
                <a:endParaRPr lang="en-US" sz="1440" dirty="0"/>
              </a:p>
            </p:txBody>
          </p:sp>
        </mc:Choice>
        <mc:Fallback xmlns="">
          <p:sp>
            <p:nvSpPr>
              <p:cNvPr id="62" name="TextBox 61">
                <a:extLst>
                  <a:ext uri="{FF2B5EF4-FFF2-40B4-BE49-F238E27FC236}">
                    <a16:creationId xmlns:a16="http://schemas.microsoft.com/office/drawing/2014/main" id="{FCAE6D6B-BE7E-70B0-A6CD-6989D5D93C5B}"/>
                  </a:ext>
                </a:extLst>
              </p:cNvPr>
              <p:cNvSpPr txBox="1">
                <a:spLocks noRot="1" noChangeAspect="1" noMove="1" noResize="1" noEditPoints="1" noAdjustHandles="1" noChangeArrowheads="1" noChangeShapeType="1" noTextEdit="1"/>
              </p:cNvSpPr>
              <p:nvPr/>
            </p:nvSpPr>
            <p:spPr>
              <a:xfrm>
                <a:off x="6374111" y="4049635"/>
                <a:ext cx="1035380" cy="313932"/>
              </a:xfrm>
              <a:prstGeom prst="rect">
                <a:avLst/>
              </a:prstGeom>
              <a:blipFill>
                <a:blip r:embed="rId12"/>
                <a:stretch>
                  <a:fillRect b="-15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B3BFFA13-9DF8-94E6-FBD1-8D15416B3BBC}"/>
                  </a:ext>
                </a:extLst>
              </p:cNvPr>
              <p:cNvSpPr txBox="1"/>
              <p:nvPr/>
            </p:nvSpPr>
            <p:spPr>
              <a:xfrm>
                <a:off x="4359715" y="4521429"/>
                <a:ext cx="4089576" cy="286232"/>
              </a:xfrm>
              <a:prstGeom prst="rect">
                <a:avLst/>
              </a:prstGeom>
              <a:noFill/>
            </p:spPr>
            <p:txBody>
              <a:bodyPr wrap="square" rtlCol="0">
                <a:spAutoFit/>
              </a:bodyPr>
              <a:lstStyle/>
              <a:p>
                <a:r>
                  <a:rPr lang="en-US" sz="1260" dirty="0">
                    <a:solidFill>
                      <a:srgbClr val="0E8BAE"/>
                    </a:solidFill>
                  </a:rPr>
                  <a:t>→ Lower bound on </a:t>
                </a:r>
                <a14:m>
                  <m:oMath xmlns:m="http://schemas.openxmlformats.org/officeDocument/2006/math">
                    <m:sSub>
                      <m:sSubPr>
                        <m:ctrlPr>
                          <a:rPr lang="en-US" sz="1260" i="1" dirty="0">
                            <a:solidFill>
                              <a:srgbClr val="0E8BAE"/>
                            </a:solidFill>
                            <a:latin typeface="Cambria Math" panose="02040503050406030204" pitchFamily="18" charset="0"/>
                            <a:ea typeface="Cambria Math" panose="02040503050406030204" pitchFamily="18" charset="0"/>
                          </a:rPr>
                        </m:ctrlPr>
                      </m:sSubPr>
                      <m:e>
                        <m:r>
                          <a:rPr lang="en-US" sz="1260" i="1" dirty="0">
                            <a:solidFill>
                              <a:srgbClr val="0E8BAE"/>
                            </a:solidFill>
                            <a:latin typeface="Cambria Math" panose="02040503050406030204" pitchFamily="18" charset="0"/>
                            <a:ea typeface="Cambria Math" panose="02040503050406030204" pitchFamily="18" charset="0"/>
                          </a:rPr>
                          <m:t>𝜏</m:t>
                        </m:r>
                      </m:e>
                      <m:sub>
                        <m:r>
                          <m:rPr>
                            <m:sty m:val="p"/>
                          </m:rPr>
                          <a:rPr lang="en-AU" sz="1260" dirty="0">
                            <a:solidFill>
                              <a:srgbClr val="0E8BAE"/>
                            </a:solidFill>
                            <a:latin typeface="Cambria Math" panose="02040503050406030204" pitchFamily="18" charset="0"/>
                            <a:ea typeface="Cambria Math" panose="02040503050406030204" pitchFamily="18" charset="0"/>
                          </a:rPr>
                          <m:t>rest</m:t>
                        </m:r>
                      </m:sub>
                    </m:sSub>
                  </m:oMath>
                </a14:m>
                <a:r>
                  <a:rPr lang="en-US" sz="1260" dirty="0">
                    <a:solidFill>
                      <a:srgbClr val="0E8BAE"/>
                    </a:solidFill>
                  </a:rPr>
                  <a:t> as a function of </a:t>
                </a:r>
                <a14:m>
                  <m:oMath xmlns:m="http://schemas.openxmlformats.org/officeDocument/2006/math">
                    <m:sSub>
                      <m:sSubPr>
                        <m:ctrlPr>
                          <a:rPr lang="en-US" sz="1260" i="1">
                            <a:solidFill>
                              <a:srgbClr val="0E8BAE"/>
                            </a:solidFill>
                            <a:latin typeface="Cambria Math" panose="02040503050406030204" pitchFamily="18" charset="0"/>
                          </a:rPr>
                        </m:ctrlPr>
                      </m:sSubPr>
                      <m:e>
                        <m:r>
                          <a:rPr lang="en-AU" sz="1260" i="1">
                            <a:solidFill>
                              <a:srgbClr val="0E8BAE"/>
                            </a:solidFill>
                            <a:latin typeface="Cambria Math" panose="02040503050406030204" pitchFamily="18" charset="0"/>
                          </a:rPr>
                          <m:t>𝑚</m:t>
                        </m:r>
                      </m:e>
                      <m:sub>
                        <m:r>
                          <a:rPr lang="en-US" sz="1260" i="1">
                            <a:solidFill>
                              <a:srgbClr val="0E8BAE"/>
                            </a:solidFill>
                            <a:latin typeface="Cambria Math" panose="02040503050406030204" pitchFamily="18" charset="0"/>
                            <a:ea typeface="Cambria Math" panose="02040503050406030204" pitchFamily="18" charset="0"/>
                          </a:rPr>
                          <m:t>𝜈</m:t>
                        </m:r>
                        <m:r>
                          <a:rPr lang="en-AU" sz="1260" i="1">
                            <a:solidFill>
                              <a:srgbClr val="0E8BAE"/>
                            </a:solidFill>
                            <a:latin typeface="Cambria Math" panose="02040503050406030204" pitchFamily="18" charset="0"/>
                            <a:ea typeface="Cambria Math" panose="02040503050406030204" pitchFamily="18" charset="0"/>
                          </a:rPr>
                          <m:t>𝐻</m:t>
                        </m:r>
                      </m:sub>
                    </m:sSub>
                  </m:oMath>
                </a14:m>
                <a:r>
                  <a:rPr lang="en-US" sz="1260" dirty="0">
                    <a:solidFill>
                      <a:srgbClr val="0E8BAE"/>
                    </a:solidFill>
                  </a:rPr>
                  <a:t> and </a:t>
                </a:r>
                <a14:m>
                  <m:oMath xmlns:m="http://schemas.openxmlformats.org/officeDocument/2006/math">
                    <m:sSub>
                      <m:sSubPr>
                        <m:ctrlPr>
                          <a:rPr lang="en-US" sz="1260" i="1">
                            <a:solidFill>
                              <a:srgbClr val="0E8BAE"/>
                            </a:solidFill>
                            <a:latin typeface="Cambria Math" panose="02040503050406030204" pitchFamily="18" charset="0"/>
                          </a:rPr>
                        </m:ctrlPr>
                      </m:sSubPr>
                      <m:e>
                        <m:r>
                          <a:rPr lang="en-AU" sz="1260" i="1">
                            <a:solidFill>
                              <a:srgbClr val="0E8BAE"/>
                            </a:solidFill>
                            <a:latin typeface="Cambria Math" panose="02040503050406030204" pitchFamily="18" charset="0"/>
                          </a:rPr>
                          <m:t>𝑚</m:t>
                        </m:r>
                      </m:e>
                      <m:sub>
                        <m:r>
                          <a:rPr lang="en-US" sz="1260" i="1">
                            <a:solidFill>
                              <a:srgbClr val="0E8BAE"/>
                            </a:solidFill>
                            <a:latin typeface="Cambria Math" panose="02040503050406030204" pitchFamily="18" charset="0"/>
                            <a:ea typeface="Cambria Math" panose="02040503050406030204" pitchFamily="18" charset="0"/>
                          </a:rPr>
                          <m:t>𝜈</m:t>
                        </m:r>
                        <m:r>
                          <a:rPr lang="en-AU" sz="1260" i="1">
                            <a:solidFill>
                              <a:srgbClr val="0E8BAE"/>
                            </a:solidFill>
                            <a:latin typeface="Cambria Math" panose="02040503050406030204" pitchFamily="18" charset="0"/>
                            <a:ea typeface="Cambria Math" panose="02040503050406030204" pitchFamily="18" charset="0"/>
                          </a:rPr>
                          <m:t>𝑙</m:t>
                        </m:r>
                      </m:sub>
                    </m:sSub>
                  </m:oMath>
                </a14:m>
                <a:r>
                  <a:rPr lang="en-US" sz="1260" dirty="0">
                    <a:solidFill>
                      <a:srgbClr val="0E8BAE"/>
                    </a:solidFill>
                  </a:rPr>
                  <a:t>.  </a:t>
                </a:r>
              </a:p>
            </p:txBody>
          </p:sp>
        </mc:Choice>
        <mc:Fallback xmlns="">
          <p:sp>
            <p:nvSpPr>
              <p:cNvPr id="66" name="TextBox 65">
                <a:extLst>
                  <a:ext uri="{FF2B5EF4-FFF2-40B4-BE49-F238E27FC236}">
                    <a16:creationId xmlns:a16="http://schemas.microsoft.com/office/drawing/2014/main" id="{B3BFFA13-9DF8-94E6-FBD1-8D15416B3BBC}"/>
                  </a:ext>
                </a:extLst>
              </p:cNvPr>
              <p:cNvSpPr txBox="1">
                <a:spLocks noRot="1" noChangeAspect="1" noMove="1" noResize="1" noEditPoints="1" noAdjustHandles="1" noChangeArrowheads="1" noChangeShapeType="1" noTextEdit="1"/>
              </p:cNvSpPr>
              <p:nvPr/>
            </p:nvSpPr>
            <p:spPr>
              <a:xfrm>
                <a:off x="4359715" y="4521429"/>
                <a:ext cx="4089576" cy="286232"/>
              </a:xfrm>
              <a:prstGeom prst="rect">
                <a:avLst/>
              </a:prstGeom>
              <a:blipFill>
                <a:blip r:embed="rId13"/>
                <a:stretch>
                  <a:fillRect l="-310" t="-4348" b="-17391"/>
                </a:stretch>
              </a:blipFill>
            </p:spPr>
            <p:txBody>
              <a:bodyPr/>
              <a:lstStyle/>
              <a:p>
                <a:r>
                  <a:rPr lang="en-US">
                    <a:noFill/>
                  </a:rPr>
                  <a:t> </a:t>
                </a:r>
              </a:p>
            </p:txBody>
          </p:sp>
        </mc:Fallback>
      </mc:AlternateContent>
      <p:sp>
        <p:nvSpPr>
          <p:cNvPr id="5" name="Oval 4">
            <a:extLst>
              <a:ext uri="{FF2B5EF4-FFF2-40B4-BE49-F238E27FC236}">
                <a16:creationId xmlns:a16="http://schemas.microsoft.com/office/drawing/2014/main" id="{80635CE6-874D-D5B2-D02B-798A74FE66F7}"/>
              </a:ext>
            </a:extLst>
          </p:cNvPr>
          <p:cNvSpPr/>
          <p:nvPr/>
        </p:nvSpPr>
        <p:spPr>
          <a:xfrm>
            <a:off x="628572" y="2715028"/>
            <a:ext cx="663512" cy="1039000"/>
          </a:xfrm>
          <a:prstGeom prst="ellipse">
            <a:avLst/>
          </a:prstGeom>
          <a:gradFill flip="none" rotWithShape="1">
            <a:gsLst>
              <a:gs pos="100000">
                <a:srgbClr val="FFC000"/>
              </a:gs>
              <a:gs pos="73000">
                <a:schemeClr val="accent1">
                  <a:lumMod val="5000"/>
                  <a:lumOff val="95000"/>
                </a:schemeClr>
              </a:gs>
              <a:gs pos="100000">
                <a:srgbClr val="FFC000"/>
              </a:gs>
              <a:gs pos="0">
                <a:srgbClr val="B0C4E6">
                  <a:lumMod val="5000"/>
                  <a:lumOff val="95000"/>
                </a:srgbClr>
              </a:gs>
              <a:gs pos="0">
                <a:srgbClr val="BECEEA">
                  <a:lumMod val="5000"/>
                  <a:lumOff val="95000"/>
                </a:srgbClr>
              </a:gs>
              <a:gs pos="7000">
                <a:srgbClr val="FFC000"/>
              </a:gs>
              <a:gs pos="63000">
                <a:schemeClr val="accent1">
                  <a:lumMod val="10000"/>
                  <a:lumOff val="90000"/>
                </a:schemeClr>
              </a:gs>
              <a:gs pos="99000">
                <a:schemeClr val="bg1"/>
              </a:gs>
              <a:gs pos="100000">
                <a:srgbClr val="FFC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p>
        </p:txBody>
      </p:sp>
      <p:cxnSp>
        <p:nvCxnSpPr>
          <p:cNvPr id="7" name="Straight Arrow Connector 6">
            <a:extLst>
              <a:ext uri="{FF2B5EF4-FFF2-40B4-BE49-F238E27FC236}">
                <a16:creationId xmlns:a16="http://schemas.microsoft.com/office/drawing/2014/main" id="{D08378AF-3C03-598D-6751-E788094F9F28}"/>
              </a:ext>
            </a:extLst>
          </p:cNvPr>
          <p:cNvCxnSpPr/>
          <p:nvPr/>
        </p:nvCxnSpPr>
        <p:spPr>
          <a:xfrm flipV="1">
            <a:off x="953608" y="2805436"/>
            <a:ext cx="0" cy="43360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07F07E6A-6D84-1710-E1AA-663305D20708}"/>
              </a:ext>
            </a:extLst>
          </p:cNvPr>
          <p:cNvCxnSpPr>
            <a:cxnSpLocks/>
          </p:cNvCxnSpPr>
          <p:nvPr/>
        </p:nvCxnSpPr>
        <p:spPr>
          <a:xfrm>
            <a:off x="953608" y="3239039"/>
            <a:ext cx="0" cy="44687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2D6C5543-5DB4-6E35-6FA8-332F1021C495}"/>
              </a:ext>
            </a:extLst>
          </p:cNvPr>
          <p:cNvCxnSpPr>
            <a:cxnSpLocks/>
          </p:cNvCxnSpPr>
          <p:nvPr/>
        </p:nvCxnSpPr>
        <p:spPr>
          <a:xfrm>
            <a:off x="958035" y="3234612"/>
            <a:ext cx="274316"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F483D45-1B1F-9500-FE2A-ED570EF8F156}"/>
              </a:ext>
            </a:extLst>
          </p:cNvPr>
          <p:cNvCxnSpPr>
            <a:cxnSpLocks/>
          </p:cNvCxnSpPr>
          <p:nvPr/>
        </p:nvCxnSpPr>
        <p:spPr>
          <a:xfrm flipH="1">
            <a:off x="674863" y="3234612"/>
            <a:ext cx="283174"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481FC186-CC48-9F08-8EC1-1EDAC821D299}"/>
              </a:ext>
            </a:extLst>
          </p:cNvPr>
          <p:cNvSpPr/>
          <p:nvPr/>
        </p:nvSpPr>
        <p:spPr>
          <a:xfrm>
            <a:off x="3074416" y="2874798"/>
            <a:ext cx="779475" cy="811117"/>
          </a:xfrm>
          <a:prstGeom prst="ellipse">
            <a:avLst/>
          </a:prstGeom>
          <a:gradFill flip="none" rotWithShape="1">
            <a:gsLst>
              <a:gs pos="100000">
                <a:srgbClr val="FFC000"/>
              </a:gs>
              <a:gs pos="73000">
                <a:schemeClr val="accent1">
                  <a:lumMod val="5000"/>
                  <a:lumOff val="95000"/>
                </a:schemeClr>
              </a:gs>
              <a:gs pos="100000">
                <a:srgbClr val="FFC000"/>
              </a:gs>
              <a:gs pos="0">
                <a:srgbClr val="B0C4E6">
                  <a:lumMod val="5000"/>
                  <a:lumOff val="95000"/>
                </a:srgbClr>
              </a:gs>
              <a:gs pos="0">
                <a:srgbClr val="BECEEA">
                  <a:lumMod val="5000"/>
                  <a:lumOff val="95000"/>
                </a:srgbClr>
              </a:gs>
              <a:gs pos="7000">
                <a:srgbClr val="FFC000"/>
              </a:gs>
              <a:gs pos="72000">
                <a:schemeClr val="accent1">
                  <a:lumMod val="10000"/>
                  <a:lumOff val="90000"/>
                </a:schemeClr>
              </a:gs>
              <a:gs pos="99000">
                <a:schemeClr val="bg1"/>
              </a:gs>
              <a:gs pos="100000">
                <a:srgbClr val="FFC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p>
        </p:txBody>
      </p:sp>
      <p:cxnSp>
        <p:nvCxnSpPr>
          <p:cNvPr id="12" name="Straight Arrow Connector 11">
            <a:extLst>
              <a:ext uri="{FF2B5EF4-FFF2-40B4-BE49-F238E27FC236}">
                <a16:creationId xmlns:a16="http://schemas.microsoft.com/office/drawing/2014/main" id="{BB60F2B8-CFEF-9A25-532B-2A49A09D219C}"/>
              </a:ext>
            </a:extLst>
          </p:cNvPr>
          <p:cNvCxnSpPr>
            <a:cxnSpLocks/>
          </p:cNvCxnSpPr>
          <p:nvPr/>
        </p:nvCxnSpPr>
        <p:spPr>
          <a:xfrm flipH="1" flipV="1">
            <a:off x="3458324" y="2962500"/>
            <a:ext cx="2" cy="318563"/>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744C050-B363-9B1A-76C5-F680DD2170E8}"/>
              </a:ext>
            </a:extLst>
          </p:cNvPr>
          <p:cNvCxnSpPr>
            <a:cxnSpLocks/>
          </p:cNvCxnSpPr>
          <p:nvPr/>
        </p:nvCxnSpPr>
        <p:spPr>
          <a:xfrm>
            <a:off x="3458324" y="3281060"/>
            <a:ext cx="0" cy="30087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FDF94C3-24A5-9861-7954-D9161CF342CD}"/>
              </a:ext>
            </a:extLst>
          </p:cNvPr>
          <p:cNvCxnSpPr>
            <a:cxnSpLocks/>
          </p:cNvCxnSpPr>
          <p:nvPr/>
        </p:nvCxnSpPr>
        <p:spPr>
          <a:xfrm flipH="1">
            <a:off x="3179579" y="3276635"/>
            <a:ext cx="283174"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7566D67-C125-8822-A110-00233D393ABA}"/>
              </a:ext>
            </a:extLst>
          </p:cNvPr>
          <p:cNvCxnSpPr>
            <a:cxnSpLocks/>
          </p:cNvCxnSpPr>
          <p:nvPr/>
        </p:nvCxnSpPr>
        <p:spPr>
          <a:xfrm>
            <a:off x="3462751" y="3276635"/>
            <a:ext cx="274316"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6" name="Right Arrow 15">
            <a:extLst>
              <a:ext uri="{FF2B5EF4-FFF2-40B4-BE49-F238E27FC236}">
                <a16:creationId xmlns:a16="http://schemas.microsoft.com/office/drawing/2014/main" id="{B0FD66AE-6C16-882C-77E4-463951BEC224}"/>
              </a:ext>
            </a:extLst>
          </p:cNvPr>
          <p:cNvSpPr/>
          <p:nvPr/>
        </p:nvSpPr>
        <p:spPr>
          <a:xfrm>
            <a:off x="1444382" y="2938235"/>
            <a:ext cx="1490223" cy="619431"/>
          </a:xfrm>
          <a:prstGeom prst="rightArrow">
            <a:avLst>
              <a:gd name="adj1" fmla="val 79893"/>
              <a:gd name="adj2" fmla="val 26750"/>
            </a:avLst>
          </a:prstGeom>
          <a:solidFill>
            <a:srgbClr val="0E8B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40" dirty="0"/>
              <a:t>Isotropisation timescale</a:t>
            </a:r>
          </a:p>
        </p:txBody>
      </p:sp>
    </p:spTree>
    <p:extLst>
      <p:ext uri="{BB962C8B-B14F-4D97-AF65-F5344CB8AC3E}">
        <p14:creationId xmlns:p14="http://schemas.microsoft.com/office/powerpoint/2010/main" val="3929482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62" grpId="0"/>
      <p:bldP spid="66" grpId="0"/>
      <p:bldP spid="5" grpId="0" animBg="1"/>
      <p:bldP spid="11" grpId="0" animBg="1"/>
      <p:bldP spid="1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B22EDAF1-B90F-B7F8-CD89-379D280AB59E}"/>
              </a:ext>
            </a:extLst>
          </p:cNvPr>
          <p:cNvPicPr>
            <a:picLocks noChangeAspect="1"/>
          </p:cNvPicPr>
          <p:nvPr/>
        </p:nvPicPr>
        <p:blipFill>
          <a:blip r:embed="rId2"/>
          <a:stretch>
            <a:fillRect/>
          </a:stretch>
        </p:blipFill>
        <p:spPr>
          <a:xfrm rot="10800000">
            <a:off x="8553344" y="2134890"/>
            <a:ext cx="289433" cy="1527937"/>
          </a:xfrm>
          <a:prstGeom prst="rect">
            <a:avLst/>
          </a:prstGeom>
        </p:spPr>
      </p:pic>
      <p:pic>
        <p:nvPicPr>
          <p:cNvPr id="23" name="Content Placeholder 22" descr="Chart&#10;&#10;Description automatically generated">
            <a:extLst>
              <a:ext uri="{FF2B5EF4-FFF2-40B4-BE49-F238E27FC236}">
                <a16:creationId xmlns:a16="http://schemas.microsoft.com/office/drawing/2014/main" id="{CA64A516-451B-598B-B137-EF4574896EE1}"/>
              </a:ext>
            </a:extLst>
          </p:cNvPr>
          <p:cNvPicPr>
            <a:picLocks noGrp="1" noChangeAspect="1"/>
          </p:cNvPicPr>
          <p:nvPr>
            <p:ph idx="1"/>
          </p:nvPr>
        </p:nvPicPr>
        <p:blipFill>
          <a:blip r:embed="rId3"/>
          <a:stretch>
            <a:fillRect/>
          </a:stretch>
        </p:blipFill>
        <p:spPr>
          <a:xfrm>
            <a:off x="480060" y="1642514"/>
            <a:ext cx="8229600" cy="2692226"/>
          </a:xfrm>
        </p:spPr>
      </p:pic>
      <p:sp>
        <p:nvSpPr>
          <p:cNvPr id="2" name="Title 1">
            <a:extLst>
              <a:ext uri="{FF2B5EF4-FFF2-40B4-BE49-F238E27FC236}">
                <a16:creationId xmlns:a16="http://schemas.microsoft.com/office/drawing/2014/main" id="{8916A891-4C20-0787-29AC-DFCFAF4DAE10}"/>
              </a:ext>
            </a:extLst>
          </p:cNvPr>
          <p:cNvSpPr>
            <a:spLocks noGrp="1"/>
          </p:cNvSpPr>
          <p:nvPr>
            <p:ph type="title"/>
          </p:nvPr>
        </p:nvSpPr>
        <p:spPr/>
        <p:txBody>
          <a:bodyPr/>
          <a:lstStyle/>
          <a:p>
            <a:pPr algn="l"/>
            <a:r>
              <a:rPr lang="en-US" dirty="0">
                <a:solidFill>
                  <a:srgbClr val="F3FFC4"/>
                </a:solidFill>
              </a:rPr>
              <a:t>CMB lower bounds on the neutrino lifetime…</a:t>
            </a:r>
          </a:p>
        </p:txBody>
      </p:sp>
      <p:sp>
        <p:nvSpPr>
          <p:cNvPr id="6" name="TextBox 5">
            <a:extLst>
              <a:ext uri="{FF2B5EF4-FFF2-40B4-BE49-F238E27FC236}">
                <a16:creationId xmlns:a16="http://schemas.microsoft.com/office/drawing/2014/main" id="{E21D23F8-EABB-594D-F06C-00CA0314BBD4}"/>
              </a:ext>
            </a:extLst>
          </p:cNvPr>
          <p:cNvSpPr txBox="1"/>
          <p:nvPr/>
        </p:nvSpPr>
        <p:spPr>
          <a:xfrm>
            <a:off x="6500820" y="4304780"/>
            <a:ext cx="2231701" cy="246221"/>
          </a:xfrm>
          <a:prstGeom prst="rect">
            <a:avLst/>
          </a:prstGeom>
          <a:noFill/>
        </p:spPr>
        <p:txBody>
          <a:bodyPr wrap="none" rtlCol="0">
            <a:spAutoFit/>
          </a:bodyPr>
          <a:lstStyle/>
          <a:p>
            <a:r>
              <a:rPr lang="en-AU" sz="1000" dirty="0">
                <a:solidFill>
                  <a:srgbClr val="E7E287"/>
                </a:solidFill>
              </a:rPr>
              <a:t>Chen, </a:t>
            </a:r>
            <a:r>
              <a:rPr lang="en-AU" sz="1000" dirty="0" err="1">
                <a:solidFill>
                  <a:srgbClr val="E7E287"/>
                </a:solidFill>
              </a:rPr>
              <a:t>Oldengott</a:t>
            </a:r>
            <a:r>
              <a:rPr lang="en-AU" sz="1000" dirty="0">
                <a:solidFill>
                  <a:srgbClr val="E7E287"/>
                </a:solidFill>
              </a:rPr>
              <a:t>, </a:t>
            </a:r>
            <a:r>
              <a:rPr lang="en-AU" sz="1000" dirty="0" err="1">
                <a:solidFill>
                  <a:srgbClr val="E7E287"/>
                </a:solidFill>
              </a:rPr>
              <a:t>Pierobon</a:t>
            </a:r>
            <a:r>
              <a:rPr lang="en-AU" sz="1000" dirty="0">
                <a:solidFill>
                  <a:srgbClr val="E7E287"/>
                </a:solidFill>
              </a:rPr>
              <a:t> &amp; Y</a:t>
            </a:r>
            <a:r>
              <a:rPr lang="en-AU" sz="1000" baseline="30000" dirty="0">
                <a:solidFill>
                  <a:srgbClr val="E7E287"/>
                </a:solidFill>
              </a:rPr>
              <a:t>3</a:t>
            </a:r>
            <a:r>
              <a:rPr lang="en-AU" sz="1000" dirty="0">
                <a:solidFill>
                  <a:srgbClr val="E7E287"/>
                </a:solidFill>
              </a:rPr>
              <a:t>W 2022</a:t>
            </a:r>
          </a:p>
        </p:txBody>
      </p:sp>
      <p:grpSp>
        <p:nvGrpSpPr>
          <p:cNvPr id="13" name="Group 12">
            <a:extLst>
              <a:ext uri="{FF2B5EF4-FFF2-40B4-BE49-F238E27FC236}">
                <a16:creationId xmlns:a16="http://schemas.microsoft.com/office/drawing/2014/main" id="{12F4E6FA-B5BF-47E4-B415-9AB941F6EDF6}"/>
              </a:ext>
            </a:extLst>
          </p:cNvPr>
          <p:cNvGrpSpPr/>
          <p:nvPr/>
        </p:nvGrpSpPr>
        <p:grpSpPr>
          <a:xfrm>
            <a:off x="1080791" y="1913126"/>
            <a:ext cx="6061878" cy="1609818"/>
            <a:chOff x="980324" y="1705510"/>
            <a:chExt cx="6061878" cy="1609818"/>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F42C078-F5F1-C4DB-B71E-9E50A7FED4F6}"/>
                    </a:ext>
                  </a:extLst>
                </p:cNvPr>
                <p:cNvSpPr txBox="1"/>
                <p:nvPr/>
              </p:nvSpPr>
              <p:spPr>
                <a:xfrm>
                  <a:off x="4575122" y="3069107"/>
                  <a:ext cx="939937" cy="2462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000" i="1" smtClean="0">
                                <a:solidFill>
                                  <a:srgbClr val="0070C0"/>
                                </a:solidFill>
                                <a:latin typeface="Cambria Math" panose="02040503050406030204" pitchFamily="18" charset="0"/>
                              </a:rPr>
                            </m:ctrlPr>
                          </m:sSubPr>
                          <m:e>
                            <m:r>
                              <a:rPr lang="en-US" sz="1000" i="1" smtClean="0">
                                <a:solidFill>
                                  <a:srgbClr val="0070C0"/>
                                </a:solidFill>
                                <a:latin typeface="Cambria Math" panose="02040503050406030204" pitchFamily="18" charset="0"/>
                                <a:ea typeface="Cambria Math" panose="02040503050406030204" pitchFamily="18" charset="0"/>
                              </a:rPr>
                              <m:t>𝜈</m:t>
                            </m:r>
                          </m:e>
                          <m:sub>
                            <m:r>
                              <a:rPr lang="en-AU" sz="1000" b="0" i="1" smtClean="0">
                                <a:solidFill>
                                  <a:srgbClr val="0070C0"/>
                                </a:solidFill>
                                <a:latin typeface="Cambria Math" panose="02040503050406030204" pitchFamily="18" charset="0"/>
                              </a:rPr>
                              <m:t>2</m:t>
                            </m:r>
                          </m:sub>
                        </m:sSub>
                        <m:r>
                          <a:rPr lang="en-US" sz="1000" i="1" smtClean="0">
                            <a:solidFill>
                              <a:srgbClr val="0070C0"/>
                            </a:solidFill>
                            <a:latin typeface="Cambria Math" panose="02040503050406030204" pitchFamily="18" charset="0"/>
                            <a:ea typeface="Cambria Math" panose="02040503050406030204" pitchFamily="18" charset="0"/>
                          </a:rPr>
                          <m:t>→</m:t>
                        </m:r>
                        <m:sSub>
                          <m:sSubPr>
                            <m:ctrlPr>
                              <a:rPr lang="en-US" sz="1000" i="1" smtClean="0">
                                <a:solidFill>
                                  <a:srgbClr val="0070C0"/>
                                </a:solidFill>
                                <a:latin typeface="Cambria Math" panose="02040503050406030204" pitchFamily="18" charset="0"/>
                                <a:ea typeface="Cambria Math" panose="02040503050406030204" pitchFamily="18" charset="0"/>
                              </a:rPr>
                            </m:ctrlPr>
                          </m:sSubPr>
                          <m:e>
                            <m:r>
                              <a:rPr lang="en-US" sz="1000" i="1" smtClean="0">
                                <a:solidFill>
                                  <a:srgbClr val="0070C0"/>
                                </a:solidFill>
                                <a:latin typeface="Cambria Math" panose="02040503050406030204" pitchFamily="18" charset="0"/>
                                <a:ea typeface="Cambria Math" panose="02040503050406030204" pitchFamily="18" charset="0"/>
                              </a:rPr>
                              <m:t>𝜈</m:t>
                            </m:r>
                          </m:e>
                          <m:sub>
                            <m:r>
                              <a:rPr lang="en-AU" sz="1000" b="0" i="1" smtClean="0">
                                <a:solidFill>
                                  <a:srgbClr val="0070C0"/>
                                </a:solidFill>
                                <a:latin typeface="Cambria Math" panose="02040503050406030204" pitchFamily="18" charset="0"/>
                                <a:ea typeface="Cambria Math" panose="02040503050406030204" pitchFamily="18" charset="0"/>
                              </a:rPr>
                              <m:t>1</m:t>
                            </m:r>
                          </m:sub>
                        </m:sSub>
                        <m:r>
                          <a:rPr lang="en-AU" sz="1000" b="0" i="0" smtClean="0">
                            <a:solidFill>
                              <a:srgbClr val="0070C0"/>
                            </a:solidFill>
                            <a:latin typeface="Cambria Math" panose="02040503050406030204" pitchFamily="18" charset="0"/>
                            <a:ea typeface="Cambria Math" panose="02040503050406030204" pitchFamily="18" charset="0"/>
                          </a:rPr>
                          <m:t> (</m:t>
                        </m:r>
                        <m:r>
                          <m:rPr>
                            <m:sty m:val="p"/>
                          </m:rPr>
                          <a:rPr lang="en-AU" sz="1000" b="0" i="0" smtClean="0">
                            <a:solidFill>
                              <a:srgbClr val="0070C0"/>
                            </a:solidFill>
                            <a:latin typeface="Cambria Math" panose="02040503050406030204" pitchFamily="18" charset="0"/>
                            <a:ea typeface="Cambria Math" panose="02040503050406030204" pitchFamily="18" charset="0"/>
                          </a:rPr>
                          <m:t>NO</m:t>
                        </m:r>
                        <m:r>
                          <a:rPr lang="en-AU" sz="1000" b="0" i="0" smtClean="0">
                            <a:solidFill>
                              <a:srgbClr val="0070C0"/>
                            </a:solidFill>
                            <a:latin typeface="Cambria Math" panose="02040503050406030204" pitchFamily="18" charset="0"/>
                            <a:ea typeface="Cambria Math" panose="02040503050406030204" pitchFamily="18" charset="0"/>
                          </a:rPr>
                          <m:t>)</m:t>
                        </m:r>
                      </m:oMath>
                    </m:oMathPara>
                  </a14:m>
                  <a:endParaRPr lang="en-US" sz="1000" dirty="0">
                    <a:solidFill>
                      <a:srgbClr val="0070C0"/>
                    </a:solidFill>
                  </a:endParaRPr>
                </a:p>
              </p:txBody>
            </p:sp>
          </mc:Choice>
          <mc:Fallback xmlns="">
            <p:sp>
              <p:nvSpPr>
                <p:cNvPr id="7" name="TextBox 6">
                  <a:extLst>
                    <a:ext uri="{FF2B5EF4-FFF2-40B4-BE49-F238E27FC236}">
                      <a16:creationId xmlns:a16="http://schemas.microsoft.com/office/drawing/2014/main" id="{9F42C078-F5F1-C4DB-B71E-9E50A7FED4F6}"/>
                    </a:ext>
                  </a:extLst>
                </p:cNvPr>
                <p:cNvSpPr txBox="1">
                  <a:spLocks noRot="1" noChangeAspect="1" noMove="1" noResize="1" noEditPoints="1" noAdjustHandles="1" noChangeArrowheads="1" noChangeShapeType="1" noTextEdit="1"/>
                </p:cNvSpPr>
                <p:nvPr/>
              </p:nvSpPr>
              <p:spPr>
                <a:xfrm>
                  <a:off x="4575122" y="3069107"/>
                  <a:ext cx="939937" cy="24622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6C29138-4428-92BB-C79A-B7E268C0AF39}"/>
                    </a:ext>
                  </a:extLst>
                </p:cNvPr>
                <p:cNvSpPr txBox="1"/>
                <p:nvPr/>
              </p:nvSpPr>
              <p:spPr>
                <a:xfrm>
                  <a:off x="6147149" y="3034708"/>
                  <a:ext cx="895053" cy="2462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000" i="1" smtClean="0">
                                <a:solidFill>
                                  <a:srgbClr val="0070C0"/>
                                </a:solidFill>
                                <a:latin typeface="Cambria Math" panose="02040503050406030204" pitchFamily="18" charset="0"/>
                              </a:rPr>
                            </m:ctrlPr>
                          </m:sSubPr>
                          <m:e>
                            <m:r>
                              <a:rPr lang="en-US" sz="1000" i="1" smtClean="0">
                                <a:solidFill>
                                  <a:srgbClr val="0070C0"/>
                                </a:solidFill>
                                <a:latin typeface="Cambria Math" panose="02040503050406030204" pitchFamily="18" charset="0"/>
                                <a:ea typeface="Cambria Math" panose="02040503050406030204" pitchFamily="18" charset="0"/>
                              </a:rPr>
                              <m:t>𝜈</m:t>
                            </m:r>
                          </m:e>
                          <m:sub>
                            <m:r>
                              <a:rPr lang="en-AU" sz="1000" b="0" i="1" smtClean="0">
                                <a:solidFill>
                                  <a:srgbClr val="0070C0"/>
                                </a:solidFill>
                                <a:latin typeface="Cambria Math" panose="02040503050406030204" pitchFamily="18" charset="0"/>
                              </a:rPr>
                              <m:t>2</m:t>
                            </m:r>
                          </m:sub>
                        </m:sSub>
                        <m:r>
                          <a:rPr lang="en-US" sz="1000" i="1" smtClean="0">
                            <a:solidFill>
                              <a:srgbClr val="0070C0"/>
                            </a:solidFill>
                            <a:latin typeface="Cambria Math" panose="02040503050406030204" pitchFamily="18" charset="0"/>
                            <a:ea typeface="Cambria Math" panose="02040503050406030204" pitchFamily="18" charset="0"/>
                          </a:rPr>
                          <m:t>→</m:t>
                        </m:r>
                        <m:sSub>
                          <m:sSubPr>
                            <m:ctrlPr>
                              <a:rPr lang="en-US" sz="1000" i="1" smtClean="0">
                                <a:solidFill>
                                  <a:srgbClr val="0070C0"/>
                                </a:solidFill>
                                <a:latin typeface="Cambria Math" panose="02040503050406030204" pitchFamily="18" charset="0"/>
                                <a:ea typeface="Cambria Math" panose="02040503050406030204" pitchFamily="18" charset="0"/>
                              </a:rPr>
                            </m:ctrlPr>
                          </m:sSubPr>
                          <m:e>
                            <m:r>
                              <a:rPr lang="en-US" sz="1000" i="1" smtClean="0">
                                <a:solidFill>
                                  <a:srgbClr val="0070C0"/>
                                </a:solidFill>
                                <a:latin typeface="Cambria Math" panose="02040503050406030204" pitchFamily="18" charset="0"/>
                                <a:ea typeface="Cambria Math" panose="02040503050406030204" pitchFamily="18" charset="0"/>
                              </a:rPr>
                              <m:t>𝜈</m:t>
                            </m:r>
                          </m:e>
                          <m:sub>
                            <m:r>
                              <a:rPr lang="en-AU" sz="1000" b="0" i="1" smtClean="0">
                                <a:solidFill>
                                  <a:srgbClr val="0070C0"/>
                                </a:solidFill>
                                <a:latin typeface="Cambria Math" panose="02040503050406030204" pitchFamily="18" charset="0"/>
                                <a:ea typeface="Cambria Math" panose="02040503050406030204" pitchFamily="18" charset="0"/>
                              </a:rPr>
                              <m:t>1</m:t>
                            </m:r>
                          </m:sub>
                        </m:sSub>
                        <m:r>
                          <a:rPr lang="en-AU" sz="1000" b="0" i="0" smtClean="0">
                            <a:solidFill>
                              <a:srgbClr val="0070C0"/>
                            </a:solidFill>
                            <a:latin typeface="Cambria Math" panose="02040503050406030204" pitchFamily="18" charset="0"/>
                            <a:ea typeface="Cambria Math" panose="02040503050406030204" pitchFamily="18" charset="0"/>
                          </a:rPr>
                          <m:t> (</m:t>
                        </m:r>
                        <m:r>
                          <m:rPr>
                            <m:sty m:val="p"/>
                          </m:rPr>
                          <a:rPr lang="en-AU" sz="1000" b="0" i="0" smtClean="0">
                            <a:solidFill>
                              <a:srgbClr val="0070C0"/>
                            </a:solidFill>
                            <a:latin typeface="Cambria Math" panose="02040503050406030204" pitchFamily="18" charset="0"/>
                            <a:ea typeface="Cambria Math" panose="02040503050406030204" pitchFamily="18" charset="0"/>
                          </a:rPr>
                          <m:t>IO</m:t>
                        </m:r>
                        <m:r>
                          <a:rPr lang="en-AU" sz="1000" b="0" i="0" smtClean="0">
                            <a:solidFill>
                              <a:srgbClr val="0070C0"/>
                            </a:solidFill>
                            <a:latin typeface="Cambria Math" panose="02040503050406030204" pitchFamily="18" charset="0"/>
                            <a:ea typeface="Cambria Math" panose="02040503050406030204" pitchFamily="18" charset="0"/>
                          </a:rPr>
                          <m:t>)</m:t>
                        </m:r>
                      </m:oMath>
                    </m:oMathPara>
                  </a14:m>
                  <a:endParaRPr lang="en-US" sz="1000" dirty="0">
                    <a:solidFill>
                      <a:srgbClr val="0070C0"/>
                    </a:solidFill>
                  </a:endParaRPr>
                </a:p>
              </p:txBody>
            </p:sp>
          </mc:Choice>
          <mc:Fallback xmlns="">
            <p:sp>
              <p:nvSpPr>
                <p:cNvPr id="8" name="TextBox 7">
                  <a:extLst>
                    <a:ext uri="{FF2B5EF4-FFF2-40B4-BE49-F238E27FC236}">
                      <a16:creationId xmlns:a16="http://schemas.microsoft.com/office/drawing/2014/main" id="{16C29138-4428-92BB-C79A-B7E268C0AF39}"/>
                    </a:ext>
                  </a:extLst>
                </p:cNvPr>
                <p:cNvSpPr txBox="1">
                  <a:spLocks noRot="1" noChangeAspect="1" noMove="1" noResize="1" noEditPoints="1" noAdjustHandles="1" noChangeArrowheads="1" noChangeShapeType="1" noTextEdit="1"/>
                </p:cNvSpPr>
                <p:nvPr/>
              </p:nvSpPr>
              <p:spPr>
                <a:xfrm>
                  <a:off x="6147149" y="3034708"/>
                  <a:ext cx="895053" cy="246221"/>
                </a:xfrm>
                <a:prstGeom prst="rect">
                  <a:avLst/>
                </a:prstGeom>
                <a:blipFill>
                  <a:blip r:embed="rId5"/>
                  <a:stretch>
                    <a:fillRect b="-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A44B843-6E15-2C02-A701-EEADE53AD1C9}"/>
                    </a:ext>
                  </a:extLst>
                </p:cNvPr>
                <p:cNvSpPr txBox="1"/>
                <p:nvPr/>
              </p:nvSpPr>
              <p:spPr>
                <a:xfrm>
                  <a:off x="980324" y="1705510"/>
                  <a:ext cx="1035861" cy="2462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000" i="1" smtClean="0">
                                <a:solidFill>
                                  <a:schemeClr val="accent5">
                                    <a:lumMod val="60000"/>
                                    <a:lumOff val="40000"/>
                                  </a:schemeClr>
                                </a:solidFill>
                                <a:latin typeface="Cambria Math" panose="02040503050406030204" pitchFamily="18" charset="0"/>
                              </a:rPr>
                            </m:ctrlPr>
                          </m:sSubPr>
                          <m:e>
                            <m:r>
                              <a:rPr lang="en-US" sz="1000" i="1" smtClean="0">
                                <a:solidFill>
                                  <a:schemeClr val="accent5">
                                    <a:lumMod val="60000"/>
                                    <a:lumOff val="40000"/>
                                  </a:schemeClr>
                                </a:solidFill>
                                <a:latin typeface="Cambria Math" panose="02040503050406030204" pitchFamily="18" charset="0"/>
                                <a:ea typeface="Cambria Math" panose="02040503050406030204" pitchFamily="18" charset="0"/>
                              </a:rPr>
                              <m:t>𝜈</m:t>
                            </m:r>
                          </m:e>
                          <m:sub>
                            <m:r>
                              <a:rPr lang="en-AU" sz="1000" b="0" i="1" smtClean="0">
                                <a:solidFill>
                                  <a:schemeClr val="accent5">
                                    <a:lumMod val="60000"/>
                                    <a:lumOff val="40000"/>
                                  </a:schemeClr>
                                </a:solidFill>
                                <a:latin typeface="Cambria Math" panose="02040503050406030204" pitchFamily="18" charset="0"/>
                              </a:rPr>
                              <m:t>3</m:t>
                            </m:r>
                          </m:sub>
                        </m:sSub>
                        <m:r>
                          <a:rPr lang="en-US" sz="1000" i="1" smtClean="0">
                            <a:solidFill>
                              <a:schemeClr val="accent5">
                                <a:lumMod val="60000"/>
                                <a:lumOff val="40000"/>
                              </a:schemeClr>
                            </a:solidFill>
                            <a:latin typeface="Cambria Math" panose="02040503050406030204" pitchFamily="18" charset="0"/>
                            <a:ea typeface="Cambria Math" panose="02040503050406030204" pitchFamily="18" charset="0"/>
                          </a:rPr>
                          <m:t>→</m:t>
                        </m:r>
                        <m:sSub>
                          <m:sSubPr>
                            <m:ctrlPr>
                              <a:rPr lang="en-US" sz="1000" i="1" smtClean="0">
                                <a:solidFill>
                                  <a:schemeClr val="accent5">
                                    <a:lumMod val="60000"/>
                                    <a:lumOff val="40000"/>
                                  </a:schemeClr>
                                </a:solidFill>
                                <a:latin typeface="Cambria Math" panose="02040503050406030204" pitchFamily="18" charset="0"/>
                                <a:ea typeface="Cambria Math" panose="02040503050406030204" pitchFamily="18" charset="0"/>
                              </a:rPr>
                            </m:ctrlPr>
                          </m:sSubPr>
                          <m:e>
                            <m:r>
                              <a:rPr lang="en-US" sz="1000" i="1" smtClean="0">
                                <a:solidFill>
                                  <a:schemeClr val="accent5">
                                    <a:lumMod val="60000"/>
                                    <a:lumOff val="40000"/>
                                  </a:schemeClr>
                                </a:solidFill>
                                <a:latin typeface="Cambria Math" panose="02040503050406030204" pitchFamily="18" charset="0"/>
                                <a:ea typeface="Cambria Math" panose="02040503050406030204" pitchFamily="18" charset="0"/>
                              </a:rPr>
                              <m:t>𝜈</m:t>
                            </m:r>
                          </m:e>
                          <m:sub>
                            <m:r>
                              <a:rPr lang="en-AU" sz="1000" b="0" i="1" smtClean="0">
                                <a:solidFill>
                                  <a:schemeClr val="accent5">
                                    <a:lumMod val="60000"/>
                                    <a:lumOff val="40000"/>
                                  </a:schemeClr>
                                </a:solidFill>
                                <a:latin typeface="Cambria Math" panose="02040503050406030204" pitchFamily="18" charset="0"/>
                                <a:ea typeface="Cambria Math" panose="02040503050406030204" pitchFamily="18" charset="0"/>
                              </a:rPr>
                              <m:t>2+1</m:t>
                            </m:r>
                          </m:sub>
                        </m:sSub>
                        <m:r>
                          <a:rPr lang="en-AU" sz="1000" b="0" i="0" smtClean="0">
                            <a:solidFill>
                              <a:schemeClr val="accent5">
                                <a:lumMod val="60000"/>
                                <a:lumOff val="40000"/>
                              </a:schemeClr>
                            </a:solidFill>
                            <a:latin typeface="Cambria Math" panose="02040503050406030204" pitchFamily="18" charset="0"/>
                            <a:ea typeface="Cambria Math" panose="02040503050406030204" pitchFamily="18" charset="0"/>
                          </a:rPr>
                          <m:t>(</m:t>
                        </m:r>
                        <m:r>
                          <m:rPr>
                            <m:sty m:val="p"/>
                          </m:rPr>
                          <a:rPr lang="en-AU" sz="1000" b="0" i="0" smtClean="0">
                            <a:solidFill>
                              <a:schemeClr val="accent5">
                                <a:lumMod val="60000"/>
                                <a:lumOff val="40000"/>
                              </a:schemeClr>
                            </a:solidFill>
                            <a:latin typeface="Cambria Math" panose="02040503050406030204" pitchFamily="18" charset="0"/>
                            <a:ea typeface="Cambria Math" panose="02040503050406030204" pitchFamily="18" charset="0"/>
                          </a:rPr>
                          <m:t>NO</m:t>
                        </m:r>
                        <m:r>
                          <a:rPr lang="en-AU" sz="1000" b="0" i="0" smtClean="0">
                            <a:solidFill>
                              <a:schemeClr val="accent5">
                                <a:lumMod val="60000"/>
                                <a:lumOff val="40000"/>
                              </a:schemeClr>
                            </a:solidFill>
                            <a:latin typeface="Cambria Math" panose="02040503050406030204" pitchFamily="18" charset="0"/>
                            <a:ea typeface="Cambria Math" panose="02040503050406030204" pitchFamily="18" charset="0"/>
                          </a:rPr>
                          <m:t>)</m:t>
                        </m:r>
                      </m:oMath>
                    </m:oMathPara>
                  </a14:m>
                  <a:endParaRPr lang="en-US" sz="1000" dirty="0">
                    <a:solidFill>
                      <a:schemeClr val="accent5">
                        <a:lumMod val="60000"/>
                        <a:lumOff val="40000"/>
                      </a:schemeClr>
                    </a:solidFill>
                  </a:endParaRPr>
                </a:p>
              </p:txBody>
            </p:sp>
          </mc:Choice>
          <mc:Fallback xmlns="">
            <p:sp>
              <p:nvSpPr>
                <p:cNvPr id="9" name="TextBox 8">
                  <a:extLst>
                    <a:ext uri="{FF2B5EF4-FFF2-40B4-BE49-F238E27FC236}">
                      <a16:creationId xmlns:a16="http://schemas.microsoft.com/office/drawing/2014/main" id="{7A44B843-6E15-2C02-A701-EEADE53AD1C9}"/>
                    </a:ext>
                  </a:extLst>
                </p:cNvPr>
                <p:cNvSpPr txBox="1">
                  <a:spLocks noRot="1" noChangeAspect="1" noMove="1" noResize="1" noEditPoints="1" noAdjustHandles="1" noChangeArrowheads="1" noChangeShapeType="1" noTextEdit="1"/>
                </p:cNvSpPr>
                <p:nvPr/>
              </p:nvSpPr>
              <p:spPr>
                <a:xfrm>
                  <a:off x="980324" y="1705510"/>
                  <a:ext cx="1035861" cy="24622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60A76AA-A76F-D5D5-8728-7B2B9005D789}"/>
                    </a:ext>
                  </a:extLst>
                </p:cNvPr>
                <p:cNvSpPr txBox="1"/>
                <p:nvPr/>
              </p:nvSpPr>
              <p:spPr>
                <a:xfrm>
                  <a:off x="980324" y="1971962"/>
                  <a:ext cx="990976" cy="2462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000" i="1" smtClean="0">
                                <a:solidFill>
                                  <a:schemeClr val="tx1"/>
                                </a:solidFill>
                                <a:latin typeface="Cambria Math" panose="02040503050406030204" pitchFamily="18" charset="0"/>
                              </a:rPr>
                            </m:ctrlPr>
                          </m:sSubPr>
                          <m:e>
                            <m:r>
                              <a:rPr lang="en-US" sz="1000" i="1" smtClean="0">
                                <a:solidFill>
                                  <a:schemeClr val="tx1"/>
                                </a:solidFill>
                                <a:latin typeface="Cambria Math" panose="02040503050406030204" pitchFamily="18" charset="0"/>
                                <a:ea typeface="Cambria Math" panose="02040503050406030204" pitchFamily="18" charset="0"/>
                              </a:rPr>
                              <m:t>𝜈</m:t>
                            </m:r>
                          </m:e>
                          <m:sub>
                            <m:r>
                              <a:rPr lang="en-AU" sz="1000" b="0" i="1" smtClean="0">
                                <a:solidFill>
                                  <a:schemeClr val="tx1"/>
                                </a:solidFill>
                                <a:latin typeface="Cambria Math" panose="02040503050406030204" pitchFamily="18" charset="0"/>
                              </a:rPr>
                              <m:t>2+1</m:t>
                            </m:r>
                          </m:sub>
                        </m:sSub>
                        <m:r>
                          <a:rPr lang="en-US" sz="1000" i="1" smtClean="0">
                            <a:solidFill>
                              <a:schemeClr val="tx1"/>
                            </a:solidFill>
                            <a:latin typeface="Cambria Math" panose="02040503050406030204" pitchFamily="18" charset="0"/>
                            <a:ea typeface="Cambria Math" panose="02040503050406030204" pitchFamily="18" charset="0"/>
                          </a:rPr>
                          <m:t>→</m:t>
                        </m:r>
                        <m:sSub>
                          <m:sSubPr>
                            <m:ctrlPr>
                              <a:rPr lang="en-AU" sz="1000" b="0" i="1" smtClean="0">
                                <a:solidFill>
                                  <a:schemeClr val="tx1"/>
                                </a:solidFill>
                                <a:latin typeface="Cambria Math" panose="02040503050406030204" pitchFamily="18" charset="0"/>
                                <a:ea typeface="Cambria Math" panose="02040503050406030204" pitchFamily="18" charset="0"/>
                              </a:rPr>
                            </m:ctrlPr>
                          </m:sSubPr>
                          <m:e>
                            <m:r>
                              <a:rPr lang="en-AU" sz="1000" b="0" i="1" smtClean="0">
                                <a:solidFill>
                                  <a:schemeClr val="tx1"/>
                                </a:solidFill>
                                <a:latin typeface="Cambria Math" panose="02040503050406030204" pitchFamily="18" charset="0"/>
                                <a:ea typeface="Cambria Math" panose="02040503050406030204" pitchFamily="18" charset="0"/>
                              </a:rPr>
                              <m:t>𝜈</m:t>
                            </m:r>
                          </m:e>
                          <m:sub>
                            <m:r>
                              <a:rPr lang="en-AU" sz="1000" b="0" i="1" smtClean="0">
                                <a:solidFill>
                                  <a:schemeClr val="tx1"/>
                                </a:solidFill>
                                <a:latin typeface="Cambria Math" panose="02040503050406030204" pitchFamily="18" charset="0"/>
                                <a:ea typeface="Cambria Math" panose="02040503050406030204" pitchFamily="18" charset="0"/>
                              </a:rPr>
                              <m:t>3</m:t>
                            </m:r>
                          </m:sub>
                        </m:sSub>
                        <m:r>
                          <a:rPr lang="en-AU" sz="1000" b="0" i="0" smtClean="0">
                            <a:solidFill>
                              <a:schemeClr val="tx1"/>
                            </a:solidFill>
                            <a:latin typeface="Cambria Math" panose="02040503050406030204" pitchFamily="18" charset="0"/>
                            <a:ea typeface="Cambria Math" panose="02040503050406030204" pitchFamily="18" charset="0"/>
                          </a:rPr>
                          <m:t>(</m:t>
                        </m:r>
                        <m:r>
                          <m:rPr>
                            <m:sty m:val="p"/>
                          </m:rPr>
                          <a:rPr lang="en-AU" sz="1000" b="0" i="0" smtClean="0">
                            <a:solidFill>
                              <a:schemeClr val="tx1"/>
                            </a:solidFill>
                            <a:latin typeface="Cambria Math" panose="02040503050406030204" pitchFamily="18" charset="0"/>
                            <a:ea typeface="Cambria Math" panose="02040503050406030204" pitchFamily="18" charset="0"/>
                          </a:rPr>
                          <m:t>IO</m:t>
                        </m:r>
                        <m:r>
                          <a:rPr lang="en-AU" sz="1000" b="0" i="0" smtClean="0">
                            <a:solidFill>
                              <a:schemeClr val="tx1"/>
                            </a:solidFill>
                            <a:latin typeface="Cambria Math" panose="02040503050406030204" pitchFamily="18" charset="0"/>
                            <a:ea typeface="Cambria Math" panose="02040503050406030204" pitchFamily="18" charset="0"/>
                          </a:rPr>
                          <m:t>)</m:t>
                        </m:r>
                      </m:oMath>
                    </m:oMathPara>
                  </a14:m>
                  <a:endParaRPr lang="en-US" sz="1000" dirty="0">
                    <a:solidFill>
                      <a:schemeClr val="tx1"/>
                    </a:solidFill>
                  </a:endParaRPr>
                </a:p>
              </p:txBody>
            </p:sp>
          </mc:Choice>
          <mc:Fallback xmlns="">
            <p:sp>
              <p:nvSpPr>
                <p:cNvPr id="10" name="TextBox 9">
                  <a:extLst>
                    <a:ext uri="{FF2B5EF4-FFF2-40B4-BE49-F238E27FC236}">
                      <a16:creationId xmlns:a16="http://schemas.microsoft.com/office/drawing/2014/main" id="{060A76AA-A76F-D5D5-8728-7B2B9005D789}"/>
                    </a:ext>
                  </a:extLst>
                </p:cNvPr>
                <p:cNvSpPr txBox="1">
                  <a:spLocks noRot="1" noChangeAspect="1" noMove="1" noResize="1" noEditPoints="1" noAdjustHandles="1" noChangeArrowheads="1" noChangeShapeType="1" noTextEdit="1"/>
                </p:cNvSpPr>
                <p:nvPr/>
              </p:nvSpPr>
              <p:spPr>
                <a:xfrm>
                  <a:off x="980324" y="1971962"/>
                  <a:ext cx="990976" cy="24622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3DD86E1-E544-6BC5-FAFF-715A633B6906}"/>
                    </a:ext>
                  </a:extLst>
                </p:cNvPr>
                <p:cNvSpPr txBox="1"/>
                <p:nvPr/>
              </p:nvSpPr>
              <p:spPr>
                <a:xfrm>
                  <a:off x="2068565" y="2264446"/>
                  <a:ext cx="1069524" cy="2462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000" i="1" smtClean="0">
                                <a:solidFill>
                                  <a:srgbClr val="0070C0"/>
                                </a:solidFill>
                                <a:latin typeface="Cambria Math" panose="02040503050406030204" pitchFamily="18" charset="0"/>
                              </a:rPr>
                            </m:ctrlPr>
                          </m:sSubPr>
                          <m:e>
                            <m:r>
                              <a:rPr lang="en-US" sz="1000" i="1" smtClean="0">
                                <a:solidFill>
                                  <a:srgbClr val="0070C0"/>
                                </a:solidFill>
                                <a:latin typeface="Cambria Math" panose="02040503050406030204" pitchFamily="18" charset="0"/>
                                <a:ea typeface="Cambria Math" panose="02040503050406030204" pitchFamily="18" charset="0"/>
                              </a:rPr>
                              <m:t>𝜈</m:t>
                            </m:r>
                          </m:e>
                          <m:sub>
                            <m:r>
                              <a:rPr lang="en-AU" sz="1000" b="0" i="1" smtClean="0">
                                <a:solidFill>
                                  <a:srgbClr val="0070C0"/>
                                </a:solidFill>
                                <a:latin typeface="Cambria Math" panose="02040503050406030204" pitchFamily="18" charset="0"/>
                              </a:rPr>
                              <m:t>3</m:t>
                            </m:r>
                          </m:sub>
                        </m:sSub>
                        <m:r>
                          <a:rPr lang="en-US" sz="1000" i="1" smtClean="0">
                            <a:solidFill>
                              <a:srgbClr val="0070C0"/>
                            </a:solidFill>
                            <a:latin typeface="Cambria Math" panose="02040503050406030204" pitchFamily="18" charset="0"/>
                            <a:ea typeface="Cambria Math" panose="02040503050406030204" pitchFamily="18" charset="0"/>
                          </a:rPr>
                          <m:t>→</m:t>
                        </m:r>
                        <m:sSub>
                          <m:sSubPr>
                            <m:ctrlPr>
                              <a:rPr lang="en-US" sz="1000" i="1" smtClean="0">
                                <a:solidFill>
                                  <a:srgbClr val="0070C0"/>
                                </a:solidFill>
                                <a:latin typeface="Cambria Math" panose="02040503050406030204" pitchFamily="18" charset="0"/>
                                <a:ea typeface="Cambria Math" panose="02040503050406030204" pitchFamily="18" charset="0"/>
                              </a:rPr>
                            </m:ctrlPr>
                          </m:sSubPr>
                          <m:e>
                            <m:r>
                              <a:rPr lang="en-US" sz="1000" i="1" smtClean="0">
                                <a:solidFill>
                                  <a:srgbClr val="0070C0"/>
                                </a:solidFill>
                                <a:latin typeface="Cambria Math" panose="02040503050406030204" pitchFamily="18" charset="0"/>
                                <a:ea typeface="Cambria Math" panose="02040503050406030204" pitchFamily="18" charset="0"/>
                              </a:rPr>
                              <m:t>𝜈</m:t>
                            </m:r>
                          </m:e>
                          <m:sub>
                            <m:r>
                              <a:rPr lang="en-AU" sz="1000" b="0" i="1" smtClean="0">
                                <a:solidFill>
                                  <a:srgbClr val="0070C0"/>
                                </a:solidFill>
                                <a:latin typeface="Cambria Math" panose="02040503050406030204" pitchFamily="18" charset="0"/>
                                <a:ea typeface="Cambria Math" panose="02040503050406030204" pitchFamily="18" charset="0"/>
                              </a:rPr>
                              <m:t>2</m:t>
                            </m:r>
                            <m:r>
                              <m:rPr>
                                <m:sty m:val="p"/>
                              </m:rPr>
                              <a:rPr lang="en-AU" sz="1000" b="0" i="0" smtClean="0">
                                <a:solidFill>
                                  <a:srgbClr val="0070C0"/>
                                </a:solidFill>
                                <a:latin typeface="Cambria Math" panose="02040503050406030204" pitchFamily="18" charset="0"/>
                                <a:ea typeface="Cambria Math" panose="02040503050406030204" pitchFamily="18" charset="0"/>
                              </a:rPr>
                              <m:t>or</m:t>
                            </m:r>
                            <m:r>
                              <a:rPr lang="en-AU" sz="1000" b="0" i="1" smtClean="0">
                                <a:solidFill>
                                  <a:srgbClr val="0070C0"/>
                                </a:solidFill>
                                <a:latin typeface="Cambria Math" panose="02040503050406030204" pitchFamily="18" charset="0"/>
                                <a:ea typeface="Cambria Math" panose="02040503050406030204" pitchFamily="18" charset="0"/>
                              </a:rPr>
                              <m:t>1</m:t>
                            </m:r>
                          </m:sub>
                        </m:sSub>
                        <m:r>
                          <a:rPr lang="en-AU" sz="1000" b="0" i="0" smtClean="0">
                            <a:solidFill>
                              <a:srgbClr val="0070C0"/>
                            </a:solidFill>
                            <a:latin typeface="Cambria Math" panose="02040503050406030204" pitchFamily="18" charset="0"/>
                            <a:ea typeface="Cambria Math" panose="02040503050406030204" pitchFamily="18" charset="0"/>
                          </a:rPr>
                          <m:t>(</m:t>
                        </m:r>
                        <m:r>
                          <m:rPr>
                            <m:sty m:val="p"/>
                          </m:rPr>
                          <a:rPr lang="en-AU" sz="1000" b="0" i="0" smtClean="0">
                            <a:solidFill>
                              <a:srgbClr val="0070C0"/>
                            </a:solidFill>
                            <a:latin typeface="Cambria Math" panose="02040503050406030204" pitchFamily="18" charset="0"/>
                            <a:ea typeface="Cambria Math" panose="02040503050406030204" pitchFamily="18" charset="0"/>
                          </a:rPr>
                          <m:t>NO</m:t>
                        </m:r>
                        <m:r>
                          <a:rPr lang="en-AU" sz="1000" b="0" i="0" smtClean="0">
                            <a:solidFill>
                              <a:srgbClr val="0070C0"/>
                            </a:solidFill>
                            <a:latin typeface="Cambria Math" panose="02040503050406030204" pitchFamily="18" charset="0"/>
                            <a:ea typeface="Cambria Math" panose="02040503050406030204" pitchFamily="18" charset="0"/>
                          </a:rPr>
                          <m:t>)</m:t>
                        </m:r>
                      </m:oMath>
                    </m:oMathPara>
                  </a14:m>
                  <a:endParaRPr lang="en-US" sz="1000" dirty="0">
                    <a:solidFill>
                      <a:srgbClr val="0070C0"/>
                    </a:solidFill>
                  </a:endParaRPr>
                </a:p>
              </p:txBody>
            </p:sp>
          </mc:Choice>
          <mc:Fallback xmlns="">
            <p:sp>
              <p:nvSpPr>
                <p:cNvPr id="11" name="TextBox 10">
                  <a:extLst>
                    <a:ext uri="{FF2B5EF4-FFF2-40B4-BE49-F238E27FC236}">
                      <a16:creationId xmlns:a16="http://schemas.microsoft.com/office/drawing/2014/main" id="{43DD86E1-E544-6BC5-FAFF-715A633B6906}"/>
                    </a:ext>
                  </a:extLst>
                </p:cNvPr>
                <p:cNvSpPr txBox="1">
                  <a:spLocks noRot="1" noChangeAspect="1" noMove="1" noResize="1" noEditPoints="1" noAdjustHandles="1" noChangeArrowheads="1" noChangeShapeType="1" noTextEdit="1"/>
                </p:cNvSpPr>
                <p:nvPr/>
              </p:nvSpPr>
              <p:spPr>
                <a:xfrm>
                  <a:off x="2068565" y="2264446"/>
                  <a:ext cx="1069524" cy="246221"/>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E079F4B-968A-E776-9D7A-1FB40924C82F}"/>
                    </a:ext>
                  </a:extLst>
                </p:cNvPr>
                <p:cNvSpPr txBox="1"/>
                <p:nvPr/>
              </p:nvSpPr>
              <p:spPr>
                <a:xfrm>
                  <a:off x="2068565" y="2430716"/>
                  <a:ext cx="1024639" cy="2462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000" i="1" smtClean="0">
                                <a:solidFill>
                                  <a:srgbClr val="0070C0"/>
                                </a:solidFill>
                                <a:latin typeface="Cambria Math" panose="02040503050406030204" pitchFamily="18" charset="0"/>
                              </a:rPr>
                            </m:ctrlPr>
                          </m:sSubPr>
                          <m:e>
                            <m:r>
                              <a:rPr lang="en-US" sz="1000" i="1" smtClean="0">
                                <a:solidFill>
                                  <a:srgbClr val="0070C0"/>
                                </a:solidFill>
                                <a:latin typeface="Cambria Math" panose="02040503050406030204" pitchFamily="18" charset="0"/>
                                <a:ea typeface="Cambria Math" panose="02040503050406030204" pitchFamily="18" charset="0"/>
                              </a:rPr>
                              <m:t>𝜈</m:t>
                            </m:r>
                          </m:e>
                          <m:sub>
                            <m:r>
                              <a:rPr lang="en-AU" sz="1000" b="0" i="1" smtClean="0">
                                <a:solidFill>
                                  <a:srgbClr val="0070C0"/>
                                </a:solidFill>
                                <a:latin typeface="Cambria Math" panose="02040503050406030204" pitchFamily="18" charset="0"/>
                              </a:rPr>
                              <m:t>2</m:t>
                            </m:r>
                            <m:r>
                              <m:rPr>
                                <m:sty m:val="p"/>
                              </m:rPr>
                              <a:rPr lang="en-AU" sz="1000" b="0" i="0" smtClean="0">
                                <a:solidFill>
                                  <a:srgbClr val="0070C0"/>
                                </a:solidFill>
                                <a:latin typeface="Cambria Math" panose="02040503050406030204" pitchFamily="18" charset="0"/>
                              </a:rPr>
                              <m:t>or</m:t>
                            </m:r>
                            <m:r>
                              <a:rPr lang="en-AU" sz="1000" b="0" i="1" smtClean="0">
                                <a:solidFill>
                                  <a:srgbClr val="0070C0"/>
                                </a:solidFill>
                                <a:latin typeface="Cambria Math" panose="02040503050406030204" pitchFamily="18" charset="0"/>
                              </a:rPr>
                              <m:t>1</m:t>
                            </m:r>
                          </m:sub>
                        </m:sSub>
                        <m:r>
                          <a:rPr lang="en-US" sz="1000" i="1" smtClean="0">
                            <a:solidFill>
                              <a:srgbClr val="0070C0"/>
                            </a:solidFill>
                            <a:latin typeface="Cambria Math" panose="02040503050406030204" pitchFamily="18" charset="0"/>
                            <a:ea typeface="Cambria Math" panose="02040503050406030204" pitchFamily="18" charset="0"/>
                          </a:rPr>
                          <m:t>→</m:t>
                        </m:r>
                        <m:sSub>
                          <m:sSubPr>
                            <m:ctrlPr>
                              <a:rPr lang="en-AU" sz="1000" b="0" i="1" smtClean="0">
                                <a:solidFill>
                                  <a:srgbClr val="0070C0"/>
                                </a:solidFill>
                                <a:latin typeface="Cambria Math" panose="02040503050406030204" pitchFamily="18" charset="0"/>
                                <a:ea typeface="Cambria Math" panose="02040503050406030204" pitchFamily="18" charset="0"/>
                              </a:rPr>
                            </m:ctrlPr>
                          </m:sSubPr>
                          <m:e>
                            <m:r>
                              <a:rPr lang="en-AU" sz="1000" b="0" i="1" smtClean="0">
                                <a:solidFill>
                                  <a:srgbClr val="0070C0"/>
                                </a:solidFill>
                                <a:latin typeface="Cambria Math" panose="02040503050406030204" pitchFamily="18" charset="0"/>
                                <a:ea typeface="Cambria Math" panose="02040503050406030204" pitchFamily="18" charset="0"/>
                              </a:rPr>
                              <m:t>𝜈</m:t>
                            </m:r>
                          </m:e>
                          <m:sub>
                            <m:r>
                              <a:rPr lang="en-AU" sz="1000" b="0" i="1" smtClean="0">
                                <a:solidFill>
                                  <a:srgbClr val="0070C0"/>
                                </a:solidFill>
                                <a:latin typeface="Cambria Math" panose="02040503050406030204" pitchFamily="18" charset="0"/>
                                <a:ea typeface="Cambria Math" panose="02040503050406030204" pitchFamily="18" charset="0"/>
                              </a:rPr>
                              <m:t>3</m:t>
                            </m:r>
                          </m:sub>
                        </m:sSub>
                        <m:r>
                          <a:rPr lang="en-AU" sz="1000" b="0" i="0" smtClean="0">
                            <a:solidFill>
                              <a:srgbClr val="0070C0"/>
                            </a:solidFill>
                            <a:latin typeface="Cambria Math" panose="02040503050406030204" pitchFamily="18" charset="0"/>
                            <a:ea typeface="Cambria Math" panose="02040503050406030204" pitchFamily="18" charset="0"/>
                          </a:rPr>
                          <m:t>(</m:t>
                        </m:r>
                        <m:r>
                          <m:rPr>
                            <m:sty m:val="p"/>
                          </m:rPr>
                          <a:rPr lang="en-AU" sz="1000" b="0" i="0" smtClean="0">
                            <a:solidFill>
                              <a:srgbClr val="0070C0"/>
                            </a:solidFill>
                            <a:latin typeface="Cambria Math" panose="02040503050406030204" pitchFamily="18" charset="0"/>
                            <a:ea typeface="Cambria Math" panose="02040503050406030204" pitchFamily="18" charset="0"/>
                          </a:rPr>
                          <m:t>IO</m:t>
                        </m:r>
                        <m:r>
                          <a:rPr lang="en-AU" sz="1000" b="0" i="0" smtClean="0">
                            <a:solidFill>
                              <a:srgbClr val="0070C0"/>
                            </a:solidFill>
                            <a:latin typeface="Cambria Math" panose="02040503050406030204" pitchFamily="18" charset="0"/>
                            <a:ea typeface="Cambria Math" panose="02040503050406030204" pitchFamily="18" charset="0"/>
                          </a:rPr>
                          <m:t>)</m:t>
                        </m:r>
                      </m:oMath>
                    </m:oMathPara>
                  </a14:m>
                  <a:endParaRPr lang="en-US" sz="1000" dirty="0">
                    <a:solidFill>
                      <a:srgbClr val="0070C0"/>
                    </a:solidFill>
                  </a:endParaRPr>
                </a:p>
              </p:txBody>
            </p:sp>
          </mc:Choice>
          <mc:Fallback xmlns="">
            <p:sp>
              <p:nvSpPr>
                <p:cNvPr id="12" name="TextBox 11">
                  <a:extLst>
                    <a:ext uri="{FF2B5EF4-FFF2-40B4-BE49-F238E27FC236}">
                      <a16:creationId xmlns:a16="http://schemas.microsoft.com/office/drawing/2014/main" id="{BE079F4B-968A-E776-9D7A-1FB40924C82F}"/>
                    </a:ext>
                  </a:extLst>
                </p:cNvPr>
                <p:cNvSpPr txBox="1">
                  <a:spLocks noRot="1" noChangeAspect="1" noMove="1" noResize="1" noEditPoints="1" noAdjustHandles="1" noChangeArrowheads="1" noChangeShapeType="1" noTextEdit="1"/>
                </p:cNvSpPr>
                <p:nvPr/>
              </p:nvSpPr>
              <p:spPr>
                <a:xfrm>
                  <a:off x="2068565" y="2430716"/>
                  <a:ext cx="1024639" cy="246221"/>
                </a:xfrm>
                <a:prstGeom prst="rect">
                  <a:avLst/>
                </a:prstGeom>
                <a:blipFill>
                  <a:blip r:embed="rId9"/>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6" name="Content Placeholder 2">
                <a:extLst>
                  <a:ext uri="{FF2B5EF4-FFF2-40B4-BE49-F238E27FC236}">
                    <a16:creationId xmlns:a16="http://schemas.microsoft.com/office/drawing/2014/main" id="{563F0404-6762-E025-1381-D4D8C98F454D}"/>
                  </a:ext>
                </a:extLst>
              </p:cNvPr>
              <p:cNvSpPr txBox="1">
                <a:spLocks/>
              </p:cNvSpPr>
              <p:nvPr/>
            </p:nvSpPr>
            <p:spPr>
              <a:xfrm>
                <a:off x="457199" y="1200152"/>
                <a:ext cx="8156798" cy="485368"/>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Arial" pitchFamily="34" charset="0"/>
                  <a:buNone/>
                </a:pPr>
                <a:r>
                  <a:rPr lang="en-AU" sz="1800" dirty="0"/>
                  <a:t>Mass-spectrum consistent constraints on invisible neutrino decay </a:t>
                </a:r>
                <a14:m>
                  <m:oMath xmlns:m="http://schemas.openxmlformats.org/officeDocument/2006/math">
                    <m:sSub>
                      <m:sSubPr>
                        <m:ctrlPr>
                          <a:rPr lang="en-AU" sz="1800" i="1" smtClean="0">
                            <a:latin typeface="Cambria Math" panose="02040503050406030204" pitchFamily="18" charset="0"/>
                          </a:rPr>
                        </m:ctrlPr>
                      </m:sSubPr>
                      <m:e>
                        <m:r>
                          <a:rPr lang="en-AU" sz="1800" i="1" smtClean="0">
                            <a:latin typeface="Cambria Math" panose="02040503050406030204" pitchFamily="18" charset="0"/>
                            <a:ea typeface="Cambria Math" panose="02040503050406030204" pitchFamily="18" charset="0"/>
                          </a:rPr>
                          <m:t>𝜈</m:t>
                        </m:r>
                      </m:e>
                      <m:sub>
                        <m:r>
                          <a:rPr lang="en-AU" sz="1800" b="0" i="1" smtClean="0">
                            <a:latin typeface="Cambria Math" panose="02040503050406030204" pitchFamily="18" charset="0"/>
                          </a:rPr>
                          <m:t>𝐻</m:t>
                        </m:r>
                      </m:sub>
                    </m:sSub>
                    <m:r>
                      <a:rPr lang="en-AU" sz="1800" i="1" smtClean="0">
                        <a:latin typeface="Cambria Math" panose="02040503050406030204" pitchFamily="18" charset="0"/>
                        <a:ea typeface="Cambria Math" panose="02040503050406030204" pitchFamily="18" charset="0"/>
                      </a:rPr>
                      <m:t>→</m:t>
                    </m:r>
                    <m:sSub>
                      <m:sSubPr>
                        <m:ctrlPr>
                          <a:rPr lang="en-AU" sz="1800" i="1" smtClean="0">
                            <a:latin typeface="Cambria Math" panose="02040503050406030204" pitchFamily="18" charset="0"/>
                            <a:ea typeface="Cambria Math" panose="02040503050406030204" pitchFamily="18" charset="0"/>
                          </a:rPr>
                        </m:ctrlPr>
                      </m:sSubPr>
                      <m:e>
                        <m:r>
                          <a:rPr lang="en-AU" sz="1800" i="1" smtClean="0">
                            <a:latin typeface="Cambria Math" panose="02040503050406030204" pitchFamily="18" charset="0"/>
                            <a:ea typeface="Cambria Math" panose="02040503050406030204" pitchFamily="18" charset="0"/>
                          </a:rPr>
                          <m:t>𝜈</m:t>
                        </m:r>
                      </m:e>
                      <m:sub>
                        <m:r>
                          <a:rPr lang="en-AU" sz="1800" b="0" i="1" smtClean="0">
                            <a:latin typeface="Cambria Math" panose="02040503050406030204" pitchFamily="18" charset="0"/>
                            <a:ea typeface="Cambria Math" panose="02040503050406030204" pitchFamily="18" charset="0"/>
                          </a:rPr>
                          <m:t>𝑙</m:t>
                        </m:r>
                      </m:sub>
                    </m:sSub>
                    <m:r>
                      <a:rPr lang="en-AU" sz="1800" b="0" i="1" smtClean="0">
                        <a:latin typeface="Cambria Math" panose="02040503050406030204" pitchFamily="18" charset="0"/>
                        <a:ea typeface="Cambria Math" panose="02040503050406030204" pitchFamily="18" charset="0"/>
                      </a:rPr>
                      <m:t>+</m:t>
                    </m:r>
                    <m:r>
                      <a:rPr lang="en-AU" sz="1800" b="0" i="1" smtClean="0">
                        <a:latin typeface="Cambria Math" panose="02040503050406030204" pitchFamily="18" charset="0"/>
                        <a:ea typeface="Cambria Math" panose="02040503050406030204" pitchFamily="18" charset="0"/>
                      </a:rPr>
                      <m:t>𝜙</m:t>
                    </m:r>
                    <m:r>
                      <a:rPr lang="en-AU" sz="1800" b="0" i="0" smtClean="0">
                        <a:latin typeface="Cambria Math" panose="02040503050406030204" pitchFamily="18" charset="0"/>
                        <a:ea typeface="Cambria Math" panose="02040503050406030204" pitchFamily="18" charset="0"/>
                      </a:rPr>
                      <m:t>.</m:t>
                    </m:r>
                  </m:oMath>
                </a14:m>
                <a:r>
                  <a:rPr lang="en-AU" sz="1800" dirty="0"/>
                  <a:t> </a:t>
                </a:r>
                <a:endParaRPr lang="en-US" sz="1800" dirty="0">
                  <a:solidFill>
                    <a:schemeClr val="bg1"/>
                  </a:solidFill>
                </a:endParaRPr>
              </a:p>
              <a:p>
                <a:endParaRPr lang="en-US" dirty="0"/>
              </a:p>
            </p:txBody>
          </p:sp>
        </mc:Choice>
        <mc:Fallback xmlns="">
          <p:sp>
            <p:nvSpPr>
              <p:cNvPr id="16" name="Content Placeholder 2">
                <a:extLst>
                  <a:ext uri="{FF2B5EF4-FFF2-40B4-BE49-F238E27FC236}">
                    <a16:creationId xmlns:a16="http://schemas.microsoft.com/office/drawing/2014/main" id="{563F0404-6762-E025-1381-D4D8C98F454D}"/>
                  </a:ext>
                </a:extLst>
              </p:cNvPr>
              <p:cNvSpPr txBox="1">
                <a:spLocks noRot="1" noChangeAspect="1" noMove="1" noResize="1" noEditPoints="1" noAdjustHandles="1" noChangeArrowheads="1" noChangeShapeType="1" noTextEdit="1"/>
              </p:cNvSpPr>
              <p:nvPr/>
            </p:nvSpPr>
            <p:spPr>
              <a:xfrm>
                <a:off x="457199" y="1200152"/>
                <a:ext cx="8156798" cy="485368"/>
              </a:xfrm>
              <a:prstGeom prst="rect">
                <a:avLst/>
              </a:prstGeom>
              <a:blipFill>
                <a:blip r:embed="rId10"/>
                <a:stretch>
                  <a:fillRect l="-622" t="-5128"/>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8B7912D4-45D3-88B2-DF9B-D38C2220459C}"/>
              </a:ext>
            </a:extLst>
          </p:cNvPr>
          <p:cNvSpPr txBox="1"/>
          <p:nvPr/>
        </p:nvSpPr>
        <p:spPr>
          <a:xfrm>
            <a:off x="4368158" y="3583641"/>
            <a:ext cx="1247368" cy="246221"/>
          </a:xfrm>
          <a:prstGeom prst="rect">
            <a:avLst/>
          </a:prstGeom>
          <a:noFill/>
        </p:spPr>
        <p:txBody>
          <a:bodyPr wrap="square" rtlCol="0">
            <a:spAutoFit/>
          </a:bodyPr>
          <a:lstStyle/>
          <a:p>
            <a:r>
              <a:rPr lang="en-US" sz="1000" dirty="0" err="1">
                <a:solidFill>
                  <a:schemeClr val="accent2">
                    <a:lumMod val="60000"/>
                    <a:lumOff val="40000"/>
                  </a:schemeClr>
                </a:solidFill>
              </a:rPr>
              <a:t>IceCube</a:t>
            </a:r>
            <a:r>
              <a:rPr lang="en-US" sz="1000" dirty="0">
                <a:solidFill>
                  <a:schemeClr val="accent2">
                    <a:lumMod val="60000"/>
                    <a:lumOff val="40000"/>
                  </a:schemeClr>
                </a:solidFill>
              </a:rPr>
              <a:t> constraints</a:t>
            </a:r>
          </a:p>
        </p:txBody>
      </p:sp>
      <p:sp>
        <p:nvSpPr>
          <p:cNvPr id="3" name="Slide Number Placeholder 2">
            <a:extLst>
              <a:ext uri="{FF2B5EF4-FFF2-40B4-BE49-F238E27FC236}">
                <a16:creationId xmlns:a16="http://schemas.microsoft.com/office/drawing/2014/main" id="{891F4B6D-4544-96EA-5648-1C34B53C4E36}"/>
              </a:ext>
            </a:extLst>
          </p:cNvPr>
          <p:cNvSpPr>
            <a:spLocks noGrp="1"/>
          </p:cNvSpPr>
          <p:nvPr>
            <p:ph type="sldNum" sz="quarter" idx="12"/>
          </p:nvPr>
        </p:nvSpPr>
        <p:spPr/>
        <p:txBody>
          <a:bodyPr/>
          <a:lstStyle/>
          <a:p>
            <a:fld id="{A4ED5AB7-515B-904A-811B-D7BD6E84713F}" type="slidenum">
              <a:rPr lang="en-US" smtClean="0"/>
              <a:t>39</a:t>
            </a:fld>
            <a:endParaRPr lang="en-US"/>
          </a:p>
        </p:txBody>
      </p:sp>
      <p:sp>
        <p:nvSpPr>
          <p:cNvPr id="4" name="TextBox 3">
            <a:extLst>
              <a:ext uri="{FF2B5EF4-FFF2-40B4-BE49-F238E27FC236}">
                <a16:creationId xmlns:a16="http://schemas.microsoft.com/office/drawing/2014/main" id="{4CD78994-B24F-25E6-28E1-3B335DC6A7E9}"/>
              </a:ext>
            </a:extLst>
          </p:cNvPr>
          <p:cNvSpPr txBox="1"/>
          <p:nvPr/>
        </p:nvSpPr>
        <p:spPr>
          <a:xfrm>
            <a:off x="516175" y="4562346"/>
            <a:ext cx="3065263" cy="246221"/>
          </a:xfrm>
          <a:prstGeom prst="rect">
            <a:avLst/>
          </a:prstGeom>
          <a:noFill/>
        </p:spPr>
        <p:txBody>
          <a:bodyPr wrap="none" rtlCol="0">
            <a:spAutoFit/>
          </a:bodyPr>
          <a:lstStyle/>
          <a:p>
            <a:r>
              <a:rPr lang="en-AU" sz="1000" dirty="0">
                <a:solidFill>
                  <a:srgbClr val="E7E287"/>
                </a:solidFill>
              </a:rPr>
              <a:t>* </a:t>
            </a:r>
            <a:r>
              <a:rPr lang="en-AU" sz="1000" dirty="0" err="1">
                <a:solidFill>
                  <a:srgbClr val="E7E287"/>
                </a:solidFill>
              </a:rPr>
              <a:t>IceCube</a:t>
            </a:r>
            <a:r>
              <a:rPr lang="en-AU" sz="1000" dirty="0">
                <a:solidFill>
                  <a:srgbClr val="E7E287"/>
                </a:solidFill>
              </a:rPr>
              <a:t> constraints &amp; forecasts from Song et al. 2021</a:t>
            </a:r>
            <a:endParaRPr lang="en-US" sz="1000" dirty="0">
              <a:solidFill>
                <a:srgbClr val="E7E287"/>
              </a:solidFill>
            </a:endParaRPr>
          </a:p>
        </p:txBody>
      </p:sp>
      <p:sp>
        <p:nvSpPr>
          <p:cNvPr id="5" name="TextBox 4">
            <a:extLst>
              <a:ext uri="{FF2B5EF4-FFF2-40B4-BE49-F238E27FC236}">
                <a16:creationId xmlns:a16="http://schemas.microsoft.com/office/drawing/2014/main" id="{EC7B0130-0C75-1BB2-1A5A-AFF6F25E88D4}"/>
              </a:ext>
            </a:extLst>
          </p:cNvPr>
          <p:cNvSpPr txBox="1"/>
          <p:nvPr/>
        </p:nvSpPr>
        <p:spPr>
          <a:xfrm>
            <a:off x="6850039" y="3473565"/>
            <a:ext cx="1247368" cy="246221"/>
          </a:xfrm>
          <a:prstGeom prst="rect">
            <a:avLst/>
          </a:prstGeom>
          <a:noFill/>
        </p:spPr>
        <p:txBody>
          <a:bodyPr wrap="square" rtlCol="0">
            <a:spAutoFit/>
          </a:bodyPr>
          <a:lstStyle/>
          <a:p>
            <a:r>
              <a:rPr lang="en-US" sz="1000" dirty="0" err="1">
                <a:solidFill>
                  <a:schemeClr val="accent2">
                    <a:lumMod val="60000"/>
                    <a:lumOff val="40000"/>
                  </a:schemeClr>
                </a:solidFill>
              </a:rPr>
              <a:t>IceCube</a:t>
            </a:r>
            <a:r>
              <a:rPr lang="en-US" sz="1000" dirty="0">
                <a:solidFill>
                  <a:schemeClr val="accent2">
                    <a:lumMod val="60000"/>
                    <a:lumOff val="40000"/>
                  </a:schemeClr>
                </a:solidFill>
              </a:rPr>
              <a:t> constraints</a:t>
            </a:r>
          </a:p>
        </p:txBody>
      </p:sp>
      <p:sp>
        <p:nvSpPr>
          <p:cNvPr id="14" name="TextBox 13">
            <a:extLst>
              <a:ext uri="{FF2B5EF4-FFF2-40B4-BE49-F238E27FC236}">
                <a16:creationId xmlns:a16="http://schemas.microsoft.com/office/drawing/2014/main" id="{252D907A-B83A-45E0-168A-13AD9BC27633}"/>
              </a:ext>
            </a:extLst>
          </p:cNvPr>
          <p:cNvSpPr txBox="1"/>
          <p:nvPr/>
        </p:nvSpPr>
        <p:spPr>
          <a:xfrm>
            <a:off x="6992986" y="2842214"/>
            <a:ext cx="1247368" cy="400110"/>
          </a:xfrm>
          <a:prstGeom prst="rect">
            <a:avLst/>
          </a:prstGeom>
          <a:noFill/>
        </p:spPr>
        <p:txBody>
          <a:bodyPr wrap="square" rtlCol="0">
            <a:spAutoFit/>
          </a:bodyPr>
          <a:lstStyle/>
          <a:p>
            <a:r>
              <a:rPr lang="en-US" sz="1000" dirty="0" err="1">
                <a:solidFill>
                  <a:schemeClr val="accent2">
                    <a:lumMod val="60000"/>
                    <a:lumOff val="40000"/>
                  </a:schemeClr>
                </a:solidFill>
              </a:rPr>
              <a:t>IceCube</a:t>
            </a:r>
            <a:r>
              <a:rPr lang="en-US" sz="1000" dirty="0">
                <a:solidFill>
                  <a:schemeClr val="accent2">
                    <a:lumMod val="60000"/>
                    <a:lumOff val="40000"/>
                  </a:schemeClr>
                </a:solidFill>
              </a:rPr>
              <a:t> &amp; future 𝜈 telescope forecasts</a:t>
            </a:r>
          </a:p>
        </p:txBody>
      </p:sp>
      <p:sp>
        <p:nvSpPr>
          <p:cNvPr id="15" name="TextBox 14">
            <a:extLst>
              <a:ext uri="{FF2B5EF4-FFF2-40B4-BE49-F238E27FC236}">
                <a16:creationId xmlns:a16="http://schemas.microsoft.com/office/drawing/2014/main" id="{A0B4F271-D841-801F-B33B-71BF3D232DD7}"/>
              </a:ext>
            </a:extLst>
          </p:cNvPr>
          <p:cNvSpPr txBox="1"/>
          <p:nvPr/>
        </p:nvSpPr>
        <p:spPr>
          <a:xfrm>
            <a:off x="4979527" y="2834738"/>
            <a:ext cx="777072" cy="307777"/>
          </a:xfrm>
          <a:prstGeom prst="rect">
            <a:avLst/>
          </a:prstGeom>
          <a:noFill/>
        </p:spPr>
        <p:txBody>
          <a:bodyPr wrap="none" rtlCol="0">
            <a:spAutoFit/>
          </a:bodyPr>
          <a:lstStyle/>
          <a:p>
            <a:r>
              <a:rPr lang="en-US" sz="1400" dirty="0"/>
              <a:t>Allowed</a:t>
            </a:r>
          </a:p>
        </p:txBody>
      </p:sp>
      <p:sp>
        <p:nvSpPr>
          <p:cNvPr id="20" name="TextBox 19">
            <a:extLst>
              <a:ext uri="{FF2B5EF4-FFF2-40B4-BE49-F238E27FC236}">
                <a16:creationId xmlns:a16="http://schemas.microsoft.com/office/drawing/2014/main" id="{A39834C7-DD2E-F351-871C-161081281758}"/>
              </a:ext>
            </a:extLst>
          </p:cNvPr>
          <p:cNvSpPr txBox="1"/>
          <p:nvPr/>
        </p:nvSpPr>
        <p:spPr>
          <a:xfrm>
            <a:off x="4965961" y="3408496"/>
            <a:ext cx="893193" cy="307777"/>
          </a:xfrm>
          <a:prstGeom prst="rect">
            <a:avLst/>
          </a:prstGeom>
          <a:noFill/>
        </p:spPr>
        <p:txBody>
          <a:bodyPr wrap="none" rtlCol="0">
            <a:spAutoFit/>
          </a:bodyPr>
          <a:lstStyle/>
          <a:p>
            <a:r>
              <a:rPr lang="en-US" sz="1400" dirty="0"/>
              <a:t>Ruled out</a:t>
            </a:r>
          </a:p>
        </p:txBody>
      </p:sp>
    </p:spTree>
    <p:extLst>
      <p:ext uri="{BB962C8B-B14F-4D97-AF65-F5344CB8AC3E}">
        <p14:creationId xmlns:p14="http://schemas.microsoft.com/office/powerpoint/2010/main" val="31690222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C8E54-FB85-8C31-A6EC-5B4D4E075FDC}"/>
              </a:ext>
            </a:extLst>
          </p:cNvPr>
          <p:cNvSpPr>
            <a:spLocks noGrp="1"/>
          </p:cNvSpPr>
          <p:nvPr>
            <p:ph type="title"/>
          </p:nvPr>
        </p:nvSpPr>
        <p:spPr/>
        <p:txBody>
          <a:bodyPr>
            <a:normAutofit/>
          </a:bodyPr>
          <a:lstStyle/>
          <a:p>
            <a:pPr algn="l"/>
            <a:r>
              <a:rPr lang="en-US" dirty="0">
                <a:solidFill>
                  <a:srgbClr val="F3FFC4"/>
                </a:solidFill>
              </a:rPr>
              <a:t>Formation of the C𝜈B…</a:t>
            </a:r>
          </a:p>
        </p:txBody>
      </p:sp>
      <p:pic>
        <p:nvPicPr>
          <p:cNvPr id="4" name="Picture 3" descr="Shape&#10;&#10;Description automatically generated">
            <a:extLst>
              <a:ext uri="{FF2B5EF4-FFF2-40B4-BE49-F238E27FC236}">
                <a16:creationId xmlns:a16="http://schemas.microsoft.com/office/drawing/2014/main" id="{850353B5-CF80-EAD8-BD95-AEDD9754E8E4}"/>
              </a:ext>
            </a:extLst>
          </p:cNvPr>
          <p:cNvPicPr>
            <a:picLocks noChangeAspect="1"/>
          </p:cNvPicPr>
          <p:nvPr/>
        </p:nvPicPr>
        <p:blipFill>
          <a:blip r:embed="rId2"/>
          <a:stretch>
            <a:fillRect/>
          </a:stretch>
        </p:blipFill>
        <p:spPr>
          <a:xfrm>
            <a:off x="1473647" y="1643969"/>
            <a:ext cx="2144954" cy="2223668"/>
          </a:xfrm>
          <a:prstGeom prst="rect">
            <a:avLst/>
          </a:prstGeom>
        </p:spPr>
      </p:pic>
      <p:pic>
        <p:nvPicPr>
          <p:cNvPr id="6" name="Picture 5" descr="A picture containing text, clock&#10;&#10;Description automatically generated">
            <a:extLst>
              <a:ext uri="{FF2B5EF4-FFF2-40B4-BE49-F238E27FC236}">
                <a16:creationId xmlns:a16="http://schemas.microsoft.com/office/drawing/2014/main" id="{15FC2977-170B-9077-3288-8FBEE89B7D57}"/>
              </a:ext>
            </a:extLst>
          </p:cNvPr>
          <p:cNvPicPr>
            <a:picLocks noChangeAspect="1"/>
          </p:cNvPicPr>
          <p:nvPr/>
        </p:nvPicPr>
        <p:blipFill>
          <a:blip r:embed="rId3"/>
          <a:stretch>
            <a:fillRect/>
          </a:stretch>
        </p:blipFill>
        <p:spPr>
          <a:xfrm>
            <a:off x="5303660" y="1632321"/>
            <a:ext cx="1974204" cy="2218349"/>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3EA5881-EFD5-7A16-DF51-0E1C6AF3C4EE}"/>
                  </a:ext>
                </a:extLst>
              </p:cNvPr>
              <p:cNvSpPr txBox="1"/>
              <p:nvPr/>
            </p:nvSpPr>
            <p:spPr>
              <a:xfrm>
                <a:off x="518354" y="3995765"/>
                <a:ext cx="4333208" cy="784830"/>
              </a:xfrm>
              <a:prstGeom prst="rect">
                <a:avLst/>
              </a:prstGeom>
              <a:noFill/>
            </p:spPr>
            <p:txBody>
              <a:bodyPr wrap="square" rtlCol="0">
                <a:spAutoFit/>
              </a:bodyPr>
              <a:lstStyle/>
              <a:p>
                <a:r>
                  <a:rPr lang="en-US" sz="1500" dirty="0">
                    <a:solidFill>
                      <a:srgbClr val="FF0000"/>
                    </a:solidFill>
                  </a:rPr>
                  <a:t>Above</a:t>
                </a:r>
                <a14:m>
                  <m:oMath xmlns:m="http://schemas.openxmlformats.org/officeDocument/2006/math">
                    <m:r>
                      <a:rPr lang="en-AU" sz="1500" b="0">
                        <a:solidFill>
                          <a:srgbClr val="FF0000"/>
                        </a:solidFill>
                        <a:latin typeface="Cambria Math" panose="02040503050406030204" pitchFamily="18" charset="0"/>
                        <a:ea typeface="Cambria Math" panose="02040503050406030204" pitchFamily="18" charset="0"/>
                      </a:rPr>
                      <m:t> </m:t>
                    </m:r>
                    <m:r>
                      <a:rPr lang="en-AU" sz="1500" b="0" i="1">
                        <a:solidFill>
                          <a:srgbClr val="FF0000"/>
                        </a:solidFill>
                        <a:latin typeface="Cambria Math" panose="02040503050406030204" pitchFamily="18" charset="0"/>
                        <a:ea typeface="Cambria Math" panose="02040503050406030204" pitchFamily="18" charset="0"/>
                      </a:rPr>
                      <m:t>𝑇</m:t>
                    </m:r>
                    <m:r>
                      <a:rPr lang="en-AU" sz="1500" b="0">
                        <a:solidFill>
                          <a:srgbClr val="FF0000"/>
                        </a:solidFill>
                        <a:latin typeface="Cambria Math" panose="02040503050406030204" pitchFamily="18" charset="0"/>
                        <a:ea typeface="Cambria Math" panose="02040503050406030204" pitchFamily="18" charset="0"/>
                      </a:rPr>
                      <m:t> </m:t>
                    </m:r>
                    <m:r>
                      <a:rPr lang="en-AU" sz="1500" i="1">
                        <a:solidFill>
                          <a:srgbClr val="FF0000"/>
                        </a:solidFill>
                        <a:latin typeface="Cambria Math" panose="02040503050406030204" pitchFamily="18" charset="0"/>
                        <a:ea typeface="Cambria Math" panose="02040503050406030204" pitchFamily="18" charset="0"/>
                      </a:rPr>
                      <m:t>~</m:t>
                    </m:r>
                    <m:r>
                      <a:rPr lang="en-AU" sz="1500" b="0" i="1">
                        <a:solidFill>
                          <a:srgbClr val="FF0000"/>
                        </a:solidFill>
                        <a:latin typeface="Cambria Math" panose="02040503050406030204" pitchFamily="18" charset="0"/>
                        <a:ea typeface="Cambria Math" panose="02040503050406030204" pitchFamily="18" charset="0"/>
                      </a:rPr>
                      <m:t> 1 </m:t>
                    </m:r>
                    <m:r>
                      <m:rPr>
                        <m:sty m:val="p"/>
                      </m:rPr>
                      <a:rPr lang="en-AU" sz="1500" b="0" i="0">
                        <a:solidFill>
                          <a:srgbClr val="FF0000"/>
                        </a:solidFill>
                        <a:latin typeface="Cambria Math" panose="02040503050406030204" pitchFamily="18" charset="0"/>
                        <a:ea typeface="Cambria Math" panose="02040503050406030204" pitchFamily="18" charset="0"/>
                      </a:rPr>
                      <m:t>MeV</m:t>
                    </m:r>
                  </m:oMath>
                </a14:m>
                <a:r>
                  <a:rPr lang="en-US" sz="1500" dirty="0"/>
                  <a:t>, even weakly-interacting neutrinos can be produced, scatter off </a:t>
                </a:r>
                <a14:m>
                  <m:oMath xmlns:m="http://schemas.openxmlformats.org/officeDocument/2006/math">
                    <m:sSup>
                      <m:sSupPr>
                        <m:ctrlPr>
                          <a:rPr lang="en-US" sz="1500" i="1" dirty="0" smtClean="0">
                            <a:latin typeface="Cambria Math" panose="02040503050406030204" pitchFamily="18" charset="0"/>
                          </a:rPr>
                        </m:ctrlPr>
                      </m:sSupPr>
                      <m:e>
                        <m:r>
                          <a:rPr lang="en-AU" sz="1500" b="0" i="1" dirty="0" smtClean="0">
                            <a:latin typeface="Cambria Math" panose="02040503050406030204" pitchFamily="18" charset="0"/>
                          </a:rPr>
                          <m:t>𝑒</m:t>
                        </m:r>
                      </m:e>
                      <m:sup>
                        <m:r>
                          <a:rPr lang="en-AU" sz="1500" b="0" i="1" dirty="0" smtClean="0">
                            <a:latin typeface="Cambria Math" panose="02040503050406030204" pitchFamily="18" charset="0"/>
                          </a:rPr>
                          <m:t>+</m:t>
                        </m:r>
                      </m:sup>
                    </m:sSup>
                    <m:sSup>
                      <m:sSupPr>
                        <m:ctrlPr>
                          <a:rPr lang="en-US" sz="1500" i="1" dirty="0">
                            <a:latin typeface="Cambria Math" panose="02040503050406030204" pitchFamily="18" charset="0"/>
                          </a:rPr>
                        </m:ctrlPr>
                      </m:sSupPr>
                      <m:e>
                        <m:r>
                          <a:rPr lang="en-AU" sz="1500" i="1" dirty="0">
                            <a:latin typeface="Cambria Math" panose="02040503050406030204" pitchFamily="18" charset="0"/>
                          </a:rPr>
                          <m:t>𝑒</m:t>
                        </m:r>
                      </m:e>
                      <m:sup>
                        <m:r>
                          <a:rPr lang="en-AU" sz="1500" b="0" i="1" dirty="0" smtClean="0">
                            <a:latin typeface="Cambria Math" panose="02040503050406030204" pitchFamily="18" charset="0"/>
                          </a:rPr>
                          <m:t>−</m:t>
                        </m:r>
                      </m:sup>
                    </m:sSup>
                    <m:r>
                      <a:rPr lang="en-AU" sz="1500" i="1" dirty="0">
                        <a:latin typeface="Cambria Math" panose="02040503050406030204" pitchFamily="18" charset="0"/>
                      </a:rPr>
                      <m:t> </m:t>
                    </m:r>
                  </m:oMath>
                </a14:m>
                <a:r>
                  <a:rPr lang="en-US" sz="1500" dirty="0"/>
                  <a:t>and other neutrinos, and attain </a:t>
                </a:r>
                <a:r>
                  <a:rPr lang="en-US" sz="1500" dirty="0">
                    <a:solidFill>
                      <a:srgbClr val="FF0000"/>
                    </a:solidFill>
                  </a:rPr>
                  <a:t>thermodynamic equilibrium</a:t>
                </a:r>
              </a:p>
            </p:txBody>
          </p:sp>
        </mc:Choice>
        <mc:Fallback xmlns="">
          <p:sp>
            <p:nvSpPr>
              <p:cNvPr id="7" name="TextBox 6">
                <a:extLst>
                  <a:ext uri="{FF2B5EF4-FFF2-40B4-BE49-F238E27FC236}">
                    <a16:creationId xmlns:a16="http://schemas.microsoft.com/office/drawing/2014/main" id="{83EA5881-EFD5-7A16-DF51-0E1C6AF3C4EE}"/>
                  </a:ext>
                </a:extLst>
              </p:cNvPr>
              <p:cNvSpPr txBox="1">
                <a:spLocks noRot="1" noChangeAspect="1" noMove="1" noResize="1" noEditPoints="1" noAdjustHandles="1" noChangeArrowheads="1" noChangeShapeType="1" noTextEdit="1"/>
              </p:cNvSpPr>
              <p:nvPr/>
            </p:nvSpPr>
            <p:spPr>
              <a:xfrm>
                <a:off x="518354" y="3995765"/>
                <a:ext cx="4333208" cy="784830"/>
              </a:xfrm>
              <a:prstGeom prst="rect">
                <a:avLst/>
              </a:prstGeom>
              <a:blipFill>
                <a:blip r:embed="rId4"/>
                <a:stretch>
                  <a:fillRect l="-583" t="-1587" b="-79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AC103EA-FABE-353E-BB7C-E2E367D39628}"/>
                  </a:ext>
                </a:extLst>
              </p:cNvPr>
              <p:cNvSpPr txBox="1"/>
              <p:nvPr/>
            </p:nvSpPr>
            <p:spPr>
              <a:xfrm>
                <a:off x="4927142" y="3995765"/>
                <a:ext cx="3753834" cy="784830"/>
              </a:xfrm>
              <a:prstGeom prst="rect">
                <a:avLst/>
              </a:prstGeom>
              <a:noFill/>
            </p:spPr>
            <p:txBody>
              <a:bodyPr wrap="square" rtlCol="0">
                <a:spAutoFit/>
              </a:bodyPr>
              <a:lstStyle/>
              <a:p>
                <a:r>
                  <a:rPr lang="en-US" sz="1500" dirty="0">
                    <a:solidFill>
                      <a:srgbClr val="FF0000"/>
                    </a:solidFill>
                  </a:rPr>
                  <a:t>Below </a:t>
                </a:r>
                <a14:m>
                  <m:oMath xmlns:m="http://schemas.openxmlformats.org/officeDocument/2006/math">
                    <m:r>
                      <a:rPr lang="en-AU" sz="1500">
                        <a:solidFill>
                          <a:srgbClr val="FF0000"/>
                        </a:solidFill>
                        <a:latin typeface="Cambria Math" panose="02040503050406030204" pitchFamily="18" charset="0"/>
                        <a:ea typeface="Cambria Math" panose="02040503050406030204" pitchFamily="18" charset="0"/>
                      </a:rPr>
                      <m:t> </m:t>
                    </m:r>
                    <m:r>
                      <a:rPr lang="en-AU" sz="1500" i="1">
                        <a:solidFill>
                          <a:srgbClr val="FF0000"/>
                        </a:solidFill>
                        <a:latin typeface="Cambria Math" panose="02040503050406030204" pitchFamily="18" charset="0"/>
                        <a:ea typeface="Cambria Math" panose="02040503050406030204" pitchFamily="18" charset="0"/>
                      </a:rPr>
                      <m:t>𝑇</m:t>
                    </m:r>
                    <m:r>
                      <a:rPr lang="en-AU" sz="1500">
                        <a:solidFill>
                          <a:srgbClr val="FF0000"/>
                        </a:solidFill>
                        <a:latin typeface="Cambria Math" panose="02040503050406030204" pitchFamily="18" charset="0"/>
                        <a:ea typeface="Cambria Math" panose="02040503050406030204" pitchFamily="18" charset="0"/>
                      </a:rPr>
                      <m:t> </m:t>
                    </m:r>
                    <m:r>
                      <a:rPr lang="en-US" sz="1500" i="1">
                        <a:solidFill>
                          <a:srgbClr val="FF0000"/>
                        </a:solidFill>
                        <a:latin typeface="Cambria Math" panose="02040503050406030204" pitchFamily="18" charset="0"/>
                        <a:ea typeface="Cambria Math" panose="02040503050406030204" pitchFamily="18" charset="0"/>
                      </a:rPr>
                      <m:t>~</m:t>
                    </m:r>
                    <m:r>
                      <a:rPr lang="en-AU" sz="1500" i="1">
                        <a:solidFill>
                          <a:srgbClr val="FF0000"/>
                        </a:solidFill>
                        <a:latin typeface="Cambria Math" panose="02040503050406030204" pitchFamily="18" charset="0"/>
                        <a:ea typeface="Cambria Math" panose="02040503050406030204" pitchFamily="18" charset="0"/>
                      </a:rPr>
                      <m:t> 1 </m:t>
                    </m:r>
                    <m:r>
                      <m:rPr>
                        <m:sty m:val="p"/>
                      </m:rPr>
                      <a:rPr lang="en-AU" sz="1500">
                        <a:solidFill>
                          <a:srgbClr val="FF0000"/>
                        </a:solidFill>
                        <a:latin typeface="Cambria Math" panose="02040503050406030204" pitchFamily="18" charset="0"/>
                        <a:ea typeface="Cambria Math" panose="02040503050406030204" pitchFamily="18" charset="0"/>
                      </a:rPr>
                      <m:t>MeV</m:t>
                    </m:r>
                  </m:oMath>
                </a14:m>
                <a:r>
                  <a:rPr lang="en-US" sz="1500" dirty="0"/>
                  <a:t>,</a:t>
                </a:r>
                <a:r>
                  <a:rPr lang="en-US" sz="1500" dirty="0">
                    <a:solidFill>
                      <a:srgbClr val="FF0000"/>
                    </a:solidFill>
                  </a:rPr>
                  <a:t> </a:t>
                </a:r>
                <a:r>
                  <a:rPr lang="en-US" sz="1500" dirty="0"/>
                  <a:t>expansion dilutes plasma, and reduces interaction rate: the universe becomes </a:t>
                </a:r>
                <a:r>
                  <a:rPr lang="en-US" sz="1500" dirty="0">
                    <a:solidFill>
                      <a:srgbClr val="FF0000"/>
                    </a:solidFill>
                  </a:rPr>
                  <a:t>transparent to neutrinos</a:t>
                </a:r>
                <a:r>
                  <a:rPr lang="en-US" sz="1500" dirty="0"/>
                  <a:t>.</a:t>
                </a:r>
              </a:p>
            </p:txBody>
          </p:sp>
        </mc:Choice>
        <mc:Fallback xmlns="">
          <p:sp>
            <p:nvSpPr>
              <p:cNvPr id="8" name="TextBox 7">
                <a:extLst>
                  <a:ext uri="{FF2B5EF4-FFF2-40B4-BE49-F238E27FC236}">
                    <a16:creationId xmlns:a16="http://schemas.microsoft.com/office/drawing/2014/main" id="{CAC103EA-FABE-353E-BB7C-E2E367D39628}"/>
                  </a:ext>
                </a:extLst>
              </p:cNvPr>
              <p:cNvSpPr txBox="1">
                <a:spLocks noRot="1" noChangeAspect="1" noMove="1" noResize="1" noEditPoints="1" noAdjustHandles="1" noChangeArrowheads="1" noChangeShapeType="1" noTextEdit="1"/>
              </p:cNvSpPr>
              <p:nvPr/>
            </p:nvSpPr>
            <p:spPr>
              <a:xfrm>
                <a:off x="4927142" y="3995765"/>
                <a:ext cx="3753834" cy="784830"/>
              </a:xfrm>
              <a:prstGeom prst="rect">
                <a:avLst/>
              </a:prstGeom>
              <a:blipFill>
                <a:blip r:embed="rId5"/>
                <a:stretch>
                  <a:fillRect l="-673" t="-1587" b="-7937"/>
                </a:stretch>
              </a:blipFill>
            </p:spPr>
            <p:txBody>
              <a:bodyPr/>
              <a:lstStyle/>
              <a:p>
                <a:r>
                  <a:rPr lang="en-US">
                    <a:noFill/>
                  </a:rPr>
                  <a:t> </a:t>
                </a:r>
              </a:p>
            </p:txBody>
          </p:sp>
        </mc:Fallback>
      </mc:AlternateContent>
      <p:sp>
        <p:nvSpPr>
          <p:cNvPr id="11" name="Content Placeholder 7">
            <a:extLst>
              <a:ext uri="{FF2B5EF4-FFF2-40B4-BE49-F238E27FC236}">
                <a16:creationId xmlns:a16="http://schemas.microsoft.com/office/drawing/2014/main" id="{FF1BB4C1-072F-47E7-B70C-3AEDAA141F26}"/>
              </a:ext>
            </a:extLst>
          </p:cNvPr>
          <p:cNvSpPr txBox="1">
            <a:spLocks/>
          </p:cNvSpPr>
          <p:nvPr/>
        </p:nvSpPr>
        <p:spPr>
          <a:xfrm>
            <a:off x="457200" y="1200151"/>
            <a:ext cx="7265694" cy="553998"/>
          </a:xfrm>
          <a:prstGeom prst="rect">
            <a:avLst/>
          </a:prstGeom>
        </p:spPr>
        <p:txBody>
          <a:bodyPr>
            <a:normAutofit/>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Arial" pitchFamily="34" charset="0"/>
              <a:buNone/>
            </a:pPr>
            <a:r>
              <a:rPr lang="en-US" sz="1900" dirty="0"/>
              <a:t>The C𝜈B is formed when neutrinos </a:t>
            </a:r>
            <a:r>
              <a:rPr lang="en-US" sz="1900" dirty="0">
                <a:solidFill>
                  <a:srgbClr val="FF0000"/>
                </a:solidFill>
              </a:rPr>
              <a:t>decouple</a:t>
            </a:r>
            <a:r>
              <a:rPr lang="en-US" sz="1900" dirty="0"/>
              <a:t> from the cosmic plasma.</a:t>
            </a:r>
            <a:endParaRPr lang="en-US" sz="1000" b="1" dirty="0"/>
          </a:p>
        </p:txBody>
      </p:sp>
      <p:sp>
        <p:nvSpPr>
          <p:cNvPr id="18" name="TextBox 17">
            <a:extLst>
              <a:ext uri="{FF2B5EF4-FFF2-40B4-BE49-F238E27FC236}">
                <a16:creationId xmlns:a16="http://schemas.microsoft.com/office/drawing/2014/main" id="{04EDE7DD-01FC-1131-375F-E84979B82CDB}"/>
              </a:ext>
            </a:extLst>
          </p:cNvPr>
          <p:cNvSpPr txBox="1"/>
          <p:nvPr/>
        </p:nvSpPr>
        <p:spPr>
          <a:xfrm>
            <a:off x="7475886" y="2482542"/>
            <a:ext cx="1264192" cy="784830"/>
          </a:xfrm>
          <a:prstGeom prst="rect">
            <a:avLst/>
          </a:prstGeom>
          <a:noFill/>
        </p:spPr>
        <p:txBody>
          <a:bodyPr wrap="none" rtlCol="0">
            <a:spAutoFit/>
          </a:bodyPr>
          <a:lstStyle/>
          <a:p>
            <a:r>
              <a:rPr lang="en-US" sz="1500" dirty="0">
                <a:solidFill>
                  <a:srgbClr val="0E8BAE"/>
                </a:solidFill>
              </a:rPr>
              <a:t>Neutrinos </a:t>
            </a:r>
          </a:p>
          <a:p>
            <a:r>
              <a:rPr lang="en-US" sz="1500" dirty="0">
                <a:solidFill>
                  <a:srgbClr val="0E8BAE"/>
                </a:solidFill>
              </a:rPr>
              <a:t>“free-stream”</a:t>
            </a:r>
          </a:p>
          <a:p>
            <a:r>
              <a:rPr lang="en-US" sz="1500" dirty="0">
                <a:solidFill>
                  <a:srgbClr val="0E8BAE"/>
                </a:solidFill>
              </a:rPr>
              <a:t>to infinity.</a:t>
            </a:r>
          </a:p>
        </p:txBody>
      </p:sp>
      <p:sp>
        <p:nvSpPr>
          <p:cNvPr id="19" name="Slide Number Placeholder 18">
            <a:extLst>
              <a:ext uri="{FF2B5EF4-FFF2-40B4-BE49-F238E27FC236}">
                <a16:creationId xmlns:a16="http://schemas.microsoft.com/office/drawing/2014/main" id="{B4C8BFA6-D5C7-C5E1-C8C9-E70C0AA56C33}"/>
              </a:ext>
            </a:extLst>
          </p:cNvPr>
          <p:cNvSpPr>
            <a:spLocks noGrp="1"/>
          </p:cNvSpPr>
          <p:nvPr>
            <p:ph type="sldNum" sz="quarter" idx="12"/>
          </p:nvPr>
        </p:nvSpPr>
        <p:spPr/>
        <p:txBody>
          <a:bodyPr/>
          <a:lstStyle/>
          <a:p>
            <a:fld id="{A4ED5AB7-515B-904A-811B-D7BD6E84713F}" type="slidenum">
              <a:rPr lang="en-US" smtClean="0"/>
              <a:t>4</a:t>
            </a:fld>
            <a:endParaRPr lang="en-US"/>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CCD5755-8099-F5D0-9ADC-4C79CA8CB84E}"/>
                  </a:ext>
                </a:extLst>
              </p:cNvPr>
              <p:cNvSpPr txBox="1"/>
              <p:nvPr/>
            </p:nvSpPr>
            <p:spPr>
              <a:xfrm>
                <a:off x="7129537" y="330383"/>
                <a:ext cx="1193733" cy="3170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l-GR" sz="1440" i="1">
                              <a:latin typeface="Cambria Math" panose="02040503050406030204" pitchFamily="18" charset="0"/>
                              <a:ea typeface="Cambria Math" panose="02040503050406030204" pitchFamily="18" charset="0"/>
                            </a:rPr>
                          </m:ctrlPr>
                        </m:sSubPr>
                        <m:e>
                          <m:r>
                            <m:rPr>
                              <m:sty m:val="p"/>
                            </m:rPr>
                            <a:rPr lang="el-GR" sz="1440" i="1">
                              <a:latin typeface="Cambria Math" panose="02040503050406030204" pitchFamily="18" charset="0"/>
                              <a:ea typeface="Cambria Math" panose="02040503050406030204" pitchFamily="18" charset="0"/>
                            </a:rPr>
                            <m:t>Γ</m:t>
                          </m:r>
                        </m:e>
                        <m:sub>
                          <m:r>
                            <m:rPr>
                              <m:sty m:val="p"/>
                            </m:rPr>
                            <a:rPr lang="en-AU" sz="1440">
                              <a:latin typeface="Cambria Math" panose="02040503050406030204" pitchFamily="18" charset="0"/>
                              <a:ea typeface="Cambria Math" panose="02040503050406030204" pitchFamily="18" charset="0"/>
                            </a:rPr>
                            <m:t>weak</m:t>
                          </m:r>
                        </m:sub>
                      </m:sSub>
                      <m:r>
                        <a:rPr lang="en-AU" sz="1440" i="1">
                          <a:latin typeface="Cambria Math" panose="02040503050406030204" pitchFamily="18" charset="0"/>
                          <a:ea typeface="Cambria Math" panose="02040503050406030204" pitchFamily="18" charset="0"/>
                        </a:rPr>
                        <m:t>~</m:t>
                      </m:r>
                      <m:sSubSup>
                        <m:sSubSupPr>
                          <m:ctrlPr>
                            <a:rPr lang="en-AU" sz="1440" i="1">
                              <a:latin typeface="Cambria Math" panose="02040503050406030204" pitchFamily="18" charset="0"/>
                              <a:ea typeface="Cambria Math" panose="02040503050406030204" pitchFamily="18" charset="0"/>
                            </a:rPr>
                          </m:ctrlPr>
                        </m:sSubSupPr>
                        <m:e>
                          <m:r>
                            <a:rPr lang="en-AU" sz="1440" i="1">
                              <a:latin typeface="Cambria Math" panose="02040503050406030204" pitchFamily="18" charset="0"/>
                              <a:ea typeface="Cambria Math" panose="02040503050406030204" pitchFamily="18" charset="0"/>
                            </a:rPr>
                            <m:t>𝐺</m:t>
                          </m:r>
                        </m:e>
                        <m:sub>
                          <m:r>
                            <a:rPr lang="en-AU" sz="1440" i="1">
                              <a:latin typeface="Cambria Math" panose="02040503050406030204" pitchFamily="18" charset="0"/>
                              <a:ea typeface="Cambria Math" panose="02040503050406030204" pitchFamily="18" charset="0"/>
                            </a:rPr>
                            <m:t>𝐹</m:t>
                          </m:r>
                        </m:sub>
                        <m:sup>
                          <m:r>
                            <a:rPr lang="en-AU" sz="1440" i="1">
                              <a:latin typeface="Cambria Math" panose="02040503050406030204" pitchFamily="18" charset="0"/>
                              <a:ea typeface="Cambria Math" panose="02040503050406030204" pitchFamily="18" charset="0"/>
                            </a:rPr>
                            <m:t>2</m:t>
                          </m:r>
                        </m:sup>
                      </m:sSubSup>
                      <m:sSup>
                        <m:sSupPr>
                          <m:ctrlPr>
                            <a:rPr lang="en-AU" sz="1440" i="1">
                              <a:latin typeface="Cambria Math" panose="02040503050406030204" pitchFamily="18" charset="0"/>
                              <a:ea typeface="Cambria Math" panose="02040503050406030204" pitchFamily="18" charset="0"/>
                            </a:rPr>
                          </m:ctrlPr>
                        </m:sSupPr>
                        <m:e>
                          <m:r>
                            <a:rPr lang="en-AU" sz="1440" i="1">
                              <a:latin typeface="Cambria Math" panose="02040503050406030204" pitchFamily="18" charset="0"/>
                              <a:ea typeface="Cambria Math" panose="02040503050406030204" pitchFamily="18" charset="0"/>
                            </a:rPr>
                            <m:t>𝑇</m:t>
                          </m:r>
                        </m:e>
                        <m:sup>
                          <m:r>
                            <a:rPr lang="en-AU" sz="1440" i="1">
                              <a:latin typeface="Cambria Math" panose="02040503050406030204" pitchFamily="18" charset="0"/>
                              <a:ea typeface="Cambria Math" panose="02040503050406030204" pitchFamily="18" charset="0"/>
                            </a:rPr>
                            <m:t>5</m:t>
                          </m:r>
                        </m:sup>
                      </m:sSup>
                    </m:oMath>
                  </m:oMathPara>
                </a14:m>
                <a:endParaRPr lang="en-US" sz="1440" dirty="0"/>
              </a:p>
            </p:txBody>
          </p:sp>
        </mc:Choice>
        <mc:Fallback xmlns="">
          <p:sp>
            <p:nvSpPr>
              <p:cNvPr id="3" name="TextBox 2">
                <a:extLst>
                  <a:ext uri="{FF2B5EF4-FFF2-40B4-BE49-F238E27FC236}">
                    <a16:creationId xmlns:a16="http://schemas.microsoft.com/office/drawing/2014/main" id="{3CCD5755-8099-F5D0-9ADC-4C79CA8CB84E}"/>
                  </a:ext>
                </a:extLst>
              </p:cNvPr>
              <p:cNvSpPr txBox="1">
                <a:spLocks noRot="1" noChangeAspect="1" noMove="1" noResize="1" noEditPoints="1" noAdjustHandles="1" noChangeArrowheads="1" noChangeShapeType="1" noTextEdit="1"/>
              </p:cNvSpPr>
              <p:nvPr/>
            </p:nvSpPr>
            <p:spPr>
              <a:xfrm>
                <a:off x="7129537" y="330383"/>
                <a:ext cx="1193733" cy="31701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D76F2A8-3DBB-C930-BCBC-EFE1ADB13BEC}"/>
                  </a:ext>
                </a:extLst>
              </p:cNvPr>
              <p:cNvSpPr txBox="1"/>
              <p:nvPr/>
            </p:nvSpPr>
            <p:spPr>
              <a:xfrm>
                <a:off x="7077967" y="735552"/>
                <a:ext cx="1193733" cy="35554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AU" sz="1440" i="1">
                          <a:latin typeface="Cambria Math" panose="02040503050406030204" pitchFamily="18" charset="0"/>
                          <a:ea typeface="Cambria Math" panose="02040503050406030204" pitchFamily="18" charset="0"/>
                        </a:rPr>
                        <m:t>𝐻</m:t>
                      </m:r>
                      <m:r>
                        <a:rPr lang="en-AU" sz="1440" i="1">
                          <a:latin typeface="Cambria Math" panose="02040503050406030204" pitchFamily="18" charset="0"/>
                          <a:ea typeface="Cambria Math" panose="02040503050406030204" pitchFamily="18" charset="0"/>
                        </a:rPr>
                        <m:t>~</m:t>
                      </m:r>
                      <m:sSubSup>
                        <m:sSubSupPr>
                          <m:ctrlPr>
                            <a:rPr lang="en-AU" sz="1440" i="1">
                              <a:latin typeface="Cambria Math" panose="02040503050406030204" pitchFamily="18" charset="0"/>
                              <a:ea typeface="Cambria Math" panose="02040503050406030204" pitchFamily="18" charset="0"/>
                            </a:rPr>
                          </m:ctrlPr>
                        </m:sSubSupPr>
                        <m:e>
                          <m:r>
                            <a:rPr lang="en-AU" sz="1440" i="1">
                              <a:latin typeface="Cambria Math" panose="02040503050406030204" pitchFamily="18" charset="0"/>
                              <a:ea typeface="Cambria Math" panose="02040503050406030204" pitchFamily="18" charset="0"/>
                            </a:rPr>
                            <m:t>𝑀</m:t>
                          </m:r>
                        </m:e>
                        <m:sub>
                          <m:r>
                            <m:rPr>
                              <m:sty m:val="p"/>
                            </m:rPr>
                            <a:rPr lang="en-AU" sz="1440">
                              <a:latin typeface="Cambria Math" panose="02040503050406030204" pitchFamily="18" charset="0"/>
                              <a:ea typeface="Cambria Math" panose="02040503050406030204" pitchFamily="18" charset="0"/>
                            </a:rPr>
                            <m:t>pl</m:t>
                          </m:r>
                        </m:sub>
                        <m:sup>
                          <m:r>
                            <a:rPr lang="en-AU" sz="1440" i="1">
                              <a:latin typeface="Cambria Math" panose="02040503050406030204" pitchFamily="18" charset="0"/>
                              <a:ea typeface="Cambria Math" panose="02040503050406030204" pitchFamily="18" charset="0"/>
                            </a:rPr>
                            <m:t>−2</m:t>
                          </m:r>
                        </m:sup>
                      </m:sSubSup>
                      <m:sSup>
                        <m:sSupPr>
                          <m:ctrlPr>
                            <a:rPr lang="en-AU" sz="1440" i="1">
                              <a:latin typeface="Cambria Math" panose="02040503050406030204" pitchFamily="18" charset="0"/>
                              <a:ea typeface="Cambria Math" panose="02040503050406030204" pitchFamily="18" charset="0"/>
                            </a:rPr>
                          </m:ctrlPr>
                        </m:sSupPr>
                        <m:e>
                          <m:r>
                            <a:rPr lang="en-AU" sz="1440" i="1">
                              <a:latin typeface="Cambria Math" panose="02040503050406030204" pitchFamily="18" charset="0"/>
                              <a:ea typeface="Cambria Math" panose="02040503050406030204" pitchFamily="18" charset="0"/>
                            </a:rPr>
                            <m:t>𝑇</m:t>
                          </m:r>
                        </m:e>
                        <m:sup>
                          <m:r>
                            <a:rPr lang="en-AU" sz="1440" i="1">
                              <a:latin typeface="Cambria Math" panose="02040503050406030204" pitchFamily="18" charset="0"/>
                              <a:ea typeface="Cambria Math" panose="02040503050406030204" pitchFamily="18" charset="0"/>
                            </a:rPr>
                            <m:t>2</m:t>
                          </m:r>
                        </m:sup>
                      </m:sSup>
                    </m:oMath>
                  </m:oMathPara>
                </a14:m>
                <a:endParaRPr lang="en-US" sz="1440" dirty="0"/>
              </a:p>
            </p:txBody>
          </p:sp>
        </mc:Choice>
        <mc:Fallback xmlns="">
          <p:sp>
            <p:nvSpPr>
              <p:cNvPr id="5" name="TextBox 4">
                <a:extLst>
                  <a:ext uri="{FF2B5EF4-FFF2-40B4-BE49-F238E27FC236}">
                    <a16:creationId xmlns:a16="http://schemas.microsoft.com/office/drawing/2014/main" id="{5D76F2A8-3DBB-C930-BCBC-EFE1ADB13BEC}"/>
                  </a:ext>
                </a:extLst>
              </p:cNvPr>
              <p:cNvSpPr txBox="1">
                <a:spLocks noRot="1" noChangeAspect="1" noMove="1" noResize="1" noEditPoints="1" noAdjustHandles="1" noChangeArrowheads="1" noChangeShapeType="1" noTextEdit="1"/>
              </p:cNvSpPr>
              <p:nvPr/>
            </p:nvSpPr>
            <p:spPr>
              <a:xfrm>
                <a:off x="7077967" y="735552"/>
                <a:ext cx="1193733" cy="355547"/>
              </a:xfrm>
              <a:prstGeom prst="rect">
                <a:avLst/>
              </a:prstGeom>
              <a:blipFill>
                <a:blip r:embed="rId7"/>
                <a:stretch>
                  <a:fillRect b="-10714"/>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8CF7A882-C7C7-55FD-4A28-8FAF747CA1E7}"/>
              </a:ext>
            </a:extLst>
          </p:cNvPr>
          <p:cNvSpPr txBox="1"/>
          <p:nvPr/>
        </p:nvSpPr>
        <p:spPr>
          <a:xfrm>
            <a:off x="5946392" y="347350"/>
            <a:ext cx="1400805" cy="300082"/>
          </a:xfrm>
          <a:prstGeom prst="rect">
            <a:avLst/>
          </a:prstGeom>
          <a:noFill/>
        </p:spPr>
        <p:txBody>
          <a:bodyPr wrap="square" rtlCol="0">
            <a:spAutoFit/>
          </a:bodyPr>
          <a:lstStyle/>
          <a:p>
            <a:r>
              <a:rPr lang="en-AU" sz="1350" dirty="0">
                <a:solidFill>
                  <a:srgbClr val="0E8BAE"/>
                </a:solidFill>
              </a:rPr>
              <a:t>Interaction rate:</a:t>
            </a:r>
            <a:endParaRPr lang="en-US" sz="1350" dirty="0">
              <a:solidFill>
                <a:srgbClr val="0E8BAE"/>
              </a:solidFill>
            </a:endParaRPr>
          </a:p>
        </p:txBody>
      </p:sp>
      <p:sp>
        <p:nvSpPr>
          <p:cNvPr id="10" name="TextBox 9">
            <a:extLst>
              <a:ext uri="{FF2B5EF4-FFF2-40B4-BE49-F238E27FC236}">
                <a16:creationId xmlns:a16="http://schemas.microsoft.com/office/drawing/2014/main" id="{B7A567E7-D46E-EFD1-7853-388C1A54398D}"/>
              </a:ext>
            </a:extLst>
          </p:cNvPr>
          <p:cNvSpPr txBox="1"/>
          <p:nvPr/>
        </p:nvSpPr>
        <p:spPr>
          <a:xfrm>
            <a:off x="6002232" y="750044"/>
            <a:ext cx="1400805" cy="300082"/>
          </a:xfrm>
          <a:prstGeom prst="rect">
            <a:avLst/>
          </a:prstGeom>
          <a:noFill/>
        </p:spPr>
        <p:txBody>
          <a:bodyPr wrap="square" rtlCol="0">
            <a:spAutoFit/>
          </a:bodyPr>
          <a:lstStyle/>
          <a:p>
            <a:r>
              <a:rPr lang="en-AU" sz="1350" dirty="0">
                <a:solidFill>
                  <a:srgbClr val="0E8BAE"/>
                </a:solidFill>
              </a:rPr>
              <a:t>Expansion rate:</a:t>
            </a:r>
            <a:endParaRPr lang="en-US" sz="1350" dirty="0">
              <a:solidFill>
                <a:srgbClr val="0E8BAE"/>
              </a:solidFill>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1A98A0D-1A40-9004-658E-7EAA0899FBC3}"/>
                  </a:ext>
                </a:extLst>
              </p:cNvPr>
              <p:cNvSpPr txBox="1"/>
              <p:nvPr/>
            </p:nvSpPr>
            <p:spPr>
              <a:xfrm>
                <a:off x="209372" y="3709035"/>
                <a:ext cx="1361398" cy="317203"/>
              </a:xfrm>
              <a:prstGeom prst="rect">
                <a:avLst/>
              </a:prstGeom>
              <a:noFill/>
            </p:spPr>
            <p:txBody>
              <a:bodyPr wrap="none" rtlCol="0">
                <a:spAutoFit/>
              </a:bodyPr>
              <a:lstStyle/>
              <a:p>
                <a:r>
                  <a:rPr lang="en-US" sz="1400" dirty="0">
                    <a:solidFill>
                      <a:srgbClr val="0E8BAE"/>
                    </a:solidFill>
                  </a:rPr>
                  <a:t>(</a:t>
                </a:r>
                <a14:m>
                  <m:oMath xmlns:m="http://schemas.openxmlformats.org/officeDocument/2006/math">
                    <m:sSub>
                      <m:sSubPr>
                        <m:ctrlPr>
                          <a:rPr lang="en-US" sz="1400" i="1" smtClean="0">
                            <a:solidFill>
                              <a:srgbClr val="0E8BAE"/>
                            </a:solidFill>
                            <a:latin typeface="Cambria Math" panose="02040503050406030204" pitchFamily="18" charset="0"/>
                          </a:rPr>
                        </m:ctrlPr>
                      </m:sSubPr>
                      <m:e>
                        <m:r>
                          <a:rPr lang="en-AU" sz="1400" b="0" i="1" smtClean="0">
                            <a:solidFill>
                              <a:srgbClr val="0E8BAE"/>
                            </a:solidFill>
                            <a:latin typeface="Cambria Math" panose="02040503050406030204" pitchFamily="18" charset="0"/>
                          </a:rPr>
                          <m:t>𝑇</m:t>
                        </m:r>
                      </m:e>
                      <m:sub>
                        <m:r>
                          <a:rPr lang="en-US" sz="1400" i="0" smtClean="0">
                            <a:solidFill>
                              <a:srgbClr val="0E8BAE"/>
                            </a:solidFill>
                            <a:latin typeface="Cambria Math" panose="02040503050406030204" pitchFamily="18" charset="0"/>
                            <a:ea typeface="Cambria Math" panose="02040503050406030204" pitchFamily="18" charset="0"/>
                          </a:rPr>
                          <m:t>⊙</m:t>
                        </m:r>
                        <m:r>
                          <m:rPr>
                            <m:sty m:val="p"/>
                          </m:rPr>
                          <a:rPr lang="en-AU" sz="1400" b="0" i="0" smtClean="0">
                            <a:solidFill>
                              <a:srgbClr val="0E8BAE"/>
                            </a:solidFill>
                            <a:latin typeface="Cambria Math" panose="02040503050406030204" pitchFamily="18" charset="0"/>
                          </a:rPr>
                          <m:t>core</m:t>
                        </m:r>
                      </m:sub>
                    </m:sSub>
                    <m:r>
                      <a:rPr lang="en-US" sz="1400" i="1" smtClean="0">
                        <a:solidFill>
                          <a:srgbClr val="0E8BAE"/>
                        </a:solidFill>
                        <a:latin typeface="Cambria Math" panose="02040503050406030204" pitchFamily="18" charset="0"/>
                        <a:ea typeface="Cambria Math" panose="02040503050406030204" pitchFamily="18" charset="0"/>
                      </a:rPr>
                      <m:t>~</m:t>
                    </m:r>
                    <m:r>
                      <a:rPr lang="en-AU" sz="1400" b="0" i="1" smtClean="0">
                        <a:solidFill>
                          <a:srgbClr val="0E8BAE"/>
                        </a:solidFill>
                        <a:latin typeface="Cambria Math" panose="02040503050406030204" pitchFamily="18" charset="0"/>
                        <a:ea typeface="Cambria Math" panose="02040503050406030204" pitchFamily="18" charset="0"/>
                      </a:rPr>
                      <m:t>1 </m:t>
                    </m:r>
                    <m:r>
                      <m:rPr>
                        <m:sty m:val="p"/>
                      </m:rPr>
                      <a:rPr lang="en-AU" sz="1400" b="0" i="0" smtClean="0">
                        <a:solidFill>
                          <a:srgbClr val="0E8BAE"/>
                        </a:solidFill>
                        <a:latin typeface="Cambria Math" panose="02040503050406030204" pitchFamily="18" charset="0"/>
                        <a:ea typeface="Cambria Math" panose="02040503050406030204" pitchFamily="18" charset="0"/>
                      </a:rPr>
                      <m:t>keV</m:t>
                    </m:r>
                  </m:oMath>
                </a14:m>
                <a:r>
                  <a:rPr lang="en-US" sz="1400" dirty="0">
                    <a:solidFill>
                      <a:srgbClr val="0E8BAE"/>
                    </a:solidFill>
                  </a:rPr>
                  <a:t>)</a:t>
                </a:r>
              </a:p>
            </p:txBody>
          </p:sp>
        </mc:Choice>
        <mc:Fallback xmlns="">
          <p:sp>
            <p:nvSpPr>
              <p:cNvPr id="12" name="TextBox 11">
                <a:extLst>
                  <a:ext uri="{FF2B5EF4-FFF2-40B4-BE49-F238E27FC236}">
                    <a16:creationId xmlns:a16="http://schemas.microsoft.com/office/drawing/2014/main" id="{C1A98A0D-1A40-9004-658E-7EAA0899FBC3}"/>
                  </a:ext>
                </a:extLst>
              </p:cNvPr>
              <p:cNvSpPr txBox="1">
                <a:spLocks noRot="1" noChangeAspect="1" noMove="1" noResize="1" noEditPoints="1" noAdjustHandles="1" noChangeArrowheads="1" noChangeShapeType="1" noTextEdit="1"/>
              </p:cNvSpPr>
              <p:nvPr/>
            </p:nvSpPr>
            <p:spPr>
              <a:xfrm>
                <a:off x="209372" y="3709035"/>
                <a:ext cx="1361398" cy="317203"/>
              </a:xfrm>
              <a:prstGeom prst="rect">
                <a:avLst/>
              </a:prstGeom>
              <a:blipFill>
                <a:blip r:embed="rId8"/>
                <a:stretch>
                  <a:fillRect l="-1852" b="-19231"/>
                </a:stretch>
              </a:blipFill>
            </p:spPr>
            <p:txBody>
              <a:bodyPr/>
              <a:lstStyle/>
              <a:p>
                <a:r>
                  <a:rPr lang="en-US">
                    <a:noFill/>
                  </a:rPr>
                  <a:t> </a:t>
                </a:r>
              </a:p>
            </p:txBody>
          </p:sp>
        </mc:Fallback>
      </mc:AlternateContent>
    </p:spTree>
    <p:extLst>
      <p:ext uri="{BB962C8B-B14F-4D97-AF65-F5344CB8AC3E}">
        <p14:creationId xmlns:p14="http://schemas.microsoft.com/office/powerpoint/2010/main" val="15417142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7B4EAFEF-EEE9-A5D8-7107-61666F31AEF5}"/>
              </a:ext>
            </a:extLst>
          </p:cNvPr>
          <p:cNvPicPr>
            <a:picLocks noChangeAspect="1"/>
          </p:cNvPicPr>
          <p:nvPr/>
        </p:nvPicPr>
        <p:blipFill>
          <a:blip r:embed="rId2"/>
          <a:stretch>
            <a:fillRect/>
          </a:stretch>
        </p:blipFill>
        <p:spPr>
          <a:xfrm rot="10800000">
            <a:off x="8553344" y="2134890"/>
            <a:ext cx="289433" cy="1527937"/>
          </a:xfrm>
          <a:prstGeom prst="rect">
            <a:avLst/>
          </a:prstGeom>
        </p:spPr>
      </p:pic>
      <p:pic>
        <p:nvPicPr>
          <p:cNvPr id="23" name="Content Placeholder 22" descr="Chart&#10;&#10;Description automatically generated">
            <a:extLst>
              <a:ext uri="{FF2B5EF4-FFF2-40B4-BE49-F238E27FC236}">
                <a16:creationId xmlns:a16="http://schemas.microsoft.com/office/drawing/2014/main" id="{CA64A516-451B-598B-B137-EF4574896EE1}"/>
              </a:ext>
            </a:extLst>
          </p:cNvPr>
          <p:cNvPicPr>
            <a:picLocks noGrp="1" noChangeAspect="1"/>
          </p:cNvPicPr>
          <p:nvPr>
            <p:ph idx="1"/>
          </p:nvPr>
        </p:nvPicPr>
        <p:blipFill>
          <a:blip r:embed="rId3"/>
          <a:stretch>
            <a:fillRect/>
          </a:stretch>
        </p:blipFill>
        <p:spPr>
          <a:xfrm>
            <a:off x="480060" y="1642514"/>
            <a:ext cx="8229600" cy="2692226"/>
          </a:xfrm>
        </p:spPr>
      </p:pic>
      <p:sp>
        <p:nvSpPr>
          <p:cNvPr id="2" name="Title 1">
            <a:extLst>
              <a:ext uri="{FF2B5EF4-FFF2-40B4-BE49-F238E27FC236}">
                <a16:creationId xmlns:a16="http://schemas.microsoft.com/office/drawing/2014/main" id="{8916A891-4C20-0787-29AC-DFCFAF4DAE10}"/>
              </a:ext>
            </a:extLst>
          </p:cNvPr>
          <p:cNvSpPr>
            <a:spLocks noGrp="1"/>
          </p:cNvSpPr>
          <p:nvPr>
            <p:ph type="title"/>
          </p:nvPr>
        </p:nvSpPr>
        <p:spPr/>
        <p:txBody>
          <a:bodyPr/>
          <a:lstStyle/>
          <a:p>
            <a:pPr algn="l"/>
            <a:r>
              <a:rPr lang="en-US" dirty="0">
                <a:solidFill>
                  <a:srgbClr val="F3FFC4"/>
                </a:solidFill>
              </a:rPr>
              <a:t>CMB lower bounds on the neutrino lifetime…</a:t>
            </a:r>
          </a:p>
        </p:txBody>
      </p:sp>
      <p:sp>
        <p:nvSpPr>
          <p:cNvPr id="6" name="TextBox 5">
            <a:extLst>
              <a:ext uri="{FF2B5EF4-FFF2-40B4-BE49-F238E27FC236}">
                <a16:creationId xmlns:a16="http://schemas.microsoft.com/office/drawing/2014/main" id="{E21D23F8-EABB-594D-F06C-00CA0314BBD4}"/>
              </a:ext>
            </a:extLst>
          </p:cNvPr>
          <p:cNvSpPr txBox="1"/>
          <p:nvPr/>
        </p:nvSpPr>
        <p:spPr>
          <a:xfrm>
            <a:off x="6500820" y="4304780"/>
            <a:ext cx="2231701" cy="246221"/>
          </a:xfrm>
          <a:prstGeom prst="rect">
            <a:avLst/>
          </a:prstGeom>
          <a:noFill/>
        </p:spPr>
        <p:txBody>
          <a:bodyPr wrap="none" rtlCol="0">
            <a:spAutoFit/>
          </a:bodyPr>
          <a:lstStyle/>
          <a:p>
            <a:r>
              <a:rPr lang="en-AU" sz="1000" dirty="0">
                <a:solidFill>
                  <a:srgbClr val="E7E287"/>
                </a:solidFill>
              </a:rPr>
              <a:t>Chen, </a:t>
            </a:r>
            <a:r>
              <a:rPr lang="en-AU" sz="1000" dirty="0" err="1">
                <a:solidFill>
                  <a:srgbClr val="E7E287"/>
                </a:solidFill>
              </a:rPr>
              <a:t>Oldengott</a:t>
            </a:r>
            <a:r>
              <a:rPr lang="en-AU" sz="1000" dirty="0">
                <a:solidFill>
                  <a:srgbClr val="E7E287"/>
                </a:solidFill>
              </a:rPr>
              <a:t>, </a:t>
            </a:r>
            <a:r>
              <a:rPr lang="en-AU" sz="1000" dirty="0" err="1">
                <a:solidFill>
                  <a:srgbClr val="E7E287"/>
                </a:solidFill>
              </a:rPr>
              <a:t>Pierobon</a:t>
            </a:r>
            <a:r>
              <a:rPr lang="en-AU" sz="1000" dirty="0">
                <a:solidFill>
                  <a:srgbClr val="E7E287"/>
                </a:solidFill>
              </a:rPr>
              <a:t> &amp; Y</a:t>
            </a:r>
            <a:r>
              <a:rPr lang="en-AU" sz="1000" baseline="30000" dirty="0">
                <a:solidFill>
                  <a:srgbClr val="E7E287"/>
                </a:solidFill>
              </a:rPr>
              <a:t>3</a:t>
            </a:r>
            <a:r>
              <a:rPr lang="en-AU" sz="1000" dirty="0">
                <a:solidFill>
                  <a:srgbClr val="E7E287"/>
                </a:solidFill>
              </a:rPr>
              <a:t>W 2022</a:t>
            </a:r>
          </a:p>
        </p:txBody>
      </p:sp>
      <p:grpSp>
        <p:nvGrpSpPr>
          <p:cNvPr id="13" name="Group 12">
            <a:extLst>
              <a:ext uri="{FF2B5EF4-FFF2-40B4-BE49-F238E27FC236}">
                <a16:creationId xmlns:a16="http://schemas.microsoft.com/office/drawing/2014/main" id="{12F4E6FA-B5BF-47E4-B415-9AB941F6EDF6}"/>
              </a:ext>
            </a:extLst>
          </p:cNvPr>
          <p:cNvGrpSpPr/>
          <p:nvPr/>
        </p:nvGrpSpPr>
        <p:grpSpPr>
          <a:xfrm>
            <a:off x="1080791" y="1913126"/>
            <a:ext cx="6061878" cy="1609818"/>
            <a:chOff x="980324" y="1705510"/>
            <a:chExt cx="6061878" cy="1609818"/>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F42C078-F5F1-C4DB-B71E-9E50A7FED4F6}"/>
                    </a:ext>
                  </a:extLst>
                </p:cNvPr>
                <p:cNvSpPr txBox="1"/>
                <p:nvPr/>
              </p:nvSpPr>
              <p:spPr>
                <a:xfrm>
                  <a:off x="4575122" y="3069107"/>
                  <a:ext cx="939937" cy="2462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000" i="1" smtClean="0">
                                <a:solidFill>
                                  <a:srgbClr val="0070C0"/>
                                </a:solidFill>
                                <a:latin typeface="Cambria Math" panose="02040503050406030204" pitchFamily="18" charset="0"/>
                              </a:rPr>
                            </m:ctrlPr>
                          </m:sSubPr>
                          <m:e>
                            <m:r>
                              <a:rPr lang="en-US" sz="1000" i="1" smtClean="0">
                                <a:solidFill>
                                  <a:srgbClr val="0070C0"/>
                                </a:solidFill>
                                <a:latin typeface="Cambria Math" panose="02040503050406030204" pitchFamily="18" charset="0"/>
                                <a:ea typeface="Cambria Math" panose="02040503050406030204" pitchFamily="18" charset="0"/>
                              </a:rPr>
                              <m:t>𝜈</m:t>
                            </m:r>
                          </m:e>
                          <m:sub>
                            <m:r>
                              <a:rPr lang="en-AU" sz="1000" b="0" i="1" smtClean="0">
                                <a:solidFill>
                                  <a:srgbClr val="0070C0"/>
                                </a:solidFill>
                                <a:latin typeface="Cambria Math" panose="02040503050406030204" pitchFamily="18" charset="0"/>
                              </a:rPr>
                              <m:t>2</m:t>
                            </m:r>
                          </m:sub>
                        </m:sSub>
                        <m:r>
                          <a:rPr lang="en-US" sz="1000" i="1" smtClean="0">
                            <a:solidFill>
                              <a:srgbClr val="0070C0"/>
                            </a:solidFill>
                            <a:latin typeface="Cambria Math" panose="02040503050406030204" pitchFamily="18" charset="0"/>
                            <a:ea typeface="Cambria Math" panose="02040503050406030204" pitchFamily="18" charset="0"/>
                          </a:rPr>
                          <m:t>→</m:t>
                        </m:r>
                        <m:sSub>
                          <m:sSubPr>
                            <m:ctrlPr>
                              <a:rPr lang="en-US" sz="1000" i="1" smtClean="0">
                                <a:solidFill>
                                  <a:srgbClr val="0070C0"/>
                                </a:solidFill>
                                <a:latin typeface="Cambria Math" panose="02040503050406030204" pitchFamily="18" charset="0"/>
                                <a:ea typeface="Cambria Math" panose="02040503050406030204" pitchFamily="18" charset="0"/>
                              </a:rPr>
                            </m:ctrlPr>
                          </m:sSubPr>
                          <m:e>
                            <m:r>
                              <a:rPr lang="en-US" sz="1000" i="1" smtClean="0">
                                <a:solidFill>
                                  <a:srgbClr val="0070C0"/>
                                </a:solidFill>
                                <a:latin typeface="Cambria Math" panose="02040503050406030204" pitchFamily="18" charset="0"/>
                                <a:ea typeface="Cambria Math" panose="02040503050406030204" pitchFamily="18" charset="0"/>
                              </a:rPr>
                              <m:t>𝜈</m:t>
                            </m:r>
                          </m:e>
                          <m:sub>
                            <m:r>
                              <a:rPr lang="en-AU" sz="1000" b="0" i="1" smtClean="0">
                                <a:solidFill>
                                  <a:srgbClr val="0070C0"/>
                                </a:solidFill>
                                <a:latin typeface="Cambria Math" panose="02040503050406030204" pitchFamily="18" charset="0"/>
                                <a:ea typeface="Cambria Math" panose="02040503050406030204" pitchFamily="18" charset="0"/>
                              </a:rPr>
                              <m:t>1</m:t>
                            </m:r>
                          </m:sub>
                        </m:sSub>
                        <m:r>
                          <a:rPr lang="en-AU" sz="1000" b="0" i="0" smtClean="0">
                            <a:solidFill>
                              <a:srgbClr val="0070C0"/>
                            </a:solidFill>
                            <a:latin typeface="Cambria Math" panose="02040503050406030204" pitchFamily="18" charset="0"/>
                            <a:ea typeface="Cambria Math" panose="02040503050406030204" pitchFamily="18" charset="0"/>
                          </a:rPr>
                          <m:t> (</m:t>
                        </m:r>
                        <m:r>
                          <m:rPr>
                            <m:sty m:val="p"/>
                          </m:rPr>
                          <a:rPr lang="en-AU" sz="1000" b="0" i="0" smtClean="0">
                            <a:solidFill>
                              <a:srgbClr val="0070C0"/>
                            </a:solidFill>
                            <a:latin typeface="Cambria Math" panose="02040503050406030204" pitchFamily="18" charset="0"/>
                            <a:ea typeface="Cambria Math" panose="02040503050406030204" pitchFamily="18" charset="0"/>
                          </a:rPr>
                          <m:t>NO</m:t>
                        </m:r>
                        <m:r>
                          <a:rPr lang="en-AU" sz="1000" b="0" i="0" smtClean="0">
                            <a:solidFill>
                              <a:srgbClr val="0070C0"/>
                            </a:solidFill>
                            <a:latin typeface="Cambria Math" panose="02040503050406030204" pitchFamily="18" charset="0"/>
                            <a:ea typeface="Cambria Math" panose="02040503050406030204" pitchFamily="18" charset="0"/>
                          </a:rPr>
                          <m:t>)</m:t>
                        </m:r>
                      </m:oMath>
                    </m:oMathPara>
                  </a14:m>
                  <a:endParaRPr lang="en-US" sz="1000" dirty="0">
                    <a:solidFill>
                      <a:srgbClr val="0070C0"/>
                    </a:solidFill>
                  </a:endParaRPr>
                </a:p>
              </p:txBody>
            </p:sp>
          </mc:Choice>
          <mc:Fallback xmlns="">
            <p:sp>
              <p:nvSpPr>
                <p:cNvPr id="7" name="TextBox 6">
                  <a:extLst>
                    <a:ext uri="{FF2B5EF4-FFF2-40B4-BE49-F238E27FC236}">
                      <a16:creationId xmlns:a16="http://schemas.microsoft.com/office/drawing/2014/main" id="{9F42C078-F5F1-C4DB-B71E-9E50A7FED4F6}"/>
                    </a:ext>
                  </a:extLst>
                </p:cNvPr>
                <p:cNvSpPr txBox="1">
                  <a:spLocks noRot="1" noChangeAspect="1" noMove="1" noResize="1" noEditPoints="1" noAdjustHandles="1" noChangeArrowheads="1" noChangeShapeType="1" noTextEdit="1"/>
                </p:cNvSpPr>
                <p:nvPr/>
              </p:nvSpPr>
              <p:spPr>
                <a:xfrm>
                  <a:off x="4575122" y="3069107"/>
                  <a:ext cx="939937" cy="24622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6C29138-4428-92BB-C79A-B7E268C0AF39}"/>
                    </a:ext>
                  </a:extLst>
                </p:cNvPr>
                <p:cNvSpPr txBox="1"/>
                <p:nvPr/>
              </p:nvSpPr>
              <p:spPr>
                <a:xfrm>
                  <a:off x="6147149" y="3034708"/>
                  <a:ext cx="895053" cy="2462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000" i="1" smtClean="0">
                                <a:solidFill>
                                  <a:srgbClr val="0070C0"/>
                                </a:solidFill>
                                <a:latin typeface="Cambria Math" panose="02040503050406030204" pitchFamily="18" charset="0"/>
                              </a:rPr>
                            </m:ctrlPr>
                          </m:sSubPr>
                          <m:e>
                            <m:r>
                              <a:rPr lang="en-US" sz="1000" i="1" smtClean="0">
                                <a:solidFill>
                                  <a:srgbClr val="0070C0"/>
                                </a:solidFill>
                                <a:latin typeface="Cambria Math" panose="02040503050406030204" pitchFamily="18" charset="0"/>
                                <a:ea typeface="Cambria Math" panose="02040503050406030204" pitchFamily="18" charset="0"/>
                              </a:rPr>
                              <m:t>𝜈</m:t>
                            </m:r>
                          </m:e>
                          <m:sub>
                            <m:r>
                              <a:rPr lang="en-AU" sz="1000" b="0" i="1" smtClean="0">
                                <a:solidFill>
                                  <a:srgbClr val="0070C0"/>
                                </a:solidFill>
                                <a:latin typeface="Cambria Math" panose="02040503050406030204" pitchFamily="18" charset="0"/>
                              </a:rPr>
                              <m:t>2</m:t>
                            </m:r>
                          </m:sub>
                        </m:sSub>
                        <m:r>
                          <a:rPr lang="en-US" sz="1000" i="1" smtClean="0">
                            <a:solidFill>
                              <a:srgbClr val="0070C0"/>
                            </a:solidFill>
                            <a:latin typeface="Cambria Math" panose="02040503050406030204" pitchFamily="18" charset="0"/>
                            <a:ea typeface="Cambria Math" panose="02040503050406030204" pitchFamily="18" charset="0"/>
                          </a:rPr>
                          <m:t>→</m:t>
                        </m:r>
                        <m:sSub>
                          <m:sSubPr>
                            <m:ctrlPr>
                              <a:rPr lang="en-US" sz="1000" i="1" smtClean="0">
                                <a:solidFill>
                                  <a:srgbClr val="0070C0"/>
                                </a:solidFill>
                                <a:latin typeface="Cambria Math" panose="02040503050406030204" pitchFamily="18" charset="0"/>
                                <a:ea typeface="Cambria Math" panose="02040503050406030204" pitchFamily="18" charset="0"/>
                              </a:rPr>
                            </m:ctrlPr>
                          </m:sSubPr>
                          <m:e>
                            <m:r>
                              <a:rPr lang="en-US" sz="1000" i="1" smtClean="0">
                                <a:solidFill>
                                  <a:srgbClr val="0070C0"/>
                                </a:solidFill>
                                <a:latin typeface="Cambria Math" panose="02040503050406030204" pitchFamily="18" charset="0"/>
                                <a:ea typeface="Cambria Math" panose="02040503050406030204" pitchFamily="18" charset="0"/>
                              </a:rPr>
                              <m:t>𝜈</m:t>
                            </m:r>
                          </m:e>
                          <m:sub>
                            <m:r>
                              <a:rPr lang="en-AU" sz="1000" b="0" i="1" smtClean="0">
                                <a:solidFill>
                                  <a:srgbClr val="0070C0"/>
                                </a:solidFill>
                                <a:latin typeface="Cambria Math" panose="02040503050406030204" pitchFamily="18" charset="0"/>
                                <a:ea typeface="Cambria Math" panose="02040503050406030204" pitchFamily="18" charset="0"/>
                              </a:rPr>
                              <m:t>1</m:t>
                            </m:r>
                          </m:sub>
                        </m:sSub>
                        <m:r>
                          <a:rPr lang="en-AU" sz="1000" b="0" i="0" smtClean="0">
                            <a:solidFill>
                              <a:srgbClr val="0070C0"/>
                            </a:solidFill>
                            <a:latin typeface="Cambria Math" panose="02040503050406030204" pitchFamily="18" charset="0"/>
                            <a:ea typeface="Cambria Math" panose="02040503050406030204" pitchFamily="18" charset="0"/>
                          </a:rPr>
                          <m:t> (</m:t>
                        </m:r>
                        <m:r>
                          <m:rPr>
                            <m:sty m:val="p"/>
                          </m:rPr>
                          <a:rPr lang="en-AU" sz="1000" b="0" i="0" smtClean="0">
                            <a:solidFill>
                              <a:srgbClr val="0070C0"/>
                            </a:solidFill>
                            <a:latin typeface="Cambria Math" panose="02040503050406030204" pitchFamily="18" charset="0"/>
                            <a:ea typeface="Cambria Math" panose="02040503050406030204" pitchFamily="18" charset="0"/>
                          </a:rPr>
                          <m:t>IO</m:t>
                        </m:r>
                        <m:r>
                          <a:rPr lang="en-AU" sz="1000" b="0" i="0" smtClean="0">
                            <a:solidFill>
                              <a:srgbClr val="0070C0"/>
                            </a:solidFill>
                            <a:latin typeface="Cambria Math" panose="02040503050406030204" pitchFamily="18" charset="0"/>
                            <a:ea typeface="Cambria Math" panose="02040503050406030204" pitchFamily="18" charset="0"/>
                          </a:rPr>
                          <m:t>)</m:t>
                        </m:r>
                      </m:oMath>
                    </m:oMathPara>
                  </a14:m>
                  <a:endParaRPr lang="en-US" sz="1000" dirty="0">
                    <a:solidFill>
                      <a:srgbClr val="0070C0"/>
                    </a:solidFill>
                  </a:endParaRPr>
                </a:p>
              </p:txBody>
            </p:sp>
          </mc:Choice>
          <mc:Fallback xmlns="">
            <p:sp>
              <p:nvSpPr>
                <p:cNvPr id="8" name="TextBox 7">
                  <a:extLst>
                    <a:ext uri="{FF2B5EF4-FFF2-40B4-BE49-F238E27FC236}">
                      <a16:creationId xmlns:a16="http://schemas.microsoft.com/office/drawing/2014/main" id="{16C29138-4428-92BB-C79A-B7E268C0AF39}"/>
                    </a:ext>
                  </a:extLst>
                </p:cNvPr>
                <p:cNvSpPr txBox="1">
                  <a:spLocks noRot="1" noChangeAspect="1" noMove="1" noResize="1" noEditPoints="1" noAdjustHandles="1" noChangeArrowheads="1" noChangeShapeType="1" noTextEdit="1"/>
                </p:cNvSpPr>
                <p:nvPr/>
              </p:nvSpPr>
              <p:spPr>
                <a:xfrm>
                  <a:off x="6147149" y="3034708"/>
                  <a:ext cx="895053" cy="246221"/>
                </a:xfrm>
                <a:prstGeom prst="rect">
                  <a:avLst/>
                </a:prstGeom>
                <a:blipFill>
                  <a:blip r:embed="rId5"/>
                  <a:stretch>
                    <a:fillRect b="-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A44B843-6E15-2C02-A701-EEADE53AD1C9}"/>
                    </a:ext>
                  </a:extLst>
                </p:cNvPr>
                <p:cNvSpPr txBox="1"/>
                <p:nvPr/>
              </p:nvSpPr>
              <p:spPr>
                <a:xfrm>
                  <a:off x="980324" y="1705510"/>
                  <a:ext cx="1035861" cy="2462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000" i="1" smtClean="0">
                                <a:solidFill>
                                  <a:schemeClr val="accent5">
                                    <a:lumMod val="60000"/>
                                    <a:lumOff val="40000"/>
                                  </a:schemeClr>
                                </a:solidFill>
                                <a:latin typeface="Cambria Math" panose="02040503050406030204" pitchFamily="18" charset="0"/>
                              </a:rPr>
                            </m:ctrlPr>
                          </m:sSubPr>
                          <m:e>
                            <m:r>
                              <a:rPr lang="en-US" sz="1000" i="1" smtClean="0">
                                <a:solidFill>
                                  <a:schemeClr val="accent5">
                                    <a:lumMod val="60000"/>
                                    <a:lumOff val="40000"/>
                                  </a:schemeClr>
                                </a:solidFill>
                                <a:latin typeface="Cambria Math" panose="02040503050406030204" pitchFamily="18" charset="0"/>
                                <a:ea typeface="Cambria Math" panose="02040503050406030204" pitchFamily="18" charset="0"/>
                              </a:rPr>
                              <m:t>𝜈</m:t>
                            </m:r>
                          </m:e>
                          <m:sub>
                            <m:r>
                              <a:rPr lang="en-AU" sz="1000" b="0" i="1" smtClean="0">
                                <a:solidFill>
                                  <a:schemeClr val="accent5">
                                    <a:lumMod val="60000"/>
                                    <a:lumOff val="40000"/>
                                  </a:schemeClr>
                                </a:solidFill>
                                <a:latin typeface="Cambria Math" panose="02040503050406030204" pitchFamily="18" charset="0"/>
                              </a:rPr>
                              <m:t>3</m:t>
                            </m:r>
                          </m:sub>
                        </m:sSub>
                        <m:r>
                          <a:rPr lang="en-US" sz="1000" i="1" smtClean="0">
                            <a:solidFill>
                              <a:schemeClr val="accent5">
                                <a:lumMod val="60000"/>
                                <a:lumOff val="40000"/>
                              </a:schemeClr>
                            </a:solidFill>
                            <a:latin typeface="Cambria Math" panose="02040503050406030204" pitchFamily="18" charset="0"/>
                            <a:ea typeface="Cambria Math" panose="02040503050406030204" pitchFamily="18" charset="0"/>
                          </a:rPr>
                          <m:t>→</m:t>
                        </m:r>
                        <m:sSub>
                          <m:sSubPr>
                            <m:ctrlPr>
                              <a:rPr lang="en-US" sz="1000" i="1" smtClean="0">
                                <a:solidFill>
                                  <a:schemeClr val="accent5">
                                    <a:lumMod val="60000"/>
                                    <a:lumOff val="40000"/>
                                  </a:schemeClr>
                                </a:solidFill>
                                <a:latin typeface="Cambria Math" panose="02040503050406030204" pitchFamily="18" charset="0"/>
                                <a:ea typeface="Cambria Math" panose="02040503050406030204" pitchFamily="18" charset="0"/>
                              </a:rPr>
                            </m:ctrlPr>
                          </m:sSubPr>
                          <m:e>
                            <m:r>
                              <a:rPr lang="en-US" sz="1000" i="1" smtClean="0">
                                <a:solidFill>
                                  <a:schemeClr val="accent5">
                                    <a:lumMod val="60000"/>
                                    <a:lumOff val="40000"/>
                                  </a:schemeClr>
                                </a:solidFill>
                                <a:latin typeface="Cambria Math" panose="02040503050406030204" pitchFamily="18" charset="0"/>
                                <a:ea typeface="Cambria Math" panose="02040503050406030204" pitchFamily="18" charset="0"/>
                              </a:rPr>
                              <m:t>𝜈</m:t>
                            </m:r>
                          </m:e>
                          <m:sub>
                            <m:r>
                              <a:rPr lang="en-AU" sz="1000" b="0" i="1" smtClean="0">
                                <a:solidFill>
                                  <a:schemeClr val="accent5">
                                    <a:lumMod val="60000"/>
                                    <a:lumOff val="40000"/>
                                  </a:schemeClr>
                                </a:solidFill>
                                <a:latin typeface="Cambria Math" panose="02040503050406030204" pitchFamily="18" charset="0"/>
                                <a:ea typeface="Cambria Math" panose="02040503050406030204" pitchFamily="18" charset="0"/>
                              </a:rPr>
                              <m:t>2+1</m:t>
                            </m:r>
                          </m:sub>
                        </m:sSub>
                        <m:r>
                          <a:rPr lang="en-AU" sz="1000" b="0" i="0" smtClean="0">
                            <a:solidFill>
                              <a:schemeClr val="accent5">
                                <a:lumMod val="60000"/>
                                <a:lumOff val="40000"/>
                              </a:schemeClr>
                            </a:solidFill>
                            <a:latin typeface="Cambria Math" panose="02040503050406030204" pitchFamily="18" charset="0"/>
                            <a:ea typeface="Cambria Math" panose="02040503050406030204" pitchFamily="18" charset="0"/>
                          </a:rPr>
                          <m:t>(</m:t>
                        </m:r>
                        <m:r>
                          <m:rPr>
                            <m:sty m:val="p"/>
                          </m:rPr>
                          <a:rPr lang="en-AU" sz="1000" b="0" i="0" smtClean="0">
                            <a:solidFill>
                              <a:schemeClr val="accent5">
                                <a:lumMod val="60000"/>
                                <a:lumOff val="40000"/>
                              </a:schemeClr>
                            </a:solidFill>
                            <a:latin typeface="Cambria Math" panose="02040503050406030204" pitchFamily="18" charset="0"/>
                            <a:ea typeface="Cambria Math" panose="02040503050406030204" pitchFamily="18" charset="0"/>
                          </a:rPr>
                          <m:t>NO</m:t>
                        </m:r>
                        <m:r>
                          <a:rPr lang="en-AU" sz="1000" b="0" i="0" smtClean="0">
                            <a:solidFill>
                              <a:schemeClr val="accent5">
                                <a:lumMod val="60000"/>
                                <a:lumOff val="40000"/>
                              </a:schemeClr>
                            </a:solidFill>
                            <a:latin typeface="Cambria Math" panose="02040503050406030204" pitchFamily="18" charset="0"/>
                            <a:ea typeface="Cambria Math" panose="02040503050406030204" pitchFamily="18" charset="0"/>
                          </a:rPr>
                          <m:t>)</m:t>
                        </m:r>
                      </m:oMath>
                    </m:oMathPara>
                  </a14:m>
                  <a:endParaRPr lang="en-US" sz="1000" dirty="0">
                    <a:solidFill>
                      <a:schemeClr val="accent5">
                        <a:lumMod val="60000"/>
                        <a:lumOff val="40000"/>
                      </a:schemeClr>
                    </a:solidFill>
                  </a:endParaRPr>
                </a:p>
              </p:txBody>
            </p:sp>
          </mc:Choice>
          <mc:Fallback xmlns="">
            <p:sp>
              <p:nvSpPr>
                <p:cNvPr id="9" name="TextBox 8">
                  <a:extLst>
                    <a:ext uri="{FF2B5EF4-FFF2-40B4-BE49-F238E27FC236}">
                      <a16:creationId xmlns:a16="http://schemas.microsoft.com/office/drawing/2014/main" id="{7A44B843-6E15-2C02-A701-EEADE53AD1C9}"/>
                    </a:ext>
                  </a:extLst>
                </p:cNvPr>
                <p:cNvSpPr txBox="1">
                  <a:spLocks noRot="1" noChangeAspect="1" noMove="1" noResize="1" noEditPoints="1" noAdjustHandles="1" noChangeArrowheads="1" noChangeShapeType="1" noTextEdit="1"/>
                </p:cNvSpPr>
                <p:nvPr/>
              </p:nvSpPr>
              <p:spPr>
                <a:xfrm>
                  <a:off x="980324" y="1705510"/>
                  <a:ext cx="1035861" cy="24622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60A76AA-A76F-D5D5-8728-7B2B9005D789}"/>
                    </a:ext>
                  </a:extLst>
                </p:cNvPr>
                <p:cNvSpPr txBox="1"/>
                <p:nvPr/>
              </p:nvSpPr>
              <p:spPr>
                <a:xfrm>
                  <a:off x="980324" y="1971962"/>
                  <a:ext cx="990976" cy="2462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000" i="1" smtClean="0">
                                <a:solidFill>
                                  <a:schemeClr val="tx1"/>
                                </a:solidFill>
                                <a:latin typeface="Cambria Math" panose="02040503050406030204" pitchFamily="18" charset="0"/>
                              </a:rPr>
                            </m:ctrlPr>
                          </m:sSubPr>
                          <m:e>
                            <m:r>
                              <a:rPr lang="en-US" sz="1000" i="1" smtClean="0">
                                <a:solidFill>
                                  <a:schemeClr val="tx1"/>
                                </a:solidFill>
                                <a:latin typeface="Cambria Math" panose="02040503050406030204" pitchFamily="18" charset="0"/>
                                <a:ea typeface="Cambria Math" panose="02040503050406030204" pitchFamily="18" charset="0"/>
                              </a:rPr>
                              <m:t>𝜈</m:t>
                            </m:r>
                          </m:e>
                          <m:sub>
                            <m:r>
                              <a:rPr lang="en-AU" sz="1000" b="0" i="1" smtClean="0">
                                <a:solidFill>
                                  <a:schemeClr val="tx1"/>
                                </a:solidFill>
                                <a:latin typeface="Cambria Math" panose="02040503050406030204" pitchFamily="18" charset="0"/>
                              </a:rPr>
                              <m:t>2+1</m:t>
                            </m:r>
                          </m:sub>
                        </m:sSub>
                        <m:r>
                          <a:rPr lang="en-US" sz="1000" i="1" smtClean="0">
                            <a:solidFill>
                              <a:schemeClr val="tx1"/>
                            </a:solidFill>
                            <a:latin typeface="Cambria Math" panose="02040503050406030204" pitchFamily="18" charset="0"/>
                            <a:ea typeface="Cambria Math" panose="02040503050406030204" pitchFamily="18" charset="0"/>
                          </a:rPr>
                          <m:t>→</m:t>
                        </m:r>
                        <m:sSub>
                          <m:sSubPr>
                            <m:ctrlPr>
                              <a:rPr lang="en-AU" sz="1000" b="0" i="1" smtClean="0">
                                <a:solidFill>
                                  <a:schemeClr val="tx1"/>
                                </a:solidFill>
                                <a:latin typeface="Cambria Math" panose="02040503050406030204" pitchFamily="18" charset="0"/>
                                <a:ea typeface="Cambria Math" panose="02040503050406030204" pitchFamily="18" charset="0"/>
                              </a:rPr>
                            </m:ctrlPr>
                          </m:sSubPr>
                          <m:e>
                            <m:r>
                              <a:rPr lang="en-AU" sz="1000" b="0" i="1" smtClean="0">
                                <a:solidFill>
                                  <a:schemeClr val="tx1"/>
                                </a:solidFill>
                                <a:latin typeface="Cambria Math" panose="02040503050406030204" pitchFamily="18" charset="0"/>
                                <a:ea typeface="Cambria Math" panose="02040503050406030204" pitchFamily="18" charset="0"/>
                              </a:rPr>
                              <m:t>𝜈</m:t>
                            </m:r>
                          </m:e>
                          <m:sub>
                            <m:r>
                              <a:rPr lang="en-AU" sz="1000" b="0" i="1" smtClean="0">
                                <a:solidFill>
                                  <a:schemeClr val="tx1"/>
                                </a:solidFill>
                                <a:latin typeface="Cambria Math" panose="02040503050406030204" pitchFamily="18" charset="0"/>
                                <a:ea typeface="Cambria Math" panose="02040503050406030204" pitchFamily="18" charset="0"/>
                              </a:rPr>
                              <m:t>3</m:t>
                            </m:r>
                          </m:sub>
                        </m:sSub>
                        <m:r>
                          <a:rPr lang="en-AU" sz="1000" b="0" i="0" smtClean="0">
                            <a:solidFill>
                              <a:schemeClr val="tx1"/>
                            </a:solidFill>
                            <a:latin typeface="Cambria Math" panose="02040503050406030204" pitchFamily="18" charset="0"/>
                            <a:ea typeface="Cambria Math" panose="02040503050406030204" pitchFamily="18" charset="0"/>
                          </a:rPr>
                          <m:t>(</m:t>
                        </m:r>
                        <m:r>
                          <m:rPr>
                            <m:sty m:val="p"/>
                          </m:rPr>
                          <a:rPr lang="en-AU" sz="1000" b="0" i="0" smtClean="0">
                            <a:solidFill>
                              <a:schemeClr val="tx1"/>
                            </a:solidFill>
                            <a:latin typeface="Cambria Math" panose="02040503050406030204" pitchFamily="18" charset="0"/>
                            <a:ea typeface="Cambria Math" panose="02040503050406030204" pitchFamily="18" charset="0"/>
                          </a:rPr>
                          <m:t>IO</m:t>
                        </m:r>
                        <m:r>
                          <a:rPr lang="en-AU" sz="1000" b="0" i="0" smtClean="0">
                            <a:solidFill>
                              <a:schemeClr val="tx1"/>
                            </a:solidFill>
                            <a:latin typeface="Cambria Math" panose="02040503050406030204" pitchFamily="18" charset="0"/>
                            <a:ea typeface="Cambria Math" panose="02040503050406030204" pitchFamily="18" charset="0"/>
                          </a:rPr>
                          <m:t>)</m:t>
                        </m:r>
                      </m:oMath>
                    </m:oMathPara>
                  </a14:m>
                  <a:endParaRPr lang="en-US" sz="1000" dirty="0">
                    <a:solidFill>
                      <a:schemeClr val="tx1"/>
                    </a:solidFill>
                  </a:endParaRPr>
                </a:p>
              </p:txBody>
            </p:sp>
          </mc:Choice>
          <mc:Fallback xmlns="">
            <p:sp>
              <p:nvSpPr>
                <p:cNvPr id="10" name="TextBox 9">
                  <a:extLst>
                    <a:ext uri="{FF2B5EF4-FFF2-40B4-BE49-F238E27FC236}">
                      <a16:creationId xmlns:a16="http://schemas.microsoft.com/office/drawing/2014/main" id="{060A76AA-A76F-D5D5-8728-7B2B9005D789}"/>
                    </a:ext>
                  </a:extLst>
                </p:cNvPr>
                <p:cNvSpPr txBox="1">
                  <a:spLocks noRot="1" noChangeAspect="1" noMove="1" noResize="1" noEditPoints="1" noAdjustHandles="1" noChangeArrowheads="1" noChangeShapeType="1" noTextEdit="1"/>
                </p:cNvSpPr>
                <p:nvPr/>
              </p:nvSpPr>
              <p:spPr>
                <a:xfrm>
                  <a:off x="980324" y="1971962"/>
                  <a:ext cx="990976" cy="24622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3DD86E1-E544-6BC5-FAFF-715A633B6906}"/>
                    </a:ext>
                  </a:extLst>
                </p:cNvPr>
                <p:cNvSpPr txBox="1"/>
                <p:nvPr/>
              </p:nvSpPr>
              <p:spPr>
                <a:xfrm>
                  <a:off x="2068565" y="2264446"/>
                  <a:ext cx="1069524" cy="2462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000" i="1" smtClean="0">
                                <a:solidFill>
                                  <a:srgbClr val="0070C0"/>
                                </a:solidFill>
                                <a:latin typeface="Cambria Math" panose="02040503050406030204" pitchFamily="18" charset="0"/>
                              </a:rPr>
                            </m:ctrlPr>
                          </m:sSubPr>
                          <m:e>
                            <m:r>
                              <a:rPr lang="en-US" sz="1000" i="1" smtClean="0">
                                <a:solidFill>
                                  <a:srgbClr val="0070C0"/>
                                </a:solidFill>
                                <a:latin typeface="Cambria Math" panose="02040503050406030204" pitchFamily="18" charset="0"/>
                                <a:ea typeface="Cambria Math" panose="02040503050406030204" pitchFamily="18" charset="0"/>
                              </a:rPr>
                              <m:t>𝜈</m:t>
                            </m:r>
                          </m:e>
                          <m:sub>
                            <m:r>
                              <a:rPr lang="en-AU" sz="1000" b="0" i="1" smtClean="0">
                                <a:solidFill>
                                  <a:srgbClr val="0070C0"/>
                                </a:solidFill>
                                <a:latin typeface="Cambria Math" panose="02040503050406030204" pitchFamily="18" charset="0"/>
                              </a:rPr>
                              <m:t>3</m:t>
                            </m:r>
                          </m:sub>
                        </m:sSub>
                        <m:r>
                          <a:rPr lang="en-US" sz="1000" i="1" smtClean="0">
                            <a:solidFill>
                              <a:srgbClr val="0070C0"/>
                            </a:solidFill>
                            <a:latin typeface="Cambria Math" panose="02040503050406030204" pitchFamily="18" charset="0"/>
                            <a:ea typeface="Cambria Math" panose="02040503050406030204" pitchFamily="18" charset="0"/>
                          </a:rPr>
                          <m:t>→</m:t>
                        </m:r>
                        <m:sSub>
                          <m:sSubPr>
                            <m:ctrlPr>
                              <a:rPr lang="en-US" sz="1000" i="1" smtClean="0">
                                <a:solidFill>
                                  <a:srgbClr val="0070C0"/>
                                </a:solidFill>
                                <a:latin typeface="Cambria Math" panose="02040503050406030204" pitchFamily="18" charset="0"/>
                                <a:ea typeface="Cambria Math" panose="02040503050406030204" pitchFamily="18" charset="0"/>
                              </a:rPr>
                            </m:ctrlPr>
                          </m:sSubPr>
                          <m:e>
                            <m:r>
                              <a:rPr lang="en-US" sz="1000" i="1" smtClean="0">
                                <a:solidFill>
                                  <a:srgbClr val="0070C0"/>
                                </a:solidFill>
                                <a:latin typeface="Cambria Math" panose="02040503050406030204" pitchFamily="18" charset="0"/>
                                <a:ea typeface="Cambria Math" panose="02040503050406030204" pitchFamily="18" charset="0"/>
                              </a:rPr>
                              <m:t>𝜈</m:t>
                            </m:r>
                          </m:e>
                          <m:sub>
                            <m:r>
                              <a:rPr lang="en-AU" sz="1000" b="0" i="1" smtClean="0">
                                <a:solidFill>
                                  <a:srgbClr val="0070C0"/>
                                </a:solidFill>
                                <a:latin typeface="Cambria Math" panose="02040503050406030204" pitchFamily="18" charset="0"/>
                                <a:ea typeface="Cambria Math" panose="02040503050406030204" pitchFamily="18" charset="0"/>
                              </a:rPr>
                              <m:t>2</m:t>
                            </m:r>
                            <m:r>
                              <m:rPr>
                                <m:sty m:val="p"/>
                              </m:rPr>
                              <a:rPr lang="en-AU" sz="1000" b="0" i="0" smtClean="0">
                                <a:solidFill>
                                  <a:srgbClr val="0070C0"/>
                                </a:solidFill>
                                <a:latin typeface="Cambria Math" panose="02040503050406030204" pitchFamily="18" charset="0"/>
                                <a:ea typeface="Cambria Math" panose="02040503050406030204" pitchFamily="18" charset="0"/>
                              </a:rPr>
                              <m:t>or</m:t>
                            </m:r>
                            <m:r>
                              <a:rPr lang="en-AU" sz="1000" b="0" i="1" smtClean="0">
                                <a:solidFill>
                                  <a:srgbClr val="0070C0"/>
                                </a:solidFill>
                                <a:latin typeface="Cambria Math" panose="02040503050406030204" pitchFamily="18" charset="0"/>
                                <a:ea typeface="Cambria Math" panose="02040503050406030204" pitchFamily="18" charset="0"/>
                              </a:rPr>
                              <m:t>1</m:t>
                            </m:r>
                          </m:sub>
                        </m:sSub>
                        <m:r>
                          <a:rPr lang="en-AU" sz="1000" b="0" i="0" smtClean="0">
                            <a:solidFill>
                              <a:srgbClr val="0070C0"/>
                            </a:solidFill>
                            <a:latin typeface="Cambria Math" panose="02040503050406030204" pitchFamily="18" charset="0"/>
                            <a:ea typeface="Cambria Math" panose="02040503050406030204" pitchFamily="18" charset="0"/>
                          </a:rPr>
                          <m:t>(</m:t>
                        </m:r>
                        <m:r>
                          <m:rPr>
                            <m:sty m:val="p"/>
                          </m:rPr>
                          <a:rPr lang="en-AU" sz="1000" b="0" i="0" smtClean="0">
                            <a:solidFill>
                              <a:srgbClr val="0070C0"/>
                            </a:solidFill>
                            <a:latin typeface="Cambria Math" panose="02040503050406030204" pitchFamily="18" charset="0"/>
                            <a:ea typeface="Cambria Math" panose="02040503050406030204" pitchFamily="18" charset="0"/>
                          </a:rPr>
                          <m:t>NO</m:t>
                        </m:r>
                        <m:r>
                          <a:rPr lang="en-AU" sz="1000" b="0" i="0" smtClean="0">
                            <a:solidFill>
                              <a:srgbClr val="0070C0"/>
                            </a:solidFill>
                            <a:latin typeface="Cambria Math" panose="02040503050406030204" pitchFamily="18" charset="0"/>
                            <a:ea typeface="Cambria Math" panose="02040503050406030204" pitchFamily="18" charset="0"/>
                          </a:rPr>
                          <m:t>)</m:t>
                        </m:r>
                      </m:oMath>
                    </m:oMathPara>
                  </a14:m>
                  <a:endParaRPr lang="en-US" sz="1000" dirty="0">
                    <a:solidFill>
                      <a:srgbClr val="0070C0"/>
                    </a:solidFill>
                  </a:endParaRPr>
                </a:p>
              </p:txBody>
            </p:sp>
          </mc:Choice>
          <mc:Fallback xmlns="">
            <p:sp>
              <p:nvSpPr>
                <p:cNvPr id="11" name="TextBox 10">
                  <a:extLst>
                    <a:ext uri="{FF2B5EF4-FFF2-40B4-BE49-F238E27FC236}">
                      <a16:creationId xmlns:a16="http://schemas.microsoft.com/office/drawing/2014/main" id="{43DD86E1-E544-6BC5-FAFF-715A633B6906}"/>
                    </a:ext>
                  </a:extLst>
                </p:cNvPr>
                <p:cNvSpPr txBox="1">
                  <a:spLocks noRot="1" noChangeAspect="1" noMove="1" noResize="1" noEditPoints="1" noAdjustHandles="1" noChangeArrowheads="1" noChangeShapeType="1" noTextEdit="1"/>
                </p:cNvSpPr>
                <p:nvPr/>
              </p:nvSpPr>
              <p:spPr>
                <a:xfrm>
                  <a:off x="2068565" y="2264446"/>
                  <a:ext cx="1069524" cy="246221"/>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E079F4B-968A-E776-9D7A-1FB40924C82F}"/>
                    </a:ext>
                  </a:extLst>
                </p:cNvPr>
                <p:cNvSpPr txBox="1"/>
                <p:nvPr/>
              </p:nvSpPr>
              <p:spPr>
                <a:xfrm>
                  <a:off x="2068565" y="2430716"/>
                  <a:ext cx="1024639" cy="2462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000" i="1" smtClean="0">
                                <a:solidFill>
                                  <a:srgbClr val="0070C0"/>
                                </a:solidFill>
                                <a:latin typeface="Cambria Math" panose="02040503050406030204" pitchFamily="18" charset="0"/>
                              </a:rPr>
                            </m:ctrlPr>
                          </m:sSubPr>
                          <m:e>
                            <m:r>
                              <a:rPr lang="en-US" sz="1000" i="1" smtClean="0">
                                <a:solidFill>
                                  <a:srgbClr val="0070C0"/>
                                </a:solidFill>
                                <a:latin typeface="Cambria Math" panose="02040503050406030204" pitchFamily="18" charset="0"/>
                                <a:ea typeface="Cambria Math" panose="02040503050406030204" pitchFamily="18" charset="0"/>
                              </a:rPr>
                              <m:t>𝜈</m:t>
                            </m:r>
                          </m:e>
                          <m:sub>
                            <m:r>
                              <a:rPr lang="en-AU" sz="1000" b="0" i="1" smtClean="0">
                                <a:solidFill>
                                  <a:srgbClr val="0070C0"/>
                                </a:solidFill>
                                <a:latin typeface="Cambria Math" panose="02040503050406030204" pitchFamily="18" charset="0"/>
                              </a:rPr>
                              <m:t>2</m:t>
                            </m:r>
                            <m:r>
                              <m:rPr>
                                <m:sty m:val="p"/>
                              </m:rPr>
                              <a:rPr lang="en-AU" sz="1000" b="0" i="0" smtClean="0">
                                <a:solidFill>
                                  <a:srgbClr val="0070C0"/>
                                </a:solidFill>
                                <a:latin typeface="Cambria Math" panose="02040503050406030204" pitchFamily="18" charset="0"/>
                              </a:rPr>
                              <m:t>or</m:t>
                            </m:r>
                            <m:r>
                              <a:rPr lang="en-AU" sz="1000" b="0" i="1" smtClean="0">
                                <a:solidFill>
                                  <a:srgbClr val="0070C0"/>
                                </a:solidFill>
                                <a:latin typeface="Cambria Math" panose="02040503050406030204" pitchFamily="18" charset="0"/>
                              </a:rPr>
                              <m:t>1</m:t>
                            </m:r>
                          </m:sub>
                        </m:sSub>
                        <m:r>
                          <a:rPr lang="en-US" sz="1000" i="1" smtClean="0">
                            <a:solidFill>
                              <a:srgbClr val="0070C0"/>
                            </a:solidFill>
                            <a:latin typeface="Cambria Math" panose="02040503050406030204" pitchFamily="18" charset="0"/>
                            <a:ea typeface="Cambria Math" panose="02040503050406030204" pitchFamily="18" charset="0"/>
                          </a:rPr>
                          <m:t>→</m:t>
                        </m:r>
                        <m:sSub>
                          <m:sSubPr>
                            <m:ctrlPr>
                              <a:rPr lang="en-AU" sz="1000" b="0" i="1" smtClean="0">
                                <a:solidFill>
                                  <a:srgbClr val="0070C0"/>
                                </a:solidFill>
                                <a:latin typeface="Cambria Math" panose="02040503050406030204" pitchFamily="18" charset="0"/>
                                <a:ea typeface="Cambria Math" panose="02040503050406030204" pitchFamily="18" charset="0"/>
                              </a:rPr>
                            </m:ctrlPr>
                          </m:sSubPr>
                          <m:e>
                            <m:r>
                              <a:rPr lang="en-AU" sz="1000" b="0" i="1" smtClean="0">
                                <a:solidFill>
                                  <a:srgbClr val="0070C0"/>
                                </a:solidFill>
                                <a:latin typeface="Cambria Math" panose="02040503050406030204" pitchFamily="18" charset="0"/>
                                <a:ea typeface="Cambria Math" panose="02040503050406030204" pitchFamily="18" charset="0"/>
                              </a:rPr>
                              <m:t>𝜈</m:t>
                            </m:r>
                          </m:e>
                          <m:sub>
                            <m:r>
                              <a:rPr lang="en-AU" sz="1000" b="0" i="1" smtClean="0">
                                <a:solidFill>
                                  <a:srgbClr val="0070C0"/>
                                </a:solidFill>
                                <a:latin typeface="Cambria Math" panose="02040503050406030204" pitchFamily="18" charset="0"/>
                                <a:ea typeface="Cambria Math" panose="02040503050406030204" pitchFamily="18" charset="0"/>
                              </a:rPr>
                              <m:t>3</m:t>
                            </m:r>
                          </m:sub>
                        </m:sSub>
                        <m:r>
                          <a:rPr lang="en-AU" sz="1000" b="0" i="0" smtClean="0">
                            <a:solidFill>
                              <a:srgbClr val="0070C0"/>
                            </a:solidFill>
                            <a:latin typeface="Cambria Math" panose="02040503050406030204" pitchFamily="18" charset="0"/>
                            <a:ea typeface="Cambria Math" panose="02040503050406030204" pitchFamily="18" charset="0"/>
                          </a:rPr>
                          <m:t>(</m:t>
                        </m:r>
                        <m:r>
                          <m:rPr>
                            <m:sty m:val="p"/>
                          </m:rPr>
                          <a:rPr lang="en-AU" sz="1000" b="0" i="0" smtClean="0">
                            <a:solidFill>
                              <a:srgbClr val="0070C0"/>
                            </a:solidFill>
                            <a:latin typeface="Cambria Math" panose="02040503050406030204" pitchFamily="18" charset="0"/>
                            <a:ea typeface="Cambria Math" panose="02040503050406030204" pitchFamily="18" charset="0"/>
                          </a:rPr>
                          <m:t>IO</m:t>
                        </m:r>
                        <m:r>
                          <a:rPr lang="en-AU" sz="1000" b="0" i="0" smtClean="0">
                            <a:solidFill>
                              <a:srgbClr val="0070C0"/>
                            </a:solidFill>
                            <a:latin typeface="Cambria Math" panose="02040503050406030204" pitchFamily="18" charset="0"/>
                            <a:ea typeface="Cambria Math" panose="02040503050406030204" pitchFamily="18" charset="0"/>
                          </a:rPr>
                          <m:t>)</m:t>
                        </m:r>
                      </m:oMath>
                    </m:oMathPara>
                  </a14:m>
                  <a:endParaRPr lang="en-US" sz="1000" dirty="0">
                    <a:solidFill>
                      <a:srgbClr val="0070C0"/>
                    </a:solidFill>
                  </a:endParaRPr>
                </a:p>
              </p:txBody>
            </p:sp>
          </mc:Choice>
          <mc:Fallback xmlns="">
            <p:sp>
              <p:nvSpPr>
                <p:cNvPr id="12" name="TextBox 11">
                  <a:extLst>
                    <a:ext uri="{FF2B5EF4-FFF2-40B4-BE49-F238E27FC236}">
                      <a16:creationId xmlns:a16="http://schemas.microsoft.com/office/drawing/2014/main" id="{BE079F4B-968A-E776-9D7A-1FB40924C82F}"/>
                    </a:ext>
                  </a:extLst>
                </p:cNvPr>
                <p:cNvSpPr txBox="1">
                  <a:spLocks noRot="1" noChangeAspect="1" noMove="1" noResize="1" noEditPoints="1" noAdjustHandles="1" noChangeArrowheads="1" noChangeShapeType="1" noTextEdit="1"/>
                </p:cNvSpPr>
                <p:nvPr/>
              </p:nvSpPr>
              <p:spPr>
                <a:xfrm>
                  <a:off x="2068565" y="2430716"/>
                  <a:ext cx="1024639" cy="246221"/>
                </a:xfrm>
                <a:prstGeom prst="rect">
                  <a:avLst/>
                </a:prstGeom>
                <a:blipFill>
                  <a:blip r:embed="rId9"/>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6" name="Content Placeholder 2">
                <a:extLst>
                  <a:ext uri="{FF2B5EF4-FFF2-40B4-BE49-F238E27FC236}">
                    <a16:creationId xmlns:a16="http://schemas.microsoft.com/office/drawing/2014/main" id="{563F0404-6762-E025-1381-D4D8C98F454D}"/>
                  </a:ext>
                </a:extLst>
              </p:cNvPr>
              <p:cNvSpPr txBox="1">
                <a:spLocks/>
              </p:cNvSpPr>
              <p:nvPr/>
            </p:nvSpPr>
            <p:spPr>
              <a:xfrm>
                <a:off x="457199" y="1200152"/>
                <a:ext cx="8156798" cy="485368"/>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Arial" pitchFamily="34" charset="0"/>
                  <a:buNone/>
                </a:pPr>
                <a:r>
                  <a:rPr lang="en-AU" sz="1800" dirty="0"/>
                  <a:t>Mass-spectrum consistent constraints on invisible neutrino decay </a:t>
                </a:r>
                <a14:m>
                  <m:oMath xmlns:m="http://schemas.openxmlformats.org/officeDocument/2006/math">
                    <m:sSub>
                      <m:sSubPr>
                        <m:ctrlPr>
                          <a:rPr lang="en-AU" sz="1800" i="1" smtClean="0">
                            <a:latin typeface="Cambria Math" panose="02040503050406030204" pitchFamily="18" charset="0"/>
                          </a:rPr>
                        </m:ctrlPr>
                      </m:sSubPr>
                      <m:e>
                        <m:r>
                          <a:rPr lang="en-AU" sz="1800" i="1" smtClean="0">
                            <a:latin typeface="Cambria Math" panose="02040503050406030204" pitchFamily="18" charset="0"/>
                            <a:ea typeface="Cambria Math" panose="02040503050406030204" pitchFamily="18" charset="0"/>
                          </a:rPr>
                          <m:t>𝜈</m:t>
                        </m:r>
                      </m:e>
                      <m:sub>
                        <m:r>
                          <a:rPr lang="en-AU" sz="1800" b="0" i="1" smtClean="0">
                            <a:latin typeface="Cambria Math" panose="02040503050406030204" pitchFamily="18" charset="0"/>
                          </a:rPr>
                          <m:t>𝐻</m:t>
                        </m:r>
                      </m:sub>
                    </m:sSub>
                    <m:r>
                      <a:rPr lang="en-AU" sz="1800" i="1" smtClean="0">
                        <a:latin typeface="Cambria Math" panose="02040503050406030204" pitchFamily="18" charset="0"/>
                        <a:ea typeface="Cambria Math" panose="02040503050406030204" pitchFamily="18" charset="0"/>
                      </a:rPr>
                      <m:t>→</m:t>
                    </m:r>
                    <m:sSub>
                      <m:sSubPr>
                        <m:ctrlPr>
                          <a:rPr lang="en-AU" sz="1800" i="1" smtClean="0">
                            <a:latin typeface="Cambria Math" panose="02040503050406030204" pitchFamily="18" charset="0"/>
                            <a:ea typeface="Cambria Math" panose="02040503050406030204" pitchFamily="18" charset="0"/>
                          </a:rPr>
                        </m:ctrlPr>
                      </m:sSubPr>
                      <m:e>
                        <m:r>
                          <a:rPr lang="en-AU" sz="1800" i="1" smtClean="0">
                            <a:latin typeface="Cambria Math" panose="02040503050406030204" pitchFamily="18" charset="0"/>
                            <a:ea typeface="Cambria Math" panose="02040503050406030204" pitchFamily="18" charset="0"/>
                          </a:rPr>
                          <m:t>𝜈</m:t>
                        </m:r>
                      </m:e>
                      <m:sub>
                        <m:r>
                          <a:rPr lang="en-AU" sz="1800" b="0" i="1" smtClean="0">
                            <a:latin typeface="Cambria Math" panose="02040503050406030204" pitchFamily="18" charset="0"/>
                            <a:ea typeface="Cambria Math" panose="02040503050406030204" pitchFamily="18" charset="0"/>
                          </a:rPr>
                          <m:t>𝑙</m:t>
                        </m:r>
                      </m:sub>
                    </m:sSub>
                    <m:r>
                      <a:rPr lang="en-AU" sz="1800" b="0" i="1" smtClean="0">
                        <a:latin typeface="Cambria Math" panose="02040503050406030204" pitchFamily="18" charset="0"/>
                        <a:ea typeface="Cambria Math" panose="02040503050406030204" pitchFamily="18" charset="0"/>
                      </a:rPr>
                      <m:t>+</m:t>
                    </m:r>
                    <m:r>
                      <a:rPr lang="en-AU" sz="1800" b="0" i="1" smtClean="0">
                        <a:latin typeface="Cambria Math" panose="02040503050406030204" pitchFamily="18" charset="0"/>
                        <a:ea typeface="Cambria Math" panose="02040503050406030204" pitchFamily="18" charset="0"/>
                      </a:rPr>
                      <m:t>𝜙</m:t>
                    </m:r>
                    <m:r>
                      <a:rPr lang="en-AU" sz="1800" b="0" i="0" smtClean="0">
                        <a:latin typeface="Cambria Math" panose="02040503050406030204" pitchFamily="18" charset="0"/>
                        <a:ea typeface="Cambria Math" panose="02040503050406030204" pitchFamily="18" charset="0"/>
                      </a:rPr>
                      <m:t>.</m:t>
                    </m:r>
                  </m:oMath>
                </a14:m>
                <a:r>
                  <a:rPr lang="en-AU" sz="1800" dirty="0"/>
                  <a:t> </a:t>
                </a:r>
                <a:endParaRPr lang="en-US" sz="1800" dirty="0">
                  <a:solidFill>
                    <a:schemeClr val="bg1"/>
                  </a:solidFill>
                </a:endParaRPr>
              </a:p>
              <a:p>
                <a:endParaRPr lang="en-US" dirty="0"/>
              </a:p>
            </p:txBody>
          </p:sp>
        </mc:Choice>
        <mc:Fallback xmlns="">
          <p:sp>
            <p:nvSpPr>
              <p:cNvPr id="16" name="Content Placeholder 2">
                <a:extLst>
                  <a:ext uri="{FF2B5EF4-FFF2-40B4-BE49-F238E27FC236}">
                    <a16:creationId xmlns:a16="http://schemas.microsoft.com/office/drawing/2014/main" id="{563F0404-6762-E025-1381-D4D8C98F454D}"/>
                  </a:ext>
                </a:extLst>
              </p:cNvPr>
              <p:cNvSpPr txBox="1">
                <a:spLocks noRot="1" noChangeAspect="1" noMove="1" noResize="1" noEditPoints="1" noAdjustHandles="1" noChangeArrowheads="1" noChangeShapeType="1" noTextEdit="1"/>
              </p:cNvSpPr>
              <p:nvPr/>
            </p:nvSpPr>
            <p:spPr>
              <a:xfrm>
                <a:off x="457199" y="1200152"/>
                <a:ext cx="8156798" cy="485368"/>
              </a:xfrm>
              <a:prstGeom prst="rect">
                <a:avLst/>
              </a:prstGeom>
              <a:blipFill>
                <a:blip r:embed="rId10"/>
                <a:stretch>
                  <a:fillRect l="-622" t="-5128"/>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8B7912D4-45D3-88B2-DF9B-D38C2220459C}"/>
              </a:ext>
            </a:extLst>
          </p:cNvPr>
          <p:cNvSpPr txBox="1"/>
          <p:nvPr/>
        </p:nvSpPr>
        <p:spPr>
          <a:xfrm>
            <a:off x="4368158" y="3583641"/>
            <a:ext cx="1247368" cy="246221"/>
          </a:xfrm>
          <a:prstGeom prst="rect">
            <a:avLst/>
          </a:prstGeom>
          <a:noFill/>
        </p:spPr>
        <p:txBody>
          <a:bodyPr wrap="square" rtlCol="0">
            <a:spAutoFit/>
          </a:bodyPr>
          <a:lstStyle/>
          <a:p>
            <a:r>
              <a:rPr lang="en-US" sz="1000" dirty="0" err="1">
                <a:solidFill>
                  <a:schemeClr val="accent2">
                    <a:lumMod val="60000"/>
                    <a:lumOff val="40000"/>
                  </a:schemeClr>
                </a:solidFill>
              </a:rPr>
              <a:t>IceCube</a:t>
            </a:r>
            <a:r>
              <a:rPr lang="en-US" sz="1000" dirty="0">
                <a:solidFill>
                  <a:schemeClr val="accent2">
                    <a:lumMod val="60000"/>
                    <a:lumOff val="40000"/>
                  </a:schemeClr>
                </a:solidFill>
              </a:rPr>
              <a:t> constraints</a:t>
            </a:r>
          </a:p>
        </p:txBody>
      </p:sp>
      <p:sp>
        <p:nvSpPr>
          <p:cNvPr id="3" name="Slide Number Placeholder 2">
            <a:extLst>
              <a:ext uri="{FF2B5EF4-FFF2-40B4-BE49-F238E27FC236}">
                <a16:creationId xmlns:a16="http://schemas.microsoft.com/office/drawing/2014/main" id="{891F4B6D-4544-96EA-5648-1C34B53C4E36}"/>
              </a:ext>
            </a:extLst>
          </p:cNvPr>
          <p:cNvSpPr>
            <a:spLocks noGrp="1"/>
          </p:cNvSpPr>
          <p:nvPr>
            <p:ph type="sldNum" sz="quarter" idx="12"/>
          </p:nvPr>
        </p:nvSpPr>
        <p:spPr/>
        <p:txBody>
          <a:bodyPr/>
          <a:lstStyle/>
          <a:p>
            <a:fld id="{A4ED5AB7-515B-904A-811B-D7BD6E84713F}" type="slidenum">
              <a:rPr lang="en-US" smtClean="0"/>
              <a:t>40</a:t>
            </a:fld>
            <a:endParaRPr lang="en-US"/>
          </a:p>
        </p:txBody>
      </p:sp>
      <p:sp>
        <p:nvSpPr>
          <p:cNvPr id="5" name="TextBox 4">
            <a:extLst>
              <a:ext uri="{FF2B5EF4-FFF2-40B4-BE49-F238E27FC236}">
                <a16:creationId xmlns:a16="http://schemas.microsoft.com/office/drawing/2014/main" id="{EC7B0130-0C75-1BB2-1A5A-AFF6F25E88D4}"/>
              </a:ext>
            </a:extLst>
          </p:cNvPr>
          <p:cNvSpPr txBox="1"/>
          <p:nvPr/>
        </p:nvSpPr>
        <p:spPr>
          <a:xfrm>
            <a:off x="6850039" y="3473565"/>
            <a:ext cx="1247368" cy="246221"/>
          </a:xfrm>
          <a:prstGeom prst="rect">
            <a:avLst/>
          </a:prstGeom>
          <a:noFill/>
        </p:spPr>
        <p:txBody>
          <a:bodyPr wrap="square" rtlCol="0">
            <a:spAutoFit/>
          </a:bodyPr>
          <a:lstStyle/>
          <a:p>
            <a:r>
              <a:rPr lang="en-US" sz="1000" dirty="0" err="1">
                <a:solidFill>
                  <a:schemeClr val="accent2">
                    <a:lumMod val="60000"/>
                    <a:lumOff val="40000"/>
                  </a:schemeClr>
                </a:solidFill>
              </a:rPr>
              <a:t>IceCube</a:t>
            </a:r>
            <a:r>
              <a:rPr lang="en-US" sz="1000" dirty="0">
                <a:solidFill>
                  <a:schemeClr val="accent2">
                    <a:lumMod val="60000"/>
                    <a:lumOff val="40000"/>
                  </a:schemeClr>
                </a:solidFill>
              </a:rPr>
              <a:t> constraints</a:t>
            </a:r>
          </a:p>
        </p:txBody>
      </p:sp>
      <p:sp>
        <p:nvSpPr>
          <p:cNvPr id="14" name="TextBox 13">
            <a:extLst>
              <a:ext uri="{FF2B5EF4-FFF2-40B4-BE49-F238E27FC236}">
                <a16:creationId xmlns:a16="http://schemas.microsoft.com/office/drawing/2014/main" id="{252D907A-B83A-45E0-168A-13AD9BC27633}"/>
              </a:ext>
            </a:extLst>
          </p:cNvPr>
          <p:cNvSpPr txBox="1"/>
          <p:nvPr/>
        </p:nvSpPr>
        <p:spPr>
          <a:xfrm>
            <a:off x="6992986" y="2842214"/>
            <a:ext cx="1247368" cy="400110"/>
          </a:xfrm>
          <a:prstGeom prst="rect">
            <a:avLst/>
          </a:prstGeom>
          <a:noFill/>
        </p:spPr>
        <p:txBody>
          <a:bodyPr wrap="square" rtlCol="0">
            <a:spAutoFit/>
          </a:bodyPr>
          <a:lstStyle/>
          <a:p>
            <a:r>
              <a:rPr lang="en-US" sz="1000" dirty="0" err="1">
                <a:solidFill>
                  <a:schemeClr val="accent2">
                    <a:lumMod val="60000"/>
                    <a:lumOff val="40000"/>
                  </a:schemeClr>
                </a:solidFill>
              </a:rPr>
              <a:t>IceCube</a:t>
            </a:r>
            <a:r>
              <a:rPr lang="en-US" sz="1000" dirty="0">
                <a:solidFill>
                  <a:schemeClr val="accent2">
                    <a:lumMod val="60000"/>
                    <a:lumOff val="40000"/>
                  </a:schemeClr>
                </a:solidFill>
              </a:rPr>
              <a:t> &amp; future 𝜈 telescope forecasts</a:t>
            </a:r>
          </a:p>
        </p:txBody>
      </p:sp>
      <p:sp>
        <p:nvSpPr>
          <p:cNvPr id="15" name="Rectangle 14">
            <a:extLst>
              <a:ext uri="{FF2B5EF4-FFF2-40B4-BE49-F238E27FC236}">
                <a16:creationId xmlns:a16="http://schemas.microsoft.com/office/drawing/2014/main" id="{628C2F44-E434-D563-6630-32502903292C}"/>
              </a:ext>
            </a:extLst>
          </p:cNvPr>
          <p:cNvSpPr/>
          <p:nvPr/>
        </p:nvSpPr>
        <p:spPr>
          <a:xfrm>
            <a:off x="406399" y="1642514"/>
            <a:ext cx="2869101" cy="2692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22750F4E-12BD-434C-F636-28948A8B00E4}"/>
              </a:ext>
            </a:extLst>
          </p:cNvPr>
          <p:cNvPicPr>
            <a:picLocks noChangeAspect="1"/>
          </p:cNvPicPr>
          <p:nvPr/>
        </p:nvPicPr>
        <p:blipFill>
          <a:blip r:embed="rId11"/>
          <a:stretch>
            <a:fillRect/>
          </a:stretch>
        </p:blipFill>
        <p:spPr>
          <a:xfrm>
            <a:off x="510640" y="1806119"/>
            <a:ext cx="2644027" cy="2278786"/>
          </a:xfrm>
          <a:prstGeom prst="rect">
            <a:avLst/>
          </a:prstGeom>
        </p:spPr>
      </p:pic>
      <mc:AlternateContent xmlns:mc="http://schemas.openxmlformats.org/markup-compatibility/2006" xmlns:a14="http://schemas.microsoft.com/office/drawing/2010/main">
        <mc:Choice Requires="a14">
          <p:sp>
            <p:nvSpPr>
              <p:cNvPr id="22" name="Content Placeholder 2">
                <a:extLst>
                  <a:ext uri="{FF2B5EF4-FFF2-40B4-BE49-F238E27FC236}">
                    <a16:creationId xmlns:a16="http://schemas.microsoft.com/office/drawing/2014/main" id="{9ED98EAF-E24F-BBEC-7884-DE658AB9DFEF}"/>
                  </a:ext>
                </a:extLst>
              </p:cNvPr>
              <p:cNvSpPr txBox="1">
                <a:spLocks/>
              </p:cNvSpPr>
              <p:nvPr/>
            </p:nvSpPr>
            <p:spPr>
              <a:xfrm>
                <a:off x="505320" y="4528069"/>
                <a:ext cx="8002953" cy="343378"/>
              </a:xfrm>
              <a:prstGeom prst="rect">
                <a:avLst/>
              </a:prstGeom>
            </p:spPr>
            <p:txBody>
              <a:bodyPr vert="horz" lIns="82296" tIns="41148" rIns="82296" bIns="41148" rtlCol="0">
                <a:normAutofit fontScale="70000" lnSpcReduction="20000"/>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AU" sz="2600" dirty="0"/>
                  <a:t>For </a:t>
                </a:r>
                <a14:m>
                  <m:oMath xmlns:m="http://schemas.openxmlformats.org/officeDocument/2006/math">
                    <m:sSub>
                      <m:sSubPr>
                        <m:ctrlPr>
                          <a:rPr lang="en-AU" sz="2600" i="1">
                            <a:latin typeface="Cambria Math" panose="02040503050406030204" pitchFamily="18" charset="0"/>
                          </a:rPr>
                        </m:ctrlPr>
                      </m:sSubPr>
                      <m:e>
                        <m:r>
                          <a:rPr lang="en-AU" sz="2600" i="1">
                            <a:latin typeface="Cambria Math" panose="02040503050406030204" pitchFamily="18" charset="0"/>
                            <a:ea typeface="Cambria Math" panose="02040503050406030204" pitchFamily="18" charset="0"/>
                          </a:rPr>
                          <m:t>𝜈</m:t>
                        </m:r>
                      </m:e>
                      <m:sub>
                        <m:r>
                          <a:rPr lang="en-AU" sz="2600" i="1">
                            <a:latin typeface="Cambria Math" panose="02040503050406030204" pitchFamily="18" charset="0"/>
                          </a:rPr>
                          <m:t>2</m:t>
                        </m:r>
                      </m:sub>
                    </m:sSub>
                    <m:r>
                      <a:rPr lang="en-AU" sz="2600" i="1">
                        <a:latin typeface="Cambria Math" panose="02040503050406030204" pitchFamily="18" charset="0"/>
                        <a:ea typeface="Cambria Math" panose="02040503050406030204" pitchFamily="18" charset="0"/>
                      </a:rPr>
                      <m:t>→</m:t>
                    </m:r>
                    <m:sSub>
                      <m:sSubPr>
                        <m:ctrlPr>
                          <a:rPr lang="en-AU" sz="2600" i="1">
                            <a:latin typeface="Cambria Math" panose="02040503050406030204" pitchFamily="18" charset="0"/>
                            <a:ea typeface="Cambria Math" panose="02040503050406030204" pitchFamily="18" charset="0"/>
                          </a:rPr>
                        </m:ctrlPr>
                      </m:sSubPr>
                      <m:e>
                        <m:r>
                          <a:rPr lang="en-AU" sz="2600" i="1">
                            <a:latin typeface="Cambria Math" panose="02040503050406030204" pitchFamily="18" charset="0"/>
                            <a:ea typeface="Cambria Math" panose="02040503050406030204" pitchFamily="18" charset="0"/>
                          </a:rPr>
                          <m:t>𝜈</m:t>
                        </m:r>
                      </m:e>
                      <m:sub>
                        <m:r>
                          <a:rPr lang="en-AU" sz="2600" i="1">
                            <a:latin typeface="Cambria Math" panose="02040503050406030204" pitchFamily="18" charset="0"/>
                            <a:ea typeface="Cambria Math" panose="02040503050406030204" pitchFamily="18" charset="0"/>
                          </a:rPr>
                          <m:t>1</m:t>
                        </m:r>
                      </m:sub>
                    </m:sSub>
                    <m:r>
                      <a:rPr lang="en-AU" sz="2600" i="1">
                        <a:latin typeface="Cambria Math" panose="02040503050406030204" pitchFamily="18" charset="0"/>
                        <a:ea typeface="Cambria Math" panose="02040503050406030204" pitchFamily="18" charset="0"/>
                      </a:rPr>
                      <m:t>+</m:t>
                    </m:r>
                    <m:r>
                      <a:rPr lang="en-AU" sz="2600" i="1">
                        <a:latin typeface="Cambria Math" panose="02040503050406030204" pitchFamily="18" charset="0"/>
                        <a:ea typeface="Cambria Math" panose="02040503050406030204" pitchFamily="18" charset="0"/>
                      </a:rPr>
                      <m:t>𝜙</m:t>
                    </m:r>
                  </m:oMath>
                </a14:m>
                <a:r>
                  <a:rPr lang="en-AU" sz="2600" dirty="0"/>
                  <a:t>, neutrino telescopes and CMB </a:t>
                </a:r>
                <a:r>
                  <a:rPr lang="en-AU" sz="2600" dirty="0">
                    <a:solidFill>
                      <a:srgbClr val="FF0000"/>
                    </a:solidFill>
                  </a:rPr>
                  <a:t>probe the same parameter space</a:t>
                </a:r>
                <a:r>
                  <a:rPr lang="en-AU" sz="2600" dirty="0"/>
                  <a:t>. </a:t>
                </a:r>
                <a:endParaRPr lang="en-US" sz="2600" dirty="0">
                  <a:solidFill>
                    <a:schemeClr val="bg1"/>
                  </a:solidFill>
                </a:endParaRPr>
              </a:p>
              <a:p>
                <a:endParaRPr lang="en-US" sz="2160" dirty="0"/>
              </a:p>
            </p:txBody>
          </p:sp>
        </mc:Choice>
        <mc:Fallback xmlns="">
          <p:sp>
            <p:nvSpPr>
              <p:cNvPr id="22" name="Content Placeholder 2">
                <a:extLst>
                  <a:ext uri="{FF2B5EF4-FFF2-40B4-BE49-F238E27FC236}">
                    <a16:creationId xmlns:a16="http://schemas.microsoft.com/office/drawing/2014/main" id="{9ED98EAF-E24F-BBEC-7884-DE658AB9DFEF}"/>
                  </a:ext>
                </a:extLst>
              </p:cNvPr>
              <p:cNvSpPr txBox="1">
                <a:spLocks noRot="1" noChangeAspect="1" noMove="1" noResize="1" noEditPoints="1" noAdjustHandles="1" noChangeArrowheads="1" noChangeShapeType="1" noTextEdit="1"/>
              </p:cNvSpPr>
              <p:nvPr/>
            </p:nvSpPr>
            <p:spPr>
              <a:xfrm>
                <a:off x="505320" y="4528069"/>
                <a:ext cx="8002953" cy="343378"/>
              </a:xfrm>
              <a:prstGeom prst="rect">
                <a:avLst/>
              </a:prstGeom>
              <a:blipFill>
                <a:blip r:embed="rId12"/>
                <a:stretch>
                  <a:fillRect l="-475" t="-25000" r="-1108" b="-17857"/>
                </a:stretch>
              </a:blipFill>
            </p:spPr>
            <p:txBody>
              <a:bodyPr/>
              <a:lstStyle/>
              <a:p>
                <a:r>
                  <a:rPr lang="en-US">
                    <a:noFill/>
                  </a:rPr>
                  <a:t> </a:t>
                </a:r>
              </a:p>
            </p:txBody>
          </p:sp>
        </mc:Fallback>
      </mc:AlternateContent>
      <p:sp>
        <p:nvSpPr>
          <p:cNvPr id="24" name="Down Arrow 23">
            <a:extLst>
              <a:ext uri="{FF2B5EF4-FFF2-40B4-BE49-F238E27FC236}">
                <a16:creationId xmlns:a16="http://schemas.microsoft.com/office/drawing/2014/main" id="{F9DB1086-1B2A-8EAD-1979-EBEF0F4E8622}"/>
              </a:ext>
            </a:extLst>
          </p:cNvPr>
          <p:cNvSpPr/>
          <p:nvPr/>
        </p:nvSpPr>
        <p:spPr>
          <a:xfrm>
            <a:off x="305705" y="3499867"/>
            <a:ext cx="201387" cy="31653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own Arrow 24">
            <a:extLst>
              <a:ext uri="{FF2B5EF4-FFF2-40B4-BE49-F238E27FC236}">
                <a16:creationId xmlns:a16="http://schemas.microsoft.com/office/drawing/2014/main" id="{5CF53DAC-7B01-F237-A2B5-1781AE94DDBA}"/>
              </a:ext>
            </a:extLst>
          </p:cNvPr>
          <p:cNvSpPr/>
          <p:nvPr/>
        </p:nvSpPr>
        <p:spPr>
          <a:xfrm>
            <a:off x="3104693" y="1856759"/>
            <a:ext cx="201387" cy="31653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42B861DC-557C-2C43-508E-D38A0DEE2789}"/>
              </a:ext>
            </a:extLst>
          </p:cNvPr>
          <p:cNvSpPr txBox="1"/>
          <p:nvPr/>
        </p:nvSpPr>
        <p:spPr>
          <a:xfrm>
            <a:off x="217557" y="3242324"/>
            <a:ext cx="380232" cy="307777"/>
          </a:xfrm>
          <a:prstGeom prst="rect">
            <a:avLst/>
          </a:prstGeom>
          <a:noFill/>
        </p:spPr>
        <p:txBody>
          <a:bodyPr wrap="none" rtlCol="0">
            <a:spAutoFit/>
          </a:bodyPr>
          <a:lstStyle/>
          <a:p>
            <a:r>
              <a:rPr lang="en-US" sz="1400" dirty="0"/>
              <a:t>A2</a:t>
            </a:r>
          </a:p>
        </p:txBody>
      </p:sp>
      <p:sp>
        <p:nvSpPr>
          <p:cNvPr id="27" name="TextBox 26">
            <a:extLst>
              <a:ext uri="{FF2B5EF4-FFF2-40B4-BE49-F238E27FC236}">
                <a16:creationId xmlns:a16="http://schemas.microsoft.com/office/drawing/2014/main" id="{1570D7D7-3471-AF60-842D-94D8827D815F}"/>
              </a:ext>
            </a:extLst>
          </p:cNvPr>
          <p:cNvSpPr txBox="1"/>
          <p:nvPr/>
        </p:nvSpPr>
        <p:spPr>
          <a:xfrm>
            <a:off x="3015270" y="1582271"/>
            <a:ext cx="380232" cy="307777"/>
          </a:xfrm>
          <a:prstGeom prst="rect">
            <a:avLst/>
          </a:prstGeom>
          <a:noFill/>
        </p:spPr>
        <p:txBody>
          <a:bodyPr wrap="none" rtlCol="0">
            <a:spAutoFit/>
          </a:bodyPr>
          <a:lstStyle/>
          <a:p>
            <a:r>
              <a:rPr lang="en-US" sz="1400" dirty="0"/>
              <a:t>A3</a:t>
            </a:r>
          </a:p>
        </p:txBody>
      </p:sp>
      <p:sp>
        <p:nvSpPr>
          <p:cNvPr id="28" name="TextBox 27">
            <a:extLst>
              <a:ext uri="{FF2B5EF4-FFF2-40B4-BE49-F238E27FC236}">
                <a16:creationId xmlns:a16="http://schemas.microsoft.com/office/drawing/2014/main" id="{633BA629-E49E-2137-F37F-F5A2316647E7}"/>
              </a:ext>
            </a:extLst>
          </p:cNvPr>
          <p:cNvSpPr txBox="1"/>
          <p:nvPr/>
        </p:nvSpPr>
        <p:spPr>
          <a:xfrm>
            <a:off x="4979527" y="2834738"/>
            <a:ext cx="777072" cy="307777"/>
          </a:xfrm>
          <a:prstGeom prst="rect">
            <a:avLst/>
          </a:prstGeom>
          <a:noFill/>
        </p:spPr>
        <p:txBody>
          <a:bodyPr wrap="none" rtlCol="0">
            <a:spAutoFit/>
          </a:bodyPr>
          <a:lstStyle/>
          <a:p>
            <a:r>
              <a:rPr lang="en-US" sz="1400" dirty="0"/>
              <a:t>Allowed</a:t>
            </a:r>
          </a:p>
        </p:txBody>
      </p:sp>
      <p:sp>
        <p:nvSpPr>
          <p:cNvPr id="29" name="TextBox 28">
            <a:extLst>
              <a:ext uri="{FF2B5EF4-FFF2-40B4-BE49-F238E27FC236}">
                <a16:creationId xmlns:a16="http://schemas.microsoft.com/office/drawing/2014/main" id="{FBCE3115-9365-BF5E-51B3-CE08A7AC901B}"/>
              </a:ext>
            </a:extLst>
          </p:cNvPr>
          <p:cNvSpPr txBox="1"/>
          <p:nvPr/>
        </p:nvSpPr>
        <p:spPr>
          <a:xfrm>
            <a:off x="4965961" y="3408496"/>
            <a:ext cx="893193" cy="307777"/>
          </a:xfrm>
          <a:prstGeom prst="rect">
            <a:avLst/>
          </a:prstGeom>
          <a:noFill/>
        </p:spPr>
        <p:txBody>
          <a:bodyPr wrap="none" rtlCol="0">
            <a:spAutoFit/>
          </a:bodyPr>
          <a:lstStyle/>
          <a:p>
            <a:r>
              <a:rPr lang="en-US" sz="1400" dirty="0"/>
              <a:t>Ruled out</a:t>
            </a:r>
          </a:p>
        </p:txBody>
      </p:sp>
    </p:spTree>
    <p:extLst>
      <p:ext uri="{BB962C8B-B14F-4D97-AF65-F5344CB8AC3E}">
        <p14:creationId xmlns:p14="http://schemas.microsoft.com/office/powerpoint/2010/main" val="17685151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16C4A-5E5D-AFB1-65CA-C6BA78625C88}"/>
              </a:ext>
            </a:extLst>
          </p:cNvPr>
          <p:cNvSpPr>
            <a:spLocks noGrp="1"/>
          </p:cNvSpPr>
          <p:nvPr>
            <p:ph type="title"/>
          </p:nvPr>
        </p:nvSpPr>
        <p:spPr/>
        <p:txBody>
          <a:bodyPr/>
          <a:lstStyle/>
          <a:p>
            <a:pPr algn="l"/>
            <a:r>
              <a:rPr lang="en-US" dirty="0">
                <a:solidFill>
                  <a:srgbClr val="F3FFC4"/>
                </a:solidFill>
              </a:rPr>
              <a:t>Why I like this so much…</a:t>
            </a:r>
          </a:p>
        </p:txBody>
      </p:sp>
      <p:sp>
        <p:nvSpPr>
          <p:cNvPr id="3" name="Content Placeholder 2">
            <a:extLst>
              <a:ext uri="{FF2B5EF4-FFF2-40B4-BE49-F238E27FC236}">
                <a16:creationId xmlns:a16="http://schemas.microsoft.com/office/drawing/2014/main" id="{EB38A354-62D1-B2D3-7B1D-4F7E842ECC7E}"/>
              </a:ext>
            </a:extLst>
          </p:cNvPr>
          <p:cNvSpPr>
            <a:spLocks noGrp="1"/>
          </p:cNvSpPr>
          <p:nvPr>
            <p:ph idx="1"/>
          </p:nvPr>
        </p:nvSpPr>
        <p:spPr>
          <a:xfrm>
            <a:off x="457200" y="1200151"/>
            <a:ext cx="8229600" cy="1037952"/>
          </a:xfrm>
          <a:ln>
            <a:noFill/>
          </a:ln>
        </p:spPr>
        <p:txBody>
          <a:bodyPr/>
          <a:lstStyle/>
          <a:p>
            <a:pPr marL="0" indent="0">
              <a:buNone/>
            </a:pPr>
            <a:r>
              <a:rPr lang="en-US" sz="2000" dirty="0"/>
              <a:t>Previous CMB constraints on the neutrino lifetime were based on an (heuristic) </a:t>
            </a:r>
            <a:r>
              <a:rPr lang="en-US" sz="2000" dirty="0" err="1"/>
              <a:t>isotropisation</a:t>
            </a:r>
            <a:r>
              <a:rPr lang="en-US" sz="2000" dirty="0"/>
              <a:t> rate that turns out to be too large.</a:t>
            </a:r>
          </a:p>
          <a:p>
            <a:pPr marL="0" indent="0">
              <a:buNone/>
            </a:pPr>
            <a:r>
              <a:rPr lang="en-US" sz="1800" dirty="0">
                <a:solidFill>
                  <a:srgbClr val="FF0000"/>
                </a:solidFill>
              </a:rPr>
              <a:t>→ </a:t>
            </a:r>
            <a:r>
              <a:rPr lang="en-US" sz="1800" dirty="0"/>
              <a:t>Resulting lower limit is too strong:</a:t>
            </a:r>
          </a:p>
          <a:p>
            <a:pPr marL="0" indent="0">
              <a:buNone/>
            </a:pPr>
            <a:endParaRPr lang="en-US" dirty="0"/>
          </a:p>
        </p:txBody>
      </p:sp>
      <p:sp>
        <p:nvSpPr>
          <p:cNvPr id="4" name="Slide Number Placeholder 3">
            <a:extLst>
              <a:ext uri="{FF2B5EF4-FFF2-40B4-BE49-F238E27FC236}">
                <a16:creationId xmlns:a16="http://schemas.microsoft.com/office/drawing/2014/main" id="{610C9D43-1DD5-B375-0849-D4E311F11234}"/>
              </a:ext>
            </a:extLst>
          </p:cNvPr>
          <p:cNvSpPr>
            <a:spLocks noGrp="1"/>
          </p:cNvSpPr>
          <p:nvPr>
            <p:ph type="sldNum" sz="quarter" idx="12"/>
          </p:nvPr>
        </p:nvSpPr>
        <p:spPr/>
        <p:txBody>
          <a:bodyPr/>
          <a:lstStyle/>
          <a:p>
            <a:fld id="{A4ED5AB7-515B-904A-811B-D7BD6E84713F}" type="slidenum">
              <a:rPr lang="en-US" smtClean="0"/>
              <a:t>41</a:t>
            </a:fld>
            <a:endParaRPr lang="en-US"/>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5F10E3E-4620-B806-1BC6-ECB0582AD575}"/>
                  </a:ext>
                </a:extLst>
              </p:cNvPr>
              <p:cNvSpPr txBox="1"/>
              <p:nvPr/>
            </p:nvSpPr>
            <p:spPr>
              <a:xfrm>
                <a:off x="2890680" y="2208005"/>
                <a:ext cx="3013731" cy="64594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tx1"/>
                              </a:solidFill>
                              <a:latin typeface="Cambria Math" panose="02040503050406030204" pitchFamily="18" charset="0"/>
                              <a:ea typeface="Cambria Math" panose="02040503050406030204" pitchFamily="18" charset="0"/>
                            </a:rPr>
                          </m:ctrlPr>
                        </m:sSubPr>
                        <m:e>
                          <m:r>
                            <a:rPr lang="en-US" i="1" smtClean="0">
                              <a:solidFill>
                                <a:schemeClr val="tx1"/>
                              </a:solidFill>
                              <a:latin typeface="Cambria Math" panose="02040503050406030204" pitchFamily="18" charset="0"/>
                              <a:ea typeface="Cambria Math" panose="02040503050406030204" pitchFamily="18" charset="0"/>
                            </a:rPr>
                            <m:t>𝜏</m:t>
                          </m:r>
                        </m:e>
                        <m:sub>
                          <m:r>
                            <m:rPr>
                              <m:sty m:val="p"/>
                            </m:rPr>
                            <a:rPr lang="en-AU" b="0" i="0" smtClean="0">
                              <a:solidFill>
                                <a:schemeClr val="tx1"/>
                              </a:solidFill>
                              <a:latin typeface="Cambria Math" panose="02040503050406030204" pitchFamily="18" charset="0"/>
                              <a:ea typeface="Cambria Math" panose="02040503050406030204" pitchFamily="18" charset="0"/>
                            </a:rPr>
                            <m:t>rest</m:t>
                          </m:r>
                        </m:sub>
                      </m:sSub>
                      <m:r>
                        <a:rPr lang="en-US" i="1" smtClean="0">
                          <a:solidFill>
                            <a:schemeClr val="tx1"/>
                          </a:solidFill>
                          <a:latin typeface="Cambria Math" panose="02040503050406030204" pitchFamily="18" charset="0"/>
                          <a:ea typeface="Cambria Math" panose="02040503050406030204" pitchFamily="18" charset="0"/>
                        </a:rPr>
                        <m:t>≳</m:t>
                      </m:r>
                      <m:sSup>
                        <m:sSupPr>
                          <m:ctrlPr>
                            <a:rPr lang="en-US" i="1" smtClean="0">
                              <a:solidFill>
                                <a:schemeClr val="tx1"/>
                              </a:solidFill>
                              <a:latin typeface="Cambria Math" panose="02040503050406030204" pitchFamily="18" charset="0"/>
                              <a:ea typeface="Cambria Math" panose="02040503050406030204" pitchFamily="18" charset="0"/>
                            </a:rPr>
                          </m:ctrlPr>
                        </m:sSupPr>
                        <m:e>
                          <m:r>
                            <a:rPr lang="en-AU" b="0" i="1" smtClean="0">
                              <a:solidFill>
                                <a:schemeClr val="tx1"/>
                              </a:solidFill>
                              <a:latin typeface="Cambria Math" panose="02040503050406030204" pitchFamily="18" charset="0"/>
                              <a:ea typeface="Cambria Math" panose="02040503050406030204" pitchFamily="18" charset="0"/>
                            </a:rPr>
                            <m:t>10</m:t>
                          </m:r>
                        </m:e>
                        <m:sup>
                          <m:r>
                            <a:rPr lang="en-AU" b="0" i="1" smtClean="0">
                              <a:solidFill>
                                <a:schemeClr val="tx1"/>
                              </a:solidFill>
                              <a:latin typeface="Cambria Math" panose="02040503050406030204" pitchFamily="18" charset="0"/>
                              <a:ea typeface="Cambria Math" panose="02040503050406030204" pitchFamily="18" charset="0"/>
                            </a:rPr>
                            <m:t>9</m:t>
                          </m:r>
                        </m:sup>
                      </m:sSup>
                      <m:sSup>
                        <m:sSupPr>
                          <m:ctrlPr>
                            <a:rPr lang="en-US" i="1" smtClean="0">
                              <a:solidFill>
                                <a:schemeClr val="tx1"/>
                              </a:solidFill>
                              <a:latin typeface="Cambria Math" panose="02040503050406030204" pitchFamily="18" charset="0"/>
                              <a:ea typeface="Cambria Math" panose="02040503050406030204" pitchFamily="18" charset="0"/>
                            </a:rPr>
                          </m:ctrlPr>
                        </m:sSupPr>
                        <m:e>
                          <m:d>
                            <m:dPr>
                              <m:ctrlPr>
                                <a:rPr lang="en-US" i="1">
                                  <a:solidFill>
                                    <a:schemeClr val="tx1"/>
                                  </a:solidFill>
                                  <a:latin typeface="Cambria Math" panose="02040503050406030204" pitchFamily="18" charset="0"/>
                                  <a:ea typeface="Cambria Math" panose="02040503050406030204" pitchFamily="18" charset="0"/>
                                </a:rPr>
                              </m:ctrlPr>
                            </m:dPr>
                            <m:e>
                              <m:f>
                                <m:fPr>
                                  <m:ctrlPr>
                                    <a:rPr lang="en-US" i="1">
                                      <a:solidFill>
                                        <a:schemeClr val="tx1"/>
                                      </a:solidFill>
                                      <a:latin typeface="Cambria Math" panose="02040503050406030204" pitchFamily="18" charset="0"/>
                                      <a:ea typeface="Cambria Math" panose="02040503050406030204" pitchFamily="18" charset="0"/>
                                    </a:rPr>
                                  </m:ctrlPr>
                                </m:fPr>
                                <m:num>
                                  <m:sSub>
                                    <m:sSubPr>
                                      <m:ctrlPr>
                                        <a:rPr lang="en-US" i="1">
                                          <a:solidFill>
                                            <a:schemeClr val="tx1"/>
                                          </a:solidFill>
                                          <a:latin typeface="Cambria Math" panose="02040503050406030204" pitchFamily="18" charset="0"/>
                                          <a:ea typeface="Cambria Math" panose="02040503050406030204" pitchFamily="18" charset="0"/>
                                        </a:rPr>
                                      </m:ctrlPr>
                                    </m:sSubPr>
                                    <m:e>
                                      <m:r>
                                        <a:rPr lang="en-AU" i="1">
                                          <a:solidFill>
                                            <a:schemeClr val="tx1"/>
                                          </a:solidFill>
                                          <a:latin typeface="Cambria Math" panose="02040503050406030204" pitchFamily="18" charset="0"/>
                                          <a:ea typeface="Cambria Math" panose="02040503050406030204" pitchFamily="18" charset="0"/>
                                        </a:rPr>
                                        <m:t>𝑚</m:t>
                                      </m:r>
                                    </m:e>
                                    <m:sub>
                                      <m:r>
                                        <a:rPr lang="en-US" i="1">
                                          <a:solidFill>
                                            <a:schemeClr val="tx1"/>
                                          </a:solidFill>
                                          <a:latin typeface="Cambria Math" panose="02040503050406030204" pitchFamily="18" charset="0"/>
                                          <a:ea typeface="Cambria Math" panose="02040503050406030204" pitchFamily="18" charset="0"/>
                                        </a:rPr>
                                        <m:t>𝜈</m:t>
                                      </m:r>
                                    </m:sub>
                                  </m:sSub>
                                </m:num>
                                <m:den>
                                  <m:r>
                                    <a:rPr lang="en-AU" i="1">
                                      <a:solidFill>
                                        <a:schemeClr val="tx1"/>
                                      </a:solidFill>
                                      <a:latin typeface="Cambria Math" panose="02040503050406030204" pitchFamily="18" charset="0"/>
                                      <a:ea typeface="Cambria Math" panose="02040503050406030204" pitchFamily="18" charset="0"/>
                                    </a:rPr>
                                    <m:t>0.05 </m:t>
                                  </m:r>
                                  <m:r>
                                    <m:rPr>
                                      <m:sty m:val="p"/>
                                    </m:rPr>
                                    <a:rPr lang="en-AU">
                                      <a:solidFill>
                                        <a:schemeClr val="tx1"/>
                                      </a:solidFill>
                                      <a:latin typeface="Cambria Math" panose="02040503050406030204" pitchFamily="18" charset="0"/>
                                      <a:ea typeface="Cambria Math" panose="02040503050406030204" pitchFamily="18" charset="0"/>
                                    </a:rPr>
                                    <m:t>eV</m:t>
                                  </m:r>
                                </m:den>
                              </m:f>
                            </m:e>
                          </m:d>
                        </m:e>
                        <m:sup>
                          <m:r>
                            <a:rPr lang="en-AU" b="0" i="1" smtClean="0">
                              <a:solidFill>
                                <a:schemeClr val="tx1"/>
                              </a:solidFill>
                              <a:latin typeface="Cambria Math" panose="02040503050406030204" pitchFamily="18" charset="0"/>
                              <a:ea typeface="Cambria Math" panose="02040503050406030204" pitchFamily="18" charset="0"/>
                            </a:rPr>
                            <m:t>3</m:t>
                          </m:r>
                        </m:sup>
                      </m:sSup>
                      <m:r>
                        <m:rPr>
                          <m:sty m:val="p"/>
                        </m:rPr>
                        <a:rPr lang="en-AU" b="0" i="0" smtClean="0">
                          <a:solidFill>
                            <a:schemeClr val="tx1"/>
                          </a:solidFill>
                          <a:latin typeface="Cambria Math" panose="02040503050406030204" pitchFamily="18" charset="0"/>
                          <a:ea typeface="Cambria Math" panose="02040503050406030204" pitchFamily="18" charset="0"/>
                        </a:rPr>
                        <m:t>s</m:t>
                      </m:r>
                    </m:oMath>
                  </m:oMathPara>
                </a14:m>
                <a:endParaRPr lang="en-US" dirty="0">
                  <a:solidFill>
                    <a:schemeClr val="tx1"/>
                  </a:solidFill>
                </a:endParaRPr>
              </a:p>
            </p:txBody>
          </p:sp>
        </mc:Choice>
        <mc:Fallback xmlns="">
          <p:sp>
            <p:nvSpPr>
              <p:cNvPr id="5" name="TextBox 4">
                <a:extLst>
                  <a:ext uri="{FF2B5EF4-FFF2-40B4-BE49-F238E27FC236}">
                    <a16:creationId xmlns:a16="http://schemas.microsoft.com/office/drawing/2014/main" id="{05F10E3E-4620-B806-1BC6-ECB0582AD575}"/>
                  </a:ext>
                </a:extLst>
              </p:cNvPr>
              <p:cNvSpPr txBox="1">
                <a:spLocks noRot="1" noChangeAspect="1" noMove="1" noResize="1" noEditPoints="1" noAdjustHandles="1" noChangeArrowheads="1" noChangeShapeType="1" noTextEdit="1"/>
              </p:cNvSpPr>
              <p:nvPr/>
            </p:nvSpPr>
            <p:spPr>
              <a:xfrm>
                <a:off x="2890680" y="2208005"/>
                <a:ext cx="3013731" cy="645946"/>
              </a:xfrm>
              <a:prstGeom prst="rect">
                <a:avLst/>
              </a:prstGeom>
              <a:blipFill>
                <a:blip r:embed="rId2"/>
                <a:stretch>
                  <a:fillRect b="-13462"/>
                </a:stretch>
              </a:blipFill>
            </p:spPr>
            <p:txBody>
              <a:bodyPr/>
              <a:lstStyle/>
              <a:p>
                <a:r>
                  <a:rPr lang="en-US">
                    <a:noFill/>
                  </a:rPr>
                  <a:t> </a:t>
                </a:r>
              </a:p>
            </p:txBody>
          </p:sp>
        </mc:Fallback>
      </mc:AlternateContent>
      <p:sp>
        <p:nvSpPr>
          <p:cNvPr id="6" name="Content Placeholder 2">
            <a:extLst>
              <a:ext uri="{FF2B5EF4-FFF2-40B4-BE49-F238E27FC236}">
                <a16:creationId xmlns:a16="http://schemas.microsoft.com/office/drawing/2014/main" id="{059BAE61-339E-3E78-CBA5-96E3587FD098}"/>
              </a:ext>
            </a:extLst>
          </p:cNvPr>
          <p:cNvSpPr txBox="1">
            <a:spLocks/>
          </p:cNvSpPr>
          <p:nvPr/>
        </p:nvSpPr>
        <p:spPr>
          <a:xfrm>
            <a:off x="457200" y="3024592"/>
            <a:ext cx="4331360" cy="566758"/>
          </a:xfrm>
          <a:prstGeom prst="rect">
            <a:avLst/>
          </a:prstGeom>
          <a:ln>
            <a:noFill/>
          </a:ln>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sz="2000" dirty="0"/>
              <a:t>Compare this with </a:t>
            </a:r>
            <a:r>
              <a:rPr lang="en-US" sz="2000" dirty="0">
                <a:solidFill>
                  <a:srgbClr val="FF0000"/>
                </a:solidFill>
              </a:rPr>
              <a:t>our revised limits</a:t>
            </a:r>
            <a:r>
              <a:rPr lang="en-US" sz="2000" dirty="0"/>
              <a:t>:</a:t>
            </a:r>
            <a:endParaRPr lang="en-US" sz="1800" dirty="0"/>
          </a:p>
          <a:p>
            <a:pPr marL="0" indent="0">
              <a:buFont typeface="Arial" pitchFamily="34" charset="0"/>
              <a:buNone/>
            </a:pPr>
            <a:endParaRPr lang="en-US"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C21540D-7556-C3C5-F2C6-AB6E4F3D3176}"/>
                  </a:ext>
                </a:extLst>
              </p:cNvPr>
              <p:cNvSpPr txBox="1"/>
              <p:nvPr/>
            </p:nvSpPr>
            <p:spPr>
              <a:xfrm>
                <a:off x="2654678" y="3568650"/>
                <a:ext cx="2638980" cy="3724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tx1"/>
                              </a:solidFill>
                              <a:latin typeface="Cambria Math" panose="02040503050406030204" pitchFamily="18" charset="0"/>
                              <a:ea typeface="Cambria Math" panose="02040503050406030204" pitchFamily="18" charset="0"/>
                            </a:rPr>
                          </m:ctrlPr>
                        </m:sSubPr>
                        <m:e>
                          <m:r>
                            <a:rPr lang="en-US" i="1" smtClean="0">
                              <a:solidFill>
                                <a:schemeClr val="tx1"/>
                              </a:solidFill>
                              <a:latin typeface="Cambria Math" panose="02040503050406030204" pitchFamily="18" charset="0"/>
                              <a:ea typeface="Cambria Math" panose="02040503050406030204" pitchFamily="18" charset="0"/>
                            </a:rPr>
                            <m:t>𝜏</m:t>
                          </m:r>
                        </m:e>
                        <m:sub>
                          <m:r>
                            <m:rPr>
                              <m:sty m:val="p"/>
                            </m:rPr>
                            <a:rPr lang="en-AU" b="0" i="0" smtClean="0">
                              <a:solidFill>
                                <a:schemeClr val="tx1"/>
                              </a:solidFill>
                              <a:latin typeface="Cambria Math" panose="02040503050406030204" pitchFamily="18" charset="0"/>
                              <a:ea typeface="Cambria Math" panose="02040503050406030204" pitchFamily="18" charset="0"/>
                            </a:rPr>
                            <m:t>rest</m:t>
                          </m:r>
                        </m:sub>
                      </m:sSub>
                      <m:r>
                        <a:rPr lang="en-US" i="1" smtClean="0">
                          <a:solidFill>
                            <a:schemeClr val="tx1"/>
                          </a:solidFill>
                          <a:latin typeface="Cambria Math" panose="02040503050406030204" pitchFamily="18" charset="0"/>
                          <a:ea typeface="Cambria Math" panose="02040503050406030204" pitchFamily="18" charset="0"/>
                        </a:rPr>
                        <m:t>≳</m:t>
                      </m:r>
                      <m:sSup>
                        <m:sSupPr>
                          <m:ctrlPr>
                            <a:rPr lang="en-US" i="1" smtClean="0">
                              <a:solidFill>
                                <a:schemeClr val="tx1"/>
                              </a:solidFill>
                              <a:latin typeface="Cambria Math" panose="02040503050406030204" pitchFamily="18" charset="0"/>
                              <a:ea typeface="Cambria Math" panose="02040503050406030204" pitchFamily="18" charset="0"/>
                            </a:rPr>
                          </m:ctrlPr>
                        </m:sSupPr>
                        <m:e>
                          <m:r>
                            <a:rPr lang="en-AU" b="0" i="1" smtClean="0">
                              <a:solidFill>
                                <a:schemeClr val="tx1"/>
                              </a:solidFill>
                              <a:latin typeface="Cambria Math" panose="02040503050406030204" pitchFamily="18" charset="0"/>
                              <a:ea typeface="Cambria Math" panose="02040503050406030204" pitchFamily="18" charset="0"/>
                            </a:rPr>
                            <m:t>(6 −10)×10</m:t>
                          </m:r>
                        </m:e>
                        <m:sup>
                          <m:r>
                            <a:rPr lang="en-AU" b="0" i="1" smtClean="0">
                              <a:solidFill>
                                <a:schemeClr val="tx1"/>
                              </a:solidFill>
                              <a:latin typeface="Cambria Math" panose="02040503050406030204" pitchFamily="18" charset="0"/>
                              <a:ea typeface="Cambria Math" panose="02040503050406030204" pitchFamily="18" charset="0"/>
                            </a:rPr>
                            <m:t>5</m:t>
                          </m:r>
                        </m:sup>
                      </m:sSup>
                      <m:r>
                        <m:rPr>
                          <m:sty m:val="p"/>
                        </m:rPr>
                        <a:rPr lang="en-AU" b="0" i="0" smtClean="0">
                          <a:solidFill>
                            <a:schemeClr val="tx1"/>
                          </a:solidFill>
                          <a:latin typeface="Cambria Math" panose="02040503050406030204" pitchFamily="18" charset="0"/>
                          <a:ea typeface="Cambria Math" panose="02040503050406030204" pitchFamily="18" charset="0"/>
                        </a:rPr>
                        <m:t>s</m:t>
                      </m:r>
                    </m:oMath>
                  </m:oMathPara>
                </a14:m>
                <a:endParaRPr lang="en-US" dirty="0">
                  <a:solidFill>
                    <a:schemeClr val="tx1"/>
                  </a:solidFill>
                </a:endParaRPr>
              </a:p>
            </p:txBody>
          </p:sp>
        </mc:Choice>
        <mc:Fallback xmlns="">
          <p:sp>
            <p:nvSpPr>
              <p:cNvPr id="7" name="TextBox 6">
                <a:extLst>
                  <a:ext uri="{FF2B5EF4-FFF2-40B4-BE49-F238E27FC236}">
                    <a16:creationId xmlns:a16="http://schemas.microsoft.com/office/drawing/2014/main" id="{5C21540D-7556-C3C5-F2C6-AB6E4F3D3176}"/>
                  </a:ext>
                </a:extLst>
              </p:cNvPr>
              <p:cNvSpPr txBox="1">
                <a:spLocks noRot="1" noChangeAspect="1" noMove="1" noResize="1" noEditPoints="1" noAdjustHandles="1" noChangeArrowheads="1" noChangeShapeType="1" noTextEdit="1"/>
              </p:cNvSpPr>
              <p:nvPr/>
            </p:nvSpPr>
            <p:spPr>
              <a:xfrm>
                <a:off x="2654678" y="3568650"/>
                <a:ext cx="2638980" cy="372410"/>
              </a:xfrm>
              <a:prstGeom prst="rect">
                <a:avLst/>
              </a:prstGeom>
              <a:blipFill>
                <a:blip r:embed="rId3"/>
                <a:stretch>
                  <a:fillRect b="-129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3C2942C-4345-DB4B-E38F-FFC73F76924A}"/>
                  </a:ext>
                </a:extLst>
              </p:cNvPr>
              <p:cNvSpPr txBox="1"/>
              <p:nvPr/>
            </p:nvSpPr>
            <p:spPr>
              <a:xfrm>
                <a:off x="2750474" y="4282937"/>
                <a:ext cx="225665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tx1"/>
                              </a:solidFill>
                              <a:latin typeface="Cambria Math" panose="02040503050406030204" pitchFamily="18" charset="0"/>
                              <a:ea typeface="Cambria Math" panose="02040503050406030204" pitchFamily="18" charset="0"/>
                            </a:rPr>
                          </m:ctrlPr>
                        </m:sSubPr>
                        <m:e>
                          <m:r>
                            <a:rPr lang="en-US" i="1" smtClean="0">
                              <a:solidFill>
                                <a:schemeClr val="tx1"/>
                              </a:solidFill>
                              <a:latin typeface="Cambria Math" panose="02040503050406030204" pitchFamily="18" charset="0"/>
                              <a:ea typeface="Cambria Math" panose="02040503050406030204" pitchFamily="18" charset="0"/>
                            </a:rPr>
                            <m:t>𝜏</m:t>
                          </m:r>
                        </m:e>
                        <m:sub>
                          <m:r>
                            <m:rPr>
                              <m:sty m:val="p"/>
                            </m:rPr>
                            <a:rPr lang="en-AU" b="0" i="0" smtClean="0">
                              <a:solidFill>
                                <a:schemeClr val="tx1"/>
                              </a:solidFill>
                              <a:latin typeface="Cambria Math" panose="02040503050406030204" pitchFamily="18" charset="0"/>
                              <a:ea typeface="Cambria Math" panose="02040503050406030204" pitchFamily="18" charset="0"/>
                            </a:rPr>
                            <m:t>rest</m:t>
                          </m:r>
                        </m:sub>
                      </m:sSub>
                      <m:r>
                        <a:rPr lang="en-US" i="1" smtClean="0">
                          <a:solidFill>
                            <a:schemeClr val="tx1"/>
                          </a:solidFill>
                          <a:latin typeface="Cambria Math" panose="02040503050406030204" pitchFamily="18" charset="0"/>
                          <a:ea typeface="Cambria Math" panose="02040503050406030204" pitchFamily="18" charset="0"/>
                        </a:rPr>
                        <m:t>≳</m:t>
                      </m:r>
                      <m:r>
                        <a:rPr lang="en-AU" b="0" i="0" smtClean="0">
                          <a:solidFill>
                            <a:schemeClr val="tx1"/>
                          </a:solidFill>
                          <a:latin typeface="Cambria Math" panose="02040503050406030204" pitchFamily="18" charset="0"/>
                          <a:ea typeface="Cambria Math" panose="02040503050406030204" pitchFamily="18" charset="0"/>
                        </a:rPr>
                        <m:t>(400−500)</m:t>
                      </m:r>
                      <m:r>
                        <m:rPr>
                          <m:sty m:val="p"/>
                        </m:rPr>
                        <a:rPr lang="en-AU" b="0" i="0" smtClean="0">
                          <a:solidFill>
                            <a:schemeClr val="tx1"/>
                          </a:solidFill>
                          <a:latin typeface="Cambria Math" panose="02040503050406030204" pitchFamily="18" charset="0"/>
                          <a:ea typeface="Cambria Math" panose="02040503050406030204" pitchFamily="18" charset="0"/>
                        </a:rPr>
                        <m:t>s</m:t>
                      </m:r>
                    </m:oMath>
                  </m:oMathPara>
                </a14:m>
                <a:endParaRPr lang="en-US" dirty="0">
                  <a:solidFill>
                    <a:schemeClr val="tx1"/>
                  </a:solidFill>
                </a:endParaRPr>
              </a:p>
            </p:txBody>
          </p:sp>
        </mc:Choice>
        <mc:Fallback xmlns="">
          <p:sp>
            <p:nvSpPr>
              <p:cNvPr id="8" name="TextBox 7">
                <a:extLst>
                  <a:ext uri="{FF2B5EF4-FFF2-40B4-BE49-F238E27FC236}">
                    <a16:creationId xmlns:a16="http://schemas.microsoft.com/office/drawing/2014/main" id="{D3C2942C-4345-DB4B-E38F-FFC73F76924A}"/>
                  </a:ext>
                </a:extLst>
              </p:cNvPr>
              <p:cNvSpPr txBox="1">
                <a:spLocks noRot="1" noChangeAspect="1" noMove="1" noResize="1" noEditPoints="1" noAdjustHandles="1" noChangeArrowheads="1" noChangeShapeType="1" noTextEdit="1"/>
              </p:cNvSpPr>
              <p:nvPr/>
            </p:nvSpPr>
            <p:spPr>
              <a:xfrm>
                <a:off x="2750474" y="4282937"/>
                <a:ext cx="2256651" cy="369332"/>
              </a:xfrm>
              <a:prstGeom prst="rect">
                <a:avLst/>
              </a:prstGeom>
              <a:blipFill>
                <a:blip r:embed="rId4"/>
                <a:stretch>
                  <a:fillRect b="-13333"/>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785610B3-5095-BED3-AF24-A201585F0B64}"/>
              </a:ext>
            </a:extLst>
          </p:cNvPr>
          <p:cNvSpPr txBox="1"/>
          <p:nvPr/>
        </p:nvSpPr>
        <p:spPr>
          <a:xfrm>
            <a:off x="6187311" y="2177678"/>
            <a:ext cx="2408032" cy="707886"/>
          </a:xfrm>
          <a:prstGeom prst="rect">
            <a:avLst/>
          </a:prstGeom>
          <a:noFill/>
        </p:spPr>
        <p:txBody>
          <a:bodyPr wrap="none" rtlCol="0">
            <a:spAutoFit/>
          </a:bodyPr>
          <a:lstStyle/>
          <a:p>
            <a:r>
              <a:rPr lang="en-AU" sz="1000" dirty="0">
                <a:solidFill>
                  <a:srgbClr val="E7E287"/>
                </a:solidFill>
              </a:rPr>
              <a:t>e.g.,</a:t>
            </a:r>
          </a:p>
          <a:p>
            <a:r>
              <a:rPr lang="en-AU" sz="1000" dirty="0" err="1">
                <a:solidFill>
                  <a:srgbClr val="E7E287"/>
                </a:solidFill>
              </a:rPr>
              <a:t>Hannestad</a:t>
            </a:r>
            <a:r>
              <a:rPr lang="en-AU" sz="1000" dirty="0">
                <a:solidFill>
                  <a:srgbClr val="E7E287"/>
                </a:solidFill>
              </a:rPr>
              <a:t>  &amp; </a:t>
            </a:r>
            <a:r>
              <a:rPr lang="en-AU" sz="1000" dirty="0" err="1">
                <a:solidFill>
                  <a:srgbClr val="E7E287"/>
                </a:solidFill>
              </a:rPr>
              <a:t>Raffelt</a:t>
            </a:r>
            <a:r>
              <a:rPr lang="en-AU" sz="1000" dirty="0">
                <a:solidFill>
                  <a:srgbClr val="E7E287"/>
                </a:solidFill>
              </a:rPr>
              <a:t> 2005</a:t>
            </a:r>
          </a:p>
          <a:p>
            <a:r>
              <a:rPr lang="en-AU" sz="1000" dirty="0" err="1">
                <a:solidFill>
                  <a:srgbClr val="E7E287"/>
                </a:solidFill>
              </a:rPr>
              <a:t>Basboll</a:t>
            </a:r>
            <a:r>
              <a:rPr lang="en-AU" sz="1000" dirty="0">
                <a:solidFill>
                  <a:srgbClr val="E7E287"/>
                </a:solidFill>
              </a:rPr>
              <a:t>, </a:t>
            </a:r>
            <a:r>
              <a:rPr lang="en-AU" sz="1000" dirty="0" err="1">
                <a:solidFill>
                  <a:srgbClr val="E7E287"/>
                </a:solidFill>
              </a:rPr>
              <a:t>Bjaelde</a:t>
            </a:r>
            <a:r>
              <a:rPr lang="en-AU" sz="1000" dirty="0">
                <a:solidFill>
                  <a:srgbClr val="E7E287"/>
                </a:solidFill>
              </a:rPr>
              <a:t>, </a:t>
            </a:r>
            <a:r>
              <a:rPr lang="en-AU" sz="1000" dirty="0" err="1">
                <a:solidFill>
                  <a:srgbClr val="E7E287"/>
                </a:solidFill>
              </a:rPr>
              <a:t>Hannestad</a:t>
            </a:r>
            <a:r>
              <a:rPr lang="en-AU" sz="1000" dirty="0">
                <a:solidFill>
                  <a:srgbClr val="E7E287"/>
                </a:solidFill>
              </a:rPr>
              <a:t> &amp; </a:t>
            </a:r>
            <a:r>
              <a:rPr lang="en-AU" sz="1000" dirty="0" err="1">
                <a:solidFill>
                  <a:srgbClr val="E7E287"/>
                </a:solidFill>
              </a:rPr>
              <a:t>Raffelt</a:t>
            </a:r>
            <a:r>
              <a:rPr lang="en-AU" sz="1000" dirty="0">
                <a:solidFill>
                  <a:srgbClr val="E7E287"/>
                </a:solidFill>
              </a:rPr>
              <a:t> 2009</a:t>
            </a:r>
          </a:p>
          <a:p>
            <a:r>
              <a:rPr lang="en-AU" sz="1000" dirty="0">
                <a:solidFill>
                  <a:srgbClr val="E7E287"/>
                </a:solidFill>
              </a:rPr>
              <a:t>Escudero &amp; Fairbairn 2019</a:t>
            </a:r>
          </a:p>
        </p:txBody>
      </p:sp>
      <p:sp>
        <p:nvSpPr>
          <p:cNvPr id="10" name="TextBox 9">
            <a:extLst>
              <a:ext uri="{FF2B5EF4-FFF2-40B4-BE49-F238E27FC236}">
                <a16:creationId xmlns:a16="http://schemas.microsoft.com/office/drawing/2014/main" id="{75FC6964-2160-DF41-930D-78D0AF9F9D0D}"/>
              </a:ext>
            </a:extLst>
          </p:cNvPr>
          <p:cNvSpPr txBox="1"/>
          <p:nvPr/>
        </p:nvSpPr>
        <p:spPr>
          <a:xfrm>
            <a:off x="4788560" y="3138168"/>
            <a:ext cx="2231701" cy="246221"/>
          </a:xfrm>
          <a:prstGeom prst="rect">
            <a:avLst/>
          </a:prstGeom>
          <a:noFill/>
        </p:spPr>
        <p:txBody>
          <a:bodyPr wrap="none" rtlCol="0">
            <a:spAutoFit/>
          </a:bodyPr>
          <a:lstStyle/>
          <a:p>
            <a:r>
              <a:rPr lang="en-AU" sz="1000" dirty="0">
                <a:solidFill>
                  <a:srgbClr val="E7E287"/>
                </a:solidFill>
              </a:rPr>
              <a:t>Chen, </a:t>
            </a:r>
            <a:r>
              <a:rPr lang="en-AU" sz="1000" dirty="0" err="1">
                <a:solidFill>
                  <a:srgbClr val="E7E287"/>
                </a:solidFill>
              </a:rPr>
              <a:t>Oldengott</a:t>
            </a:r>
            <a:r>
              <a:rPr lang="en-AU" sz="1000" dirty="0">
                <a:solidFill>
                  <a:srgbClr val="E7E287"/>
                </a:solidFill>
              </a:rPr>
              <a:t>, </a:t>
            </a:r>
            <a:r>
              <a:rPr lang="en-AU" sz="1000" dirty="0" err="1">
                <a:solidFill>
                  <a:srgbClr val="E7E287"/>
                </a:solidFill>
              </a:rPr>
              <a:t>Pierobon</a:t>
            </a:r>
            <a:r>
              <a:rPr lang="en-AU" sz="1000" dirty="0">
                <a:solidFill>
                  <a:srgbClr val="E7E287"/>
                </a:solidFill>
              </a:rPr>
              <a:t> &amp; Y</a:t>
            </a:r>
            <a:r>
              <a:rPr lang="en-AU" sz="1000" baseline="30000" dirty="0">
                <a:solidFill>
                  <a:srgbClr val="E7E287"/>
                </a:solidFill>
              </a:rPr>
              <a:t>3</a:t>
            </a:r>
            <a:r>
              <a:rPr lang="en-AU" sz="1000" dirty="0">
                <a:solidFill>
                  <a:srgbClr val="E7E287"/>
                </a:solidFill>
              </a:rPr>
              <a:t>W 2022</a:t>
            </a:r>
          </a:p>
        </p:txBody>
      </p:sp>
      <p:sp>
        <p:nvSpPr>
          <p:cNvPr id="11" name="TextBox 10">
            <a:extLst>
              <a:ext uri="{FF2B5EF4-FFF2-40B4-BE49-F238E27FC236}">
                <a16:creationId xmlns:a16="http://schemas.microsoft.com/office/drawing/2014/main" id="{A8482915-6F2C-A2DB-27B7-61D4EEC20752}"/>
              </a:ext>
            </a:extLst>
          </p:cNvPr>
          <p:cNvSpPr txBox="1"/>
          <p:nvPr/>
        </p:nvSpPr>
        <p:spPr>
          <a:xfrm>
            <a:off x="5435465" y="3962340"/>
            <a:ext cx="2973468" cy="830997"/>
          </a:xfrm>
          <a:prstGeom prst="rect">
            <a:avLst/>
          </a:prstGeom>
          <a:noFill/>
        </p:spPr>
        <p:txBody>
          <a:bodyPr wrap="square" rtlCol="0">
            <a:spAutoFit/>
          </a:bodyPr>
          <a:lstStyle/>
          <a:p>
            <a:r>
              <a:rPr lang="en-US" sz="1600" dirty="0">
                <a:solidFill>
                  <a:srgbClr val="0E8BAE"/>
                </a:solidFill>
              </a:rPr>
              <a:t>There’s now some hope that other experiments can probe this process too.</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E16EE323-2065-3C23-B427-D98C0BDA4936}"/>
                  </a:ext>
                </a:extLst>
              </p:cNvPr>
              <p:cNvSpPr txBox="1"/>
              <p:nvPr/>
            </p:nvSpPr>
            <p:spPr>
              <a:xfrm>
                <a:off x="717650" y="4283446"/>
                <a:ext cx="143193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sz="1800" i="1" smtClean="0">
                              <a:latin typeface="Cambria Math" panose="02040503050406030204" pitchFamily="18" charset="0"/>
                            </a:rPr>
                          </m:ctrlPr>
                        </m:sSubPr>
                        <m:e>
                          <m:r>
                            <a:rPr lang="en-AU" sz="1800" i="1">
                              <a:latin typeface="Cambria Math" panose="02040503050406030204" pitchFamily="18" charset="0"/>
                              <a:ea typeface="Cambria Math" panose="02040503050406030204" pitchFamily="18" charset="0"/>
                            </a:rPr>
                            <m:t>𝜈</m:t>
                          </m:r>
                        </m:e>
                        <m:sub>
                          <m:r>
                            <a:rPr lang="en-AU" sz="1800" i="1">
                              <a:latin typeface="Cambria Math" panose="02040503050406030204" pitchFamily="18" charset="0"/>
                            </a:rPr>
                            <m:t>2</m:t>
                          </m:r>
                        </m:sub>
                      </m:sSub>
                      <m:r>
                        <a:rPr lang="en-AU" sz="1800" i="1">
                          <a:latin typeface="Cambria Math" panose="02040503050406030204" pitchFamily="18" charset="0"/>
                          <a:ea typeface="Cambria Math" panose="02040503050406030204" pitchFamily="18" charset="0"/>
                        </a:rPr>
                        <m:t>→</m:t>
                      </m:r>
                      <m:sSub>
                        <m:sSubPr>
                          <m:ctrlPr>
                            <a:rPr lang="en-AU" sz="1800" i="1">
                              <a:latin typeface="Cambria Math" panose="02040503050406030204" pitchFamily="18" charset="0"/>
                              <a:ea typeface="Cambria Math" panose="02040503050406030204" pitchFamily="18" charset="0"/>
                            </a:rPr>
                          </m:ctrlPr>
                        </m:sSubPr>
                        <m:e>
                          <m:r>
                            <a:rPr lang="en-AU" sz="1800" i="1">
                              <a:latin typeface="Cambria Math" panose="02040503050406030204" pitchFamily="18" charset="0"/>
                              <a:ea typeface="Cambria Math" panose="02040503050406030204" pitchFamily="18" charset="0"/>
                            </a:rPr>
                            <m:t>𝜈</m:t>
                          </m:r>
                        </m:e>
                        <m:sub>
                          <m:r>
                            <a:rPr lang="en-AU" sz="1800" i="1">
                              <a:latin typeface="Cambria Math" panose="02040503050406030204" pitchFamily="18" charset="0"/>
                              <a:ea typeface="Cambria Math" panose="02040503050406030204" pitchFamily="18" charset="0"/>
                            </a:rPr>
                            <m:t>1</m:t>
                          </m:r>
                        </m:sub>
                      </m:sSub>
                      <m:r>
                        <a:rPr lang="en-AU" sz="1800" i="1">
                          <a:latin typeface="Cambria Math" panose="02040503050406030204" pitchFamily="18" charset="0"/>
                          <a:ea typeface="Cambria Math" panose="02040503050406030204" pitchFamily="18" charset="0"/>
                        </a:rPr>
                        <m:t>+</m:t>
                      </m:r>
                      <m:r>
                        <a:rPr lang="en-AU" sz="1800" i="1">
                          <a:latin typeface="Cambria Math" panose="02040503050406030204" pitchFamily="18" charset="0"/>
                          <a:ea typeface="Cambria Math" panose="02040503050406030204" pitchFamily="18" charset="0"/>
                        </a:rPr>
                        <m:t>𝜙</m:t>
                      </m:r>
                    </m:oMath>
                  </m:oMathPara>
                </a14:m>
                <a:endParaRPr lang="en-US" dirty="0"/>
              </a:p>
            </p:txBody>
          </p:sp>
        </mc:Choice>
        <mc:Fallback xmlns="">
          <p:sp>
            <p:nvSpPr>
              <p:cNvPr id="12" name="TextBox 11">
                <a:extLst>
                  <a:ext uri="{FF2B5EF4-FFF2-40B4-BE49-F238E27FC236}">
                    <a16:creationId xmlns:a16="http://schemas.microsoft.com/office/drawing/2014/main" id="{E16EE323-2065-3C23-B427-D98C0BDA4936}"/>
                  </a:ext>
                </a:extLst>
              </p:cNvPr>
              <p:cNvSpPr txBox="1">
                <a:spLocks noRot="1" noChangeAspect="1" noMove="1" noResize="1" noEditPoints="1" noAdjustHandles="1" noChangeArrowheads="1" noChangeShapeType="1" noTextEdit="1"/>
              </p:cNvSpPr>
              <p:nvPr/>
            </p:nvSpPr>
            <p:spPr>
              <a:xfrm>
                <a:off x="717650" y="4283446"/>
                <a:ext cx="1431930" cy="369332"/>
              </a:xfrm>
              <a:prstGeom prst="rect">
                <a:avLst/>
              </a:prstGeom>
              <a:blipFill>
                <a:blip r:embed="rId5"/>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3915E8A-4F3C-E961-446E-0607A499C589}"/>
                  </a:ext>
                </a:extLst>
              </p:cNvPr>
              <p:cNvSpPr txBox="1"/>
              <p:nvPr/>
            </p:nvSpPr>
            <p:spPr>
              <a:xfrm>
                <a:off x="717650" y="3409650"/>
                <a:ext cx="2007409" cy="381515"/>
              </a:xfrm>
              <a:prstGeom prst="rect">
                <a:avLst/>
              </a:prstGeom>
              <a:noFill/>
            </p:spPr>
            <p:txBody>
              <a:bodyPr wrap="none" rtlCol="0">
                <a:spAutoFit/>
              </a:bodyPr>
              <a:lstStyle/>
              <a:p>
                <a14:m>
                  <m:oMath xmlns:m="http://schemas.openxmlformats.org/officeDocument/2006/math">
                    <m:sSub>
                      <m:sSubPr>
                        <m:ctrlPr>
                          <a:rPr lang="en-AU" sz="1800" i="1" smtClean="0">
                            <a:latin typeface="Cambria Math" panose="02040503050406030204" pitchFamily="18" charset="0"/>
                          </a:rPr>
                        </m:ctrlPr>
                      </m:sSubPr>
                      <m:e>
                        <m:r>
                          <a:rPr lang="en-AU" sz="1800" i="1">
                            <a:latin typeface="Cambria Math" panose="02040503050406030204" pitchFamily="18" charset="0"/>
                            <a:ea typeface="Cambria Math" panose="02040503050406030204" pitchFamily="18" charset="0"/>
                          </a:rPr>
                          <m:t>𝜈</m:t>
                        </m:r>
                      </m:e>
                      <m:sub>
                        <m:r>
                          <a:rPr lang="en-AU" sz="1800" b="0" i="1" smtClean="0">
                            <a:latin typeface="Cambria Math" panose="02040503050406030204" pitchFamily="18" charset="0"/>
                            <a:ea typeface="Cambria Math" panose="02040503050406030204" pitchFamily="18" charset="0"/>
                          </a:rPr>
                          <m:t>3</m:t>
                        </m:r>
                      </m:sub>
                    </m:sSub>
                    <m:r>
                      <a:rPr lang="en-AU" sz="1800" i="1">
                        <a:latin typeface="Cambria Math" panose="02040503050406030204" pitchFamily="18" charset="0"/>
                        <a:ea typeface="Cambria Math" panose="02040503050406030204" pitchFamily="18" charset="0"/>
                      </a:rPr>
                      <m:t>→</m:t>
                    </m:r>
                    <m:sSub>
                      <m:sSubPr>
                        <m:ctrlPr>
                          <a:rPr lang="en-AU" sz="1800" i="1">
                            <a:latin typeface="Cambria Math" panose="02040503050406030204" pitchFamily="18" charset="0"/>
                            <a:ea typeface="Cambria Math" panose="02040503050406030204" pitchFamily="18" charset="0"/>
                          </a:rPr>
                        </m:ctrlPr>
                      </m:sSubPr>
                      <m:e>
                        <m:r>
                          <a:rPr lang="en-AU" sz="1800" i="1">
                            <a:latin typeface="Cambria Math" panose="02040503050406030204" pitchFamily="18" charset="0"/>
                            <a:ea typeface="Cambria Math" panose="02040503050406030204" pitchFamily="18" charset="0"/>
                          </a:rPr>
                          <m:t>𝜈</m:t>
                        </m:r>
                      </m:e>
                      <m:sub>
                        <m:r>
                          <a:rPr lang="en-AU" sz="1800" i="1">
                            <a:latin typeface="Cambria Math" panose="02040503050406030204" pitchFamily="18" charset="0"/>
                            <a:ea typeface="Cambria Math" panose="02040503050406030204" pitchFamily="18" charset="0"/>
                          </a:rPr>
                          <m:t>1</m:t>
                        </m:r>
                        <m:r>
                          <a:rPr lang="en-AU" sz="1800" b="0" i="1" smtClean="0">
                            <a:latin typeface="Cambria Math" panose="02040503050406030204" pitchFamily="18" charset="0"/>
                            <a:ea typeface="Cambria Math" panose="02040503050406030204" pitchFamily="18" charset="0"/>
                          </a:rPr>
                          <m:t>,2</m:t>
                        </m:r>
                      </m:sub>
                    </m:sSub>
                    <m:r>
                      <a:rPr lang="en-AU" sz="1800" i="1">
                        <a:latin typeface="Cambria Math" panose="02040503050406030204" pitchFamily="18" charset="0"/>
                        <a:ea typeface="Cambria Math" panose="02040503050406030204" pitchFamily="18" charset="0"/>
                      </a:rPr>
                      <m:t>+</m:t>
                    </m:r>
                    <m:r>
                      <a:rPr lang="en-AU" sz="1800" i="1">
                        <a:latin typeface="Cambria Math" panose="02040503050406030204" pitchFamily="18" charset="0"/>
                        <a:ea typeface="Cambria Math" panose="02040503050406030204" pitchFamily="18" charset="0"/>
                      </a:rPr>
                      <m:t>𝜙</m:t>
                    </m:r>
                  </m:oMath>
                </a14:m>
                <a:r>
                  <a:rPr lang="en-US" dirty="0"/>
                  <a:t> (NO)</a:t>
                </a:r>
              </a:p>
            </p:txBody>
          </p:sp>
        </mc:Choice>
        <mc:Fallback xmlns="">
          <p:sp>
            <p:nvSpPr>
              <p:cNvPr id="13" name="TextBox 12">
                <a:extLst>
                  <a:ext uri="{FF2B5EF4-FFF2-40B4-BE49-F238E27FC236}">
                    <a16:creationId xmlns:a16="http://schemas.microsoft.com/office/drawing/2014/main" id="{E3915E8A-4F3C-E961-446E-0607A499C589}"/>
                  </a:ext>
                </a:extLst>
              </p:cNvPr>
              <p:cNvSpPr txBox="1">
                <a:spLocks noRot="1" noChangeAspect="1" noMove="1" noResize="1" noEditPoints="1" noAdjustHandles="1" noChangeArrowheads="1" noChangeShapeType="1" noTextEdit="1"/>
              </p:cNvSpPr>
              <p:nvPr/>
            </p:nvSpPr>
            <p:spPr>
              <a:xfrm>
                <a:off x="717650" y="3409650"/>
                <a:ext cx="2007409" cy="381515"/>
              </a:xfrm>
              <a:prstGeom prst="rect">
                <a:avLst/>
              </a:prstGeom>
              <a:blipFill>
                <a:blip r:embed="rId6"/>
                <a:stretch>
                  <a:fillRect t="-6452" r="-1258" b="-225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0E452CE-A0B5-B4CD-74B6-8F09314E749E}"/>
                  </a:ext>
                </a:extLst>
              </p:cNvPr>
              <p:cNvSpPr txBox="1"/>
              <p:nvPr/>
            </p:nvSpPr>
            <p:spPr>
              <a:xfrm>
                <a:off x="735067" y="3718545"/>
                <a:ext cx="1916037" cy="381515"/>
              </a:xfrm>
              <a:prstGeom prst="rect">
                <a:avLst/>
              </a:prstGeom>
              <a:noFill/>
            </p:spPr>
            <p:txBody>
              <a:bodyPr wrap="none" rtlCol="0">
                <a:spAutoFit/>
              </a:bodyPr>
              <a:lstStyle/>
              <a:p>
                <a14:m>
                  <m:oMath xmlns:m="http://schemas.openxmlformats.org/officeDocument/2006/math">
                    <m:sSub>
                      <m:sSubPr>
                        <m:ctrlPr>
                          <a:rPr lang="en-AU" sz="1800" i="1" smtClean="0">
                            <a:latin typeface="Cambria Math" panose="02040503050406030204" pitchFamily="18" charset="0"/>
                          </a:rPr>
                        </m:ctrlPr>
                      </m:sSubPr>
                      <m:e>
                        <m:r>
                          <a:rPr lang="en-AU" sz="1800" i="1">
                            <a:latin typeface="Cambria Math" panose="02040503050406030204" pitchFamily="18" charset="0"/>
                            <a:ea typeface="Cambria Math" panose="02040503050406030204" pitchFamily="18" charset="0"/>
                          </a:rPr>
                          <m:t>𝜈</m:t>
                        </m:r>
                      </m:e>
                      <m:sub>
                        <m:r>
                          <a:rPr lang="en-AU" sz="1800" b="0" i="1" smtClean="0">
                            <a:latin typeface="Cambria Math" panose="02040503050406030204" pitchFamily="18" charset="0"/>
                            <a:ea typeface="Cambria Math" panose="02040503050406030204" pitchFamily="18" charset="0"/>
                          </a:rPr>
                          <m:t>1,2</m:t>
                        </m:r>
                      </m:sub>
                    </m:sSub>
                    <m:r>
                      <a:rPr lang="en-AU" sz="1800" i="1">
                        <a:latin typeface="Cambria Math" panose="02040503050406030204" pitchFamily="18" charset="0"/>
                        <a:ea typeface="Cambria Math" panose="02040503050406030204" pitchFamily="18" charset="0"/>
                      </a:rPr>
                      <m:t>→</m:t>
                    </m:r>
                    <m:sSub>
                      <m:sSubPr>
                        <m:ctrlPr>
                          <a:rPr lang="en-AU" sz="1800" i="1">
                            <a:latin typeface="Cambria Math" panose="02040503050406030204" pitchFamily="18" charset="0"/>
                            <a:ea typeface="Cambria Math" panose="02040503050406030204" pitchFamily="18" charset="0"/>
                          </a:rPr>
                        </m:ctrlPr>
                      </m:sSubPr>
                      <m:e>
                        <m:r>
                          <a:rPr lang="en-AU" sz="1800" i="1">
                            <a:latin typeface="Cambria Math" panose="02040503050406030204" pitchFamily="18" charset="0"/>
                            <a:ea typeface="Cambria Math" panose="02040503050406030204" pitchFamily="18" charset="0"/>
                          </a:rPr>
                          <m:t>𝜈</m:t>
                        </m:r>
                      </m:e>
                      <m:sub>
                        <m:r>
                          <a:rPr lang="en-AU" sz="1800" b="0" i="1" smtClean="0">
                            <a:latin typeface="Cambria Math" panose="02040503050406030204" pitchFamily="18" charset="0"/>
                            <a:ea typeface="Cambria Math" panose="02040503050406030204" pitchFamily="18" charset="0"/>
                          </a:rPr>
                          <m:t>3</m:t>
                        </m:r>
                      </m:sub>
                    </m:sSub>
                    <m:r>
                      <a:rPr lang="en-AU" sz="1800" i="1">
                        <a:latin typeface="Cambria Math" panose="02040503050406030204" pitchFamily="18" charset="0"/>
                        <a:ea typeface="Cambria Math" panose="02040503050406030204" pitchFamily="18" charset="0"/>
                      </a:rPr>
                      <m:t>+</m:t>
                    </m:r>
                    <m:r>
                      <a:rPr lang="en-AU" sz="1800" i="1">
                        <a:latin typeface="Cambria Math" panose="02040503050406030204" pitchFamily="18" charset="0"/>
                        <a:ea typeface="Cambria Math" panose="02040503050406030204" pitchFamily="18" charset="0"/>
                      </a:rPr>
                      <m:t>𝜙</m:t>
                    </m:r>
                  </m:oMath>
                </a14:m>
                <a:r>
                  <a:rPr lang="en-US" dirty="0"/>
                  <a:t> (IO)</a:t>
                </a:r>
              </a:p>
            </p:txBody>
          </p:sp>
        </mc:Choice>
        <mc:Fallback xmlns="">
          <p:sp>
            <p:nvSpPr>
              <p:cNvPr id="14" name="TextBox 13">
                <a:extLst>
                  <a:ext uri="{FF2B5EF4-FFF2-40B4-BE49-F238E27FC236}">
                    <a16:creationId xmlns:a16="http://schemas.microsoft.com/office/drawing/2014/main" id="{60E452CE-A0B5-B4CD-74B6-8F09314E749E}"/>
                  </a:ext>
                </a:extLst>
              </p:cNvPr>
              <p:cNvSpPr txBox="1">
                <a:spLocks noRot="1" noChangeAspect="1" noMove="1" noResize="1" noEditPoints="1" noAdjustHandles="1" noChangeArrowheads="1" noChangeShapeType="1" noTextEdit="1"/>
              </p:cNvSpPr>
              <p:nvPr/>
            </p:nvSpPr>
            <p:spPr>
              <a:xfrm>
                <a:off x="735067" y="3718545"/>
                <a:ext cx="1916037" cy="381515"/>
              </a:xfrm>
              <a:prstGeom prst="rect">
                <a:avLst/>
              </a:prstGeom>
              <a:blipFill>
                <a:blip r:embed="rId7"/>
                <a:stretch>
                  <a:fillRect t="-6250" r="-1987" b="-18750"/>
                </a:stretch>
              </a:blipFill>
            </p:spPr>
            <p:txBody>
              <a:bodyPr/>
              <a:lstStyle/>
              <a:p>
                <a:r>
                  <a:rPr lang="en-US">
                    <a:noFill/>
                  </a:rPr>
                  <a:t> </a:t>
                </a:r>
              </a:p>
            </p:txBody>
          </p:sp>
        </mc:Fallback>
      </mc:AlternateContent>
    </p:spTree>
    <p:extLst>
      <p:ext uri="{BB962C8B-B14F-4D97-AF65-F5344CB8AC3E}">
        <p14:creationId xmlns:p14="http://schemas.microsoft.com/office/powerpoint/2010/main" val="33426540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1171D25-FAD2-E94A-907E-B957523842A3}"/>
              </a:ext>
            </a:extLst>
          </p:cNvPr>
          <p:cNvSpPr>
            <a:spLocks noGrp="1"/>
          </p:cNvSpPr>
          <p:nvPr>
            <p:ph type="title"/>
          </p:nvPr>
        </p:nvSpPr>
        <p:spPr/>
        <p:txBody>
          <a:bodyPr>
            <a:normAutofit/>
          </a:bodyPr>
          <a:lstStyle/>
          <a:p>
            <a:pPr algn="l"/>
            <a:r>
              <a:rPr lang="en-AU" dirty="0">
                <a:solidFill>
                  <a:srgbClr val="D7E4BD"/>
                </a:solidFill>
              </a:rPr>
              <a:t>Summary…</a:t>
            </a:r>
            <a:endParaRPr lang="en-US" dirty="0">
              <a:solidFill>
                <a:srgbClr val="D7E4BD"/>
              </a:solidFill>
            </a:endParaRPr>
          </a:p>
        </p:txBody>
      </p:sp>
      <p:sp>
        <p:nvSpPr>
          <p:cNvPr id="3" name="Content Placeholder 2">
            <a:extLst>
              <a:ext uri="{FF2B5EF4-FFF2-40B4-BE49-F238E27FC236}">
                <a16:creationId xmlns:a16="http://schemas.microsoft.com/office/drawing/2014/main" id="{B91DF102-C975-464E-BE43-383CB22AB773}"/>
              </a:ext>
            </a:extLst>
          </p:cNvPr>
          <p:cNvSpPr>
            <a:spLocks noGrp="1"/>
          </p:cNvSpPr>
          <p:nvPr>
            <p:ph idx="1"/>
          </p:nvPr>
        </p:nvSpPr>
        <p:spPr/>
        <p:txBody>
          <a:bodyPr>
            <a:normAutofit/>
          </a:bodyPr>
          <a:lstStyle/>
          <a:p>
            <a:r>
              <a:rPr lang="en-AU" sz="1800" dirty="0"/>
              <a:t>The existence of a cosmic neutrino background is a </a:t>
            </a:r>
            <a:r>
              <a:rPr lang="en-AU" sz="1800" dirty="0">
                <a:solidFill>
                  <a:srgbClr val="FF0000"/>
                </a:solidFill>
              </a:rPr>
              <a:t>fundamental prediction </a:t>
            </a:r>
            <a:r>
              <a:rPr lang="en-AU" sz="1800" dirty="0"/>
              <a:t>of SM+FLRW cosmology.</a:t>
            </a:r>
          </a:p>
          <a:p>
            <a:pPr lvl="1"/>
            <a:r>
              <a:rPr lang="en-AU" sz="1600" dirty="0"/>
              <a:t>Precision cosmological observations have allowed us to infer the properties of this background, from which to determine neutrino properties.</a:t>
            </a:r>
          </a:p>
          <a:p>
            <a:pPr lvl="1"/>
            <a:r>
              <a:rPr lang="en-AU" sz="1600" dirty="0"/>
              <a:t>e.g., masses, effective number of neutrinos, non-standard interactions, lifetime.</a:t>
            </a:r>
          </a:p>
          <a:p>
            <a:endParaRPr lang="en-AU" sz="1900" dirty="0"/>
          </a:p>
          <a:p>
            <a:r>
              <a:rPr lang="en-AU" sz="1800" dirty="0"/>
              <a:t>Conversely, better determination of neutrino properties in laboratory experiments will allow us to eliminate some model uncertainty in the cosmological parameter inference exercise.</a:t>
            </a:r>
          </a:p>
          <a:p>
            <a:pPr lvl="1"/>
            <a:r>
              <a:rPr lang="en-AU" sz="1600" dirty="0"/>
              <a:t>More precise and accurate constraints on the dark matter density, dark energy properties, inflationary physics, and other cosmological physics inaccessible in the laboratory.</a:t>
            </a:r>
          </a:p>
          <a:p>
            <a:pPr lvl="1"/>
            <a:endParaRPr lang="en-AU" sz="1600" dirty="0"/>
          </a:p>
          <a:p>
            <a:pPr lvl="1"/>
            <a:endParaRPr lang="en-AU" sz="1600" dirty="0"/>
          </a:p>
          <a:p>
            <a:pPr marL="342900" lvl="1" indent="0">
              <a:buNone/>
            </a:pPr>
            <a:endParaRPr lang="en-US" dirty="0"/>
          </a:p>
        </p:txBody>
      </p:sp>
      <p:sp>
        <p:nvSpPr>
          <p:cNvPr id="2" name="Slide Number Placeholder 1">
            <a:extLst>
              <a:ext uri="{FF2B5EF4-FFF2-40B4-BE49-F238E27FC236}">
                <a16:creationId xmlns:a16="http://schemas.microsoft.com/office/drawing/2014/main" id="{3B52768A-D10D-8CC6-3723-81133DFC03CF}"/>
              </a:ext>
            </a:extLst>
          </p:cNvPr>
          <p:cNvSpPr>
            <a:spLocks noGrp="1"/>
          </p:cNvSpPr>
          <p:nvPr>
            <p:ph type="sldNum" sz="quarter" idx="12"/>
          </p:nvPr>
        </p:nvSpPr>
        <p:spPr/>
        <p:txBody>
          <a:bodyPr/>
          <a:lstStyle/>
          <a:p>
            <a:fld id="{A4ED5AB7-515B-904A-811B-D7BD6E84713F}" type="slidenum">
              <a:rPr lang="en-US" smtClean="0"/>
              <a:t>42</a:t>
            </a:fld>
            <a:endParaRPr lang="en-US"/>
          </a:p>
        </p:txBody>
      </p:sp>
    </p:spTree>
    <p:extLst>
      <p:ext uri="{BB962C8B-B14F-4D97-AF65-F5344CB8AC3E}">
        <p14:creationId xmlns:p14="http://schemas.microsoft.com/office/powerpoint/2010/main" val="5182480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24185C3-C6CB-A464-62FA-E72C6E473AD0}"/>
              </a:ext>
            </a:extLst>
          </p:cNvPr>
          <p:cNvSpPr>
            <a:spLocks noGrp="1"/>
          </p:cNvSpPr>
          <p:nvPr>
            <p:ph type="title"/>
          </p:nvPr>
        </p:nvSpPr>
        <p:spPr/>
        <p:txBody>
          <a:bodyPr/>
          <a:lstStyle/>
          <a:p>
            <a:pPr algn="l"/>
            <a:r>
              <a:rPr lang="en-US" dirty="0">
                <a:solidFill>
                  <a:srgbClr val="F3FFC4"/>
                </a:solidFill>
              </a:rPr>
              <a:t>The cosmic neutrino background…</a:t>
            </a:r>
          </a:p>
        </p:txBody>
      </p:sp>
      <p:sp>
        <p:nvSpPr>
          <p:cNvPr id="4" name="TextBox 3">
            <a:extLst>
              <a:ext uri="{FF2B5EF4-FFF2-40B4-BE49-F238E27FC236}">
                <a16:creationId xmlns:a16="http://schemas.microsoft.com/office/drawing/2014/main" id="{94C3C0EE-7CFA-653A-70ED-7C9BA8F8F322}"/>
              </a:ext>
            </a:extLst>
          </p:cNvPr>
          <p:cNvSpPr txBox="1"/>
          <p:nvPr/>
        </p:nvSpPr>
        <p:spPr>
          <a:xfrm>
            <a:off x="457200" y="762358"/>
            <a:ext cx="2821828" cy="369332"/>
          </a:xfrm>
          <a:prstGeom prst="rect">
            <a:avLst/>
          </a:prstGeom>
          <a:noFill/>
        </p:spPr>
        <p:txBody>
          <a:bodyPr wrap="square" rtlCol="0">
            <a:spAutoFit/>
          </a:bodyPr>
          <a:lstStyle/>
          <a:p>
            <a:r>
              <a:rPr lang="en-US" dirty="0"/>
              <a:t>Standard model predictions</a:t>
            </a:r>
          </a:p>
        </p:txBody>
      </p:sp>
      <p:pic>
        <p:nvPicPr>
          <p:cNvPr id="17" name="Picture 16">
            <a:extLst>
              <a:ext uri="{FF2B5EF4-FFF2-40B4-BE49-F238E27FC236}">
                <a16:creationId xmlns:a16="http://schemas.microsoft.com/office/drawing/2014/main" id="{56B6DBB9-40CE-7E7F-2DFF-3DA4BFCE8517}"/>
              </a:ext>
            </a:extLst>
          </p:cNvPr>
          <p:cNvPicPr>
            <a:picLocks noChangeAspect="1"/>
          </p:cNvPicPr>
          <p:nvPr/>
        </p:nvPicPr>
        <p:blipFill>
          <a:blip r:embed="rId3"/>
          <a:srcRect/>
          <a:stretch/>
        </p:blipFill>
        <p:spPr>
          <a:xfrm>
            <a:off x="544560" y="1369834"/>
            <a:ext cx="5290668" cy="3320244"/>
          </a:xfrm>
          <a:prstGeom prst="rect">
            <a:avLst/>
          </a:prstGeom>
        </p:spPr>
      </p:pic>
      <p:sp>
        <p:nvSpPr>
          <p:cNvPr id="18" name="TextBox 17">
            <a:extLst>
              <a:ext uri="{FF2B5EF4-FFF2-40B4-BE49-F238E27FC236}">
                <a16:creationId xmlns:a16="http://schemas.microsoft.com/office/drawing/2014/main" id="{0C7EE75D-E3B5-1172-9C5B-2D96DFA4B865}"/>
              </a:ext>
            </a:extLst>
          </p:cNvPr>
          <p:cNvSpPr txBox="1"/>
          <p:nvPr/>
        </p:nvSpPr>
        <p:spPr>
          <a:xfrm>
            <a:off x="1351213" y="1589537"/>
            <a:ext cx="1609736" cy="461665"/>
          </a:xfrm>
          <a:prstGeom prst="rect">
            <a:avLst/>
          </a:prstGeom>
          <a:noFill/>
        </p:spPr>
        <p:txBody>
          <a:bodyPr wrap="none" rtlCol="0">
            <a:spAutoFit/>
          </a:bodyPr>
          <a:lstStyle/>
          <a:p>
            <a:r>
              <a:rPr lang="en-US" sz="1200" dirty="0"/>
              <a:t>Relativistic Fermi-Dirac</a:t>
            </a:r>
          </a:p>
          <a:p>
            <a:r>
              <a:rPr lang="en-US" sz="1200" dirty="0"/>
              <a:t>distribution</a:t>
            </a:r>
          </a:p>
        </p:txBody>
      </p:sp>
      <mc:AlternateContent xmlns:mc="http://schemas.openxmlformats.org/markup-compatibility/2006" xmlns:a14="http://schemas.microsoft.com/office/drawing/2010/main">
        <mc:Choice Requires="a14">
          <p:sp>
            <p:nvSpPr>
              <p:cNvPr id="20" name="Content Placeholder 7">
                <a:extLst>
                  <a:ext uri="{FF2B5EF4-FFF2-40B4-BE49-F238E27FC236}">
                    <a16:creationId xmlns:a16="http://schemas.microsoft.com/office/drawing/2014/main" id="{4EF37A6A-4675-D953-D412-06AE3C19CE45}"/>
                  </a:ext>
                </a:extLst>
              </p:cNvPr>
              <p:cNvSpPr>
                <a:spLocks noGrp="1"/>
              </p:cNvSpPr>
              <p:nvPr>
                <p:ph idx="1"/>
              </p:nvPr>
            </p:nvSpPr>
            <p:spPr>
              <a:xfrm>
                <a:off x="5958633" y="1344359"/>
                <a:ext cx="2719643" cy="3196817"/>
              </a:xfrm>
            </p:spPr>
            <p:txBody>
              <a:bodyPr>
                <a:normAutofit fontScale="25000" lnSpcReduction="20000"/>
              </a:bodyPr>
              <a:lstStyle/>
              <a:p>
                <a:pPr marL="0" indent="0">
                  <a:lnSpc>
                    <a:spcPct val="120000"/>
                  </a:lnSpc>
                  <a:buNone/>
                </a:pPr>
                <a:r>
                  <a:rPr lang="en-US" sz="6400" dirty="0">
                    <a:solidFill>
                      <a:srgbClr val="FF0000"/>
                    </a:solidFill>
                  </a:rPr>
                  <a:t>Number density:</a:t>
                </a:r>
              </a:p>
              <a:p>
                <a:pPr marL="0" indent="0">
                  <a:lnSpc>
                    <a:spcPct val="120000"/>
                  </a:lnSpc>
                  <a:buNone/>
                </a:pPr>
                <a:endParaRPr lang="en-US" sz="6400" dirty="0"/>
              </a:p>
              <a:p>
                <a:pPr marL="0" indent="0">
                  <a:lnSpc>
                    <a:spcPct val="120000"/>
                  </a:lnSpc>
                  <a:buNone/>
                </a:pPr>
                <a:endParaRPr lang="en-US" sz="6400" dirty="0"/>
              </a:p>
              <a:p>
                <a:pPr marL="0" indent="0">
                  <a:lnSpc>
                    <a:spcPct val="120000"/>
                  </a:lnSpc>
                  <a:buNone/>
                </a:pPr>
                <a:r>
                  <a:rPr lang="en-US" sz="6400" dirty="0">
                    <a:solidFill>
                      <a:srgbClr val="FF0000"/>
                    </a:solidFill>
                  </a:rPr>
                  <a:t>Energy density:</a:t>
                </a:r>
              </a:p>
              <a:p>
                <a:pPr>
                  <a:lnSpc>
                    <a:spcPct val="120000"/>
                  </a:lnSpc>
                </a:pPr>
                <a:r>
                  <a:rPr lang="en-US" sz="5600" dirty="0"/>
                  <a:t>Relativistic (if </a:t>
                </a:r>
                <a14:m>
                  <m:oMath xmlns:m="http://schemas.openxmlformats.org/officeDocument/2006/math">
                    <m:sSub>
                      <m:sSubPr>
                        <m:ctrlPr>
                          <a:rPr lang="en-US" sz="5600" i="1">
                            <a:latin typeface="Cambria Math" panose="02040503050406030204" pitchFamily="18" charset="0"/>
                          </a:rPr>
                        </m:ctrlPr>
                      </m:sSubPr>
                      <m:e>
                        <m:r>
                          <a:rPr lang="en-AU" sz="5600" i="1">
                            <a:latin typeface="Cambria Math" panose="02040503050406030204" pitchFamily="18" charset="0"/>
                          </a:rPr>
                          <m:t>𝑇</m:t>
                        </m:r>
                      </m:e>
                      <m:sub>
                        <m:r>
                          <m:rPr>
                            <m:sty m:val="p"/>
                          </m:rPr>
                          <a:rPr lang="en-AU" sz="5600">
                            <a:latin typeface="Cambria Math" panose="02040503050406030204" pitchFamily="18" charset="0"/>
                          </a:rPr>
                          <m:t>C</m:t>
                        </m:r>
                        <m:r>
                          <m:rPr>
                            <m:sty m:val="p"/>
                          </m:rPr>
                          <a:rPr lang="en-AU" sz="5600">
                            <a:latin typeface="Cambria Math" panose="02040503050406030204" pitchFamily="18" charset="0"/>
                            <a:ea typeface="Cambria Math" panose="02040503050406030204" pitchFamily="18" charset="0"/>
                          </a:rPr>
                          <m:t>νB</m:t>
                        </m:r>
                      </m:sub>
                    </m:sSub>
                    <m:r>
                      <a:rPr lang="en-US" sz="5600" i="1">
                        <a:latin typeface="Cambria Math" panose="02040503050406030204" pitchFamily="18" charset="0"/>
                        <a:ea typeface="Cambria Math" panose="02040503050406030204" pitchFamily="18" charset="0"/>
                      </a:rPr>
                      <m:t>≫</m:t>
                    </m:r>
                    <m:sSub>
                      <m:sSubPr>
                        <m:ctrlPr>
                          <a:rPr lang="en-US" sz="5600" i="1">
                            <a:latin typeface="Cambria Math" panose="02040503050406030204" pitchFamily="18" charset="0"/>
                            <a:ea typeface="Cambria Math" panose="02040503050406030204" pitchFamily="18" charset="0"/>
                          </a:rPr>
                        </m:ctrlPr>
                      </m:sSubPr>
                      <m:e>
                        <m:r>
                          <a:rPr lang="en-AU" sz="5600" i="1">
                            <a:latin typeface="Cambria Math" panose="02040503050406030204" pitchFamily="18" charset="0"/>
                            <a:ea typeface="Cambria Math" panose="02040503050406030204" pitchFamily="18" charset="0"/>
                          </a:rPr>
                          <m:t>𝑚</m:t>
                        </m:r>
                      </m:e>
                      <m:sub>
                        <m:r>
                          <a:rPr lang="en-US" sz="5600" i="1">
                            <a:latin typeface="Cambria Math" panose="02040503050406030204" pitchFamily="18" charset="0"/>
                            <a:ea typeface="Cambria Math" panose="02040503050406030204" pitchFamily="18" charset="0"/>
                          </a:rPr>
                          <m:t>𝜈</m:t>
                        </m:r>
                      </m:sub>
                    </m:sSub>
                    <m:r>
                      <a:rPr lang="en-US" sz="5600" i="1">
                        <a:latin typeface="Cambria Math" panose="02040503050406030204" pitchFamily="18" charset="0"/>
                        <a:ea typeface="Cambria Math" panose="02040503050406030204" pitchFamily="18" charset="0"/>
                      </a:rPr>
                      <m:t> </m:t>
                    </m:r>
                  </m:oMath>
                </a14:m>
                <a:r>
                  <a:rPr lang="en-US" sz="5600" dirty="0"/>
                  <a:t>):</a:t>
                </a:r>
              </a:p>
              <a:p>
                <a:pPr lvl="8">
                  <a:lnSpc>
                    <a:spcPct val="120000"/>
                  </a:lnSpc>
                </a:pPr>
                <a:endParaRPr lang="en-US" sz="6400" dirty="0"/>
              </a:p>
              <a:p>
                <a:pPr lvl="8">
                  <a:lnSpc>
                    <a:spcPct val="120000"/>
                  </a:lnSpc>
                </a:pPr>
                <a:endParaRPr lang="en-US" sz="6400" dirty="0"/>
              </a:p>
              <a:p>
                <a:pPr>
                  <a:lnSpc>
                    <a:spcPct val="120000"/>
                  </a:lnSpc>
                </a:pPr>
                <a:endParaRPr lang="en-US" sz="6400" dirty="0"/>
              </a:p>
              <a:p>
                <a:pPr>
                  <a:lnSpc>
                    <a:spcPct val="120000"/>
                  </a:lnSpc>
                </a:pPr>
                <a:r>
                  <a:rPr lang="en-US" sz="5600" dirty="0"/>
                  <a:t>Non-</a:t>
                </a:r>
                <a:r>
                  <a:rPr lang="en-US" sz="5600" dirty="0" err="1"/>
                  <a:t>rel</a:t>
                </a:r>
                <a:r>
                  <a:rPr lang="en-US" sz="5600" dirty="0"/>
                  <a:t> (if </a:t>
                </a:r>
                <a14:m>
                  <m:oMath xmlns:m="http://schemas.openxmlformats.org/officeDocument/2006/math">
                    <m:sSub>
                      <m:sSubPr>
                        <m:ctrlPr>
                          <a:rPr lang="en-US" sz="5600" i="1">
                            <a:latin typeface="Cambria Math" panose="02040503050406030204" pitchFamily="18" charset="0"/>
                          </a:rPr>
                        </m:ctrlPr>
                      </m:sSubPr>
                      <m:e>
                        <m:r>
                          <a:rPr lang="en-AU" sz="5600" i="1">
                            <a:latin typeface="Cambria Math" panose="02040503050406030204" pitchFamily="18" charset="0"/>
                          </a:rPr>
                          <m:t>𝑇</m:t>
                        </m:r>
                      </m:e>
                      <m:sub>
                        <m:r>
                          <m:rPr>
                            <m:sty m:val="p"/>
                          </m:rPr>
                          <a:rPr lang="en-AU" sz="5600">
                            <a:latin typeface="Cambria Math" panose="02040503050406030204" pitchFamily="18" charset="0"/>
                          </a:rPr>
                          <m:t>C</m:t>
                        </m:r>
                        <m:r>
                          <m:rPr>
                            <m:sty m:val="p"/>
                          </m:rPr>
                          <a:rPr lang="en-AU" sz="5600">
                            <a:latin typeface="Cambria Math" panose="02040503050406030204" pitchFamily="18" charset="0"/>
                            <a:ea typeface="Cambria Math" panose="02040503050406030204" pitchFamily="18" charset="0"/>
                          </a:rPr>
                          <m:t>νB</m:t>
                        </m:r>
                      </m:sub>
                    </m:sSub>
                    <m:r>
                      <a:rPr lang="en-US" sz="5600" i="1" smtClean="0">
                        <a:latin typeface="Cambria Math" panose="02040503050406030204" pitchFamily="18" charset="0"/>
                        <a:ea typeface="Cambria Math" panose="02040503050406030204" pitchFamily="18" charset="0"/>
                      </a:rPr>
                      <m:t>≪</m:t>
                    </m:r>
                    <m:sSub>
                      <m:sSubPr>
                        <m:ctrlPr>
                          <a:rPr lang="en-US" sz="5600" i="1">
                            <a:latin typeface="Cambria Math" panose="02040503050406030204" pitchFamily="18" charset="0"/>
                            <a:ea typeface="Cambria Math" panose="02040503050406030204" pitchFamily="18" charset="0"/>
                          </a:rPr>
                        </m:ctrlPr>
                      </m:sSubPr>
                      <m:e>
                        <m:r>
                          <a:rPr lang="en-AU" sz="5600" i="1">
                            <a:latin typeface="Cambria Math" panose="02040503050406030204" pitchFamily="18" charset="0"/>
                            <a:ea typeface="Cambria Math" panose="02040503050406030204" pitchFamily="18" charset="0"/>
                          </a:rPr>
                          <m:t>𝑚</m:t>
                        </m:r>
                      </m:e>
                      <m:sub>
                        <m:r>
                          <a:rPr lang="en-US" sz="5600" i="1">
                            <a:latin typeface="Cambria Math" panose="02040503050406030204" pitchFamily="18" charset="0"/>
                            <a:ea typeface="Cambria Math" panose="02040503050406030204" pitchFamily="18" charset="0"/>
                          </a:rPr>
                          <m:t>𝜈</m:t>
                        </m:r>
                      </m:sub>
                    </m:sSub>
                    <m:r>
                      <a:rPr lang="en-US" sz="5600" i="1">
                        <a:latin typeface="Cambria Math" panose="02040503050406030204" pitchFamily="18" charset="0"/>
                        <a:ea typeface="Cambria Math" panose="02040503050406030204" pitchFamily="18" charset="0"/>
                      </a:rPr>
                      <m:t> </m:t>
                    </m:r>
                  </m:oMath>
                </a14:m>
                <a:r>
                  <a:rPr lang="en-US" sz="5600" dirty="0"/>
                  <a:t>):</a:t>
                </a:r>
              </a:p>
              <a:p>
                <a:pPr lvl="1">
                  <a:lnSpc>
                    <a:spcPct val="120000"/>
                  </a:lnSpc>
                </a:pPr>
                <a:endParaRPr lang="en-US" sz="2000" dirty="0"/>
              </a:p>
              <a:p>
                <a:pPr marL="0" indent="0">
                  <a:buNone/>
                </a:pPr>
                <a:endParaRPr lang="en-US" dirty="0"/>
              </a:p>
            </p:txBody>
          </p:sp>
        </mc:Choice>
        <mc:Fallback xmlns="">
          <p:sp>
            <p:nvSpPr>
              <p:cNvPr id="20" name="Content Placeholder 7">
                <a:extLst>
                  <a:ext uri="{FF2B5EF4-FFF2-40B4-BE49-F238E27FC236}">
                    <a16:creationId xmlns:a16="http://schemas.microsoft.com/office/drawing/2014/main" id="{4EF37A6A-4675-D953-D412-06AE3C19CE45}"/>
                  </a:ext>
                </a:extLst>
              </p:cNvPr>
              <p:cNvSpPr>
                <a:spLocks noGrp="1" noRot="1" noChangeAspect="1" noMove="1" noResize="1" noEditPoints="1" noAdjustHandles="1" noChangeArrowheads="1" noChangeShapeType="1" noTextEdit="1"/>
              </p:cNvSpPr>
              <p:nvPr>
                <p:ph idx="1"/>
              </p:nvPr>
            </p:nvSpPr>
            <p:spPr>
              <a:xfrm>
                <a:off x="5958633" y="1344359"/>
                <a:ext cx="2719643" cy="3196817"/>
              </a:xfrm>
              <a:blipFill>
                <a:blip r:embed="rId4"/>
                <a:stretch>
                  <a:fillRect l="-926" t="-7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7D89CAFE-45C1-2CBD-2AA8-F9F58DBC3779}"/>
                  </a:ext>
                </a:extLst>
              </p:cNvPr>
              <p:cNvSpPr txBox="1"/>
              <p:nvPr/>
            </p:nvSpPr>
            <p:spPr>
              <a:xfrm>
                <a:off x="3421211" y="3531078"/>
                <a:ext cx="1736180" cy="55207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AU" sz="1400" i="1">
                          <a:latin typeface="Cambria Math" panose="02040503050406030204" pitchFamily="18" charset="0"/>
                        </a:rPr>
                        <m:t>𝑇</m:t>
                      </m:r>
                      <m:r>
                        <m:rPr>
                          <m:sty m:val="p"/>
                        </m:rPr>
                        <a:rPr lang="en-AU" sz="1400" baseline="-25000">
                          <a:latin typeface="Cambria Math" panose="02040503050406030204" pitchFamily="18" charset="0"/>
                        </a:rPr>
                        <m:t>C</m:t>
                      </m:r>
                      <m:r>
                        <m:rPr>
                          <m:sty m:val="p"/>
                        </m:rPr>
                        <a:rPr lang="en-AU" sz="1400" baseline="-25000">
                          <a:latin typeface="Cambria Math" panose="02040503050406030204" pitchFamily="18" charset="0"/>
                          <a:ea typeface="Cambria Math" panose="02040503050406030204" pitchFamily="18" charset="0"/>
                        </a:rPr>
                        <m:t>νB</m:t>
                      </m:r>
                      <m:r>
                        <a:rPr lang="en-AU" sz="1400" i="1">
                          <a:latin typeface="Cambria Math" panose="02040503050406030204" pitchFamily="18" charset="0"/>
                          <a:ea typeface="Cambria Math" panose="02040503050406030204" pitchFamily="18" charset="0"/>
                        </a:rPr>
                        <m:t>=</m:t>
                      </m:r>
                      <m:sSup>
                        <m:sSupPr>
                          <m:ctrlPr>
                            <a:rPr lang="en-AU" sz="1400" i="1">
                              <a:latin typeface="Cambria Math" panose="02040503050406030204" pitchFamily="18" charset="0"/>
                              <a:ea typeface="Cambria Math" panose="02040503050406030204" pitchFamily="18" charset="0"/>
                            </a:rPr>
                          </m:ctrlPr>
                        </m:sSupPr>
                        <m:e>
                          <m:d>
                            <m:dPr>
                              <m:ctrlPr>
                                <a:rPr lang="en-AU" sz="1400" i="1">
                                  <a:latin typeface="Cambria Math" panose="02040503050406030204" pitchFamily="18" charset="0"/>
                                  <a:ea typeface="Cambria Math" panose="02040503050406030204" pitchFamily="18" charset="0"/>
                                </a:rPr>
                              </m:ctrlPr>
                            </m:dPr>
                            <m:e>
                              <m:f>
                                <m:fPr>
                                  <m:ctrlPr>
                                    <a:rPr lang="en-AU" sz="1400" i="1">
                                      <a:latin typeface="Cambria Math" panose="02040503050406030204" pitchFamily="18" charset="0"/>
                                      <a:ea typeface="Cambria Math" panose="02040503050406030204" pitchFamily="18" charset="0"/>
                                    </a:rPr>
                                  </m:ctrlPr>
                                </m:fPr>
                                <m:num>
                                  <m:r>
                                    <a:rPr lang="en-AU" sz="1400" i="1">
                                      <a:latin typeface="Cambria Math" panose="02040503050406030204" pitchFamily="18" charset="0"/>
                                      <a:ea typeface="Cambria Math" panose="02040503050406030204" pitchFamily="18" charset="0"/>
                                    </a:rPr>
                                    <m:t>4</m:t>
                                  </m:r>
                                </m:num>
                                <m:den>
                                  <m:r>
                                    <a:rPr lang="en-AU" sz="1400" i="1">
                                      <a:latin typeface="Cambria Math" panose="02040503050406030204" pitchFamily="18" charset="0"/>
                                      <a:ea typeface="Cambria Math" panose="02040503050406030204" pitchFamily="18" charset="0"/>
                                    </a:rPr>
                                    <m:t>11</m:t>
                                  </m:r>
                                </m:den>
                              </m:f>
                            </m:e>
                          </m:d>
                        </m:e>
                        <m:sup>
                          <m:r>
                            <a:rPr lang="en-AU" sz="1400" i="1">
                              <a:latin typeface="Cambria Math" panose="02040503050406030204" pitchFamily="18" charset="0"/>
                              <a:ea typeface="Cambria Math" panose="02040503050406030204" pitchFamily="18" charset="0"/>
                            </a:rPr>
                            <m:t>1/3</m:t>
                          </m:r>
                        </m:sup>
                      </m:sSup>
                      <m:r>
                        <a:rPr lang="en-AU" sz="1400" i="1">
                          <a:latin typeface="Cambria Math" panose="02040503050406030204" pitchFamily="18" charset="0"/>
                          <a:ea typeface="Cambria Math" panose="02040503050406030204" pitchFamily="18" charset="0"/>
                        </a:rPr>
                        <m:t>𝑇</m:t>
                      </m:r>
                      <m:r>
                        <m:rPr>
                          <m:sty m:val="p"/>
                        </m:rPr>
                        <a:rPr lang="en-AU" sz="1400" baseline="-25000">
                          <a:latin typeface="Cambria Math" panose="02040503050406030204" pitchFamily="18" charset="0"/>
                          <a:ea typeface="Cambria Math" panose="02040503050406030204" pitchFamily="18" charset="0"/>
                        </a:rPr>
                        <m:t>CMB</m:t>
                      </m:r>
                    </m:oMath>
                  </m:oMathPara>
                </a14:m>
                <a:endParaRPr lang="en-US" sz="1400" dirty="0"/>
              </a:p>
            </p:txBody>
          </p:sp>
        </mc:Choice>
        <mc:Fallback xmlns="">
          <p:sp>
            <p:nvSpPr>
              <p:cNvPr id="22" name="TextBox 21">
                <a:extLst>
                  <a:ext uri="{FF2B5EF4-FFF2-40B4-BE49-F238E27FC236}">
                    <a16:creationId xmlns:a16="http://schemas.microsoft.com/office/drawing/2014/main" id="{7D89CAFE-45C1-2CBD-2AA8-F9F58DBC3779}"/>
                  </a:ext>
                </a:extLst>
              </p:cNvPr>
              <p:cNvSpPr txBox="1">
                <a:spLocks noRot="1" noChangeAspect="1" noMove="1" noResize="1" noEditPoints="1" noAdjustHandles="1" noChangeArrowheads="1" noChangeShapeType="1" noTextEdit="1"/>
              </p:cNvSpPr>
              <p:nvPr/>
            </p:nvSpPr>
            <p:spPr>
              <a:xfrm>
                <a:off x="3421211" y="3531078"/>
                <a:ext cx="1736180" cy="552074"/>
              </a:xfrm>
              <a:prstGeom prst="rect">
                <a:avLst/>
              </a:prstGeom>
              <a:blipFill>
                <a:blip r:embed="rId5"/>
                <a:stretch>
                  <a:fillRect b="-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5720745C-F305-73E5-72E5-65CDC389FA0F}"/>
                  </a:ext>
                </a:extLst>
              </p:cNvPr>
              <p:cNvSpPr txBox="1"/>
              <p:nvPr/>
            </p:nvSpPr>
            <p:spPr>
              <a:xfrm>
                <a:off x="6181353" y="1732455"/>
                <a:ext cx="203792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AU" i="1">
                          <a:latin typeface="Cambria Math" panose="02040503050406030204" pitchFamily="18" charset="0"/>
                        </a:rPr>
                        <m:t>𝑛</m:t>
                      </m:r>
                      <m:r>
                        <m:rPr>
                          <m:sty m:val="p"/>
                        </m:rPr>
                        <a:rPr lang="en-AU" baseline="-25000">
                          <a:latin typeface="Cambria Math" panose="02040503050406030204" pitchFamily="18" charset="0"/>
                        </a:rPr>
                        <m:t>C</m:t>
                      </m:r>
                      <m:r>
                        <m:rPr>
                          <m:sty m:val="p"/>
                        </m:rPr>
                        <a:rPr lang="en-AU" baseline="-25000">
                          <a:latin typeface="Cambria Math" panose="02040503050406030204" pitchFamily="18" charset="0"/>
                          <a:ea typeface="Cambria Math" panose="02040503050406030204" pitchFamily="18" charset="0"/>
                        </a:rPr>
                        <m:t>νB</m:t>
                      </m:r>
                      <m:r>
                        <a:rPr lang="en-AU" i="1">
                          <a:latin typeface="Cambria Math" panose="02040503050406030204" pitchFamily="18" charset="0"/>
                          <a:ea typeface="Cambria Math" panose="02040503050406030204" pitchFamily="18" charset="0"/>
                        </a:rPr>
                        <m:t>≃110 </m:t>
                      </m:r>
                      <m:sSup>
                        <m:sSupPr>
                          <m:ctrlPr>
                            <a:rPr lang="en-AU" i="1">
                              <a:latin typeface="Cambria Math" panose="02040503050406030204" pitchFamily="18" charset="0"/>
                              <a:ea typeface="Cambria Math" panose="02040503050406030204" pitchFamily="18" charset="0"/>
                            </a:rPr>
                          </m:ctrlPr>
                        </m:sSupPr>
                        <m:e>
                          <m:r>
                            <m:rPr>
                              <m:sty m:val="p"/>
                            </m:rPr>
                            <a:rPr lang="en-AU">
                              <a:latin typeface="Cambria Math" panose="02040503050406030204" pitchFamily="18" charset="0"/>
                              <a:ea typeface="Cambria Math" panose="02040503050406030204" pitchFamily="18" charset="0"/>
                            </a:rPr>
                            <m:t>cm</m:t>
                          </m:r>
                        </m:e>
                        <m:sup>
                          <m:r>
                            <a:rPr lang="en-AU" i="1">
                              <a:latin typeface="Cambria Math" panose="02040503050406030204" pitchFamily="18" charset="0"/>
                              <a:ea typeface="Cambria Math" panose="02040503050406030204" pitchFamily="18" charset="0"/>
                            </a:rPr>
                            <m:t>−3</m:t>
                          </m:r>
                        </m:sup>
                      </m:sSup>
                    </m:oMath>
                  </m:oMathPara>
                </a14:m>
                <a:endParaRPr lang="en-US" dirty="0"/>
              </a:p>
            </p:txBody>
          </p:sp>
        </mc:Choice>
        <mc:Fallback xmlns="">
          <p:sp>
            <p:nvSpPr>
              <p:cNvPr id="23" name="TextBox 22">
                <a:extLst>
                  <a:ext uri="{FF2B5EF4-FFF2-40B4-BE49-F238E27FC236}">
                    <a16:creationId xmlns:a16="http://schemas.microsoft.com/office/drawing/2014/main" id="{5720745C-F305-73E5-72E5-65CDC389FA0F}"/>
                  </a:ext>
                </a:extLst>
              </p:cNvPr>
              <p:cNvSpPr txBox="1">
                <a:spLocks noRot="1" noChangeAspect="1" noMove="1" noResize="1" noEditPoints="1" noAdjustHandles="1" noChangeArrowheads="1" noChangeShapeType="1" noTextEdit="1"/>
              </p:cNvSpPr>
              <p:nvPr/>
            </p:nvSpPr>
            <p:spPr>
              <a:xfrm>
                <a:off x="6181353" y="1732455"/>
                <a:ext cx="2037926" cy="369332"/>
              </a:xfrm>
              <a:prstGeom prst="rect">
                <a:avLst/>
              </a:prstGeom>
              <a:blipFill>
                <a:blip r:embed="rId6"/>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FB51C4A3-EEE8-75C9-78FF-631F3A3045F0}"/>
                  </a:ext>
                </a:extLst>
              </p:cNvPr>
              <p:cNvSpPr txBox="1"/>
              <p:nvPr/>
            </p:nvSpPr>
            <p:spPr>
              <a:xfrm>
                <a:off x="6233407" y="2902665"/>
                <a:ext cx="2111853" cy="82907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400" i="1">
                              <a:latin typeface="Cambria Math" panose="02040503050406030204" pitchFamily="18" charset="0"/>
                            </a:rPr>
                          </m:ctrlPr>
                        </m:sSubPr>
                        <m:e>
                          <m:r>
                            <a:rPr lang="el-GR" sz="1400" i="1">
                              <a:latin typeface="Cambria Math" panose="02040503050406030204" pitchFamily="18" charset="0"/>
                              <a:ea typeface="Cambria Math" panose="02040503050406030204" pitchFamily="18" charset="0"/>
                            </a:rPr>
                            <m:t>𝜌</m:t>
                          </m:r>
                        </m:e>
                        <m:sub>
                          <m:r>
                            <m:rPr>
                              <m:sty m:val="p"/>
                            </m:rPr>
                            <a:rPr lang="en-AU" sz="1400">
                              <a:latin typeface="Cambria Math" panose="02040503050406030204" pitchFamily="18" charset="0"/>
                              <a:ea typeface="Cambria Math" panose="02040503050406030204" pitchFamily="18" charset="0"/>
                            </a:rPr>
                            <m:t>C</m:t>
                          </m:r>
                          <m:r>
                            <m:rPr>
                              <m:sty m:val="p"/>
                            </m:rPr>
                            <a:rPr lang="en-US" sz="1400">
                              <a:latin typeface="Cambria Math" panose="02040503050406030204" pitchFamily="18" charset="0"/>
                              <a:ea typeface="Cambria Math" panose="02040503050406030204" pitchFamily="18" charset="0"/>
                            </a:rPr>
                            <m:t>ν</m:t>
                          </m:r>
                          <m:r>
                            <m:rPr>
                              <m:sty m:val="p"/>
                            </m:rPr>
                            <a:rPr lang="en-AU" sz="1400">
                              <a:latin typeface="Cambria Math" panose="02040503050406030204" pitchFamily="18" charset="0"/>
                              <a:ea typeface="Cambria Math" panose="02040503050406030204" pitchFamily="18" charset="0"/>
                            </a:rPr>
                            <m:t>B</m:t>
                          </m:r>
                        </m:sub>
                      </m:sSub>
                      <m:r>
                        <a:rPr lang="en-AU" sz="1400" i="1">
                          <a:latin typeface="Cambria Math" panose="02040503050406030204" pitchFamily="18" charset="0"/>
                        </a:rPr>
                        <m:t>≃</m:t>
                      </m:r>
                      <m:f>
                        <m:fPr>
                          <m:ctrlPr>
                            <a:rPr lang="en-AU" sz="1400" i="1">
                              <a:latin typeface="Cambria Math" panose="02040503050406030204" pitchFamily="18" charset="0"/>
                            </a:rPr>
                          </m:ctrlPr>
                        </m:fPr>
                        <m:num>
                          <m:r>
                            <a:rPr lang="en-AU" sz="1400" i="1">
                              <a:latin typeface="Cambria Math" panose="02040503050406030204" pitchFamily="18" charset="0"/>
                            </a:rPr>
                            <m:t>7</m:t>
                          </m:r>
                        </m:num>
                        <m:den>
                          <m:r>
                            <a:rPr lang="en-AU" sz="1400" i="1">
                              <a:latin typeface="Cambria Math" panose="02040503050406030204" pitchFamily="18" charset="0"/>
                            </a:rPr>
                            <m:t>8</m:t>
                          </m:r>
                        </m:den>
                      </m:f>
                      <m:sSup>
                        <m:sSupPr>
                          <m:ctrlPr>
                            <a:rPr lang="en-AU" sz="1400" i="1">
                              <a:latin typeface="Cambria Math" panose="02040503050406030204" pitchFamily="18" charset="0"/>
                            </a:rPr>
                          </m:ctrlPr>
                        </m:sSupPr>
                        <m:e>
                          <m:d>
                            <m:dPr>
                              <m:ctrlPr>
                                <a:rPr lang="en-AU" sz="1400" i="1">
                                  <a:latin typeface="Cambria Math" panose="02040503050406030204" pitchFamily="18" charset="0"/>
                                </a:rPr>
                              </m:ctrlPr>
                            </m:dPr>
                            <m:e>
                              <m:f>
                                <m:fPr>
                                  <m:ctrlPr>
                                    <a:rPr lang="en-AU" sz="1400" i="1">
                                      <a:latin typeface="Cambria Math" panose="02040503050406030204" pitchFamily="18" charset="0"/>
                                    </a:rPr>
                                  </m:ctrlPr>
                                </m:fPr>
                                <m:num>
                                  <m:r>
                                    <a:rPr lang="en-AU" sz="1400" i="1">
                                      <a:latin typeface="Cambria Math" panose="02040503050406030204" pitchFamily="18" charset="0"/>
                                    </a:rPr>
                                    <m:t>4</m:t>
                                  </m:r>
                                </m:num>
                                <m:den>
                                  <m:r>
                                    <a:rPr lang="en-AU" sz="1400" i="1">
                                      <a:latin typeface="Cambria Math" panose="02040503050406030204" pitchFamily="18" charset="0"/>
                                    </a:rPr>
                                    <m:t>11</m:t>
                                  </m:r>
                                </m:den>
                              </m:f>
                            </m:e>
                          </m:d>
                        </m:e>
                        <m:sup>
                          <m:r>
                            <a:rPr lang="en-AU" sz="1400" i="1">
                              <a:latin typeface="Cambria Math" panose="02040503050406030204" pitchFamily="18" charset="0"/>
                            </a:rPr>
                            <m:t>4/3</m:t>
                          </m:r>
                        </m:sup>
                      </m:sSup>
                      <m:r>
                        <a:rPr lang="en-AU" sz="1400" i="1">
                          <a:latin typeface="Cambria Math" panose="02040503050406030204" pitchFamily="18" charset="0"/>
                        </a:rPr>
                        <m:t> </m:t>
                      </m:r>
                      <m:sSub>
                        <m:sSubPr>
                          <m:ctrlPr>
                            <a:rPr lang="en-AU" sz="1400" i="1">
                              <a:latin typeface="Cambria Math" panose="02040503050406030204" pitchFamily="18" charset="0"/>
                            </a:rPr>
                          </m:ctrlPr>
                        </m:sSubPr>
                        <m:e>
                          <m:r>
                            <a:rPr lang="el-GR" sz="1400" i="1">
                              <a:latin typeface="Cambria Math" panose="02040503050406030204" pitchFamily="18" charset="0"/>
                              <a:ea typeface="Cambria Math" panose="02040503050406030204" pitchFamily="18" charset="0"/>
                            </a:rPr>
                            <m:t>𝜌</m:t>
                          </m:r>
                        </m:e>
                        <m:sub>
                          <m:r>
                            <m:rPr>
                              <m:sty m:val="p"/>
                            </m:rPr>
                            <a:rPr lang="en-AU" sz="1400">
                              <a:latin typeface="Cambria Math" panose="02040503050406030204" pitchFamily="18" charset="0"/>
                            </a:rPr>
                            <m:t>CMB</m:t>
                          </m:r>
                        </m:sub>
                      </m:sSub>
                    </m:oMath>
                  </m:oMathPara>
                </a14:m>
                <a:endParaRPr lang="en-US" sz="1400" dirty="0"/>
              </a:p>
              <a:p>
                <a:endParaRPr lang="en-US" dirty="0"/>
              </a:p>
            </p:txBody>
          </p:sp>
        </mc:Choice>
        <mc:Fallback xmlns="">
          <p:sp>
            <p:nvSpPr>
              <p:cNvPr id="24" name="TextBox 23">
                <a:extLst>
                  <a:ext uri="{FF2B5EF4-FFF2-40B4-BE49-F238E27FC236}">
                    <a16:creationId xmlns:a16="http://schemas.microsoft.com/office/drawing/2014/main" id="{FB51C4A3-EEE8-75C9-78FF-631F3A3045F0}"/>
                  </a:ext>
                </a:extLst>
              </p:cNvPr>
              <p:cNvSpPr txBox="1">
                <a:spLocks noRot="1" noChangeAspect="1" noMove="1" noResize="1" noEditPoints="1" noAdjustHandles="1" noChangeArrowheads="1" noChangeShapeType="1" noTextEdit="1"/>
              </p:cNvSpPr>
              <p:nvPr/>
            </p:nvSpPr>
            <p:spPr>
              <a:xfrm>
                <a:off x="6233407" y="2902665"/>
                <a:ext cx="2111853" cy="82907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3DFD537F-E172-1639-6E8B-206BFF2D271B}"/>
                  </a:ext>
                </a:extLst>
              </p:cNvPr>
              <p:cNvSpPr txBox="1"/>
              <p:nvPr/>
            </p:nvSpPr>
            <p:spPr>
              <a:xfrm>
                <a:off x="6450597" y="4025902"/>
                <a:ext cx="1677471" cy="46128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400" i="1">
                              <a:latin typeface="Cambria Math" panose="02040503050406030204" pitchFamily="18" charset="0"/>
                            </a:rPr>
                          </m:ctrlPr>
                        </m:sSubPr>
                        <m:e>
                          <m:r>
                            <m:rPr>
                              <m:sty m:val="p"/>
                            </m:rPr>
                            <a:rPr lang="el-GR" sz="1400" i="1">
                              <a:latin typeface="Cambria Math" panose="02040503050406030204" pitchFamily="18" charset="0"/>
                              <a:ea typeface="Cambria Math" panose="02040503050406030204" pitchFamily="18" charset="0"/>
                            </a:rPr>
                            <m:t>Ω</m:t>
                          </m:r>
                        </m:e>
                        <m:sub>
                          <m:r>
                            <m:rPr>
                              <m:sty m:val="p"/>
                            </m:rPr>
                            <a:rPr lang="en-AU" sz="1400">
                              <a:latin typeface="Cambria Math" panose="02040503050406030204" pitchFamily="18" charset="0"/>
                            </a:rPr>
                            <m:t>C</m:t>
                          </m:r>
                          <m:r>
                            <m:rPr>
                              <m:sty m:val="p"/>
                            </m:rPr>
                            <a:rPr lang="en-US" sz="1400">
                              <a:latin typeface="Cambria Math" panose="02040503050406030204" pitchFamily="18" charset="0"/>
                              <a:ea typeface="Cambria Math" panose="02040503050406030204" pitchFamily="18" charset="0"/>
                            </a:rPr>
                            <m:t>ν</m:t>
                          </m:r>
                          <m:r>
                            <m:rPr>
                              <m:sty m:val="p"/>
                            </m:rPr>
                            <a:rPr lang="en-AU" sz="1400">
                              <a:latin typeface="Cambria Math" panose="02040503050406030204" pitchFamily="18" charset="0"/>
                              <a:ea typeface="Cambria Math" panose="02040503050406030204" pitchFamily="18" charset="0"/>
                            </a:rPr>
                            <m:t>B</m:t>
                          </m:r>
                        </m:sub>
                      </m:sSub>
                      <m:r>
                        <a:rPr lang="en-AU" sz="1400" i="1">
                          <a:latin typeface="Cambria Math" panose="02040503050406030204" pitchFamily="18" charset="0"/>
                          <a:ea typeface="Cambria Math" panose="02040503050406030204" pitchFamily="18" charset="0"/>
                        </a:rPr>
                        <m:t>≃</m:t>
                      </m:r>
                      <m:f>
                        <m:fPr>
                          <m:ctrlPr>
                            <a:rPr lang="en-AU" sz="1400" i="1">
                              <a:latin typeface="Cambria Math" panose="02040503050406030204" pitchFamily="18" charset="0"/>
                            </a:rPr>
                          </m:ctrlPr>
                        </m:fPr>
                        <m:num>
                          <m:sSub>
                            <m:sSubPr>
                              <m:ctrlPr>
                                <a:rPr lang="en-AU" sz="1400" i="1">
                                  <a:latin typeface="Cambria Math" panose="02040503050406030204" pitchFamily="18" charset="0"/>
                                </a:rPr>
                              </m:ctrlPr>
                            </m:sSubPr>
                            <m:e>
                              <m:r>
                                <a:rPr lang="en-AU" sz="1400" i="1">
                                  <a:latin typeface="Cambria Math" panose="02040503050406030204" pitchFamily="18" charset="0"/>
                                </a:rPr>
                                <m:t>𝑚</m:t>
                              </m:r>
                            </m:e>
                            <m:sub>
                              <m:r>
                                <a:rPr lang="en-AU" sz="1400" i="1">
                                  <a:latin typeface="Cambria Math" panose="02040503050406030204" pitchFamily="18" charset="0"/>
                                  <a:ea typeface="Cambria Math" panose="02040503050406030204" pitchFamily="18" charset="0"/>
                                </a:rPr>
                                <m:t>𝜈</m:t>
                              </m:r>
                            </m:sub>
                          </m:sSub>
                        </m:num>
                        <m:den>
                          <m:r>
                            <a:rPr lang="en-AU" sz="1400" i="1">
                              <a:latin typeface="Cambria Math" panose="02040503050406030204" pitchFamily="18" charset="0"/>
                            </a:rPr>
                            <m:t>93 </m:t>
                          </m:r>
                          <m:sSup>
                            <m:sSupPr>
                              <m:ctrlPr>
                                <a:rPr lang="en-AU" sz="1400" i="1">
                                  <a:latin typeface="Cambria Math" panose="02040503050406030204" pitchFamily="18" charset="0"/>
                                </a:rPr>
                              </m:ctrlPr>
                            </m:sSupPr>
                            <m:e>
                              <m:r>
                                <a:rPr lang="en-AU" sz="1400" i="1">
                                  <a:latin typeface="Cambria Math" panose="02040503050406030204" pitchFamily="18" charset="0"/>
                                </a:rPr>
                                <m:t>h</m:t>
                              </m:r>
                            </m:e>
                            <m:sup>
                              <m:r>
                                <a:rPr lang="en-AU" sz="1400" i="1">
                                  <a:latin typeface="Cambria Math" panose="02040503050406030204" pitchFamily="18" charset="0"/>
                                </a:rPr>
                                <m:t>2</m:t>
                              </m:r>
                            </m:sup>
                          </m:sSup>
                          <m:r>
                            <a:rPr lang="en-AU" sz="1400" i="1">
                              <a:latin typeface="Cambria Math" panose="02040503050406030204" pitchFamily="18" charset="0"/>
                            </a:rPr>
                            <m:t> </m:t>
                          </m:r>
                          <m:r>
                            <m:rPr>
                              <m:sty m:val="p"/>
                            </m:rPr>
                            <a:rPr lang="en-AU" sz="1400">
                              <a:latin typeface="Cambria Math" panose="02040503050406030204" pitchFamily="18" charset="0"/>
                            </a:rPr>
                            <m:t>eV</m:t>
                          </m:r>
                        </m:den>
                      </m:f>
                    </m:oMath>
                  </m:oMathPara>
                </a14:m>
                <a:endParaRPr lang="en-US" sz="1400" dirty="0"/>
              </a:p>
            </p:txBody>
          </p:sp>
        </mc:Choice>
        <mc:Fallback xmlns="">
          <p:sp>
            <p:nvSpPr>
              <p:cNvPr id="25" name="TextBox 24">
                <a:extLst>
                  <a:ext uri="{FF2B5EF4-FFF2-40B4-BE49-F238E27FC236}">
                    <a16:creationId xmlns:a16="http://schemas.microsoft.com/office/drawing/2014/main" id="{3DFD537F-E172-1639-6E8B-206BFF2D271B}"/>
                  </a:ext>
                </a:extLst>
              </p:cNvPr>
              <p:cNvSpPr txBox="1">
                <a:spLocks noRot="1" noChangeAspect="1" noMove="1" noResize="1" noEditPoints="1" noAdjustHandles="1" noChangeArrowheads="1" noChangeShapeType="1" noTextEdit="1"/>
              </p:cNvSpPr>
              <p:nvPr/>
            </p:nvSpPr>
            <p:spPr>
              <a:xfrm>
                <a:off x="6450597" y="4025902"/>
                <a:ext cx="1677471" cy="461280"/>
              </a:xfrm>
              <a:prstGeom prst="rect">
                <a:avLst/>
              </a:prstGeom>
              <a:blipFill>
                <a:blip r:embed="rId8"/>
                <a:stretch>
                  <a:fillRect b="-15789"/>
                </a:stretch>
              </a:blipFill>
            </p:spPr>
            <p:txBody>
              <a:bodyPr/>
              <a:lstStyle/>
              <a:p>
                <a:r>
                  <a:rPr lang="en-US">
                    <a:noFill/>
                  </a:rPr>
                  <a:t> </a:t>
                </a:r>
              </a:p>
            </p:txBody>
          </p:sp>
        </mc:Fallback>
      </mc:AlternateContent>
      <p:sp>
        <p:nvSpPr>
          <p:cNvPr id="26" name="Slide Number Placeholder 25">
            <a:extLst>
              <a:ext uri="{FF2B5EF4-FFF2-40B4-BE49-F238E27FC236}">
                <a16:creationId xmlns:a16="http://schemas.microsoft.com/office/drawing/2014/main" id="{2C13DCBD-074D-DEB1-DB59-CE87517172A2}"/>
              </a:ext>
            </a:extLst>
          </p:cNvPr>
          <p:cNvSpPr>
            <a:spLocks noGrp="1"/>
          </p:cNvSpPr>
          <p:nvPr>
            <p:ph type="sldNum" sz="quarter" idx="12"/>
          </p:nvPr>
        </p:nvSpPr>
        <p:spPr>
          <a:xfrm>
            <a:off x="6547376" y="4767264"/>
            <a:ext cx="2133600" cy="273844"/>
          </a:xfrm>
        </p:spPr>
        <p:txBody>
          <a:bodyPr/>
          <a:lstStyle/>
          <a:p>
            <a:fld id="{A4ED5AB7-515B-904A-811B-D7BD6E84713F}" type="slidenum">
              <a:rPr lang="en-US" smtClean="0"/>
              <a:t>5</a:t>
            </a:fld>
            <a:endParaRPr lang="en-US"/>
          </a:p>
        </p:txBody>
      </p:sp>
      <p:sp>
        <p:nvSpPr>
          <p:cNvPr id="28" name="TextBox 27">
            <a:extLst>
              <a:ext uri="{FF2B5EF4-FFF2-40B4-BE49-F238E27FC236}">
                <a16:creationId xmlns:a16="http://schemas.microsoft.com/office/drawing/2014/main" id="{DF8A8638-CE8D-C069-A95B-BC04853C15AB}"/>
              </a:ext>
            </a:extLst>
          </p:cNvPr>
          <p:cNvSpPr txBox="1"/>
          <p:nvPr/>
        </p:nvSpPr>
        <p:spPr>
          <a:xfrm>
            <a:off x="4834752" y="4523196"/>
            <a:ext cx="1773464" cy="307777"/>
          </a:xfrm>
          <a:prstGeom prst="rect">
            <a:avLst/>
          </a:prstGeom>
          <a:noFill/>
        </p:spPr>
        <p:txBody>
          <a:bodyPr wrap="square" rtlCol="0">
            <a:spAutoFit/>
          </a:bodyPr>
          <a:lstStyle/>
          <a:p>
            <a:r>
              <a:rPr lang="en-US" sz="1400" dirty="0">
                <a:solidFill>
                  <a:srgbClr val="0E8BAE"/>
                </a:solidFill>
              </a:rPr>
              <a:t>Neutrino dark matter</a:t>
            </a:r>
          </a:p>
        </p:txBody>
      </p:sp>
      <p:cxnSp>
        <p:nvCxnSpPr>
          <p:cNvPr id="29" name="Straight Arrow Connector 28">
            <a:extLst>
              <a:ext uri="{FF2B5EF4-FFF2-40B4-BE49-F238E27FC236}">
                <a16:creationId xmlns:a16="http://schemas.microsoft.com/office/drawing/2014/main" id="{C83D0392-35C2-1760-E433-5AF1B5E8F27C}"/>
              </a:ext>
            </a:extLst>
          </p:cNvPr>
          <p:cNvCxnSpPr>
            <a:cxnSpLocks/>
          </p:cNvCxnSpPr>
          <p:nvPr/>
        </p:nvCxnSpPr>
        <p:spPr>
          <a:xfrm flipV="1">
            <a:off x="6414556" y="4408478"/>
            <a:ext cx="224366" cy="18467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3CABC0C9-4461-9FEB-BA78-1C869CE5E6CC}"/>
              </a:ext>
            </a:extLst>
          </p:cNvPr>
          <p:cNvSpPr txBox="1"/>
          <p:nvPr/>
        </p:nvSpPr>
        <p:spPr>
          <a:xfrm>
            <a:off x="3395508" y="3264435"/>
            <a:ext cx="1308563" cy="338554"/>
          </a:xfrm>
          <a:prstGeom prst="rect">
            <a:avLst/>
          </a:prstGeom>
          <a:noFill/>
        </p:spPr>
        <p:txBody>
          <a:bodyPr wrap="none" rtlCol="0">
            <a:spAutoFit/>
          </a:bodyPr>
          <a:lstStyle/>
          <a:p>
            <a:r>
              <a:rPr lang="en-US" sz="1600" dirty="0">
                <a:solidFill>
                  <a:srgbClr val="FF0000"/>
                </a:solidFill>
              </a:rPr>
              <a:t>Temperature:</a:t>
            </a:r>
          </a:p>
        </p:txBody>
      </p:sp>
      <p:cxnSp>
        <p:nvCxnSpPr>
          <p:cNvPr id="32" name="Straight Arrow Connector 31">
            <a:extLst>
              <a:ext uri="{FF2B5EF4-FFF2-40B4-BE49-F238E27FC236}">
                <a16:creationId xmlns:a16="http://schemas.microsoft.com/office/drawing/2014/main" id="{600826B5-1B69-4D8D-1BEE-7369071D784C}"/>
              </a:ext>
            </a:extLst>
          </p:cNvPr>
          <p:cNvCxnSpPr>
            <a:cxnSpLocks/>
          </p:cNvCxnSpPr>
          <p:nvPr/>
        </p:nvCxnSpPr>
        <p:spPr>
          <a:xfrm flipH="1">
            <a:off x="3741713" y="4026892"/>
            <a:ext cx="335225" cy="46901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404C230D-60DE-D322-42F6-5B8A250768FD}"/>
              </a:ext>
            </a:extLst>
          </p:cNvPr>
          <p:cNvSpPr txBox="1"/>
          <p:nvPr/>
        </p:nvSpPr>
        <p:spPr>
          <a:xfrm>
            <a:off x="7766064" y="1064533"/>
            <a:ext cx="1100173" cy="646331"/>
          </a:xfrm>
          <a:prstGeom prst="rect">
            <a:avLst/>
          </a:prstGeom>
          <a:noFill/>
        </p:spPr>
        <p:txBody>
          <a:bodyPr wrap="none" rtlCol="0">
            <a:spAutoFit/>
          </a:bodyPr>
          <a:lstStyle/>
          <a:p>
            <a:r>
              <a:rPr lang="en-US" sz="1200" dirty="0">
                <a:solidFill>
                  <a:srgbClr val="0E8BAE"/>
                </a:solidFill>
              </a:rPr>
              <a:t>Per family of </a:t>
            </a:r>
          </a:p>
          <a:p>
            <a:r>
              <a:rPr lang="en-US" sz="1200" dirty="0">
                <a:solidFill>
                  <a:srgbClr val="0E8BAE"/>
                </a:solidFill>
              </a:rPr>
              <a:t>neutrinos</a:t>
            </a:r>
          </a:p>
          <a:p>
            <a:r>
              <a:rPr lang="en-US" sz="1200" dirty="0">
                <a:solidFill>
                  <a:srgbClr val="0E8BAE"/>
                </a:solidFill>
              </a:rPr>
              <a:t>+antineutrinos</a:t>
            </a:r>
          </a:p>
        </p:txBody>
      </p:sp>
    </p:spTree>
    <p:extLst>
      <p:ext uri="{BB962C8B-B14F-4D97-AF65-F5344CB8AC3E}">
        <p14:creationId xmlns:p14="http://schemas.microsoft.com/office/powerpoint/2010/main" val="18144006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istory-of-the-universe-2014.jpg"/>
          <p:cNvPicPr>
            <a:picLocks noChangeAspect="1"/>
          </p:cNvPicPr>
          <p:nvPr/>
        </p:nvPicPr>
        <p:blipFill>
          <a:blip r:embed="rId2">
            <a:extLst>
              <a:ext uri="{28A0092B-C50C-407E-A947-70E740481C1C}">
                <a14:useLocalDpi xmlns:a14="http://schemas.microsoft.com/office/drawing/2010/main"/>
              </a:ext>
            </a:extLst>
          </a:blip>
          <a:srcRect l="-28793" r="-28793"/>
          <a:stretch>
            <a:fillRect/>
          </a:stretch>
        </p:blipFill>
        <p:spPr>
          <a:xfrm>
            <a:off x="-833068" y="0"/>
            <a:ext cx="10845083" cy="5143500"/>
          </a:xfrm>
          <a:prstGeom prst="rect">
            <a:avLst/>
          </a:prstGeom>
        </p:spPr>
      </p:pic>
      <p:cxnSp>
        <p:nvCxnSpPr>
          <p:cNvPr id="3" name="Straight Connector 2">
            <a:extLst>
              <a:ext uri="{FF2B5EF4-FFF2-40B4-BE49-F238E27FC236}">
                <a16:creationId xmlns:a16="http://schemas.microsoft.com/office/drawing/2014/main" id="{399D9676-A17F-F8F4-38A6-35F59F6EF624}"/>
              </a:ext>
            </a:extLst>
          </p:cNvPr>
          <p:cNvCxnSpPr>
            <a:cxnSpLocks/>
          </p:cNvCxnSpPr>
          <p:nvPr/>
        </p:nvCxnSpPr>
        <p:spPr>
          <a:xfrm>
            <a:off x="3384824" y="896587"/>
            <a:ext cx="0" cy="257226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42BF3EB6-9C52-A8E7-098F-4B9538C6B83A}"/>
              </a:ext>
            </a:extLst>
          </p:cNvPr>
          <p:cNvCxnSpPr>
            <a:cxnSpLocks/>
          </p:cNvCxnSpPr>
          <p:nvPr/>
        </p:nvCxnSpPr>
        <p:spPr>
          <a:xfrm>
            <a:off x="3384824" y="2207371"/>
            <a:ext cx="3156719" cy="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FE80D3DA-CB2C-99EC-FE1B-50007F3AC561}"/>
              </a:ext>
            </a:extLst>
          </p:cNvPr>
          <p:cNvGrpSpPr/>
          <p:nvPr/>
        </p:nvGrpSpPr>
        <p:grpSpPr>
          <a:xfrm>
            <a:off x="3378551" y="576432"/>
            <a:ext cx="651793" cy="438582"/>
            <a:chOff x="3378551" y="576432"/>
            <a:chExt cx="651793" cy="438582"/>
          </a:xfrm>
        </p:grpSpPr>
        <p:sp>
          <p:nvSpPr>
            <p:cNvPr id="22" name="Rectangular Callout 21">
              <a:extLst>
                <a:ext uri="{FF2B5EF4-FFF2-40B4-BE49-F238E27FC236}">
                  <a16:creationId xmlns:a16="http://schemas.microsoft.com/office/drawing/2014/main" id="{4AFFA1DE-19B8-6D01-47D5-5F332809A2EC}"/>
                </a:ext>
              </a:extLst>
            </p:cNvPr>
            <p:cNvSpPr/>
            <p:nvPr/>
          </p:nvSpPr>
          <p:spPr>
            <a:xfrm>
              <a:off x="3442105" y="605717"/>
              <a:ext cx="524242" cy="381739"/>
            </a:xfrm>
            <a:prstGeom prst="wedgeRectCallout">
              <a:avLst>
                <a:gd name="adj1" fmla="val 25828"/>
                <a:gd name="adj2" fmla="val 121710"/>
              </a:avLst>
            </a:prstGeom>
            <a:solidFill>
              <a:srgbClr val="007C95">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33527514-589A-B67E-92B0-101C86954BB2}"/>
                </a:ext>
              </a:extLst>
            </p:cNvPr>
            <p:cNvSpPr txBox="1"/>
            <p:nvPr/>
          </p:nvSpPr>
          <p:spPr>
            <a:xfrm>
              <a:off x="3378551" y="576432"/>
              <a:ext cx="651793" cy="438582"/>
            </a:xfrm>
            <a:prstGeom prst="rect">
              <a:avLst/>
            </a:prstGeom>
            <a:noFill/>
          </p:spPr>
          <p:txBody>
            <a:bodyPr wrap="square" rtlCol="0">
              <a:spAutoFit/>
            </a:bodyPr>
            <a:lstStyle/>
            <a:p>
              <a:r>
                <a:rPr lang="en-US" sz="750" spc="20" dirty="0">
                  <a:solidFill>
                    <a:srgbClr val="DAF1F4"/>
                  </a:solidFill>
                  <a:latin typeface="Futura Medium" panose="020B0602020204020303" pitchFamily="34" charset="-79"/>
                  <a:ea typeface="Tahoma" panose="020B0604030504040204" pitchFamily="34" charset="0"/>
                  <a:cs typeface="Futura Medium" panose="020B0602020204020303" pitchFamily="34" charset="-79"/>
                </a:rPr>
                <a:t>Primordial </a:t>
              </a:r>
              <a:r>
                <a:rPr lang="en-US" sz="750" spc="20" dirty="0" err="1">
                  <a:solidFill>
                    <a:srgbClr val="DAF1F4"/>
                  </a:solidFill>
                  <a:latin typeface="Futura Medium" panose="020B0602020204020303" pitchFamily="34" charset="-79"/>
                  <a:ea typeface="Tahoma" panose="020B0604030504040204" pitchFamily="34" charset="0"/>
                  <a:cs typeface="Futura Medium" panose="020B0602020204020303" pitchFamily="34" charset="-79"/>
                </a:rPr>
                <a:t>nucleo</a:t>
              </a:r>
              <a:r>
                <a:rPr lang="en-US" sz="750" spc="20" dirty="0">
                  <a:solidFill>
                    <a:srgbClr val="DAF1F4"/>
                  </a:solidFill>
                  <a:latin typeface="Futura Medium" panose="020B0602020204020303" pitchFamily="34" charset="-79"/>
                  <a:ea typeface="Tahoma" panose="020B0604030504040204" pitchFamily="34" charset="0"/>
                  <a:cs typeface="Futura Medium" panose="020B0602020204020303" pitchFamily="34" charset="-79"/>
                </a:rPr>
                <a:t>-synthesis</a:t>
              </a:r>
            </a:p>
          </p:txBody>
        </p:sp>
      </p:grpSp>
      <p:sp>
        <p:nvSpPr>
          <p:cNvPr id="24" name="Oval 23">
            <a:extLst>
              <a:ext uri="{FF2B5EF4-FFF2-40B4-BE49-F238E27FC236}">
                <a16:creationId xmlns:a16="http://schemas.microsoft.com/office/drawing/2014/main" id="{404ABD1E-61F0-6566-D897-DC72982576A4}"/>
              </a:ext>
            </a:extLst>
          </p:cNvPr>
          <p:cNvSpPr/>
          <p:nvPr/>
        </p:nvSpPr>
        <p:spPr>
          <a:xfrm>
            <a:off x="3296499" y="495213"/>
            <a:ext cx="774619" cy="57467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5BCD5F10-2E37-97A4-55C0-4B7D81D11376}"/>
              </a:ext>
            </a:extLst>
          </p:cNvPr>
          <p:cNvSpPr/>
          <p:nvPr/>
        </p:nvSpPr>
        <p:spPr>
          <a:xfrm>
            <a:off x="3974570" y="458942"/>
            <a:ext cx="1203082" cy="622585"/>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C3003227-58B4-469D-095A-4B210C0AFC67}"/>
              </a:ext>
            </a:extLst>
          </p:cNvPr>
          <p:cNvSpPr/>
          <p:nvPr/>
        </p:nvSpPr>
        <p:spPr>
          <a:xfrm>
            <a:off x="5096180" y="506860"/>
            <a:ext cx="782839" cy="401375"/>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71A31797-BAEA-2E37-A031-5656400B80D2}"/>
                  </a:ext>
                </a:extLst>
              </p:cNvPr>
              <p:cNvSpPr txBox="1"/>
              <p:nvPr/>
            </p:nvSpPr>
            <p:spPr>
              <a:xfrm>
                <a:off x="2713264" y="3401773"/>
                <a:ext cx="1330574" cy="646331"/>
              </a:xfrm>
              <a:prstGeom prst="rect">
                <a:avLst/>
              </a:prstGeom>
              <a:solidFill>
                <a:schemeClr val="bg1"/>
              </a:solidFill>
              <a:ln>
                <a:solidFill>
                  <a:schemeClr val="tx1"/>
                </a:solidFill>
              </a:ln>
            </p:spPr>
            <p:txBody>
              <a:bodyPr wrap="square" rtlCol="0">
                <a:spAutoFit/>
              </a:bodyPr>
              <a:lstStyle/>
              <a:p>
                <a:r>
                  <a:rPr lang="en-US" sz="1200" dirty="0">
                    <a:highlight>
                      <a:srgbClr val="000000"/>
                    </a:highlight>
                  </a:rPr>
                  <a:t>Cosmic neutrino background </a:t>
                </a:r>
                <a14:m>
                  <m:oMath xmlns:m="http://schemas.openxmlformats.org/officeDocument/2006/math">
                    <m:r>
                      <a:rPr lang="en-AU" sz="1200" b="0" i="1" smtClean="0">
                        <a:highlight>
                          <a:srgbClr val="000000"/>
                        </a:highlight>
                        <a:latin typeface="Cambria Math" panose="02040503050406030204" pitchFamily="18" charset="0"/>
                      </a:rPr>
                      <m:t>𝑡</m:t>
                    </m:r>
                    <m:r>
                      <a:rPr lang="en-AU" sz="1200" b="0" i="1" smtClean="0">
                        <a:highlight>
                          <a:srgbClr val="000000"/>
                        </a:highlight>
                        <a:latin typeface="Cambria Math" panose="02040503050406030204" pitchFamily="18" charset="0"/>
                      </a:rPr>
                      <m:t> ~ 1</m:t>
                    </m:r>
                    <m:r>
                      <m:rPr>
                        <m:sty m:val="p"/>
                      </m:rPr>
                      <a:rPr lang="en-AU" sz="1200" b="0" i="0" smtClean="0">
                        <a:highlight>
                          <a:srgbClr val="000000"/>
                        </a:highlight>
                        <a:latin typeface="Cambria Math" panose="02040503050406030204" pitchFamily="18" charset="0"/>
                        <a:ea typeface="Cambria Math" panose="02040503050406030204" pitchFamily="18" charset="0"/>
                      </a:rPr>
                      <m:t>s</m:t>
                    </m:r>
                  </m:oMath>
                </a14:m>
                <a:r>
                  <a:rPr lang="en-US" sz="1200" dirty="0">
                    <a:highlight>
                      <a:srgbClr val="000000"/>
                    </a:highlight>
                  </a:rPr>
                  <a:t>, </a:t>
                </a:r>
                <a14:m>
                  <m:oMath xmlns:m="http://schemas.openxmlformats.org/officeDocument/2006/math">
                    <m:r>
                      <a:rPr lang="en-AU" sz="1200" b="0" i="1" smtClean="0">
                        <a:highlight>
                          <a:srgbClr val="000000"/>
                        </a:highlight>
                        <a:latin typeface="Cambria Math" panose="02040503050406030204" pitchFamily="18" charset="0"/>
                      </a:rPr>
                      <m:t>𝑇</m:t>
                    </m:r>
                    <m:r>
                      <a:rPr lang="en-AU" sz="1200" b="0" i="1" smtClean="0">
                        <a:highlight>
                          <a:srgbClr val="000000"/>
                        </a:highlight>
                        <a:latin typeface="Cambria Math" panose="02040503050406030204" pitchFamily="18" charset="0"/>
                      </a:rPr>
                      <m:t> ~ 1 </m:t>
                    </m:r>
                    <m:r>
                      <m:rPr>
                        <m:sty m:val="p"/>
                      </m:rPr>
                      <a:rPr lang="en-AU" sz="1200" b="0" i="0" smtClean="0">
                        <a:highlight>
                          <a:srgbClr val="000000"/>
                        </a:highlight>
                        <a:latin typeface="Cambria Math" panose="02040503050406030204" pitchFamily="18" charset="0"/>
                        <a:ea typeface="Cambria Math" panose="02040503050406030204" pitchFamily="18" charset="0"/>
                      </a:rPr>
                      <m:t>MeV</m:t>
                    </m:r>
                  </m:oMath>
                </a14:m>
                <a:endParaRPr lang="en-US" sz="1200" dirty="0">
                  <a:highlight>
                    <a:srgbClr val="000000"/>
                  </a:highlight>
                </a:endParaRPr>
              </a:p>
            </p:txBody>
          </p:sp>
        </mc:Choice>
        <mc:Fallback xmlns="">
          <p:sp>
            <p:nvSpPr>
              <p:cNvPr id="28" name="TextBox 27">
                <a:extLst>
                  <a:ext uri="{FF2B5EF4-FFF2-40B4-BE49-F238E27FC236}">
                    <a16:creationId xmlns:a16="http://schemas.microsoft.com/office/drawing/2014/main" id="{71A31797-BAEA-2E37-A031-5656400B80D2}"/>
                  </a:ext>
                </a:extLst>
              </p:cNvPr>
              <p:cNvSpPr txBox="1">
                <a:spLocks noRot="1" noChangeAspect="1" noMove="1" noResize="1" noEditPoints="1" noAdjustHandles="1" noChangeArrowheads="1" noChangeShapeType="1" noTextEdit="1"/>
              </p:cNvSpPr>
              <p:nvPr/>
            </p:nvSpPr>
            <p:spPr>
              <a:xfrm>
                <a:off x="2713264" y="3401773"/>
                <a:ext cx="1330574" cy="646331"/>
              </a:xfrm>
              <a:prstGeom prst="rect">
                <a:avLst/>
              </a:prstGeom>
              <a:blipFill>
                <a:blip r:embed="rId3"/>
                <a:stretch>
                  <a:fillRect b="-3774"/>
                </a:stretch>
              </a:blipFill>
              <a:ln>
                <a:solidFill>
                  <a:schemeClr val="tx1"/>
                </a:solidFill>
              </a:ln>
            </p:spPr>
            <p:txBody>
              <a:bodyPr/>
              <a:lstStyle/>
              <a:p>
                <a:r>
                  <a:rPr lang="en-US">
                    <a:noFill/>
                  </a:rPr>
                  <a:t> </a:t>
                </a:r>
              </a:p>
            </p:txBody>
          </p:sp>
        </mc:Fallback>
      </mc:AlternateContent>
      <p:sp>
        <p:nvSpPr>
          <p:cNvPr id="29" name="Slide Number Placeholder 28">
            <a:extLst>
              <a:ext uri="{FF2B5EF4-FFF2-40B4-BE49-F238E27FC236}">
                <a16:creationId xmlns:a16="http://schemas.microsoft.com/office/drawing/2014/main" id="{252F8E5D-5220-3F03-C462-16899F920089}"/>
              </a:ext>
            </a:extLst>
          </p:cNvPr>
          <p:cNvSpPr>
            <a:spLocks noGrp="1"/>
          </p:cNvSpPr>
          <p:nvPr>
            <p:ph type="sldNum" sz="quarter" idx="12"/>
          </p:nvPr>
        </p:nvSpPr>
        <p:spPr/>
        <p:txBody>
          <a:bodyPr/>
          <a:lstStyle/>
          <a:p>
            <a:fld id="{A4ED5AB7-515B-904A-811B-D7BD6E84713F}" type="slidenum">
              <a:rPr lang="en-US" smtClean="0"/>
              <a:t>6</a:t>
            </a:fld>
            <a:endParaRPr lang="en-US"/>
          </a:p>
        </p:txBody>
      </p:sp>
    </p:spTree>
    <p:extLst>
      <p:ext uri="{BB962C8B-B14F-4D97-AF65-F5344CB8AC3E}">
        <p14:creationId xmlns:p14="http://schemas.microsoft.com/office/powerpoint/2010/main" val="937381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24185C3-C6CB-A464-62FA-E72C6E473AD0}"/>
              </a:ext>
            </a:extLst>
          </p:cNvPr>
          <p:cNvSpPr>
            <a:spLocks noGrp="1"/>
          </p:cNvSpPr>
          <p:nvPr>
            <p:ph type="title"/>
          </p:nvPr>
        </p:nvSpPr>
        <p:spPr/>
        <p:txBody>
          <a:bodyPr/>
          <a:lstStyle/>
          <a:p>
            <a:pPr algn="l"/>
            <a:r>
              <a:rPr lang="en-US" dirty="0">
                <a:solidFill>
                  <a:srgbClr val="F3FFC4"/>
                </a:solidFill>
              </a:rPr>
              <a:t>What can cosmology do for neutrino physics?</a:t>
            </a:r>
          </a:p>
        </p:txBody>
      </p:sp>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FE6FC9B8-0CAE-A5D5-92FD-D5618F9B2E81}"/>
                  </a:ext>
                </a:extLst>
              </p:cNvPr>
              <p:cNvSpPr>
                <a:spLocks noGrp="1"/>
              </p:cNvSpPr>
              <p:nvPr>
                <p:ph idx="1"/>
              </p:nvPr>
            </p:nvSpPr>
            <p:spPr>
              <a:xfrm>
                <a:off x="457200" y="1200150"/>
                <a:ext cx="8229600" cy="3482509"/>
              </a:xfrm>
            </p:spPr>
            <p:txBody>
              <a:bodyPr>
                <a:normAutofit fontScale="92500" lnSpcReduction="20000"/>
              </a:bodyPr>
              <a:lstStyle/>
              <a:p>
                <a:pPr marL="0" indent="0">
                  <a:buNone/>
                </a:pPr>
                <a:r>
                  <a:rPr lang="en-US" sz="1900" dirty="0"/>
                  <a:t>Precision cosmological observations allow us to infer the </a:t>
                </a:r>
                <a:r>
                  <a:rPr lang="en-US" sz="1900" dirty="0">
                    <a:solidFill>
                      <a:srgbClr val="FF0000"/>
                    </a:solidFill>
                  </a:rPr>
                  <a:t>properties of the cosmic neutrino background</a:t>
                </a:r>
                <a:r>
                  <a:rPr lang="en-US" sz="1900" dirty="0"/>
                  <a:t>, from which to determine :</a:t>
                </a:r>
              </a:p>
              <a:p>
                <a:pPr marL="0" indent="0">
                  <a:buNone/>
                </a:pPr>
                <a:r>
                  <a:rPr lang="en-US" sz="1800" dirty="0"/>
                  <a:t>				</a:t>
                </a:r>
              </a:p>
              <a:p>
                <a:r>
                  <a:rPr lang="en-US" sz="1900" b="1" dirty="0"/>
                  <a:t>Absolute neutrino mass scale</a:t>
                </a:r>
                <a:r>
                  <a:rPr lang="en-US" sz="1900" dirty="0"/>
                  <a:t>, </a:t>
                </a:r>
                <a14:m>
                  <m:oMath xmlns:m="http://schemas.openxmlformats.org/officeDocument/2006/math">
                    <m:nary>
                      <m:naryPr>
                        <m:chr m:val="∑"/>
                        <m:subHide m:val="on"/>
                        <m:supHide m:val="on"/>
                        <m:ctrlPr>
                          <a:rPr lang="en-US" sz="1900" i="1" smtClean="0">
                            <a:latin typeface="Cambria Math" panose="02040503050406030204" pitchFamily="18" charset="0"/>
                          </a:rPr>
                        </m:ctrlPr>
                      </m:naryPr>
                      <m:sub/>
                      <m:sup/>
                      <m:e>
                        <m:sSub>
                          <m:sSubPr>
                            <m:ctrlPr>
                              <a:rPr lang="en-US" sz="1900" i="1" smtClean="0">
                                <a:latin typeface="Cambria Math" panose="02040503050406030204" pitchFamily="18" charset="0"/>
                              </a:rPr>
                            </m:ctrlPr>
                          </m:sSubPr>
                          <m:e>
                            <m:r>
                              <a:rPr lang="en-AU" sz="1900" b="0" i="1" smtClean="0">
                                <a:latin typeface="Cambria Math" panose="02040503050406030204" pitchFamily="18" charset="0"/>
                              </a:rPr>
                              <m:t>𝑚</m:t>
                            </m:r>
                          </m:e>
                          <m:sub>
                            <m:r>
                              <a:rPr lang="en-US" sz="1900" i="1" smtClean="0">
                                <a:latin typeface="Cambria Math" panose="02040503050406030204" pitchFamily="18" charset="0"/>
                                <a:ea typeface="Cambria Math" panose="02040503050406030204" pitchFamily="18" charset="0"/>
                              </a:rPr>
                              <m:t>𝜈</m:t>
                            </m:r>
                          </m:sub>
                        </m:sSub>
                      </m:e>
                    </m:nary>
                  </m:oMath>
                </a14:m>
                <a:endParaRPr lang="en-US" sz="1900" b="1" dirty="0"/>
              </a:p>
              <a:p>
                <a:pPr lvl="8"/>
                <a:endParaRPr lang="en-US" sz="1100" dirty="0"/>
              </a:p>
              <a:p>
                <a:r>
                  <a:rPr lang="en-US" sz="1900" b="1" dirty="0"/>
                  <a:t>Number of neutrino families</a:t>
                </a:r>
                <a:r>
                  <a:rPr lang="en-US" sz="1900" dirty="0"/>
                  <a:t>, </a:t>
                </a:r>
                <a14:m>
                  <m:oMath xmlns:m="http://schemas.openxmlformats.org/officeDocument/2006/math">
                    <m:sSub>
                      <m:sSubPr>
                        <m:ctrlPr>
                          <a:rPr lang="en-US" sz="1900" i="1" smtClean="0">
                            <a:latin typeface="Cambria Math" panose="02040503050406030204" pitchFamily="18" charset="0"/>
                          </a:rPr>
                        </m:ctrlPr>
                      </m:sSubPr>
                      <m:e>
                        <m:r>
                          <a:rPr lang="en-AU" sz="1900" b="0" i="1" smtClean="0">
                            <a:latin typeface="Cambria Math" panose="02040503050406030204" pitchFamily="18" charset="0"/>
                          </a:rPr>
                          <m:t>𝑁</m:t>
                        </m:r>
                      </m:e>
                      <m:sub>
                        <m:r>
                          <m:rPr>
                            <m:sty m:val="p"/>
                          </m:rPr>
                          <a:rPr lang="en-AU" sz="1900" b="0" i="0" smtClean="0">
                            <a:latin typeface="Cambria Math" panose="02040503050406030204" pitchFamily="18" charset="0"/>
                          </a:rPr>
                          <m:t>eff</m:t>
                        </m:r>
                      </m:sub>
                    </m:sSub>
                  </m:oMath>
                </a14:m>
                <a:r>
                  <a:rPr lang="en-US" sz="1900" b="1" dirty="0"/>
                  <a:t>  </a:t>
                </a:r>
              </a:p>
              <a:p>
                <a:pPr lvl="1"/>
                <a:r>
                  <a:rPr lang="en-US" sz="1500" dirty="0"/>
                  <a:t>Deviations from SM prediction of </a:t>
                </a:r>
                <a14:m>
                  <m:oMath xmlns:m="http://schemas.openxmlformats.org/officeDocument/2006/math">
                    <m:sSub>
                      <m:sSubPr>
                        <m:ctrlPr>
                          <a:rPr lang="en-US" sz="1600" i="1">
                            <a:latin typeface="Cambria Math" panose="02040503050406030204" pitchFamily="18" charset="0"/>
                          </a:rPr>
                        </m:ctrlPr>
                      </m:sSubPr>
                      <m:e>
                        <m:r>
                          <a:rPr lang="en-AU" sz="1600" i="1">
                            <a:latin typeface="Cambria Math" panose="02040503050406030204" pitchFamily="18" charset="0"/>
                          </a:rPr>
                          <m:t>𝑁</m:t>
                        </m:r>
                      </m:e>
                      <m:sub>
                        <m:r>
                          <m:rPr>
                            <m:sty m:val="p"/>
                          </m:rPr>
                          <a:rPr lang="en-AU" sz="1600">
                            <a:latin typeface="Cambria Math" panose="02040503050406030204" pitchFamily="18" charset="0"/>
                          </a:rPr>
                          <m:t>eff</m:t>
                        </m:r>
                      </m:sub>
                    </m:sSub>
                    <m:r>
                      <a:rPr lang="en-AU" sz="1600" i="1">
                        <a:latin typeface="Cambria Math" panose="02040503050406030204" pitchFamily="18" charset="0"/>
                        <a:ea typeface="Cambria Math" panose="02040503050406030204" pitchFamily="18" charset="0"/>
                      </a:rPr>
                      <m:t>≈</m:t>
                    </m:r>
                    <m:r>
                      <a:rPr lang="en-AU" sz="1600" b="0" i="1" smtClean="0">
                        <a:latin typeface="Cambria Math" panose="02040503050406030204" pitchFamily="18" charset="0"/>
                        <a:ea typeface="Cambria Math" panose="02040503050406030204" pitchFamily="18" charset="0"/>
                      </a:rPr>
                      <m:t>3</m:t>
                    </m:r>
                  </m:oMath>
                </a14:m>
                <a:endParaRPr lang="en-US" sz="1500" dirty="0"/>
              </a:p>
              <a:p>
                <a:pPr lvl="1"/>
                <a:r>
                  <a:rPr lang="en-US" sz="1500" dirty="0"/>
                  <a:t>e.g., test for the existence of light sterile states</a:t>
                </a:r>
              </a:p>
              <a:p>
                <a:pPr lvl="8"/>
                <a:endParaRPr lang="en-US" sz="1100" dirty="0"/>
              </a:p>
              <a:p>
                <a:pPr lvl="8"/>
                <a:endParaRPr lang="en-US" dirty="0"/>
              </a:p>
              <a:p>
                <a:r>
                  <a:rPr lang="en-US" sz="1900" b="1" dirty="0"/>
                  <a:t>Neutrino decay/lifetime</a:t>
                </a:r>
                <a:r>
                  <a:rPr lang="en-US" sz="1900" dirty="0"/>
                  <a:t>, </a:t>
                </a:r>
                <a14:m>
                  <m:oMath xmlns:m="http://schemas.openxmlformats.org/officeDocument/2006/math">
                    <m:sSub>
                      <m:sSubPr>
                        <m:ctrlPr>
                          <a:rPr lang="en-US" sz="1900" i="1" smtClean="0">
                            <a:latin typeface="Cambria Math" panose="02040503050406030204" pitchFamily="18" charset="0"/>
                          </a:rPr>
                        </m:ctrlPr>
                      </m:sSubPr>
                      <m:e>
                        <m:r>
                          <a:rPr lang="en-US" sz="1900" i="1" smtClean="0">
                            <a:latin typeface="Cambria Math" panose="02040503050406030204" pitchFamily="18" charset="0"/>
                            <a:ea typeface="Cambria Math" panose="02040503050406030204" pitchFamily="18" charset="0"/>
                          </a:rPr>
                          <m:t>𝜏</m:t>
                        </m:r>
                      </m:e>
                      <m:sub>
                        <m:r>
                          <a:rPr lang="en-AU" sz="1900" b="0" i="1" smtClean="0">
                            <a:latin typeface="Cambria Math" panose="02040503050406030204" pitchFamily="18" charset="0"/>
                          </a:rPr>
                          <m:t>0</m:t>
                        </m:r>
                      </m:sub>
                    </m:sSub>
                  </m:oMath>
                </a14:m>
                <a:r>
                  <a:rPr lang="en-US" sz="1900" b="1" dirty="0"/>
                  <a:t> </a:t>
                </a:r>
              </a:p>
              <a:p>
                <a:pPr lvl="4"/>
                <a:endParaRPr lang="en-US" sz="1000" b="1" dirty="0"/>
              </a:p>
              <a:p>
                <a:r>
                  <a:rPr lang="en-US" sz="1900" b="1" dirty="0"/>
                  <a:t>Non-standard neutrino interactions</a:t>
                </a:r>
                <a:endParaRPr lang="en-US" sz="1900" dirty="0"/>
              </a:p>
              <a:p>
                <a:pPr lvl="1"/>
                <a:r>
                  <a:rPr lang="en-US" sz="1500" dirty="0"/>
                  <a:t>Self, </a:t>
                </a:r>
                <a:r>
                  <a:rPr lang="en-US" sz="1500" dirty="0">
                    <a:solidFill>
                      <a:schemeClr val="bg1">
                        <a:lumMod val="50000"/>
                        <a:lumOff val="50000"/>
                      </a:schemeClr>
                    </a:solidFill>
                  </a:rPr>
                  <a:t>neutrino-dark matter, neutrino-dark energy</a:t>
                </a:r>
              </a:p>
              <a:p>
                <a:pPr lvl="1"/>
                <a:r>
                  <a:rPr lang="en-US" sz="1500" dirty="0">
                    <a:solidFill>
                      <a:schemeClr val="bg1">
                        <a:lumMod val="50000"/>
                        <a:lumOff val="50000"/>
                      </a:schemeClr>
                    </a:solidFill>
                  </a:rPr>
                  <a:t>…</a:t>
                </a:r>
              </a:p>
            </p:txBody>
          </p:sp>
        </mc:Choice>
        <mc:Fallback xmlns="">
          <p:sp>
            <p:nvSpPr>
              <p:cNvPr id="8" name="Content Placeholder 7">
                <a:extLst>
                  <a:ext uri="{FF2B5EF4-FFF2-40B4-BE49-F238E27FC236}">
                    <a16:creationId xmlns:a16="http://schemas.microsoft.com/office/drawing/2014/main" id="{FE6FC9B8-0CAE-A5D5-92FD-D5618F9B2E81}"/>
                  </a:ext>
                </a:extLst>
              </p:cNvPr>
              <p:cNvSpPr>
                <a:spLocks noGrp="1" noRot="1" noChangeAspect="1" noMove="1" noResize="1" noEditPoints="1" noAdjustHandles="1" noChangeArrowheads="1" noChangeShapeType="1" noTextEdit="1"/>
              </p:cNvSpPr>
              <p:nvPr>
                <p:ph idx="1"/>
              </p:nvPr>
            </p:nvSpPr>
            <p:spPr>
              <a:xfrm>
                <a:off x="457200" y="1200150"/>
                <a:ext cx="8229600" cy="3482509"/>
              </a:xfrm>
              <a:blipFill>
                <a:blip r:embed="rId2"/>
                <a:stretch>
                  <a:fillRect l="-617" t="-2182"/>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F4CC24AB-3C4E-84D5-6776-15D903FAC082}"/>
              </a:ext>
            </a:extLst>
          </p:cNvPr>
          <p:cNvSpPr txBox="1"/>
          <p:nvPr/>
        </p:nvSpPr>
        <p:spPr>
          <a:xfrm>
            <a:off x="5502489" y="2397055"/>
            <a:ext cx="1481785" cy="307777"/>
          </a:xfrm>
          <a:prstGeom prst="rect">
            <a:avLst/>
          </a:prstGeom>
          <a:noFill/>
        </p:spPr>
        <p:txBody>
          <a:bodyPr wrap="square" rtlCol="0">
            <a:spAutoFit/>
          </a:bodyPr>
          <a:lstStyle/>
          <a:p>
            <a:r>
              <a:rPr lang="en-US" sz="1400" dirty="0">
                <a:solidFill>
                  <a:srgbClr val="0E8BAE"/>
                </a:solidFill>
              </a:rPr>
              <a:t>“Standard” tests</a:t>
            </a:r>
          </a:p>
        </p:txBody>
      </p:sp>
      <p:sp>
        <p:nvSpPr>
          <p:cNvPr id="7" name="Right Brace 6">
            <a:extLst>
              <a:ext uri="{FF2B5EF4-FFF2-40B4-BE49-F238E27FC236}">
                <a16:creationId xmlns:a16="http://schemas.microsoft.com/office/drawing/2014/main" id="{789D8830-0B23-FE84-DE3E-2F3EBDDC9F1F}"/>
              </a:ext>
            </a:extLst>
          </p:cNvPr>
          <p:cNvSpPr/>
          <p:nvPr/>
        </p:nvSpPr>
        <p:spPr>
          <a:xfrm>
            <a:off x="4991340" y="1962641"/>
            <a:ext cx="407695" cy="1176606"/>
          </a:xfrm>
          <a:prstGeom prst="rightBrace">
            <a:avLst>
              <a:gd name="adj1" fmla="val 34047"/>
              <a:gd name="adj2" fmla="val 50000"/>
            </a:avLst>
          </a:prstGeom>
          <a:ln w="95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C20ADC63-B66F-D4D6-ABCE-04871AA6A9A9}"/>
              </a:ext>
            </a:extLst>
          </p:cNvPr>
          <p:cNvSpPr txBox="1"/>
          <p:nvPr/>
        </p:nvSpPr>
        <p:spPr>
          <a:xfrm>
            <a:off x="5540297" y="3886883"/>
            <a:ext cx="3108695" cy="307777"/>
          </a:xfrm>
          <a:prstGeom prst="rect">
            <a:avLst/>
          </a:prstGeom>
          <a:noFill/>
        </p:spPr>
        <p:txBody>
          <a:bodyPr wrap="square" rtlCol="0">
            <a:spAutoFit/>
          </a:bodyPr>
          <a:lstStyle/>
          <a:p>
            <a:r>
              <a:rPr lang="en-US" sz="1400" dirty="0">
                <a:solidFill>
                  <a:srgbClr val="0E8BAE"/>
                </a:solidFill>
              </a:rPr>
              <a:t>More exotic, but of growing interest</a:t>
            </a:r>
          </a:p>
        </p:txBody>
      </p:sp>
      <p:sp>
        <p:nvSpPr>
          <p:cNvPr id="10" name="Right Brace 9">
            <a:extLst>
              <a:ext uri="{FF2B5EF4-FFF2-40B4-BE49-F238E27FC236}">
                <a16:creationId xmlns:a16="http://schemas.microsoft.com/office/drawing/2014/main" id="{28953CFC-68AE-361D-4480-04FDDF58065E}"/>
              </a:ext>
            </a:extLst>
          </p:cNvPr>
          <p:cNvSpPr/>
          <p:nvPr/>
        </p:nvSpPr>
        <p:spPr>
          <a:xfrm>
            <a:off x="4991340" y="3445775"/>
            <a:ext cx="407695" cy="1236884"/>
          </a:xfrm>
          <a:prstGeom prst="rightBrace">
            <a:avLst>
              <a:gd name="adj1" fmla="val 34047"/>
              <a:gd name="adj2" fmla="val 50000"/>
            </a:avLst>
          </a:prstGeom>
          <a:ln w="95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4C5C28C3-B1A5-B243-CB88-3BBD18F21F75}"/>
              </a:ext>
            </a:extLst>
          </p:cNvPr>
          <p:cNvSpPr>
            <a:spLocks noGrp="1"/>
          </p:cNvSpPr>
          <p:nvPr>
            <p:ph type="sldNum" sz="quarter" idx="12"/>
          </p:nvPr>
        </p:nvSpPr>
        <p:spPr/>
        <p:txBody>
          <a:bodyPr/>
          <a:lstStyle/>
          <a:p>
            <a:fld id="{A4ED5AB7-515B-904A-811B-D7BD6E84713F}" type="slidenum">
              <a:rPr lang="en-US" smtClean="0"/>
              <a:t>7</a:t>
            </a:fld>
            <a:endParaRPr lang="en-US"/>
          </a:p>
        </p:txBody>
      </p:sp>
    </p:spTree>
    <p:extLst>
      <p:ext uri="{BB962C8B-B14F-4D97-AF65-F5344CB8AC3E}">
        <p14:creationId xmlns:p14="http://schemas.microsoft.com/office/powerpoint/2010/main" val="25017981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48BA69C-35B8-F271-D0A6-B8001D83AFDA}"/>
              </a:ext>
            </a:extLst>
          </p:cNvPr>
          <p:cNvSpPr>
            <a:spLocks noGrp="1"/>
          </p:cNvSpPr>
          <p:nvPr>
            <p:ph type="title"/>
          </p:nvPr>
        </p:nvSpPr>
        <p:spPr>
          <a:xfrm>
            <a:off x="1271314" y="1503193"/>
            <a:ext cx="6601371" cy="2137114"/>
          </a:xfrm>
        </p:spPr>
        <p:txBody>
          <a:bodyPr anchor="ctr">
            <a:normAutofit/>
          </a:bodyPr>
          <a:lstStyle/>
          <a:p>
            <a:r>
              <a:rPr lang="en-US" dirty="0">
                <a:solidFill>
                  <a:srgbClr val="F3FFC4"/>
                </a:solidFill>
              </a:rPr>
              <a:t>What can cosmology do for neutrino physics?</a:t>
            </a:r>
          </a:p>
        </p:txBody>
      </p:sp>
      <p:sp>
        <p:nvSpPr>
          <p:cNvPr id="2" name="Slide Number Placeholder 1">
            <a:extLst>
              <a:ext uri="{FF2B5EF4-FFF2-40B4-BE49-F238E27FC236}">
                <a16:creationId xmlns:a16="http://schemas.microsoft.com/office/drawing/2014/main" id="{097689F4-FC56-5926-EFDC-D18C4D9140E6}"/>
              </a:ext>
            </a:extLst>
          </p:cNvPr>
          <p:cNvSpPr>
            <a:spLocks noGrp="1"/>
          </p:cNvSpPr>
          <p:nvPr>
            <p:ph type="sldNum" sz="quarter" idx="12"/>
          </p:nvPr>
        </p:nvSpPr>
        <p:spPr/>
        <p:txBody>
          <a:bodyPr/>
          <a:lstStyle/>
          <a:p>
            <a:fld id="{A4ED5AB7-515B-904A-811B-D7BD6E84713F}" type="slidenum">
              <a:rPr lang="en-US" smtClean="0"/>
              <a:t>8</a:t>
            </a:fld>
            <a:endParaRPr lang="en-US"/>
          </a:p>
        </p:txBody>
      </p:sp>
    </p:spTree>
    <p:extLst>
      <p:ext uri="{BB962C8B-B14F-4D97-AF65-F5344CB8AC3E}">
        <p14:creationId xmlns:p14="http://schemas.microsoft.com/office/powerpoint/2010/main" val="402158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C4D1C-6713-3934-0C5C-69299FBA714C}"/>
              </a:ext>
            </a:extLst>
          </p:cNvPr>
          <p:cNvSpPr>
            <a:spLocks noGrp="1"/>
          </p:cNvSpPr>
          <p:nvPr>
            <p:ph type="title"/>
          </p:nvPr>
        </p:nvSpPr>
        <p:spPr/>
        <p:txBody>
          <a:bodyPr/>
          <a:lstStyle/>
          <a:p>
            <a:pPr algn="l"/>
            <a:r>
              <a:rPr lang="en-US" dirty="0">
                <a:solidFill>
                  <a:srgbClr val="F3FFC4"/>
                </a:solidFill>
              </a:rPr>
              <a:t>Cosmological observables…</a:t>
            </a:r>
          </a:p>
        </p:txBody>
      </p:sp>
      <p:grpSp>
        <p:nvGrpSpPr>
          <p:cNvPr id="3" name="Group 2">
            <a:extLst>
              <a:ext uri="{FF2B5EF4-FFF2-40B4-BE49-F238E27FC236}">
                <a16:creationId xmlns:a16="http://schemas.microsoft.com/office/drawing/2014/main" id="{04127506-9BBD-2147-BBB4-E5388DA75B57}"/>
              </a:ext>
            </a:extLst>
          </p:cNvPr>
          <p:cNvGrpSpPr>
            <a:grpSpLocks noChangeAspect="1"/>
          </p:cNvGrpSpPr>
          <p:nvPr/>
        </p:nvGrpSpPr>
        <p:grpSpPr>
          <a:xfrm>
            <a:off x="497969" y="1792971"/>
            <a:ext cx="2487789" cy="2520000"/>
            <a:chOff x="6005965" y="1787354"/>
            <a:chExt cx="2804355" cy="2846526"/>
          </a:xfrm>
        </p:grpSpPr>
        <p:pic>
          <p:nvPicPr>
            <p:cNvPr id="4" name="Picture 3" descr="A picture containing text, device&#10;&#10;Description automatically generated">
              <a:extLst>
                <a:ext uri="{FF2B5EF4-FFF2-40B4-BE49-F238E27FC236}">
                  <a16:creationId xmlns:a16="http://schemas.microsoft.com/office/drawing/2014/main" id="{258C0406-D9E2-878C-5C50-88399F723BBE}"/>
                </a:ext>
              </a:extLst>
            </p:cNvPr>
            <p:cNvPicPr>
              <a:picLocks noChangeAspect="1"/>
            </p:cNvPicPr>
            <p:nvPr/>
          </p:nvPicPr>
          <p:blipFill>
            <a:blip r:embed="rId2"/>
            <a:stretch>
              <a:fillRect/>
            </a:stretch>
          </p:blipFill>
          <p:spPr>
            <a:xfrm>
              <a:off x="6005965" y="1787354"/>
              <a:ext cx="2804355" cy="2846526"/>
            </a:xfrm>
            <a:prstGeom prst="rect">
              <a:avLst/>
            </a:prstGeom>
          </p:spPr>
        </p:pic>
        <p:sp>
          <p:nvSpPr>
            <p:cNvPr id="5" name="Oval 4">
              <a:extLst>
                <a:ext uri="{FF2B5EF4-FFF2-40B4-BE49-F238E27FC236}">
                  <a16:creationId xmlns:a16="http://schemas.microsoft.com/office/drawing/2014/main" id="{25173171-3AF9-E27A-C8D7-BB453FE3A8AA}"/>
                </a:ext>
              </a:extLst>
            </p:cNvPr>
            <p:cNvSpPr/>
            <p:nvPr/>
          </p:nvSpPr>
          <p:spPr>
            <a:xfrm>
              <a:off x="6974484" y="2479811"/>
              <a:ext cx="298800" cy="298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F5419A7-903E-5A2C-6E05-C62889000261}"/>
                    </a:ext>
                  </a:extLst>
                </p:cNvPr>
                <p:cNvSpPr txBox="1"/>
                <p:nvPr/>
              </p:nvSpPr>
              <p:spPr>
                <a:xfrm>
                  <a:off x="6908664" y="2506100"/>
                  <a:ext cx="430439" cy="2462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1000" i="1" smtClean="0">
                                <a:latin typeface="Cambria Math" panose="02040503050406030204" pitchFamily="18" charset="0"/>
                              </a:rPr>
                            </m:ctrlPr>
                          </m:sSupPr>
                          <m:e>
                            <m:r>
                              <m:rPr>
                                <m:sty m:val="p"/>
                              </m:rPr>
                              <a:rPr lang="en-AU" sz="1000" b="0" i="0" smtClean="0">
                                <a:latin typeface="Cambria Math" panose="02040503050406030204" pitchFamily="18" charset="0"/>
                              </a:rPr>
                              <m:t>He</m:t>
                            </m:r>
                          </m:e>
                          <m:sup>
                            <m:r>
                              <a:rPr lang="en-AU" sz="1000" b="0" i="1" smtClean="0">
                                <a:latin typeface="Cambria Math" panose="02040503050406030204" pitchFamily="18" charset="0"/>
                              </a:rPr>
                              <m:t>3</m:t>
                            </m:r>
                          </m:sup>
                        </m:sSup>
                      </m:oMath>
                    </m:oMathPara>
                  </a14:m>
                  <a:endParaRPr lang="en-US" sz="1000" dirty="0">
                    <a:latin typeface="Arial" panose="020B0604020202020204" pitchFamily="34" charset="0"/>
                    <a:cs typeface="Arial" panose="020B0604020202020204" pitchFamily="34" charset="0"/>
                  </a:endParaRPr>
                </a:p>
              </p:txBody>
            </p:sp>
          </mc:Choice>
          <mc:Fallback xmlns="">
            <p:sp>
              <p:nvSpPr>
                <p:cNvPr id="6" name="TextBox 5">
                  <a:extLst>
                    <a:ext uri="{FF2B5EF4-FFF2-40B4-BE49-F238E27FC236}">
                      <a16:creationId xmlns:a16="http://schemas.microsoft.com/office/drawing/2014/main" id="{EF5419A7-903E-5A2C-6E05-C62889000261}"/>
                    </a:ext>
                  </a:extLst>
                </p:cNvPr>
                <p:cNvSpPr txBox="1">
                  <a:spLocks noRot="1" noChangeAspect="1" noMove="1" noResize="1" noEditPoints="1" noAdjustHandles="1" noChangeArrowheads="1" noChangeShapeType="1" noTextEdit="1"/>
                </p:cNvSpPr>
                <p:nvPr/>
              </p:nvSpPr>
              <p:spPr>
                <a:xfrm>
                  <a:off x="6908664" y="2506100"/>
                  <a:ext cx="430439" cy="246221"/>
                </a:xfrm>
                <a:prstGeom prst="rect">
                  <a:avLst/>
                </a:prstGeom>
                <a:blipFill>
                  <a:blip r:embed="rId3"/>
                  <a:stretch>
                    <a:fillRect/>
                  </a:stretch>
                </a:blipFill>
              </p:spPr>
              <p:txBody>
                <a:bodyPr/>
                <a:lstStyle/>
                <a:p>
                  <a:r>
                    <a:rPr lang="en-US">
                      <a:noFill/>
                    </a:rPr>
                    <a:t> </a:t>
                  </a:r>
                </a:p>
              </p:txBody>
            </p:sp>
          </mc:Fallback>
        </mc:AlternateContent>
        <p:sp>
          <p:nvSpPr>
            <p:cNvPr id="7" name="Oval 6">
              <a:extLst>
                <a:ext uri="{FF2B5EF4-FFF2-40B4-BE49-F238E27FC236}">
                  <a16:creationId xmlns:a16="http://schemas.microsoft.com/office/drawing/2014/main" id="{6D346020-7CD7-C6ED-48CD-5B91DEF14669}"/>
                </a:ext>
              </a:extLst>
            </p:cNvPr>
            <p:cNvSpPr/>
            <p:nvPr/>
          </p:nvSpPr>
          <p:spPr>
            <a:xfrm>
              <a:off x="7877183" y="2479811"/>
              <a:ext cx="298800" cy="298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7E3F37D-4BFB-A30E-4AAA-84804C60EA4A}"/>
                    </a:ext>
                  </a:extLst>
                </p:cNvPr>
                <p:cNvSpPr txBox="1"/>
                <p:nvPr/>
              </p:nvSpPr>
              <p:spPr>
                <a:xfrm>
                  <a:off x="7811363" y="2506100"/>
                  <a:ext cx="430439" cy="2462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1000" i="1" smtClean="0">
                                <a:latin typeface="Cambria Math" panose="02040503050406030204" pitchFamily="18" charset="0"/>
                              </a:rPr>
                            </m:ctrlPr>
                          </m:sSupPr>
                          <m:e>
                            <m:r>
                              <m:rPr>
                                <m:sty m:val="p"/>
                              </m:rPr>
                              <a:rPr lang="en-AU" sz="1000" b="0" i="0" smtClean="0">
                                <a:latin typeface="Cambria Math" panose="02040503050406030204" pitchFamily="18" charset="0"/>
                              </a:rPr>
                              <m:t>He</m:t>
                            </m:r>
                          </m:e>
                          <m:sup>
                            <m:r>
                              <a:rPr lang="en-AU" sz="1000" b="0" i="1" smtClean="0">
                                <a:latin typeface="Cambria Math" panose="02040503050406030204" pitchFamily="18" charset="0"/>
                              </a:rPr>
                              <m:t>4</m:t>
                            </m:r>
                          </m:sup>
                        </m:sSup>
                      </m:oMath>
                    </m:oMathPara>
                  </a14:m>
                  <a:endParaRPr lang="en-US" sz="1000" dirty="0">
                    <a:latin typeface="Arial" panose="020B0604020202020204" pitchFamily="34" charset="0"/>
                    <a:cs typeface="Arial" panose="020B0604020202020204" pitchFamily="34" charset="0"/>
                  </a:endParaRPr>
                </a:p>
              </p:txBody>
            </p:sp>
          </mc:Choice>
          <mc:Fallback xmlns="">
            <p:sp>
              <p:nvSpPr>
                <p:cNvPr id="8" name="TextBox 7">
                  <a:extLst>
                    <a:ext uri="{FF2B5EF4-FFF2-40B4-BE49-F238E27FC236}">
                      <a16:creationId xmlns:a16="http://schemas.microsoft.com/office/drawing/2014/main" id="{27E3F37D-4BFB-A30E-4AAA-84804C60EA4A}"/>
                    </a:ext>
                  </a:extLst>
                </p:cNvPr>
                <p:cNvSpPr txBox="1">
                  <a:spLocks noRot="1" noChangeAspect="1" noMove="1" noResize="1" noEditPoints="1" noAdjustHandles="1" noChangeArrowheads="1" noChangeShapeType="1" noTextEdit="1"/>
                </p:cNvSpPr>
                <p:nvPr/>
              </p:nvSpPr>
              <p:spPr>
                <a:xfrm>
                  <a:off x="7811363" y="2506100"/>
                  <a:ext cx="430439" cy="246221"/>
                </a:xfrm>
                <a:prstGeom prst="rect">
                  <a:avLst/>
                </a:prstGeom>
                <a:blipFill>
                  <a:blip r:embed="rId4"/>
                  <a:stretch>
                    <a:fillRect/>
                  </a:stretch>
                </a:blipFill>
              </p:spPr>
              <p:txBody>
                <a:bodyPr/>
                <a:lstStyle/>
                <a:p>
                  <a:r>
                    <a:rPr lang="en-US">
                      <a:noFill/>
                    </a:rPr>
                    <a:t> </a:t>
                  </a:r>
                </a:p>
              </p:txBody>
            </p:sp>
          </mc:Fallback>
        </mc:AlternateContent>
        <p:sp>
          <p:nvSpPr>
            <p:cNvPr id="9" name="Oval 8">
              <a:extLst>
                <a:ext uri="{FF2B5EF4-FFF2-40B4-BE49-F238E27FC236}">
                  <a16:creationId xmlns:a16="http://schemas.microsoft.com/office/drawing/2014/main" id="{7E0AB6DE-17CD-EF1B-3ABB-101D39EADD1B}"/>
                </a:ext>
              </a:extLst>
            </p:cNvPr>
            <p:cNvSpPr/>
            <p:nvPr/>
          </p:nvSpPr>
          <p:spPr>
            <a:xfrm>
              <a:off x="7883007" y="3407445"/>
              <a:ext cx="298800" cy="2988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B179A54-547D-1382-C236-BE01972E45F9}"/>
                    </a:ext>
                  </a:extLst>
                </p:cNvPr>
                <p:cNvSpPr txBox="1"/>
                <p:nvPr/>
              </p:nvSpPr>
              <p:spPr>
                <a:xfrm>
                  <a:off x="7888831" y="3437012"/>
                  <a:ext cx="274369" cy="2462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AU" sz="1000" i="1" smtClean="0">
                            <a:latin typeface="Cambria Math" panose="02040503050406030204" pitchFamily="18" charset="0"/>
                          </a:rPr>
                          <m:t>𝑡</m:t>
                        </m:r>
                      </m:oMath>
                    </m:oMathPara>
                  </a14:m>
                  <a:endParaRPr lang="en-US" sz="1000" dirty="0">
                    <a:latin typeface="Arial" panose="020B0604020202020204" pitchFamily="34" charset="0"/>
                    <a:cs typeface="Arial" panose="020B0604020202020204" pitchFamily="34" charset="0"/>
                  </a:endParaRPr>
                </a:p>
              </p:txBody>
            </p:sp>
          </mc:Choice>
          <mc:Fallback xmlns="">
            <p:sp>
              <p:nvSpPr>
                <p:cNvPr id="10" name="TextBox 9">
                  <a:extLst>
                    <a:ext uri="{FF2B5EF4-FFF2-40B4-BE49-F238E27FC236}">
                      <a16:creationId xmlns:a16="http://schemas.microsoft.com/office/drawing/2014/main" id="{4B179A54-547D-1382-C236-BE01972E45F9}"/>
                    </a:ext>
                  </a:extLst>
                </p:cNvPr>
                <p:cNvSpPr txBox="1">
                  <a:spLocks noRot="1" noChangeAspect="1" noMove="1" noResize="1" noEditPoints="1" noAdjustHandles="1" noChangeArrowheads="1" noChangeShapeType="1" noTextEdit="1"/>
                </p:cNvSpPr>
                <p:nvPr/>
              </p:nvSpPr>
              <p:spPr>
                <a:xfrm>
                  <a:off x="7888831" y="3437012"/>
                  <a:ext cx="274369" cy="246221"/>
                </a:xfrm>
                <a:prstGeom prst="rect">
                  <a:avLst/>
                </a:prstGeom>
                <a:blipFill>
                  <a:blip r:embed="rId5"/>
                  <a:stretch>
                    <a:fillRect/>
                  </a:stretch>
                </a:blipFill>
              </p:spPr>
              <p:txBody>
                <a:bodyPr/>
                <a:lstStyle/>
                <a:p>
                  <a:r>
                    <a:rPr lang="en-US">
                      <a:noFill/>
                    </a:rPr>
                    <a:t> </a:t>
                  </a:r>
                </a:p>
              </p:txBody>
            </p:sp>
          </mc:Fallback>
        </mc:AlternateContent>
        <p:sp>
          <p:nvSpPr>
            <p:cNvPr id="11" name="Oval 10">
              <a:extLst>
                <a:ext uri="{FF2B5EF4-FFF2-40B4-BE49-F238E27FC236}">
                  <a16:creationId xmlns:a16="http://schemas.microsoft.com/office/drawing/2014/main" id="{437802FB-884B-81AD-44E8-68CB32F3A146}"/>
                </a:ext>
              </a:extLst>
            </p:cNvPr>
            <p:cNvSpPr/>
            <p:nvPr/>
          </p:nvSpPr>
          <p:spPr>
            <a:xfrm>
              <a:off x="6067566" y="3407445"/>
              <a:ext cx="298800" cy="2988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E1F13371-35BC-396F-3767-B0514CE89F71}"/>
                    </a:ext>
                  </a:extLst>
                </p:cNvPr>
                <p:cNvSpPr txBox="1"/>
                <p:nvPr/>
              </p:nvSpPr>
              <p:spPr>
                <a:xfrm>
                  <a:off x="6073390" y="3425364"/>
                  <a:ext cx="293607" cy="2462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AU" sz="1000" b="0" i="1" smtClean="0">
                            <a:latin typeface="Cambria Math" panose="02040503050406030204" pitchFamily="18" charset="0"/>
                            <a:cs typeface="Arial" panose="020B0604020202020204" pitchFamily="34" charset="0"/>
                          </a:rPr>
                          <m:t>𝑝</m:t>
                        </m:r>
                      </m:oMath>
                    </m:oMathPara>
                  </a14:m>
                  <a:endParaRPr lang="en-US" sz="1000" dirty="0">
                    <a:latin typeface="Arial" panose="020B0604020202020204" pitchFamily="34" charset="0"/>
                    <a:cs typeface="Arial" panose="020B0604020202020204" pitchFamily="34" charset="0"/>
                  </a:endParaRPr>
                </a:p>
              </p:txBody>
            </p:sp>
          </mc:Choice>
          <mc:Fallback xmlns="">
            <p:sp>
              <p:nvSpPr>
                <p:cNvPr id="12" name="TextBox 11">
                  <a:extLst>
                    <a:ext uri="{FF2B5EF4-FFF2-40B4-BE49-F238E27FC236}">
                      <a16:creationId xmlns:a16="http://schemas.microsoft.com/office/drawing/2014/main" id="{E1F13371-35BC-396F-3767-B0514CE89F71}"/>
                    </a:ext>
                  </a:extLst>
                </p:cNvPr>
                <p:cNvSpPr txBox="1">
                  <a:spLocks noRot="1" noChangeAspect="1" noMove="1" noResize="1" noEditPoints="1" noAdjustHandles="1" noChangeArrowheads="1" noChangeShapeType="1" noTextEdit="1"/>
                </p:cNvSpPr>
                <p:nvPr/>
              </p:nvSpPr>
              <p:spPr>
                <a:xfrm>
                  <a:off x="6073390" y="3425364"/>
                  <a:ext cx="293607" cy="246221"/>
                </a:xfrm>
                <a:prstGeom prst="rect">
                  <a:avLst/>
                </a:prstGeom>
                <a:blipFill>
                  <a:blip r:embed="rId6"/>
                  <a:stretch>
                    <a:fillRect b="-11111"/>
                  </a:stretch>
                </a:blipFill>
              </p:spPr>
              <p:txBody>
                <a:bodyPr/>
                <a:lstStyle/>
                <a:p>
                  <a:r>
                    <a:rPr lang="en-US">
                      <a:noFill/>
                    </a:rPr>
                    <a:t> </a:t>
                  </a:r>
                </a:p>
              </p:txBody>
            </p:sp>
          </mc:Fallback>
        </mc:AlternateContent>
        <p:sp>
          <p:nvSpPr>
            <p:cNvPr id="13" name="Oval 12">
              <a:extLst>
                <a:ext uri="{FF2B5EF4-FFF2-40B4-BE49-F238E27FC236}">
                  <a16:creationId xmlns:a16="http://schemas.microsoft.com/office/drawing/2014/main" id="{454D9161-902C-7529-4326-E255E3A85933}"/>
                </a:ext>
              </a:extLst>
            </p:cNvPr>
            <p:cNvSpPr/>
            <p:nvPr/>
          </p:nvSpPr>
          <p:spPr>
            <a:xfrm>
              <a:off x="6974301" y="3407445"/>
              <a:ext cx="298800" cy="2988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B9B7043-566D-4127-C4AE-5EF8A8A1189F}"/>
                    </a:ext>
                  </a:extLst>
                </p:cNvPr>
                <p:cNvSpPr txBox="1"/>
                <p:nvPr/>
              </p:nvSpPr>
              <p:spPr>
                <a:xfrm>
                  <a:off x="6980125" y="3437012"/>
                  <a:ext cx="297709" cy="2462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AU" sz="1000" b="0" i="1" smtClean="0">
                            <a:latin typeface="Cambria Math" panose="02040503050406030204" pitchFamily="18" charset="0"/>
                            <a:cs typeface="Arial" panose="020B0604020202020204" pitchFamily="34" charset="0"/>
                          </a:rPr>
                          <m:t>𝑑</m:t>
                        </m:r>
                      </m:oMath>
                    </m:oMathPara>
                  </a14:m>
                  <a:endParaRPr lang="en-US" sz="1000" dirty="0">
                    <a:latin typeface="Arial" panose="020B0604020202020204" pitchFamily="34" charset="0"/>
                    <a:cs typeface="Arial" panose="020B0604020202020204" pitchFamily="34" charset="0"/>
                  </a:endParaRPr>
                </a:p>
              </p:txBody>
            </p:sp>
          </mc:Choice>
          <mc:Fallback xmlns="">
            <p:sp>
              <p:nvSpPr>
                <p:cNvPr id="14" name="TextBox 13">
                  <a:extLst>
                    <a:ext uri="{FF2B5EF4-FFF2-40B4-BE49-F238E27FC236}">
                      <a16:creationId xmlns:a16="http://schemas.microsoft.com/office/drawing/2014/main" id="{1B9B7043-566D-4127-C4AE-5EF8A8A1189F}"/>
                    </a:ext>
                  </a:extLst>
                </p:cNvPr>
                <p:cNvSpPr txBox="1">
                  <a:spLocks noRot="1" noChangeAspect="1" noMove="1" noResize="1" noEditPoints="1" noAdjustHandles="1" noChangeArrowheads="1" noChangeShapeType="1" noTextEdit="1"/>
                </p:cNvSpPr>
                <p:nvPr/>
              </p:nvSpPr>
              <p:spPr>
                <a:xfrm>
                  <a:off x="6980125" y="3437012"/>
                  <a:ext cx="297709" cy="246221"/>
                </a:xfrm>
                <a:prstGeom prst="rect">
                  <a:avLst/>
                </a:prstGeom>
                <a:blipFill>
                  <a:blip r:embed="rId7"/>
                  <a:stretch>
                    <a:fillRect/>
                  </a:stretch>
                </a:blipFill>
              </p:spPr>
              <p:txBody>
                <a:bodyPr/>
                <a:lstStyle/>
                <a:p>
                  <a:r>
                    <a:rPr lang="en-US">
                      <a:noFill/>
                    </a:rPr>
                    <a:t> </a:t>
                  </a:r>
                </a:p>
              </p:txBody>
            </p:sp>
          </mc:Fallback>
        </mc:AlternateContent>
        <p:sp>
          <p:nvSpPr>
            <p:cNvPr id="15" name="Oval 14">
              <a:extLst>
                <a:ext uri="{FF2B5EF4-FFF2-40B4-BE49-F238E27FC236}">
                  <a16:creationId xmlns:a16="http://schemas.microsoft.com/office/drawing/2014/main" id="{358963E2-3459-6114-D0E4-3BF04B362448}"/>
                </a:ext>
              </a:extLst>
            </p:cNvPr>
            <p:cNvSpPr/>
            <p:nvPr/>
          </p:nvSpPr>
          <p:spPr>
            <a:xfrm>
              <a:off x="6977225" y="4305512"/>
              <a:ext cx="298800" cy="2988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1DA8387A-00B2-A43C-726E-0F22354C50E1}"/>
                    </a:ext>
                  </a:extLst>
                </p:cNvPr>
                <p:cNvSpPr txBox="1"/>
                <p:nvPr/>
              </p:nvSpPr>
              <p:spPr>
                <a:xfrm>
                  <a:off x="6977225" y="4329255"/>
                  <a:ext cx="295850" cy="2462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AU" sz="1000" b="0" i="1" smtClean="0">
                            <a:latin typeface="Cambria Math" panose="02040503050406030204" pitchFamily="18" charset="0"/>
                          </a:rPr>
                          <m:t>𝑛</m:t>
                        </m:r>
                      </m:oMath>
                    </m:oMathPara>
                  </a14:m>
                  <a:endParaRPr lang="en-US" sz="1000" dirty="0">
                    <a:latin typeface="Arial" panose="020B0604020202020204" pitchFamily="34" charset="0"/>
                    <a:cs typeface="Arial" panose="020B0604020202020204" pitchFamily="34" charset="0"/>
                  </a:endParaRPr>
                </a:p>
              </p:txBody>
            </p:sp>
          </mc:Choice>
          <mc:Fallback xmlns="">
            <p:sp>
              <p:nvSpPr>
                <p:cNvPr id="16" name="TextBox 15">
                  <a:extLst>
                    <a:ext uri="{FF2B5EF4-FFF2-40B4-BE49-F238E27FC236}">
                      <a16:creationId xmlns:a16="http://schemas.microsoft.com/office/drawing/2014/main" id="{1DA8387A-00B2-A43C-726E-0F22354C50E1}"/>
                    </a:ext>
                  </a:extLst>
                </p:cNvPr>
                <p:cNvSpPr txBox="1">
                  <a:spLocks noRot="1" noChangeAspect="1" noMove="1" noResize="1" noEditPoints="1" noAdjustHandles="1" noChangeArrowheads="1" noChangeShapeType="1" noTextEdit="1"/>
                </p:cNvSpPr>
                <p:nvPr/>
              </p:nvSpPr>
              <p:spPr>
                <a:xfrm>
                  <a:off x="6977225" y="4329255"/>
                  <a:ext cx="295850" cy="246221"/>
                </a:xfrm>
                <a:prstGeom prst="rect">
                  <a:avLst/>
                </a:prstGeom>
                <a:blipFill>
                  <a:blip r:embed="rId8"/>
                  <a:stretch>
                    <a:fillRect/>
                  </a:stretch>
                </a:blipFill>
              </p:spPr>
              <p:txBody>
                <a:bodyPr/>
                <a:lstStyle/>
                <a:p>
                  <a:r>
                    <a:rPr lang="en-US">
                      <a:noFill/>
                    </a:rPr>
                    <a:t> </a:t>
                  </a:r>
                </a:p>
              </p:txBody>
            </p:sp>
          </mc:Fallback>
        </mc:AlternateContent>
      </p:grpSp>
      <p:pic>
        <p:nvPicPr>
          <p:cNvPr id="17" name="Picture 16">
            <a:extLst>
              <a:ext uri="{FF2B5EF4-FFF2-40B4-BE49-F238E27FC236}">
                <a16:creationId xmlns:a16="http://schemas.microsoft.com/office/drawing/2014/main" id="{3A1778D6-C4A5-8051-6D8B-ADDF943A4547}"/>
              </a:ext>
            </a:extLst>
          </p:cNvPr>
          <p:cNvPicPr>
            <a:picLocks noChangeAspect="1"/>
          </p:cNvPicPr>
          <p:nvPr/>
        </p:nvPicPr>
        <p:blipFill>
          <a:blip r:embed="rId9"/>
          <a:stretch>
            <a:fillRect/>
          </a:stretch>
        </p:blipFill>
        <p:spPr>
          <a:xfrm>
            <a:off x="3110758" y="2271554"/>
            <a:ext cx="2922483" cy="1578853"/>
          </a:xfrm>
          <a:prstGeom prst="rect">
            <a:avLst/>
          </a:prstGeom>
        </p:spPr>
      </p:pic>
      <p:pic>
        <p:nvPicPr>
          <p:cNvPr id="18" name="Picture 17">
            <a:extLst>
              <a:ext uri="{FF2B5EF4-FFF2-40B4-BE49-F238E27FC236}">
                <a16:creationId xmlns:a16="http://schemas.microsoft.com/office/drawing/2014/main" id="{09238B12-3BA7-DEBD-A989-ED4540F99195}"/>
              </a:ext>
            </a:extLst>
          </p:cNvPr>
          <p:cNvPicPr>
            <a:picLocks noChangeAspect="1"/>
          </p:cNvPicPr>
          <p:nvPr/>
        </p:nvPicPr>
        <p:blipFill>
          <a:blip r:embed="rId10"/>
          <a:stretch>
            <a:fillRect/>
          </a:stretch>
        </p:blipFill>
        <p:spPr>
          <a:xfrm>
            <a:off x="6187361" y="1829619"/>
            <a:ext cx="2473017" cy="2461564"/>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E45413F8-21A4-6E65-D65C-7ACBDE92F041}"/>
                  </a:ext>
                </a:extLst>
              </p:cNvPr>
              <p:cNvSpPr txBox="1"/>
              <p:nvPr/>
            </p:nvSpPr>
            <p:spPr>
              <a:xfrm>
                <a:off x="969681" y="4425114"/>
                <a:ext cx="1479444" cy="276999"/>
              </a:xfrm>
              <a:prstGeom prst="rect">
                <a:avLst/>
              </a:prstGeom>
              <a:solidFill>
                <a:schemeClr val="bg1"/>
              </a:solidFill>
              <a:ln>
                <a:noFill/>
              </a:ln>
            </p:spPr>
            <p:txBody>
              <a:bodyPr wrap="none" rtlCol="0">
                <a:spAutoFit/>
              </a:bodyPr>
              <a:lstStyle/>
              <a:p>
                <a14:m>
                  <m:oMath xmlns:m="http://schemas.openxmlformats.org/officeDocument/2006/math">
                    <m:sSub>
                      <m:sSubPr>
                        <m:ctrlPr>
                          <a:rPr lang="en-US" sz="1200" i="1" smtClean="0">
                            <a:solidFill>
                              <a:srgbClr val="0E8BAE"/>
                            </a:solidFill>
                            <a:latin typeface="Cambria Math" panose="02040503050406030204" pitchFamily="18" charset="0"/>
                          </a:rPr>
                        </m:ctrlPr>
                      </m:sSubPr>
                      <m:e>
                        <m:r>
                          <a:rPr lang="en-AU" sz="1200" b="0" i="1" smtClean="0">
                            <a:solidFill>
                              <a:srgbClr val="0E8BAE"/>
                            </a:solidFill>
                            <a:latin typeface="Cambria Math" panose="02040503050406030204" pitchFamily="18" charset="0"/>
                          </a:rPr>
                          <m:t>𝑁</m:t>
                        </m:r>
                      </m:e>
                      <m:sub>
                        <m:r>
                          <m:rPr>
                            <m:sty m:val="p"/>
                          </m:rPr>
                          <a:rPr lang="en-AU" sz="1200" b="0" i="0" smtClean="0">
                            <a:solidFill>
                              <a:srgbClr val="0E8BAE"/>
                            </a:solidFill>
                            <a:latin typeface="Cambria Math" panose="02040503050406030204" pitchFamily="18" charset="0"/>
                          </a:rPr>
                          <m:t>eff</m:t>
                        </m:r>
                      </m:sub>
                    </m:sSub>
                  </m:oMath>
                </a14:m>
                <a:r>
                  <a:rPr lang="en-US" sz="1200" dirty="0">
                    <a:solidFill>
                      <a:srgbClr val="0E8BAE"/>
                    </a:solidFill>
                  </a:rPr>
                  <a:t> (expansion rate)</a:t>
                </a:r>
              </a:p>
            </p:txBody>
          </p:sp>
        </mc:Choice>
        <mc:Fallback xmlns="">
          <p:sp>
            <p:nvSpPr>
              <p:cNvPr id="19" name="TextBox 18">
                <a:extLst>
                  <a:ext uri="{FF2B5EF4-FFF2-40B4-BE49-F238E27FC236}">
                    <a16:creationId xmlns:a16="http://schemas.microsoft.com/office/drawing/2014/main" id="{E45413F8-21A4-6E65-D65C-7ACBDE92F041}"/>
                  </a:ext>
                </a:extLst>
              </p:cNvPr>
              <p:cNvSpPr txBox="1">
                <a:spLocks noRot="1" noChangeAspect="1" noMove="1" noResize="1" noEditPoints="1" noAdjustHandles="1" noChangeArrowheads="1" noChangeShapeType="1" noTextEdit="1"/>
              </p:cNvSpPr>
              <p:nvPr/>
            </p:nvSpPr>
            <p:spPr>
              <a:xfrm>
                <a:off x="969681" y="4425114"/>
                <a:ext cx="1479444" cy="276999"/>
              </a:xfrm>
              <a:prstGeom prst="rect">
                <a:avLst/>
              </a:prstGeom>
              <a:blipFill>
                <a:blip r:embed="rId11"/>
                <a:stretch>
                  <a:fillRect b="-1304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3271EE87-35A3-B2B3-B270-465455AF94AA}"/>
                  </a:ext>
                </a:extLst>
              </p:cNvPr>
              <p:cNvSpPr txBox="1"/>
              <p:nvPr/>
            </p:nvSpPr>
            <p:spPr>
              <a:xfrm>
                <a:off x="3584004" y="4241726"/>
                <a:ext cx="1975990" cy="646331"/>
              </a:xfrm>
              <a:prstGeom prst="rect">
                <a:avLst/>
              </a:prstGeom>
              <a:solidFill>
                <a:schemeClr val="bg1"/>
              </a:solidFill>
              <a:ln>
                <a:noFill/>
              </a:ln>
            </p:spPr>
            <p:txBody>
              <a:bodyPr wrap="none" rtlCol="0">
                <a:spAutoFit/>
              </a:bodyPr>
              <a:lstStyle/>
              <a:p>
                <a14:m>
                  <m:oMath xmlns:m="http://schemas.openxmlformats.org/officeDocument/2006/math">
                    <m:sSub>
                      <m:sSubPr>
                        <m:ctrlPr>
                          <a:rPr lang="en-US" sz="1200" i="1" smtClean="0">
                            <a:solidFill>
                              <a:srgbClr val="0E8BAE"/>
                            </a:solidFill>
                            <a:latin typeface="Cambria Math" panose="02040503050406030204" pitchFamily="18" charset="0"/>
                          </a:rPr>
                        </m:ctrlPr>
                      </m:sSubPr>
                      <m:e>
                        <m:r>
                          <a:rPr lang="en-AU" sz="1200" b="0" i="1" smtClean="0">
                            <a:solidFill>
                              <a:srgbClr val="0E8BAE"/>
                            </a:solidFill>
                            <a:latin typeface="Cambria Math" panose="02040503050406030204" pitchFamily="18" charset="0"/>
                          </a:rPr>
                          <m:t>𝑁</m:t>
                        </m:r>
                      </m:e>
                      <m:sub>
                        <m:r>
                          <m:rPr>
                            <m:sty m:val="p"/>
                          </m:rPr>
                          <a:rPr lang="en-AU" sz="1200" b="0" i="0" smtClean="0">
                            <a:solidFill>
                              <a:srgbClr val="0E8BAE"/>
                            </a:solidFill>
                            <a:latin typeface="Cambria Math" panose="02040503050406030204" pitchFamily="18" charset="0"/>
                          </a:rPr>
                          <m:t>eff</m:t>
                        </m:r>
                      </m:sub>
                    </m:sSub>
                  </m:oMath>
                </a14:m>
                <a:r>
                  <a:rPr lang="en-US" sz="1200" dirty="0">
                    <a:solidFill>
                      <a:srgbClr val="0E8BAE"/>
                    </a:solidFill>
                  </a:rPr>
                  <a:t> (expansion rate)</a:t>
                </a:r>
              </a:p>
              <a:p>
                <a:r>
                  <a:rPr lang="en-US" sz="1200" dirty="0">
                    <a:solidFill>
                      <a:srgbClr val="0E8BAE"/>
                    </a:solidFill>
                  </a:rPr>
                  <a:t>Interactions (free-streaming)</a:t>
                </a:r>
              </a:p>
              <a:p>
                <a:r>
                  <a:rPr lang="en-US" sz="1200" dirty="0">
                    <a:solidFill>
                      <a:srgbClr val="0E8BAE"/>
                    </a:solidFill>
                  </a:rPr>
                  <a:t>Lifetime (free-streaming)</a:t>
                </a:r>
              </a:p>
            </p:txBody>
          </p:sp>
        </mc:Choice>
        <mc:Fallback xmlns="">
          <p:sp>
            <p:nvSpPr>
              <p:cNvPr id="20" name="TextBox 19">
                <a:extLst>
                  <a:ext uri="{FF2B5EF4-FFF2-40B4-BE49-F238E27FC236}">
                    <a16:creationId xmlns:a16="http://schemas.microsoft.com/office/drawing/2014/main" id="{3271EE87-35A3-B2B3-B270-465455AF94AA}"/>
                  </a:ext>
                </a:extLst>
              </p:cNvPr>
              <p:cNvSpPr txBox="1">
                <a:spLocks noRot="1" noChangeAspect="1" noMove="1" noResize="1" noEditPoints="1" noAdjustHandles="1" noChangeArrowheads="1" noChangeShapeType="1" noTextEdit="1"/>
              </p:cNvSpPr>
              <p:nvPr/>
            </p:nvSpPr>
            <p:spPr>
              <a:xfrm>
                <a:off x="3584004" y="4241726"/>
                <a:ext cx="1975990" cy="646331"/>
              </a:xfrm>
              <a:prstGeom prst="rect">
                <a:avLst/>
              </a:prstGeom>
              <a:blipFill>
                <a:blip r:embed="rId12"/>
                <a:stretch>
                  <a:fillRect b="-5882"/>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1F683591-991C-ED27-A5A3-B8777F9CD6F8}"/>
                  </a:ext>
                </a:extLst>
              </p:cNvPr>
              <p:cNvSpPr txBox="1"/>
              <p:nvPr/>
            </p:nvSpPr>
            <p:spPr>
              <a:xfrm>
                <a:off x="6410903" y="4425114"/>
                <a:ext cx="1967692" cy="276999"/>
              </a:xfrm>
              <a:prstGeom prst="rect">
                <a:avLst/>
              </a:prstGeom>
              <a:solidFill>
                <a:schemeClr val="bg1"/>
              </a:solidFill>
              <a:ln>
                <a:noFill/>
              </a:ln>
            </p:spPr>
            <p:txBody>
              <a:bodyPr wrap="square" rtlCol="0">
                <a:spAutoFit/>
              </a:bodyPr>
              <a:lstStyle/>
              <a:p>
                <a14:m>
                  <m:oMath xmlns:m="http://schemas.openxmlformats.org/officeDocument/2006/math">
                    <m:nary>
                      <m:naryPr>
                        <m:chr m:val="∑"/>
                        <m:subHide m:val="on"/>
                        <m:supHide m:val="on"/>
                        <m:ctrlPr>
                          <a:rPr lang="en-US" sz="1200" i="1" smtClean="0">
                            <a:solidFill>
                              <a:srgbClr val="0E8BAE"/>
                            </a:solidFill>
                            <a:latin typeface="Cambria Math" panose="02040503050406030204" pitchFamily="18" charset="0"/>
                          </a:rPr>
                        </m:ctrlPr>
                      </m:naryPr>
                      <m:sub/>
                      <m:sup/>
                      <m:e>
                        <m:sSub>
                          <m:sSubPr>
                            <m:ctrlPr>
                              <a:rPr lang="en-US" sz="1200" i="1" smtClean="0">
                                <a:solidFill>
                                  <a:srgbClr val="0E8BAE"/>
                                </a:solidFill>
                                <a:latin typeface="Cambria Math" panose="02040503050406030204" pitchFamily="18" charset="0"/>
                              </a:rPr>
                            </m:ctrlPr>
                          </m:sSubPr>
                          <m:e>
                            <m:r>
                              <a:rPr lang="en-AU" sz="1200" b="0" i="1" smtClean="0">
                                <a:solidFill>
                                  <a:srgbClr val="0E8BAE"/>
                                </a:solidFill>
                                <a:latin typeface="Cambria Math" panose="02040503050406030204" pitchFamily="18" charset="0"/>
                              </a:rPr>
                              <m:t>𝑚</m:t>
                            </m:r>
                          </m:e>
                          <m:sub>
                            <m:r>
                              <a:rPr lang="en-US" sz="1200" i="1" smtClean="0">
                                <a:solidFill>
                                  <a:srgbClr val="0E8BAE"/>
                                </a:solidFill>
                                <a:latin typeface="Cambria Math" panose="02040503050406030204" pitchFamily="18" charset="0"/>
                                <a:ea typeface="Cambria Math" panose="02040503050406030204" pitchFamily="18" charset="0"/>
                              </a:rPr>
                              <m:t>𝜈</m:t>
                            </m:r>
                          </m:sub>
                        </m:sSub>
                      </m:e>
                    </m:nary>
                  </m:oMath>
                </a14:m>
                <a:r>
                  <a:rPr lang="en-US" sz="1200" dirty="0">
                    <a:solidFill>
                      <a:srgbClr val="0E8BAE"/>
                    </a:solidFill>
                  </a:rPr>
                  <a:t> (perturbation growth)</a:t>
                </a:r>
              </a:p>
            </p:txBody>
          </p:sp>
        </mc:Choice>
        <mc:Fallback xmlns="">
          <p:sp>
            <p:nvSpPr>
              <p:cNvPr id="21" name="TextBox 20">
                <a:extLst>
                  <a:ext uri="{FF2B5EF4-FFF2-40B4-BE49-F238E27FC236}">
                    <a16:creationId xmlns:a16="http://schemas.microsoft.com/office/drawing/2014/main" id="{1F683591-991C-ED27-A5A3-B8777F9CD6F8}"/>
                  </a:ext>
                </a:extLst>
              </p:cNvPr>
              <p:cNvSpPr txBox="1">
                <a:spLocks noRot="1" noChangeAspect="1" noMove="1" noResize="1" noEditPoints="1" noAdjustHandles="1" noChangeArrowheads="1" noChangeShapeType="1" noTextEdit="1"/>
              </p:cNvSpPr>
              <p:nvPr/>
            </p:nvSpPr>
            <p:spPr>
              <a:xfrm>
                <a:off x="6410903" y="4425114"/>
                <a:ext cx="1967692" cy="276999"/>
              </a:xfrm>
              <a:prstGeom prst="rect">
                <a:avLst/>
              </a:prstGeom>
              <a:blipFill>
                <a:blip r:embed="rId13"/>
                <a:stretch>
                  <a:fillRect l="-9615" t="-91304" b="-147826"/>
                </a:stretch>
              </a:blipFill>
              <a:ln>
                <a:noFill/>
              </a:ln>
            </p:spPr>
            <p:txBody>
              <a:bodyPr/>
              <a:lstStyle/>
              <a:p>
                <a:r>
                  <a:rPr lang="en-US">
                    <a:noFill/>
                  </a:rPr>
                  <a:t> </a:t>
                </a:r>
              </a:p>
            </p:txBody>
          </p:sp>
        </mc:Fallback>
      </mc:AlternateContent>
      <p:sp>
        <p:nvSpPr>
          <p:cNvPr id="22" name="Slide Number Placeholder 21">
            <a:extLst>
              <a:ext uri="{FF2B5EF4-FFF2-40B4-BE49-F238E27FC236}">
                <a16:creationId xmlns:a16="http://schemas.microsoft.com/office/drawing/2014/main" id="{229CCA3E-720C-48B0-5709-D700C301C06F}"/>
              </a:ext>
            </a:extLst>
          </p:cNvPr>
          <p:cNvSpPr>
            <a:spLocks noGrp="1"/>
          </p:cNvSpPr>
          <p:nvPr>
            <p:ph type="sldNum" sz="quarter" idx="12"/>
          </p:nvPr>
        </p:nvSpPr>
        <p:spPr/>
        <p:txBody>
          <a:bodyPr/>
          <a:lstStyle/>
          <a:p>
            <a:fld id="{A4ED5AB7-515B-904A-811B-D7BD6E84713F}" type="slidenum">
              <a:rPr lang="en-US" smtClean="0"/>
              <a:t>9</a:t>
            </a:fld>
            <a:endParaRPr lang="en-US" dirty="0"/>
          </a:p>
        </p:txBody>
      </p:sp>
      <p:sp>
        <p:nvSpPr>
          <p:cNvPr id="24" name="Content Placeholder 7">
            <a:extLst>
              <a:ext uri="{FF2B5EF4-FFF2-40B4-BE49-F238E27FC236}">
                <a16:creationId xmlns:a16="http://schemas.microsoft.com/office/drawing/2014/main" id="{4F30A6A4-A64E-D59B-E098-042729AAD3A4}"/>
              </a:ext>
            </a:extLst>
          </p:cNvPr>
          <p:cNvSpPr txBox="1">
            <a:spLocks/>
          </p:cNvSpPr>
          <p:nvPr/>
        </p:nvSpPr>
        <p:spPr>
          <a:xfrm>
            <a:off x="3307720" y="1234287"/>
            <a:ext cx="2769409" cy="553998"/>
          </a:xfrm>
          <a:prstGeom prst="rect">
            <a:avLst/>
          </a:prstGeom>
        </p:spPr>
        <p:txBody>
          <a:bodyPr>
            <a:normAutofit/>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Arial" pitchFamily="34" charset="0"/>
              <a:buNone/>
            </a:pPr>
            <a:r>
              <a:rPr lang="en-US" sz="1500" dirty="0"/>
              <a:t>Cosmic microwave background anisotropies</a:t>
            </a:r>
            <a:endParaRPr lang="en-US" sz="1500" b="1" dirty="0"/>
          </a:p>
        </p:txBody>
      </p:sp>
      <p:sp>
        <p:nvSpPr>
          <p:cNvPr id="25" name="Content Placeholder 7">
            <a:extLst>
              <a:ext uri="{FF2B5EF4-FFF2-40B4-BE49-F238E27FC236}">
                <a16:creationId xmlns:a16="http://schemas.microsoft.com/office/drawing/2014/main" id="{FB13F572-0056-871A-4EF8-F0C127F803D5}"/>
              </a:ext>
            </a:extLst>
          </p:cNvPr>
          <p:cNvSpPr txBox="1">
            <a:spLocks/>
          </p:cNvSpPr>
          <p:nvPr/>
        </p:nvSpPr>
        <p:spPr>
          <a:xfrm>
            <a:off x="6087264" y="1240338"/>
            <a:ext cx="2769409" cy="553998"/>
          </a:xfrm>
          <a:prstGeom prst="rect">
            <a:avLst/>
          </a:prstGeom>
        </p:spPr>
        <p:txBody>
          <a:bodyPr>
            <a:normAutofit/>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Arial" pitchFamily="34" charset="0"/>
              <a:buNone/>
            </a:pPr>
            <a:r>
              <a:rPr lang="en-US" sz="1500" dirty="0"/>
              <a:t>Large-scale matter distribution</a:t>
            </a:r>
            <a:endParaRPr lang="en-US" sz="1500" b="1" dirty="0"/>
          </a:p>
        </p:txBody>
      </p:sp>
      <p:sp>
        <p:nvSpPr>
          <p:cNvPr id="27" name="Content Placeholder 7">
            <a:extLst>
              <a:ext uri="{FF2B5EF4-FFF2-40B4-BE49-F238E27FC236}">
                <a16:creationId xmlns:a16="http://schemas.microsoft.com/office/drawing/2014/main" id="{167A409C-C6FF-D633-4C9A-EC554BCEC2B5}"/>
              </a:ext>
            </a:extLst>
          </p:cNvPr>
          <p:cNvSpPr txBox="1">
            <a:spLocks/>
          </p:cNvSpPr>
          <p:nvPr/>
        </p:nvSpPr>
        <p:spPr>
          <a:xfrm>
            <a:off x="538311" y="1229170"/>
            <a:ext cx="2769409" cy="553998"/>
          </a:xfrm>
          <a:prstGeom prst="rect">
            <a:avLst/>
          </a:prstGeom>
        </p:spPr>
        <p:txBody>
          <a:bodyPr>
            <a:normAutofit/>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Arial" pitchFamily="34" charset="0"/>
              <a:buNone/>
            </a:pPr>
            <a:r>
              <a:rPr lang="en-US" sz="1500" dirty="0"/>
              <a:t>Light element abundances from primordial nucleosynthesis</a:t>
            </a:r>
            <a:endParaRPr lang="en-US" sz="1500" b="1" dirty="0"/>
          </a:p>
        </p:txBody>
      </p:sp>
      <p:sp>
        <p:nvSpPr>
          <p:cNvPr id="23" name="TextBox 22">
            <a:extLst>
              <a:ext uri="{FF2B5EF4-FFF2-40B4-BE49-F238E27FC236}">
                <a16:creationId xmlns:a16="http://schemas.microsoft.com/office/drawing/2014/main" id="{690A3BDA-364F-18DB-DF62-0C72DDEAD6B3}"/>
              </a:ext>
            </a:extLst>
          </p:cNvPr>
          <p:cNvSpPr txBox="1"/>
          <p:nvPr/>
        </p:nvSpPr>
        <p:spPr>
          <a:xfrm>
            <a:off x="6293837" y="461876"/>
            <a:ext cx="2392963" cy="323165"/>
          </a:xfrm>
          <a:prstGeom prst="rect">
            <a:avLst/>
          </a:prstGeom>
          <a:noFill/>
        </p:spPr>
        <p:txBody>
          <a:bodyPr wrap="none" rtlCol="0">
            <a:spAutoFit/>
          </a:bodyPr>
          <a:lstStyle/>
          <a:p>
            <a:r>
              <a:rPr lang="en-US" sz="1500" dirty="0"/>
              <a:t>+ Supernova </a:t>
            </a:r>
            <a:r>
              <a:rPr lang="en-US" sz="1500" dirty="0" err="1"/>
              <a:t>Ia</a:t>
            </a:r>
            <a:r>
              <a:rPr lang="en-US" sz="1500" dirty="0"/>
              <a:t>, local H</a:t>
            </a:r>
            <a:r>
              <a:rPr lang="en-US" sz="1500" baseline="-25000" dirty="0"/>
              <a:t>0</a:t>
            </a:r>
            <a:r>
              <a:rPr lang="en-US" sz="1500" dirty="0"/>
              <a:t>, etc.</a:t>
            </a:r>
            <a:endParaRPr lang="en-US" sz="1500" baseline="-25000" dirty="0"/>
          </a:p>
        </p:txBody>
      </p:sp>
      <p:sp>
        <p:nvSpPr>
          <p:cNvPr id="30" name="TextBox 29">
            <a:extLst>
              <a:ext uri="{FF2B5EF4-FFF2-40B4-BE49-F238E27FC236}">
                <a16:creationId xmlns:a16="http://schemas.microsoft.com/office/drawing/2014/main" id="{FA1E0722-705B-7A54-BC99-F26B535AF7A5}"/>
              </a:ext>
            </a:extLst>
          </p:cNvPr>
          <p:cNvSpPr txBox="1"/>
          <p:nvPr/>
        </p:nvSpPr>
        <p:spPr>
          <a:xfrm>
            <a:off x="6636154" y="727826"/>
            <a:ext cx="1967692" cy="276999"/>
          </a:xfrm>
          <a:prstGeom prst="rect">
            <a:avLst/>
          </a:prstGeom>
          <a:solidFill>
            <a:schemeClr val="bg1"/>
          </a:solidFill>
          <a:ln>
            <a:noFill/>
          </a:ln>
        </p:spPr>
        <p:txBody>
          <a:bodyPr wrap="square" rtlCol="0">
            <a:spAutoFit/>
          </a:bodyPr>
          <a:lstStyle/>
          <a:p>
            <a:r>
              <a:rPr lang="en-US" sz="1200" dirty="0">
                <a:solidFill>
                  <a:srgbClr val="0E8BAE"/>
                </a:solidFill>
              </a:rPr>
              <a:t>(No direct neutrino effects)</a:t>
            </a:r>
          </a:p>
        </p:txBody>
      </p:sp>
    </p:spTree>
    <p:extLst>
      <p:ext uri="{BB962C8B-B14F-4D97-AF65-F5344CB8AC3E}">
        <p14:creationId xmlns:p14="http://schemas.microsoft.com/office/powerpoint/2010/main" val="3808905657"/>
      </p:ext>
    </p:extLst>
  </p:cSld>
  <p:clrMapOvr>
    <a:masterClrMapping/>
  </p:clrMapOvr>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12444</TotalTime>
  <Words>3052</Words>
  <Application>Microsoft Macintosh PowerPoint</Application>
  <PresentationFormat>On-screen Show (16:9)</PresentationFormat>
  <Paragraphs>525</Paragraphs>
  <Slides>42</Slides>
  <Notes>6</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American Typewriter</vt:lpstr>
      <vt:lpstr>Arial</vt:lpstr>
      <vt:lpstr>Calibri</vt:lpstr>
      <vt:lpstr>Cambria Math</vt:lpstr>
      <vt:lpstr>Futura Medium</vt:lpstr>
      <vt:lpstr>Black</vt:lpstr>
      <vt:lpstr>Cosmological implications for neutrino physics</vt:lpstr>
      <vt:lpstr>An unlikely partnership?</vt:lpstr>
      <vt:lpstr>PowerPoint Presentation</vt:lpstr>
      <vt:lpstr>Formation of the C𝜈B…</vt:lpstr>
      <vt:lpstr>The cosmic neutrino background…</vt:lpstr>
      <vt:lpstr>PowerPoint Presentation</vt:lpstr>
      <vt:lpstr>What can cosmology do for neutrino physics?</vt:lpstr>
      <vt:lpstr>What can cosmology do for neutrino physics?</vt:lpstr>
      <vt:lpstr>Cosmological observables…</vt:lpstr>
      <vt:lpstr>What do these probes really probe?</vt:lpstr>
      <vt:lpstr>What do these probes really probe?</vt:lpstr>
      <vt:lpstr>Neutrinos &amp; the expansion rate…   </vt:lpstr>
      <vt:lpstr>Neutrinos &amp; the expansion rate…   </vt:lpstr>
      <vt:lpstr>Neutrinos &amp; the expansion rate…   </vt:lpstr>
      <vt:lpstr>Nucleosynthesis &amp; Neff…</vt:lpstr>
      <vt:lpstr>Nucleosynthesis &amp; Neff…</vt:lpstr>
      <vt:lpstr>CMB anisotropies &amp; Neff…</vt:lpstr>
      <vt:lpstr>What do these probes really probe?</vt:lpstr>
      <vt:lpstr>Neutrino masses &amp; large-scale structure...</vt:lpstr>
      <vt:lpstr>Neutrino masses &amp; large-scale structure...</vt:lpstr>
      <vt:lpstr>Matter power spectrum…</vt:lpstr>
      <vt:lpstr>Matter power spectrum…</vt:lpstr>
      <vt:lpstr>Neutrino mass from cosmology…</vt:lpstr>
      <vt:lpstr>What to expect in the future?</vt:lpstr>
      <vt:lpstr>Matter power spectrum…</vt:lpstr>
      <vt:lpstr>What to expect in the future?</vt:lpstr>
      <vt:lpstr>What to expect in the future?</vt:lpstr>
      <vt:lpstr>Matter power spectrum…</vt:lpstr>
      <vt:lpstr>What do these probes really probe?</vt:lpstr>
      <vt:lpstr>Formation of the C𝜈B…</vt:lpstr>
      <vt:lpstr>Neutrino free-streaming &amp; the CMB… </vt:lpstr>
      <vt:lpstr>Neutrino free-streaming &amp; the metric… </vt:lpstr>
      <vt:lpstr>Neutrino free-streaming &amp; the CMB… </vt:lpstr>
      <vt:lpstr>Isotropisation timescale…</vt:lpstr>
      <vt:lpstr>Isotropisation from 𝜈 self-interaction…</vt:lpstr>
      <vt:lpstr>𝜈 self-interaction and the H_0 tension…  </vt:lpstr>
      <vt:lpstr>Isotropisation from relativistic (inverse) decay…</vt:lpstr>
      <vt:lpstr>Isotropisation from relativistic (inverse) decay…</vt:lpstr>
      <vt:lpstr>CMB lower bounds on the neutrino lifetime…</vt:lpstr>
      <vt:lpstr>CMB lower bounds on the neutrino lifetime…</vt:lpstr>
      <vt:lpstr>Why I like this so much…</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Yvonne</dc:creator>
  <cp:lastModifiedBy>Yvonne Wong</cp:lastModifiedBy>
  <cp:revision>1629</cp:revision>
  <cp:lastPrinted>2018-02-25T06:51:50Z</cp:lastPrinted>
  <dcterms:created xsi:type="dcterms:W3CDTF">2015-05-27T07:57:43Z</dcterms:created>
  <dcterms:modified xsi:type="dcterms:W3CDTF">2023-07-03T01:56:13Z</dcterms:modified>
</cp:coreProperties>
</file>