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56" r:id="rId1"/>
  </p:sldMasterIdLst>
  <p:notesMasterIdLst>
    <p:notesMasterId r:id="rId23"/>
  </p:notesMasterIdLst>
  <p:sldIdLst>
    <p:sldId id="262" r:id="rId2"/>
    <p:sldId id="626" r:id="rId3"/>
    <p:sldId id="620" r:id="rId4"/>
    <p:sldId id="619" r:id="rId5"/>
    <p:sldId id="630" r:id="rId6"/>
    <p:sldId id="623" r:id="rId7"/>
    <p:sldId id="560" r:id="rId8"/>
    <p:sldId id="633" r:id="rId9"/>
    <p:sldId id="559" r:id="rId10"/>
    <p:sldId id="632" r:id="rId11"/>
    <p:sldId id="615" r:id="rId12"/>
    <p:sldId id="628" r:id="rId13"/>
    <p:sldId id="622" r:id="rId14"/>
    <p:sldId id="336" r:id="rId15"/>
    <p:sldId id="627" r:id="rId16"/>
    <p:sldId id="549" r:id="rId17"/>
    <p:sldId id="634" r:id="rId18"/>
    <p:sldId id="598" r:id="rId19"/>
    <p:sldId id="592" r:id="rId20"/>
    <p:sldId id="635" r:id="rId21"/>
    <p:sldId id="382" r:id="rId22"/>
  </p:sldIdLst>
  <p:sldSz cx="9144000" cy="6858000" type="screen4x3"/>
  <p:notesSz cx="6858000" cy="9144000"/>
  <p:embeddedFontLst>
    <p:embeddedFont>
      <p:font typeface="Arial Nova" panose="020B0504020202020204" pitchFamily="34" charset="0"/>
      <p:regular r:id="rId24"/>
      <p:bold r:id="rId25"/>
      <p:italic r:id="rId26"/>
      <p:boldItalic r:id="rId27"/>
    </p:embeddedFont>
    <p:embeddedFont>
      <p:font typeface="Arial Nova Light" panose="020B0304020202020204" pitchFamily="34" charset="0"/>
      <p:regular r:id="rId28"/>
      <p:italic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mbria Math" panose="02040503050406030204" pitchFamily="18" charset="0"/>
      <p:regular r:id="rId34"/>
    </p:embeddedFont>
    <p:embeddedFont>
      <p:font typeface="Gill Sans Nova" panose="020B0602020104020203" pitchFamily="34" charset="0"/>
      <p:regular r:id="rId35"/>
      <p:bold r:id="rId36"/>
      <p:italic r:id="rId37"/>
      <p:boldItalic r:id="rId38"/>
    </p:embeddedFont>
    <p:embeddedFont>
      <p:font typeface="Times" panose="02020603050405020304" pitchFamily="18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4D86"/>
    <a:srgbClr val="660000"/>
    <a:srgbClr val="FF6600"/>
    <a:srgbClr val="2A3674"/>
    <a:srgbClr val="729FC4"/>
    <a:srgbClr val="007000"/>
    <a:srgbClr val="C82400"/>
    <a:srgbClr val="7A927A"/>
    <a:srgbClr val="0000FF"/>
    <a:srgbClr val="FF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01" autoAdjust="0"/>
    <p:restoredTop sz="99086" autoAdjust="0"/>
  </p:normalViewPr>
  <p:slideViewPr>
    <p:cSldViewPr snapToGrid="0">
      <p:cViewPr varScale="1">
        <p:scale>
          <a:sx n="113" d="100"/>
          <a:sy n="113" d="100"/>
        </p:scale>
        <p:origin x="852" y="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C01DCA-A316-453B-8AF9-00F10975BCDB}" type="datetimeFigureOut">
              <a:rPr lang="en-US" smtClean="0"/>
              <a:t>7/3/2023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FD074A-9455-4784-BED0-F32AF143BD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0813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</a:p>
        </p:txBody>
      </p:sp>
      <p:sp>
        <p:nvSpPr>
          <p:cNvPr id="2" name="AutoShape 2" descr="Virginia Tech logo"/>
          <p:cNvSpPr>
            <a:spLocks noChangeAspect="1" noChangeArrowheads="1"/>
          </p:cNvSpPr>
          <p:nvPr userDrawn="1"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AutoShape 4" descr="Virginia Tech logo"/>
          <p:cNvSpPr>
            <a:spLocks noChangeAspect="1" noChangeArrowheads="1"/>
          </p:cNvSpPr>
          <p:nvPr userDrawn="1"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AutoShape 6" descr="Virginia Tech logo"/>
          <p:cNvSpPr>
            <a:spLocks noChangeAspect="1" noChangeArrowheads="1"/>
          </p:cNvSpPr>
          <p:nvPr userDrawn="1"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9" name="AutoShape 10" descr="Virginia Tech logo"/>
          <p:cNvSpPr>
            <a:spLocks noChangeAspect="1" noChangeArrowheads="1"/>
          </p:cNvSpPr>
          <p:nvPr userDrawn="1"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0" name="AutoShape 12" descr="https://www.assets.cms.vt.edu/images/HorizontalStacked/HorizontalStacked_RGB_maroon.svg"/>
          <p:cNvSpPr>
            <a:spLocks noChangeAspect="1" noChangeArrowheads="1"/>
          </p:cNvSpPr>
          <p:nvPr userDrawn="1"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AutoShape 14" descr="https://www.assets.cms.vt.edu/images/HorizontalStacked/HorizontalStacked_RGB_whiteorange.svg"/>
          <p:cNvSpPr>
            <a:spLocks noChangeAspect="1" noChangeArrowheads="1"/>
          </p:cNvSpPr>
          <p:nvPr userDrawn="1"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4" name="AutoShape 16" descr="http://cnp.phys.vt.edu/internal/CNP_Logo.gif"/>
          <p:cNvSpPr>
            <a:spLocks noChangeAspect="1" noChangeArrowheads="1"/>
          </p:cNvSpPr>
          <p:nvPr userDrawn="1"/>
        </p:nvSpPr>
        <p:spPr bwMode="auto">
          <a:xfrm>
            <a:off x="155575" y="-13716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5" name="AutoShape 18" descr="http://cnp.phys.vt.edu/internal/CNP_Logo.gif"/>
          <p:cNvSpPr>
            <a:spLocks noChangeAspect="1" noChangeArrowheads="1"/>
          </p:cNvSpPr>
          <p:nvPr userDrawn="1"/>
        </p:nvSpPr>
        <p:spPr bwMode="auto">
          <a:xfrm>
            <a:off x="307975" y="-1219200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1913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1092636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D89160-0DE0-4F75-9320-410865B23BB7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7/3/2023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336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dirty="0"/>
              <a:t>Jonathan Link</a:t>
            </a:r>
          </a:p>
        </p:txBody>
      </p:sp>
    </p:spTree>
    <p:extLst>
      <p:ext uri="{BB962C8B-B14F-4D97-AF65-F5344CB8AC3E}">
        <p14:creationId xmlns:p14="http://schemas.microsoft.com/office/powerpoint/2010/main" val="6862734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/>
          <p:cNvPicPr>
            <a:picLocks noChangeAspect="1" noChangeArrowheads="1"/>
          </p:cNvPicPr>
          <p:nvPr userDrawn="1"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6485598"/>
            <a:ext cx="9144000" cy="392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516688"/>
            <a:ext cx="39624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600" i="1"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+mn-cs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0"/>
            <a:ext cx="9144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jmlink\Desktop\CNP_Logo_White.gif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99" y="6465379"/>
            <a:ext cx="1479669" cy="42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jmlink\Desktop\VT_Logo.gif"/>
          <p:cNvPicPr>
            <a:picLocks noChangeAspect="1" noChangeArrowheads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91" y="6478030"/>
            <a:ext cx="1620268" cy="398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147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</p:sldLayoutIdLst>
  <p:hf sldNum="0"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ti.gov/biblio/1826602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image" Target="../media/image12.jpg"/><Relationship Id="rId7" Type="http://schemas.openxmlformats.org/officeDocument/2006/relationships/image" Target="../media/image15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58B34E-2556-81A1-65D2-D33D2EDF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0" y="4991754"/>
            <a:ext cx="9144000" cy="1891413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980" y="852651"/>
            <a:ext cx="914002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2A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Neutrino Applications: From Science Fiction to Reality</a:t>
            </a:r>
            <a:r>
              <a:rPr lang="en-US" sz="4800" dirty="0">
                <a:solidFill>
                  <a:schemeClr val="bg1"/>
                </a:solidFill>
                <a:cs typeface="Arial" pitchFamily="34" charset="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  <a:p>
            <a:pPr algn="ctr" fontAlgn="base">
              <a:spcBef>
                <a:spcPts val="48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Jonathan Link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Center for Neutrino Physics, Virginia Tech</a:t>
            </a:r>
          </a:p>
          <a:p>
            <a:pPr algn="ctr" fontAlgn="base">
              <a:spcBef>
                <a:spcPts val="3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July 4, 2023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32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WIN2023 AT SYSU ZHUHAI CAMPUS, CHINA</a:t>
            </a:r>
            <a:endParaRPr lang="en-US" sz="32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July 3 - July 8, 2023</a:t>
            </a:r>
          </a:p>
        </p:txBody>
      </p:sp>
    </p:spTree>
    <p:extLst>
      <p:ext uri="{BB962C8B-B14F-4D97-AF65-F5344CB8AC3E}">
        <p14:creationId xmlns:p14="http://schemas.microsoft.com/office/powerpoint/2010/main" val="16889615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E118-C247-721E-5A49-EC9E8D3F5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Neutrino Spectral Analysis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4E4B3-9774-9A8A-63F8-7D9CEEEE5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44343CB-1DAB-8330-E988-FC87D5E4DBEF}"/>
              </a:ext>
            </a:extLst>
          </p:cNvPr>
          <p:cNvGrpSpPr/>
          <p:nvPr/>
        </p:nvGrpSpPr>
        <p:grpSpPr>
          <a:xfrm>
            <a:off x="4725726" y="1073954"/>
            <a:ext cx="4271818" cy="4271818"/>
            <a:chOff x="4775080" y="1765829"/>
            <a:chExt cx="4271818" cy="4271818"/>
          </a:xfrm>
        </p:grpSpPr>
        <p:pic>
          <p:nvPicPr>
            <p:cNvPr id="5" name="Picture 3">
              <a:extLst>
                <a:ext uri="{FF2B5EF4-FFF2-40B4-BE49-F238E27FC236}">
                  <a16:creationId xmlns:a16="http://schemas.microsoft.com/office/drawing/2014/main" id="{CD90E759-3122-C39A-A553-9D9059BC8B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5080" y="1765829"/>
              <a:ext cx="4271818" cy="42718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BB181CC-4BA0-510C-FA10-BCF7D6687048}"/>
                </a:ext>
              </a:extLst>
            </p:cNvPr>
            <p:cNvSpPr txBox="1"/>
            <p:nvPr/>
          </p:nvSpPr>
          <p:spPr>
            <a:xfrm>
              <a:off x="5507406" y="1917092"/>
              <a:ext cx="268532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dirty="0"/>
                <a:t>Christensen et al.  PRL 113, 042503 (2014) 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5D366B6-41FF-6CCD-AD66-AD01EE532670}"/>
              </a:ext>
            </a:extLst>
          </p:cNvPr>
          <p:cNvSpPr txBox="1"/>
          <p:nvPr/>
        </p:nvSpPr>
        <p:spPr>
          <a:xfrm>
            <a:off x="410247" y="747579"/>
            <a:ext cx="4271818" cy="2662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154D8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basic idea is to measure the neutrino energy spectrum to determine the current rate of plutonium fission, and to watch it evolve over time.</a:t>
            </a:r>
          </a:p>
          <a:p>
            <a:pPr>
              <a:spcAft>
                <a:spcPts val="1800"/>
              </a:spcAft>
            </a:pPr>
            <a:r>
              <a:rPr lang="en-US" sz="19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 the operating reactor does not match expectations from its declared state, it may indicate an attempt to divert plutonium.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551F60-DE3D-B866-8A57-7B214D8329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467" y="3587646"/>
            <a:ext cx="4450875" cy="2867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A469C7-68E3-9979-7BD1-1CA4A2F8EBCF}"/>
              </a:ext>
            </a:extLst>
          </p:cNvPr>
          <p:cNvSpPr txBox="1"/>
          <p:nvPr/>
        </p:nvSpPr>
        <p:spPr>
          <a:xfrm>
            <a:off x="4682065" y="5345772"/>
            <a:ext cx="43154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154D86"/>
                </a:solidFill>
              </a:rPr>
              <a:t>Without neutrinos, onsite inspectors would be required to know if a refueling happened during the shutdown.</a:t>
            </a:r>
          </a:p>
        </p:txBody>
      </p:sp>
    </p:spTree>
    <p:extLst>
      <p:ext uri="{BB962C8B-B14F-4D97-AF65-F5344CB8AC3E}">
        <p14:creationId xmlns:p14="http://schemas.microsoft.com/office/powerpoint/2010/main" val="17022211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82C81-152E-47FC-9057-82969ACEF7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The Nu Tools Study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FD73A7-0AD3-4AC3-9632-54EC697AF3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23689E-405B-463F-AAB5-464E36B77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2963" y="685802"/>
            <a:ext cx="4500543" cy="579940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BB3E0B-C0E5-4A84-BA97-E81DA00EC9A4}"/>
              </a:ext>
            </a:extLst>
          </p:cNvPr>
          <p:cNvSpPr/>
          <p:nvPr/>
        </p:nvSpPr>
        <p:spPr>
          <a:xfrm>
            <a:off x="165972" y="953849"/>
            <a:ext cx="4558428" cy="5124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400"/>
              </a:spcAft>
            </a:pPr>
            <a:r>
              <a:rPr 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study was commissioned by the US National Nuclear Security Administration (NNSA) to study possible application of reactor neutrino detection.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Tools released its final report in August 2021:</a:t>
            </a:r>
          </a:p>
          <a:p>
            <a:pPr algn="ctr">
              <a:spcAft>
                <a:spcPts val="2400"/>
              </a:spcAft>
            </a:pPr>
            <a:r>
              <a:rPr lang="en-US" dirty="0">
                <a:hlinkClick r:id="rId3"/>
              </a:rPr>
              <a:t>https://www.osti.gov/biblio/1826602/</a:t>
            </a:r>
            <a:endParaRPr lang="en-US" dirty="0"/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report found promising potential for applications of neutrino detectors in 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nuclear deals, and</a:t>
            </a:r>
          </a:p>
          <a:p>
            <a:pPr marL="742950" lvl="1" indent="-285750">
              <a:spcAft>
                <a:spcPts val="24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Monitoring advanced nuclear reactors </a:t>
            </a:r>
          </a:p>
          <a:p>
            <a:r>
              <a:rPr lang="en-US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report rejected the idea that neutrinos could be used to discover unknown reactors or monitor reactors from afar. </a:t>
            </a:r>
            <a:endParaRPr lang="en-US" dirty="0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59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F5ED3D-8A5C-28E0-A3C2-7E4A9C5E5D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How to Detect Reactor Neutrinos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4E6BAD-0268-D5BF-4372-D478C30334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F1C362-E659-7FD3-DE8C-912F0C7EF7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089" y="736604"/>
            <a:ext cx="2510517" cy="571499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0BDD1C6-02C3-C8F0-D73D-3611F0720815}"/>
              </a:ext>
            </a:extLst>
          </p:cNvPr>
          <p:cNvSpPr/>
          <p:nvPr/>
        </p:nvSpPr>
        <p:spPr>
          <a:xfrm>
            <a:off x="93133" y="3234267"/>
            <a:ext cx="2587473" cy="1498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8758ACA-27CB-62F0-56C5-D4ACDCC098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870199" y="719315"/>
                <a:ext cx="6180667" cy="575844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2000" u="sng" dirty="0">
                    <a:solidFill>
                      <a:srgbClr val="2A3674"/>
                    </a:solidFill>
                    <a:latin typeface="+mn-lt"/>
                  </a:rPr>
                  <a:t>Inverse beta decay</a:t>
                </a:r>
                <a:r>
                  <a:rPr lang="en-US" sz="2000" dirty="0">
                    <a:solidFill>
                      <a:srgbClr val="2A3674"/>
                    </a:solidFill>
                    <a:latin typeface="+mn-lt"/>
                  </a:rPr>
                  <a:t> is the best detection mechanism for reactor neutrinos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smtClean="0">
                            <a:solidFill>
                              <a:srgbClr val="2A3674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i="1" smtClean="0">
                                <a:solidFill>
                                  <a:srgbClr val="2A3674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000" i="1" smtClean="0">
                                <a:solidFill>
                                  <a:srgbClr val="2A3674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rgbClr val="2A3674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2000" dirty="0">
                    <a:solidFill>
                      <a:srgbClr val="2A3674"/>
                    </a:solidFill>
                    <a:latin typeface="+mn-lt"/>
                  </a:rPr>
                  <a:t>)</a:t>
                </a:r>
              </a:p>
              <a:p>
                <a:pPr marL="0" indent="0">
                  <a:spcBef>
                    <a:spcPts val="0"/>
                  </a:spcBef>
                  <a:spcAft>
                    <a:spcPts val="1200"/>
                  </a:spcAft>
                  <a:buNone/>
                </a:pPr>
                <a:r>
                  <a:rPr lang="en-US" sz="2000" b="1" dirty="0">
                    <a:solidFill>
                      <a:srgbClr val="2A3674"/>
                    </a:solidFill>
                    <a:latin typeface="+mn-lt"/>
                  </a:rPr>
                  <a:t>	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20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solidFill>
                                  <a:srgbClr val="FF6600"/>
                                </a:solidFill>
                                <a:latin typeface="Cambria Math" panose="020405030504060302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sz="2000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en-US" sz="2000" b="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en-US" sz="2000" b="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lang="en-US" sz="2000" b="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000" b="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b="0" i="1" smtClean="0">
                        <a:solidFill>
                          <a:srgbClr val="FF66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sSup>
                      <m:sSupPr>
                        <m:ctrlPr>
                          <a:rPr lang="en-US" sz="2000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000" b="0" i="1" smtClean="0">
                            <a:solidFill>
                              <a:srgbClr val="FF66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US" sz="2000" dirty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spcBef>
                    <a:spcPts val="0"/>
                  </a:spcBef>
                  <a:buNone/>
                </a:pPr>
                <a:endParaRPr lang="en-US" sz="2000" dirty="0">
                  <a:solidFill>
                    <a:srgbClr val="660000"/>
                  </a:solidFill>
                  <a:latin typeface="+mn-lt"/>
                </a:endParaRPr>
              </a:p>
              <a:p>
                <a:pPr marL="0" indent="0">
                  <a:spcBef>
                    <a:spcPts val="600"/>
                  </a:spcBef>
                  <a:spcAft>
                    <a:spcPts val="2400"/>
                  </a:spcAft>
                  <a:buNone/>
                </a:pPr>
                <a:r>
                  <a:rPr lang="en-US" sz="2000" dirty="0">
                    <a:solidFill>
                      <a:srgbClr val="660000"/>
                    </a:solidFill>
                    <a:latin typeface="+mn-lt"/>
                  </a:rPr>
                  <a:t>Organic scintillators are used as the detection medium, because they contain a high density of free protons (as hydrogen nuclei). </a:t>
                </a:r>
              </a:p>
              <a:p>
                <a:pPr marL="0" indent="0">
                  <a:spcBef>
                    <a:spcPts val="0"/>
                  </a:spcBef>
                  <a:spcAft>
                    <a:spcPts val="2400"/>
                  </a:spcAft>
                  <a:buNone/>
                </a:pPr>
                <a:r>
                  <a:rPr lang="en-US" sz="2000" dirty="0">
                    <a:solidFill>
                      <a:srgbClr val="2A3674"/>
                    </a:solidFill>
                    <a:latin typeface="+mn-lt"/>
                  </a:rPr>
                  <a:t>Inverse beta decay creates a delayed coincidence:</a:t>
                </a:r>
              </a:p>
              <a:p>
                <a:pPr marL="0" indent="0">
                  <a:spcBef>
                    <a:spcPts val="0"/>
                  </a:spcBef>
                  <a:spcAft>
                    <a:spcPts val="2400"/>
                  </a:spcAft>
                  <a:buNone/>
                </a:pPr>
                <a:r>
                  <a:rPr lang="en-US" sz="2000" dirty="0">
                    <a:solidFill>
                      <a:srgbClr val="660000"/>
                    </a:solidFill>
                    <a:latin typeface="+mn-lt"/>
                  </a:rPr>
                  <a:t>First, the positron is detected…</a:t>
                </a:r>
              </a:p>
              <a:p>
                <a:pPr marL="0" indent="0">
                  <a:spcBef>
                    <a:spcPts val="0"/>
                  </a:spcBef>
                  <a:spcAft>
                    <a:spcPts val="2400"/>
                  </a:spcAft>
                  <a:buNone/>
                </a:pPr>
                <a:r>
                  <a:rPr lang="en-US" sz="2000" dirty="0">
                    <a:solidFill>
                      <a:srgbClr val="2A3674"/>
                    </a:solidFill>
                    <a:latin typeface="+mn-lt"/>
                  </a:rPr>
                  <a:t>And then the neutron thermalize and is captured, resulting in a delayed signal.</a:t>
                </a:r>
              </a:p>
              <a:p>
                <a:pPr marL="0" indent="0">
                  <a:spcBef>
                    <a:spcPts val="0"/>
                  </a:spcBef>
                  <a:spcAft>
                    <a:spcPts val="3000"/>
                  </a:spcAft>
                  <a:buNone/>
                </a:pPr>
                <a:r>
                  <a:rPr lang="en-US" sz="2000" dirty="0">
                    <a:solidFill>
                      <a:srgbClr val="660000"/>
                    </a:solidFill>
                    <a:latin typeface="+mn-lt"/>
                  </a:rPr>
                  <a:t>In undoped scintillator the neutron captures on hydrogen, but the scintillator is often doped, with gadolinium, lithium-6, cadmium (etc.) to enhance neutron capture.</a:t>
                </a:r>
              </a:p>
              <a:p>
                <a:pPr marL="0" indent="0">
                  <a:spcBef>
                    <a:spcPts val="0"/>
                  </a:spcBef>
                  <a:spcAft>
                    <a:spcPts val="2400"/>
                  </a:spcAft>
                  <a:buNone/>
                </a:pPr>
                <a:endParaRPr lang="en-US" sz="2000" dirty="0">
                  <a:solidFill>
                    <a:srgbClr val="2A3674"/>
                  </a:solidFill>
                  <a:latin typeface="+mn-lt"/>
                </a:endParaRPr>
              </a:p>
              <a:p>
                <a:pPr marL="0" indent="0">
                  <a:spcBef>
                    <a:spcPts val="0"/>
                  </a:spcBef>
                  <a:spcAft>
                    <a:spcPts val="2400"/>
                  </a:spcAft>
                  <a:buNone/>
                </a:pPr>
                <a:endParaRPr lang="en-US" sz="2400" dirty="0">
                  <a:solidFill>
                    <a:srgbClr val="2A3674"/>
                  </a:solidFill>
                  <a:latin typeface="+mn-lt"/>
                </a:endParaRPr>
              </a:p>
            </p:txBody>
          </p:sp>
        </mc:Choice>
        <mc:Fallback>
          <p:sp>
            <p:nvSpPr>
              <p:cNvPr id="9" name="Content Placeholder 2">
                <a:extLst>
                  <a:ext uri="{FF2B5EF4-FFF2-40B4-BE49-F238E27FC236}">
                    <a16:creationId xmlns:a16="http://schemas.microsoft.com/office/drawing/2014/main" id="{B8758ACA-27CB-62F0-56C5-D4ACDCC098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0199" y="719315"/>
                <a:ext cx="6180667" cy="5758447"/>
              </a:xfrm>
              <a:prstGeom prst="rect">
                <a:avLst/>
              </a:prstGeom>
              <a:blipFill>
                <a:blip r:embed="rId3"/>
                <a:stretch>
                  <a:fillRect l="-1085" t="-1164" r="-2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EC5E982D-24A8-82C7-48CA-834864D1B895}"/>
              </a:ext>
            </a:extLst>
          </p:cNvPr>
          <p:cNvGrpSpPr/>
          <p:nvPr/>
        </p:nvGrpSpPr>
        <p:grpSpPr>
          <a:xfrm>
            <a:off x="5292436" y="1681115"/>
            <a:ext cx="3019142" cy="406394"/>
            <a:chOff x="4793837" y="1856803"/>
            <a:chExt cx="3019142" cy="406394"/>
          </a:xfrm>
        </p:grpSpPr>
        <p:cxnSp>
          <p:nvCxnSpPr>
            <p:cNvPr id="11" name="Connector: Elbow 10">
              <a:extLst>
                <a:ext uri="{FF2B5EF4-FFF2-40B4-BE49-F238E27FC236}">
                  <a16:creationId xmlns:a16="http://schemas.microsoft.com/office/drawing/2014/main" id="{EA33C884-72EC-5F69-92CD-F6A79CDE26C1}"/>
                </a:ext>
              </a:extLst>
            </p:cNvPr>
            <p:cNvCxnSpPr>
              <a:cxnSpLocks/>
            </p:cNvCxnSpPr>
            <p:nvPr/>
          </p:nvCxnSpPr>
          <p:spPr>
            <a:xfrm>
              <a:off x="4793837" y="1856803"/>
              <a:ext cx="416620" cy="227248"/>
            </a:xfrm>
            <a:prstGeom prst="bentConnector3">
              <a:avLst>
                <a:gd name="adj1" fmla="val 649"/>
              </a:avLst>
            </a:prstGeom>
            <a:ln w="15875">
              <a:solidFill>
                <a:srgbClr val="FF66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4B533FE-25D5-53CA-4A6D-DD8CB3C8F190}"/>
                </a:ext>
              </a:extLst>
            </p:cNvPr>
            <p:cNvSpPr txBox="1"/>
            <p:nvPr/>
          </p:nvSpPr>
          <p:spPr>
            <a:xfrm>
              <a:off x="5194224" y="1863087"/>
              <a:ext cx="261875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rgbClr val="FF6600"/>
                  </a:solidFill>
                  <a:latin typeface="+mj-lt"/>
                  <a:ea typeface="Cambria Math" panose="02040503050406030204" pitchFamily="18" charset="0"/>
                </a:rPr>
                <a:t>Thermal</a:t>
              </a:r>
              <a:r>
                <a:rPr lang="en-US" sz="2000" i="1" dirty="0">
                  <a:solidFill>
                    <a:srgbClr val="FF6600"/>
                  </a:solidFill>
                  <a:latin typeface="+mj-lt"/>
                  <a:ea typeface="Cambria Math" panose="02040503050406030204" pitchFamily="18" charset="0"/>
                </a:rPr>
                <a:t> n </a:t>
              </a:r>
              <a:r>
                <a:rPr lang="en-US" sz="2000" dirty="0">
                  <a:solidFill>
                    <a:srgbClr val="FF6600"/>
                  </a:solidFill>
                  <a:latin typeface="+mj-lt"/>
                  <a:ea typeface="Cambria Math" panose="02040503050406030204" pitchFamily="18" charset="0"/>
                </a:rPr>
                <a:t>capture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33136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8A7A40-DCB1-EEAF-6500-2CEF7B70F37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Demonstrations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51A62-AD87-7023-4205-441683E3CC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7895A0FF-D73E-98A9-68D2-7228809CA7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2159387"/>
              </p:ext>
            </p:extLst>
          </p:nvPr>
        </p:nvGraphicFramePr>
        <p:xfrm>
          <a:off x="194440" y="1309794"/>
          <a:ext cx="8755120" cy="2595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8790">
                  <a:extLst>
                    <a:ext uri="{9D8B030D-6E8A-4147-A177-3AD203B41FA5}">
                      <a16:colId xmlns:a16="http://schemas.microsoft.com/office/drawing/2014/main" val="1467524210"/>
                    </a:ext>
                  </a:extLst>
                </a:gridCol>
                <a:gridCol w="641268">
                  <a:extLst>
                    <a:ext uri="{9D8B030D-6E8A-4147-A177-3AD203B41FA5}">
                      <a16:colId xmlns:a16="http://schemas.microsoft.com/office/drawing/2014/main" val="1303775016"/>
                    </a:ext>
                  </a:extLst>
                </a:gridCol>
                <a:gridCol w="999633">
                  <a:extLst>
                    <a:ext uri="{9D8B030D-6E8A-4147-A177-3AD203B41FA5}">
                      <a16:colId xmlns:a16="http://schemas.microsoft.com/office/drawing/2014/main" val="2894630075"/>
                    </a:ext>
                  </a:extLst>
                </a:gridCol>
                <a:gridCol w="977937">
                  <a:extLst>
                    <a:ext uri="{9D8B030D-6E8A-4147-A177-3AD203B41FA5}">
                      <a16:colId xmlns:a16="http://schemas.microsoft.com/office/drawing/2014/main" val="2146621440"/>
                    </a:ext>
                  </a:extLst>
                </a:gridCol>
                <a:gridCol w="3016488">
                  <a:extLst>
                    <a:ext uri="{9D8B030D-6E8A-4147-A177-3AD203B41FA5}">
                      <a16:colId xmlns:a16="http://schemas.microsoft.com/office/drawing/2014/main" val="3532581989"/>
                    </a:ext>
                  </a:extLst>
                </a:gridCol>
                <a:gridCol w="1671004">
                  <a:extLst>
                    <a:ext uri="{9D8B030D-6E8A-4147-A177-3AD203B41FA5}">
                      <a16:colId xmlns:a16="http://schemas.microsoft.com/office/drawing/2014/main" val="110307355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Project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Year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Country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Mass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Technology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bg1"/>
                          </a:solidFill>
                        </a:rPr>
                        <a:t>Citation</a:t>
                      </a:r>
                    </a:p>
                  </a:txBody>
                  <a:tcPr>
                    <a:solidFill>
                      <a:srgbClr val="729FC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27858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Rovno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1994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Russia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510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154D86"/>
                          </a:solidFill>
                        </a:rPr>
                        <a:t>Homogeneous, Gd-doped 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154D86"/>
                          </a:solidFill>
                        </a:rPr>
                        <a:t>Atomic Energy 76, 123 (1994)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59324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SONGS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2008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640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00"/>
                          </a:solidFill>
                        </a:rPr>
                        <a:t>Coarsely segmented, Gd-doped Liquid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660000"/>
                          </a:solidFill>
                        </a:rPr>
                        <a:t>J.Appl.Phys</a:t>
                      </a:r>
                      <a:r>
                        <a:rPr lang="en-US" sz="900" dirty="0">
                          <a:solidFill>
                            <a:srgbClr val="660000"/>
                          </a:solidFill>
                        </a:rPr>
                        <a:t> 103, 074905 (2008)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704277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PANDA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2014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Japan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360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154D86"/>
                          </a:solidFill>
                        </a:rPr>
                        <a:t>2D Segmented Plastic with Gd Sheets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154D86"/>
                          </a:solidFill>
                        </a:rPr>
                        <a:t>NIMA 757, 33 (2014)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6223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err="1">
                          <a:solidFill>
                            <a:srgbClr val="660000"/>
                          </a:solidFill>
                        </a:rPr>
                        <a:t>Nucifer</a:t>
                      </a:r>
                      <a:endParaRPr lang="en-US" dirty="0">
                        <a:solidFill>
                          <a:srgbClr val="66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2016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France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739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rgbClr val="660000"/>
                          </a:solidFill>
                        </a:rPr>
                        <a:t>Homogeneous Gd-doped Liquid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660000"/>
                          </a:solidFill>
                        </a:rPr>
                        <a:t>Phys.Rev.D</a:t>
                      </a:r>
                      <a:r>
                        <a:rPr lang="en-US" sz="900" dirty="0">
                          <a:solidFill>
                            <a:srgbClr val="660000"/>
                          </a:solidFill>
                        </a:rPr>
                        <a:t> 93, 112006 (2016)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05886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CHANDLER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USA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154D86"/>
                          </a:solidFill>
                        </a:rPr>
                        <a:t>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154D86"/>
                          </a:solidFill>
                        </a:rPr>
                        <a:t>3D Segmented Plastic with </a:t>
                      </a:r>
                      <a:r>
                        <a:rPr lang="en-US" sz="1400" baseline="30000" dirty="0">
                          <a:solidFill>
                            <a:srgbClr val="154D86"/>
                          </a:solidFill>
                        </a:rPr>
                        <a:t>6</a:t>
                      </a:r>
                      <a:r>
                        <a:rPr lang="en-US" sz="1400" baseline="0" dirty="0">
                          <a:solidFill>
                            <a:srgbClr val="154D86"/>
                          </a:solidFill>
                        </a:rPr>
                        <a:t>Li Sheets</a:t>
                      </a:r>
                      <a:endParaRPr lang="en-US" sz="1400" dirty="0">
                        <a:solidFill>
                          <a:srgbClr val="154D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 err="1">
                          <a:solidFill>
                            <a:srgbClr val="154D86"/>
                          </a:solidFill>
                        </a:rPr>
                        <a:t>Phys.Rev.Applied</a:t>
                      </a:r>
                      <a:r>
                        <a:rPr lang="en-US" sz="900" dirty="0">
                          <a:solidFill>
                            <a:srgbClr val="154D86"/>
                          </a:solidFill>
                        </a:rPr>
                        <a:t> 13, 034028 (2020)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857179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VIDAAR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UK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dirty="0">
                          <a:solidFill>
                            <a:srgbClr val="660000"/>
                          </a:solidFill>
                        </a:rPr>
                        <a:t>1180 kg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solidFill>
                            <a:srgbClr val="660000"/>
                          </a:solidFill>
                        </a:rPr>
                        <a:t>2D Segmented Plastic with Gd Sheets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900" dirty="0">
                          <a:solidFill>
                            <a:srgbClr val="660000"/>
                          </a:solidFill>
                        </a:rPr>
                        <a:t>JINT 17, P10009 (2022)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4704733"/>
                  </a:ext>
                </a:extLst>
              </a:tr>
            </a:tbl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2AEAB3BC-9AE2-4757-32AD-1ECB6D12A02F}"/>
              </a:ext>
            </a:extLst>
          </p:cNvPr>
          <p:cNvSpPr txBox="1">
            <a:spLocks/>
          </p:cNvSpPr>
          <p:nvPr/>
        </p:nvSpPr>
        <p:spPr>
          <a:xfrm>
            <a:off x="218243" y="801769"/>
            <a:ext cx="8627639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There have been at least 6 dedicated application technology projects: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2956E2B-BEE5-4B5B-D282-C79A6FD76AF9}"/>
              </a:ext>
            </a:extLst>
          </p:cNvPr>
          <p:cNvSpPr txBox="1">
            <a:spLocks/>
          </p:cNvSpPr>
          <p:nvPr/>
        </p:nvSpPr>
        <p:spPr>
          <a:xfrm>
            <a:off x="218242" y="4132119"/>
            <a:ext cx="8627639" cy="22009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There is an evolution towards greater segmentation and replacing liquid scintillator with plastic. 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rgbClr val="154D86"/>
                </a:solidFill>
                <a:latin typeface="+mn-lt"/>
              </a:rPr>
              <a:t>Gd-doping is shifting towards </a:t>
            </a:r>
            <a:r>
              <a:rPr lang="en-US" sz="2200" baseline="30000" dirty="0">
                <a:solidFill>
                  <a:srgbClr val="154D86"/>
                </a:solidFill>
                <a:latin typeface="+mn-lt"/>
              </a:rPr>
              <a:t>6</a:t>
            </a:r>
            <a:r>
              <a:rPr lang="en-US" sz="2200" dirty="0">
                <a:solidFill>
                  <a:srgbClr val="154D86"/>
                </a:solidFill>
                <a:latin typeface="+mn-lt"/>
              </a:rPr>
              <a:t>Li, which is better for small detectors.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Additionally, there are at least 8 ongoing or recent short baseline experiments, some with duel-use potential as applications detectors. </a:t>
            </a:r>
          </a:p>
          <a:p>
            <a:pPr marL="0" indent="0">
              <a:spcBef>
                <a:spcPts val="0"/>
              </a:spcBef>
              <a:spcAft>
                <a:spcPts val="1200"/>
              </a:spcAft>
              <a:buNone/>
            </a:pPr>
            <a:endParaRPr lang="en-US" sz="2200" dirty="0">
              <a:solidFill>
                <a:srgbClr val="66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125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 of Application Detectors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/>
              <a:t>Jonathan Link</a:t>
            </a:r>
            <a:endParaRPr lang="en-US" dirty="0"/>
          </a:p>
        </p:txBody>
      </p:sp>
      <p:sp>
        <p:nvSpPr>
          <p:cNvPr id="4" name="AutoShape 2" descr="imap://jmlink%40vt%2Eedu@imap.gmail.com:993/fetch%3EUID%3E/INBOX%3E41057?part=1.2.2&amp;filename=Far%20Hall%20With%204%20ADs.jpg"/>
          <p:cNvSpPr>
            <a:spLocks noChangeAspect="1" noChangeArrowheads="1"/>
          </p:cNvSpPr>
          <p:nvPr/>
        </p:nvSpPr>
        <p:spPr bwMode="auto">
          <a:xfrm>
            <a:off x="155575" y="-293370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94876"/>
            <a:ext cx="4343400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266701" y="4021139"/>
            <a:ext cx="4076699" cy="227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l-GR" altLang="en-US" sz="2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 sz="2000" baseline="-25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en-US" sz="2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reactor experiments used extraordinary measures (¥$£€!!!) to control backgrounds: </a:t>
            </a:r>
          </a:p>
          <a:p>
            <a:pPr marL="457200" lvl="1" indent="-2011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Deep underground detectors</a:t>
            </a:r>
          </a:p>
          <a:p>
            <a:pPr marL="457200" lvl="1" indent="-2011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Non-scintillating buffer </a:t>
            </a:r>
          </a:p>
          <a:p>
            <a:pPr marL="457200" lvl="1" indent="-201168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Instrumented water shielding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43063" y="775463"/>
            <a:ext cx="2457274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lIns="45720" rIns="45720" rtlCol="0">
            <a:spAutoFit/>
          </a:bodyPr>
          <a:lstStyle/>
          <a:p>
            <a:pPr algn="ctr"/>
            <a:r>
              <a:rPr lang="en-US" sz="1600" dirty="0">
                <a:solidFill>
                  <a:srgbClr val="2A3674"/>
                </a:solidFill>
              </a:rPr>
              <a:t>The </a:t>
            </a:r>
            <a:r>
              <a:rPr lang="en-US" sz="1600" dirty="0" err="1">
                <a:solidFill>
                  <a:srgbClr val="2A3674"/>
                </a:solidFill>
              </a:rPr>
              <a:t>Daya</a:t>
            </a:r>
            <a:r>
              <a:rPr lang="en-US" sz="1600" dirty="0">
                <a:solidFill>
                  <a:srgbClr val="2A3674"/>
                </a:solidFill>
              </a:rPr>
              <a:t> Bay Far Detectors</a:t>
            </a:r>
          </a:p>
        </p:txBody>
      </p:sp>
      <p:sp>
        <p:nvSpPr>
          <p:cNvPr id="6" name="Text Box 8">
            <a:extLst>
              <a:ext uri="{FF2B5EF4-FFF2-40B4-BE49-F238E27FC236}">
                <a16:creationId xmlns:a16="http://schemas.microsoft.com/office/drawing/2014/main" id="{6D5CF0A1-6408-3A76-FA8C-7EA5883AAF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900" y="3531221"/>
            <a:ext cx="434339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Practical applications detectors must operate above ground and may need to be mobile. 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rgbClr val="66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They can be deployed closer to the reactor, but they may have backgrounds correlated with reactor power. </a:t>
            </a:r>
          </a:p>
          <a:p>
            <a:pPr>
              <a:spcAft>
                <a:spcPts val="1200"/>
              </a:spcAft>
            </a:pPr>
            <a:r>
              <a:rPr lang="en-US" altLang="en-US" sz="2000" dirty="0">
                <a:solidFill>
                  <a:srgbClr val="2A367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technologies are needed to overcome these challenges.</a:t>
            </a:r>
          </a:p>
        </p:txBody>
      </p:sp>
      <p:pic>
        <p:nvPicPr>
          <p:cNvPr id="9" name="Picture 8" descr="A person standing in front of a trailer&#10;&#10;Description automatically generated with medium confidence">
            <a:extLst>
              <a:ext uri="{FF2B5EF4-FFF2-40B4-BE49-F238E27FC236}">
                <a16:creationId xmlns:a16="http://schemas.microsoft.com/office/drawing/2014/main" id="{835F88C2-14F2-43C3-28F1-31A667D69EE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400" y="694876"/>
            <a:ext cx="4800600" cy="2699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581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2857-7D28-9FD9-22CA-16DCF1E6B9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 of Application 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621A2-1F19-F74A-1E1C-B9BD5F101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791853-88A1-B33D-263E-1D74D6F0A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38" y="1647587"/>
            <a:ext cx="4781023" cy="34104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861568-6343-BA21-7672-D7ACA97BA237}"/>
              </a:ext>
            </a:extLst>
          </p:cNvPr>
          <p:cNvSpPr txBox="1"/>
          <p:nvPr/>
        </p:nvSpPr>
        <p:spPr>
          <a:xfrm>
            <a:off x="6434667" y="1726579"/>
            <a:ext cx="23264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 Nova" panose="020B0504020202020204" pitchFamily="34" charset="0"/>
              </a:rPr>
              <a:t>PROSPECT, Phys. Rev. D 103, 032001 (2022)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1A18581-5F4D-268D-969D-D12C9642AA1A}"/>
              </a:ext>
            </a:extLst>
          </p:cNvPr>
          <p:cNvGrpSpPr/>
          <p:nvPr/>
        </p:nvGrpSpPr>
        <p:grpSpPr>
          <a:xfrm>
            <a:off x="72073" y="1431582"/>
            <a:ext cx="4147765" cy="3623013"/>
            <a:chOff x="72073" y="1431582"/>
            <a:chExt cx="4147765" cy="362301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A3D58F4-4E7F-5F64-2AA6-C23C893C1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3" y="1431582"/>
              <a:ext cx="4147765" cy="3623013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9B43F9A-7C7D-2781-14EB-50ECE4F09ED3}"/>
                </a:ext>
              </a:extLst>
            </p:cNvPr>
            <p:cNvSpPr txBox="1"/>
            <p:nvPr/>
          </p:nvSpPr>
          <p:spPr>
            <a:xfrm>
              <a:off x="777481" y="1705010"/>
              <a:ext cx="15254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latin typeface="Arial Nova" panose="020B0504020202020204" pitchFamily="34" charset="0"/>
                </a:rPr>
                <a:t>Daya  Bay, Phys. Rev. Lett. 130, 16 (2023)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7E19FDB4-D4B2-8A87-D210-07177C8559DB}"/>
              </a:ext>
            </a:extLst>
          </p:cNvPr>
          <p:cNvSpPr/>
          <p:nvPr/>
        </p:nvSpPr>
        <p:spPr>
          <a:xfrm>
            <a:off x="2015067" y="1431582"/>
            <a:ext cx="524933" cy="21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E5184BA-444F-4FF2-450B-F2946B9A38E9}"/>
              </a:ext>
            </a:extLst>
          </p:cNvPr>
          <p:cNvSpPr txBox="1">
            <a:spLocks/>
          </p:cNvSpPr>
          <p:nvPr/>
        </p:nvSpPr>
        <p:spPr>
          <a:xfrm>
            <a:off x="218243" y="801769"/>
            <a:ext cx="8763105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So, can we see that backgrounds are a much bigger problem </a:t>
            </a:r>
            <a:r>
              <a:rPr lang="en-US" sz="2200">
                <a:solidFill>
                  <a:srgbClr val="2A3674"/>
                </a:solidFill>
                <a:latin typeface="+mn-lt"/>
              </a:rPr>
              <a:t>for application </a:t>
            </a:r>
            <a:r>
              <a:rPr lang="en-US" sz="2200" dirty="0">
                <a:solidFill>
                  <a:srgbClr val="2A3674"/>
                </a:solidFill>
                <a:latin typeface="+mn-lt"/>
              </a:rPr>
              <a:t>detectors… </a:t>
            </a:r>
          </a:p>
        </p:txBody>
      </p: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2B1DF01D-EA47-85B2-4480-0DEE8BEC84DD}"/>
              </a:ext>
            </a:extLst>
          </p:cNvPr>
          <p:cNvSpPr txBox="1">
            <a:spLocks/>
          </p:cNvSpPr>
          <p:nvPr/>
        </p:nvSpPr>
        <p:spPr>
          <a:xfrm>
            <a:off x="218242" y="5125120"/>
            <a:ext cx="8627639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The analysis needs to be much cleverer to see through these backgrounds:</a:t>
            </a:r>
          </a:p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endParaRPr lang="en-US" sz="2200" dirty="0">
              <a:solidFill>
                <a:srgbClr val="660000"/>
              </a:solidFill>
              <a:latin typeface="+mn-lt"/>
            </a:endParaRPr>
          </a:p>
        </p:txBody>
      </p:sp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76F685BF-A00B-7038-FA4D-A03A8472109A}"/>
              </a:ext>
            </a:extLst>
          </p:cNvPr>
          <p:cNvSpPr txBox="1">
            <a:spLocks/>
          </p:cNvSpPr>
          <p:nvPr/>
        </p:nvSpPr>
        <p:spPr>
          <a:xfrm>
            <a:off x="162652" y="5546052"/>
            <a:ext cx="3084106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 </a:t>
            </a:r>
            <a:r>
              <a:rPr lang="en-US" sz="2200" i="1" dirty="0">
                <a:solidFill>
                  <a:srgbClr val="2A3674"/>
                </a:solidFill>
                <a:latin typeface="+mn-lt"/>
              </a:rPr>
              <a:t>e</a:t>
            </a:r>
            <a:r>
              <a:rPr lang="en-US" sz="2200" baseline="30000" dirty="0">
                <a:solidFill>
                  <a:srgbClr val="2A3674"/>
                </a:solidFill>
                <a:latin typeface="+mn-lt"/>
              </a:rPr>
              <a:t>+</a:t>
            </a:r>
            <a:r>
              <a:rPr lang="en-US" sz="2200" dirty="0">
                <a:solidFill>
                  <a:srgbClr val="2A3674"/>
                </a:solidFill>
                <a:latin typeface="+mn-lt"/>
              </a:rPr>
              <a:t>-</a:t>
            </a:r>
            <a:r>
              <a:rPr lang="en-US" sz="2200" i="1" dirty="0">
                <a:solidFill>
                  <a:srgbClr val="2A3674"/>
                </a:solidFill>
                <a:latin typeface="+mn-lt"/>
              </a:rPr>
              <a:t>n</a:t>
            </a:r>
            <a:r>
              <a:rPr lang="en-US" sz="2200" dirty="0">
                <a:solidFill>
                  <a:srgbClr val="2A3674"/>
                </a:solidFill>
                <a:latin typeface="+mn-lt"/>
              </a:rPr>
              <a:t> Spatial Correlations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E7F84B26-27A4-0D33-13F8-911870F62183}"/>
              </a:ext>
            </a:extLst>
          </p:cNvPr>
          <p:cNvSpPr txBox="1">
            <a:spLocks/>
          </p:cNvSpPr>
          <p:nvPr/>
        </p:nvSpPr>
        <p:spPr>
          <a:xfrm>
            <a:off x="5984148" y="5553311"/>
            <a:ext cx="2997200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Positron Topology Tags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0A3434A-C43F-F03B-2422-E6481F38A7F2}"/>
              </a:ext>
            </a:extLst>
          </p:cNvPr>
          <p:cNvSpPr txBox="1">
            <a:spLocks/>
          </p:cNvSpPr>
          <p:nvPr/>
        </p:nvSpPr>
        <p:spPr>
          <a:xfrm>
            <a:off x="3059183" y="5827230"/>
            <a:ext cx="3375484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Pulse Shape Discrimination</a:t>
            </a:r>
          </a:p>
        </p:txBody>
      </p:sp>
      <p:sp>
        <p:nvSpPr>
          <p:cNvPr id="38" name="Content Placeholder 2">
            <a:extLst>
              <a:ext uri="{FF2B5EF4-FFF2-40B4-BE49-F238E27FC236}">
                <a16:creationId xmlns:a16="http://schemas.microsoft.com/office/drawing/2014/main" id="{DC14767A-22E5-B50C-2C06-936E86B8FD7E}"/>
              </a:ext>
            </a:extLst>
          </p:cNvPr>
          <p:cNvSpPr txBox="1">
            <a:spLocks/>
          </p:cNvSpPr>
          <p:nvPr/>
        </p:nvSpPr>
        <p:spPr>
          <a:xfrm>
            <a:off x="218242" y="6117512"/>
            <a:ext cx="3027827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Reactor Off Subtraction</a:t>
            </a:r>
          </a:p>
        </p:txBody>
      </p:sp>
      <p:sp>
        <p:nvSpPr>
          <p:cNvPr id="39" name="Content Placeholder 2">
            <a:extLst>
              <a:ext uri="{FF2B5EF4-FFF2-40B4-BE49-F238E27FC236}">
                <a16:creationId xmlns:a16="http://schemas.microsoft.com/office/drawing/2014/main" id="{B1529A7E-CAB8-CC20-3DEE-A38F54CE3248}"/>
              </a:ext>
            </a:extLst>
          </p:cNvPr>
          <p:cNvSpPr txBox="1">
            <a:spLocks/>
          </p:cNvSpPr>
          <p:nvPr/>
        </p:nvSpPr>
        <p:spPr>
          <a:xfrm>
            <a:off x="6705600" y="6117512"/>
            <a:ext cx="1828800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300"/>
              </a:spcAft>
              <a:buNone/>
            </a:pPr>
            <a:r>
              <a:rPr lang="el-GR" sz="2200" dirty="0">
                <a:solidFill>
                  <a:srgbClr val="2A3674"/>
                </a:solidFill>
                <a:latin typeface="+mn-lt"/>
              </a:rPr>
              <a:t>Δ</a:t>
            </a:r>
            <a:r>
              <a:rPr lang="en-US" sz="2200" dirty="0">
                <a:solidFill>
                  <a:srgbClr val="2A3674"/>
                </a:solidFill>
                <a:latin typeface="+mn-lt"/>
              </a:rPr>
              <a:t>t Fits</a:t>
            </a:r>
          </a:p>
        </p:txBody>
      </p:sp>
    </p:spTree>
    <p:extLst>
      <p:ext uri="{BB962C8B-B14F-4D97-AF65-F5344CB8AC3E}">
        <p14:creationId xmlns:p14="http://schemas.microsoft.com/office/powerpoint/2010/main" val="225622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D02C049-0120-46CE-9B6C-7344F1B20F6D}"/>
              </a:ext>
            </a:extLst>
          </p:cNvPr>
          <p:cNvSpPr txBox="1">
            <a:spLocks/>
          </p:cNvSpPr>
          <p:nvPr/>
        </p:nvSpPr>
        <p:spPr>
          <a:xfrm>
            <a:off x="254000" y="772362"/>
            <a:ext cx="8754060" cy="73746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r>
              <a:rPr lang="en-US" sz="2400" b="1" dirty="0">
                <a:solidFill>
                  <a:srgbClr val="2A3674"/>
                </a:solidFill>
                <a:latin typeface="+mn-lt"/>
              </a:rPr>
              <a:t>Random coincident </a:t>
            </a:r>
            <a:r>
              <a:rPr lang="en-US" sz="2400" dirty="0">
                <a:solidFill>
                  <a:srgbClr val="2A3674"/>
                </a:solidFill>
                <a:latin typeface="+mn-lt"/>
              </a:rPr>
              <a:t>backgrounds have no structure in the time separation between the prompt and delayed signals (</a:t>
            </a:r>
            <a:r>
              <a:rPr lang="el-GR" sz="2400" dirty="0">
                <a:solidFill>
                  <a:srgbClr val="2A3674"/>
                </a:solidFill>
                <a:latin typeface="+mn-lt"/>
              </a:rPr>
              <a:t>Δ</a:t>
            </a:r>
            <a:r>
              <a:rPr lang="en-US" sz="2400" dirty="0">
                <a:solidFill>
                  <a:srgbClr val="2A3674"/>
                </a:solidFill>
                <a:latin typeface="+mn-lt"/>
              </a:rPr>
              <a:t>t)…</a:t>
            </a: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36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370478-898B-4B85-9EAC-539C773951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F6C436-0358-4E99-8627-9D1209B5C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40" y="1666095"/>
            <a:ext cx="5341620" cy="38176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0246D98-8633-4024-B98B-976CB431320C}"/>
              </a:ext>
            </a:extLst>
          </p:cNvPr>
          <p:cNvSpPr/>
          <p:nvPr/>
        </p:nvSpPr>
        <p:spPr>
          <a:xfrm>
            <a:off x="1784980" y="4679539"/>
            <a:ext cx="2741079" cy="3481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Random Coincident Events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C69D39D-05FF-4A3F-9548-CC6FD0AF8340}"/>
              </a:ext>
            </a:extLst>
          </p:cNvPr>
          <p:cNvGrpSpPr/>
          <p:nvPr/>
        </p:nvGrpSpPr>
        <p:grpSpPr>
          <a:xfrm>
            <a:off x="1203972" y="2990265"/>
            <a:ext cx="2044112" cy="1097984"/>
            <a:chOff x="1203972" y="2990265"/>
            <a:chExt cx="2044112" cy="1097984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59A59F3-A724-4116-844A-2297642EE1E2}"/>
                </a:ext>
              </a:extLst>
            </p:cNvPr>
            <p:cNvSpPr/>
            <p:nvPr/>
          </p:nvSpPr>
          <p:spPr>
            <a:xfrm>
              <a:off x="1391016" y="2990265"/>
              <a:ext cx="1857068" cy="3481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cs typeface="Arial" panose="020B0604020202020204" pitchFamily="34" charset="0"/>
                </a:rPr>
                <a:t>Correlated Events</a:t>
              </a:r>
            </a:p>
          </p:txBody>
        </p: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EE62C504-69AA-4312-88ED-DD9DB0456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203972" y="3364116"/>
              <a:ext cx="869918" cy="724133"/>
            </a:xfrm>
            <a:prstGeom prst="straightConnector1">
              <a:avLst/>
            </a:prstGeom>
            <a:ln w="25400">
              <a:solidFill>
                <a:srgbClr val="0070C0"/>
              </a:solidFill>
              <a:tail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FD932058-2540-4DAA-BA4E-0F7845745D15}"/>
              </a:ext>
            </a:extLst>
          </p:cNvPr>
          <p:cNvSpPr/>
          <p:nvPr/>
        </p:nvSpPr>
        <p:spPr>
          <a:xfrm>
            <a:off x="5562127" y="2305673"/>
            <a:ext cx="32432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srgbClr val="660000"/>
                </a:solidFill>
              </a:rPr>
              <a:t>But correlated events, like </a:t>
            </a:r>
            <a:r>
              <a:rPr lang="en-US" sz="2400" b="1" dirty="0">
                <a:solidFill>
                  <a:srgbClr val="660000"/>
                </a:solidFill>
              </a:rPr>
              <a:t>fast neutrons</a:t>
            </a:r>
            <a:r>
              <a:rPr lang="en-US" sz="2400" dirty="0">
                <a:solidFill>
                  <a:srgbClr val="660000"/>
                </a:solidFill>
              </a:rPr>
              <a:t> and </a:t>
            </a:r>
            <a:r>
              <a:rPr lang="en-US" sz="2400" b="1" dirty="0">
                <a:solidFill>
                  <a:srgbClr val="660000"/>
                </a:solidFill>
              </a:rPr>
              <a:t>inverse beta decays</a:t>
            </a:r>
            <a:r>
              <a:rPr lang="en-US" sz="2400" dirty="0">
                <a:solidFill>
                  <a:srgbClr val="660000"/>
                </a:solidFill>
              </a:rPr>
              <a:t> have an exponential </a:t>
            </a:r>
            <a:r>
              <a:rPr lang="el-GR" sz="2400" dirty="0">
                <a:solidFill>
                  <a:srgbClr val="660000"/>
                </a:solidFill>
              </a:rPr>
              <a:t>Δ</a:t>
            </a:r>
            <a:r>
              <a:rPr lang="en-US" sz="2400" dirty="0">
                <a:solidFill>
                  <a:srgbClr val="660000"/>
                </a:solidFill>
              </a:rPr>
              <a:t>t distribution.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8D3F32E-C773-435B-B07B-F1D9DE2F0D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</p:spPr>
        <p:txBody>
          <a:bodyPr/>
          <a:lstStyle/>
          <a:p>
            <a:r>
              <a:rPr lang="en-US" dirty="0"/>
              <a:t>Random Coincident Backgrounds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2049BD-6088-42FE-95B5-BF35858C95CD}"/>
              </a:ext>
            </a:extLst>
          </p:cNvPr>
          <p:cNvSpPr txBox="1"/>
          <p:nvPr/>
        </p:nvSpPr>
        <p:spPr>
          <a:xfrm>
            <a:off x="1995433" y="1711799"/>
            <a:ext cx="23201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Phys. Rev. Applied 13, 034028 (2020)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B7DA393-9B28-AB18-0B33-FD9C577D6FBD}"/>
              </a:ext>
            </a:extLst>
          </p:cNvPr>
          <p:cNvSpPr/>
          <p:nvPr/>
        </p:nvSpPr>
        <p:spPr>
          <a:xfrm>
            <a:off x="254000" y="5543908"/>
            <a:ext cx="85513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3600"/>
              </a:spcAft>
            </a:pPr>
            <a:r>
              <a:rPr lang="en-US" sz="2400" dirty="0">
                <a:solidFill>
                  <a:srgbClr val="154D86"/>
                </a:solidFill>
              </a:rPr>
              <a:t>You can remove random coincident backgrounds statistically by fitting the </a:t>
            </a:r>
            <a:r>
              <a:rPr lang="el-GR" sz="2400" dirty="0">
                <a:solidFill>
                  <a:srgbClr val="154D86"/>
                </a:solidFill>
              </a:rPr>
              <a:t>Δ</a:t>
            </a:r>
            <a:r>
              <a:rPr lang="en-US" sz="2400" dirty="0">
                <a:solidFill>
                  <a:srgbClr val="154D86"/>
                </a:solidFill>
              </a:rPr>
              <a:t>t distribution in energy bins.</a:t>
            </a:r>
          </a:p>
        </p:txBody>
      </p:sp>
    </p:spTree>
    <p:extLst>
      <p:ext uri="{BB962C8B-B14F-4D97-AF65-F5344CB8AC3E}">
        <p14:creationId xmlns:p14="http://schemas.microsoft.com/office/powerpoint/2010/main" val="122540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252857-7D28-9FD9-22CA-16DCF1E6B96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Challenges of Application Detectors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C621A2-1F19-F74A-1E1C-B9BD5F1013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791853-88A1-B33D-263E-1D74D6F0AD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3138" y="1715323"/>
            <a:ext cx="4781023" cy="341042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861568-6343-BA21-7672-D7ACA97BA237}"/>
              </a:ext>
            </a:extLst>
          </p:cNvPr>
          <p:cNvSpPr txBox="1"/>
          <p:nvPr/>
        </p:nvSpPr>
        <p:spPr>
          <a:xfrm>
            <a:off x="6560386" y="1794315"/>
            <a:ext cx="22006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latin typeface="Arial Nova" panose="020B0504020202020204" pitchFamily="34" charset="0"/>
              </a:rPr>
              <a:t>PROSPECT, </a:t>
            </a:r>
            <a:r>
              <a:rPr lang="en-US" sz="800" dirty="0" err="1">
                <a:latin typeface="Arial Nova" panose="020B0504020202020204" pitchFamily="34" charset="0"/>
              </a:rPr>
              <a:t>Phys.Rev.D</a:t>
            </a:r>
            <a:r>
              <a:rPr lang="en-US" sz="800" dirty="0">
                <a:latin typeface="Arial Nova" panose="020B0504020202020204" pitchFamily="34" charset="0"/>
              </a:rPr>
              <a:t> 103, 032001 (2022)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A3D58F4-4E7F-5F64-2AA6-C23C893C1D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3" y="1499318"/>
            <a:ext cx="4147765" cy="3623013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4F70C240-48BB-8C2E-A7FD-3E92E5A8B63D}"/>
              </a:ext>
            </a:extLst>
          </p:cNvPr>
          <p:cNvGrpSpPr/>
          <p:nvPr/>
        </p:nvGrpSpPr>
        <p:grpSpPr>
          <a:xfrm>
            <a:off x="4834467" y="3963588"/>
            <a:ext cx="4030133" cy="685801"/>
            <a:chOff x="4834467" y="3980522"/>
            <a:chExt cx="4030133" cy="685801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2FDBDA43-A3FB-9D4B-4B26-0734AA4F7A12}"/>
                </a:ext>
              </a:extLst>
            </p:cNvPr>
            <p:cNvSpPr/>
            <p:nvPr/>
          </p:nvSpPr>
          <p:spPr>
            <a:xfrm>
              <a:off x="4834467" y="3980522"/>
              <a:ext cx="4030133" cy="685801"/>
            </a:xfrm>
            <a:custGeom>
              <a:avLst/>
              <a:gdLst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42334 w 4038600"/>
                <a:gd name="connsiteY7" fmla="*/ 67733 h 635000"/>
                <a:gd name="connsiteX8" fmla="*/ 16934 w 4038600"/>
                <a:gd name="connsiteY8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422400 w 4038600"/>
                <a:gd name="connsiteY7" fmla="*/ 2286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702734 w 4038600"/>
                <a:gd name="connsiteY8" fmla="*/ 508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67934 w 4038600"/>
                <a:gd name="connsiteY7" fmla="*/ 177800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09800 w 4038600"/>
                <a:gd name="connsiteY5" fmla="*/ 321733 h 635000"/>
                <a:gd name="connsiteX6" fmla="*/ 1684867 w 4038600"/>
                <a:gd name="connsiteY6" fmla="*/ 245534 h 635000"/>
                <a:gd name="connsiteX7" fmla="*/ 626534 w 4038600"/>
                <a:gd name="connsiteY7" fmla="*/ 1524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0 w 4030133"/>
                <a:gd name="connsiteY0" fmla="*/ 0 h 635000"/>
                <a:gd name="connsiteX1" fmla="*/ 10583 w 4030133"/>
                <a:gd name="connsiteY1" fmla="*/ 365478 h 635000"/>
                <a:gd name="connsiteX2" fmla="*/ 347133 w 4030133"/>
                <a:gd name="connsiteY2" fmla="*/ 567266 h 635000"/>
                <a:gd name="connsiteX3" fmla="*/ 4013200 w 4030133"/>
                <a:gd name="connsiteY3" fmla="*/ 635000 h 635000"/>
                <a:gd name="connsiteX4" fmla="*/ 4030133 w 4030133"/>
                <a:gd name="connsiteY4" fmla="*/ 558800 h 635000"/>
                <a:gd name="connsiteX5" fmla="*/ 2201333 w 4030133"/>
                <a:gd name="connsiteY5" fmla="*/ 321733 h 635000"/>
                <a:gd name="connsiteX6" fmla="*/ 1676400 w 4030133"/>
                <a:gd name="connsiteY6" fmla="*/ 245534 h 635000"/>
                <a:gd name="connsiteX7" fmla="*/ 618067 w 4030133"/>
                <a:gd name="connsiteY7" fmla="*/ 152400 h 635000"/>
                <a:gd name="connsiteX8" fmla="*/ 33867 w 4030133"/>
                <a:gd name="connsiteY8" fmla="*/ 67733 h 635000"/>
                <a:gd name="connsiteX9" fmla="*/ 8467 w 4030133"/>
                <a:gd name="connsiteY9" fmla="*/ 67733 h 635000"/>
                <a:gd name="connsiteX0" fmla="*/ 0 w 4030133"/>
                <a:gd name="connsiteY0" fmla="*/ 0 h 635000"/>
                <a:gd name="connsiteX1" fmla="*/ 10583 w 4030133"/>
                <a:gd name="connsiteY1" fmla="*/ 365478 h 635000"/>
                <a:gd name="connsiteX2" fmla="*/ 347133 w 4030133"/>
                <a:gd name="connsiteY2" fmla="*/ 567266 h 635000"/>
                <a:gd name="connsiteX3" fmla="*/ 755121 w 4030133"/>
                <a:gd name="connsiteY3" fmla="*/ 572873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33867 w 4030133"/>
                <a:gd name="connsiteY9" fmla="*/ 67733 h 635000"/>
                <a:gd name="connsiteX10" fmla="*/ 8467 w 4030133"/>
                <a:gd name="connsiteY10" fmla="*/ 67733 h 635000"/>
                <a:gd name="connsiteX0" fmla="*/ 0 w 4030133"/>
                <a:gd name="connsiteY0" fmla="*/ 0 h 635000"/>
                <a:gd name="connsiteX1" fmla="*/ 10583 w 4030133"/>
                <a:gd name="connsiteY1" fmla="*/ 365478 h 635000"/>
                <a:gd name="connsiteX2" fmla="*/ 347133 w 4030133"/>
                <a:gd name="connsiteY2" fmla="*/ 567266 h 635000"/>
                <a:gd name="connsiteX3" fmla="*/ 745596 w 4030133"/>
                <a:gd name="connsiteY3" fmla="*/ 586103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33867 w 4030133"/>
                <a:gd name="connsiteY9" fmla="*/ 67733 h 635000"/>
                <a:gd name="connsiteX10" fmla="*/ 8467 w 4030133"/>
                <a:gd name="connsiteY10" fmla="*/ 67733 h 635000"/>
                <a:gd name="connsiteX0" fmla="*/ 0 w 4030133"/>
                <a:gd name="connsiteY0" fmla="*/ 0 h 635000"/>
                <a:gd name="connsiteX1" fmla="*/ 10583 w 4030133"/>
                <a:gd name="connsiteY1" fmla="*/ 365478 h 635000"/>
                <a:gd name="connsiteX2" fmla="*/ 347133 w 4030133"/>
                <a:gd name="connsiteY2" fmla="*/ 567266 h 635000"/>
                <a:gd name="connsiteX3" fmla="*/ 764646 w 4030133"/>
                <a:gd name="connsiteY3" fmla="*/ 594922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33867 w 4030133"/>
                <a:gd name="connsiteY9" fmla="*/ 67733 h 635000"/>
                <a:gd name="connsiteX10" fmla="*/ 8467 w 4030133"/>
                <a:gd name="connsiteY10" fmla="*/ 67733 h 635000"/>
                <a:gd name="connsiteX0" fmla="*/ 0 w 4030133"/>
                <a:gd name="connsiteY0" fmla="*/ 0 h 635000"/>
                <a:gd name="connsiteX1" fmla="*/ 10583 w 4030133"/>
                <a:gd name="connsiteY1" fmla="*/ 383117 h 635000"/>
                <a:gd name="connsiteX2" fmla="*/ 347133 w 4030133"/>
                <a:gd name="connsiteY2" fmla="*/ 567266 h 635000"/>
                <a:gd name="connsiteX3" fmla="*/ 764646 w 4030133"/>
                <a:gd name="connsiteY3" fmla="*/ 594922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33867 w 4030133"/>
                <a:gd name="connsiteY9" fmla="*/ 67733 h 635000"/>
                <a:gd name="connsiteX10" fmla="*/ 8467 w 4030133"/>
                <a:gd name="connsiteY10" fmla="*/ 67733 h 635000"/>
                <a:gd name="connsiteX0" fmla="*/ 0 w 4030133"/>
                <a:gd name="connsiteY0" fmla="*/ 0 h 635000"/>
                <a:gd name="connsiteX1" fmla="*/ 10583 w 4030133"/>
                <a:gd name="connsiteY1" fmla="*/ 383117 h 635000"/>
                <a:gd name="connsiteX2" fmla="*/ 347133 w 4030133"/>
                <a:gd name="connsiteY2" fmla="*/ 567266 h 635000"/>
                <a:gd name="connsiteX3" fmla="*/ 764646 w 4030133"/>
                <a:gd name="connsiteY3" fmla="*/ 594922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33867 w 4030133"/>
                <a:gd name="connsiteY9" fmla="*/ 67733 h 635000"/>
                <a:gd name="connsiteX10" fmla="*/ 60854 w 4030133"/>
                <a:gd name="connsiteY10" fmla="*/ 28046 h 635000"/>
                <a:gd name="connsiteX0" fmla="*/ 0 w 4030133"/>
                <a:gd name="connsiteY0" fmla="*/ 0 h 635000"/>
                <a:gd name="connsiteX1" fmla="*/ 10583 w 4030133"/>
                <a:gd name="connsiteY1" fmla="*/ 383117 h 635000"/>
                <a:gd name="connsiteX2" fmla="*/ 347133 w 4030133"/>
                <a:gd name="connsiteY2" fmla="*/ 567266 h 635000"/>
                <a:gd name="connsiteX3" fmla="*/ 764646 w 4030133"/>
                <a:gd name="connsiteY3" fmla="*/ 594922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62442 w 4030133"/>
                <a:gd name="connsiteY9" fmla="*/ 80963 h 635000"/>
                <a:gd name="connsiteX10" fmla="*/ 60854 w 4030133"/>
                <a:gd name="connsiteY10" fmla="*/ 28046 h 635000"/>
                <a:gd name="connsiteX0" fmla="*/ 0 w 4030133"/>
                <a:gd name="connsiteY0" fmla="*/ 0 h 635000"/>
                <a:gd name="connsiteX1" fmla="*/ 10583 w 4030133"/>
                <a:gd name="connsiteY1" fmla="*/ 383117 h 635000"/>
                <a:gd name="connsiteX2" fmla="*/ 347133 w 4030133"/>
                <a:gd name="connsiteY2" fmla="*/ 567266 h 635000"/>
                <a:gd name="connsiteX3" fmla="*/ 764646 w 4030133"/>
                <a:gd name="connsiteY3" fmla="*/ 594922 h 635000"/>
                <a:gd name="connsiteX4" fmla="*/ 4013200 w 4030133"/>
                <a:gd name="connsiteY4" fmla="*/ 635000 h 635000"/>
                <a:gd name="connsiteX5" fmla="*/ 4030133 w 4030133"/>
                <a:gd name="connsiteY5" fmla="*/ 558800 h 635000"/>
                <a:gd name="connsiteX6" fmla="*/ 2201333 w 4030133"/>
                <a:gd name="connsiteY6" fmla="*/ 321733 h 635000"/>
                <a:gd name="connsiteX7" fmla="*/ 1676400 w 4030133"/>
                <a:gd name="connsiteY7" fmla="*/ 245534 h 635000"/>
                <a:gd name="connsiteX8" fmla="*/ 618067 w 4030133"/>
                <a:gd name="connsiteY8" fmla="*/ 152400 h 635000"/>
                <a:gd name="connsiteX9" fmla="*/ 62442 w 4030133"/>
                <a:gd name="connsiteY9" fmla="*/ 80963 h 635000"/>
                <a:gd name="connsiteX10" fmla="*/ 70379 w 4030133"/>
                <a:gd name="connsiteY10" fmla="*/ 10407 h 63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030133" h="635000">
                  <a:moveTo>
                    <a:pt x="0" y="0"/>
                  </a:moveTo>
                  <a:lnTo>
                    <a:pt x="10583" y="383117"/>
                  </a:lnTo>
                  <a:lnTo>
                    <a:pt x="347133" y="567266"/>
                  </a:lnTo>
                  <a:lnTo>
                    <a:pt x="764646" y="594922"/>
                  </a:lnTo>
                  <a:lnTo>
                    <a:pt x="4013200" y="635000"/>
                  </a:lnTo>
                  <a:lnTo>
                    <a:pt x="4030133" y="558800"/>
                  </a:lnTo>
                  <a:lnTo>
                    <a:pt x="2201333" y="321733"/>
                  </a:lnTo>
                  <a:lnTo>
                    <a:pt x="1676400" y="245534"/>
                  </a:lnTo>
                  <a:cubicBezTo>
                    <a:pt x="1412522" y="217312"/>
                    <a:pt x="891822" y="182033"/>
                    <a:pt x="618067" y="152400"/>
                  </a:cubicBezTo>
                  <a:lnTo>
                    <a:pt x="62442" y="80963"/>
                  </a:lnTo>
                  <a:cubicBezTo>
                    <a:pt x="61913" y="63324"/>
                    <a:pt x="70908" y="28046"/>
                    <a:pt x="70379" y="10407"/>
                  </a:cubicBezTo>
                </a:path>
              </a:pathLst>
            </a:cu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45DCB31-F77A-97CA-1512-23F29FE022FB}"/>
                </a:ext>
              </a:extLst>
            </p:cNvPr>
            <p:cNvSpPr txBox="1"/>
            <p:nvPr/>
          </p:nvSpPr>
          <p:spPr>
            <a:xfrm>
              <a:off x="5007383" y="4333187"/>
              <a:ext cx="17233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bg1"/>
                  </a:solidFill>
                </a:rPr>
                <a:t>Fast Neutron Proton Recoil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AE6E8BC-33D3-C8CC-0483-2D631D6FCB5E}"/>
              </a:ext>
            </a:extLst>
          </p:cNvPr>
          <p:cNvGrpSpPr/>
          <p:nvPr/>
        </p:nvGrpSpPr>
        <p:grpSpPr>
          <a:xfrm>
            <a:off x="5529204" y="2849898"/>
            <a:ext cx="1989992" cy="1394829"/>
            <a:chOff x="4280037" y="3241693"/>
            <a:chExt cx="5455320" cy="1394829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6AFCA8E-926A-5B32-5CE0-13B70E8AF176}"/>
                </a:ext>
              </a:extLst>
            </p:cNvPr>
            <p:cNvSpPr/>
            <p:nvPr/>
          </p:nvSpPr>
          <p:spPr>
            <a:xfrm>
              <a:off x="4280037" y="3241693"/>
              <a:ext cx="2826859" cy="1394829"/>
            </a:xfrm>
            <a:custGeom>
              <a:avLst/>
              <a:gdLst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42334 w 4038600"/>
                <a:gd name="connsiteY7" fmla="*/ 67733 h 635000"/>
                <a:gd name="connsiteX8" fmla="*/ 16934 w 4038600"/>
                <a:gd name="connsiteY8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422400 w 4038600"/>
                <a:gd name="connsiteY7" fmla="*/ 2286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702734 w 4038600"/>
                <a:gd name="connsiteY8" fmla="*/ 508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67934 w 4038600"/>
                <a:gd name="connsiteY7" fmla="*/ 177800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09800 w 4038600"/>
                <a:gd name="connsiteY5" fmla="*/ 321733 h 635000"/>
                <a:gd name="connsiteX6" fmla="*/ 1684867 w 4038600"/>
                <a:gd name="connsiteY6" fmla="*/ 245534 h 635000"/>
                <a:gd name="connsiteX7" fmla="*/ 626534 w 4038600"/>
                <a:gd name="connsiteY7" fmla="*/ 1524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488438 w 4518571"/>
                <a:gd name="connsiteY0" fmla="*/ 0 h 635000"/>
                <a:gd name="connsiteX1" fmla="*/ 479971 w 4518571"/>
                <a:gd name="connsiteY1" fmla="*/ 330200 h 635000"/>
                <a:gd name="connsiteX2" fmla="*/ 0 w 4518571"/>
                <a:gd name="connsiteY2" fmla="*/ 504549 h 635000"/>
                <a:gd name="connsiteX3" fmla="*/ 4501638 w 4518571"/>
                <a:gd name="connsiteY3" fmla="*/ 635000 h 635000"/>
                <a:gd name="connsiteX4" fmla="*/ 4518571 w 4518571"/>
                <a:gd name="connsiteY4" fmla="*/ 558800 h 635000"/>
                <a:gd name="connsiteX5" fmla="*/ 2689771 w 4518571"/>
                <a:gd name="connsiteY5" fmla="*/ 321733 h 635000"/>
                <a:gd name="connsiteX6" fmla="*/ 2164838 w 4518571"/>
                <a:gd name="connsiteY6" fmla="*/ 245534 h 635000"/>
                <a:gd name="connsiteX7" fmla="*/ 1106505 w 4518571"/>
                <a:gd name="connsiteY7" fmla="*/ 152400 h 635000"/>
                <a:gd name="connsiteX8" fmla="*/ 522305 w 4518571"/>
                <a:gd name="connsiteY8" fmla="*/ 67733 h 635000"/>
                <a:gd name="connsiteX9" fmla="*/ 496905 w 4518571"/>
                <a:gd name="connsiteY9" fmla="*/ 67733 h 635000"/>
                <a:gd name="connsiteX0" fmla="*/ 488438 w 4518571"/>
                <a:gd name="connsiteY0" fmla="*/ 0 h 635000"/>
                <a:gd name="connsiteX1" fmla="*/ 990599 w 4518571"/>
                <a:gd name="connsiteY1" fmla="*/ 369399 h 635000"/>
                <a:gd name="connsiteX2" fmla="*/ 0 w 4518571"/>
                <a:gd name="connsiteY2" fmla="*/ 504549 h 635000"/>
                <a:gd name="connsiteX3" fmla="*/ 4501638 w 4518571"/>
                <a:gd name="connsiteY3" fmla="*/ 635000 h 635000"/>
                <a:gd name="connsiteX4" fmla="*/ 4518571 w 4518571"/>
                <a:gd name="connsiteY4" fmla="*/ 558800 h 635000"/>
                <a:gd name="connsiteX5" fmla="*/ 2689771 w 4518571"/>
                <a:gd name="connsiteY5" fmla="*/ 321733 h 635000"/>
                <a:gd name="connsiteX6" fmla="*/ 2164838 w 4518571"/>
                <a:gd name="connsiteY6" fmla="*/ 245534 h 635000"/>
                <a:gd name="connsiteX7" fmla="*/ 1106505 w 4518571"/>
                <a:gd name="connsiteY7" fmla="*/ 152400 h 635000"/>
                <a:gd name="connsiteX8" fmla="*/ 522305 w 4518571"/>
                <a:gd name="connsiteY8" fmla="*/ 67733 h 635000"/>
                <a:gd name="connsiteX9" fmla="*/ 496905 w 4518571"/>
                <a:gd name="connsiteY9" fmla="*/ 67733 h 635000"/>
                <a:gd name="connsiteX0" fmla="*/ 488438 w 4518571"/>
                <a:gd name="connsiteY0" fmla="*/ 34180 h 669180"/>
                <a:gd name="connsiteX1" fmla="*/ 990599 w 4518571"/>
                <a:gd name="connsiteY1" fmla="*/ 403579 h 669180"/>
                <a:gd name="connsiteX2" fmla="*/ 0 w 4518571"/>
                <a:gd name="connsiteY2" fmla="*/ 538729 h 669180"/>
                <a:gd name="connsiteX3" fmla="*/ 4501638 w 4518571"/>
                <a:gd name="connsiteY3" fmla="*/ 669180 h 669180"/>
                <a:gd name="connsiteX4" fmla="*/ 4518571 w 4518571"/>
                <a:gd name="connsiteY4" fmla="*/ 592980 h 669180"/>
                <a:gd name="connsiteX5" fmla="*/ 2689771 w 4518571"/>
                <a:gd name="connsiteY5" fmla="*/ 355913 h 669180"/>
                <a:gd name="connsiteX6" fmla="*/ 2164838 w 4518571"/>
                <a:gd name="connsiteY6" fmla="*/ 279714 h 669180"/>
                <a:gd name="connsiteX7" fmla="*/ 1106505 w 4518571"/>
                <a:gd name="connsiteY7" fmla="*/ 186580 h 669180"/>
                <a:gd name="connsiteX8" fmla="*/ 522305 w 4518571"/>
                <a:gd name="connsiteY8" fmla="*/ 101913 h 669180"/>
                <a:gd name="connsiteX9" fmla="*/ 1471739 w 4518571"/>
                <a:gd name="connsiteY9" fmla="*/ 0 h 669180"/>
                <a:gd name="connsiteX0" fmla="*/ 488438 w 4518571"/>
                <a:gd name="connsiteY0" fmla="*/ 3418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106505 w 4518571"/>
                <a:gd name="connsiteY7" fmla="*/ 186581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488438 w 4518571"/>
                <a:gd name="connsiteY0" fmla="*/ 3418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918865 w 4518571"/>
                <a:gd name="connsiteY7" fmla="*/ 225779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1277589 w 4518571"/>
                <a:gd name="connsiteY0" fmla="*/ 19881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918865 w 4518571"/>
                <a:gd name="connsiteY7" fmla="*/ 225779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1277589 w 4518571"/>
                <a:gd name="connsiteY0" fmla="*/ 731896 h 1202266"/>
                <a:gd name="connsiteX1" fmla="*/ 990599 w 4518571"/>
                <a:gd name="connsiteY1" fmla="*/ 936665 h 1202266"/>
                <a:gd name="connsiteX2" fmla="*/ 0 w 4518571"/>
                <a:gd name="connsiteY2" fmla="*/ 1071815 h 1202266"/>
                <a:gd name="connsiteX3" fmla="*/ 4501638 w 4518571"/>
                <a:gd name="connsiteY3" fmla="*/ 1202266 h 1202266"/>
                <a:gd name="connsiteX4" fmla="*/ 4518571 w 4518571"/>
                <a:gd name="connsiteY4" fmla="*/ 1126066 h 1202266"/>
                <a:gd name="connsiteX5" fmla="*/ 2689771 w 4518571"/>
                <a:gd name="connsiteY5" fmla="*/ 888999 h 1202266"/>
                <a:gd name="connsiteX6" fmla="*/ 2164838 w 4518571"/>
                <a:gd name="connsiteY6" fmla="*/ 812800 h 1202266"/>
                <a:gd name="connsiteX7" fmla="*/ 1918865 w 4518571"/>
                <a:gd name="connsiteY7" fmla="*/ 758864 h 1202266"/>
                <a:gd name="connsiteX8" fmla="*/ 1775664 w 4518571"/>
                <a:gd name="connsiteY8" fmla="*/ 533085 h 1202266"/>
                <a:gd name="connsiteX9" fmla="*/ 1518158 w 4518571"/>
                <a:gd name="connsiteY9" fmla="*/ 0 h 1202266"/>
                <a:gd name="connsiteX0" fmla="*/ 1277589 w 4518571"/>
                <a:gd name="connsiteY0" fmla="*/ 810292 h 1280662"/>
                <a:gd name="connsiteX1" fmla="*/ 990599 w 4518571"/>
                <a:gd name="connsiteY1" fmla="*/ 1015061 h 1280662"/>
                <a:gd name="connsiteX2" fmla="*/ 0 w 4518571"/>
                <a:gd name="connsiteY2" fmla="*/ 1150211 h 1280662"/>
                <a:gd name="connsiteX3" fmla="*/ 4501638 w 4518571"/>
                <a:gd name="connsiteY3" fmla="*/ 1280662 h 1280662"/>
                <a:gd name="connsiteX4" fmla="*/ 4518571 w 4518571"/>
                <a:gd name="connsiteY4" fmla="*/ 1204462 h 1280662"/>
                <a:gd name="connsiteX5" fmla="*/ 2689771 w 4518571"/>
                <a:gd name="connsiteY5" fmla="*/ 967395 h 1280662"/>
                <a:gd name="connsiteX6" fmla="*/ 2164838 w 4518571"/>
                <a:gd name="connsiteY6" fmla="*/ 891196 h 1280662"/>
                <a:gd name="connsiteX7" fmla="*/ 1918865 w 4518571"/>
                <a:gd name="connsiteY7" fmla="*/ 837260 h 1280662"/>
                <a:gd name="connsiteX8" fmla="*/ 1752456 w 4518571"/>
                <a:gd name="connsiteY8" fmla="*/ 0 h 1280662"/>
                <a:gd name="connsiteX9" fmla="*/ 1518158 w 4518571"/>
                <a:gd name="connsiteY9" fmla="*/ 78396 h 1280662"/>
                <a:gd name="connsiteX0" fmla="*/ 1277589 w 4518571"/>
                <a:gd name="connsiteY0" fmla="*/ 810292 h 1280662"/>
                <a:gd name="connsiteX1" fmla="*/ 990599 w 4518571"/>
                <a:gd name="connsiteY1" fmla="*/ 1015061 h 1280662"/>
                <a:gd name="connsiteX2" fmla="*/ 0 w 4518571"/>
                <a:gd name="connsiteY2" fmla="*/ 1150211 h 1280662"/>
                <a:gd name="connsiteX3" fmla="*/ 4501638 w 4518571"/>
                <a:gd name="connsiteY3" fmla="*/ 1280662 h 1280662"/>
                <a:gd name="connsiteX4" fmla="*/ 4518571 w 4518571"/>
                <a:gd name="connsiteY4" fmla="*/ 1204462 h 1280662"/>
                <a:gd name="connsiteX5" fmla="*/ 2689771 w 4518571"/>
                <a:gd name="connsiteY5" fmla="*/ 967395 h 1280662"/>
                <a:gd name="connsiteX6" fmla="*/ 2164838 w 4518571"/>
                <a:gd name="connsiteY6" fmla="*/ 891196 h 1280662"/>
                <a:gd name="connsiteX7" fmla="*/ 2034919 w 4518571"/>
                <a:gd name="connsiteY7" fmla="*/ 751025 h 1280662"/>
                <a:gd name="connsiteX8" fmla="*/ 1752456 w 4518571"/>
                <a:gd name="connsiteY8" fmla="*/ 0 h 1280662"/>
                <a:gd name="connsiteX9" fmla="*/ 1518158 w 4518571"/>
                <a:gd name="connsiteY9" fmla="*/ 78396 h 1280662"/>
                <a:gd name="connsiteX0" fmla="*/ 1277589 w 4518571"/>
                <a:gd name="connsiteY0" fmla="*/ 810292 h 1319860"/>
                <a:gd name="connsiteX1" fmla="*/ 990599 w 4518571"/>
                <a:gd name="connsiteY1" fmla="*/ 1015061 h 1319860"/>
                <a:gd name="connsiteX2" fmla="*/ 0 w 4518571"/>
                <a:gd name="connsiteY2" fmla="*/ 1150211 h 1319860"/>
                <a:gd name="connsiteX3" fmla="*/ 4083852 w 4518571"/>
                <a:gd name="connsiteY3" fmla="*/ 1319860 h 1319860"/>
                <a:gd name="connsiteX4" fmla="*/ 4518571 w 4518571"/>
                <a:gd name="connsiteY4" fmla="*/ 1204462 h 1319860"/>
                <a:gd name="connsiteX5" fmla="*/ 2689771 w 4518571"/>
                <a:gd name="connsiteY5" fmla="*/ 967395 h 1319860"/>
                <a:gd name="connsiteX6" fmla="*/ 2164838 w 4518571"/>
                <a:gd name="connsiteY6" fmla="*/ 891196 h 1319860"/>
                <a:gd name="connsiteX7" fmla="*/ 2034919 w 4518571"/>
                <a:gd name="connsiteY7" fmla="*/ 751025 h 1319860"/>
                <a:gd name="connsiteX8" fmla="*/ 1752456 w 4518571"/>
                <a:gd name="connsiteY8" fmla="*/ 0 h 1319860"/>
                <a:gd name="connsiteX9" fmla="*/ 1518158 w 4518571"/>
                <a:gd name="connsiteY9" fmla="*/ 78396 h 1319860"/>
                <a:gd name="connsiteX0" fmla="*/ 1277589 w 4518571"/>
                <a:gd name="connsiteY0" fmla="*/ 810292 h 1319860"/>
                <a:gd name="connsiteX1" fmla="*/ 990599 w 4518571"/>
                <a:gd name="connsiteY1" fmla="*/ 1015061 h 1319860"/>
                <a:gd name="connsiteX2" fmla="*/ 0 w 4518571"/>
                <a:gd name="connsiteY2" fmla="*/ 1150211 h 1319860"/>
                <a:gd name="connsiteX3" fmla="*/ 4315956 w 4518571"/>
                <a:gd name="connsiteY3" fmla="*/ 1319860 h 1319860"/>
                <a:gd name="connsiteX4" fmla="*/ 4518571 w 4518571"/>
                <a:gd name="connsiteY4" fmla="*/ 1204462 h 1319860"/>
                <a:gd name="connsiteX5" fmla="*/ 2689771 w 4518571"/>
                <a:gd name="connsiteY5" fmla="*/ 967395 h 1319860"/>
                <a:gd name="connsiteX6" fmla="*/ 2164838 w 4518571"/>
                <a:gd name="connsiteY6" fmla="*/ 891196 h 1319860"/>
                <a:gd name="connsiteX7" fmla="*/ 2034919 w 4518571"/>
                <a:gd name="connsiteY7" fmla="*/ 751025 h 1319860"/>
                <a:gd name="connsiteX8" fmla="*/ 1752456 w 4518571"/>
                <a:gd name="connsiteY8" fmla="*/ 0 h 1319860"/>
                <a:gd name="connsiteX9" fmla="*/ 1518158 w 4518571"/>
                <a:gd name="connsiteY9" fmla="*/ 78396 h 1319860"/>
                <a:gd name="connsiteX0" fmla="*/ 1277589 w 4518571"/>
                <a:gd name="connsiteY0" fmla="*/ 810292 h 1343378"/>
                <a:gd name="connsiteX1" fmla="*/ 990599 w 4518571"/>
                <a:gd name="connsiteY1" fmla="*/ 1015061 h 1343378"/>
                <a:gd name="connsiteX2" fmla="*/ 0 w 4518571"/>
                <a:gd name="connsiteY2" fmla="*/ 1150211 h 1343378"/>
                <a:gd name="connsiteX3" fmla="*/ 4339167 w 4518571"/>
                <a:gd name="connsiteY3" fmla="*/ 1343378 h 1343378"/>
                <a:gd name="connsiteX4" fmla="*/ 4518571 w 4518571"/>
                <a:gd name="connsiteY4" fmla="*/ 1204462 h 1343378"/>
                <a:gd name="connsiteX5" fmla="*/ 2689771 w 4518571"/>
                <a:gd name="connsiteY5" fmla="*/ 967395 h 1343378"/>
                <a:gd name="connsiteX6" fmla="*/ 2164838 w 4518571"/>
                <a:gd name="connsiteY6" fmla="*/ 891196 h 1343378"/>
                <a:gd name="connsiteX7" fmla="*/ 2034919 w 4518571"/>
                <a:gd name="connsiteY7" fmla="*/ 751025 h 1343378"/>
                <a:gd name="connsiteX8" fmla="*/ 1752456 w 4518571"/>
                <a:gd name="connsiteY8" fmla="*/ 0 h 1343378"/>
                <a:gd name="connsiteX9" fmla="*/ 1518158 w 4518571"/>
                <a:gd name="connsiteY9" fmla="*/ 78396 h 1343378"/>
                <a:gd name="connsiteX0" fmla="*/ 1277589 w 4339167"/>
                <a:gd name="connsiteY0" fmla="*/ 810292 h 1343378"/>
                <a:gd name="connsiteX1" fmla="*/ 990599 w 4339167"/>
                <a:gd name="connsiteY1" fmla="*/ 1015061 h 1343378"/>
                <a:gd name="connsiteX2" fmla="*/ 0 w 4339167"/>
                <a:gd name="connsiteY2" fmla="*/ 1150211 h 1343378"/>
                <a:gd name="connsiteX3" fmla="*/ 4339167 w 4339167"/>
                <a:gd name="connsiteY3" fmla="*/ 1343378 h 1343378"/>
                <a:gd name="connsiteX4" fmla="*/ 3915101 w 4339167"/>
                <a:gd name="connsiteY4" fmla="*/ 1267179 h 1343378"/>
                <a:gd name="connsiteX5" fmla="*/ 2689771 w 4339167"/>
                <a:gd name="connsiteY5" fmla="*/ 967395 h 1343378"/>
                <a:gd name="connsiteX6" fmla="*/ 2164838 w 4339167"/>
                <a:gd name="connsiteY6" fmla="*/ 891196 h 1343378"/>
                <a:gd name="connsiteX7" fmla="*/ 2034919 w 4339167"/>
                <a:gd name="connsiteY7" fmla="*/ 751025 h 1343378"/>
                <a:gd name="connsiteX8" fmla="*/ 1752456 w 4339167"/>
                <a:gd name="connsiteY8" fmla="*/ 0 h 1343378"/>
                <a:gd name="connsiteX9" fmla="*/ 1518158 w 4339167"/>
                <a:gd name="connsiteY9" fmla="*/ 78396 h 1343378"/>
                <a:gd name="connsiteX0" fmla="*/ 1277589 w 4339167"/>
                <a:gd name="connsiteY0" fmla="*/ 810292 h 1343378"/>
                <a:gd name="connsiteX1" fmla="*/ 990599 w 4339167"/>
                <a:gd name="connsiteY1" fmla="*/ 1015061 h 1343378"/>
                <a:gd name="connsiteX2" fmla="*/ 0 w 4339167"/>
                <a:gd name="connsiteY2" fmla="*/ 1150211 h 1343378"/>
                <a:gd name="connsiteX3" fmla="*/ 4339167 w 4339167"/>
                <a:gd name="connsiteY3" fmla="*/ 1343378 h 1343378"/>
                <a:gd name="connsiteX4" fmla="*/ 4031151 w 4339167"/>
                <a:gd name="connsiteY4" fmla="*/ 1251499 h 1343378"/>
                <a:gd name="connsiteX5" fmla="*/ 2689771 w 4339167"/>
                <a:gd name="connsiteY5" fmla="*/ 967395 h 1343378"/>
                <a:gd name="connsiteX6" fmla="*/ 2164838 w 4339167"/>
                <a:gd name="connsiteY6" fmla="*/ 891196 h 1343378"/>
                <a:gd name="connsiteX7" fmla="*/ 2034919 w 4339167"/>
                <a:gd name="connsiteY7" fmla="*/ 751025 h 1343378"/>
                <a:gd name="connsiteX8" fmla="*/ 1752456 w 4339167"/>
                <a:gd name="connsiteY8" fmla="*/ 0 h 1343378"/>
                <a:gd name="connsiteX9" fmla="*/ 1518158 w 4339167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715883 w 4365279"/>
                <a:gd name="connsiteY5" fmla="*/ 967395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3965871 w 4365279"/>
                <a:gd name="connsiteY4" fmla="*/ 1317645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3965871"/>
                <a:gd name="connsiteY0" fmla="*/ 810292 h 1317645"/>
                <a:gd name="connsiteX1" fmla="*/ 1016711 w 3965871"/>
                <a:gd name="connsiteY1" fmla="*/ 1015061 h 1317645"/>
                <a:gd name="connsiteX2" fmla="*/ 0 w 3965871"/>
                <a:gd name="connsiteY2" fmla="*/ 1167850 h 1317645"/>
                <a:gd name="connsiteX3" fmla="*/ 3965871 w 3965871"/>
                <a:gd name="connsiteY3" fmla="*/ 1317645 h 1317645"/>
                <a:gd name="connsiteX4" fmla="*/ 2454766 w 3965871"/>
                <a:gd name="connsiteY4" fmla="*/ 1134964 h 1317645"/>
                <a:gd name="connsiteX5" fmla="*/ 2190950 w 3965871"/>
                <a:gd name="connsiteY5" fmla="*/ 891196 h 1317645"/>
                <a:gd name="connsiteX6" fmla="*/ 2061031 w 3965871"/>
                <a:gd name="connsiteY6" fmla="*/ 751025 h 1317645"/>
                <a:gd name="connsiteX7" fmla="*/ 1778568 w 3965871"/>
                <a:gd name="connsiteY7" fmla="*/ 0 h 1317645"/>
                <a:gd name="connsiteX8" fmla="*/ 1544270 w 3965871"/>
                <a:gd name="connsiteY8" fmla="*/ 78396 h 1317645"/>
                <a:gd name="connsiteX0" fmla="*/ 1303701 w 3587251"/>
                <a:gd name="connsiteY0" fmla="*/ 810292 h 1300006"/>
                <a:gd name="connsiteX1" fmla="*/ 1016711 w 3587251"/>
                <a:gd name="connsiteY1" fmla="*/ 1015061 h 1300006"/>
                <a:gd name="connsiteX2" fmla="*/ 0 w 3587251"/>
                <a:gd name="connsiteY2" fmla="*/ 1167850 h 1300006"/>
                <a:gd name="connsiteX3" fmla="*/ 3587251 w 3587251"/>
                <a:gd name="connsiteY3" fmla="*/ 1300006 h 1300006"/>
                <a:gd name="connsiteX4" fmla="*/ 2454766 w 3587251"/>
                <a:gd name="connsiteY4" fmla="*/ 1134964 h 1300006"/>
                <a:gd name="connsiteX5" fmla="*/ 2190950 w 3587251"/>
                <a:gd name="connsiteY5" fmla="*/ 891196 h 1300006"/>
                <a:gd name="connsiteX6" fmla="*/ 2061031 w 3587251"/>
                <a:gd name="connsiteY6" fmla="*/ 751025 h 1300006"/>
                <a:gd name="connsiteX7" fmla="*/ 1778568 w 3587251"/>
                <a:gd name="connsiteY7" fmla="*/ 0 h 1300006"/>
                <a:gd name="connsiteX8" fmla="*/ 1544270 w 3587251"/>
                <a:gd name="connsiteY8" fmla="*/ 78396 h 1300006"/>
                <a:gd name="connsiteX0" fmla="*/ 1303701 w 2454766"/>
                <a:gd name="connsiteY0" fmla="*/ 810292 h 1167850"/>
                <a:gd name="connsiteX1" fmla="*/ 1016711 w 2454766"/>
                <a:gd name="connsiteY1" fmla="*/ 1015061 h 1167850"/>
                <a:gd name="connsiteX2" fmla="*/ 0 w 2454766"/>
                <a:gd name="connsiteY2" fmla="*/ 1167850 h 1167850"/>
                <a:gd name="connsiteX3" fmla="*/ 2454766 w 2454766"/>
                <a:gd name="connsiteY3" fmla="*/ 1134964 h 1167850"/>
                <a:gd name="connsiteX4" fmla="*/ 2190950 w 2454766"/>
                <a:gd name="connsiteY4" fmla="*/ 891196 h 1167850"/>
                <a:gd name="connsiteX5" fmla="*/ 2061031 w 2454766"/>
                <a:gd name="connsiteY5" fmla="*/ 751025 h 1167850"/>
                <a:gd name="connsiteX6" fmla="*/ 1778568 w 2454766"/>
                <a:gd name="connsiteY6" fmla="*/ 0 h 1167850"/>
                <a:gd name="connsiteX7" fmla="*/ 1544270 w 2454766"/>
                <a:gd name="connsiteY7" fmla="*/ 78396 h 1167850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190950 w 2924775"/>
                <a:gd name="connsiteY4" fmla="*/ 891196 h 1284894"/>
                <a:gd name="connsiteX5" fmla="*/ 2061031 w 2924775"/>
                <a:gd name="connsiteY5" fmla="*/ 751025 h 1284894"/>
                <a:gd name="connsiteX6" fmla="*/ 1778568 w 2924775"/>
                <a:gd name="connsiteY6" fmla="*/ 0 h 1284894"/>
                <a:gd name="connsiteX7" fmla="*/ 1544270 w 2924775"/>
                <a:gd name="connsiteY7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493822 w 2924775"/>
                <a:gd name="connsiteY4" fmla="*/ 1073211 h 1284894"/>
                <a:gd name="connsiteX5" fmla="*/ 2190950 w 2924775"/>
                <a:gd name="connsiteY5" fmla="*/ 891196 h 1284894"/>
                <a:gd name="connsiteX6" fmla="*/ 2061031 w 2924775"/>
                <a:gd name="connsiteY6" fmla="*/ 75102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61031 w 2924775"/>
                <a:gd name="connsiteY6" fmla="*/ 75102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251477 w 2924775"/>
                <a:gd name="connsiteY0" fmla="*/ 788244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251477 w 2924775"/>
                <a:gd name="connsiteY0" fmla="*/ 819112 h 1315762"/>
                <a:gd name="connsiteX1" fmla="*/ 1016711 w 2924775"/>
                <a:gd name="connsiteY1" fmla="*/ 1045929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74085 w 2924775"/>
                <a:gd name="connsiteY6" fmla="*/ 777483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1016711 w 2924775"/>
                <a:gd name="connsiteY1" fmla="*/ 1045929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297984 w 2924775"/>
                <a:gd name="connsiteY4" fmla="*/ 1121717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89373 w 2924775"/>
                <a:gd name="connsiteY4" fmla="*/ 1121717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650604"/>
                <a:gd name="connsiteY0" fmla="*/ 819112 h 1289304"/>
                <a:gd name="connsiteX1" fmla="*/ 977542 w 2650604"/>
                <a:gd name="connsiteY1" fmla="*/ 1028290 h 1289304"/>
                <a:gd name="connsiteX2" fmla="*/ 0 w 2650604"/>
                <a:gd name="connsiteY2" fmla="*/ 1198718 h 1289304"/>
                <a:gd name="connsiteX3" fmla="*/ 2650604 w 2650604"/>
                <a:gd name="connsiteY3" fmla="*/ 1289304 h 1289304"/>
                <a:gd name="connsiteX4" fmla="*/ 2389373 w 2650604"/>
                <a:gd name="connsiteY4" fmla="*/ 1121717 h 1289304"/>
                <a:gd name="connsiteX5" fmla="*/ 2190950 w 2650604"/>
                <a:gd name="connsiteY5" fmla="*/ 922064 h 1289304"/>
                <a:gd name="connsiteX6" fmla="*/ 2047973 w 2650604"/>
                <a:gd name="connsiteY6" fmla="*/ 667241 h 1289304"/>
                <a:gd name="connsiteX7" fmla="*/ 1817733 w 2650604"/>
                <a:gd name="connsiteY7" fmla="*/ 0 h 1289304"/>
                <a:gd name="connsiteX8" fmla="*/ 1544270 w 2650604"/>
                <a:gd name="connsiteY8" fmla="*/ 109264 h 1289304"/>
                <a:gd name="connsiteX0" fmla="*/ 1316755 w 2715882"/>
                <a:gd name="connsiteY0" fmla="*/ 819112 h 1289304"/>
                <a:gd name="connsiteX1" fmla="*/ 1042820 w 2715882"/>
                <a:gd name="connsiteY1" fmla="*/ 1028290 h 1289304"/>
                <a:gd name="connsiteX2" fmla="*/ 0 w 2715882"/>
                <a:gd name="connsiteY2" fmla="*/ 1203127 h 1289304"/>
                <a:gd name="connsiteX3" fmla="*/ 2715882 w 2715882"/>
                <a:gd name="connsiteY3" fmla="*/ 1289304 h 1289304"/>
                <a:gd name="connsiteX4" fmla="*/ 2454651 w 2715882"/>
                <a:gd name="connsiteY4" fmla="*/ 1121717 h 1289304"/>
                <a:gd name="connsiteX5" fmla="*/ 2256228 w 2715882"/>
                <a:gd name="connsiteY5" fmla="*/ 922064 h 1289304"/>
                <a:gd name="connsiteX6" fmla="*/ 2113251 w 2715882"/>
                <a:gd name="connsiteY6" fmla="*/ 667241 h 1289304"/>
                <a:gd name="connsiteX7" fmla="*/ 1883011 w 2715882"/>
                <a:gd name="connsiteY7" fmla="*/ 0 h 1289304"/>
                <a:gd name="connsiteX8" fmla="*/ 1609548 w 2715882"/>
                <a:gd name="connsiteY8" fmla="*/ 109264 h 1289304"/>
                <a:gd name="connsiteX0" fmla="*/ 1316755 w 2715882"/>
                <a:gd name="connsiteY0" fmla="*/ 819112 h 1289304"/>
                <a:gd name="connsiteX1" fmla="*/ 1042820 w 2715882"/>
                <a:gd name="connsiteY1" fmla="*/ 1028290 h 1289304"/>
                <a:gd name="connsiteX2" fmla="*/ 0 w 2715882"/>
                <a:gd name="connsiteY2" fmla="*/ 1203127 h 1289304"/>
                <a:gd name="connsiteX3" fmla="*/ 2715882 w 2715882"/>
                <a:gd name="connsiteY3" fmla="*/ 1289304 h 1289304"/>
                <a:gd name="connsiteX4" fmla="*/ 2454651 w 2715882"/>
                <a:gd name="connsiteY4" fmla="*/ 1121717 h 1289304"/>
                <a:gd name="connsiteX5" fmla="*/ 2256228 w 2715882"/>
                <a:gd name="connsiteY5" fmla="*/ 922064 h 1289304"/>
                <a:gd name="connsiteX6" fmla="*/ 2113251 w 2715882"/>
                <a:gd name="connsiteY6" fmla="*/ 667241 h 1289304"/>
                <a:gd name="connsiteX7" fmla="*/ 1883011 w 2715882"/>
                <a:gd name="connsiteY7" fmla="*/ 0 h 1289304"/>
                <a:gd name="connsiteX8" fmla="*/ 1749640 w 2715882"/>
                <a:gd name="connsiteY8" fmla="*/ 63385 h 1289304"/>
                <a:gd name="connsiteX9" fmla="*/ 1609548 w 2715882"/>
                <a:gd name="connsiteY9" fmla="*/ 109264 h 1289304"/>
                <a:gd name="connsiteX0" fmla="*/ 1316755 w 2715882"/>
                <a:gd name="connsiteY0" fmla="*/ 819112 h 1289304"/>
                <a:gd name="connsiteX1" fmla="*/ 1042820 w 2715882"/>
                <a:gd name="connsiteY1" fmla="*/ 1028290 h 1289304"/>
                <a:gd name="connsiteX2" fmla="*/ 0 w 2715882"/>
                <a:gd name="connsiteY2" fmla="*/ 1203127 h 1289304"/>
                <a:gd name="connsiteX3" fmla="*/ 2715882 w 2715882"/>
                <a:gd name="connsiteY3" fmla="*/ 1289304 h 1289304"/>
                <a:gd name="connsiteX4" fmla="*/ 2454651 w 2715882"/>
                <a:gd name="connsiteY4" fmla="*/ 1121717 h 1289304"/>
                <a:gd name="connsiteX5" fmla="*/ 2256228 w 2715882"/>
                <a:gd name="connsiteY5" fmla="*/ 922064 h 1289304"/>
                <a:gd name="connsiteX6" fmla="*/ 2113251 w 2715882"/>
                <a:gd name="connsiteY6" fmla="*/ 667241 h 1289304"/>
                <a:gd name="connsiteX7" fmla="*/ 1883011 w 2715882"/>
                <a:gd name="connsiteY7" fmla="*/ 0 h 1289304"/>
                <a:gd name="connsiteX8" fmla="*/ 1749640 w 2715882"/>
                <a:gd name="connsiteY8" fmla="*/ 63385 h 1289304"/>
                <a:gd name="connsiteX9" fmla="*/ 1531212 w 2715882"/>
                <a:gd name="connsiteY9" fmla="*/ 104854 h 1289304"/>
                <a:gd name="connsiteX0" fmla="*/ 1316755 w 2715882"/>
                <a:gd name="connsiteY0" fmla="*/ 819112 h 1289304"/>
                <a:gd name="connsiteX1" fmla="*/ 1042820 w 2715882"/>
                <a:gd name="connsiteY1" fmla="*/ 1028290 h 1289304"/>
                <a:gd name="connsiteX2" fmla="*/ 0 w 2715882"/>
                <a:gd name="connsiteY2" fmla="*/ 1203127 h 1289304"/>
                <a:gd name="connsiteX3" fmla="*/ 2715882 w 2715882"/>
                <a:gd name="connsiteY3" fmla="*/ 1289304 h 1289304"/>
                <a:gd name="connsiteX4" fmla="*/ 2454651 w 2715882"/>
                <a:gd name="connsiteY4" fmla="*/ 1121717 h 1289304"/>
                <a:gd name="connsiteX5" fmla="*/ 2256228 w 2715882"/>
                <a:gd name="connsiteY5" fmla="*/ 922064 h 1289304"/>
                <a:gd name="connsiteX6" fmla="*/ 2113251 w 2715882"/>
                <a:gd name="connsiteY6" fmla="*/ 667241 h 1289304"/>
                <a:gd name="connsiteX7" fmla="*/ 1883011 w 2715882"/>
                <a:gd name="connsiteY7" fmla="*/ 0 h 1289304"/>
                <a:gd name="connsiteX8" fmla="*/ 1749640 w 2715882"/>
                <a:gd name="connsiteY8" fmla="*/ 111893 h 1289304"/>
                <a:gd name="connsiteX9" fmla="*/ 1531212 w 2715882"/>
                <a:gd name="connsiteY9" fmla="*/ 104854 h 1289304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765507 w 2715882"/>
                <a:gd name="connsiteY7" fmla="*/ 0 h 1284895"/>
                <a:gd name="connsiteX8" fmla="*/ 1749640 w 2715882"/>
                <a:gd name="connsiteY8" fmla="*/ 107484 h 1284895"/>
                <a:gd name="connsiteX9" fmla="*/ 1531212 w 2715882"/>
                <a:gd name="connsiteY9" fmla="*/ 100445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854086 w 2715882"/>
                <a:gd name="connsiteY7" fmla="*/ 208907 h 1284895"/>
                <a:gd name="connsiteX8" fmla="*/ 1765507 w 2715882"/>
                <a:gd name="connsiteY8" fmla="*/ 0 h 1284895"/>
                <a:gd name="connsiteX9" fmla="*/ 1749640 w 2715882"/>
                <a:gd name="connsiteY9" fmla="*/ 107484 h 1284895"/>
                <a:gd name="connsiteX10" fmla="*/ 1531212 w 2715882"/>
                <a:gd name="connsiteY10" fmla="*/ 100445 h 1284895"/>
                <a:gd name="connsiteX0" fmla="*/ 1316755 w 2715882"/>
                <a:gd name="connsiteY0" fmla="*/ 836573 h 1306765"/>
                <a:gd name="connsiteX1" fmla="*/ 1042820 w 2715882"/>
                <a:gd name="connsiteY1" fmla="*/ 1045751 h 1306765"/>
                <a:gd name="connsiteX2" fmla="*/ 0 w 2715882"/>
                <a:gd name="connsiteY2" fmla="*/ 1220588 h 1306765"/>
                <a:gd name="connsiteX3" fmla="*/ 2715882 w 2715882"/>
                <a:gd name="connsiteY3" fmla="*/ 1306765 h 1306765"/>
                <a:gd name="connsiteX4" fmla="*/ 2454651 w 2715882"/>
                <a:gd name="connsiteY4" fmla="*/ 1139178 h 1306765"/>
                <a:gd name="connsiteX5" fmla="*/ 2256228 w 2715882"/>
                <a:gd name="connsiteY5" fmla="*/ 939525 h 1306765"/>
                <a:gd name="connsiteX6" fmla="*/ 2113251 w 2715882"/>
                <a:gd name="connsiteY6" fmla="*/ 684702 h 1306765"/>
                <a:gd name="connsiteX7" fmla="*/ 1919364 w 2715882"/>
                <a:gd name="connsiteY7" fmla="*/ 54388 h 1306765"/>
                <a:gd name="connsiteX8" fmla="*/ 1765507 w 2715882"/>
                <a:gd name="connsiteY8" fmla="*/ 21870 h 1306765"/>
                <a:gd name="connsiteX9" fmla="*/ 1749640 w 2715882"/>
                <a:gd name="connsiteY9" fmla="*/ 129354 h 1306765"/>
                <a:gd name="connsiteX10" fmla="*/ 1531212 w 2715882"/>
                <a:gd name="connsiteY10" fmla="*/ 122315 h 130676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19364 w 2715882"/>
                <a:gd name="connsiteY7" fmla="*/ 32518 h 1284895"/>
                <a:gd name="connsiteX8" fmla="*/ 1765507 w 2715882"/>
                <a:gd name="connsiteY8" fmla="*/ 0 h 1284895"/>
                <a:gd name="connsiteX9" fmla="*/ 1749640 w 2715882"/>
                <a:gd name="connsiteY9" fmla="*/ 107484 h 1284895"/>
                <a:gd name="connsiteX10" fmla="*/ 1531212 w 2715882"/>
                <a:gd name="connsiteY10" fmla="*/ 100445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749640 w 2715882"/>
                <a:gd name="connsiteY9" fmla="*/ 107484 h 1284895"/>
                <a:gd name="connsiteX10" fmla="*/ 1531212 w 2715882"/>
                <a:gd name="connsiteY10" fmla="*/ 100445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749640 w 2715882"/>
                <a:gd name="connsiteY9" fmla="*/ 103075 h 1284895"/>
                <a:gd name="connsiteX10" fmla="*/ 1531212 w 2715882"/>
                <a:gd name="connsiteY10" fmla="*/ 100445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749640 w 2715882"/>
                <a:gd name="connsiteY9" fmla="*/ 103075 h 1284895"/>
                <a:gd name="connsiteX10" fmla="*/ 1511628 w 2715882"/>
                <a:gd name="connsiteY10" fmla="*/ 78396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749640 w 2715882"/>
                <a:gd name="connsiteY9" fmla="*/ 103075 h 1284895"/>
                <a:gd name="connsiteX10" fmla="*/ 1576908 w 2715882"/>
                <a:gd name="connsiteY10" fmla="*/ 78396 h 1284895"/>
                <a:gd name="connsiteX0" fmla="*/ 1316755 w 2715882"/>
                <a:gd name="connsiteY0" fmla="*/ 814703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576908 w 2715882"/>
                <a:gd name="connsiteY9" fmla="*/ 78396 h 1284895"/>
                <a:gd name="connsiteX0" fmla="*/ 1316755 w 2715882"/>
                <a:gd name="connsiteY0" fmla="*/ 781630 h 1284895"/>
                <a:gd name="connsiteX1" fmla="*/ 1042820 w 2715882"/>
                <a:gd name="connsiteY1" fmla="*/ 1023881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576908 w 2715882"/>
                <a:gd name="connsiteY9" fmla="*/ 78396 h 1284895"/>
                <a:gd name="connsiteX0" fmla="*/ 1316755 w 2715882"/>
                <a:gd name="connsiteY0" fmla="*/ 781630 h 1284895"/>
                <a:gd name="connsiteX1" fmla="*/ 1075459 w 2715882"/>
                <a:gd name="connsiteY1" fmla="*/ 1004037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56228 w 2715882"/>
                <a:gd name="connsiteY5" fmla="*/ 917655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576908 w 2715882"/>
                <a:gd name="connsiteY9" fmla="*/ 78396 h 1284895"/>
                <a:gd name="connsiteX0" fmla="*/ 1316755 w 2715882"/>
                <a:gd name="connsiteY0" fmla="*/ 781630 h 1284895"/>
                <a:gd name="connsiteX1" fmla="*/ 1075459 w 2715882"/>
                <a:gd name="connsiteY1" fmla="*/ 1004037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54651 w 2715882"/>
                <a:gd name="connsiteY4" fmla="*/ 1117308 h 1284895"/>
                <a:gd name="connsiteX5" fmla="*/ 2275812 w 2715882"/>
                <a:gd name="connsiteY5" fmla="*/ 915449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576908 w 2715882"/>
                <a:gd name="connsiteY9" fmla="*/ 78396 h 1284895"/>
                <a:gd name="connsiteX0" fmla="*/ 1316755 w 2715882"/>
                <a:gd name="connsiteY0" fmla="*/ 781630 h 1284895"/>
                <a:gd name="connsiteX1" fmla="*/ 1075459 w 2715882"/>
                <a:gd name="connsiteY1" fmla="*/ 1004037 h 1284895"/>
                <a:gd name="connsiteX2" fmla="*/ 0 w 2715882"/>
                <a:gd name="connsiteY2" fmla="*/ 1198718 h 1284895"/>
                <a:gd name="connsiteX3" fmla="*/ 2715882 w 2715882"/>
                <a:gd name="connsiteY3" fmla="*/ 1284895 h 1284895"/>
                <a:gd name="connsiteX4" fmla="*/ 2480762 w 2715882"/>
                <a:gd name="connsiteY4" fmla="*/ 1093054 h 1284895"/>
                <a:gd name="connsiteX5" fmla="*/ 2275812 w 2715882"/>
                <a:gd name="connsiteY5" fmla="*/ 915449 h 1284895"/>
                <a:gd name="connsiteX6" fmla="*/ 2113251 w 2715882"/>
                <a:gd name="connsiteY6" fmla="*/ 662832 h 1284895"/>
                <a:gd name="connsiteX7" fmla="*/ 1932418 w 2715882"/>
                <a:gd name="connsiteY7" fmla="*/ 1650 h 1284895"/>
                <a:gd name="connsiteX8" fmla="*/ 1765507 w 2715882"/>
                <a:gd name="connsiteY8" fmla="*/ 0 h 1284895"/>
                <a:gd name="connsiteX9" fmla="*/ 1576908 w 2715882"/>
                <a:gd name="connsiteY9" fmla="*/ 78396 h 1284895"/>
                <a:gd name="connsiteX0" fmla="*/ 1316755 w 2826858"/>
                <a:gd name="connsiteY0" fmla="*/ 781630 h 1291509"/>
                <a:gd name="connsiteX1" fmla="*/ 1075459 w 2826858"/>
                <a:gd name="connsiteY1" fmla="*/ 1004037 h 1291509"/>
                <a:gd name="connsiteX2" fmla="*/ 0 w 2826858"/>
                <a:gd name="connsiteY2" fmla="*/ 1198718 h 1291509"/>
                <a:gd name="connsiteX3" fmla="*/ 2826858 w 2826858"/>
                <a:gd name="connsiteY3" fmla="*/ 1291509 h 1291509"/>
                <a:gd name="connsiteX4" fmla="*/ 2480762 w 2826858"/>
                <a:gd name="connsiteY4" fmla="*/ 1093054 h 1291509"/>
                <a:gd name="connsiteX5" fmla="*/ 2275812 w 2826858"/>
                <a:gd name="connsiteY5" fmla="*/ 915449 h 1291509"/>
                <a:gd name="connsiteX6" fmla="*/ 2113251 w 2826858"/>
                <a:gd name="connsiteY6" fmla="*/ 662832 h 1291509"/>
                <a:gd name="connsiteX7" fmla="*/ 1932418 w 2826858"/>
                <a:gd name="connsiteY7" fmla="*/ 1650 h 1291509"/>
                <a:gd name="connsiteX8" fmla="*/ 1765507 w 2826858"/>
                <a:gd name="connsiteY8" fmla="*/ 0 h 1291509"/>
                <a:gd name="connsiteX9" fmla="*/ 1576908 w 2826858"/>
                <a:gd name="connsiteY9" fmla="*/ 78396 h 1291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826858" h="1291509">
                  <a:moveTo>
                    <a:pt x="1316755" y="781630"/>
                  </a:moveTo>
                  <a:lnTo>
                    <a:pt x="1075459" y="1004037"/>
                  </a:lnTo>
                  <a:lnTo>
                    <a:pt x="0" y="1198718"/>
                  </a:lnTo>
                  <a:lnTo>
                    <a:pt x="2826858" y="1291509"/>
                  </a:lnTo>
                  <a:lnTo>
                    <a:pt x="2480762" y="1093054"/>
                  </a:lnTo>
                  <a:lnTo>
                    <a:pt x="2275812" y="915449"/>
                  </a:lnTo>
                  <a:cubicBezTo>
                    <a:pt x="2225440" y="847052"/>
                    <a:pt x="2170483" y="815132"/>
                    <a:pt x="2113251" y="662832"/>
                  </a:cubicBezTo>
                  <a:cubicBezTo>
                    <a:pt x="2056019" y="510532"/>
                    <a:pt x="1990375" y="112122"/>
                    <a:pt x="1932418" y="1650"/>
                  </a:cubicBezTo>
                  <a:lnTo>
                    <a:pt x="1765507" y="0"/>
                  </a:lnTo>
                  <a:lnTo>
                    <a:pt x="1576908" y="78396"/>
                  </a:lnTo>
                </a:path>
              </a:pathLst>
            </a:custGeom>
            <a:solidFill>
              <a:srgbClr val="0000FF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4DC65F5-9001-574E-BE6E-AC23174939AF}"/>
                </a:ext>
              </a:extLst>
            </p:cNvPr>
            <p:cNvSpPr txBox="1"/>
            <p:nvPr/>
          </p:nvSpPr>
          <p:spPr>
            <a:xfrm>
              <a:off x="6711132" y="3525686"/>
              <a:ext cx="302422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rgbClr val="0000FF"/>
                  </a:solidFill>
                </a:rPr>
                <a:t>Fast Neutron Carbon </a:t>
              </a:r>
            </a:p>
            <a:p>
              <a:r>
                <a:rPr lang="en-US" sz="1200" dirty="0">
                  <a:solidFill>
                    <a:srgbClr val="0000FF"/>
                  </a:solidFill>
                </a:rPr>
                <a:t>De-excitation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6EF1DD-44C8-23C1-F7E5-F2433363C97B}"/>
              </a:ext>
            </a:extLst>
          </p:cNvPr>
          <p:cNvGrpSpPr/>
          <p:nvPr/>
        </p:nvGrpSpPr>
        <p:grpSpPr>
          <a:xfrm>
            <a:off x="4992164" y="2868158"/>
            <a:ext cx="909123" cy="1259835"/>
            <a:chOff x="5224457" y="3336207"/>
            <a:chExt cx="2492251" cy="1259835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F849948-DF4A-F304-E8E2-181E1296E60B}"/>
                </a:ext>
              </a:extLst>
            </p:cNvPr>
            <p:cNvSpPr/>
            <p:nvPr/>
          </p:nvSpPr>
          <p:spPr>
            <a:xfrm>
              <a:off x="5233114" y="4155257"/>
              <a:ext cx="1305853" cy="440785"/>
            </a:xfrm>
            <a:custGeom>
              <a:avLst/>
              <a:gdLst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42334 w 4038600"/>
                <a:gd name="connsiteY7" fmla="*/ 67733 h 635000"/>
                <a:gd name="connsiteX8" fmla="*/ 16934 w 4038600"/>
                <a:gd name="connsiteY8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422400 w 4038600"/>
                <a:gd name="connsiteY7" fmla="*/ 2286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702734 w 4038600"/>
                <a:gd name="connsiteY8" fmla="*/ 508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270000 w 4038600"/>
                <a:gd name="connsiteY7" fmla="*/ 50800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67934 w 4038600"/>
                <a:gd name="connsiteY7" fmla="*/ 177800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270000 w 4038600"/>
                <a:gd name="connsiteY8" fmla="*/ 50800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1320800 w 4038600"/>
                <a:gd name="connsiteY8" fmla="*/ 97837 h 635000"/>
                <a:gd name="connsiteX9" fmla="*/ 626534 w 4038600"/>
                <a:gd name="connsiteY9" fmla="*/ 152400 h 635000"/>
                <a:gd name="connsiteX10" fmla="*/ 42334 w 4038600"/>
                <a:gd name="connsiteY10" fmla="*/ 67733 h 635000"/>
                <a:gd name="connsiteX11" fmla="*/ 16934 w 4038600"/>
                <a:gd name="connsiteY11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77534 w 4038600"/>
                <a:gd name="connsiteY5" fmla="*/ 381000 h 635000"/>
                <a:gd name="connsiteX6" fmla="*/ 2209800 w 4038600"/>
                <a:gd name="connsiteY6" fmla="*/ 321733 h 635000"/>
                <a:gd name="connsiteX7" fmla="*/ 1684867 w 4038600"/>
                <a:gd name="connsiteY7" fmla="*/ 245534 h 635000"/>
                <a:gd name="connsiteX8" fmla="*/ 626534 w 4038600"/>
                <a:gd name="connsiteY8" fmla="*/ 152400 h 635000"/>
                <a:gd name="connsiteX9" fmla="*/ 42334 w 4038600"/>
                <a:gd name="connsiteY9" fmla="*/ 67733 h 635000"/>
                <a:gd name="connsiteX10" fmla="*/ 16934 w 4038600"/>
                <a:gd name="connsiteY10" fmla="*/ 67733 h 635000"/>
                <a:gd name="connsiteX0" fmla="*/ 8467 w 4038600"/>
                <a:gd name="connsiteY0" fmla="*/ 0 h 635000"/>
                <a:gd name="connsiteX1" fmla="*/ 0 w 4038600"/>
                <a:gd name="connsiteY1" fmla="*/ 330200 h 635000"/>
                <a:gd name="connsiteX2" fmla="*/ 355600 w 4038600"/>
                <a:gd name="connsiteY2" fmla="*/ 567266 h 635000"/>
                <a:gd name="connsiteX3" fmla="*/ 4021667 w 4038600"/>
                <a:gd name="connsiteY3" fmla="*/ 635000 h 635000"/>
                <a:gd name="connsiteX4" fmla="*/ 4038600 w 4038600"/>
                <a:gd name="connsiteY4" fmla="*/ 558800 h 635000"/>
                <a:gd name="connsiteX5" fmla="*/ 2209800 w 4038600"/>
                <a:gd name="connsiteY5" fmla="*/ 321733 h 635000"/>
                <a:gd name="connsiteX6" fmla="*/ 1684867 w 4038600"/>
                <a:gd name="connsiteY6" fmla="*/ 245534 h 635000"/>
                <a:gd name="connsiteX7" fmla="*/ 626534 w 4038600"/>
                <a:gd name="connsiteY7" fmla="*/ 152400 h 635000"/>
                <a:gd name="connsiteX8" fmla="*/ 42334 w 4038600"/>
                <a:gd name="connsiteY8" fmla="*/ 67733 h 635000"/>
                <a:gd name="connsiteX9" fmla="*/ 16934 w 4038600"/>
                <a:gd name="connsiteY9" fmla="*/ 67733 h 635000"/>
                <a:gd name="connsiteX0" fmla="*/ 488438 w 4518571"/>
                <a:gd name="connsiteY0" fmla="*/ 0 h 635000"/>
                <a:gd name="connsiteX1" fmla="*/ 479971 w 4518571"/>
                <a:gd name="connsiteY1" fmla="*/ 330200 h 635000"/>
                <a:gd name="connsiteX2" fmla="*/ 0 w 4518571"/>
                <a:gd name="connsiteY2" fmla="*/ 504549 h 635000"/>
                <a:gd name="connsiteX3" fmla="*/ 4501638 w 4518571"/>
                <a:gd name="connsiteY3" fmla="*/ 635000 h 635000"/>
                <a:gd name="connsiteX4" fmla="*/ 4518571 w 4518571"/>
                <a:gd name="connsiteY4" fmla="*/ 558800 h 635000"/>
                <a:gd name="connsiteX5" fmla="*/ 2689771 w 4518571"/>
                <a:gd name="connsiteY5" fmla="*/ 321733 h 635000"/>
                <a:gd name="connsiteX6" fmla="*/ 2164838 w 4518571"/>
                <a:gd name="connsiteY6" fmla="*/ 245534 h 635000"/>
                <a:gd name="connsiteX7" fmla="*/ 1106505 w 4518571"/>
                <a:gd name="connsiteY7" fmla="*/ 152400 h 635000"/>
                <a:gd name="connsiteX8" fmla="*/ 522305 w 4518571"/>
                <a:gd name="connsiteY8" fmla="*/ 67733 h 635000"/>
                <a:gd name="connsiteX9" fmla="*/ 496905 w 4518571"/>
                <a:gd name="connsiteY9" fmla="*/ 67733 h 635000"/>
                <a:gd name="connsiteX0" fmla="*/ 488438 w 4518571"/>
                <a:gd name="connsiteY0" fmla="*/ 0 h 635000"/>
                <a:gd name="connsiteX1" fmla="*/ 990599 w 4518571"/>
                <a:gd name="connsiteY1" fmla="*/ 369399 h 635000"/>
                <a:gd name="connsiteX2" fmla="*/ 0 w 4518571"/>
                <a:gd name="connsiteY2" fmla="*/ 504549 h 635000"/>
                <a:gd name="connsiteX3" fmla="*/ 4501638 w 4518571"/>
                <a:gd name="connsiteY3" fmla="*/ 635000 h 635000"/>
                <a:gd name="connsiteX4" fmla="*/ 4518571 w 4518571"/>
                <a:gd name="connsiteY4" fmla="*/ 558800 h 635000"/>
                <a:gd name="connsiteX5" fmla="*/ 2689771 w 4518571"/>
                <a:gd name="connsiteY5" fmla="*/ 321733 h 635000"/>
                <a:gd name="connsiteX6" fmla="*/ 2164838 w 4518571"/>
                <a:gd name="connsiteY6" fmla="*/ 245534 h 635000"/>
                <a:gd name="connsiteX7" fmla="*/ 1106505 w 4518571"/>
                <a:gd name="connsiteY7" fmla="*/ 152400 h 635000"/>
                <a:gd name="connsiteX8" fmla="*/ 522305 w 4518571"/>
                <a:gd name="connsiteY8" fmla="*/ 67733 h 635000"/>
                <a:gd name="connsiteX9" fmla="*/ 496905 w 4518571"/>
                <a:gd name="connsiteY9" fmla="*/ 67733 h 635000"/>
                <a:gd name="connsiteX0" fmla="*/ 488438 w 4518571"/>
                <a:gd name="connsiteY0" fmla="*/ 34180 h 669180"/>
                <a:gd name="connsiteX1" fmla="*/ 990599 w 4518571"/>
                <a:gd name="connsiteY1" fmla="*/ 403579 h 669180"/>
                <a:gd name="connsiteX2" fmla="*/ 0 w 4518571"/>
                <a:gd name="connsiteY2" fmla="*/ 538729 h 669180"/>
                <a:gd name="connsiteX3" fmla="*/ 4501638 w 4518571"/>
                <a:gd name="connsiteY3" fmla="*/ 669180 h 669180"/>
                <a:gd name="connsiteX4" fmla="*/ 4518571 w 4518571"/>
                <a:gd name="connsiteY4" fmla="*/ 592980 h 669180"/>
                <a:gd name="connsiteX5" fmla="*/ 2689771 w 4518571"/>
                <a:gd name="connsiteY5" fmla="*/ 355913 h 669180"/>
                <a:gd name="connsiteX6" fmla="*/ 2164838 w 4518571"/>
                <a:gd name="connsiteY6" fmla="*/ 279714 h 669180"/>
                <a:gd name="connsiteX7" fmla="*/ 1106505 w 4518571"/>
                <a:gd name="connsiteY7" fmla="*/ 186580 h 669180"/>
                <a:gd name="connsiteX8" fmla="*/ 522305 w 4518571"/>
                <a:gd name="connsiteY8" fmla="*/ 101913 h 669180"/>
                <a:gd name="connsiteX9" fmla="*/ 1471739 w 4518571"/>
                <a:gd name="connsiteY9" fmla="*/ 0 h 669180"/>
                <a:gd name="connsiteX0" fmla="*/ 488438 w 4518571"/>
                <a:gd name="connsiteY0" fmla="*/ 3418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106505 w 4518571"/>
                <a:gd name="connsiteY7" fmla="*/ 186581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488438 w 4518571"/>
                <a:gd name="connsiteY0" fmla="*/ 3418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918865 w 4518571"/>
                <a:gd name="connsiteY7" fmla="*/ 225779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1277589 w 4518571"/>
                <a:gd name="connsiteY0" fmla="*/ 198811 h 669181"/>
                <a:gd name="connsiteX1" fmla="*/ 990599 w 4518571"/>
                <a:gd name="connsiteY1" fmla="*/ 403580 h 669181"/>
                <a:gd name="connsiteX2" fmla="*/ 0 w 4518571"/>
                <a:gd name="connsiteY2" fmla="*/ 538730 h 669181"/>
                <a:gd name="connsiteX3" fmla="*/ 4501638 w 4518571"/>
                <a:gd name="connsiteY3" fmla="*/ 669181 h 669181"/>
                <a:gd name="connsiteX4" fmla="*/ 4518571 w 4518571"/>
                <a:gd name="connsiteY4" fmla="*/ 592981 h 669181"/>
                <a:gd name="connsiteX5" fmla="*/ 2689771 w 4518571"/>
                <a:gd name="connsiteY5" fmla="*/ 355914 h 669181"/>
                <a:gd name="connsiteX6" fmla="*/ 2164838 w 4518571"/>
                <a:gd name="connsiteY6" fmla="*/ 279715 h 669181"/>
                <a:gd name="connsiteX7" fmla="*/ 1918865 w 4518571"/>
                <a:gd name="connsiteY7" fmla="*/ 225779 h 669181"/>
                <a:gd name="connsiteX8" fmla="*/ 1775664 w 4518571"/>
                <a:gd name="connsiteY8" fmla="*/ 0 h 669181"/>
                <a:gd name="connsiteX9" fmla="*/ 1471739 w 4518571"/>
                <a:gd name="connsiteY9" fmla="*/ 1 h 669181"/>
                <a:gd name="connsiteX0" fmla="*/ 1277589 w 4518571"/>
                <a:gd name="connsiteY0" fmla="*/ 731896 h 1202266"/>
                <a:gd name="connsiteX1" fmla="*/ 990599 w 4518571"/>
                <a:gd name="connsiteY1" fmla="*/ 936665 h 1202266"/>
                <a:gd name="connsiteX2" fmla="*/ 0 w 4518571"/>
                <a:gd name="connsiteY2" fmla="*/ 1071815 h 1202266"/>
                <a:gd name="connsiteX3" fmla="*/ 4501638 w 4518571"/>
                <a:gd name="connsiteY3" fmla="*/ 1202266 h 1202266"/>
                <a:gd name="connsiteX4" fmla="*/ 4518571 w 4518571"/>
                <a:gd name="connsiteY4" fmla="*/ 1126066 h 1202266"/>
                <a:gd name="connsiteX5" fmla="*/ 2689771 w 4518571"/>
                <a:gd name="connsiteY5" fmla="*/ 888999 h 1202266"/>
                <a:gd name="connsiteX6" fmla="*/ 2164838 w 4518571"/>
                <a:gd name="connsiteY6" fmla="*/ 812800 h 1202266"/>
                <a:gd name="connsiteX7" fmla="*/ 1918865 w 4518571"/>
                <a:gd name="connsiteY7" fmla="*/ 758864 h 1202266"/>
                <a:gd name="connsiteX8" fmla="*/ 1775664 w 4518571"/>
                <a:gd name="connsiteY8" fmla="*/ 533085 h 1202266"/>
                <a:gd name="connsiteX9" fmla="*/ 1518158 w 4518571"/>
                <a:gd name="connsiteY9" fmla="*/ 0 h 1202266"/>
                <a:gd name="connsiteX0" fmla="*/ 1277589 w 4518571"/>
                <a:gd name="connsiteY0" fmla="*/ 810292 h 1280662"/>
                <a:gd name="connsiteX1" fmla="*/ 990599 w 4518571"/>
                <a:gd name="connsiteY1" fmla="*/ 1015061 h 1280662"/>
                <a:gd name="connsiteX2" fmla="*/ 0 w 4518571"/>
                <a:gd name="connsiteY2" fmla="*/ 1150211 h 1280662"/>
                <a:gd name="connsiteX3" fmla="*/ 4501638 w 4518571"/>
                <a:gd name="connsiteY3" fmla="*/ 1280662 h 1280662"/>
                <a:gd name="connsiteX4" fmla="*/ 4518571 w 4518571"/>
                <a:gd name="connsiteY4" fmla="*/ 1204462 h 1280662"/>
                <a:gd name="connsiteX5" fmla="*/ 2689771 w 4518571"/>
                <a:gd name="connsiteY5" fmla="*/ 967395 h 1280662"/>
                <a:gd name="connsiteX6" fmla="*/ 2164838 w 4518571"/>
                <a:gd name="connsiteY6" fmla="*/ 891196 h 1280662"/>
                <a:gd name="connsiteX7" fmla="*/ 1918865 w 4518571"/>
                <a:gd name="connsiteY7" fmla="*/ 837260 h 1280662"/>
                <a:gd name="connsiteX8" fmla="*/ 1752456 w 4518571"/>
                <a:gd name="connsiteY8" fmla="*/ 0 h 1280662"/>
                <a:gd name="connsiteX9" fmla="*/ 1518158 w 4518571"/>
                <a:gd name="connsiteY9" fmla="*/ 78396 h 1280662"/>
                <a:gd name="connsiteX0" fmla="*/ 1277589 w 4518571"/>
                <a:gd name="connsiteY0" fmla="*/ 810292 h 1280662"/>
                <a:gd name="connsiteX1" fmla="*/ 990599 w 4518571"/>
                <a:gd name="connsiteY1" fmla="*/ 1015061 h 1280662"/>
                <a:gd name="connsiteX2" fmla="*/ 0 w 4518571"/>
                <a:gd name="connsiteY2" fmla="*/ 1150211 h 1280662"/>
                <a:gd name="connsiteX3" fmla="*/ 4501638 w 4518571"/>
                <a:gd name="connsiteY3" fmla="*/ 1280662 h 1280662"/>
                <a:gd name="connsiteX4" fmla="*/ 4518571 w 4518571"/>
                <a:gd name="connsiteY4" fmla="*/ 1204462 h 1280662"/>
                <a:gd name="connsiteX5" fmla="*/ 2689771 w 4518571"/>
                <a:gd name="connsiteY5" fmla="*/ 967395 h 1280662"/>
                <a:gd name="connsiteX6" fmla="*/ 2164838 w 4518571"/>
                <a:gd name="connsiteY6" fmla="*/ 891196 h 1280662"/>
                <a:gd name="connsiteX7" fmla="*/ 2034919 w 4518571"/>
                <a:gd name="connsiteY7" fmla="*/ 751025 h 1280662"/>
                <a:gd name="connsiteX8" fmla="*/ 1752456 w 4518571"/>
                <a:gd name="connsiteY8" fmla="*/ 0 h 1280662"/>
                <a:gd name="connsiteX9" fmla="*/ 1518158 w 4518571"/>
                <a:gd name="connsiteY9" fmla="*/ 78396 h 1280662"/>
                <a:gd name="connsiteX0" fmla="*/ 1277589 w 4518571"/>
                <a:gd name="connsiteY0" fmla="*/ 810292 h 1319860"/>
                <a:gd name="connsiteX1" fmla="*/ 990599 w 4518571"/>
                <a:gd name="connsiteY1" fmla="*/ 1015061 h 1319860"/>
                <a:gd name="connsiteX2" fmla="*/ 0 w 4518571"/>
                <a:gd name="connsiteY2" fmla="*/ 1150211 h 1319860"/>
                <a:gd name="connsiteX3" fmla="*/ 4083852 w 4518571"/>
                <a:gd name="connsiteY3" fmla="*/ 1319860 h 1319860"/>
                <a:gd name="connsiteX4" fmla="*/ 4518571 w 4518571"/>
                <a:gd name="connsiteY4" fmla="*/ 1204462 h 1319860"/>
                <a:gd name="connsiteX5" fmla="*/ 2689771 w 4518571"/>
                <a:gd name="connsiteY5" fmla="*/ 967395 h 1319860"/>
                <a:gd name="connsiteX6" fmla="*/ 2164838 w 4518571"/>
                <a:gd name="connsiteY6" fmla="*/ 891196 h 1319860"/>
                <a:gd name="connsiteX7" fmla="*/ 2034919 w 4518571"/>
                <a:gd name="connsiteY7" fmla="*/ 751025 h 1319860"/>
                <a:gd name="connsiteX8" fmla="*/ 1752456 w 4518571"/>
                <a:gd name="connsiteY8" fmla="*/ 0 h 1319860"/>
                <a:gd name="connsiteX9" fmla="*/ 1518158 w 4518571"/>
                <a:gd name="connsiteY9" fmla="*/ 78396 h 1319860"/>
                <a:gd name="connsiteX0" fmla="*/ 1277589 w 4518571"/>
                <a:gd name="connsiteY0" fmla="*/ 810292 h 1319860"/>
                <a:gd name="connsiteX1" fmla="*/ 990599 w 4518571"/>
                <a:gd name="connsiteY1" fmla="*/ 1015061 h 1319860"/>
                <a:gd name="connsiteX2" fmla="*/ 0 w 4518571"/>
                <a:gd name="connsiteY2" fmla="*/ 1150211 h 1319860"/>
                <a:gd name="connsiteX3" fmla="*/ 4315956 w 4518571"/>
                <a:gd name="connsiteY3" fmla="*/ 1319860 h 1319860"/>
                <a:gd name="connsiteX4" fmla="*/ 4518571 w 4518571"/>
                <a:gd name="connsiteY4" fmla="*/ 1204462 h 1319860"/>
                <a:gd name="connsiteX5" fmla="*/ 2689771 w 4518571"/>
                <a:gd name="connsiteY5" fmla="*/ 967395 h 1319860"/>
                <a:gd name="connsiteX6" fmla="*/ 2164838 w 4518571"/>
                <a:gd name="connsiteY6" fmla="*/ 891196 h 1319860"/>
                <a:gd name="connsiteX7" fmla="*/ 2034919 w 4518571"/>
                <a:gd name="connsiteY7" fmla="*/ 751025 h 1319860"/>
                <a:gd name="connsiteX8" fmla="*/ 1752456 w 4518571"/>
                <a:gd name="connsiteY8" fmla="*/ 0 h 1319860"/>
                <a:gd name="connsiteX9" fmla="*/ 1518158 w 4518571"/>
                <a:gd name="connsiteY9" fmla="*/ 78396 h 1319860"/>
                <a:gd name="connsiteX0" fmla="*/ 1277589 w 4518571"/>
                <a:gd name="connsiteY0" fmla="*/ 810292 h 1343378"/>
                <a:gd name="connsiteX1" fmla="*/ 990599 w 4518571"/>
                <a:gd name="connsiteY1" fmla="*/ 1015061 h 1343378"/>
                <a:gd name="connsiteX2" fmla="*/ 0 w 4518571"/>
                <a:gd name="connsiteY2" fmla="*/ 1150211 h 1343378"/>
                <a:gd name="connsiteX3" fmla="*/ 4339167 w 4518571"/>
                <a:gd name="connsiteY3" fmla="*/ 1343378 h 1343378"/>
                <a:gd name="connsiteX4" fmla="*/ 4518571 w 4518571"/>
                <a:gd name="connsiteY4" fmla="*/ 1204462 h 1343378"/>
                <a:gd name="connsiteX5" fmla="*/ 2689771 w 4518571"/>
                <a:gd name="connsiteY5" fmla="*/ 967395 h 1343378"/>
                <a:gd name="connsiteX6" fmla="*/ 2164838 w 4518571"/>
                <a:gd name="connsiteY6" fmla="*/ 891196 h 1343378"/>
                <a:gd name="connsiteX7" fmla="*/ 2034919 w 4518571"/>
                <a:gd name="connsiteY7" fmla="*/ 751025 h 1343378"/>
                <a:gd name="connsiteX8" fmla="*/ 1752456 w 4518571"/>
                <a:gd name="connsiteY8" fmla="*/ 0 h 1343378"/>
                <a:gd name="connsiteX9" fmla="*/ 1518158 w 4518571"/>
                <a:gd name="connsiteY9" fmla="*/ 78396 h 1343378"/>
                <a:gd name="connsiteX0" fmla="*/ 1277589 w 4339167"/>
                <a:gd name="connsiteY0" fmla="*/ 810292 h 1343378"/>
                <a:gd name="connsiteX1" fmla="*/ 990599 w 4339167"/>
                <a:gd name="connsiteY1" fmla="*/ 1015061 h 1343378"/>
                <a:gd name="connsiteX2" fmla="*/ 0 w 4339167"/>
                <a:gd name="connsiteY2" fmla="*/ 1150211 h 1343378"/>
                <a:gd name="connsiteX3" fmla="*/ 4339167 w 4339167"/>
                <a:gd name="connsiteY3" fmla="*/ 1343378 h 1343378"/>
                <a:gd name="connsiteX4" fmla="*/ 3915101 w 4339167"/>
                <a:gd name="connsiteY4" fmla="*/ 1267179 h 1343378"/>
                <a:gd name="connsiteX5" fmla="*/ 2689771 w 4339167"/>
                <a:gd name="connsiteY5" fmla="*/ 967395 h 1343378"/>
                <a:gd name="connsiteX6" fmla="*/ 2164838 w 4339167"/>
                <a:gd name="connsiteY6" fmla="*/ 891196 h 1343378"/>
                <a:gd name="connsiteX7" fmla="*/ 2034919 w 4339167"/>
                <a:gd name="connsiteY7" fmla="*/ 751025 h 1343378"/>
                <a:gd name="connsiteX8" fmla="*/ 1752456 w 4339167"/>
                <a:gd name="connsiteY8" fmla="*/ 0 h 1343378"/>
                <a:gd name="connsiteX9" fmla="*/ 1518158 w 4339167"/>
                <a:gd name="connsiteY9" fmla="*/ 78396 h 1343378"/>
                <a:gd name="connsiteX0" fmla="*/ 1277589 w 4339167"/>
                <a:gd name="connsiteY0" fmla="*/ 810292 h 1343378"/>
                <a:gd name="connsiteX1" fmla="*/ 990599 w 4339167"/>
                <a:gd name="connsiteY1" fmla="*/ 1015061 h 1343378"/>
                <a:gd name="connsiteX2" fmla="*/ 0 w 4339167"/>
                <a:gd name="connsiteY2" fmla="*/ 1150211 h 1343378"/>
                <a:gd name="connsiteX3" fmla="*/ 4339167 w 4339167"/>
                <a:gd name="connsiteY3" fmla="*/ 1343378 h 1343378"/>
                <a:gd name="connsiteX4" fmla="*/ 4031151 w 4339167"/>
                <a:gd name="connsiteY4" fmla="*/ 1251499 h 1343378"/>
                <a:gd name="connsiteX5" fmla="*/ 2689771 w 4339167"/>
                <a:gd name="connsiteY5" fmla="*/ 967395 h 1343378"/>
                <a:gd name="connsiteX6" fmla="*/ 2164838 w 4339167"/>
                <a:gd name="connsiteY6" fmla="*/ 891196 h 1343378"/>
                <a:gd name="connsiteX7" fmla="*/ 2034919 w 4339167"/>
                <a:gd name="connsiteY7" fmla="*/ 751025 h 1343378"/>
                <a:gd name="connsiteX8" fmla="*/ 1752456 w 4339167"/>
                <a:gd name="connsiteY8" fmla="*/ 0 h 1343378"/>
                <a:gd name="connsiteX9" fmla="*/ 1518158 w 4339167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715883 w 4365279"/>
                <a:gd name="connsiteY5" fmla="*/ 967395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4057263 w 4365279"/>
                <a:gd name="connsiteY4" fmla="*/ 1251499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4365279"/>
                <a:gd name="connsiteY0" fmla="*/ 810292 h 1343378"/>
                <a:gd name="connsiteX1" fmla="*/ 1016711 w 4365279"/>
                <a:gd name="connsiteY1" fmla="*/ 1015061 h 1343378"/>
                <a:gd name="connsiteX2" fmla="*/ 0 w 4365279"/>
                <a:gd name="connsiteY2" fmla="*/ 1167850 h 1343378"/>
                <a:gd name="connsiteX3" fmla="*/ 4365279 w 4365279"/>
                <a:gd name="connsiteY3" fmla="*/ 1343378 h 1343378"/>
                <a:gd name="connsiteX4" fmla="*/ 3965871 w 4365279"/>
                <a:gd name="connsiteY4" fmla="*/ 1317645 h 1343378"/>
                <a:gd name="connsiteX5" fmla="*/ 2454766 w 4365279"/>
                <a:gd name="connsiteY5" fmla="*/ 1134964 h 1343378"/>
                <a:gd name="connsiteX6" fmla="*/ 2190950 w 4365279"/>
                <a:gd name="connsiteY6" fmla="*/ 891196 h 1343378"/>
                <a:gd name="connsiteX7" fmla="*/ 2061031 w 4365279"/>
                <a:gd name="connsiteY7" fmla="*/ 751025 h 1343378"/>
                <a:gd name="connsiteX8" fmla="*/ 1778568 w 4365279"/>
                <a:gd name="connsiteY8" fmla="*/ 0 h 1343378"/>
                <a:gd name="connsiteX9" fmla="*/ 1544270 w 4365279"/>
                <a:gd name="connsiteY9" fmla="*/ 78396 h 1343378"/>
                <a:gd name="connsiteX0" fmla="*/ 1303701 w 3965871"/>
                <a:gd name="connsiteY0" fmla="*/ 810292 h 1317645"/>
                <a:gd name="connsiteX1" fmla="*/ 1016711 w 3965871"/>
                <a:gd name="connsiteY1" fmla="*/ 1015061 h 1317645"/>
                <a:gd name="connsiteX2" fmla="*/ 0 w 3965871"/>
                <a:gd name="connsiteY2" fmla="*/ 1167850 h 1317645"/>
                <a:gd name="connsiteX3" fmla="*/ 3965871 w 3965871"/>
                <a:gd name="connsiteY3" fmla="*/ 1317645 h 1317645"/>
                <a:gd name="connsiteX4" fmla="*/ 2454766 w 3965871"/>
                <a:gd name="connsiteY4" fmla="*/ 1134964 h 1317645"/>
                <a:gd name="connsiteX5" fmla="*/ 2190950 w 3965871"/>
                <a:gd name="connsiteY5" fmla="*/ 891196 h 1317645"/>
                <a:gd name="connsiteX6" fmla="*/ 2061031 w 3965871"/>
                <a:gd name="connsiteY6" fmla="*/ 751025 h 1317645"/>
                <a:gd name="connsiteX7" fmla="*/ 1778568 w 3965871"/>
                <a:gd name="connsiteY7" fmla="*/ 0 h 1317645"/>
                <a:gd name="connsiteX8" fmla="*/ 1544270 w 3965871"/>
                <a:gd name="connsiteY8" fmla="*/ 78396 h 1317645"/>
                <a:gd name="connsiteX0" fmla="*/ 1303701 w 3587251"/>
                <a:gd name="connsiteY0" fmla="*/ 810292 h 1300006"/>
                <a:gd name="connsiteX1" fmla="*/ 1016711 w 3587251"/>
                <a:gd name="connsiteY1" fmla="*/ 1015061 h 1300006"/>
                <a:gd name="connsiteX2" fmla="*/ 0 w 3587251"/>
                <a:gd name="connsiteY2" fmla="*/ 1167850 h 1300006"/>
                <a:gd name="connsiteX3" fmla="*/ 3587251 w 3587251"/>
                <a:gd name="connsiteY3" fmla="*/ 1300006 h 1300006"/>
                <a:gd name="connsiteX4" fmla="*/ 2454766 w 3587251"/>
                <a:gd name="connsiteY4" fmla="*/ 1134964 h 1300006"/>
                <a:gd name="connsiteX5" fmla="*/ 2190950 w 3587251"/>
                <a:gd name="connsiteY5" fmla="*/ 891196 h 1300006"/>
                <a:gd name="connsiteX6" fmla="*/ 2061031 w 3587251"/>
                <a:gd name="connsiteY6" fmla="*/ 751025 h 1300006"/>
                <a:gd name="connsiteX7" fmla="*/ 1778568 w 3587251"/>
                <a:gd name="connsiteY7" fmla="*/ 0 h 1300006"/>
                <a:gd name="connsiteX8" fmla="*/ 1544270 w 3587251"/>
                <a:gd name="connsiteY8" fmla="*/ 78396 h 1300006"/>
                <a:gd name="connsiteX0" fmla="*/ 1303701 w 2454766"/>
                <a:gd name="connsiteY0" fmla="*/ 810292 h 1167850"/>
                <a:gd name="connsiteX1" fmla="*/ 1016711 w 2454766"/>
                <a:gd name="connsiteY1" fmla="*/ 1015061 h 1167850"/>
                <a:gd name="connsiteX2" fmla="*/ 0 w 2454766"/>
                <a:gd name="connsiteY2" fmla="*/ 1167850 h 1167850"/>
                <a:gd name="connsiteX3" fmla="*/ 2454766 w 2454766"/>
                <a:gd name="connsiteY3" fmla="*/ 1134964 h 1167850"/>
                <a:gd name="connsiteX4" fmla="*/ 2190950 w 2454766"/>
                <a:gd name="connsiteY4" fmla="*/ 891196 h 1167850"/>
                <a:gd name="connsiteX5" fmla="*/ 2061031 w 2454766"/>
                <a:gd name="connsiteY5" fmla="*/ 751025 h 1167850"/>
                <a:gd name="connsiteX6" fmla="*/ 1778568 w 2454766"/>
                <a:gd name="connsiteY6" fmla="*/ 0 h 1167850"/>
                <a:gd name="connsiteX7" fmla="*/ 1544270 w 2454766"/>
                <a:gd name="connsiteY7" fmla="*/ 78396 h 1167850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190950 w 2924775"/>
                <a:gd name="connsiteY4" fmla="*/ 891196 h 1284894"/>
                <a:gd name="connsiteX5" fmla="*/ 2061031 w 2924775"/>
                <a:gd name="connsiteY5" fmla="*/ 751025 h 1284894"/>
                <a:gd name="connsiteX6" fmla="*/ 1778568 w 2924775"/>
                <a:gd name="connsiteY6" fmla="*/ 0 h 1284894"/>
                <a:gd name="connsiteX7" fmla="*/ 1544270 w 2924775"/>
                <a:gd name="connsiteY7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493822 w 2924775"/>
                <a:gd name="connsiteY4" fmla="*/ 1073211 h 1284894"/>
                <a:gd name="connsiteX5" fmla="*/ 2190950 w 2924775"/>
                <a:gd name="connsiteY5" fmla="*/ 891196 h 1284894"/>
                <a:gd name="connsiteX6" fmla="*/ 2061031 w 2924775"/>
                <a:gd name="connsiteY6" fmla="*/ 75102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61031 w 2924775"/>
                <a:gd name="connsiteY6" fmla="*/ 75102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303701 w 2924775"/>
                <a:gd name="connsiteY0" fmla="*/ 810292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251477 w 2924775"/>
                <a:gd name="connsiteY0" fmla="*/ 788244 h 1284894"/>
                <a:gd name="connsiteX1" fmla="*/ 1016711 w 2924775"/>
                <a:gd name="connsiteY1" fmla="*/ 1015061 h 1284894"/>
                <a:gd name="connsiteX2" fmla="*/ 0 w 2924775"/>
                <a:gd name="connsiteY2" fmla="*/ 1167850 h 1284894"/>
                <a:gd name="connsiteX3" fmla="*/ 2924775 w 2924775"/>
                <a:gd name="connsiteY3" fmla="*/ 1284894 h 1284894"/>
                <a:gd name="connsiteX4" fmla="*/ 2376319 w 2924775"/>
                <a:gd name="connsiteY4" fmla="*/ 1156995 h 1284894"/>
                <a:gd name="connsiteX5" fmla="*/ 2190950 w 2924775"/>
                <a:gd name="connsiteY5" fmla="*/ 891196 h 1284894"/>
                <a:gd name="connsiteX6" fmla="*/ 2074085 w 2924775"/>
                <a:gd name="connsiteY6" fmla="*/ 746615 h 1284894"/>
                <a:gd name="connsiteX7" fmla="*/ 1778568 w 2924775"/>
                <a:gd name="connsiteY7" fmla="*/ 0 h 1284894"/>
                <a:gd name="connsiteX8" fmla="*/ 1544270 w 2924775"/>
                <a:gd name="connsiteY8" fmla="*/ 78396 h 1284894"/>
                <a:gd name="connsiteX0" fmla="*/ 1251477 w 2924775"/>
                <a:gd name="connsiteY0" fmla="*/ 819112 h 1315762"/>
                <a:gd name="connsiteX1" fmla="*/ 1016711 w 2924775"/>
                <a:gd name="connsiteY1" fmla="*/ 1045929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74085 w 2924775"/>
                <a:gd name="connsiteY6" fmla="*/ 777483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1016711 w 2924775"/>
                <a:gd name="connsiteY1" fmla="*/ 1045929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76319 w 2924775"/>
                <a:gd name="connsiteY4" fmla="*/ 1187863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297984 w 2924775"/>
                <a:gd name="connsiteY4" fmla="*/ 1121717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924775"/>
                <a:gd name="connsiteY0" fmla="*/ 819112 h 1315762"/>
                <a:gd name="connsiteX1" fmla="*/ 977542 w 2924775"/>
                <a:gd name="connsiteY1" fmla="*/ 1028290 h 1315762"/>
                <a:gd name="connsiteX2" fmla="*/ 0 w 2924775"/>
                <a:gd name="connsiteY2" fmla="*/ 1198718 h 1315762"/>
                <a:gd name="connsiteX3" fmla="*/ 2924775 w 2924775"/>
                <a:gd name="connsiteY3" fmla="*/ 1315762 h 1315762"/>
                <a:gd name="connsiteX4" fmla="*/ 2389373 w 2924775"/>
                <a:gd name="connsiteY4" fmla="*/ 1121717 h 1315762"/>
                <a:gd name="connsiteX5" fmla="*/ 2190950 w 2924775"/>
                <a:gd name="connsiteY5" fmla="*/ 922064 h 1315762"/>
                <a:gd name="connsiteX6" fmla="*/ 2047973 w 2924775"/>
                <a:gd name="connsiteY6" fmla="*/ 667241 h 1315762"/>
                <a:gd name="connsiteX7" fmla="*/ 1817733 w 2924775"/>
                <a:gd name="connsiteY7" fmla="*/ 0 h 1315762"/>
                <a:gd name="connsiteX8" fmla="*/ 1544270 w 2924775"/>
                <a:gd name="connsiteY8" fmla="*/ 109264 h 1315762"/>
                <a:gd name="connsiteX0" fmla="*/ 1251477 w 2650604"/>
                <a:gd name="connsiteY0" fmla="*/ 819112 h 1289304"/>
                <a:gd name="connsiteX1" fmla="*/ 977542 w 2650604"/>
                <a:gd name="connsiteY1" fmla="*/ 1028290 h 1289304"/>
                <a:gd name="connsiteX2" fmla="*/ 0 w 2650604"/>
                <a:gd name="connsiteY2" fmla="*/ 1198718 h 1289304"/>
                <a:gd name="connsiteX3" fmla="*/ 2650604 w 2650604"/>
                <a:gd name="connsiteY3" fmla="*/ 1289304 h 1289304"/>
                <a:gd name="connsiteX4" fmla="*/ 2389373 w 2650604"/>
                <a:gd name="connsiteY4" fmla="*/ 1121717 h 1289304"/>
                <a:gd name="connsiteX5" fmla="*/ 2190950 w 2650604"/>
                <a:gd name="connsiteY5" fmla="*/ 922064 h 1289304"/>
                <a:gd name="connsiteX6" fmla="*/ 2047973 w 2650604"/>
                <a:gd name="connsiteY6" fmla="*/ 667241 h 1289304"/>
                <a:gd name="connsiteX7" fmla="*/ 1817733 w 2650604"/>
                <a:gd name="connsiteY7" fmla="*/ 0 h 1289304"/>
                <a:gd name="connsiteX8" fmla="*/ 1544270 w 2650604"/>
                <a:gd name="connsiteY8" fmla="*/ 109264 h 1289304"/>
                <a:gd name="connsiteX0" fmla="*/ 1316755 w 2715882"/>
                <a:gd name="connsiteY0" fmla="*/ 819112 h 1289304"/>
                <a:gd name="connsiteX1" fmla="*/ 1042820 w 2715882"/>
                <a:gd name="connsiteY1" fmla="*/ 1028290 h 1289304"/>
                <a:gd name="connsiteX2" fmla="*/ 0 w 2715882"/>
                <a:gd name="connsiteY2" fmla="*/ 1203127 h 1289304"/>
                <a:gd name="connsiteX3" fmla="*/ 2715882 w 2715882"/>
                <a:gd name="connsiteY3" fmla="*/ 1289304 h 1289304"/>
                <a:gd name="connsiteX4" fmla="*/ 2454651 w 2715882"/>
                <a:gd name="connsiteY4" fmla="*/ 1121717 h 1289304"/>
                <a:gd name="connsiteX5" fmla="*/ 2256228 w 2715882"/>
                <a:gd name="connsiteY5" fmla="*/ 922064 h 1289304"/>
                <a:gd name="connsiteX6" fmla="*/ 2113251 w 2715882"/>
                <a:gd name="connsiteY6" fmla="*/ 667241 h 1289304"/>
                <a:gd name="connsiteX7" fmla="*/ 1883011 w 2715882"/>
                <a:gd name="connsiteY7" fmla="*/ 0 h 1289304"/>
                <a:gd name="connsiteX8" fmla="*/ 1609548 w 2715882"/>
                <a:gd name="connsiteY8" fmla="*/ 109264 h 1289304"/>
                <a:gd name="connsiteX0" fmla="*/ 363680 w 1762807"/>
                <a:gd name="connsiteY0" fmla="*/ 819112 h 1289304"/>
                <a:gd name="connsiteX1" fmla="*/ 89745 w 1762807"/>
                <a:gd name="connsiteY1" fmla="*/ 1028290 h 1289304"/>
                <a:gd name="connsiteX2" fmla="*/ 0 w 1762807"/>
                <a:gd name="connsiteY2" fmla="*/ 1216356 h 1289304"/>
                <a:gd name="connsiteX3" fmla="*/ 1762807 w 1762807"/>
                <a:gd name="connsiteY3" fmla="*/ 1289304 h 1289304"/>
                <a:gd name="connsiteX4" fmla="*/ 1501576 w 1762807"/>
                <a:gd name="connsiteY4" fmla="*/ 1121717 h 1289304"/>
                <a:gd name="connsiteX5" fmla="*/ 1303153 w 1762807"/>
                <a:gd name="connsiteY5" fmla="*/ 922064 h 1289304"/>
                <a:gd name="connsiteX6" fmla="*/ 1160176 w 1762807"/>
                <a:gd name="connsiteY6" fmla="*/ 667241 h 1289304"/>
                <a:gd name="connsiteX7" fmla="*/ 929936 w 1762807"/>
                <a:gd name="connsiteY7" fmla="*/ 0 h 1289304"/>
                <a:gd name="connsiteX8" fmla="*/ 656473 w 1762807"/>
                <a:gd name="connsiteY8" fmla="*/ 109264 h 1289304"/>
                <a:gd name="connsiteX0" fmla="*/ 363680 w 1762807"/>
                <a:gd name="connsiteY0" fmla="*/ 819112 h 1289304"/>
                <a:gd name="connsiteX1" fmla="*/ 0 w 1762807"/>
                <a:gd name="connsiteY1" fmla="*/ 1216356 h 1289304"/>
                <a:gd name="connsiteX2" fmla="*/ 1762807 w 1762807"/>
                <a:gd name="connsiteY2" fmla="*/ 1289304 h 1289304"/>
                <a:gd name="connsiteX3" fmla="*/ 1501576 w 1762807"/>
                <a:gd name="connsiteY3" fmla="*/ 1121717 h 1289304"/>
                <a:gd name="connsiteX4" fmla="*/ 1303153 w 1762807"/>
                <a:gd name="connsiteY4" fmla="*/ 922064 h 1289304"/>
                <a:gd name="connsiteX5" fmla="*/ 1160176 w 1762807"/>
                <a:gd name="connsiteY5" fmla="*/ 667241 h 1289304"/>
                <a:gd name="connsiteX6" fmla="*/ 929936 w 1762807"/>
                <a:gd name="connsiteY6" fmla="*/ 0 h 1289304"/>
                <a:gd name="connsiteX7" fmla="*/ 656473 w 1762807"/>
                <a:gd name="connsiteY7" fmla="*/ 109264 h 1289304"/>
                <a:gd name="connsiteX0" fmla="*/ 572572 w 1762807"/>
                <a:gd name="connsiteY0" fmla="*/ 1141022 h 1289304"/>
                <a:gd name="connsiteX1" fmla="*/ 0 w 1762807"/>
                <a:gd name="connsiteY1" fmla="*/ 1216356 h 1289304"/>
                <a:gd name="connsiteX2" fmla="*/ 1762807 w 1762807"/>
                <a:gd name="connsiteY2" fmla="*/ 1289304 h 1289304"/>
                <a:gd name="connsiteX3" fmla="*/ 1501576 w 1762807"/>
                <a:gd name="connsiteY3" fmla="*/ 1121717 h 1289304"/>
                <a:gd name="connsiteX4" fmla="*/ 1303153 w 1762807"/>
                <a:gd name="connsiteY4" fmla="*/ 922064 h 1289304"/>
                <a:gd name="connsiteX5" fmla="*/ 1160176 w 1762807"/>
                <a:gd name="connsiteY5" fmla="*/ 667241 h 1289304"/>
                <a:gd name="connsiteX6" fmla="*/ 929936 w 1762807"/>
                <a:gd name="connsiteY6" fmla="*/ 0 h 1289304"/>
                <a:gd name="connsiteX7" fmla="*/ 656473 w 1762807"/>
                <a:gd name="connsiteY7" fmla="*/ 109264 h 1289304"/>
                <a:gd name="connsiteX0" fmla="*/ 572572 w 1762807"/>
                <a:gd name="connsiteY0" fmla="*/ 1141022 h 1289304"/>
                <a:gd name="connsiteX1" fmla="*/ 0 w 1762807"/>
                <a:gd name="connsiteY1" fmla="*/ 1216356 h 1289304"/>
                <a:gd name="connsiteX2" fmla="*/ 1762807 w 1762807"/>
                <a:gd name="connsiteY2" fmla="*/ 1289304 h 1289304"/>
                <a:gd name="connsiteX3" fmla="*/ 1501576 w 1762807"/>
                <a:gd name="connsiteY3" fmla="*/ 1121717 h 1289304"/>
                <a:gd name="connsiteX4" fmla="*/ 1303153 w 1762807"/>
                <a:gd name="connsiteY4" fmla="*/ 922064 h 1289304"/>
                <a:gd name="connsiteX5" fmla="*/ 1160176 w 1762807"/>
                <a:gd name="connsiteY5" fmla="*/ 667241 h 1289304"/>
                <a:gd name="connsiteX6" fmla="*/ 929936 w 1762807"/>
                <a:gd name="connsiteY6" fmla="*/ 0 h 1289304"/>
                <a:gd name="connsiteX7" fmla="*/ 604249 w 1762807"/>
                <a:gd name="connsiteY7" fmla="*/ 982389 h 1289304"/>
                <a:gd name="connsiteX0" fmla="*/ 572572 w 1762807"/>
                <a:gd name="connsiteY0" fmla="*/ 473906 h 622188"/>
                <a:gd name="connsiteX1" fmla="*/ 0 w 1762807"/>
                <a:gd name="connsiteY1" fmla="*/ 549240 h 622188"/>
                <a:gd name="connsiteX2" fmla="*/ 1762807 w 1762807"/>
                <a:gd name="connsiteY2" fmla="*/ 622188 h 622188"/>
                <a:gd name="connsiteX3" fmla="*/ 1501576 w 1762807"/>
                <a:gd name="connsiteY3" fmla="*/ 454601 h 622188"/>
                <a:gd name="connsiteX4" fmla="*/ 1303153 w 1762807"/>
                <a:gd name="connsiteY4" fmla="*/ 254948 h 622188"/>
                <a:gd name="connsiteX5" fmla="*/ 1160176 w 1762807"/>
                <a:gd name="connsiteY5" fmla="*/ 125 h 622188"/>
                <a:gd name="connsiteX6" fmla="*/ 929935 w 1762807"/>
                <a:gd name="connsiteY6" fmla="*/ 201600 h 622188"/>
                <a:gd name="connsiteX7" fmla="*/ 604249 w 1762807"/>
                <a:gd name="connsiteY7" fmla="*/ 315273 h 622188"/>
                <a:gd name="connsiteX0" fmla="*/ 572572 w 1762807"/>
                <a:gd name="connsiteY0" fmla="*/ 274774 h 423056"/>
                <a:gd name="connsiteX1" fmla="*/ 0 w 1762807"/>
                <a:gd name="connsiteY1" fmla="*/ 350108 h 423056"/>
                <a:gd name="connsiteX2" fmla="*/ 1762807 w 1762807"/>
                <a:gd name="connsiteY2" fmla="*/ 423056 h 423056"/>
                <a:gd name="connsiteX3" fmla="*/ 1501576 w 1762807"/>
                <a:gd name="connsiteY3" fmla="*/ 255469 h 423056"/>
                <a:gd name="connsiteX4" fmla="*/ 1303153 w 1762807"/>
                <a:gd name="connsiteY4" fmla="*/ 55816 h 423056"/>
                <a:gd name="connsiteX5" fmla="*/ 929935 w 1762807"/>
                <a:gd name="connsiteY5" fmla="*/ 2468 h 423056"/>
                <a:gd name="connsiteX6" fmla="*/ 604249 w 1762807"/>
                <a:gd name="connsiteY6" fmla="*/ 116141 h 423056"/>
                <a:gd name="connsiteX0" fmla="*/ 572572 w 1762807"/>
                <a:gd name="connsiteY0" fmla="*/ 287296 h 435578"/>
                <a:gd name="connsiteX1" fmla="*/ 0 w 1762807"/>
                <a:gd name="connsiteY1" fmla="*/ 362630 h 435578"/>
                <a:gd name="connsiteX2" fmla="*/ 1762807 w 1762807"/>
                <a:gd name="connsiteY2" fmla="*/ 435578 h 435578"/>
                <a:gd name="connsiteX3" fmla="*/ 1501576 w 1762807"/>
                <a:gd name="connsiteY3" fmla="*/ 267991 h 435578"/>
                <a:gd name="connsiteX4" fmla="*/ 1303153 w 1762807"/>
                <a:gd name="connsiteY4" fmla="*/ 68338 h 435578"/>
                <a:gd name="connsiteX5" fmla="*/ 786323 w 1762807"/>
                <a:gd name="connsiteY5" fmla="*/ 1760 h 435578"/>
                <a:gd name="connsiteX6" fmla="*/ 604249 w 1762807"/>
                <a:gd name="connsiteY6" fmla="*/ 128663 h 435578"/>
                <a:gd name="connsiteX0" fmla="*/ 572572 w 1762807"/>
                <a:gd name="connsiteY0" fmla="*/ 286211 h 434493"/>
                <a:gd name="connsiteX1" fmla="*/ 0 w 1762807"/>
                <a:gd name="connsiteY1" fmla="*/ 361545 h 434493"/>
                <a:gd name="connsiteX2" fmla="*/ 1762807 w 1762807"/>
                <a:gd name="connsiteY2" fmla="*/ 434493 h 434493"/>
                <a:gd name="connsiteX3" fmla="*/ 1501576 w 1762807"/>
                <a:gd name="connsiteY3" fmla="*/ 266906 h 434493"/>
                <a:gd name="connsiteX4" fmla="*/ 1015924 w 1762807"/>
                <a:gd name="connsiteY4" fmla="*/ 137809 h 434493"/>
                <a:gd name="connsiteX5" fmla="*/ 786323 w 1762807"/>
                <a:gd name="connsiteY5" fmla="*/ 675 h 434493"/>
                <a:gd name="connsiteX6" fmla="*/ 604249 w 1762807"/>
                <a:gd name="connsiteY6" fmla="*/ 127578 h 434493"/>
                <a:gd name="connsiteX0" fmla="*/ 572572 w 1762807"/>
                <a:gd name="connsiteY0" fmla="*/ 286211 h 434493"/>
                <a:gd name="connsiteX1" fmla="*/ 0 w 1762807"/>
                <a:gd name="connsiteY1" fmla="*/ 361545 h 434493"/>
                <a:gd name="connsiteX2" fmla="*/ 1762807 w 1762807"/>
                <a:gd name="connsiteY2" fmla="*/ 434493 h 434493"/>
                <a:gd name="connsiteX3" fmla="*/ 953232 w 1762807"/>
                <a:gd name="connsiteY3" fmla="*/ 368330 h 434493"/>
                <a:gd name="connsiteX4" fmla="*/ 1015924 w 1762807"/>
                <a:gd name="connsiteY4" fmla="*/ 137809 h 434493"/>
                <a:gd name="connsiteX5" fmla="*/ 786323 w 1762807"/>
                <a:gd name="connsiteY5" fmla="*/ 675 h 434493"/>
                <a:gd name="connsiteX6" fmla="*/ 604249 w 1762807"/>
                <a:gd name="connsiteY6" fmla="*/ 127578 h 434493"/>
                <a:gd name="connsiteX0" fmla="*/ 572572 w 1279741"/>
                <a:gd name="connsiteY0" fmla="*/ 286211 h 394805"/>
                <a:gd name="connsiteX1" fmla="*/ 0 w 1279741"/>
                <a:gd name="connsiteY1" fmla="*/ 361545 h 394805"/>
                <a:gd name="connsiteX2" fmla="*/ 1279741 w 1279741"/>
                <a:gd name="connsiteY2" fmla="*/ 394805 h 394805"/>
                <a:gd name="connsiteX3" fmla="*/ 953232 w 1279741"/>
                <a:gd name="connsiteY3" fmla="*/ 368330 h 394805"/>
                <a:gd name="connsiteX4" fmla="*/ 1015924 w 1279741"/>
                <a:gd name="connsiteY4" fmla="*/ 137809 h 394805"/>
                <a:gd name="connsiteX5" fmla="*/ 786323 w 1279741"/>
                <a:gd name="connsiteY5" fmla="*/ 675 h 394805"/>
                <a:gd name="connsiteX6" fmla="*/ 604249 w 1279741"/>
                <a:gd name="connsiteY6" fmla="*/ 127578 h 394805"/>
                <a:gd name="connsiteX0" fmla="*/ 572572 w 1279741"/>
                <a:gd name="connsiteY0" fmla="*/ 289224 h 397818"/>
                <a:gd name="connsiteX1" fmla="*/ 0 w 1279741"/>
                <a:gd name="connsiteY1" fmla="*/ 364558 h 397818"/>
                <a:gd name="connsiteX2" fmla="*/ 1279741 w 1279741"/>
                <a:gd name="connsiteY2" fmla="*/ 397818 h 397818"/>
                <a:gd name="connsiteX3" fmla="*/ 953232 w 1279741"/>
                <a:gd name="connsiteY3" fmla="*/ 371343 h 397818"/>
                <a:gd name="connsiteX4" fmla="*/ 1015924 w 1279741"/>
                <a:gd name="connsiteY4" fmla="*/ 140822 h 397818"/>
                <a:gd name="connsiteX5" fmla="*/ 895276 w 1279741"/>
                <a:gd name="connsiteY5" fmla="*/ 43499 h 397818"/>
                <a:gd name="connsiteX6" fmla="*/ 786323 w 1279741"/>
                <a:gd name="connsiteY6" fmla="*/ 3688 h 397818"/>
                <a:gd name="connsiteX7" fmla="*/ 604249 w 1279741"/>
                <a:gd name="connsiteY7" fmla="*/ 130591 h 397818"/>
                <a:gd name="connsiteX0" fmla="*/ 572572 w 1279741"/>
                <a:gd name="connsiteY0" fmla="*/ 289224 h 397818"/>
                <a:gd name="connsiteX1" fmla="*/ 0 w 1279741"/>
                <a:gd name="connsiteY1" fmla="*/ 364558 h 397818"/>
                <a:gd name="connsiteX2" fmla="*/ 1279741 w 1279741"/>
                <a:gd name="connsiteY2" fmla="*/ 397818 h 397818"/>
                <a:gd name="connsiteX3" fmla="*/ 953232 w 1279741"/>
                <a:gd name="connsiteY3" fmla="*/ 371343 h 397818"/>
                <a:gd name="connsiteX4" fmla="*/ 1015924 w 1279741"/>
                <a:gd name="connsiteY4" fmla="*/ 140822 h 397818"/>
                <a:gd name="connsiteX5" fmla="*/ 895276 w 1279741"/>
                <a:gd name="connsiteY5" fmla="*/ 43499 h 397818"/>
                <a:gd name="connsiteX6" fmla="*/ 851604 w 1279741"/>
                <a:gd name="connsiteY6" fmla="*/ 3688 h 397818"/>
                <a:gd name="connsiteX7" fmla="*/ 604249 w 1279741"/>
                <a:gd name="connsiteY7" fmla="*/ 130591 h 397818"/>
                <a:gd name="connsiteX0" fmla="*/ 572572 w 1279741"/>
                <a:gd name="connsiteY0" fmla="*/ 289224 h 397818"/>
                <a:gd name="connsiteX1" fmla="*/ 0 w 1279741"/>
                <a:gd name="connsiteY1" fmla="*/ 364558 h 397818"/>
                <a:gd name="connsiteX2" fmla="*/ 1279741 w 1279741"/>
                <a:gd name="connsiteY2" fmla="*/ 397818 h 397818"/>
                <a:gd name="connsiteX3" fmla="*/ 953232 w 1279741"/>
                <a:gd name="connsiteY3" fmla="*/ 371343 h 397818"/>
                <a:gd name="connsiteX4" fmla="*/ 1015924 w 1279741"/>
                <a:gd name="connsiteY4" fmla="*/ 140822 h 397818"/>
                <a:gd name="connsiteX5" fmla="*/ 895276 w 1279741"/>
                <a:gd name="connsiteY5" fmla="*/ 43499 h 397818"/>
                <a:gd name="connsiteX6" fmla="*/ 760214 w 1279741"/>
                <a:gd name="connsiteY6" fmla="*/ 3688 h 397818"/>
                <a:gd name="connsiteX7" fmla="*/ 604249 w 1279741"/>
                <a:gd name="connsiteY7" fmla="*/ 130591 h 397818"/>
                <a:gd name="connsiteX0" fmla="*/ 572572 w 1279741"/>
                <a:gd name="connsiteY0" fmla="*/ 290720 h 399314"/>
                <a:gd name="connsiteX1" fmla="*/ 0 w 1279741"/>
                <a:gd name="connsiteY1" fmla="*/ 366054 h 399314"/>
                <a:gd name="connsiteX2" fmla="*/ 1279741 w 1279741"/>
                <a:gd name="connsiteY2" fmla="*/ 399314 h 399314"/>
                <a:gd name="connsiteX3" fmla="*/ 953232 w 1279741"/>
                <a:gd name="connsiteY3" fmla="*/ 372839 h 399314"/>
                <a:gd name="connsiteX4" fmla="*/ 1015924 w 1279741"/>
                <a:gd name="connsiteY4" fmla="*/ 142318 h 399314"/>
                <a:gd name="connsiteX5" fmla="*/ 947500 w 1279741"/>
                <a:gd name="connsiteY5" fmla="*/ 31765 h 399314"/>
                <a:gd name="connsiteX6" fmla="*/ 760214 w 1279741"/>
                <a:gd name="connsiteY6" fmla="*/ 5184 h 399314"/>
                <a:gd name="connsiteX7" fmla="*/ 604249 w 1279741"/>
                <a:gd name="connsiteY7" fmla="*/ 132087 h 399314"/>
                <a:gd name="connsiteX0" fmla="*/ 572572 w 1279741"/>
                <a:gd name="connsiteY0" fmla="*/ 290720 h 399314"/>
                <a:gd name="connsiteX1" fmla="*/ 0 w 1279741"/>
                <a:gd name="connsiteY1" fmla="*/ 366054 h 399314"/>
                <a:gd name="connsiteX2" fmla="*/ 1279741 w 1279741"/>
                <a:gd name="connsiteY2" fmla="*/ 399314 h 399314"/>
                <a:gd name="connsiteX3" fmla="*/ 1096847 w 1279741"/>
                <a:gd name="connsiteY3" fmla="*/ 359609 h 399314"/>
                <a:gd name="connsiteX4" fmla="*/ 1015924 w 1279741"/>
                <a:gd name="connsiteY4" fmla="*/ 142318 h 399314"/>
                <a:gd name="connsiteX5" fmla="*/ 947500 w 1279741"/>
                <a:gd name="connsiteY5" fmla="*/ 31765 h 399314"/>
                <a:gd name="connsiteX6" fmla="*/ 760214 w 1279741"/>
                <a:gd name="connsiteY6" fmla="*/ 5184 h 399314"/>
                <a:gd name="connsiteX7" fmla="*/ 604249 w 1279741"/>
                <a:gd name="connsiteY7" fmla="*/ 132087 h 399314"/>
                <a:gd name="connsiteX0" fmla="*/ 572572 w 1305853"/>
                <a:gd name="connsiteY0" fmla="*/ 290720 h 421363"/>
                <a:gd name="connsiteX1" fmla="*/ 0 w 1305853"/>
                <a:gd name="connsiteY1" fmla="*/ 366054 h 421363"/>
                <a:gd name="connsiteX2" fmla="*/ 1305853 w 1305853"/>
                <a:gd name="connsiteY2" fmla="*/ 421363 h 421363"/>
                <a:gd name="connsiteX3" fmla="*/ 1096847 w 1305853"/>
                <a:gd name="connsiteY3" fmla="*/ 359609 h 421363"/>
                <a:gd name="connsiteX4" fmla="*/ 1015924 w 1305853"/>
                <a:gd name="connsiteY4" fmla="*/ 142318 h 421363"/>
                <a:gd name="connsiteX5" fmla="*/ 947500 w 1305853"/>
                <a:gd name="connsiteY5" fmla="*/ 31765 h 421363"/>
                <a:gd name="connsiteX6" fmla="*/ 760214 w 1305853"/>
                <a:gd name="connsiteY6" fmla="*/ 5184 h 421363"/>
                <a:gd name="connsiteX7" fmla="*/ 604249 w 1305853"/>
                <a:gd name="connsiteY7" fmla="*/ 132087 h 421363"/>
                <a:gd name="connsiteX0" fmla="*/ 572572 w 1305853"/>
                <a:gd name="connsiteY0" fmla="*/ 290720 h 408134"/>
                <a:gd name="connsiteX1" fmla="*/ 0 w 1305853"/>
                <a:gd name="connsiteY1" fmla="*/ 366054 h 408134"/>
                <a:gd name="connsiteX2" fmla="*/ 1305853 w 1305853"/>
                <a:gd name="connsiteY2" fmla="*/ 408134 h 408134"/>
                <a:gd name="connsiteX3" fmla="*/ 1096847 w 1305853"/>
                <a:gd name="connsiteY3" fmla="*/ 359609 h 408134"/>
                <a:gd name="connsiteX4" fmla="*/ 1015924 w 1305853"/>
                <a:gd name="connsiteY4" fmla="*/ 142318 h 408134"/>
                <a:gd name="connsiteX5" fmla="*/ 947500 w 1305853"/>
                <a:gd name="connsiteY5" fmla="*/ 31765 h 408134"/>
                <a:gd name="connsiteX6" fmla="*/ 760214 w 1305853"/>
                <a:gd name="connsiteY6" fmla="*/ 5184 h 408134"/>
                <a:gd name="connsiteX7" fmla="*/ 604249 w 1305853"/>
                <a:gd name="connsiteY7" fmla="*/ 132087 h 408134"/>
                <a:gd name="connsiteX0" fmla="*/ 552991 w 1305853"/>
                <a:gd name="connsiteY0" fmla="*/ 275287 h 408134"/>
                <a:gd name="connsiteX1" fmla="*/ 0 w 1305853"/>
                <a:gd name="connsiteY1" fmla="*/ 366054 h 408134"/>
                <a:gd name="connsiteX2" fmla="*/ 1305853 w 1305853"/>
                <a:gd name="connsiteY2" fmla="*/ 408134 h 408134"/>
                <a:gd name="connsiteX3" fmla="*/ 1096847 w 1305853"/>
                <a:gd name="connsiteY3" fmla="*/ 359609 h 408134"/>
                <a:gd name="connsiteX4" fmla="*/ 1015924 w 1305853"/>
                <a:gd name="connsiteY4" fmla="*/ 142318 h 408134"/>
                <a:gd name="connsiteX5" fmla="*/ 947500 w 1305853"/>
                <a:gd name="connsiteY5" fmla="*/ 31765 h 408134"/>
                <a:gd name="connsiteX6" fmla="*/ 760214 w 1305853"/>
                <a:gd name="connsiteY6" fmla="*/ 5184 h 408134"/>
                <a:gd name="connsiteX7" fmla="*/ 604249 w 1305853"/>
                <a:gd name="connsiteY7" fmla="*/ 132087 h 408134"/>
                <a:gd name="connsiteX0" fmla="*/ 526879 w 1305853"/>
                <a:gd name="connsiteY0" fmla="*/ 279696 h 408134"/>
                <a:gd name="connsiteX1" fmla="*/ 0 w 1305853"/>
                <a:gd name="connsiteY1" fmla="*/ 366054 h 408134"/>
                <a:gd name="connsiteX2" fmla="*/ 1305853 w 1305853"/>
                <a:gd name="connsiteY2" fmla="*/ 408134 h 408134"/>
                <a:gd name="connsiteX3" fmla="*/ 1096847 w 1305853"/>
                <a:gd name="connsiteY3" fmla="*/ 359609 h 408134"/>
                <a:gd name="connsiteX4" fmla="*/ 1015924 w 1305853"/>
                <a:gd name="connsiteY4" fmla="*/ 142318 h 408134"/>
                <a:gd name="connsiteX5" fmla="*/ 947500 w 1305853"/>
                <a:gd name="connsiteY5" fmla="*/ 31765 h 408134"/>
                <a:gd name="connsiteX6" fmla="*/ 760214 w 1305853"/>
                <a:gd name="connsiteY6" fmla="*/ 5184 h 408134"/>
                <a:gd name="connsiteX7" fmla="*/ 604249 w 1305853"/>
                <a:gd name="connsiteY7" fmla="*/ 132087 h 4081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05853" h="408134">
                  <a:moveTo>
                    <a:pt x="526879" y="279696"/>
                  </a:moveTo>
                  <a:lnTo>
                    <a:pt x="0" y="366054"/>
                  </a:lnTo>
                  <a:lnTo>
                    <a:pt x="1305853" y="408134"/>
                  </a:lnTo>
                  <a:lnTo>
                    <a:pt x="1096847" y="359609"/>
                  </a:lnTo>
                  <a:lnTo>
                    <a:pt x="1015924" y="142318"/>
                  </a:lnTo>
                  <a:cubicBezTo>
                    <a:pt x="1006265" y="87677"/>
                    <a:pt x="985767" y="54621"/>
                    <a:pt x="947500" y="31765"/>
                  </a:cubicBezTo>
                  <a:cubicBezTo>
                    <a:pt x="909233" y="8909"/>
                    <a:pt x="808718" y="-9331"/>
                    <a:pt x="760214" y="5184"/>
                  </a:cubicBezTo>
                  <a:lnTo>
                    <a:pt x="604249" y="132087"/>
                  </a:lnTo>
                </a:path>
              </a:pathLst>
            </a:cu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B36CE2B-A2E1-AE8E-0D5B-5774834187B9}"/>
                </a:ext>
              </a:extLst>
            </p:cNvPr>
            <p:cNvSpPr txBox="1"/>
            <p:nvPr/>
          </p:nvSpPr>
          <p:spPr>
            <a:xfrm>
              <a:off x="5224457" y="3336207"/>
              <a:ext cx="2492251" cy="738664"/>
            </a:xfrm>
            <a:prstGeom prst="rect">
              <a:avLst/>
            </a:prstGeom>
            <a:solidFill>
              <a:schemeClr val="bg1">
                <a:alpha val="80000"/>
              </a:schemeClr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Correlated Double Neutrons with </a:t>
              </a:r>
            </a:p>
            <a:p>
              <a:pPr algn="ctr"/>
              <a:r>
                <a:rPr lang="en-US" sz="1200" dirty="0">
                  <a:solidFill>
                    <a:srgbClr val="00B050"/>
                  </a:solidFill>
                </a:rPr>
                <a:t>H-capture 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9B43F9A-7C7D-2781-14EB-50ECE4F09ED3}"/>
              </a:ext>
            </a:extLst>
          </p:cNvPr>
          <p:cNvSpPr txBox="1"/>
          <p:nvPr/>
        </p:nvSpPr>
        <p:spPr>
          <a:xfrm>
            <a:off x="777481" y="1772746"/>
            <a:ext cx="15254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 Nova" panose="020B0504020202020204" pitchFamily="34" charset="0"/>
              </a:rPr>
              <a:t>Daya  Bay, </a:t>
            </a:r>
            <a:r>
              <a:rPr lang="en-US" sz="800" dirty="0" err="1">
                <a:latin typeface="Arial Nova" panose="020B0504020202020204" pitchFamily="34" charset="0"/>
              </a:rPr>
              <a:t>Phys.Rev.Lett</a:t>
            </a:r>
            <a:r>
              <a:rPr lang="en-US" sz="800" dirty="0">
                <a:latin typeface="Arial Nova" panose="020B0504020202020204" pitchFamily="34" charset="0"/>
              </a:rPr>
              <a:t>. 130, 16 (2023)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E19FDB4-D4B2-8A87-D210-07177C8559DB}"/>
              </a:ext>
            </a:extLst>
          </p:cNvPr>
          <p:cNvSpPr/>
          <p:nvPr/>
        </p:nvSpPr>
        <p:spPr>
          <a:xfrm>
            <a:off x="2015067" y="1499318"/>
            <a:ext cx="524933" cy="2160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0E5184BA-444F-4FF2-450B-F2946B9A38E9}"/>
              </a:ext>
            </a:extLst>
          </p:cNvPr>
          <p:cNvSpPr txBox="1">
            <a:spLocks/>
          </p:cNvSpPr>
          <p:nvPr/>
        </p:nvSpPr>
        <p:spPr>
          <a:xfrm>
            <a:off x="256522" y="930190"/>
            <a:ext cx="8627639" cy="41743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The surface-level fast neutron flux creates new background features… 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C40FF8A3-D627-3D68-1C48-BC8ED8045B59}"/>
              </a:ext>
            </a:extLst>
          </p:cNvPr>
          <p:cNvSpPr txBox="1">
            <a:spLocks/>
          </p:cNvSpPr>
          <p:nvPr/>
        </p:nvSpPr>
        <p:spPr>
          <a:xfrm>
            <a:off x="256522" y="5358416"/>
            <a:ext cx="8627639" cy="10178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Ten meters of water-equivalent shielding would be enough to knock down the primary fast neutron flux, but that’s too much to ask for almost all reactor sites.</a:t>
            </a:r>
          </a:p>
        </p:txBody>
      </p:sp>
    </p:spTree>
    <p:extLst>
      <p:ext uri="{BB962C8B-B14F-4D97-AF65-F5344CB8AC3E}">
        <p14:creationId xmlns:p14="http://schemas.microsoft.com/office/powerpoint/2010/main" val="2591515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D843E01-78E6-4109-A595-D199A360047F}"/>
              </a:ext>
            </a:extLst>
          </p:cNvPr>
          <p:cNvGrpSpPr/>
          <p:nvPr/>
        </p:nvGrpSpPr>
        <p:grpSpPr>
          <a:xfrm>
            <a:off x="23666" y="1360665"/>
            <a:ext cx="6133214" cy="4119294"/>
            <a:chOff x="-619609" y="250206"/>
            <a:chExt cx="8177619" cy="5492392"/>
          </a:xfrm>
        </p:grpSpPr>
        <p:sp>
          <p:nvSpPr>
            <p:cNvPr id="96" name="Cube 95">
              <a:extLst>
                <a:ext uri="{FF2B5EF4-FFF2-40B4-BE49-F238E27FC236}">
                  <a16:creationId xmlns:a16="http://schemas.microsoft.com/office/drawing/2014/main" id="{88E0C355-45E7-4DB4-8A1B-7AC3445ACE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-619609" y="250206"/>
              <a:ext cx="2723185" cy="2735218"/>
            </a:xfrm>
            <a:prstGeom prst="cube">
              <a:avLst/>
            </a:prstGeom>
            <a:solidFill>
              <a:srgbClr val="D3EC38">
                <a:alpha val="75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97" name="Cube 96">
              <a:extLst>
                <a:ext uri="{FF2B5EF4-FFF2-40B4-BE49-F238E27FC236}">
                  <a16:creationId xmlns:a16="http://schemas.microsoft.com/office/drawing/2014/main" id="{B57FF215-8C9F-4494-B4FD-6665E5B5AA0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834825" y="3007380"/>
              <a:ext cx="2723185" cy="2735218"/>
            </a:xfrm>
            <a:prstGeom prst="cube">
              <a:avLst/>
            </a:prstGeom>
            <a:solidFill>
              <a:srgbClr val="D3EC38">
                <a:alpha val="75000"/>
              </a:srgbClr>
            </a:solidFill>
            <a:ln w="158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28F03E81-5F1F-4332-84C1-850F06C256DC}"/>
              </a:ext>
            </a:extLst>
          </p:cNvPr>
          <p:cNvGrpSpPr/>
          <p:nvPr/>
        </p:nvGrpSpPr>
        <p:grpSpPr>
          <a:xfrm>
            <a:off x="6803800" y="2384475"/>
            <a:ext cx="2059572" cy="3600802"/>
            <a:chOff x="11984810" y="1513438"/>
            <a:chExt cx="2746096" cy="4801069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7696271-19F2-498C-BB77-994C85B3CEB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90253" y="3581723"/>
              <a:ext cx="2723185" cy="2732784"/>
              <a:chOff x="4708405" y="1817659"/>
              <a:chExt cx="3824021" cy="3837495"/>
            </a:xfrm>
          </p:grpSpPr>
          <p:sp>
            <p:nvSpPr>
              <p:cNvPr id="31" name="Cube 30">
                <a:extLst>
                  <a:ext uri="{FF2B5EF4-FFF2-40B4-BE49-F238E27FC236}">
                    <a16:creationId xmlns:a16="http://schemas.microsoft.com/office/drawing/2014/main" id="{3B1C8FBB-6246-4EE1-B3ED-B8D4E41F97B2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708405" y="1817659"/>
                <a:ext cx="3824021" cy="3827540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2" name="Cube 31">
                <a:extLst>
                  <a:ext uri="{FF2B5EF4-FFF2-40B4-BE49-F238E27FC236}">
                    <a16:creationId xmlns:a16="http://schemas.microsoft.com/office/drawing/2014/main" id="{5DBF695D-7573-4A48-99BB-0CF6309589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8405" y="1827614"/>
                <a:ext cx="3824021" cy="3827540"/>
              </a:xfrm>
              <a:prstGeom prst="cube">
                <a:avLst/>
              </a:prstGeom>
              <a:solidFill>
                <a:srgbClr val="009242">
                  <a:alpha val="49804"/>
                </a:srgbClr>
              </a:solidFill>
              <a:ln w="15875"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345C7658-193D-4782-88CD-E3E0F15933B5}"/>
                </a:ext>
              </a:extLst>
            </p:cNvPr>
            <p:cNvGrpSpPr/>
            <p:nvPr/>
          </p:nvGrpSpPr>
          <p:grpSpPr>
            <a:xfrm>
              <a:off x="11984810" y="3562459"/>
              <a:ext cx="2746096" cy="703028"/>
              <a:chOff x="475933" y="1855623"/>
              <a:chExt cx="8334975" cy="2069649"/>
            </a:xfrm>
          </p:grpSpPr>
          <p:sp>
            <p:nvSpPr>
              <p:cNvPr id="36" name="Flowchart: Data 35">
                <a:extLst>
                  <a:ext uri="{FF2B5EF4-FFF2-40B4-BE49-F238E27FC236}">
                    <a16:creationId xmlns:a16="http://schemas.microsoft.com/office/drawing/2014/main" id="{BA38273C-9EB2-45CF-86FB-D8484910FE38}"/>
                  </a:ext>
                </a:extLst>
              </p:cNvPr>
              <p:cNvSpPr/>
              <p:nvPr/>
            </p:nvSpPr>
            <p:spPr>
              <a:xfrm>
                <a:off x="475933" y="2374160"/>
                <a:ext cx="7822447" cy="1551112"/>
              </a:xfrm>
              <a:prstGeom prst="flowChartInputOutp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37" name="Flowchart: Data 36">
                <a:extLst>
                  <a:ext uri="{FF2B5EF4-FFF2-40B4-BE49-F238E27FC236}">
                    <a16:creationId xmlns:a16="http://schemas.microsoft.com/office/drawing/2014/main" id="{EA26F90E-9528-480F-9880-AA06E76A51C7}"/>
                  </a:ext>
                </a:extLst>
              </p:cNvPr>
              <p:cNvSpPr/>
              <p:nvPr/>
            </p:nvSpPr>
            <p:spPr>
              <a:xfrm>
                <a:off x="988461" y="1855623"/>
                <a:ext cx="7822447" cy="1551109"/>
              </a:xfrm>
              <a:prstGeom prst="flowChartInputOutpu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FB42F1A2-8F75-47F5-8200-BE01DD9E06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991798" y="1513438"/>
              <a:ext cx="2723185" cy="2735218"/>
              <a:chOff x="4708405" y="1807551"/>
              <a:chExt cx="3824021" cy="3840912"/>
            </a:xfrm>
          </p:grpSpPr>
          <p:sp>
            <p:nvSpPr>
              <p:cNvPr id="39" name="Cube 38">
                <a:extLst>
                  <a:ext uri="{FF2B5EF4-FFF2-40B4-BE49-F238E27FC236}">
                    <a16:creationId xmlns:a16="http://schemas.microsoft.com/office/drawing/2014/main" id="{D61FFA58-290A-44DB-961D-920BA4D543DD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0800000">
                <a:off x="4708405" y="1817659"/>
                <a:ext cx="3824021" cy="3827540"/>
              </a:xfrm>
              <a:prstGeom prst="cube">
                <a:avLst/>
              </a:prstGeom>
              <a:noFill/>
              <a:ln w="6350"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40" name="Cube 39">
                <a:extLst>
                  <a:ext uri="{FF2B5EF4-FFF2-40B4-BE49-F238E27FC236}">
                    <a16:creationId xmlns:a16="http://schemas.microsoft.com/office/drawing/2014/main" id="{2BBC39A8-11F6-4E34-87B9-5A54D4BA1A8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08405" y="1807551"/>
                <a:ext cx="3824021" cy="3840912"/>
              </a:xfrm>
              <a:prstGeom prst="cube">
                <a:avLst/>
              </a:prstGeom>
              <a:solidFill>
                <a:srgbClr val="009242">
                  <a:alpha val="49804"/>
                </a:srgbClr>
              </a:solidFill>
              <a:ln w="15875">
                <a:solidFill>
                  <a:srgbClr val="00924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</p:grp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F0D46D0-4CD8-4064-AABE-062B3CF7448B}"/>
              </a:ext>
            </a:extLst>
          </p:cNvPr>
          <p:cNvGrpSpPr/>
          <p:nvPr/>
        </p:nvGrpSpPr>
        <p:grpSpPr>
          <a:xfrm>
            <a:off x="1373167" y="5603754"/>
            <a:ext cx="522263" cy="290058"/>
            <a:chOff x="6648015" y="5592469"/>
            <a:chExt cx="1514910" cy="40112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BB47AEB0-BBD7-495F-9824-6C596FD3B098}"/>
                </a:ext>
              </a:extLst>
            </p:cNvPr>
            <p:cNvGrpSpPr/>
            <p:nvPr/>
          </p:nvGrpSpPr>
          <p:grpSpPr>
            <a:xfrm>
              <a:off x="6648015" y="5601994"/>
              <a:ext cx="1473595" cy="391598"/>
              <a:chOff x="5844989" y="4844757"/>
              <a:chExt cx="262973" cy="391598"/>
            </a:xfrm>
          </p:grpSpPr>
          <p:sp>
            <p:nvSpPr>
              <p:cNvPr id="75" name="Left Brace 74">
                <a:extLst>
                  <a:ext uri="{FF2B5EF4-FFF2-40B4-BE49-F238E27FC236}">
                    <a16:creationId xmlns:a16="http://schemas.microsoft.com/office/drawing/2014/main" id="{EC08B7B1-57EF-4448-858F-72892A8AD953}"/>
                  </a:ext>
                </a:extLst>
              </p:cNvPr>
              <p:cNvSpPr/>
              <p:nvPr/>
            </p:nvSpPr>
            <p:spPr>
              <a:xfrm rot="16200000">
                <a:off x="5898867" y="4790879"/>
                <a:ext cx="155217" cy="262973"/>
              </a:xfrm>
              <a:prstGeom prst="leftBrac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F04B203-8202-4CBB-BFE4-46CCA868B611}"/>
                  </a:ext>
                </a:extLst>
              </p:cNvPr>
              <p:cNvSpPr txBox="1"/>
              <p:nvPr/>
            </p:nvSpPr>
            <p:spPr>
              <a:xfrm>
                <a:off x="5875985" y="5012901"/>
                <a:ext cx="196277" cy="22345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0070C0"/>
                    </a:solidFill>
                  </a:rPr>
                  <a:t>200 ns</a:t>
                </a:r>
              </a:p>
            </p:txBody>
          </p:sp>
        </p:grp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3512398D-D7EC-447B-9AE8-0FCFBB818BDC}"/>
                </a:ext>
              </a:extLst>
            </p:cNvPr>
            <p:cNvSpPr/>
            <p:nvPr/>
          </p:nvSpPr>
          <p:spPr>
            <a:xfrm>
              <a:off x="7852742" y="5592469"/>
              <a:ext cx="310183" cy="155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843EBBE3-FE70-4488-989E-0FBA410E2DC8}"/>
              </a:ext>
            </a:extLst>
          </p:cNvPr>
          <p:cNvGrpSpPr/>
          <p:nvPr/>
        </p:nvGrpSpPr>
        <p:grpSpPr>
          <a:xfrm>
            <a:off x="6129377" y="5595441"/>
            <a:ext cx="546493" cy="301867"/>
            <a:chOff x="6648032" y="5592469"/>
            <a:chExt cx="1277697" cy="382309"/>
          </a:xfrm>
        </p:grpSpPr>
        <p:grpSp>
          <p:nvGrpSpPr>
            <p:cNvPr id="91" name="Group 90">
              <a:extLst>
                <a:ext uri="{FF2B5EF4-FFF2-40B4-BE49-F238E27FC236}">
                  <a16:creationId xmlns:a16="http://schemas.microsoft.com/office/drawing/2014/main" id="{0AD146DB-FD31-40FA-86A0-DCA9479E3811}"/>
                </a:ext>
              </a:extLst>
            </p:cNvPr>
            <p:cNvGrpSpPr/>
            <p:nvPr/>
          </p:nvGrpSpPr>
          <p:grpSpPr>
            <a:xfrm>
              <a:off x="6648032" y="5601993"/>
              <a:ext cx="1204124" cy="372785"/>
              <a:chOff x="5844990" y="4844756"/>
              <a:chExt cx="214884" cy="372785"/>
            </a:xfrm>
          </p:grpSpPr>
          <p:sp>
            <p:nvSpPr>
              <p:cNvPr id="93" name="Left Brace 92">
                <a:extLst>
                  <a:ext uri="{FF2B5EF4-FFF2-40B4-BE49-F238E27FC236}">
                    <a16:creationId xmlns:a16="http://schemas.microsoft.com/office/drawing/2014/main" id="{D5DB3D2B-333A-45BD-80D4-3492C9941976}"/>
                  </a:ext>
                </a:extLst>
              </p:cNvPr>
              <p:cNvSpPr/>
              <p:nvPr/>
            </p:nvSpPr>
            <p:spPr>
              <a:xfrm rot="16200000">
                <a:off x="5868705" y="4821041"/>
                <a:ext cx="167454" cy="214884"/>
              </a:xfrm>
              <a:prstGeom prst="leftBrace">
                <a:avLst/>
              </a:prstGeom>
              <a:ln w="158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94" name="TextBox 93">
                <a:extLst>
                  <a:ext uri="{FF2B5EF4-FFF2-40B4-BE49-F238E27FC236}">
                    <a16:creationId xmlns:a16="http://schemas.microsoft.com/office/drawing/2014/main" id="{5E59A0DA-60C1-4A7A-BB89-AF2444EBC753}"/>
                  </a:ext>
                </a:extLst>
              </p:cNvPr>
              <p:cNvSpPr txBox="1"/>
              <p:nvPr/>
            </p:nvSpPr>
            <p:spPr>
              <a:xfrm>
                <a:off x="5880187" y="5012899"/>
                <a:ext cx="159606" cy="20464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/>
                <a:r>
                  <a:rPr lang="en-US" sz="1050" dirty="0">
                    <a:solidFill>
                      <a:srgbClr val="0070C0"/>
                    </a:solidFill>
                  </a:rPr>
                  <a:t>200 ns</a:t>
                </a:r>
              </a:p>
            </p:txBody>
          </p:sp>
        </p:grp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CE54CFF-65AE-453A-8380-4AE77ED6BF0D}"/>
                </a:ext>
              </a:extLst>
            </p:cNvPr>
            <p:cNvSpPr/>
            <p:nvPr/>
          </p:nvSpPr>
          <p:spPr>
            <a:xfrm>
              <a:off x="7699705" y="5592469"/>
              <a:ext cx="226024" cy="165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1FDA39C6-250B-44DF-B83C-08BCCDDB409F}"/>
              </a:ext>
            </a:extLst>
          </p:cNvPr>
          <p:cNvGrpSpPr>
            <a:grpSpLocks noChangeAspect="1"/>
          </p:cNvGrpSpPr>
          <p:nvPr/>
        </p:nvGrpSpPr>
        <p:grpSpPr>
          <a:xfrm>
            <a:off x="2069625" y="3930290"/>
            <a:ext cx="2042389" cy="2049588"/>
            <a:chOff x="4708405" y="1817659"/>
            <a:chExt cx="3824021" cy="3837495"/>
          </a:xfrm>
        </p:grpSpPr>
        <p:sp>
          <p:nvSpPr>
            <p:cNvPr id="6" name="Cube 5">
              <a:extLst>
                <a:ext uri="{FF2B5EF4-FFF2-40B4-BE49-F238E27FC236}">
                  <a16:creationId xmlns:a16="http://schemas.microsoft.com/office/drawing/2014/main" id="{6D90B779-D3BC-4290-ACD4-EF78DAA0D4FE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708405" y="1817659"/>
              <a:ext cx="3824021" cy="3827540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" name="Cube 6">
              <a:extLst>
                <a:ext uri="{FF2B5EF4-FFF2-40B4-BE49-F238E27FC236}">
                  <a16:creationId xmlns:a16="http://schemas.microsoft.com/office/drawing/2014/main" id="{2BCF7501-F22D-4601-9FBD-8103CBA85B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405" y="1827614"/>
              <a:ext cx="3824021" cy="3827540"/>
            </a:xfrm>
            <a:prstGeom prst="cube">
              <a:avLst/>
            </a:prstGeom>
            <a:solidFill>
              <a:srgbClr val="009242">
                <a:alpha val="49804"/>
              </a:srgbClr>
            </a:solidFill>
            <a:ln w="15875"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8" name="Cube 7">
            <a:extLst>
              <a:ext uri="{FF2B5EF4-FFF2-40B4-BE49-F238E27FC236}">
                <a16:creationId xmlns:a16="http://schemas.microsoft.com/office/drawing/2014/main" id="{A3D48F1D-673E-4D23-AEB5-86D3F4F2B831}"/>
              </a:ext>
            </a:extLst>
          </p:cNvPr>
          <p:cNvSpPr>
            <a:spLocks noChangeAspect="1"/>
          </p:cNvSpPr>
          <p:nvPr/>
        </p:nvSpPr>
        <p:spPr>
          <a:xfrm>
            <a:off x="2070784" y="3926719"/>
            <a:ext cx="2042389" cy="2051414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FDD3776-6319-4B47-AA3B-E771753C53FE}"/>
              </a:ext>
            </a:extLst>
          </p:cNvPr>
          <p:cNvCxnSpPr>
            <a:cxnSpLocks/>
          </p:cNvCxnSpPr>
          <p:nvPr/>
        </p:nvCxnSpPr>
        <p:spPr>
          <a:xfrm>
            <a:off x="810941" y="2501959"/>
            <a:ext cx="2110137" cy="1065142"/>
          </a:xfrm>
          <a:prstGeom prst="straightConnector1">
            <a:avLst/>
          </a:prstGeom>
          <a:ln w="158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A8C3D2A9-2A2A-4A21-A6B2-24F7B4FA18A2}"/>
              </a:ext>
            </a:extLst>
          </p:cNvPr>
          <p:cNvGrpSpPr/>
          <p:nvPr/>
        </p:nvGrpSpPr>
        <p:grpSpPr>
          <a:xfrm>
            <a:off x="2056476" y="3919204"/>
            <a:ext cx="2059572" cy="527270"/>
            <a:chOff x="-1376300" y="-1149325"/>
            <a:chExt cx="8334974" cy="2069648"/>
          </a:xfrm>
        </p:grpSpPr>
        <p:sp>
          <p:nvSpPr>
            <p:cNvPr id="11" name="Flowchart: Data 10">
              <a:extLst>
                <a:ext uri="{FF2B5EF4-FFF2-40B4-BE49-F238E27FC236}">
                  <a16:creationId xmlns:a16="http://schemas.microsoft.com/office/drawing/2014/main" id="{EDAD5897-269B-473B-A370-AD9B049A4977}"/>
                </a:ext>
              </a:extLst>
            </p:cNvPr>
            <p:cNvSpPr/>
            <p:nvPr/>
          </p:nvSpPr>
          <p:spPr>
            <a:xfrm>
              <a:off x="-1376300" y="-630788"/>
              <a:ext cx="7822448" cy="1551111"/>
            </a:xfrm>
            <a:prstGeom prst="flowChartInputOutpu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2" name="Flowchart: Data 11">
              <a:extLst>
                <a:ext uri="{FF2B5EF4-FFF2-40B4-BE49-F238E27FC236}">
                  <a16:creationId xmlns:a16="http://schemas.microsoft.com/office/drawing/2014/main" id="{F9EB3396-942F-482A-B231-8879C94DDCF5}"/>
                </a:ext>
              </a:extLst>
            </p:cNvPr>
            <p:cNvSpPr/>
            <p:nvPr/>
          </p:nvSpPr>
          <p:spPr>
            <a:xfrm>
              <a:off x="-863772" y="-1149325"/>
              <a:ext cx="7822446" cy="1551111"/>
            </a:xfrm>
            <a:prstGeom prst="flowChartInputOutpu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771B97B-C007-4A5F-9102-6A282FF2C2D9}"/>
              </a:ext>
            </a:extLst>
          </p:cNvPr>
          <p:cNvGrpSpPr>
            <a:grpSpLocks noChangeAspect="1"/>
          </p:cNvGrpSpPr>
          <p:nvPr/>
        </p:nvGrpSpPr>
        <p:grpSpPr>
          <a:xfrm>
            <a:off x="2070784" y="2379076"/>
            <a:ext cx="2042389" cy="2051414"/>
            <a:chOff x="4708405" y="1807551"/>
            <a:chExt cx="3824021" cy="3840912"/>
          </a:xfrm>
        </p:grpSpPr>
        <p:sp>
          <p:nvSpPr>
            <p:cNvPr id="14" name="Cube 13">
              <a:extLst>
                <a:ext uri="{FF2B5EF4-FFF2-40B4-BE49-F238E27FC236}">
                  <a16:creationId xmlns:a16="http://schemas.microsoft.com/office/drawing/2014/main" id="{3184CB95-47DB-4C4E-BC9A-AD5586E4A765}"/>
                </a:ext>
              </a:extLst>
            </p:cNvPr>
            <p:cNvSpPr>
              <a:spLocks noChangeAspect="1"/>
            </p:cNvSpPr>
            <p:nvPr/>
          </p:nvSpPr>
          <p:spPr>
            <a:xfrm rot="10800000">
              <a:off x="4708405" y="1817659"/>
              <a:ext cx="3824021" cy="3827540"/>
            </a:xfrm>
            <a:prstGeom prst="cube">
              <a:avLst/>
            </a:prstGeom>
            <a:noFill/>
            <a:ln w="635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5" name="Cube 14">
              <a:extLst>
                <a:ext uri="{FF2B5EF4-FFF2-40B4-BE49-F238E27FC236}">
                  <a16:creationId xmlns:a16="http://schemas.microsoft.com/office/drawing/2014/main" id="{51F227E7-4C06-45C2-9319-022A1283A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08405" y="1807551"/>
              <a:ext cx="3824021" cy="3840912"/>
            </a:xfrm>
            <a:prstGeom prst="cube">
              <a:avLst/>
            </a:prstGeom>
            <a:solidFill>
              <a:srgbClr val="009242">
                <a:alpha val="49804"/>
              </a:srgbClr>
            </a:solidFill>
            <a:ln w="15875">
              <a:solidFill>
                <a:srgbClr val="00924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7DD2AA-DE5B-4E33-861F-F7F97E423393}"/>
                  </a:ext>
                </a:extLst>
              </p:cNvPr>
              <p:cNvSpPr txBox="1"/>
              <p:nvPr/>
            </p:nvSpPr>
            <p:spPr>
              <a:xfrm>
                <a:off x="511642" y="2286424"/>
                <a:ext cx="310651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i="1">
                                  <a:solidFill>
                                    <a:srgbClr val="FFC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m:rPr>
                                  <m:sty m:val="p"/>
                                </m:rPr>
                                <a:rPr lang="el-GR" i="1">
                                  <a:solidFill>
                                    <a:srgbClr val="FFC000"/>
                                  </a:solidFill>
                                  <a:latin typeface="Cambria Math"/>
                                </a:rPr>
                                <m:t>ν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solidFill>
                                <a:srgbClr val="FFC000"/>
                              </a:solidFill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dirty="0">
                  <a:solidFill>
                    <a:srgbClr val="FFC000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F7DD2AA-DE5B-4E33-861F-F7F97E4233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642" y="2286424"/>
                <a:ext cx="310651" cy="276999"/>
              </a:xfrm>
              <a:prstGeom prst="rect">
                <a:avLst/>
              </a:prstGeom>
              <a:blipFill>
                <a:blip r:embed="rId2"/>
                <a:stretch>
                  <a:fillRect l="-3922" r="-25490" b="-13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1F85617-9254-4038-B0E2-205D1AB802E1}"/>
              </a:ext>
            </a:extLst>
          </p:cNvPr>
          <p:cNvCxnSpPr/>
          <p:nvPr/>
        </p:nvCxnSpPr>
        <p:spPr>
          <a:xfrm flipV="1">
            <a:off x="2925240" y="3296716"/>
            <a:ext cx="91251" cy="2677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E1AFFEDE-2746-4AD7-888D-6A9DEC1541C0}"/>
              </a:ext>
            </a:extLst>
          </p:cNvPr>
          <p:cNvSpPr txBox="1"/>
          <p:nvPr/>
        </p:nvSpPr>
        <p:spPr>
          <a:xfrm>
            <a:off x="2690109" y="3201869"/>
            <a:ext cx="3263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e</a:t>
            </a:r>
            <a:r>
              <a:rPr lang="en-US" baseline="30000" dirty="0">
                <a:solidFill>
                  <a:srgbClr val="FF0000"/>
                </a:solidFill>
              </a:rPr>
              <a:t>+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9B1EBDE-B401-4760-B834-E0F312E589DB}"/>
              </a:ext>
            </a:extLst>
          </p:cNvPr>
          <p:cNvSpPr txBox="1"/>
          <p:nvPr/>
        </p:nvSpPr>
        <p:spPr>
          <a:xfrm>
            <a:off x="2800955" y="3355256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BC01C0D-FBB3-4A89-BDB8-43D12F3C78DE}"/>
              </a:ext>
            </a:extLst>
          </p:cNvPr>
          <p:cNvSpPr txBox="1"/>
          <p:nvPr/>
        </p:nvSpPr>
        <p:spPr>
          <a:xfrm>
            <a:off x="2860192" y="3428368"/>
            <a:ext cx="1356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>
                <a:solidFill>
                  <a:srgbClr val="FFFF00"/>
                </a:solidFill>
              </a:rPr>
              <a:t>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0DA87EDE-E9B1-4502-8834-0EE9C506C95C}"/>
              </a:ext>
            </a:extLst>
          </p:cNvPr>
          <p:cNvSpPr/>
          <p:nvPr/>
        </p:nvSpPr>
        <p:spPr>
          <a:xfrm>
            <a:off x="2922599" y="3529367"/>
            <a:ext cx="411480" cy="561703"/>
          </a:xfrm>
          <a:custGeom>
            <a:avLst/>
            <a:gdLst>
              <a:gd name="connsiteX0" fmla="*/ 0 w 548640"/>
              <a:gd name="connsiteY0" fmla="*/ 43543 h 748937"/>
              <a:gd name="connsiteX1" fmla="*/ 269965 w 548640"/>
              <a:gd name="connsiteY1" fmla="*/ 191588 h 748937"/>
              <a:gd name="connsiteX2" fmla="*/ 330925 w 548640"/>
              <a:gd name="connsiteY2" fmla="*/ 87085 h 748937"/>
              <a:gd name="connsiteX3" fmla="*/ 444137 w 548640"/>
              <a:gd name="connsiteY3" fmla="*/ 148045 h 748937"/>
              <a:gd name="connsiteX4" fmla="*/ 313508 w 548640"/>
              <a:gd name="connsiteY4" fmla="*/ 261257 h 748937"/>
              <a:gd name="connsiteX5" fmla="*/ 87085 w 548640"/>
              <a:gd name="connsiteY5" fmla="*/ 287383 h 748937"/>
              <a:gd name="connsiteX6" fmla="*/ 182880 w 548640"/>
              <a:gd name="connsiteY6" fmla="*/ 52251 h 748937"/>
              <a:gd name="connsiteX7" fmla="*/ 330925 w 548640"/>
              <a:gd name="connsiteY7" fmla="*/ 0 h 748937"/>
              <a:gd name="connsiteX8" fmla="*/ 452845 w 548640"/>
              <a:gd name="connsiteY8" fmla="*/ 87085 h 748937"/>
              <a:gd name="connsiteX9" fmla="*/ 200297 w 548640"/>
              <a:gd name="connsiteY9" fmla="*/ 226423 h 748937"/>
              <a:gd name="connsiteX10" fmla="*/ 200297 w 548640"/>
              <a:gd name="connsiteY10" fmla="*/ 339634 h 748937"/>
              <a:gd name="connsiteX11" fmla="*/ 365760 w 548640"/>
              <a:gd name="connsiteY11" fmla="*/ 357051 h 748937"/>
              <a:gd name="connsiteX12" fmla="*/ 435428 w 548640"/>
              <a:gd name="connsiteY12" fmla="*/ 296091 h 748937"/>
              <a:gd name="connsiteX13" fmla="*/ 548640 w 548640"/>
              <a:gd name="connsiteY13" fmla="*/ 296091 h 748937"/>
              <a:gd name="connsiteX14" fmla="*/ 496388 w 548640"/>
              <a:gd name="connsiteY14" fmla="*/ 418011 h 748937"/>
              <a:gd name="connsiteX15" fmla="*/ 269965 w 548640"/>
              <a:gd name="connsiteY15" fmla="*/ 409303 h 748937"/>
              <a:gd name="connsiteX16" fmla="*/ 243840 w 548640"/>
              <a:gd name="connsiteY16" fmla="*/ 513805 h 748937"/>
              <a:gd name="connsiteX17" fmla="*/ 357051 w 548640"/>
              <a:gd name="connsiteY17" fmla="*/ 627017 h 748937"/>
              <a:gd name="connsiteX18" fmla="*/ 130628 w 548640"/>
              <a:gd name="connsiteY18" fmla="*/ 714103 h 748937"/>
              <a:gd name="connsiteX19" fmla="*/ 235131 w 548640"/>
              <a:gd name="connsiteY19" fmla="*/ 748937 h 74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0" h="748937">
                <a:moveTo>
                  <a:pt x="0" y="43543"/>
                </a:moveTo>
                <a:lnTo>
                  <a:pt x="269965" y="191588"/>
                </a:lnTo>
                <a:lnTo>
                  <a:pt x="330925" y="87085"/>
                </a:lnTo>
                <a:lnTo>
                  <a:pt x="444137" y="148045"/>
                </a:lnTo>
                <a:lnTo>
                  <a:pt x="313508" y="261257"/>
                </a:lnTo>
                <a:lnTo>
                  <a:pt x="87085" y="287383"/>
                </a:lnTo>
                <a:lnTo>
                  <a:pt x="182880" y="52251"/>
                </a:lnTo>
                <a:lnTo>
                  <a:pt x="330925" y="0"/>
                </a:lnTo>
                <a:lnTo>
                  <a:pt x="452845" y="87085"/>
                </a:lnTo>
                <a:lnTo>
                  <a:pt x="200297" y="226423"/>
                </a:lnTo>
                <a:lnTo>
                  <a:pt x="200297" y="339634"/>
                </a:lnTo>
                <a:lnTo>
                  <a:pt x="365760" y="357051"/>
                </a:lnTo>
                <a:lnTo>
                  <a:pt x="435428" y="296091"/>
                </a:lnTo>
                <a:lnTo>
                  <a:pt x="548640" y="296091"/>
                </a:lnTo>
                <a:lnTo>
                  <a:pt x="496388" y="418011"/>
                </a:lnTo>
                <a:lnTo>
                  <a:pt x="269965" y="409303"/>
                </a:lnTo>
                <a:lnTo>
                  <a:pt x="243840" y="513805"/>
                </a:lnTo>
                <a:lnTo>
                  <a:pt x="357051" y="627017"/>
                </a:lnTo>
                <a:lnTo>
                  <a:pt x="130628" y="714103"/>
                </a:lnTo>
                <a:lnTo>
                  <a:pt x="235131" y="748937"/>
                </a:lnTo>
              </a:path>
            </a:pathLst>
          </a:cu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614446F-6198-44AD-941D-8B740BCBFFD5}"/>
              </a:ext>
            </a:extLst>
          </p:cNvPr>
          <p:cNvGrpSpPr/>
          <p:nvPr/>
        </p:nvGrpSpPr>
        <p:grpSpPr>
          <a:xfrm>
            <a:off x="2668667" y="3845941"/>
            <a:ext cx="876320" cy="506413"/>
            <a:chOff x="6075345" y="3672258"/>
            <a:chExt cx="1168426" cy="675217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483E008-95D1-4F1A-A93D-C6C73680C3DE}"/>
                </a:ext>
              </a:extLst>
            </p:cNvPr>
            <p:cNvSpPr txBox="1"/>
            <p:nvPr/>
          </p:nvSpPr>
          <p:spPr>
            <a:xfrm>
              <a:off x="6075345" y="3978143"/>
              <a:ext cx="41420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3</a:t>
              </a:r>
              <a:r>
                <a:rPr lang="en-US" dirty="0">
                  <a:solidFill>
                    <a:srgbClr val="C00000"/>
                  </a:solidFill>
                </a:rPr>
                <a:t>H</a:t>
              </a:r>
              <a:endParaRPr lang="en-US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B1B7064D-402E-4C6E-90D6-440F8E92AE95}"/>
                </a:ext>
              </a:extLst>
            </p:cNvPr>
            <p:cNvSpPr txBox="1"/>
            <p:nvPr/>
          </p:nvSpPr>
          <p:spPr>
            <a:xfrm>
              <a:off x="6754649" y="3672258"/>
              <a:ext cx="4891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4</a:t>
              </a:r>
              <a:r>
                <a:rPr lang="en-US" dirty="0">
                  <a:solidFill>
                    <a:srgbClr val="C00000"/>
                  </a:solidFill>
                </a:rPr>
                <a:t>He</a:t>
              </a:r>
              <a:endParaRPr lang="en-US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7B7AA07-1621-4F50-B530-C8C6E00A7BB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3848" y="4014788"/>
              <a:ext cx="255552" cy="151635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08137E8-FDAF-454B-848E-C456F15EB1D4}"/>
                </a:ext>
              </a:extLst>
            </p:cNvPr>
            <p:cNvCxnSpPr/>
            <p:nvPr/>
          </p:nvCxnSpPr>
          <p:spPr>
            <a:xfrm flipV="1">
              <a:off x="6653211" y="3910016"/>
              <a:ext cx="161924" cy="9194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2B3FE8F6-FF2F-472D-A26B-994B21A3719C}"/>
              </a:ext>
            </a:extLst>
          </p:cNvPr>
          <p:cNvSpPr txBox="1"/>
          <p:nvPr/>
        </p:nvSpPr>
        <p:spPr>
          <a:xfrm>
            <a:off x="2975984" y="3964229"/>
            <a:ext cx="310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aseline="30000" dirty="0">
                <a:solidFill>
                  <a:srgbClr val="002060"/>
                </a:solidFill>
              </a:rPr>
              <a:t>6</a:t>
            </a:r>
            <a:r>
              <a:rPr lang="en-US" dirty="0">
                <a:solidFill>
                  <a:srgbClr val="002060"/>
                </a:solidFill>
              </a:rPr>
              <a:t>Li</a:t>
            </a:r>
            <a:endParaRPr lang="en-US" baseline="30000" dirty="0">
              <a:solidFill>
                <a:srgbClr val="002060"/>
              </a:solidFill>
            </a:endParaRPr>
          </a:p>
        </p:txBody>
      </p:sp>
      <p:sp>
        <p:nvSpPr>
          <p:cNvPr id="33" name="Cube 32">
            <a:extLst>
              <a:ext uri="{FF2B5EF4-FFF2-40B4-BE49-F238E27FC236}">
                <a16:creationId xmlns:a16="http://schemas.microsoft.com/office/drawing/2014/main" id="{EF03F0FB-E61B-4452-8D98-82650D9AC31F}"/>
              </a:ext>
            </a:extLst>
          </p:cNvPr>
          <p:cNvSpPr>
            <a:spLocks noChangeAspect="1"/>
          </p:cNvSpPr>
          <p:nvPr/>
        </p:nvSpPr>
        <p:spPr>
          <a:xfrm>
            <a:off x="6808214" y="3929429"/>
            <a:ext cx="2042389" cy="2051414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5275472-AFBA-42ED-B2ED-3D4FA515800B}"/>
              </a:ext>
            </a:extLst>
          </p:cNvPr>
          <p:cNvCxnSpPr>
            <a:cxnSpLocks/>
          </p:cNvCxnSpPr>
          <p:nvPr/>
        </p:nvCxnSpPr>
        <p:spPr>
          <a:xfrm>
            <a:off x="5598091" y="2493189"/>
            <a:ext cx="2060417" cy="1076623"/>
          </a:xfrm>
          <a:prstGeom prst="straightConnector1">
            <a:avLst/>
          </a:prstGeom>
          <a:ln w="15875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7504461A-2FE6-4A33-BBC4-0BA7ED9EF921}"/>
              </a:ext>
            </a:extLst>
          </p:cNvPr>
          <p:cNvSpPr txBox="1"/>
          <p:nvPr/>
        </p:nvSpPr>
        <p:spPr>
          <a:xfrm>
            <a:off x="5354250" y="2302657"/>
            <a:ext cx="310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B1FEE6C9-FA04-466E-9D9D-9CFA1AD50FC1}"/>
              </a:ext>
            </a:extLst>
          </p:cNvPr>
          <p:cNvSpPr txBox="1"/>
          <p:nvPr/>
        </p:nvSpPr>
        <p:spPr>
          <a:xfrm>
            <a:off x="7538384" y="3357967"/>
            <a:ext cx="22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p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A516B74-DBF7-49D1-BE02-435A718F31AB}"/>
              </a:ext>
            </a:extLst>
          </p:cNvPr>
          <p:cNvSpPr txBox="1"/>
          <p:nvPr/>
        </p:nvSpPr>
        <p:spPr>
          <a:xfrm>
            <a:off x="7597621" y="3431078"/>
            <a:ext cx="13562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i="1" dirty="0">
                <a:solidFill>
                  <a:srgbClr val="00B0F0"/>
                </a:solidFill>
              </a:rPr>
              <a:t>n</a:t>
            </a:r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44" name="Freeform 20">
            <a:extLst>
              <a:ext uri="{FF2B5EF4-FFF2-40B4-BE49-F238E27FC236}">
                <a16:creationId xmlns:a16="http://schemas.microsoft.com/office/drawing/2014/main" id="{1050D14B-5EC3-46B9-9A85-8835ECF42E9F}"/>
              </a:ext>
            </a:extLst>
          </p:cNvPr>
          <p:cNvSpPr/>
          <p:nvPr/>
        </p:nvSpPr>
        <p:spPr>
          <a:xfrm>
            <a:off x="7660028" y="3532077"/>
            <a:ext cx="411480" cy="561703"/>
          </a:xfrm>
          <a:custGeom>
            <a:avLst/>
            <a:gdLst>
              <a:gd name="connsiteX0" fmla="*/ 0 w 548640"/>
              <a:gd name="connsiteY0" fmla="*/ 43543 h 748937"/>
              <a:gd name="connsiteX1" fmla="*/ 269965 w 548640"/>
              <a:gd name="connsiteY1" fmla="*/ 191588 h 748937"/>
              <a:gd name="connsiteX2" fmla="*/ 330925 w 548640"/>
              <a:gd name="connsiteY2" fmla="*/ 87085 h 748937"/>
              <a:gd name="connsiteX3" fmla="*/ 444137 w 548640"/>
              <a:gd name="connsiteY3" fmla="*/ 148045 h 748937"/>
              <a:gd name="connsiteX4" fmla="*/ 313508 w 548640"/>
              <a:gd name="connsiteY4" fmla="*/ 261257 h 748937"/>
              <a:gd name="connsiteX5" fmla="*/ 87085 w 548640"/>
              <a:gd name="connsiteY5" fmla="*/ 287383 h 748937"/>
              <a:gd name="connsiteX6" fmla="*/ 182880 w 548640"/>
              <a:gd name="connsiteY6" fmla="*/ 52251 h 748937"/>
              <a:gd name="connsiteX7" fmla="*/ 330925 w 548640"/>
              <a:gd name="connsiteY7" fmla="*/ 0 h 748937"/>
              <a:gd name="connsiteX8" fmla="*/ 452845 w 548640"/>
              <a:gd name="connsiteY8" fmla="*/ 87085 h 748937"/>
              <a:gd name="connsiteX9" fmla="*/ 200297 w 548640"/>
              <a:gd name="connsiteY9" fmla="*/ 226423 h 748937"/>
              <a:gd name="connsiteX10" fmla="*/ 200297 w 548640"/>
              <a:gd name="connsiteY10" fmla="*/ 339634 h 748937"/>
              <a:gd name="connsiteX11" fmla="*/ 365760 w 548640"/>
              <a:gd name="connsiteY11" fmla="*/ 357051 h 748937"/>
              <a:gd name="connsiteX12" fmla="*/ 435428 w 548640"/>
              <a:gd name="connsiteY12" fmla="*/ 296091 h 748937"/>
              <a:gd name="connsiteX13" fmla="*/ 548640 w 548640"/>
              <a:gd name="connsiteY13" fmla="*/ 296091 h 748937"/>
              <a:gd name="connsiteX14" fmla="*/ 496388 w 548640"/>
              <a:gd name="connsiteY14" fmla="*/ 418011 h 748937"/>
              <a:gd name="connsiteX15" fmla="*/ 269965 w 548640"/>
              <a:gd name="connsiteY15" fmla="*/ 409303 h 748937"/>
              <a:gd name="connsiteX16" fmla="*/ 243840 w 548640"/>
              <a:gd name="connsiteY16" fmla="*/ 513805 h 748937"/>
              <a:gd name="connsiteX17" fmla="*/ 357051 w 548640"/>
              <a:gd name="connsiteY17" fmla="*/ 627017 h 748937"/>
              <a:gd name="connsiteX18" fmla="*/ 130628 w 548640"/>
              <a:gd name="connsiteY18" fmla="*/ 714103 h 748937"/>
              <a:gd name="connsiteX19" fmla="*/ 235131 w 548640"/>
              <a:gd name="connsiteY19" fmla="*/ 748937 h 748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548640" h="748937">
                <a:moveTo>
                  <a:pt x="0" y="43543"/>
                </a:moveTo>
                <a:lnTo>
                  <a:pt x="269965" y="191588"/>
                </a:lnTo>
                <a:lnTo>
                  <a:pt x="330925" y="87085"/>
                </a:lnTo>
                <a:lnTo>
                  <a:pt x="444137" y="148045"/>
                </a:lnTo>
                <a:lnTo>
                  <a:pt x="313508" y="261257"/>
                </a:lnTo>
                <a:lnTo>
                  <a:pt x="87085" y="287383"/>
                </a:lnTo>
                <a:lnTo>
                  <a:pt x="182880" y="52251"/>
                </a:lnTo>
                <a:lnTo>
                  <a:pt x="330925" y="0"/>
                </a:lnTo>
                <a:lnTo>
                  <a:pt x="452845" y="87085"/>
                </a:lnTo>
                <a:lnTo>
                  <a:pt x="200297" y="226423"/>
                </a:lnTo>
                <a:lnTo>
                  <a:pt x="200297" y="339634"/>
                </a:lnTo>
                <a:lnTo>
                  <a:pt x="365760" y="357051"/>
                </a:lnTo>
                <a:lnTo>
                  <a:pt x="435428" y="296091"/>
                </a:lnTo>
                <a:lnTo>
                  <a:pt x="548640" y="296091"/>
                </a:lnTo>
                <a:lnTo>
                  <a:pt x="496388" y="418011"/>
                </a:lnTo>
                <a:lnTo>
                  <a:pt x="269965" y="409303"/>
                </a:lnTo>
                <a:lnTo>
                  <a:pt x="243840" y="513805"/>
                </a:lnTo>
                <a:lnTo>
                  <a:pt x="357051" y="627017"/>
                </a:lnTo>
                <a:lnTo>
                  <a:pt x="130628" y="714103"/>
                </a:lnTo>
                <a:lnTo>
                  <a:pt x="235131" y="748937"/>
                </a:lnTo>
              </a:path>
            </a:pathLst>
          </a:custGeom>
          <a:noFill/>
          <a:ln w="63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5" name="Cube 44">
            <a:extLst>
              <a:ext uri="{FF2B5EF4-FFF2-40B4-BE49-F238E27FC236}">
                <a16:creationId xmlns:a16="http://schemas.microsoft.com/office/drawing/2014/main" id="{0272D5B7-B1D1-4F59-B262-E51532699FE5}"/>
              </a:ext>
            </a:extLst>
          </p:cNvPr>
          <p:cNvSpPr>
            <a:spLocks noChangeAspect="1"/>
          </p:cNvSpPr>
          <p:nvPr/>
        </p:nvSpPr>
        <p:spPr>
          <a:xfrm>
            <a:off x="6806989" y="2383193"/>
            <a:ext cx="2042389" cy="2051414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D845B01B-9E67-4461-9383-EC6BC641ECE9}"/>
              </a:ext>
            </a:extLst>
          </p:cNvPr>
          <p:cNvGrpSpPr/>
          <p:nvPr/>
        </p:nvGrpSpPr>
        <p:grpSpPr>
          <a:xfrm>
            <a:off x="7406097" y="3848652"/>
            <a:ext cx="876320" cy="506413"/>
            <a:chOff x="6075345" y="3672258"/>
            <a:chExt cx="1168426" cy="675217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A90991E-D877-46BA-8D95-1A09C759E359}"/>
                </a:ext>
              </a:extLst>
            </p:cNvPr>
            <p:cNvSpPr txBox="1"/>
            <p:nvPr/>
          </p:nvSpPr>
          <p:spPr>
            <a:xfrm>
              <a:off x="6075345" y="3978143"/>
              <a:ext cx="414201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3</a:t>
              </a:r>
              <a:r>
                <a:rPr lang="en-US" dirty="0">
                  <a:solidFill>
                    <a:srgbClr val="C00000"/>
                  </a:solidFill>
                </a:rPr>
                <a:t>H</a:t>
              </a:r>
              <a:endParaRPr lang="en-US" baseline="30000" dirty="0">
                <a:solidFill>
                  <a:srgbClr val="C00000"/>
                </a:solidFill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45CF0C-6EB7-46F7-A0BB-4BCE30DCF992}"/>
                </a:ext>
              </a:extLst>
            </p:cNvPr>
            <p:cNvSpPr txBox="1"/>
            <p:nvPr/>
          </p:nvSpPr>
          <p:spPr>
            <a:xfrm>
              <a:off x="6754649" y="3672258"/>
              <a:ext cx="489122" cy="369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baseline="30000" dirty="0">
                  <a:solidFill>
                    <a:srgbClr val="C00000"/>
                  </a:solidFill>
                </a:rPr>
                <a:t>4</a:t>
              </a:r>
              <a:r>
                <a:rPr lang="en-US" dirty="0">
                  <a:solidFill>
                    <a:srgbClr val="C00000"/>
                  </a:solidFill>
                </a:rPr>
                <a:t>He</a:t>
              </a:r>
              <a:endParaRPr lang="en-US" baseline="30000" dirty="0">
                <a:solidFill>
                  <a:srgbClr val="C00000"/>
                </a:solidFill>
              </a:endParaRP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A2B2A807-F720-4BEB-9CE0-DAD095746AA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73848" y="4014788"/>
              <a:ext cx="255552" cy="156263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52D735C5-7DF0-4F84-BE2F-DB77CAF774FE}"/>
                </a:ext>
              </a:extLst>
            </p:cNvPr>
            <p:cNvCxnSpPr/>
            <p:nvPr/>
          </p:nvCxnSpPr>
          <p:spPr>
            <a:xfrm flipV="1">
              <a:off x="6653211" y="3910016"/>
              <a:ext cx="161924" cy="91942"/>
            </a:xfrm>
            <a:prstGeom prst="straightConnector1">
              <a:avLst/>
            </a:prstGeom>
            <a:ln w="190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48782668-B05C-471B-A909-92B751E2DEB8}"/>
              </a:ext>
            </a:extLst>
          </p:cNvPr>
          <p:cNvSpPr txBox="1"/>
          <p:nvPr/>
        </p:nvSpPr>
        <p:spPr>
          <a:xfrm>
            <a:off x="7713414" y="3966940"/>
            <a:ext cx="3106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baseline="30000" dirty="0">
                <a:solidFill>
                  <a:srgbClr val="002060"/>
                </a:solidFill>
              </a:rPr>
              <a:t>6</a:t>
            </a:r>
            <a:r>
              <a:rPr lang="en-US" dirty="0">
                <a:solidFill>
                  <a:srgbClr val="002060"/>
                </a:solidFill>
              </a:rPr>
              <a:t>Li</a:t>
            </a:r>
            <a:endParaRPr lang="en-US" baseline="300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24BC62D-3E07-4B85-BAD3-6E59A52D24B4}"/>
                  </a:ext>
                </a:extLst>
              </p:cNvPr>
              <p:cNvSpPr txBox="1"/>
              <p:nvPr/>
            </p:nvSpPr>
            <p:spPr>
              <a:xfrm>
                <a:off x="5135685" y="2714167"/>
                <a:ext cx="1702500" cy="1233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sz="1200" u="sng" dirty="0">
                    <a:cs typeface="Times New Roman" panose="02020603050405020304" pitchFamily="18" charset="0"/>
                  </a:rPr>
                  <a:t>Cosmic-Ray Fast Neutron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2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200" i="1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𝑛</m:t>
                    </m:r>
                    <m:r>
                      <a:rPr lang="en-US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200" i="1">
                        <a:latin typeface="Cambria Math" panose="02040503050406030204" pitchFamily="18" charset="0"/>
                        <a:ea typeface="Cambria Math"/>
                        <a:cs typeface="Times New Roman" panose="02020603050405020304" pitchFamily="18" charset="0"/>
                      </a:rPr>
                      <m:t>𝑝</m:t>
                    </m:r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200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Li</m:t>
                          </m:r>
                        </m:e>
                      </m:sPre>
                      <m:r>
                        <a:rPr lang="en-US" sz="1200" i="1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1200" i="1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lang="en-US" sz="1200" dirty="0"/>
              </a:p>
              <a:p>
                <a:endParaRPr lang="en-US" sz="1200" u="sng" dirty="0"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C24BC62D-3E07-4B85-BAD3-6E59A52D24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35685" y="2714167"/>
                <a:ext cx="1702500" cy="12336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48064AA5-F285-4579-A3B4-4B9181F78755}"/>
              </a:ext>
            </a:extLst>
          </p:cNvPr>
          <p:cNvCxnSpPr>
            <a:cxnSpLocks/>
          </p:cNvCxnSpPr>
          <p:nvPr/>
        </p:nvCxnSpPr>
        <p:spPr>
          <a:xfrm flipV="1">
            <a:off x="7664101" y="3534799"/>
            <a:ext cx="239510" cy="43252"/>
          </a:xfrm>
          <a:prstGeom prst="straightConnector1">
            <a:avLst/>
          </a:prstGeom>
          <a:ln w="15875">
            <a:solidFill>
              <a:srgbClr val="002060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>
            <a:extLst>
              <a:ext uri="{FF2B5EF4-FFF2-40B4-BE49-F238E27FC236}">
                <a16:creationId xmlns:a16="http://schemas.microsoft.com/office/drawing/2014/main" id="{FE5EC68E-4D88-4026-8A44-1123DB6FCD79}"/>
              </a:ext>
            </a:extLst>
          </p:cNvPr>
          <p:cNvSpPr txBox="1"/>
          <p:nvPr/>
        </p:nvSpPr>
        <p:spPr>
          <a:xfrm>
            <a:off x="2799434" y="3009514"/>
            <a:ext cx="347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100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2100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54">
            <a:extLst>
              <a:ext uri="{FF2B5EF4-FFF2-40B4-BE49-F238E27FC236}">
                <a16:creationId xmlns:a16="http://schemas.microsoft.com/office/drawing/2014/main" id="{6B383266-E56B-45E2-AFB5-212B5B5D8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94662">
            <a:off x="2937522" y="3553738"/>
            <a:ext cx="1195864" cy="1114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2DD620C9-E59D-49B3-A6B0-7D2EB7CB20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2549517">
            <a:off x="1904632" y="2989021"/>
            <a:ext cx="1195864" cy="1114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697A9AF-CA70-4342-A5DB-FA211F01E8B8}"/>
              </a:ext>
            </a:extLst>
          </p:cNvPr>
          <p:cNvSpPr txBox="1"/>
          <p:nvPr/>
        </p:nvSpPr>
        <p:spPr>
          <a:xfrm>
            <a:off x="2976129" y="3098654"/>
            <a:ext cx="34748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100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en-US" sz="2100" dirty="0">
              <a:solidFill>
                <a:srgbClr val="EC008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FC6AF0D-0CC4-4037-8301-DD7F2236CA81}"/>
              </a:ext>
            </a:extLst>
          </p:cNvPr>
          <p:cNvCxnSpPr>
            <a:cxnSpLocks/>
          </p:cNvCxnSpPr>
          <p:nvPr/>
        </p:nvCxnSpPr>
        <p:spPr>
          <a:xfrm>
            <a:off x="436073" y="4351786"/>
            <a:ext cx="0" cy="1145294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28D9C4DC-9CF5-4206-A754-38D971690C27}"/>
              </a:ext>
            </a:extLst>
          </p:cNvPr>
          <p:cNvSpPr txBox="1"/>
          <p:nvPr/>
        </p:nvSpPr>
        <p:spPr>
          <a:xfrm rot="16200000">
            <a:off x="-189245" y="4593298"/>
            <a:ext cx="102556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Detected Light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85302D59-99C9-4BF0-A498-A3BAAE2E4C44}"/>
              </a:ext>
            </a:extLst>
          </p:cNvPr>
          <p:cNvSpPr txBox="1"/>
          <p:nvPr/>
        </p:nvSpPr>
        <p:spPr>
          <a:xfrm>
            <a:off x="1436097" y="5469124"/>
            <a:ext cx="4272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time</a:t>
            </a:r>
          </a:p>
        </p:txBody>
      </p:sp>
      <p:sp>
        <p:nvSpPr>
          <p:cNvPr id="62" name="Freeform 50">
            <a:extLst>
              <a:ext uri="{FF2B5EF4-FFF2-40B4-BE49-F238E27FC236}">
                <a16:creationId xmlns:a16="http://schemas.microsoft.com/office/drawing/2014/main" id="{0B092565-56B5-4530-9CEC-300FC3E2D068}"/>
              </a:ext>
            </a:extLst>
          </p:cNvPr>
          <p:cNvSpPr/>
          <p:nvPr/>
        </p:nvSpPr>
        <p:spPr>
          <a:xfrm>
            <a:off x="708954" y="4964340"/>
            <a:ext cx="1057579" cy="535283"/>
          </a:xfrm>
          <a:custGeom>
            <a:avLst/>
            <a:gdLst>
              <a:gd name="connsiteX0" fmla="*/ 17930 w 3056965"/>
              <a:gd name="connsiteY0" fmla="*/ 1640541 h 1667435"/>
              <a:gd name="connsiteX1" fmla="*/ 0 w 3056965"/>
              <a:gd name="connsiteY1" fmla="*/ 0 h 1667435"/>
              <a:gd name="connsiteX2" fmla="*/ 349624 w 3056965"/>
              <a:gd name="connsiteY2" fmla="*/ 1667435 h 1667435"/>
              <a:gd name="connsiteX3" fmla="*/ 1506071 w 3056965"/>
              <a:gd name="connsiteY3" fmla="*/ 1658471 h 1667435"/>
              <a:gd name="connsiteX4" fmla="*/ 1506071 w 3056965"/>
              <a:gd name="connsiteY4" fmla="*/ 98612 h 1667435"/>
              <a:gd name="connsiteX5" fmla="*/ 3056965 w 3056965"/>
              <a:gd name="connsiteY5" fmla="*/ 896471 h 1667435"/>
              <a:gd name="connsiteX6" fmla="*/ 3056965 w 305696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685365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604682 w 3039035"/>
              <a:gd name="connsiteY3" fmla="*/ 1658471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75632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896916 w 3039035"/>
              <a:gd name="connsiteY4" fmla="*/ 890994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79695"/>
              <a:gd name="connsiteY0" fmla="*/ 1676400 h 1676400"/>
              <a:gd name="connsiteX1" fmla="*/ 35858 w 3079695"/>
              <a:gd name="connsiteY1" fmla="*/ 0 h 1676400"/>
              <a:gd name="connsiteX2" fmla="*/ 322729 w 3079695"/>
              <a:gd name="connsiteY2" fmla="*/ 1667435 h 1676400"/>
              <a:gd name="connsiteX3" fmla="*/ 1883100 w 3079695"/>
              <a:gd name="connsiteY3" fmla="*/ 1666923 h 1676400"/>
              <a:gd name="connsiteX4" fmla="*/ 1896916 w 3079695"/>
              <a:gd name="connsiteY4" fmla="*/ 890994 h 1676400"/>
              <a:gd name="connsiteX5" fmla="*/ 3039035 w 3079695"/>
              <a:gd name="connsiteY5" fmla="*/ 896471 h 1676400"/>
              <a:gd name="connsiteX6" fmla="*/ 3079695 w 3079695"/>
              <a:gd name="connsiteY6" fmla="*/ 919827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896916 w 3039035"/>
              <a:gd name="connsiteY4" fmla="*/ 890994 h 1676400"/>
              <a:gd name="connsiteX5" fmla="*/ 3039035 w 3039035"/>
              <a:gd name="connsiteY5" fmla="*/ 896471 h 1676400"/>
              <a:gd name="connsiteX0" fmla="*/ 0 w 2998375"/>
              <a:gd name="connsiteY0" fmla="*/ 1676400 h 1676400"/>
              <a:gd name="connsiteX1" fmla="*/ 35858 w 2998375"/>
              <a:gd name="connsiteY1" fmla="*/ 0 h 1676400"/>
              <a:gd name="connsiteX2" fmla="*/ 322729 w 2998375"/>
              <a:gd name="connsiteY2" fmla="*/ 1667435 h 1676400"/>
              <a:gd name="connsiteX3" fmla="*/ 1883100 w 2998375"/>
              <a:gd name="connsiteY3" fmla="*/ 1666923 h 1676400"/>
              <a:gd name="connsiteX4" fmla="*/ 1896916 w 2998375"/>
              <a:gd name="connsiteY4" fmla="*/ 890994 h 1676400"/>
              <a:gd name="connsiteX5" fmla="*/ 2998375 w 2998375"/>
              <a:gd name="connsiteY5" fmla="*/ 1462848 h 1676400"/>
              <a:gd name="connsiteX0" fmla="*/ 0 w 2998375"/>
              <a:gd name="connsiteY0" fmla="*/ 785406 h 785406"/>
              <a:gd name="connsiteX1" fmla="*/ 322729 w 2998375"/>
              <a:gd name="connsiteY1" fmla="*/ 776441 h 785406"/>
              <a:gd name="connsiteX2" fmla="*/ 1883100 w 2998375"/>
              <a:gd name="connsiteY2" fmla="*/ 775929 h 785406"/>
              <a:gd name="connsiteX3" fmla="*/ 1896916 w 2998375"/>
              <a:gd name="connsiteY3" fmla="*/ 0 h 785406"/>
              <a:gd name="connsiteX4" fmla="*/ 2998375 w 2998375"/>
              <a:gd name="connsiteY4" fmla="*/ 571854 h 785406"/>
              <a:gd name="connsiteX0" fmla="*/ 0 w 2998375"/>
              <a:gd name="connsiteY0" fmla="*/ 785406 h 785406"/>
              <a:gd name="connsiteX1" fmla="*/ 1883100 w 2998375"/>
              <a:gd name="connsiteY1" fmla="*/ 775929 h 785406"/>
              <a:gd name="connsiteX2" fmla="*/ 1896916 w 2998375"/>
              <a:gd name="connsiteY2" fmla="*/ 0 h 785406"/>
              <a:gd name="connsiteX3" fmla="*/ 2998375 w 2998375"/>
              <a:gd name="connsiteY3" fmla="*/ 571854 h 785406"/>
              <a:gd name="connsiteX0" fmla="*/ 0 w 2680421"/>
              <a:gd name="connsiteY0" fmla="*/ 779319 h 779319"/>
              <a:gd name="connsiteX1" fmla="*/ 1565146 w 2680421"/>
              <a:gd name="connsiteY1" fmla="*/ 775929 h 779319"/>
              <a:gd name="connsiteX2" fmla="*/ 1578962 w 2680421"/>
              <a:gd name="connsiteY2" fmla="*/ 0 h 779319"/>
              <a:gd name="connsiteX3" fmla="*/ 2680421 w 2680421"/>
              <a:gd name="connsiteY3" fmla="*/ 571854 h 7793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80421" h="779319">
                <a:moveTo>
                  <a:pt x="0" y="779319"/>
                </a:moveTo>
                <a:lnTo>
                  <a:pt x="1565146" y="775929"/>
                </a:lnTo>
                <a:cubicBezTo>
                  <a:pt x="1565146" y="309765"/>
                  <a:pt x="1578962" y="466164"/>
                  <a:pt x="1578962" y="0"/>
                </a:cubicBezTo>
                <a:cubicBezTo>
                  <a:pt x="2141310" y="423768"/>
                  <a:pt x="2395139" y="497335"/>
                  <a:pt x="2680421" y="571854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5105668B-6192-4679-A579-461EE3F032A5}"/>
              </a:ext>
            </a:extLst>
          </p:cNvPr>
          <p:cNvCxnSpPr>
            <a:cxnSpLocks/>
          </p:cNvCxnSpPr>
          <p:nvPr/>
        </p:nvCxnSpPr>
        <p:spPr>
          <a:xfrm>
            <a:off x="426406" y="5503804"/>
            <a:ext cx="1340267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>
            <a:extLst>
              <a:ext uri="{FF2B5EF4-FFF2-40B4-BE49-F238E27FC236}">
                <a16:creationId xmlns:a16="http://schemas.microsoft.com/office/drawing/2014/main" id="{6C3E7431-9E7F-40D6-BF9E-64C5E7239FBB}"/>
              </a:ext>
            </a:extLst>
          </p:cNvPr>
          <p:cNvSpPr txBox="1"/>
          <p:nvPr/>
        </p:nvSpPr>
        <p:spPr>
          <a:xfrm rot="18281624">
            <a:off x="485235" y="4008655"/>
            <a:ext cx="104347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FF0000"/>
                </a:solidFill>
              </a:rPr>
              <a:t>Positron (</a:t>
            </a:r>
            <a:r>
              <a:rPr lang="en-US" sz="1050" i="1" dirty="0">
                <a:solidFill>
                  <a:srgbClr val="FF0000"/>
                </a:solidFill>
              </a:rPr>
              <a:t>e</a:t>
            </a:r>
            <a:r>
              <a:rPr lang="en-US" sz="1050" baseline="30000" dirty="0">
                <a:solidFill>
                  <a:srgbClr val="FF0000"/>
                </a:solidFill>
              </a:rPr>
              <a:t>+</a:t>
            </a:r>
            <a:r>
              <a:rPr lang="en-US" sz="1050" dirty="0">
                <a:solidFill>
                  <a:srgbClr val="FF0000"/>
                </a:solidFill>
              </a:rPr>
              <a:t>)</a:t>
            </a:r>
          </a:p>
          <a:p>
            <a:r>
              <a:rPr lang="en-US" sz="1050" dirty="0">
                <a:solidFill>
                  <a:srgbClr val="EC008C"/>
                </a:solidFill>
              </a:rPr>
              <a:t>Annihilation </a:t>
            </a:r>
            <a:r>
              <a:rPr lang="el-GR" sz="1050" dirty="0">
                <a:solidFill>
                  <a:srgbClr val="EC008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sz="1050" dirty="0">
                <a:solidFill>
                  <a:srgbClr val="EC008C"/>
                </a:solidFill>
              </a:rPr>
              <a:t>s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BA02BEB7-C63B-4F04-B0F0-28CF225DA187}"/>
              </a:ext>
            </a:extLst>
          </p:cNvPr>
          <p:cNvSpPr txBox="1"/>
          <p:nvPr/>
        </p:nvSpPr>
        <p:spPr>
          <a:xfrm rot="18281624">
            <a:off x="1205425" y="4476124"/>
            <a:ext cx="693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Neutron   Capture</a:t>
            </a:r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E562A275-B4D9-418B-BF05-F67E1694A80F}"/>
              </a:ext>
            </a:extLst>
          </p:cNvPr>
          <p:cNvGrpSpPr/>
          <p:nvPr/>
        </p:nvGrpSpPr>
        <p:grpSpPr>
          <a:xfrm>
            <a:off x="496787" y="5612626"/>
            <a:ext cx="308842" cy="275180"/>
            <a:chOff x="5688321" y="4844757"/>
            <a:chExt cx="610149" cy="400634"/>
          </a:xfrm>
        </p:grpSpPr>
        <p:sp>
          <p:nvSpPr>
            <p:cNvPr id="67" name="Left Brace 66">
              <a:extLst>
                <a:ext uri="{FF2B5EF4-FFF2-40B4-BE49-F238E27FC236}">
                  <a16:creationId xmlns:a16="http://schemas.microsoft.com/office/drawing/2014/main" id="{B92DE092-5068-42EB-ADCF-95FFE14218E0}"/>
                </a:ext>
              </a:extLst>
            </p:cNvPr>
            <p:cNvSpPr/>
            <p:nvPr/>
          </p:nvSpPr>
          <p:spPr>
            <a:xfrm rot="16200000">
              <a:off x="5898867" y="4790879"/>
              <a:ext cx="155217" cy="262973"/>
            </a:xfrm>
            <a:prstGeom prst="leftBrac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3A1335DA-4980-4D47-957B-14E71989C3F5}"/>
                </a:ext>
              </a:extLst>
            </p:cNvPr>
            <p:cNvSpPr txBox="1"/>
            <p:nvPr/>
          </p:nvSpPr>
          <p:spPr>
            <a:xfrm>
              <a:off x="5688321" y="5010143"/>
              <a:ext cx="610149" cy="23524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</a:rPr>
                <a:t>10 ns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4597B9C6-DF29-47FD-970D-D8C897A7F0AB}"/>
              </a:ext>
            </a:extLst>
          </p:cNvPr>
          <p:cNvGrpSpPr/>
          <p:nvPr/>
        </p:nvGrpSpPr>
        <p:grpSpPr>
          <a:xfrm>
            <a:off x="726389" y="5612323"/>
            <a:ext cx="633612" cy="275181"/>
            <a:chOff x="5823048" y="4844757"/>
            <a:chExt cx="284914" cy="400637"/>
          </a:xfrm>
        </p:grpSpPr>
        <p:sp>
          <p:nvSpPr>
            <p:cNvPr id="70" name="Left Brace 69">
              <a:extLst>
                <a:ext uri="{FF2B5EF4-FFF2-40B4-BE49-F238E27FC236}">
                  <a16:creationId xmlns:a16="http://schemas.microsoft.com/office/drawing/2014/main" id="{7272E746-6763-4E1D-BB2D-B13A0734F0E7}"/>
                </a:ext>
              </a:extLst>
            </p:cNvPr>
            <p:cNvSpPr/>
            <p:nvPr/>
          </p:nvSpPr>
          <p:spPr>
            <a:xfrm rot="16200000">
              <a:off x="5887898" y="4779907"/>
              <a:ext cx="155214" cy="284914"/>
            </a:xfrm>
            <a:prstGeom prst="leftBrace">
              <a:avLst>
                <a:gd name="adj1" fmla="val 19053"/>
                <a:gd name="adj2" fmla="val 50000"/>
              </a:avLst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851E1E9E-656F-4348-A9BC-BE4579A18E40}"/>
                </a:ext>
              </a:extLst>
            </p:cNvPr>
            <p:cNvSpPr txBox="1"/>
            <p:nvPr/>
          </p:nvSpPr>
          <p:spPr>
            <a:xfrm>
              <a:off x="5886702" y="5010145"/>
              <a:ext cx="136681" cy="23524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70C0"/>
                  </a:solidFill>
                </a:rPr>
                <a:t>50 </a:t>
              </a:r>
              <a:r>
                <a:rPr lang="en-US" sz="1050" dirty="0" err="1">
                  <a:solidFill>
                    <a:srgbClr val="0070C0"/>
                  </a:solidFill>
                </a:rPr>
                <a:t>μs</a:t>
              </a:r>
              <a:endParaRPr lang="en-US" sz="1050" dirty="0">
                <a:solidFill>
                  <a:srgbClr val="0070C0"/>
                </a:solidFill>
              </a:endParaRPr>
            </a:p>
          </p:txBody>
        </p:sp>
      </p:grpSp>
      <p:sp>
        <p:nvSpPr>
          <p:cNvPr id="80" name="Freeform 50">
            <a:extLst>
              <a:ext uri="{FF2B5EF4-FFF2-40B4-BE49-F238E27FC236}">
                <a16:creationId xmlns:a16="http://schemas.microsoft.com/office/drawing/2014/main" id="{2F4B193B-6139-4648-8CC2-B64E1DDF006C}"/>
              </a:ext>
            </a:extLst>
          </p:cNvPr>
          <p:cNvSpPr/>
          <p:nvPr/>
        </p:nvSpPr>
        <p:spPr>
          <a:xfrm>
            <a:off x="5400579" y="4342987"/>
            <a:ext cx="1134054" cy="1178306"/>
          </a:xfrm>
          <a:custGeom>
            <a:avLst/>
            <a:gdLst>
              <a:gd name="connsiteX0" fmla="*/ 17930 w 3056965"/>
              <a:gd name="connsiteY0" fmla="*/ 1640541 h 1667435"/>
              <a:gd name="connsiteX1" fmla="*/ 0 w 3056965"/>
              <a:gd name="connsiteY1" fmla="*/ 0 h 1667435"/>
              <a:gd name="connsiteX2" fmla="*/ 349624 w 3056965"/>
              <a:gd name="connsiteY2" fmla="*/ 1667435 h 1667435"/>
              <a:gd name="connsiteX3" fmla="*/ 1506071 w 3056965"/>
              <a:gd name="connsiteY3" fmla="*/ 1658471 h 1667435"/>
              <a:gd name="connsiteX4" fmla="*/ 1506071 w 3056965"/>
              <a:gd name="connsiteY4" fmla="*/ 98612 h 1667435"/>
              <a:gd name="connsiteX5" fmla="*/ 3056965 w 3056965"/>
              <a:gd name="connsiteY5" fmla="*/ 896471 h 1667435"/>
              <a:gd name="connsiteX6" fmla="*/ 3056965 w 305696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685365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604682 w 3039035"/>
              <a:gd name="connsiteY3" fmla="*/ 1658471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75632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16923 w 3039035"/>
              <a:gd name="connsiteY4" fmla="*/ 945492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70498"/>
              <a:gd name="connsiteY0" fmla="*/ 1676400 h 1676400"/>
              <a:gd name="connsiteX1" fmla="*/ 35858 w 3070498"/>
              <a:gd name="connsiteY1" fmla="*/ 0 h 1676400"/>
              <a:gd name="connsiteX2" fmla="*/ 322729 w 3070498"/>
              <a:gd name="connsiteY2" fmla="*/ 1667435 h 1676400"/>
              <a:gd name="connsiteX3" fmla="*/ 1883100 w 3070498"/>
              <a:gd name="connsiteY3" fmla="*/ 1666923 h 1676400"/>
              <a:gd name="connsiteX4" fmla="*/ 1916923 w 3070498"/>
              <a:gd name="connsiteY4" fmla="*/ 945492 h 1676400"/>
              <a:gd name="connsiteX5" fmla="*/ 3039035 w 3070498"/>
              <a:gd name="connsiteY5" fmla="*/ 896471 h 1676400"/>
              <a:gd name="connsiteX6" fmla="*/ 3070498 w 3070498"/>
              <a:gd name="connsiteY6" fmla="*/ 1193176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16923 w 3039035"/>
              <a:gd name="connsiteY4" fmla="*/ 945492 h 1676400"/>
              <a:gd name="connsiteX5" fmla="*/ 3039035 w 3039035"/>
              <a:gd name="connsiteY5" fmla="*/ 896471 h 1676400"/>
              <a:gd name="connsiteX0" fmla="*/ 0 w 2965620"/>
              <a:gd name="connsiteY0" fmla="*/ 1676400 h 1676400"/>
              <a:gd name="connsiteX1" fmla="*/ 35858 w 2965620"/>
              <a:gd name="connsiteY1" fmla="*/ 0 h 1676400"/>
              <a:gd name="connsiteX2" fmla="*/ 322729 w 2965620"/>
              <a:gd name="connsiteY2" fmla="*/ 1667435 h 1676400"/>
              <a:gd name="connsiteX3" fmla="*/ 1883100 w 2965620"/>
              <a:gd name="connsiteY3" fmla="*/ 1666923 h 1676400"/>
              <a:gd name="connsiteX4" fmla="*/ 1916923 w 2965620"/>
              <a:gd name="connsiteY4" fmla="*/ 945492 h 1676400"/>
              <a:gd name="connsiteX5" fmla="*/ 2965620 w 2965620"/>
              <a:gd name="connsiteY5" fmla="*/ 1427116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65620" h="1676400">
                <a:moveTo>
                  <a:pt x="0" y="1676400"/>
                </a:moveTo>
                <a:lnTo>
                  <a:pt x="35858" y="0"/>
                </a:lnTo>
                <a:cubicBezTo>
                  <a:pt x="135964" y="1196789"/>
                  <a:pt x="80682" y="1391023"/>
                  <a:pt x="322729" y="1667435"/>
                </a:cubicBezTo>
                <a:lnTo>
                  <a:pt x="1883100" y="1666923"/>
                </a:lnTo>
                <a:cubicBezTo>
                  <a:pt x="1883100" y="1200759"/>
                  <a:pt x="1916923" y="1411656"/>
                  <a:pt x="1916923" y="945492"/>
                </a:cubicBezTo>
                <a:cubicBezTo>
                  <a:pt x="2479271" y="1369260"/>
                  <a:pt x="2680338" y="1352597"/>
                  <a:pt x="2965620" y="142711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CB301B68-597C-4E3A-A209-D501EF48FDD0}"/>
              </a:ext>
            </a:extLst>
          </p:cNvPr>
          <p:cNvGrpSpPr/>
          <p:nvPr/>
        </p:nvGrpSpPr>
        <p:grpSpPr>
          <a:xfrm>
            <a:off x="5026975" y="4122940"/>
            <a:ext cx="1722578" cy="1609919"/>
            <a:chOff x="6702634" y="4283308"/>
            <a:chExt cx="2296770" cy="2146560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A59F3B4-0465-4840-A500-757E6A57B456}"/>
                </a:ext>
              </a:extLst>
            </p:cNvPr>
            <p:cNvSpPr txBox="1"/>
            <p:nvPr/>
          </p:nvSpPr>
          <p:spPr>
            <a:xfrm>
              <a:off x="8350652" y="6091313"/>
              <a:ext cx="648752" cy="3385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/>
                <a:t>time</a:t>
              </a:r>
            </a:p>
          </p:txBody>
        </p:sp>
        <p:grpSp>
          <p:nvGrpSpPr>
            <p:cNvPr id="98" name="Group 97">
              <a:extLst>
                <a:ext uri="{FF2B5EF4-FFF2-40B4-BE49-F238E27FC236}">
                  <a16:creationId xmlns:a16="http://schemas.microsoft.com/office/drawing/2014/main" id="{DA8862B3-BDEB-4DF8-A45E-8E5492E2C0DD}"/>
                </a:ext>
              </a:extLst>
            </p:cNvPr>
            <p:cNvGrpSpPr/>
            <p:nvPr/>
          </p:nvGrpSpPr>
          <p:grpSpPr>
            <a:xfrm>
              <a:off x="6702634" y="4283308"/>
              <a:ext cx="2030349" cy="1864468"/>
              <a:chOff x="6702634" y="4283308"/>
              <a:chExt cx="2030349" cy="1864468"/>
            </a:xfrm>
          </p:grpSpPr>
          <p:cxnSp>
            <p:nvCxnSpPr>
              <p:cNvPr id="77" name="Straight Connector 76">
                <a:extLst>
                  <a:ext uri="{FF2B5EF4-FFF2-40B4-BE49-F238E27FC236}">
                    <a16:creationId xmlns:a16="http://schemas.microsoft.com/office/drawing/2014/main" id="{D760065F-4B2C-488C-965E-2AD8B15B029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004201" y="4588434"/>
                <a:ext cx="0" cy="1550376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9BE12CD3-2659-4E59-B20B-30A9ED2322E4}"/>
                  </a:ext>
                </a:extLst>
              </p:cNvPr>
              <p:cNvSpPr txBox="1"/>
              <p:nvPr/>
            </p:nvSpPr>
            <p:spPr>
              <a:xfrm rot="16200000">
                <a:off x="6135607" y="4850335"/>
                <a:ext cx="147260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50" dirty="0"/>
                  <a:t>Detected Light</a:t>
                </a:r>
              </a:p>
            </p:txBody>
          </p:sp>
          <p:cxnSp>
            <p:nvCxnSpPr>
              <p:cNvPr id="81" name="Straight Connector 80">
                <a:extLst>
                  <a:ext uri="{FF2B5EF4-FFF2-40B4-BE49-F238E27FC236}">
                    <a16:creationId xmlns:a16="http://schemas.microsoft.com/office/drawing/2014/main" id="{54678E28-66DC-4D7B-BECE-7A0AC913757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982663" y="6137136"/>
                <a:ext cx="1750320" cy="1064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2" name="TextBox 81">
            <a:extLst>
              <a:ext uri="{FF2B5EF4-FFF2-40B4-BE49-F238E27FC236}">
                <a16:creationId xmlns:a16="http://schemas.microsoft.com/office/drawing/2014/main" id="{F143D3BD-8B58-44CF-AB22-A2498D5EF7B1}"/>
              </a:ext>
            </a:extLst>
          </p:cNvPr>
          <p:cNvSpPr txBox="1"/>
          <p:nvPr/>
        </p:nvSpPr>
        <p:spPr>
          <a:xfrm rot="18281624">
            <a:off x="5269664" y="4161151"/>
            <a:ext cx="89672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002060"/>
                </a:solidFill>
              </a:rPr>
              <a:t>Proton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A25C0470-9EBF-46FF-B307-DCE1EC7692CE}"/>
              </a:ext>
            </a:extLst>
          </p:cNvPr>
          <p:cNvSpPr txBox="1"/>
          <p:nvPr/>
        </p:nvSpPr>
        <p:spPr>
          <a:xfrm rot="18281624">
            <a:off x="6009595" y="4501916"/>
            <a:ext cx="693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rgbClr val="C00000"/>
                </a:solidFill>
              </a:rPr>
              <a:t>Neutron   Capture</a:t>
            </a: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73EF40-2A85-4CF9-8D64-CEC6C65993DA}"/>
              </a:ext>
            </a:extLst>
          </p:cNvPr>
          <p:cNvGrpSpPr/>
          <p:nvPr/>
        </p:nvGrpSpPr>
        <p:grpSpPr>
          <a:xfrm>
            <a:off x="5312438" y="5605770"/>
            <a:ext cx="343642" cy="285623"/>
            <a:chOff x="5688321" y="4844757"/>
            <a:chExt cx="610149" cy="380830"/>
          </a:xfrm>
        </p:grpSpPr>
        <p:sp>
          <p:nvSpPr>
            <p:cNvPr id="85" name="Left Brace 84">
              <a:extLst>
                <a:ext uri="{FF2B5EF4-FFF2-40B4-BE49-F238E27FC236}">
                  <a16:creationId xmlns:a16="http://schemas.microsoft.com/office/drawing/2014/main" id="{1162F6AE-B6B6-4938-B5CB-8778292E33B9}"/>
                </a:ext>
              </a:extLst>
            </p:cNvPr>
            <p:cNvSpPr/>
            <p:nvPr/>
          </p:nvSpPr>
          <p:spPr>
            <a:xfrm rot="16200000">
              <a:off x="5898867" y="4790879"/>
              <a:ext cx="155217" cy="262973"/>
            </a:xfrm>
            <a:prstGeom prst="leftBrace">
              <a:avLst>
                <a:gd name="adj1" fmla="val 8333"/>
                <a:gd name="adj2" fmla="val 55647"/>
              </a:avLst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AA910C6-3C08-4EEF-8C4D-9BDDE2DC69AB}"/>
                </a:ext>
              </a:extLst>
            </p:cNvPr>
            <p:cNvSpPr txBox="1"/>
            <p:nvPr/>
          </p:nvSpPr>
          <p:spPr>
            <a:xfrm>
              <a:off x="5688321" y="5010143"/>
              <a:ext cx="610149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050" dirty="0">
                  <a:solidFill>
                    <a:srgbClr val="0070C0"/>
                  </a:solidFill>
                </a:rPr>
                <a:t>10 ns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D2B18F8-4A85-4C99-8E74-4E9FD4F0BB6E}"/>
              </a:ext>
            </a:extLst>
          </p:cNvPr>
          <p:cNvGrpSpPr/>
          <p:nvPr/>
        </p:nvGrpSpPr>
        <p:grpSpPr>
          <a:xfrm>
            <a:off x="5555516" y="5605772"/>
            <a:ext cx="563507" cy="285625"/>
            <a:chOff x="5823048" y="4844757"/>
            <a:chExt cx="284914" cy="380832"/>
          </a:xfrm>
        </p:grpSpPr>
        <p:sp>
          <p:nvSpPr>
            <p:cNvPr id="88" name="Left Brace 87">
              <a:extLst>
                <a:ext uri="{FF2B5EF4-FFF2-40B4-BE49-F238E27FC236}">
                  <a16:creationId xmlns:a16="http://schemas.microsoft.com/office/drawing/2014/main" id="{87732D82-1D5D-4669-A5AC-803CA1DE060B}"/>
                </a:ext>
              </a:extLst>
            </p:cNvPr>
            <p:cNvSpPr/>
            <p:nvPr/>
          </p:nvSpPr>
          <p:spPr>
            <a:xfrm rot="16200000">
              <a:off x="5887898" y="4779907"/>
              <a:ext cx="155214" cy="284914"/>
            </a:xfrm>
            <a:prstGeom prst="leftBrace">
              <a:avLst>
                <a:gd name="adj1" fmla="val 15697"/>
                <a:gd name="adj2" fmla="val 50000"/>
              </a:avLst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1F76126A-3A0A-4820-8A64-BF6E5D80097B}"/>
                </a:ext>
              </a:extLst>
            </p:cNvPr>
            <p:cNvSpPr txBox="1"/>
            <p:nvPr/>
          </p:nvSpPr>
          <p:spPr>
            <a:xfrm>
              <a:off x="5886702" y="5010145"/>
              <a:ext cx="17374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050" dirty="0">
                  <a:solidFill>
                    <a:srgbClr val="0070C0"/>
                  </a:solidFill>
                </a:rPr>
                <a:t>50 </a:t>
              </a:r>
              <a:r>
                <a:rPr lang="en-US" sz="1050" dirty="0" err="1">
                  <a:solidFill>
                    <a:srgbClr val="0070C0"/>
                  </a:solidFill>
                </a:rPr>
                <a:t>μs</a:t>
              </a:r>
              <a:endParaRPr lang="en-US" sz="1050" dirty="0">
                <a:solidFill>
                  <a:srgbClr val="0070C0"/>
                </a:solidFill>
              </a:endParaRPr>
            </a:p>
          </p:txBody>
        </p:sp>
      </p:grpSp>
      <p:sp>
        <p:nvSpPr>
          <p:cNvPr id="95" name="Sun 94">
            <a:extLst>
              <a:ext uri="{FF2B5EF4-FFF2-40B4-BE49-F238E27FC236}">
                <a16:creationId xmlns:a16="http://schemas.microsoft.com/office/drawing/2014/main" id="{54C94166-7365-4BD9-8B57-90BD91B84DA7}"/>
              </a:ext>
            </a:extLst>
          </p:cNvPr>
          <p:cNvSpPr/>
          <p:nvPr/>
        </p:nvSpPr>
        <p:spPr>
          <a:xfrm>
            <a:off x="2922954" y="3931321"/>
            <a:ext cx="339035" cy="324923"/>
          </a:xfrm>
          <a:prstGeom prst="sun">
            <a:avLst>
              <a:gd name="adj" fmla="val 3350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2" name="Sun 101">
            <a:extLst>
              <a:ext uri="{FF2B5EF4-FFF2-40B4-BE49-F238E27FC236}">
                <a16:creationId xmlns:a16="http://schemas.microsoft.com/office/drawing/2014/main" id="{BCA0BDD5-2EF6-41DF-8DCC-69231C66BB7A}"/>
              </a:ext>
            </a:extLst>
          </p:cNvPr>
          <p:cNvSpPr/>
          <p:nvPr/>
        </p:nvSpPr>
        <p:spPr>
          <a:xfrm>
            <a:off x="7653946" y="3925463"/>
            <a:ext cx="359281" cy="347956"/>
          </a:xfrm>
          <a:prstGeom prst="sun">
            <a:avLst>
              <a:gd name="adj" fmla="val 33504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9EAAEE07-E1DD-42BA-A11B-CE26D31D7D94}"/>
              </a:ext>
            </a:extLst>
          </p:cNvPr>
          <p:cNvCxnSpPr>
            <a:cxnSpLocks/>
          </p:cNvCxnSpPr>
          <p:nvPr/>
        </p:nvCxnSpPr>
        <p:spPr>
          <a:xfrm>
            <a:off x="2069558" y="2886073"/>
            <a:ext cx="1533852" cy="0"/>
          </a:xfrm>
          <a:prstGeom prst="line">
            <a:avLst/>
          </a:prstGeom>
          <a:ln w="22225">
            <a:solidFill>
              <a:srgbClr val="009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A63B9B0A-3EF7-4514-B547-C9A400A2207F}"/>
              </a:ext>
            </a:extLst>
          </p:cNvPr>
          <p:cNvCxnSpPr>
            <a:cxnSpLocks/>
          </p:cNvCxnSpPr>
          <p:nvPr/>
        </p:nvCxnSpPr>
        <p:spPr>
          <a:xfrm flipV="1">
            <a:off x="3603410" y="2886073"/>
            <a:ext cx="0" cy="1542674"/>
          </a:xfrm>
          <a:prstGeom prst="line">
            <a:avLst/>
          </a:prstGeom>
          <a:ln w="22225">
            <a:solidFill>
              <a:srgbClr val="009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ube 21">
            <a:extLst>
              <a:ext uri="{FF2B5EF4-FFF2-40B4-BE49-F238E27FC236}">
                <a16:creationId xmlns:a16="http://schemas.microsoft.com/office/drawing/2014/main" id="{057B5E97-B907-435C-8B89-61CE65E43C19}"/>
              </a:ext>
            </a:extLst>
          </p:cNvPr>
          <p:cNvSpPr>
            <a:spLocks noChangeAspect="1"/>
          </p:cNvSpPr>
          <p:nvPr/>
        </p:nvSpPr>
        <p:spPr>
          <a:xfrm>
            <a:off x="2069559" y="2380483"/>
            <a:ext cx="2042389" cy="2051414"/>
          </a:xfrm>
          <a:prstGeom prst="cube">
            <a:avLst/>
          </a:prstGeom>
          <a:solidFill>
            <a:srgbClr val="FFFF00">
              <a:alpha val="65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7" name="Freeform 50">
            <a:extLst>
              <a:ext uri="{FF2B5EF4-FFF2-40B4-BE49-F238E27FC236}">
                <a16:creationId xmlns:a16="http://schemas.microsoft.com/office/drawing/2014/main" id="{6AC58A14-470C-482D-BFC6-970EE3AE2472}"/>
              </a:ext>
            </a:extLst>
          </p:cNvPr>
          <p:cNvSpPr/>
          <p:nvPr/>
        </p:nvSpPr>
        <p:spPr>
          <a:xfrm>
            <a:off x="585143" y="4351786"/>
            <a:ext cx="127335" cy="1151452"/>
          </a:xfrm>
          <a:custGeom>
            <a:avLst/>
            <a:gdLst>
              <a:gd name="connsiteX0" fmla="*/ 17930 w 3056965"/>
              <a:gd name="connsiteY0" fmla="*/ 1640541 h 1667435"/>
              <a:gd name="connsiteX1" fmla="*/ 0 w 3056965"/>
              <a:gd name="connsiteY1" fmla="*/ 0 h 1667435"/>
              <a:gd name="connsiteX2" fmla="*/ 349624 w 3056965"/>
              <a:gd name="connsiteY2" fmla="*/ 1667435 h 1667435"/>
              <a:gd name="connsiteX3" fmla="*/ 1506071 w 3056965"/>
              <a:gd name="connsiteY3" fmla="*/ 1658471 h 1667435"/>
              <a:gd name="connsiteX4" fmla="*/ 1506071 w 3056965"/>
              <a:gd name="connsiteY4" fmla="*/ 98612 h 1667435"/>
              <a:gd name="connsiteX5" fmla="*/ 3056965 w 3056965"/>
              <a:gd name="connsiteY5" fmla="*/ 896471 h 1667435"/>
              <a:gd name="connsiteX6" fmla="*/ 3056965 w 305696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31694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488141 w 3039035"/>
              <a:gd name="connsiteY4" fmla="*/ 98612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421341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488141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568824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40541 h 1667435"/>
              <a:gd name="connsiteX1" fmla="*/ 35858 w 3039035"/>
              <a:gd name="connsiteY1" fmla="*/ 0 h 1667435"/>
              <a:gd name="connsiteX2" fmla="*/ 322729 w 3039035"/>
              <a:gd name="connsiteY2" fmla="*/ 1667435 h 1667435"/>
              <a:gd name="connsiteX3" fmla="*/ 1604682 w 3039035"/>
              <a:gd name="connsiteY3" fmla="*/ 1658471 h 1667435"/>
              <a:gd name="connsiteX4" fmla="*/ 1685365 w 3039035"/>
              <a:gd name="connsiteY4" fmla="*/ 80683 h 1667435"/>
              <a:gd name="connsiteX5" fmla="*/ 3039035 w 3039035"/>
              <a:gd name="connsiteY5" fmla="*/ 896471 h 1667435"/>
              <a:gd name="connsiteX6" fmla="*/ 3039035 w 3039035"/>
              <a:gd name="connsiteY6" fmla="*/ 896471 h 1667435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604682 w 3039035"/>
              <a:gd name="connsiteY3" fmla="*/ 1658471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685365 w 3039035"/>
              <a:gd name="connsiteY4" fmla="*/ 8068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00518 w 3039035"/>
              <a:gd name="connsiteY4" fmla="*/ 251013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49506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900517 w 3039035"/>
              <a:gd name="connsiteY3" fmla="*/ 1675632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927412 w 3039035"/>
              <a:gd name="connsiteY4" fmla="*/ 277907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896916 w 3039035"/>
              <a:gd name="connsiteY4" fmla="*/ 890994 h 1676400"/>
              <a:gd name="connsiteX5" fmla="*/ 3039035 w 3039035"/>
              <a:gd name="connsiteY5" fmla="*/ 896471 h 1676400"/>
              <a:gd name="connsiteX6" fmla="*/ 3039035 w 3039035"/>
              <a:gd name="connsiteY6" fmla="*/ 896471 h 1676400"/>
              <a:gd name="connsiteX0" fmla="*/ 0 w 3079695"/>
              <a:gd name="connsiteY0" fmla="*/ 1676400 h 1676400"/>
              <a:gd name="connsiteX1" fmla="*/ 35858 w 3079695"/>
              <a:gd name="connsiteY1" fmla="*/ 0 h 1676400"/>
              <a:gd name="connsiteX2" fmla="*/ 322729 w 3079695"/>
              <a:gd name="connsiteY2" fmla="*/ 1667435 h 1676400"/>
              <a:gd name="connsiteX3" fmla="*/ 1883100 w 3079695"/>
              <a:gd name="connsiteY3" fmla="*/ 1666923 h 1676400"/>
              <a:gd name="connsiteX4" fmla="*/ 1896916 w 3079695"/>
              <a:gd name="connsiteY4" fmla="*/ 890994 h 1676400"/>
              <a:gd name="connsiteX5" fmla="*/ 3039035 w 3079695"/>
              <a:gd name="connsiteY5" fmla="*/ 896471 h 1676400"/>
              <a:gd name="connsiteX6" fmla="*/ 3079695 w 3079695"/>
              <a:gd name="connsiteY6" fmla="*/ 919827 h 1676400"/>
              <a:gd name="connsiteX0" fmla="*/ 0 w 3039035"/>
              <a:gd name="connsiteY0" fmla="*/ 1676400 h 1676400"/>
              <a:gd name="connsiteX1" fmla="*/ 35858 w 3039035"/>
              <a:gd name="connsiteY1" fmla="*/ 0 h 1676400"/>
              <a:gd name="connsiteX2" fmla="*/ 322729 w 3039035"/>
              <a:gd name="connsiteY2" fmla="*/ 1667435 h 1676400"/>
              <a:gd name="connsiteX3" fmla="*/ 1883100 w 3039035"/>
              <a:gd name="connsiteY3" fmla="*/ 1666923 h 1676400"/>
              <a:gd name="connsiteX4" fmla="*/ 1896916 w 3039035"/>
              <a:gd name="connsiteY4" fmla="*/ 890994 h 1676400"/>
              <a:gd name="connsiteX5" fmla="*/ 3039035 w 3039035"/>
              <a:gd name="connsiteY5" fmla="*/ 896471 h 1676400"/>
              <a:gd name="connsiteX0" fmla="*/ 0 w 2998375"/>
              <a:gd name="connsiteY0" fmla="*/ 1676400 h 1676400"/>
              <a:gd name="connsiteX1" fmla="*/ 35858 w 2998375"/>
              <a:gd name="connsiteY1" fmla="*/ 0 h 1676400"/>
              <a:gd name="connsiteX2" fmla="*/ 322729 w 2998375"/>
              <a:gd name="connsiteY2" fmla="*/ 1667435 h 1676400"/>
              <a:gd name="connsiteX3" fmla="*/ 1883100 w 2998375"/>
              <a:gd name="connsiteY3" fmla="*/ 1666923 h 1676400"/>
              <a:gd name="connsiteX4" fmla="*/ 1896916 w 2998375"/>
              <a:gd name="connsiteY4" fmla="*/ 890994 h 1676400"/>
              <a:gd name="connsiteX5" fmla="*/ 2998375 w 2998375"/>
              <a:gd name="connsiteY5" fmla="*/ 1462848 h 1676400"/>
              <a:gd name="connsiteX0" fmla="*/ 0 w 1896916"/>
              <a:gd name="connsiteY0" fmla="*/ 1676400 h 1676400"/>
              <a:gd name="connsiteX1" fmla="*/ 35858 w 1896916"/>
              <a:gd name="connsiteY1" fmla="*/ 0 h 1676400"/>
              <a:gd name="connsiteX2" fmla="*/ 322729 w 1896916"/>
              <a:gd name="connsiteY2" fmla="*/ 1667435 h 1676400"/>
              <a:gd name="connsiteX3" fmla="*/ 1883100 w 1896916"/>
              <a:gd name="connsiteY3" fmla="*/ 1666923 h 1676400"/>
              <a:gd name="connsiteX4" fmla="*/ 1896916 w 1896916"/>
              <a:gd name="connsiteY4" fmla="*/ 890994 h 1676400"/>
              <a:gd name="connsiteX0" fmla="*/ 0 w 1883101"/>
              <a:gd name="connsiteY0" fmla="*/ 1676400 h 1676400"/>
              <a:gd name="connsiteX1" fmla="*/ 35858 w 1883101"/>
              <a:gd name="connsiteY1" fmla="*/ 0 h 1676400"/>
              <a:gd name="connsiteX2" fmla="*/ 322729 w 1883101"/>
              <a:gd name="connsiteY2" fmla="*/ 1667435 h 1676400"/>
              <a:gd name="connsiteX3" fmla="*/ 1883100 w 1883101"/>
              <a:gd name="connsiteY3" fmla="*/ 1666923 h 1676400"/>
              <a:gd name="connsiteX0" fmla="*/ 0 w 322729"/>
              <a:gd name="connsiteY0" fmla="*/ 1676400 h 1676400"/>
              <a:gd name="connsiteX1" fmla="*/ 35858 w 322729"/>
              <a:gd name="connsiteY1" fmla="*/ 0 h 1676400"/>
              <a:gd name="connsiteX2" fmla="*/ 322729 w 322729"/>
              <a:gd name="connsiteY2" fmla="*/ 1667435 h 167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22729" h="1676400">
                <a:moveTo>
                  <a:pt x="0" y="1676400"/>
                </a:moveTo>
                <a:lnTo>
                  <a:pt x="35858" y="0"/>
                </a:lnTo>
                <a:cubicBezTo>
                  <a:pt x="135964" y="1196789"/>
                  <a:pt x="80682" y="1391023"/>
                  <a:pt x="322729" y="1667435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8" name="Content Placeholder 2">
            <a:extLst>
              <a:ext uri="{FF2B5EF4-FFF2-40B4-BE49-F238E27FC236}">
                <a16:creationId xmlns:a16="http://schemas.microsoft.com/office/drawing/2014/main" id="{8FCD6837-3894-4690-9AB0-AE9ED38542C6}"/>
              </a:ext>
            </a:extLst>
          </p:cNvPr>
          <p:cNvSpPr txBox="1">
            <a:spLocks/>
          </p:cNvSpPr>
          <p:nvPr/>
        </p:nvSpPr>
        <p:spPr>
          <a:xfrm>
            <a:off x="265716" y="736272"/>
            <a:ext cx="8740659" cy="1049858"/>
          </a:xfrm>
          <a:prstGeom prst="rect">
            <a:avLst/>
          </a:prstGeom>
        </p:spPr>
        <p:txBody>
          <a:bodyPr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spcBef>
                <a:spcPts val="1350"/>
              </a:spcBef>
              <a:buNone/>
            </a:pPr>
            <a:r>
              <a:rPr lang="en-US" sz="1600" kern="0" dirty="0">
                <a:solidFill>
                  <a:srgbClr val="2A3674"/>
                </a:solidFill>
              </a:rPr>
              <a:t>High segmentation allows us to tag the positron annihilation gammas interacting in neighboring cubes.</a:t>
            </a:r>
          </a:p>
          <a:p>
            <a:pPr marL="0" indent="0">
              <a:spcBef>
                <a:spcPts val="675"/>
              </a:spcBef>
              <a:buNone/>
            </a:pPr>
            <a:r>
              <a:rPr lang="en-US" sz="1600" kern="0" dirty="0">
                <a:solidFill>
                  <a:srgbClr val="8A0000"/>
                </a:solidFill>
              </a:rPr>
              <a:t>Neutrons are tagged by the slow scintillation decay time of the zinc sulfide scintillator (200 ns vs 10 ns).</a:t>
            </a:r>
          </a:p>
          <a:p>
            <a:pPr marL="0" indent="0">
              <a:spcBef>
                <a:spcPts val="675"/>
              </a:spcBef>
              <a:buNone/>
            </a:pPr>
            <a:r>
              <a:rPr lang="en-US" sz="1600" kern="0" dirty="0">
                <a:solidFill>
                  <a:srgbClr val="2A3674"/>
                </a:solidFill>
              </a:rPr>
              <a:t>The time ordered and spatial coincidence of </a:t>
            </a:r>
            <a:r>
              <a:rPr lang="en-US" sz="1600" u="sng" kern="0" dirty="0">
                <a:solidFill>
                  <a:srgbClr val="2A3674"/>
                </a:solidFill>
              </a:rPr>
              <a:t>specific</a:t>
            </a:r>
            <a:r>
              <a:rPr lang="en-US" sz="1600" kern="0" dirty="0">
                <a:solidFill>
                  <a:srgbClr val="2A3674"/>
                </a:solidFill>
              </a:rPr>
              <a:t> positron and neutron tags separates IBDs from background.</a:t>
            </a:r>
            <a:endParaRPr lang="en-US" sz="1600" dirty="0">
              <a:solidFill>
                <a:srgbClr val="2A3674"/>
              </a:solidFill>
            </a:endParaRPr>
          </a:p>
          <a:p>
            <a:pPr marL="0" indent="0">
              <a:spcBef>
                <a:spcPts val="675"/>
              </a:spcBef>
              <a:buNone/>
            </a:pPr>
            <a:endParaRPr lang="en-US" sz="1500" kern="0" dirty="0"/>
          </a:p>
          <a:p>
            <a:pPr marL="0" indent="0">
              <a:spcBef>
                <a:spcPts val="675"/>
              </a:spcBef>
              <a:buNone/>
            </a:pPr>
            <a:endParaRPr lang="en-US" sz="1500" b="1" kern="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FC7E9D33-606A-4C3D-9B51-A7F29FC2AA7B}"/>
              </a:ext>
            </a:extLst>
          </p:cNvPr>
          <p:cNvSpPr txBox="1"/>
          <p:nvPr/>
        </p:nvSpPr>
        <p:spPr>
          <a:xfrm>
            <a:off x="6988662" y="4659597"/>
            <a:ext cx="1304552" cy="1142620"/>
          </a:xfrm>
          <a:prstGeom prst="rect">
            <a:avLst/>
          </a:prstGeom>
          <a:solidFill>
            <a:srgbClr val="FFFF00">
              <a:alpha val="65000"/>
            </a:srgbClr>
          </a:solidFill>
          <a:ln w="12700">
            <a:solidFill>
              <a:srgbClr val="FF6600"/>
            </a:solidFill>
          </a:ln>
        </p:spPr>
        <p:txBody>
          <a:bodyPr wrap="square" lIns="34290" tIns="13716" rIns="34290" bIns="20574" rtlCol="0">
            <a:spAutoFit/>
          </a:bodyPr>
          <a:lstStyle/>
          <a:p>
            <a:pPr algn="ctr"/>
            <a:r>
              <a:rPr lang="en-US" sz="1200" dirty="0">
                <a:solidFill>
                  <a:srgbClr val="FF6600"/>
                </a:solidFill>
              </a:rPr>
              <a:t>In the field we saw 85 correlated fast neutrons for every IBD event, so we need powerful tools to reject them!</a:t>
            </a:r>
          </a:p>
        </p:txBody>
      </p: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FF3D1715-B7DC-477A-808B-C6DAF27E24A6}"/>
              </a:ext>
            </a:extLst>
          </p:cNvPr>
          <p:cNvGrpSpPr/>
          <p:nvPr/>
        </p:nvGrpSpPr>
        <p:grpSpPr>
          <a:xfrm>
            <a:off x="2119876" y="3714735"/>
            <a:ext cx="514316" cy="498988"/>
            <a:chOff x="5904687" y="-1886069"/>
            <a:chExt cx="1889215" cy="1845227"/>
          </a:xfrm>
        </p:grpSpPr>
        <p:sp>
          <p:nvSpPr>
            <p:cNvPr id="3" name="Isosceles Triangle 2">
              <a:extLst>
                <a:ext uri="{FF2B5EF4-FFF2-40B4-BE49-F238E27FC236}">
                  <a16:creationId xmlns:a16="http://schemas.microsoft.com/office/drawing/2014/main" id="{6B69B8DA-36B6-4C4D-9E16-1C515A8DE304}"/>
                </a:ext>
              </a:extLst>
            </p:cNvPr>
            <p:cNvSpPr/>
            <p:nvPr/>
          </p:nvSpPr>
          <p:spPr>
            <a:xfrm rot="5400000">
              <a:off x="6475572" y="-1306237"/>
              <a:ext cx="924953" cy="668644"/>
            </a:xfrm>
            <a:prstGeom prst="triangle">
              <a:avLst/>
            </a:prstGeom>
            <a:solidFill>
              <a:schemeClr val="accent1">
                <a:alpha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08" name="Circle: Hollow 107">
              <a:extLst>
                <a:ext uri="{FF2B5EF4-FFF2-40B4-BE49-F238E27FC236}">
                  <a16:creationId xmlns:a16="http://schemas.microsoft.com/office/drawing/2014/main" id="{A740D70A-C1D7-4D98-B13B-B32C2E00B1A5}"/>
                </a:ext>
              </a:extLst>
            </p:cNvPr>
            <p:cNvSpPr/>
            <p:nvPr/>
          </p:nvSpPr>
          <p:spPr>
            <a:xfrm>
              <a:off x="5904687" y="-1886069"/>
              <a:ext cx="1889215" cy="1845227"/>
            </a:xfrm>
            <a:prstGeom prst="donut">
              <a:avLst>
                <a:gd name="adj" fmla="val 5835"/>
              </a:avLst>
            </a:prstGeom>
            <a:solidFill>
              <a:schemeClr val="accent1">
                <a:alpha val="25000"/>
              </a:schemeClr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chemeClr val="tx1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F7960C0-C6DF-4075-9960-6D6DA560CE59}"/>
                  </a:ext>
                </a:extLst>
              </p:cNvPr>
              <p:cNvSpPr/>
              <p:nvPr/>
            </p:nvSpPr>
            <p:spPr>
              <a:xfrm>
                <a:off x="259045" y="2729425"/>
                <a:ext cx="1649922" cy="13106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Aft>
                    <a:spcPts val="450"/>
                  </a:spcAft>
                </a:pPr>
                <a:r>
                  <a:rPr lang="en-US" sz="1200" u="sng" dirty="0">
                    <a:cs typeface="Times New Roman" panose="02020603050405020304" pitchFamily="18" charset="0"/>
                  </a:rPr>
                  <a:t>Inverse Beta Decay</a:t>
                </a:r>
                <a:r>
                  <a:rPr lang="en-US" sz="1200" dirty="0">
                    <a:cs typeface="Times New Roman" panose="02020603050405020304" pitchFamily="18" charset="0"/>
                  </a:rPr>
                  <a:t> (IBD)</a:t>
                </a:r>
              </a:p>
              <a:p>
                <a:pPr>
                  <a:spcAft>
                    <a:spcPts val="600"/>
                  </a:spcAf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1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en-US" sz="12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el-GR" sz="1200" i="1">
                                <a:latin typeface="Cambria Math"/>
                                <a:cs typeface="Times New Roman" panose="02020603050405020304" pitchFamily="18" charset="0"/>
                              </a:rPr>
                              <m:t>ν</m:t>
                            </m:r>
                          </m:e>
                        </m:acc>
                      </m:e>
                      <m:sub>
                        <m:r>
                          <a:rPr lang="en-US" sz="1200" i="1">
                            <a:latin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sub>
                    </m:sSub>
                    <m:r>
                      <a:rPr lang="en-US" sz="12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200" i="1">
                        <a:latin typeface="Cambria Math"/>
                        <a:cs typeface="Times New Roman" panose="02020603050405020304" pitchFamily="18" charset="0"/>
                      </a:rPr>
                      <m:t>𝑝</m:t>
                    </m:r>
                    <m:r>
                      <a:rPr lang="en-US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→</m:t>
                    </m:r>
                    <m:sSup>
                      <m:sSupPr>
                        <m:ctrlPr>
                          <a:rPr lang="en-US" sz="1200" i="1">
                            <a:latin typeface="Cambria Math" panose="02040503050406030204" pitchFamily="18" charset="0"/>
                            <a:ea typeface="Cambria Math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1200" i="1">
                            <a:latin typeface="Cambria Math"/>
                            <a:ea typeface="Cambria Math"/>
                            <a:cs typeface="Times New Roman" panose="02020603050405020304" pitchFamily="18" charset="0"/>
                          </a:rPr>
                          <m:t>+</m:t>
                        </m:r>
                      </m:sup>
                    </m:sSup>
                    <m:r>
                      <a:rPr lang="en-US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1200" i="1">
                        <a:latin typeface="Cambria Math"/>
                        <a:ea typeface="Cambria Math"/>
                        <a:cs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</m:sup>
                      </m:sSup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→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𝛾</m:t>
                      </m:r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1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/>
                          <a:cs typeface="Times New Roman" panose="02020603050405020304" pitchFamily="18" charset="0"/>
                        </a:rPr>
                        <m:t>𝑛</m:t>
                      </m:r>
                      <m:r>
                        <a:rPr lang="en-US" sz="1200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6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Li</m:t>
                          </m:r>
                        </m:e>
                      </m:sPre>
                      <m:r>
                        <a:rPr lang="en-US" sz="1200" i="1">
                          <a:latin typeface="Cambria Math"/>
                          <a:ea typeface="Cambria Math"/>
                        </a:rPr>
                        <m:t>→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  <a:ea typeface="Cambria Math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4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He</m:t>
                          </m:r>
                        </m:e>
                      </m:sPre>
                      <m:r>
                        <a:rPr lang="en-US" sz="1200" i="1">
                          <a:latin typeface="Cambria Math"/>
                        </a:rPr>
                        <m:t>+</m:t>
                      </m:r>
                      <m:sPre>
                        <m:sPrePr>
                          <m:ctrlPr>
                            <a:rPr lang="en-US" sz="1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1200" i="1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US" sz="1200" i="1">
                              <a:latin typeface="Cambria Math"/>
                            </a:rPr>
                            <m:t>3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1200">
                              <a:latin typeface="Cambria Math"/>
                            </a:rPr>
                            <m:t>H</m:t>
                          </m:r>
                        </m:e>
                      </m:sPre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1F7960C0-C6DF-4075-9960-6D6DA560CE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045" y="2729425"/>
                <a:ext cx="1649922" cy="1310615"/>
              </a:xfrm>
              <a:prstGeom prst="rect">
                <a:avLst/>
              </a:prstGeom>
              <a:blipFill>
                <a:blip r:embed="rId5"/>
                <a:stretch>
                  <a:fillRect t="-4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0" name="TextBox 109">
            <a:extLst>
              <a:ext uri="{FF2B5EF4-FFF2-40B4-BE49-F238E27FC236}">
                <a16:creationId xmlns:a16="http://schemas.microsoft.com/office/drawing/2014/main" id="{2C67A823-BB89-4844-9CC9-FF4D85A6DA21}"/>
              </a:ext>
            </a:extLst>
          </p:cNvPr>
          <p:cNvSpPr txBox="1"/>
          <p:nvPr/>
        </p:nvSpPr>
        <p:spPr>
          <a:xfrm>
            <a:off x="0" y="2078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The Value of Segmentation</a:t>
            </a:r>
          </a:p>
        </p:txBody>
      </p:sp>
      <p:sp>
        <p:nvSpPr>
          <p:cNvPr id="111" name="Footer Placeholder 2">
            <a:extLst>
              <a:ext uri="{FF2B5EF4-FFF2-40B4-BE49-F238E27FC236}">
                <a16:creationId xmlns:a16="http://schemas.microsoft.com/office/drawing/2014/main" id="{1878CB76-9819-4514-AD67-3BE9A6E795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43200" y="6516688"/>
            <a:ext cx="3962400" cy="304800"/>
          </a:xfrm>
        </p:spPr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04B4492-A3FE-CF2A-31EB-33A9BBFDD6DB}"/>
              </a:ext>
            </a:extLst>
          </p:cNvPr>
          <p:cNvSpPr txBox="1"/>
          <p:nvPr/>
        </p:nvSpPr>
        <p:spPr>
          <a:xfrm>
            <a:off x="7305926" y="45954"/>
            <a:ext cx="18380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 Example from CHANDLER</a:t>
            </a:r>
          </a:p>
        </p:txBody>
      </p:sp>
    </p:spTree>
    <p:extLst>
      <p:ext uri="{BB962C8B-B14F-4D97-AF65-F5344CB8AC3E}">
        <p14:creationId xmlns:p14="http://schemas.microsoft.com/office/powerpoint/2010/main" val="35905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4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2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2.08333E-7 -1.48148E-6 L -0.11315 -0.11366 " pathEditMode="relative" rAng="0" ptsTypes="AA">
                                      <p:cBhvr>
                                        <p:cTn id="28" dur="2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64" y="-5694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-1.04167E-6 -2.59259E-6 L 0.12448 0.12431 " pathEditMode="relative" rAng="0" ptsTypes="AA">
                                      <p:cBhvr>
                                        <p:cTn id="35" dur="2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24" y="620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"/>
                                        <p:tgtEl>
                                          <p:spTgt spid="6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6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9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9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1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0" presetClass="path" presetSubtype="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0.00162 L 0.02187 0.01458 L 0.02691 0.00301 L 0.03611 0.00926 L 0.02621 0.02245 L 0.0066 0.02569 L 0.01493 -0.00185 L 0.02691 -0.00718 L 0.03698 0.00255 L 0.01597 0.01852 L 0.01614 0.03217 L 0.03003 0.0338 L 0.03611 0.02616 L 0.04496 0.02685 L 0.04097 0.04097 L 0.02153 0.03935 L 0.01979 0.05139 L 0.02899 0.06458 L 0.00989 0.07477 L 0.01667 0.07778 " pathEditMode="relative" rAng="0" ptsTypes="AAAAAAAAAAAAAAAAAAAA">
                                      <p:cBhvr>
                                        <p:cTn id="75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40" y="3681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4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3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4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4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000"/>
                            </p:stCondLst>
                            <p:childTnLst>
                              <p:par>
                                <p:cTn id="134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12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42" presetClass="path" presetSubtype="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03372 -0.0051 " pathEditMode="relative" rAng="0" ptsTypes="AA">
                                      <p:cBhvr>
                                        <p:cTn id="14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0" y="-255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0" presetClass="path" presetSubtype="0" decel="8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185 L 0.02257 0.01343 L 0.02778 0.00255 L 0.03733 0.00857 L 0.02691 0.02107 L 0.00695 0.02407 L 0.01546 -0.00208 L 0.02796 -0.00718 L 0.0382 0.00208 L 0.0165 0.01736 L 0.01667 0.03032 L 0.03108 0.03194 L 0.03733 0.02454 L 0.04636 0.02523 L 0.04219 0.03866 L 0.02223 0.03704 L 0.02049 0.04861 L 0.02987 0.06111 L 0.01025 0.07083 L 0.01719 0.07361 " pathEditMode="relative" rAng="0" ptsTypes="AAAAAAAAAAAAAAAAAAAA">
                                      <p:cBhvr>
                                        <p:cTn id="145" dur="5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9" y="3495"/>
                                    </p:animMotion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ntr" presetSubtype="0" fill="hold" grpId="2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grpId="3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4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4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39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0" dur="9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4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6" dur="5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ntr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1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2" fill="hold">
                      <p:stCondLst>
                        <p:cond delay="indefinite"/>
                      </p:stCondLst>
                      <p:childTnLst>
                        <p:par>
                          <p:cTn id="193" fill="hold">
                            <p:stCondLst>
                              <p:cond delay="0"/>
                            </p:stCondLst>
                            <p:childTnLst>
                              <p:par>
                                <p:cTn id="19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8" grpId="0"/>
      <p:bldP spid="19" grpId="0"/>
      <p:bldP spid="20" grpId="0"/>
      <p:bldP spid="20" grpId="1"/>
      <p:bldP spid="20" grpId="2"/>
      <p:bldP spid="21" grpId="0" animBg="1"/>
      <p:bldP spid="28" grpId="0"/>
      <p:bldP spid="28" grpId="1"/>
      <p:bldP spid="33" grpId="0" animBg="1"/>
      <p:bldP spid="33" grpId="1" animBg="1"/>
      <p:bldP spid="41" grpId="0"/>
      <p:bldP spid="42" grpId="0"/>
      <p:bldP spid="42" grpId="1"/>
      <p:bldP spid="43" grpId="0"/>
      <p:bldP spid="43" grpId="1"/>
      <p:bldP spid="43" grpId="2"/>
      <p:bldP spid="44" grpId="0" animBg="1"/>
      <p:bldP spid="45" grpId="0" animBg="1"/>
      <p:bldP spid="45" grpId="1" animBg="1"/>
      <p:bldP spid="45" grpId="2" animBg="1"/>
      <p:bldP spid="45" grpId="3" animBg="1"/>
      <p:bldP spid="51" grpId="0"/>
      <p:bldP spid="51" grpId="1"/>
      <p:bldP spid="54" grpId="0"/>
      <p:bldP spid="54" grpId="1"/>
      <p:bldP spid="57" grpId="0"/>
      <p:bldP spid="57" grpId="1"/>
      <p:bldP spid="62" grpId="0" animBg="1"/>
      <p:bldP spid="65" grpId="0"/>
      <p:bldP spid="80" grpId="0" animBg="1"/>
      <p:bldP spid="82" grpId="0"/>
      <p:bldP spid="83" grpId="0"/>
      <p:bldP spid="95" grpId="0" animBg="1"/>
      <p:bldP spid="95" grpId="1" animBg="1"/>
      <p:bldP spid="102" grpId="0" animBg="1"/>
      <p:bldP spid="102" grpId="1" animBg="1"/>
      <p:bldP spid="22" grpId="0" animBg="1"/>
      <p:bldP spid="22" grpId="1" animBg="1"/>
      <p:bldP spid="22" grpId="2" animBg="1"/>
      <p:bldP spid="22" grpId="3" animBg="1"/>
      <p:bldP spid="107" grpId="0" animBg="1"/>
      <p:bldP spid="10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D4D8FA00-6980-1D5D-5D6A-36C76D331BBA}"/>
              </a:ext>
            </a:extLst>
          </p:cNvPr>
          <p:cNvSpPr txBox="1">
            <a:spLocks/>
          </p:cNvSpPr>
          <p:nvPr/>
        </p:nvSpPr>
        <p:spPr>
          <a:xfrm>
            <a:off x="235408" y="707995"/>
            <a:ext cx="8627639" cy="6835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So far, </a:t>
            </a:r>
            <a:r>
              <a:rPr lang="en-US" sz="2200" dirty="0" err="1">
                <a:solidFill>
                  <a:srgbClr val="2A3674"/>
                </a:solidFill>
                <a:latin typeface="+mn-lt"/>
              </a:rPr>
              <a:t>CEvNS</a:t>
            </a:r>
            <a:r>
              <a:rPr lang="en-US" sz="2200" dirty="0">
                <a:solidFill>
                  <a:srgbClr val="2A3674"/>
                </a:solidFill>
                <a:latin typeface="+mn-lt"/>
              </a:rPr>
              <a:t> has only been seen at one stopped pion source…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84739-AC73-4C5D-875E-6CA79336D6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870AC9E-D640-C19B-074E-ECE0DB6AAE73}"/>
              </a:ext>
            </a:extLst>
          </p:cNvPr>
          <p:cNvGrpSpPr/>
          <p:nvPr/>
        </p:nvGrpSpPr>
        <p:grpSpPr>
          <a:xfrm>
            <a:off x="584200" y="1366449"/>
            <a:ext cx="8143624" cy="4336014"/>
            <a:chOff x="584200" y="1366449"/>
            <a:chExt cx="8143624" cy="4336014"/>
          </a:xfrm>
        </p:grpSpPr>
        <p:pic>
          <p:nvPicPr>
            <p:cNvPr id="9" name="Picture 8" descr="A picture containing map, text, atlas">
              <a:extLst>
                <a:ext uri="{FF2B5EF4-FFF2-40B4-BE49-F238E27FC236}">
                  <a16:creationId xmlns:a16="http://schemas.microsoft.com/office/drawing/2014/main" id="{2B2A185E-EAC4-C7D1-4064-C280D3C7574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200" y="1366449"/>
              <a:ext cx="8143624" cy="4336014"/>
            </a:xfrm>
            <a:prstGeom prst="rect">
              <a:avLst/>
            </a:prstGeom>
          </p:spPr>
        </p:pic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ADE7198-E824-7E73-1C94-E0163DB5964B}"/>
                </a:ext>
              </a:extLst>
            </p:cNvPr>
            <p:cNvSpPr/>
            <p:nvPr/>
          </p:nvSpPr>
          <p:spPr>
            <a:xfrm>
              <a:off x="5871762" y="4868222"/>
              <a:ext cx="82296" cy="82296"/>
            </a:xfrm>
            <a:prstGeom prst="ellipse">
              <a:avLst/>
            </a:prstGeom>
            <a:solidFill>
              <a:srgbClr val="154D86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15F1CC2C-C6E4-F522-B5AC-FE7926469A7C}"/>
                </a:ext>
              </a:extLst>
            </p:cNvPr>
            <p:cNvSpPr/>
            <p:nvPr/>
          </p:nvSpPr>
          <p:spPr>
            <a:xfrm>
              <a:off x="5871762" y="5074167"/>
              <a:ext cx="82296" cy="82296"/>
            </a:xfrm>
            <a:prstGeom prst="ellipse">
              <a:avLst/>
            </a:prstGeom>
            <a:solidFill>
              <a:srgbClr val="C824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1485127-ACE0-B1A1-FCEF-D4F4E774B261}"/>
                </a:ext>
              </a:extLst>
            </p:cNvPr>
            <p:cNvSpPr/>
            <p:nvPr/>
          </p:nvSpPr>
          <p:spPr>
            <a:xfrm>
              <a:off x="5871762" y="5281741"/>
              <a:ext cx="82296" cy="82296"/>
            </a:xfrm>
            <a:prstGeom prst="ellipse">
              <a:avLst/>
            </a:prstGeom>
            <a:solidFill>
              <a:srgbClr val="007000"/>
            </a:solidFill>
            <a:ln w="127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FAE59B3-AF58-C4AF-3794-23A5AB041003}"/>
                </a:ext>
              </a:extLst>
            </p:cNvPr>
            <p:cNvSpPr txBox="1"/>
            <p:nvPr/>
          </p:nvSpPr>
          <p:spPr>
            <a:xfrm>
              <a:off x="5939769" y="4768804"/>
              <a:ext cx="1531662" cy="6976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rgbClr val="154D86"/>
                  </a:solidFill>
                </a:rPr>
                <a:t>Future / Planned</a:t>
              </a:r>
            </a:p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rgbClr val="C82400"/>
                  </a:solidFill>
                </a:rPr>
                <a:t>Nuclear Reactors</a:t>
              </a:r>
            </a:p>
            <a:p>
              <a:pPr>
                <a:spcAft>
                  <a:spcPts val="200"/>
                </a:spcAft>
              </a:pPr>
              <a:r>
                <a:rPr lang="en-US" sz="1200" dirty="0">
                  <a:solidFill>
                    <a:srgbClr val="007000"/>
                  </a:solidFill>
                </a:rPr>
                <a:t>Stopped Pion Beams </a:t>
              </a:r>
            </a:p>
          </p:txBody>
        </p:sp>
      </p:grpSp>
      <p:sp>
        <p:nvSpPr>
          <p:cNvPr id="14" name="Title 1">
            <a:extLst>
              <a:ext uri="{FF2B5EF4-FFF2-40B4-BE49-F238E27FC236}">
                <a16:creationId xmlns:a16="http://schemas.microsoft.com/office/drawing/2014/main" id="{4B7F50F2-E1A0-8256-3CBF-DD5073BC25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14" y="42336"/>
            <a:ext cx="9147313" cy="685800"/>
          </a:xfrm>
        </p:spPr>
        <p:txBody>
          <a:bodyPr/>
          <a:lstStyle/>
          <a:p>
            <a:r>
              <a:rPr lang="en-US" sz="2800" dirty="0"/>
              <a:t>Coherent Elastic Scattering: Application Tech of the Future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D29C4A-7B0C-519C-3038-EF9BD135F7B8}"/>
              </a:ext>
            </a:extLst>
          </p:cNvPr>
          <p:cNvSpPr txBox="1"/>
          <p:nvPr/>
        </p:nvSpPr>
        <p:spPr>
          <a:xfrm>
            <a:off x="235408" y="5466431"/>
            <a:ext cx="86698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u="sng" dirty="0">
                <a:solidFill>
                  <a:srgbClr val="2A3674"/>
                </a:solidFill>
              </a:rPr>
              <a:t>See Parallel Talks by:</a:t>
            </a:r>
          </a:p>
          <a:p>
            <a:pPr>
              <a:spcAft>
                <a:spcPts val="600"/>
              </a:spcAft>
            </a:pPr>
            <a:r>
              <a:rPr lang="en-US" sz="1600" dirty="0" err="1">
                <a:solidFill>
                  <a:srgbClr val="660000"/>
                </a:solidFill>
              </a:rPr>
              <a:t>Mingxuan</a:t>
            </a:r>
            <a:r>
              <a:rPr lang="en-US" sz="1600" dirty="0">
                <a:solidFill>
                  <a:srgbClr val="660000"/>
                </a:solidFill>
              </a:rPr>
              <a:t> Xue	</a:t>
            </a:r>
            <a:r>
              <a:rPr lang="en-US" sz="1600" dirty="0" err="1">
                <a:solidFill>
                  <a:srgbClr val="660000"/>
                </a:solidFill>
              </a:rPr>
              <a:t>Keyu</a:t>
            </a:r>
            <a:r>
              <a:rPr lang="en-US" sz="1600" dirty="0">
                <a:solidFill>
                  <a:srgbClr val="660000"/>
                </a:solidFill>
              </a:rPr>
              <a:t> Ding	          Qian Liu 	             </a:t>
            </a:r>
            <a:r>
              <a:rPr lang="en-US" sz="1600" dirty="0" err="1">
                <a:solidFill>
                  <a:srgbClr val="660000"/>
                </a:solidFill>
              </a:rPr>
              <a:t>Soobong</a:t>
            </a:r>
            <a:r>
              <a:rPr lang="en-US" sz="1600" dirty="0">
                <a:solidFill>
                  <a:srgbClr val="660000"/>
                </a:solidFill>
              </a:rPr>
              <a:t> Kim	        Yong-Peng Zhang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660000"/>
                </a:solidFill>
              </a:rPr>
              <a:t>Qing Lin		</a:t>
            </a:r>
            <a:r>
              <a:rPr lang="en-US" sz="1600" dirty="0" err="1">
                <a:solidFill>
                  <a:srgbClr val="660000"/>
                </a:solidFill>
              </a:rPr>
              <a:t>Kaixian</a:t>
            </a:r>
            <a:r>
              <a:rPr lang="en-US" sz="1600" dirty="0">
                <a:solidFill>
                  <a:srgbClr val="660000"/>
                </a:solidFill>
              </a:rPr>
              <a:t> Ni	          Alexey </a:t>
            </a:r>
            <a:r>
              <a:rPr lang="en-US" sz="1600" dirty="0" err="1">
                <a:solidFill>
                  <a:srgbClr val="660000"/>
                </a:solidFill>
              </a:rPr>
              <a:t>Lubashevskiy</a:t>
            </a:r>
            <a:r>
              <a:rPr lang="en-US" sz="1600" dirty="0">
                <a:solidFill>
                  <a:srgbClr val="660000"/>
                </a:solidFill>
              </a:rPr>
              <a:t>    </a:t>
            </a:r>
            <a:r>
              <a:rPr lang="en-US" sz="1600" dirty="0" err="1">
                <a:solidFill>
                  <a:srgbClr val="660000"/>
                </a:solidFill>
              </a:rPr>
              <a:t>Litao</a:t>
            </a:r>
            <a:r>
              <a:rPr lang="en-US" sz="1600" dirty="0">
                <a:solidFill>
                  <a:srgbClr val="660000"/>
                </a:solidFill>
              </a:rPr>
              <a:t> Yang 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BF373D-DE2E-2A61-36D9-F3605345ABA3}"/>
              </a:ext>
            </a:extLst>
          </p:cNvPr>
          <p:cNvGrpSpPr/>
          <p:nvPr/>
        </p:nvGrpSpPr>
        <p:grpSpPr>
          <a:xfrm>
            <a:off x="223678" y="673528"/>
            <a:ext cx="8386922" cy="769441"/>
            <a:chOff x="223678" y="673528"/>
            <a:chExt cx="8386922" cy="76944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15851E9-6205-201E-4C01-227EDC589265}"/>
                </a:ext>
              </a:extLst>
            </p:cNvPr>
            <p:cNvSpPr/>
            <p:nvPr/>
          </p:nvSpPr>
          <p:spPr>
            <a:xfrm>
              <a:off x="7218984" y="926680"/>
              <a:ext cx="252447" cy="1275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F366C01-E704-B2BC-EFE6-815DE0CF5E20}"/>
                </a:ext>
              </a:extLst>
            </p:cNvPr>
            <p:cNvSpPr txBox="1"/>
            <p:nvPr/>
          </p:nvSpPr>
          <p:spPr>
            <a:xfrm>
              <a:off x="223678" y="673528"/>
              <a:ext cx="8386922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200" dirty="0">
                  <a:solidFill>
                    <a:srgbClr val="2A3674"/>
                  </a:solidFill>
                  <a:latin typeface="+mn-lt"/>
                </a:rPr>
                <a:t>							       , but many groups are in a race to see it at reactors. </a:t>
              </a:r>
              <a:endParaRPr lang="en-US" sz="2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401583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A9E1A7-4317-7B3D-75C2-6A49BBBD64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9EB5E5-1D1A-6F20-D421-ED3196BE3182}"/>
              </a:ext>
            </a:extLst>
          </p:cNvPr>
          <p:cNvGrpSpPr/>
          <p:nvPr/>
        </p:nvGrpSpPr>
        <p:grpSpPr>
          <a:xfrm>
            <a:off x="3854" y="2797549"/>
            <a:ext cx="3557436" cy="1828798"/>
            <a:chOff x="6732497" y="1397002"/>
            <a:chExt cx="3557436" cy="1828798"/>
          </a:xfrm>
        </p:grpSpPr>
        <p:pic>
          <p:nvPicPr>
            <p:cNvPr id="4" name="Picture 3" descr="reinescontrols">
              <a:extLst>
                <a:ext uri="{FF2B5EF4-FFF2-40B4-BE49-F238E27FC236}">
                  <a16:creationId xmlns:a16="http://schemas.microsoft.com/office/drawing/2014/main" id="{29E9AD95-7F21-346F-0E55-17E0428C6D7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32497" y="1397002"/>
              <a:ext cx="2390865" cy="1828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 Box 5">
              <a:extLst>
                <a:ext uri="{FF2B5EF4-FFF2-40B4-BE49-F238E27FC236}">
                  <a16:creationId xmlns:a16="http://schemas.microsoft.com/office/drawing/2014/main" id="{97E269F2-FDBD-445B-F031-C45C34D00C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6685" y="1942069"/>
              <a:ext cx="1193248" cy="738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/>
              <a:r>
                <a:rPr lang="en-US" altLang="en-US" sz="1400" dirty="0">
                  <a:solidFill>
                    <a:srgbClr val="2A3674"/>
                  </a:solidFill>
                </a:rPr>
                <a:t>Fred </a:t>
              </a:r>
              <a:r>
                <a:rPr lang="en-US" altLang="en-US" sz="1400" dirty="0" err="1">
                  <a:solidFill>
                    <a:srgbClr val="2A3674"/>
                  </a:solidFill>
                </a:rPr>
                <a:t>Reines</a:t>
              </a:r>
              <a:r>
                <a:rPr lang="en-US" altLang="en-US" sz="1400" dirty="0">
                  <a:solidFill>
                    <a:srgbClr val="2A3674"/>
                  </a:solidFill>
                </a:rPr>
                <a:t> </a:t>
              </a:r>
            </a:p>
            <a:p>
              <a:pPr eaLnBrk="1" hangingPunct="1"/>
              <a:r>
                <a:rPr lang="en-US" altLang="en-US" sz="1400" dirty="0">
                  <a:solidFill>
                    <a:srgbClr val="2A3674"/>
                  </a:solidFill>
                </a:rPr>
                <a:t>and </a:t>
              </a:r>
            </a:p>
            <a:p>
              <a:pPr eaLnBrk="1" hangingPunct="1"/>
              <a:r>
                <a:rPr lang="en-US" altLang="en-US" sz="1400" dirty="0">
                  <a:solidFill>
                    <a:srgbClr val="2A3674"/>
                  </a:solidFill>
                </a:rPr>
                <a:t>Clyde Cowan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AE1FEFE-A5D4-3E08-9425-57D51BAA5A1E}"/>
              </a:ext>
            </a:extLst>
          </p:cNvPr>
          <p:cNvGrpSpPr/>
          <p:nvPr/>
        </p:nvGrpSpPr>
        <p:grpSpPr>
          <a:xfrm>
            <a:off x="0" y="718460"/>
            <a:ext cx="2834217" cy="2001948"/>
            <a:chOff x="0" y="685802"/>
            <a:chExt cx="2834217" cy="2001948"/>
          </a:xfrm>
        </p:grpSpPr>
        <p:pic>
          <p:nvPicPr>
            <p:cNvPr id="6" name="Picture 5" descr="A person in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3C33522E-C6C0-082C-A1AE-E5FBC086DA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85802"/>
              <a:ext cx="1417109" cy="2001948"/>
            </a:xfrm>
            <a:prstGeom prst="rect">
              <a:avLst/>
            </a:prstGeom>
          </p:spPr>
        </p:pic>
        <p:sp>
          <p:nvSpPr>
            <p:cNvPr id="8" name="Text Box 5">
              <a:extLst>
                <a:ext uri="{FF2B5EF4-FFF2-40B4-BE49-F238E27FC236}">
                  <a16:creationId xmlns:a16="http://schemas.microsoft.com/office/drawing/2014/main" id="{820AFA17-8500-15DE-9FBE-0E251D4BD5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17109" y="1534803"/>
              <a:ext cx="14171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2A3674"/>
                  </a:solidFill>
                </a:rPr>
                <a:t>Wolfgang Pauli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D370AC4-D85D-0D75-39DC-18F4D51F5D49}"/>
              </a:ext>
            </a:extLst>
          </p:cNvPr>
          <p:cNvGrpSpPr/>
          <p:nvPr/>
        </p:nvGrpSpPr>
        <p:grpSpPr>
          <a:xfrm>
            <a:off x="-3314" y="4704213"/>
            <a:ext cx="3203553" cy="1786445"/>
            <a:chOff x="20637" y="3536752"/>
            <a:chExt cx="3203553" cy="1786445"/>
          </a:xfrm>
        </p:grpSpPr>
        <p:pic>
          <p:nvPicPr>
            <p:cNvPr id="10" name="Picture 9" descr="A person in a suit&#10;&#10;Description automatically generated with low confidence">
              <a:extLst>
                <a:ext uri="{FF2B5EF4-FFF2-40B4-BE49-F238E27FC236}">
                  <a16:creationId xmlns:a16="http://schemas.microsoft.com/office/drawing/2014/main" id="{9DC0459E-ECC3-7015-0330-76655704A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37" y="3536752"/>
              <a:ext cx="1786445" cy="1786445"/>
            </a:xfrm>
            <a:prstGeom prst="rect">
              <a:avLst/>
            </a:prstGeom>
          </p:spPr>
        </p:pic>
        <p:sp>
          <p:nvSpPr>
            <p:cNvPr id="12" name="Text Box 5">
              <a:extLst>
                <a:ext uri="{FF2B5EF4-FFF2-40B4-BE49-F238E27FC236}">
                  <a16:creationId xmlns:a16="http://schemas.microsoft.com/office/drawing/2014/main" id="{D7B96AD2-A078-537F-DAA2-91CD89260F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07082" y="4276085"/>
              <a:ext cx="1417108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dirty="0">
                  <a:solidFill>
                    <a:srgbClr val="2A3674"/>
                  </a:solidFill>
                </a:rPr>
                <a:t>Michael Faraday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6CCA692-B7AD-1C3D-E1B5-D59E51E2DB1E}"/>
              </a:ext>
            </a:extLst>
          </p:cNvPr>
          <p:cNvSpPr txBox="1"/>
          <p:nvPr/>
        </p:nvSpPr>
        <p:spPr>
          <a:xfrm>
            <a:off x="4546600" y="769438"/>
            <a:ext cx="341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660000"/>
                </a:solidFill>
              </a:rPr>
              <a:t>Scientific Applications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37FDBE0B-2369-AB40-5578-526E2FAD46FF}"/>
              </a:ext>
            </a:extLst>
          </p:cNvPr>
          <p:cNvGrpSpPr/>
          <p:nvPr/>
        </p:nvGrpSpPr>
        <p:grpSpPr>
          <a:xfrm>
            <a:off x="5057200" y="1305861"/>
            <a:ext cx="2390866" cy="2194378"/>
            <a:chOff x="6174800" y="1305861"/>
            <a:chExt cx="2390866" cy="2194378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B5DA181-D5C1-0F3E-36F3-8CE4A5B1EF9D}"/>
                </a:ext>
              </a:extLst>
            </p:cNvPr>
            <p:cNvGrpSpPr/>
            <p:nvPr/>
          </p:nvGrpSpPr>
          <p:grpSpPr>
            <a:xfrm>
              <a:off x="6174800" y="1683181"/>
              <a:ext cx="2390866" cy="1817058"/>
              <a:chOff x="6794120" y="4660933"/>
              <a:chExt cx="2390866" cy="1817058"/>
            </a:xfrm>
          </p:grpSpPr>
          <p:pic>
            <p:nvPicPr>
              <p:cNvPr id="11" name="Picture 10" descr="A picture containing clothing, person, aviation, plane&#10;&#10;Description automatically generated">
                <a:extLst>
                  <a:ext uri="{FF2B5EF4-FFF2-40B4-BE49-F238E27FC236}">
                    <a16:creationId xmlns:a16="http://schemas.microsoft.com/office/drawing/2014/main" id="{77A71629-13D7-F2ED-B792-CEA2EDB2FC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4120" y="4660933"/>
                <a:ext cx="2390866" cy="1817058"/>
              </a:xfrm>
              <a:prstGeom prst="rect">
                <a:avLst/>
              </a:prstGeom>
            </p:spPr>
          </p:pic>
          <p:sp>
            <p:nvSpPr>
              <p:cNvPr id="14" name="Text Box 5">
                <a:extLst>
                  <a:ext uri="{FF2B5EF4-FFF2-40B4-BE49-F238E27FC236}">
                    <a16:creationId xmlns:a16="http://schemas.microsoft.com/office/drawing/2014/main" id="{1CB06DAF-487E-8B33-750B-C37BDA2172D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94120" y="4660933"/>
                <a:ext cx="1116495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/>
                <a:r>
                  <a:rPr lang="en-US" altLang="en-US" sz="1400" dirty="0">
                    <a:solidFill>
                      <a:srgbClr val="2A3674"/>
                    </a:solidFill>
                  </a:rPr>
                  <a:t>Ray Davis</a:t>
                </a:r>
              </a:p>
              <a:p>
                <a:pPr algn="ctr" eaLnBrk="1" hangingPunct="1"/>
                <a:r>
                  <a:rPr lang="en-US" altLang="en-US" sz="1400" dirty="0">
                    <a:solidFill>
                      <a:srgbClr val="2A3674"/>
                    </a:solidFill>
                  </a:rPr>
                  <a:t>and </a:t>
                </a:r>
              </a:p>
              <a:p>
                <a:pPr algn="ctr" eaLnBrk="1" hangingPunct="1"/>
                <a:r>
                  <a:rPr lang="en-US" altLang="en-US" sz="1400" dirty="0">
                    <a:solidFill>
                      <a:srgbClr val="2A3674"/>
                    </a:solidFill>
                  </a:rPr>
                  <a:t>John </a:t>
                </a:r>
                <a:r>
                  <a:rPr lang="en-US" altLang="en-US" sz="1400" dirty="0" err="1">
                    <a:solidFill>
                      <a:srgbClr val="2A3674"/>
                    </a:solidFill>
                  </a:rPr>
                  <a:t>Bahcall</a:t>
                </a:r>
                <a:endParaRPr lang="en-US" altLang="en-US" sz="1400" dirty="0">
                  <a:solidFill>
                    <a:srgbClr val="2A3674"/>
                  </a:solidFill>
                </a:endParaRPr>
              </a:p>
            </p:txBody>
          </p:sp>
        </p:grpSp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24E5553F-C0EE-286E-2B9A-A0D7783EC09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6147" y="1305861"/>
              <a:ext cx="216817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2A3674"/>
                  </a:solidFill>
                </a:rPr>
                <a:t>Solar Neutrinos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E9AB7C7-FB59-F5C5-A5AD-8515E1AB3744}"/>
              </a:ext>
            </a:extLst>
          </p:cNvPr>
          <p:cNvGrpSpPr/>
          <p:nvPr/>
        </p:nvGrpSpPr>
        <p:grpSpPr>
          <a:xfrm>
            <a:off x="4210756" y="3885547"/>
            <a:ext cx="4704645" cy="2426771"/>
            <a:chOff x="4210756" y="3885547"/>
            <a:chExt cx="4704645" cy="2426771"/>
          </a:xfrm>
        </p:grpSpPr>
        <p:sp>
          <p:nvSpPr>
            <p:cNvPr id="20" name="Text Box 5">
              <a:extLst>
                <a:ext uri="{FF2B5EF4-FFF2-40B4-BE49-F238E27FC236}">
                  <a16:creationId xmlns:a16="http://schemas.microsoft.com/office/drawing/2014/main" id="{57C2FBB6-BE9F-2291-4843-A0A3FD2AA4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44079" y="3885547"/>
              <a:ext cx="141710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800" dirty="0">
                  <a:solidFill>
                    <a:srgbClr val="2A3674"/>
                  </a:solidFill>
                </a:rPr>
                <a:t>Geoneutrinos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AC8B4B7-77A2-227C-9019-36CC7F85E833}"/>
                </a:ext>
              </a:extLst>
            </p:cNvPr>
            <p:cNvSpPr txBox="1"/>
            <p:nvPr/>
          </p:nvSpPr>
          <p:spPr>
            <a:xfrm>
              <a:off x="4210756" y="4265604"/>
              <a:ext cx="4704645" cy="2046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600" u="sng" dirty="0">
                  <a:solidFill>
                    <a:srgbClr val="2A3674"/>
                  </a:solidFill>
                </a:rPr>
                <a:t>Several parallel talks this afternoon:</a:t>
              </a:r>
            </a:p>
            <a:p>
              <a:pPr marL="365760" indent="-365760">
                <a:spcAft>
                  <a:spcPts val="600"/>
                </a:spcAft>
              </a:pPr>
              <a:r>
                <a:rPr lang="en-US" sz="1600" dirty="0" err="1">
                  <a:solidFill>
                    <a:srgbClr val="660000"/>
                  </a:solidFill>
                </a:rPr>
                <a:t>Xuefeng</a:t>
              </a:r>
              <a:r>
                <a:rPr lang="en-US" sz="1600" dirty="0">
                  <a:solidFill>
                    <a:srgbClr val="660000"/>
                  </a:solidFill>
                </a:rPr>
                <a:t> Ding: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2A3674"/>
                  </a:solidFill>
                </a:rPr>
                <a:t>Geoneutrino Measurement with </a:t>
              </a:r>
              <a:r>
                <a:rPr lang="en-US" sz="1600" dirty="0" err="1">
                  <a:solidFill>
                    <a:srgbClr val="2A3674"/>
                  </a:solidFill>
                </a:rPr>
                <a:t>Borexino</a:t>
              </a:r>
              <a:endParaRPr lang="en-US" sz="1600" dirty="0">
                <a:solidFill>
                  <a:srgbClr val="2A3674"/>
                </a:solidFill>
              </a:endParaRPr>
            </a:p>
            <a:p>
              <a:pPr marL="365760" indent="-365760">
                <a:spcAft>
                  <a:spcPts val="600"/>
                </a:spcAft>
              </a:pPr>
              <a:r>
                <a:rPr lang="en-US" sz="1600" dirty="0">
                  <a:solidFill>
                    <a:srgbClr val="660000"/>
                  </a:solidFill>
                </a:rPr>
                <a:t>Nanami Kawada:</a:t>
              </a:r>
              <a:r>
                <a:rPr lang="en-US" sz="1600" dirty="0"/>
                <a:t> </a:t>
              </a:r>
              <a:r>
                <a:rPr lang="en-US" sz="1600" dirty="0">
                  <a:solidFill>
                    <a:srgbClr val="2A3674"/>
                  </a:solidFill>
                </a:rPr>
                <a:t>Geoneutrino Measurement with </a:t>
              </a:r>
              <a:r>
                <a:rPr lang="en-US" sz="1600" dirty="0" err="1">
                  <a:solidFill>
                    <a:srgbClr val="2A3674"/>
                  </a:solidFill>
                </a:rPr>
                <a:t>KamLAND</a:t>
              </a:r>
              <a:endParaRPr lang="en-US" sz="1600" dirty="0">
                <a:solidFill>
                  <a:srgbClr val="2A3674"/>
                </a:solidFill>
              </a:endParaRPr>
            </a:p>
            <a:p>
              <a:pPr marL="365760" indent="-365760">
                <a:spcAft>
                  <a:spcPts val="600"/>
                </a:spcAft>
              </a:pPr>
              <a:r>
                <a:rPr lang="en-US" sz="1600" dirty="0" err="1">
                  <a:solidFill>
                    <a:srgbClr val="660000"/>
                  </a:solidFill>
                </a:rPr>
                <a:t>Ruohan</a:t>
              </a:r>
              <a:r>
                <a:rPr lang="en-US" sz="1600" dirty="0">
                  <a:solidFill>
                    <a:srgbClr val="660000"/>
                  </a:solidFill>
                </a:rPr>
                <a:t> Gao: </a:t>
              </a:r>
              <a:r>
                <a:rPr lang="en-US" sz="1600" dirty="0">
                  <a:solidFill>
                    <a:srgbClr val="2A3674"/>
                  </a:solidFill>
                </a:rPr>
                <a:t>Geoneutrino Signal at JUNO Predicted by Geological Models</a:t>
              </a:r>
            </a:p>
          </p:txBody>
        </p:sp>
      </p:grpSp>
      <p:sp>
        <p:nvSpPr>
          <p:cNvPr id="27" name="Title 1">
            <a:extLst>
              <a:ext uri="{FF2B5EF4-FFF2-40B4-BE49-F238E27FC236}">
                <a16:creationId xmlns:a16="http://schemas.microsoft.com/office/drawing/2014/main" id="{CA0F3E52-BC48-6B9A-8130-9B025CC280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314" y="1"/>
            <a:ext cx="9147313" cy="685800"/>
          </a:xfrm>
        </p:spPr>
        <p:txBody>
          <a:bodyPr/>
          <a:lstStyle/>
          <a:p>
            <a:r>
              <a:rPr lang="en-US" dirty="0"/>
              <a:t>History and Context</a:t>
            </a:r>
          </a:p>
        </p:txBody>
      </p:sp>
    </p:spTree>
    <p:extLst>
      <p:ext uri="{BB962C8B-B14F-4D97-AF65-F5344CB8AC3E}">
        <p14:creationId xmlns:p14="http://schemas.microsoft.com/office/powerpoint/2010/main" val="1716683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C9387-1123-9026-78FB-8DC9ACE960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8751DA-2FFB-81BB-30E2-5BA6F7CC7B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96385A3-1D47-9A64-209A-D102D141A3CF}"/>
              </a:ext>
            </a:extLst>
          </p:cNvPr>
          <p:cNvSpPr txBox="1">
            <a:spLocks/>
          </p:cNvSpPr>
          <p:nvPr/>
        </p:nvSpPr>
        <p:spPr>
          <a:xfrm>
            <a:off x="218243" y="767800"/>
            <a:ext cx="8627639" cy="55991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2A3674"/>
                </a:solidFill>
                <a:latin typeface="+mn-lt"/>
              </a:rPr>
              <a:t>Neutrino application are still science fiction,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660000"/>
                </a:solidFill>
                <a:latin typeface="+mn-lt"/>
              </a:rPr>
              <a:t>But we’re getting closer, thanks to advances in detector technology, and an improving understand of the reactor neutrino flux and spectrum.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2A3674"/>
                </a:solidFill>
                <a:latin typeface="+mn-lt"/>
              </a:rPr>
              <a:t>There is a building consensus that applications detectors should use segmentation, to take advantage of the unique topology of the IBD events.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660000"/>
                </a:solidFill>
                <a:latin typeface="+mn-lt"/>
              </a:rPr>
              <a:t>Plastic scintillator makes the detectors more robust.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2A3674"/>
                </a:solidFill>
                <a:latin typeface="+mn-lt"/>
              </a:rPr>
              <a:t>Using lithium-6 as the capture nucleus helps to contains the neutron capture in smaller detectors.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2400" dirty="0">
                <a:solidFill>
                  <a:srgbClr val="660000"/>
                </a:solidFill>
                <a:latin typeface="+mn-lt"/>
              </a:rPr>
              <a:t>Coherent elastic neutrino nucleus scattering will be the applications technology of the future, but first we have to learn how to see it at reactors.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endParaRPr lang="en-US" sz="2400" dirty="0">
              <a:solidFill>
                <a:srgbClr val="2A3674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84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dirty="0"/>
              <a:t>Jonathan Link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482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1420D6-35E5-E972-1A11-61FAA19B21E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43E2BB9-FDC8-E536-9CF8-3D360947EB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55F4F1-92DC-8F2D-7148-8E19FCDB3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2" y="3428992"/>
            <a:ext cx="15" cy="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CB80C-A474-F9EA-3CF2-894277A526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992" y="3428992"/>
            <a:ext cx="15" cy="15"/>
          </a:xfrm>
          <a:prstGeom prst="rect">
            <a:avLst/>
          </a:prstGeom>
        </p:spPr>
      </p:pic>
      <p:pic>
        <p:nvPicPr>
          <p:cNvPr id="11" name="Picture 10" descr="A picture containing purple, painting, violet, art&#10;&#10;Description automatically generated">
            <a:extLst>
              <a:ext uri="{FF2B5EF4-FFF2-40B4-BE49-F238E27FC236}">
                <a16:creationId xmlns:a16="http://schemas.microsoft.com/office/drawing/2014/main" id="{19641FC9-C28C-070F-4706-E2D136FBE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"/>
            <a:ext cx="9144000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9FBF69F-2796-6622-B343-A7527E172D5D}"/>
              </a:ext>
            </a:extLst>
          </p:cNvPr>
          <p:cNvSpPr txBox="1"/>
          <p:nvPr/>
        </p:nvSpPr>
        <p:spPr>
          <a:xfrm>
            <a:off x="93983" y="5853530"/>
            <a:ext cx="4071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ill Sans Nova" panose="020F0502020204030204" pitchFamily="34" charset="0"/>
              </a:rPr>
              <a:t>From: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F0502020204030204" pitchFamily="34" charset="0"/>
              </a:rPr>
              <a:t>Star Trek: The Next Generation</a:t>
            </a:r>
          </a:p>
          <a:p>
            <a:r>
              <a:rPr lang="en-US" dirty="0">
                <a:solidFill>
                  <a:schemeClr val="bg1"/>
                </a:solidFill>
                <a:latin typeface="Gill Sans Nova" panose="020F0502020204030204" pitchFamily="34" charset="0"/>
              </a:rPr>
              <a:t>S3 E7 The Enemy (Nov 6, 1989)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879A045-71BC-4857-4100-2E4202BA091D}"/>
              </a:ext>
            </a:extLst>
          </p:cNvPr>
          <p:cNvGrpSpPr/>
          <p:nvPr/>
        </p:nvGrpSpPr>
        <p:grpSpPr>
          <a:xfrm>
            <a:off x="1147683" y="1026122"/>
            <a:ext cx="2243217" cy="646331"/>
            <a:chOff x="1147683" y="1026122"/>
            <a:chExt cx="2243217" cy="646331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FB1974-7489-CC5C-D191-51B03DFA0EC0}"/>
                </a:ext>
              </a:extLst>
            </p:cNvPr>
            <p:cNvSpPr txBox="1"/>
            <p:nvPr/>
          </p:nvSpPr>
          <p:spPr>
            <a:xfrm>
              <a:off x="1147683" y="1026122"/>
              <a:ext cx="19642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This is supposed to be a neutrino beam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68BF36AB-DE4D-1541-0EB6-A4538CC6FC9E}"/>
                </a:ext>
              </a:extLst>
            </p:cNvPr>
            <p:cNvCxnSpPr/>
            <p:nvPr/>
          </p:nvCxnSpPr>
          <p:spPr>
            <a:xfrm>
              <a:off x="3060700" y="1392722"/>
              <a:ext cx="330200" cy="0"/>
            </a:xfrm>
            <a:prstGeom prst="straightConnector1">
              <a:avLst/>
            </a:prstGeom>
            <a:ln w="38100">
              <a:solidFill>
                <a:schemeClr val="bg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A5903394-BC07-114B-4A38-C0905E517477}"/>
              </a:ext>
            </a:extLst>
          </p:cNvPr>
          <p:cNvSpPr txBox="1"/>
          <p:nvPr/>
        </p:nvSpPr>
        <p:spPr>
          <a:xfrm>
            <a:off x="1642533" y="1759323"/>
            <a:ext cx="19642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…and he can see it</a:t>
            </a:r>
          </a:p>
        </p:txBody>
      </p:sp>
    </p:spTree>
    <p:extLst>
      <p:ext uri="{BB962C8B-B14F-4D97-AF65-F5344CB8AC3E}">
        <p14:creationId xmlns:p14="http://schemas.microsoft.com/office/powerpoint/2010/main" val="594549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84516-C2D2-06A5-84FF-51365E719F7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Coherent Scattering and Submarine Detection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D7F15A-ABBC-2FA7-989E-C291BB9472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 descr="A submarine in the water&#10;&#10;Description automatically generated with medium confidence">
            <a:extLst>
              <a:ext uri="{FF2B5EF4-FFF2-40B4-BE49-F238E27FC236}">
                <a16:creationId xmlns:a16="http://schemas.microsoft.com/office/drawing/2014/main" id="{BECE4735-FF10-0C2B-86C6-BF3E08C4207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322" y="4164023"/>
            <a:ext cx="3090332" cy="23189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877274-00E0-B58A-0689-F0F9F54B82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94268"/>
            <a:ext cx="1512357" cy="148034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EE53D4-654E-B7BA-E181-4A1D8305B871}"/>
                  </a:ext>
                </a:extLst>
              </p:cNvPr>
              <p:cNvSpPr txBox="1"/>
              <p:nvPr/>
            </p:nvSpPr>
            <p:spPr>
              <a:xfrm>
                <a:off x="1554401" y="711016"/>
                <a:ext cx="3898131" cy="16437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200"/>
                  </a:spcAft>
                </a:pPr>
                <a:r>
                  <a:rPr lang="en-US" dirty="0">
                    <a:solidFill>
                      <a:srgbClr val="2A3674"/>
                    </a:solidFill>
                  </a:rPr>
                  <a:t>In 1974, Daniel Freedman wrote his famous paper on coherent elastic neutrino nucleus scattering (CE</a:t>
                </a:r>
                <a:r>
                  <a:rPr lang="el-GR" dirty="0">
                    <a:solidFill>
                      <a:srgbClr val="2A3674"/>
                    </a:solidFill>
                  </a:rPr>
                  <a:t>ν</a:t>
                </a:r>
                <a:r>
                  <a:rPr lang="en-US" dirty="0">
                    <a:solidFill>
                      <a:srgbClr val="2A3674"/>
                    </a:solidFill>
                  </a:rPr>
                  <a:t>NS)</a:t>
                </a:r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ox>
                        <m:boxPr>
                          <m:ctrlPr>
                            <a:rPr lang="en-US" sz="2400" i="1" smtClean="0">
                              <a:solidFill>
                                <a:srgbClr val="66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den>
                          </m:f>
                        </m:e>
                      </m:box>
                      <m:r>
                        <a:rPr lang="en-US" sz="2400" i="1" smtClean="0">
                          <a:solidFill>
                            <a:srgbClr val="66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box>
                        <m:boxPr>
                          <m:ctrlPr>
                            <a:rPr lang="en-US" sz="2400" i="1" smtClean="0">
                              <a:solidFill>
                                <a:srgbClr val="66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sz="240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smtClean="0">
                                      <a:solidFill>
                                        <a:srgbClr val="66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solidFill>
                                        <a:srgbClr val="66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solidFill>
                                        <a:srgbClr val="66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den>
                          </m:f>
                          <m:sSup>
                            <m:sSupPr>
                              <m:ctrlPr>
                                <a:rPr lang="en-US" sz="240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p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40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el-GR" sz="240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ν</m:t>
                              </m:r>
                            </m:sub>
                            <m:sup>
                              <m:r>
                                <a:rPr lang="en-US" sz="2400" b="0" i="1" smtClean="0">
                                  <a:solidFill>
                                    <a:srgbClr val="66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bSup>
                        </m:e>
                      </m:box>
                      <m:r>
                        <a:rPr lang="en-US" sz="2400" b="0" i="0" smtClean="0">
                          <a:solidFill>
                            <a:srgbClr val="66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(1+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solidFill>
                            <a:srgbClr val="66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cos</m:t>
                      </m:r>
                      <m:r>
                        <a:rPr lang="el-GR" sz="2400" b="0" i="1" smtClean="0">
                          <a:solidFill>
                            <a:srgbClr val="66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0" smtClean="0">
                          <a:solidFill>
                            <a:srgbClr val="66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0EE53D4-654E-B7BA-E181-4A1D8305B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401" y="711016"/>
                <a:ext cx="3898131" cy="1643720"/>
              </a:xfrm>
              <a:prstGeom prst="rect">
                <a:avLst/>
              </a:prstGeom>
              <a:blipFill>
                <a:blip r:embed="rId4"/>
                <a:stretch>
                  <a:fillRect l="-1408" t="-22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CE6A0302-9615-B9B9-3F5E-E883D778C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88434" y="948799"/>
            <a:ext cx="3755565" cy="12530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D46B14-3FCA-113F-B005-ADEC618C0C68}"/>
                  </a:ext>
                </a:extLst>
              </p:cNvPr>
              <p:cNvSpPr txBox="1"/>
              <p:nvPr/>
            </p:nvSpPr>
            <p:spPr>
              <a:xfrm>
                <a:off x="3190073" y="1878244"/>
                <a:ext cx="32173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180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18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e>
                        <m:sup>
                          <m:r>
                            <a:rPr lang="en-US" sz="1800" b="0" i="1" smtClean="0">
                              <a:solidFill>
                                <a:srgbClr val="FF66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7D46B14-3FCA-113F-B005-ADEC618C0C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0073" y="1878244"/>
                <a:ext cx="321733" cy="276999"/>
              </a:xfrm>
              <a:prstGeom prst="rect">
                <a:avLst/>
              </a:prstGeom>
              <a:blipFill>
                <a:blip r:embed="rId6"/>
                <a:stretch>
                  <a:fillRect l="-18868" t="-2174" r="-11321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oup 45">
            <a:extLst>
              <a:ext uri="{FF2B5EF4-FFF2-40B4-BE49-F238E27FC236}">
                <a16:creationId xmlns:a16="http://schemas.microsoft.com/office/drawing/2014/main" id="{F2648B13-ECCF-9C89-E14D-049F29352146}"/>
              </a:ext>
            </a:extLst>
          </p:cNvPr>
          <p:cNvGrpSpPr/>
          <p:nvPr/>
        </p:nvGrpSpPr>
        <p:grpSpPr>
          <a:xfrm>
            <a:off x="6010811" y="3961246"/>
            <a:ext cx="3050102" cy="1594517"/>
            <a:chOff x="489228" y="3714325"/>
            <a:chExt cx="3050102" cy="1594517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DDA3B047-015D-5DC1-5DFB-6CDAAC903F72}"/>
                </a:ext>
              </a:extLst>
            </p:cNvPr>
            <p:cNvGrpSpPr/>
            <p:nvPr/>
          </p:nvGrpSpPr>
          <p:grpSpPr>
            <a:xfrm>
              <a:off x="489228" y="3714326"/>
              <a:ext cx="965450" cy="1586050"/>
              <a:chOff x="489228" y="3714326"/>
              <a:chExt cx="965450" cy="158605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F6A7A8E-5A93-F708-531D-76734C374F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9228" y="3714326"/>
                <a:ext cx="965450" cy="1342919"/>
              </a:xfrm>
              <a:prstGeom prst="rect">
                <a:avLst/>
              </a:prstGeom>
            </p:spPr>
          </p:pic>
          <p:sp>
            <p:nvSpPr>
              <p:cNvPr id="23" name="Text Box 5">
                <a:extLst>
                  <a:ext uri="{FF2B5EF4-FFF2-40B4-BE49-F238E27FC236}">
                    <a16:creationId xmlns:a16="http://schemas.microsoft.com/office/drawing/2014/main" id="{7C883602-A3CE-4540-0DB2-71E76102420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89228" y="5023377"/>
                <a:ext cx="965450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200" dirty="0"/>
                  <a:t>Curt Callan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8412EB9-98BD-B060-E697-47448C935385}"/>
                </a:ext>
              </a:extLst>
            </p:cNvPr>
            <p:cNvGrpSpPr/>
            <p:nvPr/>
          </p:nvGrpSpPr>
          <p:grpSpPr>
            <a:xfrm>
              <a:off x="1302278" y="3714325"/>
              <a:ext cx="1347789" cy="1594517"/>
              <a:chOff x="1302278" y="3714325"/>
              <a:chExt cx="1347789" cy="1594517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83F65B73-89E6-2573-BD08-43BC5B1BD8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23762" y="3714325"/>
                <a:ext cx="914637" cy="1342919"/>
              </a:xfrm>
              <a:prstGeom prst="rect">
                <a:avLst/>
              </a:prstGeom>
            </p:spPr>
          </p:pic>
          <p:sp>
            <p:nvSpPr>
              <p:cNvPr id="27" name="Text Box 5">
                <a:extLst>
                  <a:ext uri="{FF2B5EF4-FFF2-40B4-BE49-F238E27FC236}">
                    <a16:creationId xmlns:a16="http://schemas.microsoft.com/office/drawing/2014/main" id="{4881721F-566E-DA20-4F19-56B90384909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02278" y="5031843"/>
                <a:ext cx="1347789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200" dirty="0"/>
                  <a:t>Freeman Dyson</a:t>
                </a:r>
              </a:p>
            </p:txBody>
          </p:sp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082F734D-54B1-C6B9-863D-69AE222C7A1F}"/>
                </a:ext>
              </a:extLst>
            </p:cNvPr>
            <p:cNvGrpSpPr/>
            <p:nvPr/>
          </p:nvGrpSpPr>
          <p:grpSpPr>
            <a:xfrm>
              <a:off x="2523067" y="3714325"/>
              <a:ext cx="1016263" cy="1594517"/>
              <a:chOff x="2523067" y="3714325"/>
              <a:chExt cx="1016263" cy="1594517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76BEC0BF-F5A7-FCFF-DE35-2D6BB0CF9D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23067" y="3714325"/>
                <a:ext cx="1016263" cy="1342919"/>
              </a:xfrm>
              <a:prstGeom prst="rect">
                <a:avLst/>
              </a:prstGeom>
            </p:spPr>
          </p:pic>
          <p:sp>
            <p:nvSpPr>
              <p:cNvPr id="31" name="Text Box 5">
                <a:extLst>
                  <a:ext uri="{FF2B5EF4-FFF2-40B4-BE49-F238E27FC236}">
                    <a16:creationId xmlns:a16="http://schemas.microsoft.com/office/drawing/2014/main" id="{33510E9D-0131-68BE-762D-392C630082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3067" y="5031843"/>
                <a:ext cx="1016263" cy="27699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200" dirty="0"/>
                  <a:t>Sam </a:t>
                </a:r>
                <a:r>
                  <a:rPr lang="en-US" altLang="en-US" sz="1200" dirty="0" err="1"/>
                  <a:t>Treiman</a:t>
                </a:r>
                <a:endParaRPr lang="en-US" altLang="en-US" sz="1200" dirty="0"/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897BBEA2-F808-E640-E942-712FE987C66C}"/>
              </a:ext>
            </a:extLst>
          </p:cNvPr>
          <p:cNvSpPr txBox="1"/>
          <p:nvPr/>
        </p:nvSpPr>
        <p:spPr>
          <a:xfrm>
            <a:off x="331396" y="2392396"/>
            <a:ext cx="84485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2A3674"/>
                </a:solidFill>
              </a:rPr>
              <a:t>In 1984, Joseph Weber proposed a related process of neutrino coherent scattering off a crystal lattice. He claimed this would have an even grater enhancement proportional to the number of atoms squared.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998079-F2C4-79FD-6D66-3728A14CA1AF}"/>
              </a:ext>
            </a:extLst>
          </p:cNvPr>
          <p:cNvGrpSpPr/>
          <p:nvPr/>
        </p:nvGrpSpPr>
        <p:grpSpPr>
          <a:xfrm>
            <a:off x="2175933" y="2962977"/>
            <a:ext cx="364067" cy="365760"/>
            <a:chOff x="6705600" y="3132667"/>
            <a:chExt cx="364067" cy="36576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76ADFC2D-6B82-3084-41D6-978686DE1310}"/>
                </a:ext>
              </a:extLst>
            </p:cNvPr>
            <p:cNvSpPr/>
            <p:nvPr/>
          </p:nvSpPr>
          <p:spPr>
            <a:xfrm>
              <a:off x="6705600" y="3132667"/>
              <a:ext cx="364067" cy="365760"/>
            </a:xfrm>
            <a:prstGeom prst="ellipse">
              <a:avLst/>
            </a:prstGeom>
            <a:noFill/>
            <a:ln w="635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0545FDF8-BDA4-2C58-35BE-EA13C60A6B43}"/>
                </a:ext>
              </a:extLst>
            </p:cNvPr>
            <p:cNvCxnSpPr>
              <a:stCxn id="33" idx="3"/>
              <a:endCxn id="33" idx="7"/>
            </p:cNvCxnSpPr>
            <p:nvPr/>
          </p:nvCxnSpPr>
          <p:spPr>
            <a:xfrm flipV="1">
              <a:off x="6758916" y="3186231"/>
              <a:ext cx="257435" cy="258632"/>
            </a:xfrm>
            <a:prstGeom prst="line">
              <a:avLst/>
            </a:prstGeom>
            <a:ln w="635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1" name="TextBox 50">
            <a:extLst>
              <a:ext uri="{FF2B5EF4-FFF2-40B4-BE49-F238E27FC236}">
                <a16:creationId xmlns:a16="http://schemas.microsoft.com/office/drawing/2014/main" id="{0D712DCB-C528-FDC6-1F93-4C6C4D7A5251}"/>
              </a:ext>
            </a:extLst>
          </p:cNvPr>
          <p:cNvSpPr txBox="1"/>
          <p:nvPr/>
        </p:nvSpPr>
        <p:spPr>
          <a:xfrm>
            <a:off x="331396" y="3418874"/>
            <a:ext cx="84485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660000"/>
                </a:solidFill>
              </a:rPr>
              <a:t>There was a great concern in the US Defense Department that nuclear submarines could be tracked by their neutrinos.   </a:t>
            </a:r>
          </a:p>
        </p:txBody>
      </p:sp>
      <p:grpSp>
        <p:nvGrpSpPr>
          <p:cNvPr id="52" name="Group 99">
            <a:extLst>
              <a:ext uri="{FF2B5EF4-FFF2-40B4-BE49-F238E27FC236}">
                <a16:creationId xmlns:a16="http://schemas.microsoft.com/office/drawing/2014/main" id="{6EF20D26-D873-1CC2-705D-D21BD22D892A}"/>
              </a:ext>
            </a:extLst>
          </p:cNvPr>
          <p:cNvGrpSpPr>
            <a:grpSpLocks/>
          </p:cNvGrpSpPr>
          <p:nvPr/>
        </p:nvGrpSpPr>
        <p:grpSpPr bwMode="auto">
          <a:xfrm>
            <a:off x="685800" y="4176657"/>
            <a:ext cx="2057400" cy="2043113"/>
            <a:chOff x="240" y="528"/>
            <a:chExt cx="1296" cy="1287"/>
          </a:xfrm>
        </p:grpSpPr>
        <p:sp>
          <p:nvSpPr>
            <p:cNvPr id="53" name="Line 100">
              <a:extLst>
                <a:ext uri="{FF2B5EF4-FFF2-40B4-BE49-F238E27FC236}">
                  <a16:creationId xmlns:a16="http://schemas.microsoft.com/office/drawing/2014/main" id="{1E9DA834-B19D-C909-11A6-06C7B0BC694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08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Line 101">
              <a:extLst>
                <a:ext uri="{FF2B5EF4-FFF2-40B4-BE49-F238E27FC236}">
                  <a16:creationId xmlns:a16="http://schemas.microsoft.com/office/drawing/2014/main" id="{67CB2AEF-5C8B-019F-6677-C7A36534FBB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64" y="768"/>
              <a:ext cx="0" cy="24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102">
              <a:extLst>
                <a:ext uri="{FF2B5EF4-FFF2-40B4-BE49-F238E27FC236}">
                  <a16:creationId xmlns:a16="http://schemas.microsoft.com/office/drawing/2014/main" id="{D75F2C74-BF51-1B65-524C-7ED0A45262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32" y="100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103">
              <a:extLst>
                <a:ext uri="{FF2B5EF4-FFF2-40B4-BE49-F238E27FC236}">
                  <a16:creationId xmlns:a16="http://schemas.microsoft.com/office/drawing/2014/main" id="{2A99B296-F835-E207-21E2-A999AF07B3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32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104">
              <a:extLst>
                <a:ext uri="{FF2B5EF4-FFF2-40B4-BE49-F238E27FC236}">
                  <a16:creationId xmlns:a16="http://schemas.microsoft.com/office/drawing/2014/main" id="{076A56E0-2C26-5ED6-596E-B0DD60DDC5A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8" y="1248"/>
              <a:ext cx="24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105">
              <a:extLst>
                <a:ext uri="{FF2B5EF4-FFF2-40B4-BE49-F238E27FC236}">
                  <a16:creationId xmlns:a16="http://schemas.microsoft.com/office/drawing/2014/main" id="{72ECE9F0-B7D4-F5C5-322D-4E149E79E2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4" y="1392"/>
              <a:ext cx="0" cy="192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9" name="Group 106">
              <a:extLst>
                <a:ext uri="{FF2B5EF4-FFF2-40B4-BE49-F238E27FC236}">
                  <a16:creationId xmlns:a16="http://schemas.microsoft.com/office/drawing/2014/main" id="{8DDD8B96-39A3-52DF-AD27-E6B907D7CF6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864"/>
              <a:ext cx="288" cy="231"/>
              <a:chOff x="1968" y="720"/>
              <a:chExt cx="288" cy="231"/>
            </a:xfrm>
          </p:grpSpPr>
          <p:sp>
            <p:nvSpPr>
              <p:cNvPr id="75" name="Text Box 107">
                <a:extLst>
                  <a:ext uri="{FF2B5EF4-FFF2-40B4-BE49-F238E27FC236}">
                    <a16:creationId xmlns:a16="http://schemas.microsoft.com/office/drawing/2014/main" id="{1E57D6CF-D317-B364-56C2-2DB03C0FC93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76" name="Line 108">
                <a:extLst>
                  <a:ext uri="{FF2B5EF4-FFF2-40B4-BE49-F238E27FC236}">
                    <a16:creationId xmlns:a16="http://schemas.microsoft.com/office/drawing/2014/main" id="{457CA15F-A534-4128-7922-4C34F12C522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0" name="Group 109">
              <a:extLst>
                <a:ext uri="{FF2B5EF4-FFF2-40B4-BE49-F238E27FC236}">
                  <a16:creationId xmlns:a16="http://schemas.microsoft.com/office/drawing/2014/main" id="{D9167228-21C3-F930-C354-D14E4A67D4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528"/>
              <a:ext cx="288" cy="231"/>
              <a:chOff x="1968" y="720"/>
              <a:chExt cx="288" cy="231"/>
            </a:xfrm>
          </p:grpSpPr>
          <p:sp>
            <p:nvSpPr>
              <p:cNvPr id="73" name="Text Box 110">
                <a:extLst>
                  <a:ext uri="{FF2B5EF4-FFF2-40B4-BE49-F238E27FC236}">
                    <a16:creationId xmlns:a16="http://schemas.microsoft.com/office/drawing/2014/main" id="{B19C7F11-1C79-3D3A-A545-EBDBA9E7B3D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 dirty="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 dirty="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74" name="Line 111">
                <a:extLst>
                  <a:ext uri="{FF2B5EF4-FFF2-40B4-BE49-F238E27FC236}">
                    <a16:creationId xmlns:a16="http://schemas.microsoft.com/office/drawing/2014/main" id="{1B2EFE30-6812-92A0-B52D-136FB40B6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1" name="Group 112">
              <a:extLst>
                <a:ext uri="{FF2B5EF4-FFF2-40B4-BE49-F238E27FC236}">
                  <a16:creationId xmlns:a16="http://schemas.microsoft.com/office/drawing/2014/main" id="{1E71216B-C3EC-1427-A1C8-EC4750A00BF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248" y="1296"/>
              <a:ext cx="288" cy="231"/>
              <a:chOff x="1968" y="720"/>
              <a:chExt cx="288" cy="231"/>
            </a:xfrm>
          </p:grpSpPr>
          <p:sp>
            <p:nvSpPr>
              <p:cNvPr id="71" name="Text Box 113">
                <a:extLst>
                  <a:ext uri="{FF2B5EF4-FFF2-40B4-BE49-F238E27FC236}">
                    <a16:creationId xmlns:a16="http://schemas.microsoft.com/office/drawing/2014/main" id="{FED45E90-5E2C-E7B8-D65C-95A16294D37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72" name="Line 114">
                <a:extLst>
                  <a:ext uri="{FF2B5EF4-FFF2-40B4-BE49-F238E27FC236}">
                    <a16:creationId xmlns:a16="http://schemas.microsoft.com/office/drawing/2014/main" id="{ACB80E24-889A-A4D5-941A-94BFD5E022F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2" name="Group 115">
              <a:extLst>
                <a:ext uri="{FF2B5EF4-FFF2-40B4-BE49-F238E27FC236}">
                  <a16:creationId xmlns:a16="http://schemas.microsoft.com/office/drawing/2014/main" id="{A72C2B70-9166-E854-1C89-3402C906D6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1584"/>
              <a:ext cx="288" cy="231"/>
              <a:chOff x="1968" y="720"/>
              <a:chExt cx="288" cy="231"/>
            </a:xfrm>
          </p:grpSpPr>
          <p:sp>
            <p:nvSpPr>
              <p:cNvPr id="69" name="Text Box 116">
                <a:extLst>
                  <a:ext uri="{FF2B5EF4-FFF2-40B4-BE49-F238E27FC236}">
                    <a16:creationId xmlns:a16="http://schemas.microsoft.com/office/drawing/2014/main" id="{DB5E8019-391E-E967-F031-352958DFC1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70" name="Line 117">
                <a:extLst>
                  <a:ext uri="{FF2B5EF4-FFF2-40B4-BE49-F238E27FC236}">
                    <a16:creationId xmlns:a16="http://schemas.microsoft.com/office/drawing/2014/main" id="{684EED6E-9D95-10B0-A345-4F6C853AF94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3" name="Group 118">
              <a:extLst>
                <a:ext uri="{FF2B5EF4-FFF2-40B4-BE49-F238E27FC236}">
                  <a16:creationId xmlns:a16="http://schemas.microsoft.com/office/drawing/2014/main" id="{D6168EB5-ADDB-78C1-B803-3D1D9CECA31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1344"/>
              <a:ext cx="288" cy="231"/>
              <a:chOff x="1968" y="720"/>
              <a:chExt cx="288" cy="231"/>
            </a:xfrm>
          </p:grpSpPr>
          <p:sp>
            <p:nvSpPr>
              <p:cNvPr id="67" name="Text Box 119">
                <a:extLst>
                  <a:ext uri="{FF2B5EF4-FFF2-40B4-BE49-F238E27FC236}">
                    <a16:creationId xmlns:a16="http://schemas.microsoft.com/office/drawing/2014/main" id="{32F8420F-E575-EB21-73FA-0233DF99EE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8" name="Line 120">
                <a:extLst>
                  <a:ext uri="{FF2B5EF4-FFF2-40B4-BE49-F238E27FC236}">
                    <a16:creationId xmlns:a16="http://schemas.microsoft.com/office/drawing/2014/main" id="{5FB1603E-E329-E9D7-4387-4E41CCF8D91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4" name="Group 121">
              <a:extLst>
                <a:ext uri="{FF2B5EF4-FFF2-40B4-BE49-F238E27FC236}">
                  <a16:creationId xmlns:a16="http://schemas.microsoft.com/office/drawing/2014/main" id="{C46F9641-AAF9-DACF-FF66-199E1D670D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816"/>
              <a:ext cx="288" cy="231"/>
              <a:chOff x="1968" y="720"/>
              <a:chExt cx="288" cy="231"/>
            </a:xfrm>
          </p:grpSpPr>
          <p:sp>
            <p:nvSpPr>
              <p:cNvPr id="65" name="Text Box 122">
                <a:extLst>
                  <a:ext uri="{FF2B5EF4-FFF2-40B4-BE49-F238E27FC236}">
                    <a16:creationId xmlns:a16="http://schemas.microsoft.com/office/drawing/2014/main" id="{D8321F71-3397-E7E3-0FA7-8564D29FDC2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68" y="720"/>
                <a:ext cx="288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l-GR" altLang="en-US" sz="18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ν</a:t>
                </a:r>
                <a:r>
                  <a:rPr lang="en-US" altLang="en-US" sz="1800" baseline="-25000">
                    <a:solidFill>
                      <a:srgbClr val="FF0000"/>
                    </a:solidFill>
                    <a:cs typeface="Times New Roman" panose="02020603050405020304" pitchFamily="18" charset="0"/>
                  </a:rPr>
                  <a:t>e</a:t>
                </a:r>
                <a:endParaRPr lang="el-GR" altLang="en-US" sz="1800">
                  <a:solidFill>
                    <a:srgbClr val="FF0000"/>
                  </a:solidFill>
                  <a:cs typeface="Times New Roman" panose="02020603050405020304" pitchFamily="18" charset="0"/>
                </a:endParaRPr>
              </a:p>
            </p:txBody>
          </p:sp>
          <p:sp>
            <p:nvSpPr>
              <p:cNvPr id="66" name="Line 123">
                <a:extLst>
                  <a:ext uri="{FF2B5EF4-FFF2-40B4-BE49-F238E27FC236}">
                    <a16:creationId xmlns:a16="http://schemas.microsoft.com/office/drawing/2014/main" id="{15510E5B-C544-39CB-D563-C9EA47CDD25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021" y="794"/>
                <a:ext cx="75" cy="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46106FE9-0413-6831-7A1B-DC653F47FF83}"/>
              </a:ext>
            </a:extLst>
          </p:cNvPr>
          <p:cNvSpPr txBox="1"/>
          <p:nvPr/>
        </p:nvSpPr>
        <p:spPr>
          <a:xfrm>
            <a:off x="2929010" y="4090823"/>
            <a:ext cx="30903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2A3674"/>
                </a:solidFill>
              </a:rPr>
              <a:t>Crystal coherent scattering was disproven in a 1988 JASON report by Callan, Dyson and </a:t>
            </a:r>
            <a:r>
              <a:rPr lang="en-US" dirty="0" err="1">
                <a:solidFill>
                  <a:srgbClr val="2A3674"/>
                </a:solidFill>
              </a:rPr>
              <a:t>Treiman</a:t>
            </a:r>
            <a:r>
              <a:rPr lang="en-US" dirty="0">
                <a:solidFill>
                  <a:srgbClr val="2A3674"/>
                </a:solidFill>
              </a:rPr>
              <a:t>. 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65B569DA-6031-FF2E-F5DA-B2BF0D815467}"/>
              </a:ext>
            </a:extLst>
          </p:cNvPr>
          <p:cNvSpPr txBox="1"/>
          <p:nvPr/>
        </p:nvSpPr>
        <p:spPr>
          <a:xfrm>
            <a:off x="2929010" y="5549487"/>
            <a:ext cx="60287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660000"/>
                </a:solidFill>
              </a:rPr>
              <a:t>Their report also showed that submarine detection in the open ocean was not practical with accepted neutrino cross sections.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20EC4D7-EAEC-EA73-E50E-36C7407309C1}"/>
              </a:ext>
            </a:extLst>
          </p:cNvPr>
          <p:cNvGrpSpPr/>
          <p:nvPr/>
        </p:nvGrpSpPr>
        <p:grpSpPr>
          <a:xfrm>
            <a:off x="7190408" y="1795750"/>
            <a:ext cx="399191" cy="344615"/>
            <a:chOff x="6297942" y="2950504"/>
            <a:chExt cx="399191" cy="344615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BCCEA6E-8749-2F0D-8E28-B31AE87215BE}"/>
                </a:ext>
              </a:extLst>
            </p:cNvPr>
            <p:cNvCxnSpPr>
              <a:cxnSpLocks/>
            </p:cNvCxnSpPr>
            <p:nvPr/>
          </p:nvCxnSpPr>
          <p:spPr>
            <a:xfrm>
              <a:off x="6297942" y="3113836"/>
              <a:ext cx="111325" cy="181283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1145803B-D13E-B369-7214-B6AE1ADDBE8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83866" y="2950504"/>
              <a:ext cx="313267" cy="343599"/>
            </a:xfrm>
            <a:prstGeom prst="line">
              <a:avLst/>
            </a:prstGeom>
            <a:ln w="63500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72043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3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1"/>
                                            </p:cond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50" grpId="0"/>
      <p:bldP spid="51" grpId="0"/>
      <p:bldP spid="77" grpId="0"/>
      <p:bldP spid="7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1C58B34E-2556-81A1-65D2-D33D2EDFD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80" y="4991754"/>
            <a:ext cx="9144000" cy="1891413"/>
          </a:xfrm>
          <a:prstGeom prst="rect">
            <a:avLst/>
          </a:prstGeom>
        </p:spPr>
      </p:pic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980" y="852651"/>
            <a:ext cx="9140020" cy="5555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2A367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Neutrino Applications: From Science Fiction to Reality</a:t>
            </a:r>
            <a:r>
              <a:rPr lang="en-US" sz="4800" dirty="0">
                <a:solidFill>
                  <a:schemeClr val="bg1"/>
                </a:solidFill>
                <a:cs typeface="Arial" pitchFamily="34" charset="0"/>
              </a:rPr>
              <a:t>?</a:t>
            </a:r>
            <a:endParaRPr lang="en-US" sz="4800" dirty="0">
              <a:solidFill>
                <a:schemeClr val="bg1"/>
              </a:solidFill>
            </a:endParaRPr>
          </a:p>
          <a:p>
            <a:pPr algn="ctr" fontAlgn="base">
              <a:spcBef>
                <a:spcPts val="48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Jonathan Link</a:t>
            </a:r>
          </a:p>
          <a:p>
            <a:pPr algn="ctr" fontAlgn="base">
              <a:spcBef>
                <a:spcPts val="120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66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Center for Neutrino Physics, Virginia Tech</a:t>
            </a:r>
          </a:p>
          <a:p>
            <a:pPr algn="ctr" fontAlgn="base">
              <a:spcBef>
                <a:spcPts val="300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2A3674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July 4, 2023</a:t>
            </a:r>
          </a:p>
          <a:p>
            <a:pPr algn="ctr" fontAlgn="base">
              <a:spcAft>
                <a:spcPct val="0"/>
              </a:spcAft>
              <a:defRPr/>
            </a:pPr>
            <a:endParaRPr lang="en-US" sz="3200" dirty="0">
              <a:solidFill>
                <a:srgbClr val="2A3674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WIN2023 AT SYSU ZHUHAI CAMPUS, CHINA</a:t>
            </a:r>
            <a:endParaRPr lang="en-US" sz="3200" dirty="0">
              <a:solidFill>
                <a:schemeClr val="bg1"/>
              </a:solidFill>
              <a:latin typeface="Arial Nova Light" panose="020B0304020202020204" pitchFamily="34" charset="0"/>
            </a:endParaRPr>
          </a:p>
          <a:p>
            <a:pPr algn="ctr"/>
            <a:r>
              <a:rPr lang="en-US" sz="3200" b="1" dirty="0">
                <a:solidFill>
                  <a:schemeClr val="bg1"/>
                </a:solidFill>
                <a:latin typeface="Arial Nova Light" panose="020B0304020202020204" pitchFamily="34" charset="0"/>
              </a:rPr>
              <a:t>July 3 - July 8, 2023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4FC2FB-0B01-5C8C-F9DF-69988C7495B5}"/>
              </a:ext>
            </a:extLst>
          </p:cNvPr>
          <p:cNvSpPr txBox="1"/>
          <p:nvPr/>
        </p:nvSpPr>
        <p:spPr>
          <a:xfrm>
            <a:off x="7526072" y="1580370"/>
            <a:ext cx="4064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?</a:t>
            </a:r>
            <a:endParaRPr lang="en-US" sz="4800" dirty="0">
              <a:solidFill>
                <a:srgbClr val="FF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8287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EE118-C247-721E-5A49-EC9E8D3F55E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Neutrino Application Concepts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394E4B3-9774-9A8A-63F8-7D9CEEEE50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118F05-F56B-B963-CF4D-E04BB09968D5}"/>
              </a:ext>
            </a:extLst>
          </p:cNvPr>
          <p:cNvSpPr/>
          <p:nvPr/>
        </p:nvSpPr>
        <p:spPr>
          <a:xfrm>
            <a:off x="855132" y="2506137"/>
            <a:ext cx="3014134" cy="2201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397C8E1-25FD-14DD-28C1-14E64A103949}"/>
              </a:ext>
            </a:extLst>
          </p:cNvPr>
          <p:cNvSpPr/>
          <p:nvPr/>
        </p:nvSpPr>
        <p:spPr>
          <a:xfrm>
            <a:off x="855131" y="3065050"/>
            <a:ext cx="4106335" cy="2201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117B96D-3419-6DBE-E7F9-21361971CAA5}"/>
              </a:ext>
            </a:extLst>
          </p:cNvPr>
          <p:cNvSpPr/>
          <p:nvPr/>
        </p:nvSpPr>
        <p:spPr>
          <a:xfrm>
            <a:off x="855131" y="3588910"/>
            <a:ext cx="3860801" cy="2201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97109A4-95D6-A6F1-C815-7D0EC0A0C109}"/>
              </a:ext>
            </a:extLst>
          </p:cNvPr>
          <p:cNvSpPr/>
          <p:nvPr/>
        </p:nvSpPr>
        <p:spPr>
          <a:xfrm>
            <a:off x="842433" y="4147823"/>
            <a:ext cx="2764367" cy="220133"/>
          </a:xfrm>
          <a:prstGeom prst="rect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1557D-5DBD-58F9-52B9-3F2937966A8B}"/>
              </a:ext>
            </a:extLst>
          </p:cNvPr>
          <p:cNvSpPr txBox="1"/>
          <p:nvPr/>
        </p:nvSpPr>
        <p:spPr>
          <a:xfrm>
            <a:off x="428263" y="1870065"/>
            <a:ext cx="67345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Monitoring reactor power	</a:t>
            </a:r>
            <a:r>
              <a:rPr lang="en-US" dirty="0"/>
              <a:t>					</a:t>
            </a:r>
            <a:r>
              <a:rPr lang="en-US" sz="1600" dirty="0" err="1">
                <a:solidFill>
                  <a:srgbClr val="660000"/>
                </a:solidFill>
              </a:rPr>
              <a:t>Borovai</a:t>
            </a:r>
            <a:r>
              <a:rPr lang="en-US" sz="1600" dirty="0">
                <a:solidFill>
                  <a:srgbClr val="660000"/>
                </a:solidFill>
              </a:rPr>
              <a:t> &amp; </a:t>
            </a:r>
            <a:r>
              <a:rPr lang="en-US" sz="1600" dirty="0" err="1">
                <a:solidFill>
                  <a:srgbClr val="660000"/>
                </a:solidFill>
              </a:rPr>
              <a:t>Mikaelyan</a:t>
            </a:r>
            <a:r>
              <a:rPr lang="en-US" sz="1600" dirty="0">
                <a:solidFill>
                  <a:srgbClr val="660000"/>
                </a:solidFill>
              </a:rPr>
              <a:t>, Atomic Energy 44, 508 (1978)</a:t>
            </a:r>
            <a:endParaRPr lang="en-US" dirty="0">
              <a:solidFill>
                <a:srgbClr val="66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Monitoring heavy water reactors </a:t>
            </a:r>
            <a:r>
              <a:rPr lang="en-US" dirty="0"/>
              <a:t>					</a:t>
            </a:r>
            <a:r>
              <a:rPr lang="en-US" sz="1600" dirty="0">
                <a:solidFill>
                  <a:srgbClr val="660000"/>
                </a:solidFill>
              </a:rPr>
              <a:t>Christensen et al., Phys. Rev. Lett. 113, 042503 (2014)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Monitoring reactors for plutonium diversion </a:t>
            </a:r>
            <a:r>
              <a:rPr lang="en-US" dirty="0"/>
              <a:t>				</a:t>
            </a:r>
            <a:r>
              <a:rPr lang="en-US" sz="1600" dirty="0">
                <a:solidFill>
                  <a:srgbClr val="660000"/>
                </a:solidFill>
              </a:rPr>
              <a:t>Christensen et al., Science &amp; Global Security 23, 20 (2015)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Detection of plutonium breeding blankets 	</a:t>
            </a:r>
            <a:r>
              <a:rPr lang="en-US" dirty="0"/>
              <a:t>			</a:t>
            </a:r>
            <a:r>
              <a:rPr lang="en-US" sz="1600" dirty="0">
                <a:solidFill>
                  <a:srgbClr val="660000"/>
                </a:solidFill>
              </a:rPr>
              <a:t>Cogswell &amp; Huber, Science &amp; Global Security 24, 114 (2016)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Determining reactor fuel type </a:t>
            </a:r>
            <a:r>
              <a:rPr lang="en-US" dirty="0"/>
              <a:t>					</a:t>
            </a:r>
            <a:r>
              <a:rPr lang="en-US" sz="1600" dirty="0" err="1">
                <a:solidFill>
                  <a:srgbClr val="660000"/>
                </a:solidFill>
              </a:rPr>
              <a:t>Jaffke</a:t>
            </a:r>
            <a:r>
              <a:rPr lang="en-US" sz="1600" dirty="0">
                <a:solidFill>
                  <a:srgbClr val="660000"/>
                </a:solidFill>
              </a:rPr>
              <a:t> &amp; Huber, Phys. Rev. Applied 8 034005 (2017)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Monitoring of spent fuel 	</a:t>
            </a:r>
            <a:r>
              <a:rPr lang="en-US" dirty="0"/>
              <a:t>					</a:t>
            </a:r>
            <a:r>
              <a:rPr lang="en-US" sz="1600" dirty="0" err="1">
                <a:solidFill>
                  <a:srgbClr val="660000"/>
                </a:solidFill>
              </a:rPr>
              <a:t>Brdar</a:t>
            </a:r>
            <a:r>
              <a:rPr lang="en-US" sz="1600" dirty="0">
                <a:solidFill>
                  <a:srgbClr val="660000"/>
                </a:solidFill>
              </a:rPr>
              <a:t> et al., Phys. Rev. Applied 8 054050 (2017)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Determining if a large explosion was nuclear 	</a:t>
            </a:r>
            <a:r>
              <a:rPr lang="en-US" dirty="0"/>
              <a:t>			</a:t>
            </a:r>
            <a:r>
              <a:rPr lang="en-US" sz="1600" dirty="0">
                <a:solidFill>
                  <a:srgbClr val="660000"/>
                </a:solidFill>
              </a:rPr>
              <a:t>Foxe et al., Pure Appl. </a:t>
            </a:r>
            <a:r>
              <a:rPr lang="en-US" sz="1600" dirty="0" err="1">
                <a:solidFill>
                  <a:srgbClr val="660000"/>
                </a:solidFill>
              </a:rPr>
              <a:t>Geophys</a:t>
            </a:r>
            <a:r>
              <a:rPr lang="en-US" sz="1600" dirty="0">
                <a:solidFill>
                  <a:srgbClr val="660000"/>
                </a:solidFill>
              </a:rPr>
              <a:t>. 178, 2753 (2021)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154D86"/>
                </a:solidFill>
              </a:rPr>
              <a:t>Safeguarding military naval reactors </a:t>
            </a:r>
            <a:r>
              <a:rPr lang="en-US" dirty="0"/>
              <a:t>				</a:t>
            </a:r>
            <a:r>
              <a:rPr lang="en-US" sz="1600" dirty="0">
                <a:solidFill>
                  <a:srgbClr val="660000"/>
                </a:solidFill>
              </a:rPr>
              <a:t>Cogswell &amp; Huber,  Phys. Rev. Lett 128, 241803 (2022)</a:t>
            </a:r>
            <a:endParaRPr lang="en-US" dirty="0">
              <a:solidFill>
                <a:srgbClr val="66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94CD7-B9BC-DFC7-6F30-5EE4DCD67C93}"/>
              </a:ext>
            </a:extLst>
          </p:cNvPr>
          <p:cNvSpPr txBox="1"/>
          <p:nvPr/>
        </p:nvSpPr>
        <p:spPr>
          <a:xfrm>
            <a:off x="287868" y="746469"/>
            <a:ext cx="8455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dirty="0">
                <a:solidFill>
                  <a:srgbClr val="154D86"/>
                </a:solidFill>
              </a:rPr>
              <a:t>Nearly all serious proposals for neutrino applications, outside basic science, involve detecting and preventing diversions of nuclear materials into nuclear weapons programs.  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660000"/>
                </a:solidFill>
              </a:rPr>
              <a:t>These are known as </a:t>
            </a:r>
            <a:r>
              <a:rPr lang="en-US" b="1" dirty="0">
                <a:solidFill>
                  <a:srgbClr val="660000"/>
                </a:solidFill>
              </a:rPr>
              <a:t>nuclear safeguards</a:t>
            </a:r>
            <a:r>
              <a:rPr lang="en-US" dirty="0">
                <a:solidFill>
                  <a:srgbClr val="660000"/>
                </a:solidFill>
              </a:rPr>
              <a:t>.</a:t>
            </a:r>
            <a:endParaRPr lang="en-US" dirty="0">
              <a:solidFill>
                <a:srgbClr val="154D86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212D520-FAD0-EF68-31C0-A00647EDF5EC}"/>
              </a:ext>
            </a:extLst>
          </p:cNvPr>
          <p:cNvGrpSpPr/>
          <p:nvPr/>
        </p:nvGrpSpPr>
        <p:grpSpPr>
          <a:xfrm>
            <a:off x="6948081" y="4799643"/>
            <a:ext cx="2150534" cy="1200329"/>
            <a:chOff x="7052733" y="3588910"/>
            <a:chExt cx="2150534" cy="1200329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7978295-6F2C-6FA9-3246-525F591927A8}"/>
                </a:ext>
              </a:extLst>
            </p:cNvPr>
            <p:cNvSpPr/>
            <p:nvPr/>
          </p:nvSpPr>
          <p:spPr>
            <a:xfrm>
              <a:off x="7555800" y="3673575"/>
              <a:ext cx="1066801" cy="220133"/>
            </a:xfrm>
            <a:prstGeom prst="rect">
              <a:avLst/>
            </a:prstGeom>
            <a:solidFill>
              <a:srgbClr val="FFFF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6DA6998-7B5B-462C-130A-B7FE94647E99}"/>
                </a:ext>
              </a:extLst>
            </p:cNvPr>
            <p:cNvSpPr txBox="1"/>
            <p:nvPr/>
          </p:nvSpPr>
          <p:spPr>
            <a:xfrm>
              <a:off x="7052733" y="3588910"/>
              <a:ext cx="2150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dirty="0">
                  <a:solidFill>
                    <a:srgbClr val="154D86"/>
                  </a:solidFill>
                </a:rPr>
                <a:t>The highlighted proposals are based on tracking the fuel evolution or burnup.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7063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77E3D-542C-45FC-A27D-C1CB6BCB1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Evolution of the Neutrino Spectrum with Burnup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3329A8A-11DC-4473-8D62-07E2969E72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D0882EC-7F12-4B29-B28D-16BEE47B6A15}"/>
              </a:ext>
            </a:extLst>
          </p:cNvPr>
          <p:cNvSpPr txBox="1">
            <a:spLocks/>
          </p:cNvSpPr>
          <p:nvPr/>
        </p:nvSpPr>
        <p:spPr>
          <a:xfrm>
            <a:off x="298542" y="885881"/>
            <a:ext cx="8546916" cy="8526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As the fuel burns in a low-enriched uranium reactor, the mix of fissile isotopes evolves,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2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endParaRPr lang="en-US" sz="2200" dirty="0">
              <a:solidFill>
                <a:srgbClr val="2A3674"/>
              </a:solidFill>
              <a:latin typeface="+mn-lt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A84D28-93B2-4EC2-B032-69469749AD65}"/>
              </a:ext>
            </a:extLst>
          </p:cNvPr>
          <p:cNvSpPr txBox="1">
            <a:spLocks/>
          </p:cNvSpPr>
          <p:nvPr/>
        </p:nvSpPr>
        <p:spPr>
          <a:xfrm>
            <a:off x="296884" y="5544825"/>
            <a:ext cx="8447580" cy="88114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And each fissile isotope has a unique set of fission fragment yields…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3ABA070-52FF-453D-BDCE-479502049F0A}"/>
              </a:ext>
            </a:extLst>
          </p:cNvPr>
          <p:cNvGrpSpPr/>
          <p:nvPr/>
        </p:nvGrpSpPr>
        <p:grpSpPr>
          <a:xfrm>
            <a:off x="171098" y="1907797"/>
            <a:ext cx="4074676" cy="3154300"/>
            <a:chOff x="171098" y="1451064"/>
            <a:chExt cx="4074676" cy="3154300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89127B5-9404-4B28-886F-A312EE9C05C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1098" y="1451064"/>
              <a:ext cx="4074676" cy="315430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7FDC645-C913-4928-B8F3-7D2D3C13C043}"/>
                </a:ext>
              </a:extLst>
            </p:cNvPr>
            <p:cNvSpPr txBox="1"/>
            <p:nvPr/>
          </p:nvSpPr>
          <p:spPr>
            <a:xfrm>
              <a:off x="576429" y="1529736"/>
              <a:ext cx="22753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Chinese Phys. C 41, 013002 (2017) 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CFC5F8C-1AE1-4FFC-B0E8-87CD0A0D032A}"/>
              </a:ext>
            </a:extLst>
          </p:cNvPr>
          <p:cNvGrpSpPr/>
          <p:nvPr/>
        </p:nvGrpSpPr>
        <p:grpSpPr>
          <a:xfrm>
            <a:off x="4364496" y="1901073"/>
            <a:ext cx="4641403" cy="3274517"/>
            <a:chOff x="4364496" y="1444340"/>
            <a:chExt cx="4641403" cy="327451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057A888-8B9D-48CF-BF18-7B58DB086F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4496" y="1444340"/>
              <a:ext cx="4641403" cy="3274517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FB995A3-3E47-4CB9-9B20-1EF4730B9646}"/>
                </a:ext>
              </a:extLst>
            </p:cNvPr>
            <p:cNvSpPr txBox="1"/>
            <p:nvPr/>
          </p:nvSpPr>
          <p:spPr>
            <a:xfrm>
              <a:off x="5567930" y="1546219"/>
              <a:ext cx="22753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800" dirty="0">
                  <a:latin typeface="Arial" panose="020B0604020202020204" pitchFamily="34" charset="0"/>
                  <a:cs typeface="Arial" panose="020B0604020202020204" pitchFamily="34" charset="0"/>
                </a:rPr>
                <a:t>http://nndc.bnl.gov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218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103E1936-0A34-2491-4884-D8B357767AB2}"/>
              </a:ext>
            </a:extLst>
          </p:cNvPr>
          <p:cNvSpPr txBox="1"/>
          <p:nvPr/>
        </p:nvSpPr>
        <p:spPr>
          <a:xfrm>
            <a:off x="355599" y="783019"/>
            <a:ext cx="8263467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400" dirty="0">
                <a:solidFill>
                  <a:srgbClr val="2A3674"/>
                </a:solidFill>
                <a:latin typeface="+mn-lt"/>
              </a:rPr>
              <a:t>As a result, each fissile isotope has a slightly different neutrino spectrum.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</a:endParaRP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endParaRPr lang="en-US" sz="2400" dirty="0">
              <a:solidFill>
                <a:srgbClr val="2A3674"/>
              </a:solidFill>
              <a:latin typeface="+mn-lt"/>
            </a:endParaRPr>
          </a:p>
          <a:p>
            <a:pPr marL="0" indent="0">
              <a:spcBef>
                <a:spcPts val="1800"/>
              </a:spcBef>
              <a:spcAft>
                <a:spcPts val="1800"/>
              </a:spcAft>
              <a:buNone/>
            </a:pPr>
            <a:r>
              <a:rPr lang="en-US" sz="2400" dirty="0">
                <a:solidFill>
                  <a:srgbClr val="660000"/>
                </a:solidFill>
              </a:rPr>
              <a:t>So, we </a:t>
            </a:r>
            <a:r>
              <a:rPr lang="en-US" sz="2400" i="1" dirty="0">
                <a:solidFill>
                  <a:srgbClr val="660000"/>
                </a:solidFill>
              </a:rPr>
              <a:t>should</a:t>
            </a:r>
            <a:r>
              <a:rPr lang="en-US" sz="2400" dirty="0">
                <a:solidFill>
                  <a:srgbClr val="660000"/>
                </a:solidFill>
              </a:rPr>
              <a:t> be able to use the</a:t>
            </a:r>
            <a:r>
              <a:rPr lang="en-US" sz="2400" dirty="0">
                <a:solidFill>
                  <a:srgbClr val="660000"/>
                </a:solidFill>
                <a:latin typeface="+mn-lt"/>
              </a:rPr>
              <a:t> neutrino energy spectrum to measure the reactor fuel burn-up.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C30D6E-4CD7-EB36-129A-E2958E6757C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Evolution of the Neutrino Spectrum with Burnup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9E9CC5-FDC7-30FE-FB5C-6769E28910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5B0AA0-44B0-EE42-A7B9-E1D619D45D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147" y="1582067"/>
            <a:ext cx="5866389" cy="38801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1EAABDE-F172-47A6-BA57-DDB01150C858}"/>
              </a:ext>
            </a:extLst>
          </p:cNvPr>
          <p:cNvSpPr txBox="1"/>
          <p:nvPr/>
        </p:nvSpPr>
        <p:spPr>
          <a:xfrm rot="19693263">
            <a:off x="2930211" y="3176509"/>
            <a:ext cx="3624767" cy="584775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6600"/>
                </a:solidFill>
              </a:rPr>
              <a:t>Theoretical Spectra</a:t>
            </a:r>
          </a:p>
        </p:txBody>
      </p:sp>
    </p:spTree>
    <p:extLst>
      <p:ext uri="{BB962C8B-B14F-4D97-AF65-F5344CB8AC3E}">
        <p14:creationId xmlns:p14="http://schemas.microsoft.com/office/powerpoint/2010/main" val="2450714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6F3681A0-CE55-439E-80EC-314E120D5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8" y="1615983"/>
            <a:ext cx="5187060" cy="317979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57021FC-1F43-4716-AB01-4BCD3F32E0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 err="1"/>
              <a:t>Daya</a:t>
            </a:r>
            <a:r>
              <a:rPr lang="en-US" sz="3200" dirty="0"/>
              <a:t> Bay’s Neutrino Spectral Decomposition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8064B3-05C9-4DCD-9683-C5659EC1DA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1" u="none" strike="noStrike" kern="1200" cap="none" spc="0" normalizeH="0" baseline="0" noProof="0">
                <a:ln>
                  <a:noFill/>
                </a:ln>
                <a:solidFill>
                  <a:srgbClr val="EAEAEA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/>
                <a:ea typeface="+mn-ea"/>
                <a:cs typeface="+mn-cs"/>
              </a:rPr>
              <a:t>Jonathan Link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EAEAEA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871D1EF-C13F-4498-A754-17A4EC7ACDDC}"/>
              </a:ext>
            </a:extLst>
          </p:cNvPr>
          <p:cNvSpPr txBox="1">
            <a:spLocks/>
          </p:cNvSpPr>
          <p:nvPr/>
        </p:nvSpPr>
        <p:spPr>
          <a:xfrm>
            <a:off x="218243" y="767800"/>
            <a:ext cx="8627639" cy="98488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300"/>
              </a:spcAft>
              <a:buNone/>
            </a:pPr>
            <a:r>
              <a:rPr lang="en-US" sz="2200" dirty="0">
                <a:solidFill>
                  <a:srgbClr val="2A3674"/>
                </a:solidFill>
                <a:latin typeface="+mn-lt"/>
              </a:rPr>
              <a:t>Daya Bay performed a neutrino spectral decomposition using burn-up data from the reactor operators.  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175FE9A-CDD2-4D62-8DC2-A5C7220BDB96}"/>
              </a:ext>
            </a:extLst>
          </p:cNvPr>
          <p:cNvSpPr txBox="1">
            <a:spLocks/>
          </p:cNvSpPr>
          <p:nvPr/>
        </p:nvSpPr>
        <p:spPr>
          <a:xfrm>
            <a:off x="5376051" y="1789509"/>
            <a:ext cx="3677240" cy="248265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These data confirm that the different fissile isotopes have distinct neutrino spectra.</a:t>
            </a:r>
          </a:p>
          <a:p>
            <a:pPr marL="0" indent="0">
              <a:spcBef>
                <a:spcPts val="0"/>
              </a:spcBef>
              <a:spcAft>
                <a:spcPts val="2400"/>
              </a:spcAft>
              <a:buNone/>
            </a:pPr>
            <a:r>
              <a:rPr lang="en-US" sz="2200" dirty="0">
                <a:solidFill>
                  <a:srgbClr val="154D86"/>
                </a:solidFill>
                <a:latin typeface="+mj-lt"/>
              </a:rPr>
              <a:t>Notice the plutonium spectrum is shifted to lower energy relative to uranium-235.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FAA8B3-A7E7-4A73-BBBD-7E9D790A7B9F}"/>
              </a:ext>
            </a:extLst>
          </p:cNvPr>
          <p:cNvSpPr txBox="1"/>
          <p:nvPr/>
        </p:nvSpPr>
        <p:spPr>
          <a:xfrm>
            <a:off x="1254847" y="4104017"/>
            <a:ext cx="18889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  <a:cs typeface="Arial" panose="020B0604020202020204" pitchFamily="34" charset="0"/>
              </a:rPr>
              <a:t>Phys. Rev. Lett. 123, 111801 (2019) 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1B0895E-85DA-6F6C-C171-221D31504F8D}"/>
              </a:ext>
            </a:extLst>
          </p:cNvPr>
          <p:cNvSpPr txBox="1">
            <a:spLocks/>
          </p:cNvSpPr>
          <p:nvPr/>
        </p:nvSpPr>
        <p:spPr>
          <a:xfrm>
            <a:off x="158083" y="4898400"/>
            <a:ext cx="8747958" cy="151933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solidFill>
                  <a:srgbClr val="660000"/>
                </a:solidFill>
                <a:latin typeface="+mn-lt"/>
              </a:rPr>
              <a:t>Going forward, we will need much better isotope-specific reference spectra.</a:t>
            </a:r>
          </a:p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sz="2200" dirty="0">
                <a:solidFill>
                  <a:srgbClr val="154D86"/>
                </a:solidFill>
                <a:latin typeface="+mn-lt"/>
              </a:rPr>
              <a:t>The Daya Bay study was done with detectors at 360 meters from two reactors, operating with their fueling cycles out-of-sync.</a:t>
            </a:r>
          </a:p>
        </p:txBody>
      </p:sp>
    </p:spTree>
    <p:extLst>
      <p:ext uri="{BB962C8B-B14F-4D97-AF65-F5344CB8AC3E}">
        <p14:creationId xmlns:p14="http://schemas.microsoft.com/office/powerpoint/2010/main" val="641334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VT_Theme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rd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62294</TotalTime>
  <Words>1912</Words>
  <Application>Microsoft Office PowerPoint</Application>
  <PresentationFormat>On-screen Show (4:3)</PresentationFormat>
  <Paragraphs>274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Arial Nova Light</vt:lpstr>
      <vt:lpstr>Calibri</vt:lpstr>
      <vt:lpstr>Gill Sans Nova</vt:lpstr>
      <vt:lpstr>Arial Nova</vt:lpstr>
      <vt:lpstr>Times New Roman</vt:lpstr>
      <vt:lpstr>Times</vt:lpstr>
      <vt:lpstr>Cambria Math</vt:lpstr>
      <vt:lpstr>Arial</vt:lpstr>
      <vt:lpstr>1_VT_Theme</vt:lpstr>
      <vt:lpstr>PowerPoint Presentation</vt:lpstr>
      <vt:lpstr>History and Context</vt:lpstr>
      <vt:lpstr>PowerPoint Presentation</vt:lpstr>
      <vt:lpstr>Coherent Scattering and Submarine Detection</vt:lpstr>
      <vt:lpstr>PowerPoint Presentation</vt:lpstr>
      <vt:lpstr>Neutrino Application Concepts</vt:lpstr>
      <vt:lpstr>Evolution of the Neutrino Spectrum with Burnup</vt:lpstr>
      <vt:lpstr>Evolution of the Neutrino Spectrum with Burnup</vt:lpstr>
      <vt:lpstr>Daya Bay’s Neutrino Spectral Decomposition</vt:lpstr>
      <vt:lpstr>Neutrino Spectral Analysis</vt:lpstr>
      <vt:lpstr>The Nu Tools Study</vt:lpstr>
      <vt:lpstr>How to Detect Reactor Neutrinos</vt:lpstr>
      <vt:lpstr>Technology Demonstrations</vt:lpstr>
      <vt:lpstr>Challenges of Application Detectors</vt:lpstr>
      <vt:lpstr>Challenges of Application Detectors</vt:lpstr>
      <vt:lpstr>Random Coincident Backgrounds</vt:lpstr>
      <vt:lpstr>Challenges of Application Detectors</vt:lpstr>
      <vt:lpstr>PowerPoint Presentation</vt:lpstr>
      <vt:lpstr>Coherent Elastic Scattering: Application Tech of the Future</vt:lpstr>
      <vt:lpstr>Final Thoughts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Link, Jonathan</dc:creator>
  <cp:lastModifiedBy>Link, Jonathan</cp:lastModifiedBy>
  <cp:revision>728</cp:revision>
  <dcterms:created xsi:type="dcterms:W3CDTF">2014-01-16T18:37:11Z</dcterms:created>
  <dcterms:modified xsi:type="dcterms:W3CDTF">2023-07-03T18:33:48Z</dcterms:modified>
</cp:coreProperties>
</file>