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9" r:id="rId1"/>
    <p:sldMasterId id="2147485129" r:id="rId2"/>
    <p:sldMasterId id="2147485249" r:id="rId3"/>
  </p:sldMasterIdLst>
  <p:notesMasterIdLst>
    <p:notesMasterId r:id="rId23"/>
  </p:notesMasterIdLst>
  <p:sldIdLst>
    <p:sldId id="763" r:id="rId4"/>
    <p:sldId id="764" r:id="rId5"/>
    <p:sldId id="850" r:id="rId6"/>
    <p:sldId id="863" r:id="rId7"/>
    <p:sldId id="876" r:id="rId8"/>
    <p:sldId id="881" r:id="rId9"/>
    <p:sldId id="867" r:id="rId10"/>
    <p:sldId id="868" r:id="rId11"/>
    <p:sldId id="869" r:id="rId12"/>
    <p:sldId id="871" r:id="rId13"/>
    <p:sldId id="870" r:id="rId14"/>
    <p:sldId id="873" r:id="rId15"/>
    <p:sldId id="872" r:id="rId16"/>
    <p:sldId id="874" r:id="rId17"/>
    <p:sldId id="875" r:id="rId18"/>
    <p:sldId id="877" r:id="rId19"/>
    <p:sldId id="878" r:id="rId20"/>
    <p:sldId id="879" r:id="rId21"/>
    <p:sldId id="880" r:id="rId22"/>
  </p:sldIdLst>
  <p:sldSz cx="9144000" cy="6858000" type="screen4x3"/>
  <p:notesSz cx="6797675" cy="9874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5pPr>
    <a:lvl6pPr marL="22860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6pPr>
    <a:lvl7pPr marL="27432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7pPr>
    <a:lvl8pPr marL="32004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8pPr>
    <a:lvl9pPr marL="36576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CC"/>
    <a:srgbClr val="080808"/>
    <a:srgbClr val="CCFF99"/>
    <a:srgbClr val="FFFF99"/>
    <a:srgbClr val="FFFFCC"/>
    <a:srgbClr val="003300"/>
    <a:srgbClr val="AFEAFF"/>
    <a:srgbClr val="99FF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 autoAdjust="0"/>
    <p:restoredTop sz="94474" autoAdjust="0"/>
  </p:normalViewPr>
  <p:slideViewPr>
    <p:cSldViewPr>
      <p:cViewPr varScale="1">
        <p:scale>
          <a:sx n="94" d="100"/>
          <a:sy n="94" d="100"/>
        </p:scale>
        <p:origin x="10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3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124C11B-D954-4935-94E8-11395E674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0939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4C11B-D954-4935-94E8-11395E674084}" type="slidenum">
              <a:rPr lang="en-US" altLang="ko-KR" smtClean="0">
                <a:solidFill>
                  <a:srgbClr val="1F497D"/>
                </a:solidFill>
              </a:rPr>
              <a:pPr>
                <a:defRPr/>
              </a:pPr>
              <a:t>1</a:t>
            </a:fld>
            <a:endParaRPr lang="en-US" altLang="ko-K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7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975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81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310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33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898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162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17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211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906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10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4C11B-D954-4935-94E8-11395E674084}" type="slidenum">
              <a:rPr lang="en-US" altLang="ko-KR" smtClean="0">
                <a:solidFill>
                  <a:srgbClr val="1F497D"/>
                </a:solidFill>
              </a:rPr>
              <a:pPr>
                <a:defRPr/>
              </a:pPr>
              <a:t>2</a:t>
            </a:fld>
            <a:endParaRPr lang="en-US" altLang="ko-K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72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60440B-EE4C-42EF-850A-1C61BE7F7CE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30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16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67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72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60440B-EE4C-42EF-850A-1C61BE7F7CE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23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79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777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itchFamily="34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78D3-E97E-4D32-99A2-D5360CA5BD4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3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Wonqook Choi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preliminary exmination , facerain@snu.ac.kr</a:t>
            </a: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D60CF8D-DC60-46D5-9D37-867A4C92F7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40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Wonqook Choi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preliminary exmination , facerain@snu.ac.kr</a:t>
            </a: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9764D9A-2156-4708-819A-5AED2BABC9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484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Wonqook Choi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preliminary exmination , facerain@snu.ac.kr</a:t>
            </a: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8C4FF91-5F9D-497F-B8DD-601D0A6AE2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13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latinLnBrk="0" hangingPunct="1">
              <a:defRPr/>
            </a:pPr>
            <a:endParaRPr kumimoji="0" lang="ko-KR" altLang="ko-KR" sz="18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0" hangingPunct="1">
              <a:spcBef>
                <a:spcPct val="20000"/>
              </a:spcBef>
              <a:buFontTx/>
              <a:buChar char="•"/>
              <a:defRPr/>
            </a:pPr>
            <a:endParaRPr kumimoji="0"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395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301625" y="752475"/>
            <a:ext cx="85772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9" y="119070"/>
            <a:ext cx="8566978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25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301625" y="752475"/>
            <a:ext cx="85772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9" y="119070"/>
            <a:ext cx="8566978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968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 userDrawn="1"/>
        </p:nvCxnSpPr>
        <p:spPr>
          <a:xfrm flipV="1">
            <a:off x="301625" y="752475"/>
            <a:ext cx="8588375" cy="1111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57188" y="1138238"/>
            <a:ext cx="8453437" cy="535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48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301625" y="752475"/>
            <a:ext cx="85772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9" y="119070"/>
            <a:ext cx="8566978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09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301625" y="752475"/>
            <a:ext cx="85772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9" y="119070"/>
            <a:ext cx="8566978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930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 userDrawn="1"/>
        </p:nvCxnSpPr>
        <p:spPr>
          <a:xfrm flipV="1">
            <a:off x="357188" y="750888"/>
            <a:ext cx="8439150" cy="127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204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301625" y="752475"/>
            <a:ext cx="85772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9" y="119070"/>
            <a:ext cx="8566978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52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Wonqook Choi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preliminary exmination , facerain@snu.ac.kr</a:t>
            </a: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043D50B-69AE-4FC4-8CB8-95DDA61E78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0144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 userDrawn="1"/>
        </p:nvCxnSpPr>
        <p:spPr>
          <a:xfrm flipV="1">
            <a:off x="357188" y="750888"/>
            <a:ext cx="8439150" cy="127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063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 userDrawn="1"/>
        </p:nvCxnSpPr>
        <p:spPr>
          <a:xfrm flipV="1">
            <a:off x="357188" y="750888"/>
            <a:ext cx="8439150" cy="127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07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301625" y="752475"/>
            <a:ext cx="85772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9" y="119070"/>
            <a:ext cx="8566978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004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301625" y="752475"/>
            <a:ext cx="85772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9" y="119070"/>
            <a:ext cx="8566978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50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301625" y="752475"/>
            <a:ext cx="85772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9" y="119070"/>
            <a:ext cx="8566978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424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 userDrawn="1"/>
        </p:nvCxnSpPr>
        <p:spPr>
          <a:xfrm flipV="1">
            <a:off x="357188" y="750888"/>
            <a:ext cx="8439150" cy="127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77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E4E3-89B3-41DB-BCC9-C96FDA0A29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9957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7C9E-A734-4FD9-B244-652B123D6C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660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D095E-5B09-43C9-B45D-3C31BA71F5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255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9179-9380-40C4-A082-B35F64E496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49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Wonqook Choi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preliminary exmination , facerain@snu.ac.kr</a:t>
            </a: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27D8A72-0DE8-442B-B056-FDA9A0741A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7222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F19DC-A098-4FE5-A996-F3246D4F1B2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706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9E71-51F1-45D9-944E-C5842CF866D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64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3D940-2D2D-450B-9217-3A4AD59DCA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620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8AEB1-222D-40AC-8503-C228DEC209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680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B667-8ECE-4392-8BD6-B108A5B561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218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C787B-083E-41AE-B23B-E815E517F59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878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E5683-33D7-47E3-BA49-B9AA2645D1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882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1D0D3-80F3-45F3-9833-A2C4EC06F7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6281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0E70-4FBF-4A63-9927-2A2DCC904D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6983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668F0-0B23-46A1-ACD2-3E664AA615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254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Wonqook Choi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preliminary exmination , facerain@snu.ac.kr</a:t>
            </a:r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B86C5FC-2920-49FC-951F-5F5AEA3D84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2185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9048-9B52-4401-BCE9-51706A89EC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8874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80577-40C2-4135-AB50-33FBBF29FC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2757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D2728-7247-4C8E-8E18-EF977EC140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3478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0F54F-12D2-4650-ADED-8AA1FE878A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4247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E07B-3349-4022-8E76-C4A771CA83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987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633F-A8A7-4881-A7A8-9765506A54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9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6973-2C04-4CEA-84A5-54A63ED673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8552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AC96-8AA0-43C1-B1BD-D69C147931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678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Wonqook Choi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preliminary exmination , facerain@snu.ac.kr</a:t>
            </a:r>
            <a:endParaRPr lang="ko-KR" altLang="ko-K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BF837C0-30D7-4609-BCDD-80256EE7D1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723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Wonqook Choi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preliminary exmination , facerain@snu.ac.kr</a:t>
            </a:r>
            <a:endParaRPr lang="ko-KR" altLang="ko-K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9B48100-789C-4B46-ACF5-A4864ED3BD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8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Wonqook Choi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preliminary exmination , facerain@snu.ac.kr</a:t>
            </a:r>
            <a:endParaRPr lang="ko-KR" altLang="ko-K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D60C6A9-A2B2-4C37-8E45-671AFB15B9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502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Wonqook Choi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preliminary exmination , facerain@snu.ac.kr</a:t>
            </a:r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2304BB0-7EC0-48E7-BCE9-263291FCF9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695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Wonqook Choi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preliminary exmination , facerain@snu.ac.kr</a:t>
            </a:r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DD3E167-B775-4155-9D40-7D328E6138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010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latinLnBrk="0">
              <a:defRPr kumimoji="0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ko-KR"/>
              <a:t>Wonqook Choi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latinLnBrk="0">
              <a:defRPr kumimoji="0" sz="1200">
                <a:solidFill>
                  <a:srgbClr val="898989"/>
                </a:solidFill>
                <a:latin typeface="Calibri" pitchFamily="34" charset="0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ko-KR"/>
              <a:t>preliminary exmination , facerain@snu.ac.kr</a:t>
            </a: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latinLnBrk="0">
              <a:defRPr kumimoji="0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44E08F0-D659-4D8D-98BB-BCE38F09B1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497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0" r:id="rId1"/>
    <p:sldLayoutId id="2147485081" r:id="rId2"/>
    <p:sldLayoutId id="2147485082" r:id="rId3"/>
    <p:sldLayoutId id="2147485083" r:id="rId4"/>
    <p:sldLayoutId id="2147485084" r:id="rId5"/>
    <p:sldLayoutId id="2147485085" r:id="rId6"/>
    <p:sldLayoutId id="2147485086" r:id="rId7"/>
    <p:sldLayoutId id="2147485087" r:id="rId8"/>
    <p:sldLayoutId id="2147485088" r:id="rId9"/>
    <p:sldLayoutId id="2147485089" r:id="rId10"/>
    <p:sldLayoutId id="2147485090" r:id="rId11"/>
    <p:sldLayoutId id="2147485091" r:id="rId12"/>
    <p:sldLayoutId id="2147485092" r:id="rId13"/>
    <p:sldLayoutId id="2147485093" r:id="rId14"/>
    <p:sldLayoutId id="2147485094" r:id="rId15"/>
    <p:sldLayoutId id="2147485095" r:id="rId16"/>
    <p:sldLayoutId id="2147485096" r:id="rId17"/>
    <p:sldLayoutId id="2147485097" r:id="rId18"/>
    <p:sldLayoutId id="2147485098" r:id="rId19"/>
    <p:sldLayoutId id="2147485099" r:id="rId20"/>
    <p:sldLayoutId id="2147485100" r:id="rId21"/>
    <p:sldLayoutId id="2147485101" r:id="rId22"/>
    <p:sldLayoutId id="2147485102" r:id="rId23"/>
    <p:sldLayoutId id="2147485103" r:id="rId24"/>
    <p:sldLayoutId id="2147485104" r:id="rId2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400">
                <a:solidFill>
                  <a:srgbClr val="000000"/>
                </a:solidFill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400">
                <a:solidFill>
                  <a:srgbClr val="000000"/>
                </a:solidFill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solidFill>
                  <a:srgbClr val="000000"/>
                </a:solidFill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C26BA5A4-2233-4911-8082-FAE37C695E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93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0" r:id="rId1"/>
    <p:sldLayoutId id="2147485131" r:id="rId2"/>
    <p:sldLayoutId id="2147485132" r:id="rId3"/>
    <p:sldLayoutId id="2147485133" r:id="rId4"/>
    <p:sldLayoutId id="2147485134" r:id="rId5"/>
    <p:sldLayoutId id="2147485135" r:id="rId6"/>
    <p:sldLayoutId id="2147485136" r:id="rId7"/>
    <p:sldLayoutId id="2147485137" r:id="rId8"/>
    <p:sldLayoutId id="2147485138" r:id="rId9"/>
    <p:sldLayoutId id="2147485139" r:id="rId10"/>
    <p:sldLayoutId id="2147485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 latinLnBrk="0"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 latinLnBrk="0"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 latinLnBrk="0">
              <a:defRPr/>
            </a:pPr>
            <a:fld id="{8128A34E-521E-4E25-8E3E-5794352F07F3}" type="slidenum">
              <a:rPr lang="en-US" altLang="ja-JP"/>
              <a:pPr latinLnBrk="0"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38143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50" r:id="rId1"/>
    <p:sldLayoutId id="2147485251" r:id="rId2"/>
    <p:sldLayoutId id="2147485252" r:id="rId3"/>
    <p:sldLayoutId id="2147485253" r:id="rId4"/>
    <p:sldLayoutId id="2147485254" r:id="rId5"/>
    <p:sldLayoutId id="2147485255" r:id="rId6"/>
    <p:sldLayoutId id="2147485256" r:id="rId7"/>
    <p:sldLayoutId id="2147485257" r:id="rId8"/>
    <p:sldLayoutId id="2147485258" r:id="rId9"/>
    <p:sldLayoutId id="2147485259" r:id="rId10"/>
    <p:sldLayoutId id="21474852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9552" y="836712"/>
            <a:ext cx="8064896" cy="2736304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ko-KR" sz="36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Progress of </a:t>
            </a:r>
          </a:p>
          <a:p>
            <a:pPr algn="ctr"/>
            <a:r>
              <a:rPr lang="en-US" altLang="ko-KR" sz="36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CICENNS Development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55776" y="5085184"/>
            <a:ext cx="4320480" cy="936104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ko-KR" sz="24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Soo-Bong Kim</a:t>
            </a:r>
          </a:p>
          <a:p>
            <a:pPr algn="ctr"/>
            <a:r>
              <a:rPr lang="en-US" altLang="ko-KR" sz="24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Sun </a:t>
            </a:r>
            <a:r>
              <a:rPr lang="en-US" altLang="ko-KR" sz="2400" dirty="0" err="1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Yat-sen</a:t>
            </a:r>
            <a:r>
              <a:rPr lang="en-US" altLang="ko-KR" sz="24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 University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B80C0CE-9E0E-472F-16AD-8A1614A54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005064"/>
            <a:ext cx="8640960" cy="576064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" altLang="ko-Kore-CN" sz="20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F.P. An, Y.K. </a:t>
            </a:r>
            <a:r>
              <a:rPr lang="en" altLang="ko-Kore-CN" sz="200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Hor</a:t>
            </a:r>
            <a:r>
              <a:rPr lang="en" altLang="ko-Kore-CN" sz="20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S.B. Kim, J. Liao, J.J. Ling, W. Wang, Y. Wei, X. Xiao</a:t>
            </a:r>
            <a:endParaRPr lang="en" altLang="ko-Kore-CN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66413A2-1371-F19A-F00F-C95B96113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" y="4797152"/>
            <a:ext cx="2005579" cy="205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B4E19427-03B9-A5D7-E479-1EE074BAE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20598" cy="36004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" altLang="ko-Kore-CN" sz="1800" b="1" i="0" u="none" strike="noStrike" dirty="0">
                <a:solidFill>
                  <a:srgbClr val="212529"/>
                </a:solidFill>
                <a:effectLst/>
                <a:latin typeface="Nunito" panose="020F0502020204030204" pitchFamily="34" charset="0"/>
              </a:rPr>
              <a:t>The 29th International Workshop on Weak Interactions and Neutrinos (WIN2023)</a:t>
            </a:r>
            <a:endParaRPr lang="en" altLang="ko-Kore-CN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8B2B45-3825-94CD-D335-718DD07B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6089910"/>
            <a:ext cx="4176464" cy="78513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" altLang="ko-Kore-CN" sz="1800" b="1" dirty="0">
                <a:solidFill>
                  <a:srgbClr val="212529"/>
                </a:solidFill>
                <a:latin typeface="Nunito" panose="020F0502020204030204" pitchFamily="34" charset="0"/>
              </a:rPr>
              <a:t>@</a:t>
            </a:r>
            <a:r>
              <a:rPr lang="en" altLang="ko-Kore-CN" sz="1600" b="1" i="0" u="none" strike="noStrike" dirty="0">
                <a:solidFill>
                  <a:srgbClr val="080808"/>
                </a:solidFill>
                <a:effectLst/>
                <a:latin typeface="Nunito" pitchFamily="2" charset="0"/>
              </a:rPr>
              <a:t> SYSU Zhuhai Campus, CHINA</a:t>
            </a:r>
            <a:endParaRPr lang="en" altLang="ko-Kore-CN" sz="1600" b="0" i="0" u="none" strike="noStrike" dirty="0">
              <a:solidFill>
                <a:srgbClr val="080808"/>
              </a:solidFill>
              <a:effectLst/>
              <a:latin typeface="Nunito" pitchFamily="2" charset="0"/>
            </a:endParaRPr>
          </a:p>
          <a:p>
            <a:pPr algn="ctr"/>
            <a:r>
              <a:rPr lang="en" altLang="ko-Kore-CN" sz="1600" b="1" i="0" u="none" strike="noStrike" dirty="0">
                <a:solidFill>
                  <a:srgbClr val="080808"/>
                </a:solidFill>
                <a:effectLst/>
                <a:latin typeface="Nunito" pitchFamily="2" charset="0"/>
              </a:rPr>
              <a:t>July 3 - July 8, 2023</a:t>
            </a:r>
            <a:endParaRPr lang="en" altLang="ko-Kore-CN" sz="1600" b="0" i="0" u="none" strike="noStrike" dirty="0">
              <a:solidFill>
                <a:srgbClr val="080808"/>
              </a:solidFill>
              <a:effectLst/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8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9552" y="188640"/>
            <a:ext cx="8064896" cy="538175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Sho</a:t>
            </a: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rt Scintillation Decay Time with Na Doping 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A26DC9-7864-F926-FDB2-5BD440A66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84" y="1207614"/>
            <a:ext cx="6707031" cy="5245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002BCE-F8C6-79C7-1C00-58556A869758}"/>
              </a:ext>
            </a:extLst>
          </p:cNvPr>
          <p:cNvSpPr txBox="1"/>
          <p:nvPr/>
        </p:nvSpPr>
        <p:spPr>
          <a:xfrm>
            <a:off x="1218484" y="6474822"/>
            <a:ext cx="724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CN" sz="1600" dirty="0">
                <a:solidFill>
                  <a:schemeClr val="tx1"/>
                </a:solidFill>
              </a:rPr>
              <a:t>(Ref: P.E. Francois and D.T. Martin, Int. J. App. </a:t>
            </a:r>
            <a:r>
              <a:rPr lang="en-US" altLang="ko-Kore-CN" sz="1600" dirty="0" err="1">
                <a:solidFill>
                  <a:schemeClr val="tx1"/>
                </a:solidFill>
              </a:rPr>
              <a:t>Radiat</a:t>
            </a:r>
            <a:r>
              <a:rPr lang="en-US" altLang="ko-Kore-CN" sz="1600" dirty="0">
                <a:solidFill>
                  <a:schemeClr val="tx1"/>
                </a:solidFill>
              </a:rPr>
              <a:t>. </a:t>
            </a:r>
            <a:r>
              <a:rPr lang="en-US" altLang="ko-Kore-CN" sz="1600" dirty="0" err="1">
                <a:solidFill>
                  <a:schemeClr val="tx1"/>
                </a:solidFill>
              </a:rPr>
              <a:t>Isot</a:t>
            </a:r>
            <a:r>
              <a:rPr lang="en-US" altLang="ko-Kore-CN" sz="1600" dirty="0">
                <a:solidFill>
                  <a:schemeClr val="tx1"/>
                </a:solidFill>
              </a:rPr>
              <a:t>. 21, 687 (1970) )</a:t>
            </a:r>
            <a:r>
              <a:rPr kumimoji="1" lang="en-US" altLang="ko-Kore-CN" sz="1600" dirty="0">
                <a:solidFill>
                  <a:schemeClr val="tx1"/>
                </a:solidFill>
              </a:rPr>
              <a:t>  </a:t>
            </a:r>
            <a:endParaRPr kumimoji="1" lang="ko-Kore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ext Box 29">
            <a:extLst>
              <a:ext uri="{FF2B5EF4-FFF2-40B4-BE49-F238E27FC236}">
                <a16:creationId xmlns:a16="http://schemas.microsoft.com/office/drawing/2014/main" id="{0707F4FA-F408-CD9D-95E1-9046E204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836712"/>
            <a:ext cx="7704856" cy="40011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Fast component:</a:t>
            </a:r>
            <a:r>
              <a:rPr kumimoji="0" lang="en-US" altLang="ko-KR" sz="2000" kern="0" dirty="0">
                <a:solidFill>
                  <a:prstClr val="black"/>
                </a:solidFill>
                <a:latin typeface="Symbol" pitchFamily="2" charset="2"/>
                <a:ea typeface="HY헤드라인M" pitchFamily="18" charset="-127"/>
                <a:cs typeface="Arial" panose="020B0604020202020204" pitchFamily="34" charset="0"/>
              </a:rPr>
              <a:t> t </a:t>
            </a: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~ 0.6 </a:t>
            </a:r>
            <a:r>
              <a:rPr kumimoji="0" lang="en-US" altLang="ko-KR" sz="2000" kern="0" dirty="0" err="1">
                <a:solidFill>
                  <a:prstClr val="black"/>
                </a:solidFill>
                <a:latin typeface="Symbol" pitchFamily="2" charset="2"/>
                <a:ea typeface="HY헤드라인M" pitchFamily="18" charset="-127"/>
                <a:cs typeface="Arial" panose="020B0604020202020204" pitchFamily="34" charset="0"/>
              </a:rPr>
              <a:t>m</a:t>
            </a:r>
            <a:r>
              <a:rPr kumimoji="0" lang="en-US" altLang="ko-KR" sz="2000" kern="0" dirty="0" err="1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</a:t>
            </a: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for </a:t>
            </a:r>
            <a:r>
              <a:rPr kumimoji="0" lang="en-US" altLang="ko-KR" sz="2000" kern="0" dirty="0" err="1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CsI</a:t>
            </a: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(Na) and </a:t>
            </a:r>
            <a:r>
              <a:rPr kumimoji="0" lang="en-US" altLang="ko-KR" sz="2000" kern="0" dirty="0">
                <a:solidFill>
                  <a:prstClr val="black"/>
                </a:solidFill>
                <a:latin typeface="Symbol" pitchFamily="2" charset="2"/>
                <a:ea typeface="HY헤드라인M" pitchFamily="18" charset="-127"/>
                <a:cs typeface="Arial" panose="020B0604020202020204" pitchFamily="34" charset="0"/>
              </a:rPr>
              <a:t>t </a:t>
            </a: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~ 1 </a:t>
            </a:r>
            <a:r>
              <a:rPr kumimoji="0" lang="en-US" altLang="ko-KR" sz="2000" kern="0" dirty="0" err="1">
                <a:solidFill>
                  <a:prstClr val="black"/>
                </a:solidFill>
                <a:latin typeface="Symbol" pitchFamily="2" charset="2"/>
                <a:ea typeface="HY헤드라인M" pitchFamily="18" charset="-127"/>
                <a:cs typeface="Arial" panose="020B0604020202020204" pitchFamily="34" charset="0"/>
              </a:rPr>
              <a:t>m</a:t>
            </a:r>
            <a:r>
              <a:rPr kumimoji="0" lang="en-US" altLang="ko-KR" sz="2000" kern="0" dirty="0" err="1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</a:t>
            </a: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for </a:t>
            </a:r>
            <a:r>
              <a:rPr kumimoji="0" lang="en-US" altLang="ko-KR" sz="2000" kern="0" dirty="0" err="1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CsI</a:t>
            </a: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(Tl)   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39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59632" y="370545"/>
            <a:ext cx="6696744" cy="538175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Improved Design </a:t>
            </a: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of CICENNS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EEDDACEA-56AA-967D-6F2C-760BD97B0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052736"/>
            <a:ext cx="8496944" cy="5632311"/>
          </a:xfrm>
          <a:prstGeom prst="rect">
            <a:avLst/>
          </a:prstGeom>
          <a:solidFill>
            <a:srgbClr val="FFFF99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FF660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Lower internal radioactivity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background due to </a:t>
            </a:r>
            <a:r>
              <a:rPr lang="en-US" altLang="ko-KR" sz="2000" kern="0" baseline="3000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87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Rb.</a:t>
            </a:r>
          </a:p>
          <a:p>
            <a:pPr marL="0" indent="0" algn="just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     20 ppb for COHERENT 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" pitchFamily="2" charset="2"/>
              </a:rPr>
              <a:t>  ~1 ppb (energy threshold of 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~2 </a:t>
            </a:r>
            <a:r>
              <a:rPr lang="en-US" altLang="ko-KR" sz="2000" kern="0" dirty="0" err="1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keV</a:t>
            </a:r>
            <a:r>
              <a:rPr lang="en-US" altLang="ko-KR" sz="2000" kern="0" baseline="-25000" dirty="0" err="1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nr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)</a:t>
            </a:r>
            <a:endParaRPr lang="en-US" altLang="ko-KR" sz="2000" kern="0" dirty="0">
              <a:solidFill>
                <a:srgbClr val="DADADA">
                  <a:lumMod val="10000"/>
                </a:srgbClr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  <a:sym typeface="Wingdings" pitchFamily="2" charset="2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FF660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Reduction </a:t>
            </a:r>
            <a:r>
              <a:rPr lang="en-US" altLang="ko-KR" sz="2000" kern="0" dirty="0"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(~3 orders of magnitude) </a:t>
            </a:r>
            <a:r>
              <a:rPr lang="en-US" altLang="ko-KR" sz="2000" kern="0" dirty="0">
                <a:solidFill>
                  <a:srgbClr val="FF660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of noise events due to PMT dark noise rate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by attaching two PMTs to both ends of each crystal. Also lower energy threshold from 5 </a:t>
            </a:r>
            <a:r>
              <a:rPr lang="en-US" altLang="ko-KR" sz="2000" kern="0" dirty="0" err="1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keV</a:t>
            </a:r>
            <a:r>
              <a:rPr lang="en-US" altLang="ko-KR" sz="2000" kern="0" baseline="-25000" dirty="0" err="1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nr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to ~2 </a:t>
            </a:r>
            <a:r>
              <a:rPr lang="en-US" altLang="ko-KR" sz="2000" kern="0" dirty="0" err="1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keV</a:t>
            </a:r>
            <a:r>
              <a:rPr lang="en-US" altLang="ko-KR" sz="2000" kern="0" baseline="-25000" dirty="0" err="1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nr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kern="0" dirty="0">
                <a:solidFill>
                  <a:prstClr val="black"/>
                </a:solidFill>
                <a:sym typeface="Wingdings" panose="05000000000000000000" pitchFamily="2" charset="2"/>
              </a:rPr>
              <a:t>Identify/veto “internal” </a:t>
            </a:r>
            <a:r>
              <a:rPr kumimoji="0" lang="en-US" altLang="ko-K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(radioactivity from PMT) </a:t>
            </a:r>
            <a:r>
              <a:rPr kumimoji="0" lang="en-US" altLang="ko-KR" sz="2000" kern="0" dirty="0">
                <a:solidFill>
                  <a:prstClr val="black"/>
                </a:solidFill>
                <a:sym typeface="Wingdings" panose="05000000000000000000" pitchFamily="2" charset="2"/>
              </a:rPr>
              <a:t>or “external” </a:t>
            </a:r>
            <a:r>
              <a:rPr kumimoji="0" lang="en-US" altLang="ko-KR" sz="1600" kern="0" dirty="0">
                <a:solidFill>
                  <a:prstClr val="black"/>
                </a:solidFill>
                <a:sym typeface="Wingdings" panose="05000000000000000000" pitchFamily="2" charset="2"/>
              </a:rPr>
              <a:t>(radioactivity from shielding + beam related + cosmic muon induced neutrons) </a:t>
            </a:r>
            <a:r>
              <a:rPr kumimoji="0" lang="en-US" altLang="ko-KR" sz="2000" kern="0" dirty="0">
                <a:solidFill>
                  <a:prstClr val="black"/>
                </a:solidFill>
                <a:sym typeface="Wingdings" panose="05000000000000000000" pitchFamily="2" charset="2"/>
              </a:rPr>
              <a:t>backgrounds with </a:t>
            </a:r>
            <a:r>
              <a:rPr kumimoji="0" lang="en-US" altLang="ko-KR" sz="2000" kern="0" dirty="0">
                <a:solidFill>
                  <a:srgbClr val="FF6600"/>
                </a:solidFill>
                <a:sym typeface="Wingdings" panose="05000000000000000000" pitchFamily="2" charset="2"/>
              </a:rPr>
              <a:t>a LS+DIN layer surrounding crystals</a:t>
            </a:r>
            <a:r>
              <a:rPr kumimoji="0" lang="en-US" altLang="ko-KR" sz="2000" kern="0" dirty="0">
                <a:solidFill>
                  <a:prstClr val="black"/>
                </a:solidFill>
                <a:sym typeface="Wingdings" panose="05000000000000000000" pitchFamily="2" charset="2"/>
              </a:rPr>
              <a:t>, providing active and passive shielding.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200" kern="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kern="0" dirty="0">
                <a:solidFill>
                  <a:srgbClr val="FF6600"/>
                </a:solidFill>
                <a:sym typeface="Wingdings" panose="05000000000000000000" pitchFamily="2" charset="2"/>
              </a:rPr>
              <a:t>Improve the scintillation light collection </a:t>
            </a:r>
            <a:r>
              <a:rPr kumimoji="0" lang="en-US" altLang="ko-KR" sz="2000" kern="0" dirty="0">
                <a:solidFill>
                  <a:prstClr val="black"/>
                </a:solidFill>
                <a:sym typeface="Wingdings" panose="05000000000000000000" pitchFamily="2" charset="2"/>
              </a:rPr>
              <a:t>by proper crystal encapsulation and tight PMT attachment to the crystal.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휴먼모음T" pitchFamily="18" charset="-127"/>
              <a:sym typeface="Wingdings" panose="05000000000000000000" pitchFamily="2" charset="2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FF660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Plastic scintillation counters 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to identify external events including cosmic muons and entering neutrons.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</a:t>
            </a:r>
            <a:endParaRPr kumimoji="1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kern="0" dirty="0">
                <a:solidFill>
                  <a:srgbClr val="FF660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4</a:t>
            </a:r>
            <a:r>
              <a:rPr kumimoji="0" lang="en-US" altLang="ko-KR" sz="2000" kern="0" dirty="0">
                <a:solidFill>
                  <a:srgbClr val="FF6600"/>
                </a:solidFill>
                <a:latin typeface="Symbol" pitchFamily="2" charset="2"/>
                <a:ea typeface="HY헤드라인M" pitchFamily="18" charset="-127"/>
                <a:cs typeface="Arial" panose="020B0604020202020204" pitchFamily="34" charset="0"/>
              </a:rPr>
              <a:t>p</a:t>
            </a:r>
            <a:r>
              <a:rPr kumimoji="0" lang="en-US" altLang="ko-KR" sz="2000" kern="0" dirty="0">
                <a:solidFill>
                  <a:srgbClr val="FF660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shielding </a:t>
            </a: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against various external backgrounds including beam neutron shielding.</a:t>
            </a:r>
          </a:p>
        </p:txBody>
      </p:sp>
    </p:spTree>
    <p:extLst>
      <p:ext uri="{BB962C8B-B14F-4D97-AF65-F5344CB8AC3E}">
        <p14:creationId xmlns:p14="http://schemas.microsoft.com/office/powerpoint/2010/main" val="208984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23628" y="764704"/>
            <a:ext cx="6696744" cy="538175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Internal Radioactivity of Crystal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22928E3-F56F-1E31-387F-75AE0095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90" y="2286000"/>
            <a:ext cx="8796898" cy="29432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E0D31DD-E4FF-B24F-082D-BBC2700F8389}"/>
              </a:ext>
            </a:extLst>
          </p:cNvPr>
          <p:cNvSpPr/>
          <p:nvPr/>
        </p:nvSpPr>
        <p:spPr bwMode="auto">
          <a:xfrm>
            <a:off x="4788024" y="2485594"/>
            <a:ext cx="1152128" cy="1735494"/>
          </a:xfrm>
          <a:prstGeom prst="rect">
            <a:avLst/>
          </a:prstGeom>
          <a:noFill/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ore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B07193C-1761-F411-E245-3946BF3FE430}"/>
              </a:ext>
            </a:extLst>
          </p:cNvPr>
          <p:cNvSpPr/>
          <p:nvPr/>
        </p:nvSpPr>
        <p:spPr bwMode="auto">
          <a:xfrm>
            <a:off x="6012160" y="2485594"/>
            <a:ext cx="1152128" cy="1735494"/>
          </a:xfrm>
          <a:prstGeom prst="rect">
            <a:avLst/>
          </a:prstGeom>
          <a:noFill/>
          <a:ln w="349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ore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5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27584" y="188640"/>
            <a:ext cx="7560840" cy="538175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Internal Radioactivity Backgrounds (</a:t>
            </a:r>
            <a:r>
              <a:rPr lang="en-US" altLang="ko-KR" sz="2800" baseline="300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87</a:t>
            </a: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Rb)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02BCE-F8C6-79C7-1C00-58556A869758}"/>
              </a:ext>
            </a:extLst>
          </p:cNvPr>
          <p:cNvSpPr txBox="1"/>
          <p:nvPr/>
        </p:nvSpPr>
        <p:spPr>
          <a:xfrm>
            <a:off x="1491086" y="6165304"/>
            <a:ext cx="6161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CN" sz="1600" dirty="0">
                <a:solidFill>
                  <a:schemeClr val="tx1"/>
                </a:solidFill>
              </a:rPr>
              <a:t>(Ref: KIMS Collaboration, </a:t>
            </a:r>
            <a:r>
              <a:rPr lang="en-US" altLang="ko-Kore-CN" sz="1600" dirty="0" err="1">
                <a:solidFill>
                  <a:schemeClr val="tx1"/>
                </a:solidFill>
              </a:rPr>
              <a:t>Nucl</a:t>
            </a:r>
            <a:r>
              <a:rPr lang="en-US" altLang="ko-Kore-CN" sz="1600" dirty="0">
                <a:solidFill>
                  <a:schemeClr val="tx1"/>
                </a:solidFill>
              </a:rPr>
              <a:t>. Instr. Meth. A 571, 644 (2007) )</a:t>
            </a:r>
            <a:r>
              <a:rPr kumimoji="1" lang="en-US" altLang="ko-Kore-CN" sz="1600" dirty="0">
                <a:solidFill>
                  <a:schemeClr val="tx1"/>
                </a:solidFill>
              </a:rPr>
              <a:t>  </a:t>
            </a:r>
            <a:endParaRPr kumimoji="1" lang="ko-Kore-CN" altLang="en-US" sz="1600" dirty="0">
              <a:solidFill>
                <a:schemeClr val="tx1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DD40AFB-1BC0-690C-9BCF-94F112A64550}"/>
              </a:ext>
            </a:extLst>
          </p:cNvPr>
          <p:cNvGrpSpPr/>
          <p:nvPr/>
        </p:nvGrpSpPr>
        <p:grpSpPr>
          <a:xfrm>
            <a:off x="827584" y="860124"/>
            <a:ext cx="7758396" cy="5089156"/>
            <a:chOff x="899592" y="836712"/>
            <a:chExt cx="7758396" cy="5089156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FFE1F107-A626-435F-4749-5F7BACB32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592" y="836712"/>
              <a:ext cx="7758396" cy="5089156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449A560-396E-11DF-7ED8-824AC9166083}"/>
                </a:ext>
              </a:extLst>
            </p:cNvPr>
            <p:cNvSpPr/>
            <p:nvPr/>
          </p:nvSpPr>
          <p:spPr bwMode="auto">
            <a:xfrm>
              <a:off x="7092280" y="5356878"/>
              <a:ext cx="1152128" cy="245228"/>
            </a:xfrm>
            <a:prstGeom prst="rect">
              <a:avLst/>
            </a:prstGeom>
            <a:noFill/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ore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5BDFF86-AEEA-5377-3C0C-1EFFB0EF4962}"/>
                </a:ext>
              </a:extLst>
            </p:cNvPr>
            <p:cNvSpPr/>
            <p:nvPr/>
          </p:nvSpPr>
          <p:spPr bwMode="auto">
            <a:xfrm>
              <a:off x="3470217" y="5560036"/>
              <a:ext cx="813751" cy="245228"/>
            </a:xfrm>
            <a:prstGeom prst="rect">
              <a:avLst/>
            </a:prstGeom>
            <a:noFill/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ore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266B4C1C-FF73-B486-11C1-453DD6BCFB4A}"/>
                </a:ext>
              </a:extLst>
            </p:cNvPr>
            <p:cNvCxnSpPr/>
            <p:nvPr/>
          </p:nvCxnSpPr>
          <p:spPr bwMode="auto">
            <a:xfrm>
              <a:off x="2987824" y="1484784"/>
              <a:ext cx="0" cy="936104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1DCCBCB6-367B-36F7-7A57-7347B61AF7A8}"/>
                </a:ext>
              </a:extLst>
            </p:cNvPr>
            <p:cNvSpPr/>
            <p:nvPr/>
          </p:nvSpPr>
          <p:spPr bwMode="auto">
            <a:xfrm>
              <a:off x="1619672" y="5589240"/>
              <a:ext cx="936104" cy="245228"/>
            </a:xfrm>
            <a:prstGeom prst="rect">
              <a:avLst/>
            </a:prstGeom>
            <a:noFill/>
            <a:ln w="349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ore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61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59632" y="188640"/>
            <a:ext cx="6696744" cy="538175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Reduction of PMT Noise Events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02BCE-F8C6-79C7-1C00-58556A869758}"/>
              </a:ext>
            </a:extLst>
          </p:cNvPr>
          <p:cNvSpPr txBox="1"/>
          <p:nvPr/>
        </p:nvSpPr>
        <p:spPr>
          <a:xfrm>
            <a:off x="1491086" y="755412"/>
            <a:ext cx="668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CN" sz="1600" dirty="0">
                <a:solidFill>
                  <a:schemeClr val="tx1"/>
                </a:solidFill>
              </a:rPr>
              <a:t>(Ref: COSINE-100 Collaboration, </a:t>
            </a:r>
            <a:r>
              <a:rPr lang="en" altLang="ko-Kore-CN" sz="1800" dirty="0">
                <a:effectLst/>
                <a:latin typeface="CMR12"/>
              </a:rPr>
              <a:t>Eur. Phys. J. C </a:t>
            </a:r>
            <a:r>
              <a:rPr lang="en" altLang="ko-Kore-CN" sz="1800" dirty="0">
                <a:effectLst/>
                <a:latin typeface="CMBX12"/>
              </a:rPr>
              <a:t>78</a:t>
            </a:r>
            <a:r>
              <a:rPr lang="en" altLang="ko-Kore-CN" sz="1800" dirty="0">
                <a:effectLst/>
                <a:latin typeface="CMR12"/>
              </a:rPr>
              <a:t>, 107 (2018) </a:t>
            </a:r>
            <a:r>
              <a:rPr lang="en-US" altLang="ko-Kore-CN" sz="1600" dirty="0">
                <a:solidFill>
                  <a:schemeClr val="tx1"/>
                </a:solidFill>
              </a:rPr>
              <a:t> )</a:t>
            </a:r>
            <a:r>
              <a:rPr kumimoji="1" lang="en-US" altLang="ko-Kore-CN" sz="1600" dirty="0">
                <a:solidFill>
                  <a:schemeClr val="tx1"/>
                </a:solidFill>
              </a:rPr>
              <a:t>  </a:t>
            </a:r>
            <a:endParaRPr kumimoji="1" lang="ko-Kore-CN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B92E161D-AADF-ABB2-FA81-CADFD64B7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96752"/>
            <a:ext cx="8281988" cy="70788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By attaching two PMTs at both ends of a crystal, reduce PMT dark-current noise events by 3 orders of magnitude.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CD28783-D7F0-7422-17A3-F6B2E7D2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8" y="1916832"/>
            <a:ext cx="4026892" cy="2947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FACE93-5372-5B03-0834-EE5D45379800}"/>
              </a:ext>
            </a:extLst>
          </p:cNvPr>
          <p:cNvSpPr txBox="1"/>
          <p:nvPr/>
        </p:nvSpPr>
        <p:spPr>
          <a:xfrm>
            <a:off x="5004048" y="3140968"/>
            <a:ext cx="3945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kumimoji="1" lang="en-US" altLang="ko-Kore-CN" sz="1600" dirty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altLang="ko-Kore-CN" sz="1600" dirty="0">
                <a:solidFill>
                  <a:schemeClr val="tx1"/>
                </a:solidFill>
                <a:sym typeface="Wingdings" pitchFamily="2" charset="2"/>
              </a:rPr>
              <a:t>With and without imposing a signal of at least 1 pe on both PMTs </a:t>
            </a:r>
            <a:r>
              <a:rPr kumimoji="1" lang="en-US" altLang="ko-Kore-CN" sz="16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kumimoji="1" lang="en-US" altLang="ko-Kore-CN" sz="1600" dirty="0">
                <a:solidFill>
                  <a:schemeClr val="tx1"/>
                </a:solidFill>
              </a:rPr>
              <a:t> </a:t>
            </a:r>
            <a:endParaRPr kumimoji="1" lang="ko-Kore-CN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42178280-CCD0-04C8-EB8F-EA50E8052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025370"/>
            <a:ext cx="8281988" cy="101566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By an algorithm of distinguishing a PMT noise pulse  from a scintillating signal of a crystal, COSINE-100 obtained a PMT noise rejection power of 80% above 2 keV while maintaining 99% of signals.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61A15-2B2F-4471-09FB-EEF8F4FB969D}"/>
              </a:ext>
            </a:extLst>
          </p:cNvPr>
          <p:cNvSpPr txBox="1"/>
          <p:nvPr/>
        </p:nvSpPr>
        <p:spPr>
          <a:xfrm>
            <a:off x="251520" y="6164322"/>
            <a:ext cx="869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</a:t>
            </a: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 By exploiting fractions of “fast charge” within the first 50 ns and “slow charge” between 100 and 600 ns with respect to a total event charge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9E09FA-3BCF-08EE-2FD3-1E4C8A2DFB32}"/>
              </a:ext>
            </a:extLst>
          </p:cNvPr>
          <p:cNvSpPr txBox="1"/>
          <p:nvPr/>
        </p:nvSpPr>
        <p:spPr>
          <a:xfrm>
            <a:off x="4932040" y="1916832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lang="en-US" altLang="ko-KR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ko-KR" sz="18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Lower energy threshold from 5 </a:t>
            </a:r>
            <a:r>
              <a:rPr lang="en-US" altLang="ko-KR" sz="1800" kern="0" dirty="0" err="1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keV</a:t>
            </a:r>
            <a:r>
              <a:rPr lang="en-US" altLang="ko-KR" sz="1800" kern="0" baseline="-25000" dirty="0" err="1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nr</a:t>
            </a:r>
            <a:r>
              <a:rPr lang="en-US" altLang="ko-KR" sz="18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to ~2 </a:t>
            </a:r>
            <a:r>
              <a:rPr lang="en-US" altLang="ko-KR" sz="1800" kern="0" dirty="0" err="1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keV</a:t>
            </a:r>
            <a:r>
              <a:rPr lang="en-US" altLang="ko-KR" sz="1800" kern="0" baseline="-25000" dirty="0" err="1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nr</a:t>
            </a:r>
            <a:r>
              <a:rPr lang="ko-KR" altLang="en-US" sz="18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kumimoji="1" lang="en-US" altLang="ko-Kore-CN" sz="1800" dirty="0">
                <a:solidFill>
                  <a:schemeClr val="tx1"/>
                </a:solidFill>
              </a:rPr>
              <a:t> 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16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95536" y="188640"/>
            <a:ext cx="8281988" cy="538175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Active and Passive Shielding of Liquid Scintillator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02BCE-F8C6-79C7-1C00-58556A869758}"/>
              </a:ext>
            </a:extLst>
          </p:cNvPr>
          <p:cNvSpPr txBox="1"/>
          <p:nvPr/>
        </p:nvSpPr>
        <p:spPr>
          <a:xfrm>
            <a:off x="1491086" y="755412"/>
            <a:ext cx="668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CN" sz="1600" dirty="0">
                <a:solidFill>
                  <a:schemeClr val="tx1"/>
                </a:solidFill>
              </a:rPr>
              <a:t>(Ref: COSINE-100 Collaboration, </a:t>
            </a:r>
            <a:r>
              <a:rPr lang="en" altLang="ko-Kore-CN" sz="1800" dirty="0">
                <a:effectLst/>
                <a:latin typeface="CMR12"/>
              </a:rPr>
              <a:t>Eur. Phys. J. C </a:t>
            </a:r>
            <a:r>
              <a:rPr lang="en" altLang="ko-Kore-CN" sz="1800" dirty="0">
                <a:effectLst/>
                <a:latin typeface="CMBX12"/>
              </a:rPr>
              <a:t>78</a:t>
            </a:r>
            <a:r>
              <a:rPr lang="en" altLang="ko-Kore-CN" sz="1800" dirty="0">
                <a:effectLst/>
                <a:latin typeface="CMR12"/>
              </a:rPr>
              <a:t>, 107 (2018) </a:t>
            </a:r>
            <a:r>
              <a:rPr lang="en-US" altLang="ko-Kore-CN" sz="1600" dirty="0">
                <a:solidFill>
                  <a:schemeClr val="tx1"/>
                </a:solidFill>
              </a:rPr>
              <a:t> )</a:t>
            </a:r>
            <a:r>
              <a:rPr kumimoji="1" lang="en-US" altLang="ko-Kore-CN" sz="1600" dirty="0">
                <a:solidFill>
                  <a:schemeClr val="tx1"/>
                </a:solidFill>
              </a:rPr>
              <a:t>  </a:t>
            </a:r>
            <a:endParaRPr kumimoji="1" lang="ko-Kore-CN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B92E161D-AADF-ABB2-FA81-CADFD64B7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72" y="3660200"/>
            <a:ext cx="4959092" cy="92333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12700" marR="0" lvl="0" indent="-127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sz="18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Coincidence requirement between LS and a single crystal </a:t>
            </a:r>
            <a:r>
              <a:rPr lang="en-US" altLang="ko-KR" sz="18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" pitchFamily="2" charset="2"/>
              </a:rPr>
              <a:t> time correlation above 20 keV in LS.</a:t>
            </a:r>
            <a:r>
              <a:rPr lang="en-US" altLang="ko-KR" sz="18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42178280-CCD0-04C8-EB8F-EA50E8052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68" y="5362183"/>
            <a:ext cx="8281988" cy="70788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This LS+DIN will be also useful for vetoing external neutrons coming from the beam target as well as from the cosmic muon production.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61A15-2B2F-4471-09FB-EEF8F4FB969D}"/>
              </a:ext>
            </a:extLst>
          </p:cNvPr>
          <p:cNvSpPr txBox="1"/>
          <p:nvPr/>
        </p:nvSpPr>
        <p:spPr>
          <a:xfrm>
            <a:off x="150499" y="6165304"/>
            <a:ext cx="869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 1200 L LAB based LS + </a:t>
            </a:r>
            <a:r>
              <a:rPr lang="en-US" altLang="ko-Kore-CN" sz="1800">
                <a:solidFill>
                  <a:schemeClr val="tx1"/>
                </a:solidFill>
                <a:sym typeface="Wingdings" pitchFamily="2" charset="2"/>
              </a:rPr>
              <a:t>MPPC</a:t>
            </a:r>
            <a:r>
              <a:rPr kumimoji="1" lang="en-US" altLang="ko-Kore-CN" sz="1800">
                <a:solidFill>
                  <a:schemeClr val="tx1"/>
                </a:solidFill>
                <a:sym typeface="Wingdings" pitchFamily="2" charset="2"/>
              </a:rPr>
              <a:t>s </a:t>
            </a:r>
            <a:r>
              <a:rPr lang="en-US" altLang="ko-Kore-CN" sz="1800">
                <a:solidFill>
                  <a:schemeClr val="tx1"/>
                </a:solidFill>
                <a:sym typeface="Wingdings" pitchFamily="2" charset="2"/>
              </a:rPr>
              <a:t>on</a:t>
            </a:r>
            <a:r>
              <a:rPr kumimoji="1" lang="en-US" altLang="ko-Kore-CN" sz="18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a acrylic box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03FAB38-DC65-EDA6-1A52-2933A7653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6" y="1268760"/>
            <a:ext cx="2851388" cy="19476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7B135BD-6510-0996-C3A7-B335FBD2C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672" y="1484669"/>
            <a:ext cx="2057400" cy="18161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C35A88A-6E2A-45E7-D699-045732F55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456" y="1689349"/>
            <a:ext cx="3594116" cy="3251819"/>
          </a:xfrm>
          <a:prstGeom prst="rect">
            <a:avLst/>
          </a:prstGeom>
        </p:spPr>
      </p:pic>
      <p:sp>
        <p:nvSpPr>
          <p:cNvPr id="11" name="Text Box 29">
            <a:extLst>
              <a:ext uri="{FF2B5EF4-FFF2-40B4-BE49-F238E27FC236}">
                <a16:creationId xmlns:a16="http://schemas.microsoft.com/office/drawing/2014/main" id="{A3B81679-3D04-490F-2986-72B4C2496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915" y="1301281"/>
            <a:ext cx="2587609" cy="58477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3 keV gamma emission from 40K decay in PMTs  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0DA7C67-5A8E-F34C-AC6A-5F1E401A293E}"/>
              </a:ext>
            </a:extLst>
          </p:cNvPr>
          <p:cNvCxnSpPr/>
          <p:nvPr/>
        </p:nvCxnSpPr>
        <p:spPr bwMode="auto">
          <a:xfrm flipH="1">
            <a:off x="6300192" y="1886056"/>
            <a:ext cx="288032" cy="9668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5012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59632" y="188640"/>
            <a:ext cx="6696744" cy="538175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Backgrounds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B92E161D-AADF-ABB2-FA81-CADFD64B7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44" y="1148749"/>
            <a:ext cx="3024336" cy="400110"/>
          </a:xfrm>
          <a:prstGeom prst="rect">
            <a:avLst/>
          </a:prstGeom>
          <a:solidFill>
            <a:srgbClr val="FFFF99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Beam related neutron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ACE93-5372-5B03-0834-EE5D45379800}"/>
              </a:ext>
            </a:extLst>
          </p:cNvPr>
          <p:cNvSpPr txBox="1"/>
          <p:nvPr/>
        </p:nvSpPr>
        <p:spPr>
          <a:xfrm>
            <a:off x="312019" y="1614916"/>
            <a:ext cx="3945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kumimoji="1" lang="en-US" altLang="ko-Kore-CN" sz="1600" dirty="0">
                <a:solidFill>
                  <a:schemeClr val="tx1"/>
                </a:solidFill>
                <a:sym typeface="Wingdings" pitchFamily="2" charset="2"/>
              </a:rPr>
              <a:t> The </a:t>
            </a:r>
            <a:r>
              <a:rPr lang="en-US" altLang="ko-Kore-CN" sz="1600" dirty="0">
                <a:solidFill>
                  <a:schemeClr val="tx1"/>
                </a:solidFill>
                <a:sym typeface="Wingdings" pitchFamily="2" charset="2"/>
              </a:rPr>
              <a:t>most significant background</a:t>
            </a:r>
            <a:endParaRPr kumimoji="1" lang="ko-Kore-CN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9E09FA-3BCF-08EE-2FD3-1E4C8A2DFB32}"/>
              </a:ext>
            </a:extLst>
          </p:cNvPr>
          <p:cNvSpPr txBox="1"/>
          <p:nvPr/>
        </p:nvSpPr>
        <p:spPr>
          <a:xfrm>
            <a:off x="591664" y="3142709"/>
            <a:ext cx="402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lang="en-US" altLang="ko-KR" sz="1800" kern="0" dirty="0">
                <a:solidFill>
                  <a:schemeClr val="tx1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" pitchFamily="2" charset="2"/>
              </a:rPr>
              <a:t>- Neutron spectrum measured by </a:t>
            </a:r>
            <a:r>
              <a:rPr lang="en-US" altLang="ko-KR" sz="1800" kern="0" baseline="30000" dirty="0">
                <a:solidFill>
                  <a:schemeClr val="tx1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" pitchFamily="2" charset="2"/>
              </a:rPr>
              <a:t>3</a:t>
            </a:r>
            <a:r>
              <a:rPr lang="en-US" altLang="ko-KR" sz="1800" kern="0" dirty="0">
                <a:solidFill>
                  <a:schemeClr val="tx1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" pitchFamily="2" charset="2"/>
              </a:rPr>
              <a:t>He multi-sphere neutron spectrometer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CDF4FC1-2F45-6E3D-EDDF-ABD74609E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504" y="1321823"/>
            <a:ext cx="4445000" cy="318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61313-6452-D6CA-3143-057785C4FB45}"/>
              </a:ext>
            </a:extLst>
          </p:cNvPr>
          <p:cNvSpPr txBox="1"/>
          <p:nvPr/>
        </p:nvSpPr>
        <p:spPr>
          <a:xfrm>
            <a:off x="224086" y="2071860"/>
            <a:ext cx="425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-12700"/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* Fast neutrons produced at the beam target due to imperfect shielding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28B812D9-56F3-1149-178D-7443569B6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86" y="4725144"/>
            <a:ext cx="2475706" cy="400110"/>
          </a:xfrm>
          <a:prstGeom prst="rect">
            <a:avLst/>
          </a:prstGeom>
          <a:solidFill>
            <a:srgbClr val="FFFF99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PMT dark current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E1E-6E83-40F0-68D6-C6CFB1FCBE6B}"/>
              </a:ext>
            </a:extLst>
          </p:cNvPr>
          <p:cNvSpPr txBox="1"/>
          <p:nvPr/>
        </p:nvSpPr>
        <p:spPr>
          <a:xfrm>
            <a:off x="339948" y="5333642"/>
            <a:ext cx="8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-12700"/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* Coincidence required by two PMTs attached to a single crystal at both ends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A3A070-4D74-B1EF-3A12-B8DA924F34D7}"/>
              </a:ext>
            </a:extLst>
          </p:cNvPr>
          <p:cNvSpPr txBox="1"/>
          <p:nvPr/>
        </p:nvSpPr>
        <p:spPr>
          <a:xfrm>
            <a:off x="301824" y="5812141"/>
            <a:ext cx="815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-127000"/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* Apply an efficient algorithm by exploiting “fast charge” and “slow charge” fractions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3CC98-8034-EE03-2FAC-6D0A1B37A0A0}"/>
              </a:ext>
            </a:extLst>
          </p:cNvPr>
          <p:cNvSpPr txBox="1"/>
          <p:nvPr/>
        </p:nvSpPr>
        <p:spPr>
          <a:xfrm>
            <a:off x="4236407" y="451911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CN" sz="1600" dirty="0">
                <a:solidFill>
                  <a:schemeClr val="tx1"/>
                </a:solidFill>
              </a:rPr>
              <a:t>(</a:t>
            </a:r>
            <a:r>
              <a:rPr lang="en" altLang="ko-Kore-CN" sz="1800" dirty="0">
                <a:effectLst/>
                <a:latin typeface="CMR12"/>
              </a:rPr>
              <a:t>C. </a:t>
            </a:r>
            <a:r>
              <a:rPr lang="en" altLang="ko-Kore-CN" sz="1800" dirty="0" err="1">
                <a:effectLst/>
                <a:latin typeface="CMR12"/>
              </a:rPr>
              <a:t>Su</a:t>
            </a:r>
            <a:r>
              <a:rPr lang="en" altLang="ko-Kore-CN" sz="1800" dirty="0">
                <a:effectLst/>
                <a:latin typeface="CMR12"/>
              </a:rPr>
              <a:t>, Q. Liu and T. Liang, arXiv:2303.13423 (2023)</a:t>
            </a:r>
            <a:r>
              <a:rPr lang="en-US" altLang="ko-Kore-CN" sz="1600" dirty="0">
                <a:solidFill>
                  <a:schemeClr val="tx1"/>
                </a:solidFill>
              </a:rPr>
              <a:t>)</a:t>
            </a:r>
            <a:r>
              <a:rPr kumimoji="1" lang="en-US" altLang="ko-Kore-CN" sz="1600" dirty="0">
                <a:solidFill>
                  <a:schemeClr val="tx1"/>
                </a:solidFill>
              </a:rPr>
              <a:t>  </a:t>
            </a:r>
            <a:endParaRPr kumimoji="1" lang="ko-Kore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59632" y="188640"/>
            <a:ext cx="6696744" cy="538175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Backgrounds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B92E161D-AADF-ABB2-FA81-CADFD64B7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44" y="1012666"/>
            <a:ext cx="4520480" cy="400110"/>
          </a:xfrm>
          <a:prstGeom prst="rect">
            <a:avLst/>
          </a:prstGeom>
          <a:solidFill>
            <a:srgbClr val="FFFF99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Radioactivity in detector materials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61313-6452-D6CA-3143-057785C4FB45}"/>
              </a:ext>
            </a:extLst>
          </p:cNvPr>
          <p:cNvSpPr txBox="1"/>
          <p:nvPr/>
        </p:nvSpPr>
        <p:spPr>
          <a:xfrm>
            <a:off x="417266" y="1473658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-12700"/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* Low internal radioactivity in </a:t>
            </a:r>
            <a:r>
              <a:rPr lang="en-US" altLang="ko-Kore-CN" sz="1800" dirty="0" err="1">
                <a:solidFill>
                  <a:schemeClr val="tx1"/>
                </a:solidFill>
                <a:sym typeface="Wingdings" pitchFamily="2" charset="2"/>
              </a:rPr>
              <a:t>CsI</a:t>
            </a: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(Na) crystal by purification; </a:t>
            </a:r>
            <a:r>
              <a:rPr lang="en-US" altLang="ko-Kore-CN" sz="1800" baseline="30000" dirty="0">
                <a:solidFill>
                  <a:schemeClr val="tx1"/>
                </a:solidFill>
                <a:sym typeface="Wingdings" pitchFamily="2" charset="2"/>
              </a:rPr>
              <a:t>87</a:t>
            </a: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Rb, </a:t>
            </a:r>
            <a:r>
              <a:rPr lang="en-US" altLang="ko-Kore-CN" sz="1800" baseline="30000" dirty="0">
                <a:solidFill>
                  <a:schemeClr val="tx1"/>
                </a:solidFill>
                <a:sym typeface="Wingdings" pitchFamily="2" charset="2"/>
              </a:rPr>
              <a:t>137</a:t>
            </a: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Cs, …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28B812D9-56F3-1149-178D-7443569B6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86" y="2924944"/>
            <a:ext cx="3699842" cy="400110"/>
          </a:xfrm>
          <a:prstGeom prst="rect">
            <a:avLst/>
          </a:prstGeom>
          <a:solidFill>
            <a:srgbClr val="FFFF99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Environmental radioactivity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98E61-70EB-7E27-0B08-337AAB206AD5}"/>
              </a:ext>
            </a:extLst>
          </p:cNvPr>
          <p:cNvSpPr txBox="1"/>
          <p:nvPr/>
        </p:nvSpPr>
        <p:spPr>
          <a:xfrm>
            <a:off x="396107" y="1902698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-12700"/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* Crystals immersed in LS as an efficient tagging external gammas 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0AF615CA-9E4E-CD0C-74D1-66070DD3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05" y="4469050"/>
            <a:ext cx="5787480" cy="400110"/>
          </a:xfrm>
          <a:prstGeom prst="rect">
            <a:avLst/>
          </a:prstGeom>
          <a:solidFill>
            <a:srgbClr val="FFFF99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Cosmic muon induced neutrons and gammas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48D9D-33CE-CFA3-D580-2FC3592199E3}"/>
              </a:ext>
            </a:extLst>
          </p:cNvPr>
          <p:cNvSpPr txBox="1"/>
          <p:nvPr/>
        </p:nvSpPr>
        <p:spPr>
          <a:xfrm>
            <a:off x="365275" y="3429000"/>
            <a:ext cx="787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-12700"/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* Most of gamma rays from the environmental radioactivity are expected to be attenuated by lead and other shielding. 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1D539-2F8D-1248-8E40-B51DD11CD223}"/>
              </a:ext>
            </a:extLst>
          </p:cNvPr>
          <p:cNvSpPr txBox="1"/>
          <p:nvPr/>
        </p:nvSpPr>
        <p:spPr>
          <a:xfrm>
            <a:off x="365275" y="5014917"/>
            <a:ext cx="787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-12700"/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* High-energy cosmic muons can produce neutrons and delayed gamma rays inside and outside the detector.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0B6F4E-ACDC-65B1-2090-E8021100257E}"/>
              </a:ext>
            </a:extLst>
          </p:cNvPr>
          <p:cNvSpPr txBox="1"/>
          <p:nvPr/>
        </p:nvSpPr>
        <p:spPr>
          <a:xfrm>
            <a:off x="555576" y="5879013"/>
            <a:ext cx="7879133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marL="12700" indent="-12700"/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 We have been estimating the expected background event rates using a full detector simulation, 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691E38-D924-D5B3-735C-3E6C30A536C8}"/>
              </a:ext>
            </a:extLst>
          </p:cNvPr>
          <p:cNvSpPr txBox="1"/>
          <p:nvPr/>
        </p:nvSpPr>
        <p:spPr>
          <a:xfrm>
            <a:off x="395536" y="2339588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-12700"/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* Attenuated by lead shielding 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4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59632" y="188640"/>
            <a:ext cx="6696744" cy="538175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Timeline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61313-6452-D6CA-3143-057785C4FB45}"/>
              </a:ext>
            </a:extLst>
          </p:cNvPr>
          <p:cNvSpPr txBox="1"/>
          <p:nvPr/>
        </p:nvSpPr>
        <p:spPr>
          <a:xfrm>
            <a:off x="417266" y="1556792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Nov. 2022: Instrumentation fund obtained.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A1430-646A-440C-8593-903D370E2C47}"/>
              </a:ext>
            </a:extLst>
          </p:cNvPr>
          <p:cNvSpPr txBox="1"/>
          <p:nvPr/>
        </p:nvSpPr>
        <p:spPr>
          <a:xfrm>
            <a:off x="417266" y="2060848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Dec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. 2022: Bidding was completed for procurement.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A635BA-1337-5E0D-BDF4-9012F5E323C8}"/>
              </a:ext>
            </a:extLst>
          </p:cNvPr>
          <p:cNvSpPr txBox="1"/>
          <p:nvPr/>
        </p:nvSpPr>
        <p:spPr>
          <a:xfrm>
            <a:off x="417266" y="1046312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Oct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. 2022: </a:t>
            </a: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F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und request submitted to SYSU.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7D084-6626-DC70-7A30-733F3DF0918C}"/>
              </a:ext>
            </a:extLst>
          </p:cNvPr>
          <p:cNvSpPr txBox="1"/>
          <p:nvPr/>
        </p:nvSpPr>
        <p:spPr>
          <a:xfrm>
            <a:off x="417266" y="2627620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Dec. 2022 - present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.: Negotiation with </a:t>
            </a:r>
            <a:r>
              <a:rPr kumimoji="1" lang="en-US" altLang="ko-Kore-CN" sz="1800" dirty="0" err="1">
                <a:solidFill>
                  <a:schemeClr val="tx1"/>
                </a:solidFill>
                <a:sym typeface="Wingdings" pitchFamily="2" charset="2"/>
              </a:rPr>
              <a:t>CsI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(Na) crystal manufacturers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69EB3-5D7C-8A74-AFCA-E3D8671E4E96}"/>
              </a:ext>
            </a:extLst>
          </p:cNvPr>
          <p:cNvSpPr txBox="1"/>
          <p:nvPr/>
        </p:nvSpPr>
        <p:spPr>
          <a:xfrm>
            <a:off x="417266" y="3110810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                               </a:t>
            </a: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Technical Design Report in preparation</a:t>
            </a:r>
            <a:endParaRPr kumimoji="1" lang="en-US" altLang="ko-Kore-CN" sz="18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E5EC0-3CC3-0032-5813-41E6CF9CC0E8}"/>
              </a:ext>
            </a:extLst>
          </p:cNvPr>
          <p:cNvSpPr txBox="1"/>
          <p:nvPr/>
        </p:nvSpPr>
        <p:spPr>
          <a:xfrm>
            <a:off x="417266" y="3594000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                               Fin</a:t>
            </a: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alize the detector design with a full simulation</a:t>
            </a:r>
            <a:endParaRPr kumimoji="1" lang="en-US" altLang="ko-Kore-CN" sz="18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5A6241-8302-B4B1-1BD7-5802E68E469F}"/>
              </a:ext>
            </a:extLst>
          </p:cNvPr>
          <p:cNvSpPr txBox="1"/>
          <p:nvPr/>
        </p:nvSpPr>
        <p:spPr>
          <a:xfrm>
            <a:off x="417266" y="4077190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                               </a:t>
            </a: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Under purchasing parts</a:t>
            </a:r>
            <a:endParaRPr kumimoji="1" lang="en-US" altLang="ko-Kore-CN" sz="18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B9DBE-6222-C69F-4BBD-A2BD80FDDAE3}"/>
              </a:ext>
            </a:extLst>
          </p:cNvPr>
          <p:cNvSpPr txBox="1"/>
          <p:nvPr/>
        </p:nvSpPr>
        <p:spPr>
          <a:xfrm>
            <a:off x="385788" y="4571836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Dec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. 2023: All </a:t>
            </a: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of d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etector components will be delivered.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E64F91-B39A-1F61-7DC4-90BC3B0C0E30}"/>
              </a:ext>
            </a:extLst>
          </p:cNvPr>
          <p:cNvSpPr txBox="1"/>
          <p:nvPr/>
        </p:nvSpPr>
        <p:spPr>
          <a:xfrm>
            <a:off x="385788" y="5116542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May 2024: Completion of detector assembly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F7956C-7FE1-DE30-5AA7-ADF5906FA8B4}"/>
              </a:ext>
            </a:extLst>
          </p:cNvPr>
          <p:cNvSpPr txBox="1"/>
          <p:nvPr/>
        </p:nvSpPr>
        <p:spPr>
          <a:xfrm>
            <a:off x="389807" y="5641184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Aug.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 2024: Cosmic muon data at SYSU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FA3B03-BDCC-D96C-9E72-EA7BE2ECC4A8}"/>
              </a:ext>
            </a:extLst>
          </p:cNvPr>
          <p:cNvSpPr txBox="1"/>
          <p:nvPr/>
        </p:nvSpPr>
        <p:spPr>
          <a:xfrm>
            <a:off x="385788" y="6151104"/>
            <a:ext cx="80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Sep.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 2024: Deploy the detector at CSNS and take beam data.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74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59632" y="188640"/>
            <a:ext cx="6696744" cy="538175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Summary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sp>
        <p:nvSpPr>
          <p:cNvPr id="2" name="Text Box 29">
            <a:extLst>
              <a:ext uri="{FF2B5EF4-FFF2-40B4-BE49-F238E27FC236}">
                <a16:creationId xmlns:a16="http://schemas.microsoft.com/office/drawing/2014/main" id="{B8C37CCE-9B8C-424B-B5F4-DCA11AB4F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" y="980728"/>
            <a:ext cx="8281988" cy="70788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We build a CICENNS detector to explore interesting measurements based on the </a:t>
            </a:r>
            <a:r>
              <a:rPr lang="en-US" altLang="ko-KR" sz="2000" kern="0" dirty="0" err="1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CEvNS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at CSNS,  </a:t>
            </a: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BAFD5264-3740-1537-D916-242030FBF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" y="1942527"/>
            <a:ext cx="8281988" cy="70788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We wish to finalize the detector design and a TDR in order to complete the detector construction till March 2024.  </a:t>
            </a:r>
          </a:p>
        </p:txBody>
      </p:sp>
      <p:sp>
        <p:nvSpPr>
          <p:cNvPr id="4" name="Text Box 29">
            <a:extLst>
              <a:ext uri="{FF2B5EF4-FFF2-40B4-BE49-F238E27FC236}">
                <a16:creationId xmlns:a16="http://schemas.microsoft.com/office/drawing/2014/main" id="{56E9B963-7023-B621-2FE3-917189AE5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4077072"/>
            <a:ext cx="5976664" cy="1200329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We cordially invite your joining this effort!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400" kern="0" dirty="0">
              <a:solidFill>
                <a:srgbClr val="DADADA">
                  <a:lumMod val="10000"/>
                </a:srgbClr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8465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59632" y="213165"/>
            <a:ext cx="6552728" cy="623547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ko-KR" sz="32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Overview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94735" y="977533"/>
            <a:ext cx="8282522" cy="1515363"/>
            <a:chOff x="395002" y="980728"/>
            <a:chExt cx="8282522" cy="1515363"/>
          </a:xfrm>
        </p:grpSpPr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395002" y="980728"/>
              <a:ext cx="8281988" cy="792088"/>
            </a:xfrm>
            <a:prstGeom prst="rect">
              <a:avLst/>
            </a:prstGeom>
            <a:solidFill>
              <a:srgbClr val="B9B9E7">
                <a:lumMod val="75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1" kern="0" dirty="0">
                  <a:solidFill>
                    <a:srgbClr val="FFFFFF"/>
                  </a:solidFill>
                  <a:latin typeface="Arial"/>
                </a:rPr>
                <a:t>Development of a 300 kg </a:t>
              </a:r>
              <a:r>
                <a:rPr kumimoji="0" lang="en-US" altLang="ko-KR" sz="2000" b="1" i="1" kern="0" dirty="0" err="1">
                  <a:solidFill>
                    <a:srgbClr val="FFFFFF"/>
                  </a:solidFill>
                  <a:latin typeface="Arial"/>
                </a:rPr>
                <a:t>CsI</a:t>
              </a:r>
              <a:r>
                <a:rPr kumimoji="0" lang="en-US" altLang="ko-KR" sz="2000" b="1" i="1" kern="0" dirty="0">
                  <a:solidFill>
                    <a:srgbClr val="FFFFFF"/>
                  </a:solidFill>
                  <a:latin typeface="Arial"/>
                </a:rPr>
                <a:t>(Na) detector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1" kern="0" dirty="0">
                  <a:solidFill>
                    <a:srgbClr val="FFFFFF"/>
                  </a:solidFill>
                  <a:latin typeface="Arial"/>
                </a:rPr>
                <a:t>for Coherent Elastic Neutrino Nucleus Scattering (CICENNS)</a:t>
              </a:r>
              <a:r>
                <a:rPr kumimoji="0" lang="ko-KR" alt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rPr>
                <a:t>  </a:t>
              </a:r>
              <a:r>
                <a:rPr kumimoji="0" lang="ko-KR" alt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395536" y="1772816"/>
              <a:ext cx="8281988" cy="7232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360363" indent="-360363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9pPr>
            </a:lstStyle>
            <a:p>
              <a:pPr marL="360363" marR="0" lvl="0" indent="-3603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휴먼모음T" pitchFamily="18" charset="-127"/>
              </a:endParaRPr>
            </a:p>
            <a:p>
              <a:pPr marL="360363" marR="0" lvl="0" indent="-3603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ko-KR" sz="1800" kern="0" dirty="0"/>
                <a:t>Use low-radioactivity </a:t>
              </a:r>
              <a:r>
                <a:rPr kumimoji="0" lang="en-US" altLang="ko-KR" sz="1800" kern="0" dirty="0" err="1"/>
                <a:t>CsI</a:t>
              </a:r>
              <a:r>
                <a:rPr kumimoji="0" lang="en-US" altLang="ko-KR" sz="1800" kern="0" dirty="0"/>
                <a:t>(Na) crystal of 300 kg in total  </a:t>
              </a:r>
            </a:p>
            <a:p>
              <a:pPr lvl="0" eaLnBrk="1" fontAlgn="auto" latinLnBrk="0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kumimoji="0" lang="en-US" altLang="ko-KR" sz="1800" kern="0" dirty="0"/>
                <a:t>Establish a new field of studying unexplored physics using </a:t>
              </a:r>
              <a:r>
                <a:rPr kumimoji="0" lang="en-US" altLang="ko-KR" sz="1800" kern="0" dirty="0" err="1"/>
                <a:t>CEvNS</a:t>
              </a:r>
              <a:r>
                <a:rPr kumimoji="0" lang="en-US" altLang="ko-KR" sz="1800" kern="0" dirty="0"/>
                <a:t> 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40421" y="2636912"/>
            <a:ext cx="8281988" cy="1208295"/>
            <a:chOff x="376959" y="3301409"/>
            <a:chExt cx="8281988" cy="1208295"/>
          </a:xfrm>
        </p:grpSpPr>
        <p:sp>
          <p:nvSpPr>
            <p:cNvPr id="3" name="아래쪽 화살표 2"/>
            <p:cNvSpPr/>
            <p:nvPr/>
          </p:nvSpPr>
          <p:spPr>
            <a:xfrm>
              <a:off x="2033143" y="3301409"/>
              <a:ext cx="720080" cy="360040"/>
            </a:xfrm>
            <a:prstGeom prst="down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아래쪽 화살표 8"/>
            <p:cNvSpPr/>
            <p:nvPr/>
          </p:nvSpPr>
          <p:spPr>
            <a:xfrm>
              <a:off x="6281615" y="3307850"/>
              <a:ext cx="720080" cy="360040"/>
            </a:xfrm>
            <a:prstGeom prst="down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376959" y="3832596"/>
              <a:ext cx="8281988" cy="6771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360363" indent="-360363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2000" b="1" i="1" kern="0" dirty="0"/>
                <a:t>Detection of ~30 MeV neutrinos from pion/muon decays at rest</a:t>
              </a:r>
              <a:endParaRPr kumimoji="0" lang="en-US" altLang="ko-KR" sz="1800" kern="0" dirty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800" i="1" kern="0" dirty="0"/>
                <a:t>(at spallation neutron source)</a:t>
              </a:r>
              <a:endParaRPr kumimoji="0" lang="en-US" altLang="ko-KR" sz="2000" i="1" kern="0" dirty="0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40421" y="4005064"/>
            <a:ext cx="8281988" cy="2740372"/>
            <a:chOff x="340421" y="4957593"/>
            <a:chExt cx="8281988" cy="2740372"/>
          </a:xfrm>
        </p:grpSpPr>
        <p:sp>
          <p:nvSpPr>
            <p:cNvPr id="11" name="아래쪽 화살표 10"/>
            <p:cNvSpPr/>
            <p:nvPr/>
          </p:nvSpPr>
          <p:spPr>
            <a:xfrm>
              <a:off x="4121375" y="4957593"/>
              <a:ext cx="720080" cy="360040"/>
            </a:xfrm>
            <a:prstGeom prst="down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340421" y="5389641"/>
              <a:ext cx="8281988" cy="23083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360363" indent="-360363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휴먼모음T" pitchFamily="18" charset="-127"/>
                </a:defRPr>
              </a:lvl9pPr>
            </a:lstStyle>
            <a:p>
              <a:pPr marL="285750" indent="-285750" algn="just" eaLnBrk="1" fontAlgn="auto" latinLnBrk="0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8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Precise measurement of sin</a:t>
              </a:r>
              <a:r>
                <a:rPr lang="en-US" altLang="ko-KR" sz="1800" baseline="300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2</a:t>
              </a:r>
              <a:r>
                <a:rPr lang="el-GR" altLang="ko-KR" sz="18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θ</a:t>
              </a:r>
              <a:r>
                <a:rPr lang="en-US" altLang="ko-KR" sz="1800" baseline="-250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W</a:t>
              </a:r>
              <a:r>
                <a:rPr lang="en-US" altLang="ko-KR" sz="18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 at low energies</a:t>
              </a:r>
              <a:r>
                <a:rPr lang="ko-KR" altLang="en-US" sz="1800" dirty="0">
                  <a:solidFill>
                    <a:srgbClr val="DADADA">
                      <a:lumMod val="10000"/>
                    </a:srgbClr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endParaRPr lang="en-US" altLang="ko-KR" sz="180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endParaRPr>
            </a:p>
            <a:p>
              <a:pPr marL="285750" indent="-285750" algn="just" eaLnBrk="1" fontAlgn="auto" latinLnBrk="0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8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NSI of neutrinos (</a:t>
              </a:r>
              <a:r>
                <a:rPr lang="en-US" altLang="ko-KR" sz="18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  <a:sym typeface="Wingdings" panose="05000000000000000000" pitchFamily="2" charset="2"/>
                </a:rPr>
                <a:t> </a:t>
              </a:r>
              <a:r>
                <a:rPr lang="en-US" altLang="ko-KR" sz="18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excess or deficit </a:t>
              </a:r>
              <a:r>
                <a:rPr lang="en-US" altLang="ko-KR" sz="1800" dirty="0" err="1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wrt</a:t>
              </a:r>
              <a:r>
                <a:rPr lang="en-US" altLang="ko-KR" sz="18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 SM prediction)</a:t>
              </a:r>
            </a:p>
            <a:p>
              <a:pPr marL="285750" indent="-285750" algn="just" eaLnBrk="1" fontAlgn="auto" latinLnBrk="0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altLang="ko-KR" sz="1800" kern="0" dirty="0"/>
                <a:t>New physics (BSM) signature (</a:t>
              </a:r>
              <a:r>
                <a:rPr kumimoji="0" lang="en-US" altLang="ko-KR" sz="1800" kern="0" dirty="0">
                  <a:sym typeface="Wingdings" panose="05000000000000000000" pitchFamily="2" charset="2"/>
                </a:rPr>
                <a:t> deviation from </a:t>
              </a:r>
              <a:r>
                <a:rPr kumimoji="0" lang="el-GR" altLang="ko-KR" sz="1800" kern="0" dirty="0">
                  <a:sym typeface="Wingdings" panose="05000000000000000000" pitchFamily="2" charset="2"/>
                </a:rPr>
                <a:t>α</a:t>
              </a:r>
              <a:r>
                <a:rPr kumimoji="0" lang="en-US" altLang="ko-KR" sz="1800" kern="0" dirty="0">
                  <a:sym typeface="Wingdings" panose="05000000000000000000" pitchFamily="2" charset="2"/>
                </a:rPr>
                <a:t>N</a:t>
              </a:r>
              <a:r>
                <a:rPr kumimoji="0" lang="en-US" altLang="ko-KR" sz="1800" kern="0" baseline="30000" dirty="0">
                  <a:sym typeface="Wingdings" panose="05000000000000000000" pitchFamily="2" charset="2"/>
                </a:rPr>
                <a:t>2</a:t>
              </a:r>
              <a:r>
                <a:rPr kumimoji="0" lang="en-US" altLang="ko-KR" sz="1800" kern="0" dirty="0">
                  <a:sym typeface="Wingdings" panose="05000000000000000000" pitchFamily="2" charset="2"/>
                </a:rPr>
                <a:t> prediction, precise F(Q</a:t>
              </a:r>
              <a:r>
                <a:rPr kumimoji="0" lang="en-US" altLang="ko-KR" sz="1800" kern="0" baseline="30000" dirty="0">
                  <a:sym typeface="Wingdings" panose="05000000000000000000" pitchFamily="2" charset="2"/>
                </a:rPr>
                <a:t>2</a:t>
              </a:r>
              <a:r>
                <a:rPr kumimoji="0" lang="en-US" altLang="ko-KR" sz="1800" kern="0" dirty="0">
                  <a:sym typeface="Wingdings" panose="05000000000000000000" pitchFamily="2" charset="2"/>
                </a:rPr>
                <a:t>) with uncertainty &lt; 5%)</a:t>
              </a:r>
            </a:p>
            <a:p>
              <a:pPr marL="285750" indent="-285750" algn="just" eaLnBrk="1" fontAlgn="auto" latinLnBrk="0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8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Solar neutrino detection as a neutrino floor of direct dark-matter searches</a:t>
              </a:r>
            </a:p>
            <a:p>
              <a:pPr marL="285750" indent="-285750" algn="just" eaLnBrk="1" fontAlgn="auto" latinLnBrk="0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altLang="ko-KR" sz="1800" kern="0" dirty="0"/>
                <a:t>Compact neutrino telescope for core-collapse supernova</a:t>
              </a:r>
              <a:endParaRPr lang="en-US" altLang="ko-KR" sz="180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endParaRPr>
            </a:p>
            <a:p>
              <a:pPr marL="285750" indent="-285750" algn="just" eaLnBrk="1" fontAlgn="auto" latinLnBrk="0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altLang="ko-KR" sz="1800" kern="0" dirty="0"/>
                <a:t>Measurement of neutrino magnetic moment (</a:t>
              </a:r>
              <a:r>
                <a:rPr kumimoji="0" lang="en-US" altLang="ko-KR" sz="1800" kern="0" dirty="0">
                  <a:sym typeface="Wingdings" panose="05000000000000000000" pitchFamily="2" charset="2"/>
                </a:rPr>
                <a:t> </a:t>
              </a:r>
              <a:r>
                <a:rPr kumimoji="0" lang="en-US" altLang="ko-KR" sz="1800" kern="0" dirty="0"/>
                <a:t>distorted recoil spectrum)</a:t>
              </a:r>
              <a:endParaRPr lang="en-US" altLang="ko-KR" sz="180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endParaRPr>
            </a:p>
            <a:p>
              <a:pPr marL="285750" indent="-285750" algn="just" eaLnBrk="1" fontAlgn="auto" latinLnBrk="0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8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Sterile neutrino oscillation by neutral current (</a:t>
              </a:r>
              <a:r>
                <a:rPr lang="en-US" altLang="ko-KR" sz="18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  <a:sym typeface="Wingdings" panose="05000000000000000000" pitchFamily="2" charset="2"/>
                </a:rPr>
                <a:t> </a:t>
              </a:r>
              <a:r>
                <a:rPr lang="en-US" altLang="ko-KR" sz="1800" dirty="0">
                  <a:solidFill>
                    <a:srgbClr val="DADADA">
                      <a:lumMod val="10000"/>
                    </a:srgb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distorted recoil spectrum)</a:t>
              </a:r>
              <a:endParaRPr lang="en-US" altLang="ko-KR" sz="1800" dirty="0">
                <a:solidFill>
                  <a:srgbClr val="DADADA">
                    <a:lumMod val="10000"/>
                  </a:srgb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6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95537" y="116632"/>
            <a:ext cx="8352927" cy="648072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Enhanced Neutrino Cross Section via </a:t>
            </a:r>
            <a:r>
              <a:rPr kumimoji="1" lang="en-US" altLang="ko-KR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CEvNS</a:t>
            </a:r>
            <a:r>
              <a:rPr kumimoji="1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 </a:t>
            </a:r>
          </a:p>
        </p:txBody>
      </p:sp>
      <p:sp>
        <p:nvSpPr>
          <p:cNvPr id="31" name="직사각형 30"/>
          <p:cNvSpPr>
            <a:spLocks noChangeArrowheads="1"/>
          </p:cNvSpPr>
          <p:nvPr/>
        </p:nvSpPr>
        <p:spPr bwMode="auto">
          <a:xfrm>
            <a:off x="4644007" y="1700808"/>
            <a:ext cx="3456385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/>
                <a:ea typeface="HY헤드라인M" pitchFamily="18" charset="-127"/>
                <a:cs typeface="+mn-cs"/>
              </a:rPr>
              <a:t>~1000 times enhanced cross section of neutrino-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/>
                <a:ea typeface="HY헤드라인M" pitchFamily="18" charset="-127"/>
                <a:cs typeface="+mn-cs"/>
              </a:rPr>
              <a:t>CsI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/>
                <a:ea typeface="HY헤드라인M" pitchFamily="18" charset="-127"/>
                <a:cs typeface="+mn-cs"/>
              </a:rPr>
              <a:t> via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/>
                <a:ea typeface="HY헤드라인M" pitchFamily="18" charset="-127"/>
                <a:cs typeface="+mn-cs"/>
              </a:rPr>
              <a:t>CEvNS</a:t>
            </a: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/>
              <a:ea typeface="HY헤드라인M" pitchFamily="18" charset="-127"/>
              <a:cs typeface="+mn-cs"/>
            </a:endParaRPr>
          </a:p>
        </p:txBody>
      </p:sp>
      <p:pic>
        <p:nvPicPr>
          <p:cNvPr id="18" name="그림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" y="854166"/>
            <a:ext cx="4350278" cy="3240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88AF683D-35F0-0B35-F764-D9E80AF6A845}"/>
              </a:ext>
            </a:extLst>
          </p:cNvPr>
          <p:cNvGrpSpPr/>
          <p:nvPr/>
        </p:nvGrpSpPr>
        <p:grpSpPr>
          <a:xfrm>
            <a:off x="467543" y="3813356"/>
            <a:ext cx="8568953" cy="3000020"/>
            <a:chOff x="467543" y="3813356"/>
            <a:chExt cx="8568953" cy="3000020"/>
          </a:xfrm>
        </p:grpSpPr>
        <p:sp>
          <p:nvSpPr>
            <p:cNvPr id="20" name="직사각형 19"/>
            <p:cNvSpPr>
              <a:spLocks noChangeArrowheads="1"/>
            </p:cNvSpPr>
            <p:nvPr/>
          </p:nvSpPr>
          <p:spPr bwMode="auto">
            <a:xfrm>
              <a:off x="467543" y="5085184"/>
              <a:ext cx="3856173" cy="70788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HY헤드라인M" pitchFamily="18" charset="-127"/>
                  <a:cs typeface="+mn-cs"/>
                </a:rPr>
                <a:t>CsI</a:t>
              </a:r>
              <a:r>
                <a:rPr kumimoji="1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HY헤드라인M" pitchFamily="18" charset="-127"/>
                  <a:cs typeface="+mn-cs"/>
                </a:rPr>
                <a:t> </a:t>
              </a:r>
              <a:r>
                <a:rPr kumimoji="1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HY헤드라인M" pitchFamily="18" charset="-127"/>
                  <a:cs typeface="+mn-cs"/>
                </a:rPr>
                <a:t>crystal can provide sufficient </a:t>
              </a:r>
              <a:r>
                <a:rPr kumimoji="1" lang="en-US" altLang="ko-K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HY헤드라인M" pitchFamily="18" charset="-127"/>
                  <a:cs typeface="+mn-cs"/>
                </a:rPr>
                <a:t>CEvNS</a:t>
              </a:r>
              <a:r>
                <a:rPr kumimoji="1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HY헤드라인M" pitchFamily="18" charset="-127"/>
                  <a:cs typeface="+mn-cs"/>
                </a:rPr>
                <a:t> cross sections.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12A7B936-C0E9-0D7F-FAB4-388F1F92DC91}"/>
                </a:ext>
              </a:extLst>
            </p:cNvPr>
            <p:cNvGrpSpPr/>
            <p:nvPr/>
          </p:nvGrpSpPr>
          <p:grpSpPr>
            <a:xfrm>
              <a:off x="4483166" y="3813356"/>
              <a:ext cx="4553330" cy="3000020"/>
              <a:chOff x="4483166" y="3813356"/>
              <a:chExt cx="4553330" cy="3000020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64215D7E-574B-2B11-8AD8-9FBD7FB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3166" y="3813356"/>
                <a:ext cx="4553330" cy="3000020"/>
              </a:xfrm>
              <a:prstGeom prst="rect">
                <a:avLst/>
              </a:prstGeom>
            </p:spPr>
          </p:pic>
          <p:sp>
            <p:nvSpPr>
              <p:cNvPr id="3" name="타원 2"/>
              <p:cNvSpPr/>
              <p:nvPr/>
            </p:nvSpPr>
            <p:spPr bwMode="auto">
              <a:xfrm>
                <a:off x="5580112" y="5157192"/>
                <a:ext cx="504056" cy="504056"/>
              </a:xfrm>
              <a:prstGeom prst="ellipse">
                <a:avLst/>
              </a:prstGeom>
              <a:noFill/>
              <a:ln w="317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휴먼모음T" pitchFamily="18" charset="-127"/>
                  <a:cs typeface="+mn-cs"/>
                </a:endParaRPr>
              </a:p>
            </p:txBody>
          </p:sp>
          <p:sp>
            <p:nvSpPr>
              <p:cNvPr id="9" name="타원 8"/>
              <p:cNvSpPr/>
              <p:nvPr/>
            </p:nvSpPr>
            <p:spPr bwMode="auto">
              <a:xfrm>
                <a:off x="8100392" y="4365104"/>
                <a:ext cx="504056" cy="504056"/>
              </a:xfrm>
              <a:prstGeom prst="ellipse">
                <a:avLst/>
              </a:prstGeom>
              <a:noFill/>
              <a:ln w="317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휴먼모음T" pitchFamily="18" charset="-127"/>
                  <a:cs typeface="+mn-cs"/>
                </a:endParaRPr>
              </a:p>
            </p:txBody>
          </p:sp>
        </p:grpSp>
      </p:grpSp>
      <p:cxnSp>
        <p:nvCxnSpPr>
          <p:cNvPr id="6" name="직선 화살표 연결선 5"/>
          <p:cNvCxnSpPr>
            <a:cxnSpLocks/>
          </p:cNvCxnSpPr>
          <p:nvPr/>
        </p:nvCxnSpPr>
        <p:spPr bwMode="auto">
          <a:xfrm>
            <a:off x="1835696" y="1916832"/>
            <a:ext cx="0" cy="129614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triangle" w="lg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8510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87462" y="260648"/>
            <a:ext cx="8569076" cy="648072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Schematic Drawing of </a:t>
            </a:r>
            <a:r>
              <a:rPr kumimoji="1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CsI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(Na) Crystal Detector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FBA5289C-3AE0-39E4-F193-C2A69CB5F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980728"/>
            <a:ext cx="1794135" cy="552851"/>
          </a:xfrm>
          <a:prstGeom prst="rect">
            <a:avLst/>
          </a:prstGeom>
          <a:solidFill>
            <a:srgbClr val="B9B9E7">
              <a:lumMod val="75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kern="0" dirty="0">
                <a:solidFill>
                  <a:srgbClr val="FFFFFF"/>
                </a:solidFill>
                <a:latin typeface="+mn-lt"/>
              </a:rPr>
              <a:t>(CICENNS)</a:t>
            </a:r>
            <a:r>
              <a:rPr kumimoji="0" lang="ko-KR" altLang="en-US" sz="2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  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4053CB2-5C79-95B9-2BE8-AACB9AAE4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180049"/>
            <a:ext cx="3607812" cy="3633184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9F5406DF-C078-C6E9-E668-A18554659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3301290"/>
            <a:ext cx="3486552" cy="3294670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7F33C802-85A4-1F3B-FBE5-BC94B93ACC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29" b="3121"/>
          <a:stretch/>
        </p:blipFill>
        <p:spPr>
          <a:xfrm rot="5400000">
            <a:off x="1585712" y="-376239"/>
            <a:ext cx="2150087" cy="4962487"/>
          </a:xfrm>
          <a:prstGeom prst="rect">
            <a:avLst/>
          </a:prstGeom>
        </p:spPr>
      </p:pic>
      <p:sp>
        <p:nvSpPr>
          <p:cNvPr id="19" name="Text Box 29">
            <a:extLst>
              <a:ext uri="{FF2B5EF4-FFF2-40B4-BE49-F238E27FC236}">
                <a16:creationId xmlns:a16="http://schemas.microsoft.com/office/drawing/2014/main" id="{99B56D81-3CD6-ACB1-FE4B-A7A41EA93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566" y="1628800"/>
            <a:ext cx="3492922" cy="101566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20 kg </a:t>
            </a:r>
            <a:r>
              <a:rPr lang="en-US" altLang="ko-KR" sz="2000" kern="0" dirty="0" err="1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CsI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(Na) x 15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14 cm (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Symbol" pitchFamily="2" charset="2"/>
                <a:ea typeface="HY헤드라인M" pitchFamily="18" charset="-127"/>
                <a:cs typeface="Arial" panose="020B0604020202020204" pitchFamily="34" charset="0"/>
              </a:rPr>
              <a:t>f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) x 28.7 cm each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Two 5-inch SBA PMTs</a:t>
            </a:r>
          </a:p>
        </p:txBody>
      </p:sp>
      <p:sp>
        <p:nvSpPr>
          <p:cNvPr id="20" name="Text Box 29">
            <a:extLst>
              <a:ext uri="{FF2B5EF4-FFF2-40B4-BE49-F238E27FC236}">
                <a16:creationId xmlns:a16="http://schemas.microsoft.com/office/drawing/2014/main" id="{9027C61D-ACCD-5DDA-2FF4-3398B061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292" y="4396476"/>
            <a:ext cx="1629584" cy="1200329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12700" marR="0" lvl="0" indent="-127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sz="18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35 tons of shielding with Cu, LS, Pb, and HDPE</a:t>
            </a:r>
          </a:p>
        </p:txBody>
      </p:sp>
    </p:spTree>
    <p:extLst>
      <p:ext uri="{BB962C8B-B14F-4D97-AF65-F5344CB8AC3E}">
        <p14:creationId xmlns:p14="http://schemas.microsoft.com/office/powerpoint/2010/main" val="155043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87462" y="370545"/>
            <a:ext cx="8569076" cy="648072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Hamamatsu SBA 5-inch PMT (R877-100)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90176DF-F60A-DCC1-DAD5-54A4292BC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179168" cy="5373216"/>
          </a:xfrm>
          <a:prstGeom prst="rect">
            <a:avLst/>
          </a:prstGeom>
        </p:spPr>
      </p:pic>
      <p:sp>
        <p:nvSpPr>
          <p:cNvPr id="4" name="Text Box 29">
            <a:extLst>
              <a:ext uri="{FF2B5EF4-FFF2-40B4-BE49-F238E27FC236}">
                <a16:creationId xmlns:a16="http://schemas.microsoft.com/office/drawing/2014/main" id="{1C770F8B-5380-E7CE-3EB9-63D1CE711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62" y="3601425"/>
            <a:ext cx="3492922" cy="70788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QE: 35% at 420 nm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Gain: 4.4 x 10</a:t>
            </a:r>
            <a:r>
              <a:rPr lang="en-US" altLang="ko-KR" sz="2000" kern="0" baseline="3000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5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 @1500V </a:t>
            </a:r>
          </a:p>
        </p:txBody>
      </p:sp>
    </p:spTree>
    <p:extLst>
      <p:ext uri="{BB962C8B-B14F-4D97-AF65-F5344CB8AC3E}">
        <p14:creationId xmlns:p14="http://schemas.microsoft.com/office/powerpoint/2010/main" val="58154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67542" y="116632"/>
            <a:ext cx="8179271" cy="573408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Neutrinos from pion/muon DAR at SNS </a:t>
            </a:r>
            <a:r>
              <a:rPr kumimoji="1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 </a:t>
            </a:r>
          </a:p>
        </p:txBody>
      </p:sp>
      <p:pic>
        <p:nvPicPr>
          <p:cNvPr id="10242" name="Picture 2" descr="Neutrino spectrum from muon and pion decay-at-rest at a spallation ...">
            <a:extLst>
              <a:ext uri="{FF2B5EF4-FFF2-40B4-BE49-F238E27FC236}">
                <a16:creationId xmlns:a16="http://schemas.microsoft.com/office/drawing/2014/main" id="{5B0AFA25-BB2D-7956-F256-68F2232A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5612011" cy="42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Neutrino spectrum muon decay at rest에 대한 이미지 결과">
            <a:extLst>
              <a:ext uri="{FF2B5EF4-FFF2-40B4-BE49-F238E27FC236}">
                <a16:creationId xmlns:a16="http://schemas.microsoft.com/office/drawing/2014/main" id="{DC1F09CB-C1CB-C4D7-A541-18525D18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484056" cy="222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Neutrino spectrum muon decay at rest에 대한 이미지 결과">
            <a:extLst>
              <a:ext uri="{FF2B5EF4-FFF2-40B4-BE49-F238E27FC236}">
                <a16:creationId xmlns:a16="http://schemas.microsoft.com/office/drawing/2014/main" id="{0D020E71-D38D-3041-9CD8-EAEFA4F81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2" y="3140968"/>
            <a:ext cx="2532526" cy="222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D8DB048-20B0-4CB6-6FB9-3698FB376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5373216"/>
            <a:ext cx="6912768" cy="150550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591E3A1-10F0-6444-407B-2A9375BC6BBC}"/>
              </a:ext>
            </a:extLst>
          </p:cNvPr>
          <p:cNvSpPr/>
          <p:nvPr/>
        </p:nvSpPr>
        <p:spPr bwMode="auto">
          <a:xfrm>
            <a:off x="1511660" y="5949280"/>
            <a:ext cx="6444716" cy="288032"/>
          </a:xfrm>
          <a:prstGeom prst="rect">
            <a:avLst/>
          </a:prstGeom>
          <a:noFill/>
          <a:ln w="349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ore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87462" y="370545"/>
            <a:ext cx="8569076" cy="548883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CSNS (China Spallation Neutron Source)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1791653-3F1E-BB6D-F22C-6BF3044F1D25}"/>
              </a:ext>
            </a:extLst>
          </p:cNvPr>
          <p:cNvGrpSpPr/>
          <p:nvPr/>
        </p:nvGrpSpPr>
        <p:grpSpPr>
          <a:xfrm>
            <a:off x="287462" y="980728"/>
            <a:ext cx="3377952" cy="2519956"/>
            <a:chOff x="287462" y="1058252"/>
            <a:chExt cx="3377952" cy="2519956"/>
          </a:xfrm>
        </p:grpSpPr>
        <p:pic>
          <p:nvPicPr>
            <p:cNvPr id="9218" name="Picture 2" descr="地图">
              <a:extLst>
                <a:ext uri="{FF2B5EF4-FFF2-40B4-BE49-F238E27FC236}">
                  <a16:creationId xmlns:a16="http://schemas.microsoft.com/office/drawing/2014/main" id="{2585D334-B949-B071-9038-B7A2E1466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62" y="1196752"/>
              <a:ext cx="3377952" cy="238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A4DE66-F8A7-7916-397C-57BD0B0CAFA1}"/>
                </a:ext>
              </a:extLst>
            </p:cNvPr>
            <p:cNvSpPr txBox="1"/>
            <p:nvPr/>
          </p:nvSpPr>
          <p:spPr>
            <a:xfrm>
              <a:off x="395536" y="1058252"/>
              <a:ext cx="985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ore-CN" sz="1200" dirty="0">
                  <a:solidFill>
                    <a:srgbClr val="0033CC"/>
                  </a:solidFill>
                </a:rPr>
                <a:t>Guangzhou</a:t>
              </a:r>
              <a:endParaRPr kumimoji="1" lang="ko-Kore-CN" altLang="en-US" sz="1200" dirty="0">
                <a:solidFill>
                  <a:srgbClr val="0033CC"/>
                </a:solidFill>
              </a:endParaRPr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DFBCEBA5-76F9-E803-F6C5-0BCD8CE24A3E}"/>
                </a:ext>
              </a:extLst>
            </p:cNvPr>
            <p:cNvSpPr/>
            <p:nvPr/>
          </p:nvSpPr>
          <p:spPr bwMode="auto">
            <a:xfrm>
              <a:off x="755576" y="1340768"/>
              <a:ext cx="72008" cy="7200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ore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F9E9DC-4BBF-485D-76A4-A8FECE741406}"/>
                </a:ext>
              </a:extLst>
            </p:cNvPr>
            <p:cNvSpPr txBox="1"/>
            <p:nvPr/>
          </p:nvSpPr>
          <p:spPr>
            <a:xfrm>
              <a:off x="467544" y="13748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ore-CN" sz="1200" dirty="0">
                  <a:solidFill>
                    <a:srgbClr val="0033CC"/>
                  </a:solidFill>
                </a:rPr>
                <a:t>SYSU</a:t>
              </a:r>
              <a:endParaRPr kumimoji="1" lang="ko-Kore-CN" altLang="en-US" sz="1200" dirty="0">
                <a:solidFill>
                  <a:srgbClr val="0033CC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625670-04DB-ABA7-955F-1A4319A091EE}"/>
                </a:ext>
              </a:extLst>
            </p:cNvPr>
            <p:cNvSpPr txBox="1"/>
            <p:nvPr/>
          </p:nvSpPr>
          <p:spPr>
            <a:xfrm>
              <a:off x="2002228" y="2348880"/>
              <a:ext cx="985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ore-CN" sz="1200" dirty="0">
                  <a:solidFill>
                    <a:srgbClr val="0033CC"/>
                  </a:solidFill>
                </a:rPr>
                <a:t>Shenzhen</a:t>
              </a:r>
              <a:endParaRPr kumimoji="1" lang="ko-Kore-CN" altLang="en-US" sz="1200" dirty="0">
                <a:solidFill>
                  <a:srgbClr val="0033CC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0D47E-89F3-A27B-AB68-C82753830FF4}"/>
                </a:ext>
              </a:extLst>
            </p:cNvPr>
            <p:cNvSpPr txBox="1"/>
            <p:nvPr/>
          </p:nvSpPr>
          <p:spPr>
            <a:xfrm>
              <a:off x="2627784" y="3117924"/>
              <a:ext cx="985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ore-CN" sz="1200" dirty="0">
                  <a:solidFill>
                    <a:srgbClr val="0033CC"/>
                  </a:solidFill>
                </a:rPr>
                <a:t>H</a:t>
              </a:r>
              <a:r>
                <a:rPr lang="en-US" altLang="ko-Kore-CN" sz="1200" dirty="0">
                  <a:solidFill>
                    <a:srgbClr val="0033CC"/>
                  </a:solidFill>
                </a:rPr>
                <a:t>ong Kong</a:t>
              </a:r>
              <a:endParaRPr kumimoji="1" lang="ko-Kore-CN" altLang="en-US" sz="1200" dirty="0">
                <a:solidFill>
                  <a:srgbClr val="0033CC"/>
                </a:solidFill>
              </a:endParaRPr>
            </a:p>
          </p:txBody>
        </p:sp>
      </p:grpSp>
      <p:pic>
        <p:nvPicPr>
          <p:cNvPr id="9220" name="Picture 4" descr="Aerial view of CSNS">
            <a:extLst>
              <a:ext uri="{FF2B5EF4-FFF2-40B4-BE49-F238E27FC236}">
                <a16:creationId xmlns:a16="http://schemas.microsoft.com/office/drawing/2014/main" id="{95A75335-76FE-059C-7A72-EC8E4ACE0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96" y="1268760"/>
            <a:ext cx="5120519" cy="202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798C2D6-B5F8-91A3-53FD-0FD7CA7E4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879042"/>
            <a:ext cx="6529610" cy="19542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0CA6923-2889-0121-693D-64B1ABEFA8E5}"/>
              </a:ext>
            </a:extLst>
          </p:cNvPr>
          <p:cNvSpPr txBox="1"/>
          <p:nvPr/>
        </p:nvSpPr>
        <p:spPr>
          <a:xfrm>
            <a:off x="251520" y="3645024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N" sz="1600" dirty="0">
                <a:solidFill>
                  <a:schemeClr val="tx1"/>
                </a:solidFill>
              </a:rPr>
              <a:t>8.2 m above the beam target </a:t>
            </a:r>
            <a:r>
              <a:rPr kumimoji="1" lang="en-US" altLang="ko-Kore-CN" sz="1600">
                <a:solidFill>
                  <a:schemeClr val="tx1"/>
                </a:solidFill>
              </a:rPr>
              <a:t>(7.2 </a:t>
            </a:r>
            <a:r>
              <a:rPr kumimoji="1" lang="en-US" altLang="ko-Kore-CN" sz="1600" dirty="0">
                <a:solidFill>
                  <a:schemeClr val="tx1"/>
                </a:solidFill>
              </a:rPr>
              <a:t>m thick: steel, 1 m thick: concrete)   </a:t>
            </a:r>
            <a:endParaRPr kumimoji="1" lang="ko-Kore-CN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93C064-4AB6-3551-5A3D-C5C69F7B6664}"/>
              </a:ext>
            </a:extLst>
          </p:cNvPr>
          <p:cNvSpPr txBox="1"/>
          <p:nvPr/>
        </p:nvSpPr>
        <p:spPr>
          <a:xfrm>
            <a:off x="6428001" y="4305870"/>
            <a:ext cx="2824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ore-CN" sz="1800" dirty="0">
                <a:solidFill>
                  <a:schemeClr val="tx1"/>
                </a:solidFill>
              </a:rPr>
              <a:t>1.6 GeV proton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CN" sz="1800" dirty="0">
                <a:solidFill>
                  <a:schemeClr val="tx1"/>
                </a:solidFill>
              </a:rPr>
              <a:t>140 kW (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 500 kW)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ore-CN" sz="1800" dirty="0">
                <a:solidFill>
                  <a:schemeClr val="tx1"/>
                </a:solidFill>
                <a:sym typeface="Wingdings" pitchFamily="2" charset="2"/>
              </a:rPr>
              <a:t>25 Hz repetition rate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702D80-1729-B96A-A15B-1905307918BA}"/>
              </a:ext>
            </a:extLst>
          </p:cNvPr>
          <p:cNvSpPr txBox="1"/>
          <p:nvPr/>
        </p:nvSpPr>
        <p:spPr>
          <a:xfrm>
            <a:off x="179832" y="6084004"/>
            <a:ext cx="733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CN" sz="1800" dirty="0">
                <a:solidFill>
                  <a:schemeClr val="tx1"/>
                </a:solidFill>
              </a:rPr>
              <a:t>* </a:t>
            </a:r>
            <a:r>
              <a:rPr lang="en-US" altLang="ko-Kore-CN" sz="1800" dirty="0">
                <a:solidFill>
                  <a:srgbClr val="0033CC"/>
                </a:solidFill>
              </a:rPr>
              <a:t>Neutrino flux at 10.5 m:</a:t>
            </a:r>
            <a:r>
              <a:rPr kumimoji="1" lang="en-US" altLang="ko-Kore-CN" sz="1800" dirty="0">
                <a:solidFill>
                  <a:srgbClr val="0033CC"/>
                </a:solidFill>
              </a:rPr>
              <a:t>  2.0 x10</a:t>
            </a:r>
            <a:r>
              <a:rPr kumimoji="1" lang="en-US" altLang="ko-Kore-CN" sz="1800" baseline="30000" dirty="0">
                <a:solidFill>
                  <a:srgbClr val="0033CC"/>
                </a:solidFill>
              </a:rPr>
              <a:t>7</a:t>
            </a:r>
            <a:r>
              <a:rPr kumimoji="1" lang="en-US" altLang="ko-Kore-CN" sz="1800" dirty="0">
                <a:solidFill>
                  <a:srgbClr val="0033CC"/>
                </a:solidFill>
              </a:rPr>
              <a:t> /cm</a:t>
            </a:r>
            <a:r>
              <a:rPr kumimoji="1" lang="en-US" altLang="ko-Kore-CN" sz="1800" baseline="30000" dirty="0">
                <a:solidFill>
                  <a:srgbClr val="0033CC"/>
                </a:solidFill>
              </a:rPr>
              <a:t>2</a:t>
            </a:r>
            <a:r>
              <a:rPr kumimoji="1" lang="en-US" altLang="ko-Kore-CN" sz="1800" dirty="0">
                <a:solidFill>
                  <a:srgbClr val="0033CC"/>
                </a:solidFill>
              </a:rPr>
              <a:t>/s  (~40% of COHERENT) </a:t>
            </a:r>
            <a:endParaRPr kumimoji="1" lang="ko-Kore-CN" altLang="en-US" sz="1800" dirty="0">
              <a:solidFill>
                <a:srgbClr val="0033CC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8C3F8A-6C33-D0F5-2284-9B312111EFB9}"/>
              </a:ext>
            </a:extLst>
          </p:cNvPr>
          <p:cNvSpPr txBox="1"/>
          <p:nvPr/>
        </p:nvSpPr>
        <p:spPr>
          <a:xfrm>
            <a:off x="287463" y="6444044"/>
            <a:ext cx="867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kumimoji="1" lang="en-US" altLang="ko-Kore-CN" sz="1800" dirty="0">
                <a:solidFill>
                  <a:srgbClr val="FF6600"/>
                </a:solidFill>
                <a:sym typeface="Wingdings" pitchFamily="2" charset="2"/>
              </a:rPr>
              <a:t>~2500 </a:t>
            </a:r>
            <a:r>
              <a:rPr kumimoji="1" lang="en-US" altLang="ko-Kore-CN" sz="1800" dirty="0">
                <a:solidFill>
                  <a:schemeClr val="tx1"/>
                </a:solidFill>
                <a:sym typeface="Wingdings" pitchFamily="2" charset="2"/>
              </a:rPr>
              <a:t>observed events with 300 kg (`300 events with 14.6 kg at COHERENT) </a:t>
            </a:r>
            <a:r>
              <a:rPr kumimoji="1" lang="en-US" altLang="ko-Kore-CN" sz="1800" dirty="0">
                <a:solidFill>
                  <a:schemeClr val="tx1"/>
                </a:solidFill>
              </a:rPr>
              <a:t> </a:t>
            </a:r>
            <a:endParaRPr kumimoji="1" lang="ko-Kore-CN" altLang="en-US" sz="18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9368F7-329D-6292-573A-9E03D509255E}"/>
              </a:ext>
            </a:extLst>
          </p:cNvPr>
          <p:cNvSpPr txBox="1"/>
          <p:nvPr/>
        </p:nvSpPr>
        <p:spPr>
          <a:xfrm>
            <a:off x="35496" y="566124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CN" sz="1600" dirty="0">
                <a:solidFill>
                  <a:schemeClr val="tx1"/>
                </a:solidFill>
              </a:rPr>
              <a:t>(Taken from </a:t>
            </a:r>
            <a:r>
              <a:rPr lang="en" altLang="ko-Kore-CN" sz="1800" dirty="0">
                <a:effectLst/>
                <a:latin typeface="CMR12"/>
              </a:rPr>
              <a:t>C. </a:t>
            </a:r>
            <a:r>
              <a:rPr lang="en" altLang="ko-Kore-CN" sz="1800" dirty="0" err="1">
                <a:effectLst/>
                <a:latin typeface="CMR12"/>
              </a:rPr>
              <a:t>Su</a:t>
            </a:r>
            <a:r>
              <a:rPr lang="en" altLang="ko-Kore-CN" sz="1800" dirty="0">
                <a:effectLst/>
                <a:latin typeface="CMR12"/>
              </a:rPr>
              <a:t>, Q. Liu and T. Liang, arXiv:2303.13423 (2023)</a:t>
            </a:r>
            <a:r>
              <a:rPr lang="en-US" altLang="ko-Kore-CN" sz="1600" dirty="0">
                <a:solidFill>
                  <a:schemeClr val="tx1"/>
                </a:solidFill>
              </a:rPr>
              <a:t>)</a:t>
            </a:r>
            <a:r>
              <a:rPr kumimoji="1" lang="en-US" altLang="ko-Kore-CN" sz="1600" dirty="0">
                <a:solidFill>
                  <a:schemeClr val="tx1"/>
                </a:solidFill>
              </a:rPr>
              <a:t>  </a:t>
            </a:r>
            <a:endParaRPr kumimoji="1" lang="ko-Kore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7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87462" y="370545"/>
            <a:ext cx="8569076" cy="538175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Expected </a:t>
            </a:r>
            <a:r>
              <a:rPr kumimoji="1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CEvNS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휴먼모음T" pitchFamily="18" charset="-127"/>
                <a:cs typeface="+mn-cs"/>
              </a:rPr>
              <a:t> </a:t>
            </a: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Signal of CICENNS at CSNS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D620D99-DD19-0A43-D4DD-2D3D75B46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287" y="1274316"/>
            <a:ext cx="7491225" cy="5107012"/>
          </a:xfrm>
          <a:prstGeom prst="rect">
            <a:avLst/>
          </a:prstGeom>
        </p:spPr>
      </p:pic>
      <p:sp>
        <p:nvSpPr>
          <p:cNvPr id="11" name="Text Box 29">
            <a:extLst>
              <a:ext uri="{FF2B5EF4-FFF2-40B4-BE49-F238E27FC236}">
                <a16:creationId xmlns:a16="http://schemas.microsoft.com/office/drawing/2014/main" id="{1E40BF2A-D500-0713-D583-C73BA4997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96752"/>
            <a:ext cx="2880320" cy="397031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12700" marR="0" lvl="0" indent="-12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ko-KR" sz="180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</a:rPr>
              <a:t> 14.6 kg </a:t>
            </a:r>
            <a:r>
              <a:rPr kumimoji="1" lang="en-US" altLang="ko-KR" sz="180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</a:rPr>
              <a:t>CsI</a:t>
            </a:r>
            <a:r>
              <a:rPr kumimoji="1" lang="en-US" altLang="ko-KR" sz="180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</a:rPr>
              <a:t>(Na) crystal for ~300 </a:t>
            </a:r>
            <a:r>
              <a:rPr kumimoji="1" lang="en-US" altLang="ko-KR" sz="180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</a:rPr>
              <a:t>CEvNS</a:t>
            </a:r>
            <a:r>
              <a:rPr kumimoji="1" lang="en-US" altLang="ko-KR" sz="180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</a:rPr>
              <a:t> events  (PRL</a:t>
            </a:r>
            <a:r>
              <a:rPr kumimoji="1" lang="en-US" altLang="ko-KR" sz="1800" i="0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</a:rPr>
              <a:t> 129, 081801, 2022)</a:t>
            </a:r>
          </a:p>
          <a:p>
            <a:pPr marL="12700" marR="0" lvl="0" indent="-12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ko-KR" sz="1800" baseline="0" dirty="0">
              <a:solidFill>
                <a:srgbClr val="003300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1" lang="en-US" altLang="ko-KR" sz="1800" i="0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itchFamily="2" charset="2"/>
              </a:rPr>
              <a:t> </a:t>
            </a:r>
            <a:r>
              <a:rPr kumimoji="1" lang="en-US" altLang="ko-KR" sz="180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300 kg </a:t>
            </a:r>
            <a:r>
              <a:rPr kumimoji="1" lang="en-US" altLang="ko-KR" sz="180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CsI</a:t>
            </a:r>
            <a:r>
              <a:rPr kumimoji="1" lang="en-US" altLang="ko-KR" sz="1800" i="0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 crystals for </a:t>
            </a:r>
            <a:r>
              <a:rPr kumimoji="1" lang="en-US" altLang="ko-KR" sz="180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~</a:t>
            </a:r>
            <a:r>
              <a:rPr kumimoji="1" lang="en-US" altLang="ko-KR" sz="180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cs typeface="+mn-cs"/>
                <a:sym typeface="Wingdings" panose="05000000000000000000" pitchFamily="2" charset="2"/>
              </a:rPr>
              <a:t>2</a:t>
            </a:r>
            <a:r>
              <a:rPr kumimoji="1" lang="en-US" altLang="ko-KR" sz="180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,500 </a:t>
            </a:r>
            <a:r>
              <a:rPr kumimoji="1" lang="en-US" altLang="ko-KR" sz="1800" i="0" u="none" strike="noStrike" kern="1200" cap="none" spc="0" normalizeH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CEvNS</a:t>
            </a:r>
            <a:r>
              <a:rPr kumimoji="1" lang="en-US" altLang="ko-KR" sz="1800" i="0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 events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1" lang="en-US" altLang="ko-KR" sz="180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</a:rPr>
              <a:t>(Neutrino flux at CSNS: ~40% of ONL)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1" lang="en-US" altLang="ko-KR" sz="180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</a:rPr>
              <a:t>if the energy threshold is ~5 </a:t>
            </a:r>
            <a:r>
              <a:rPr kumimoji="1" lang="en-US" altLang="ko-KR" sz="180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</a:rPr>
              <a:t>keV</a:t>
            </a:r>
            <a:r>
              <a:rPr kumimoji="1" lang="en-US" altLang="ko-KR" sz="1800" i="0" u="none" strike="noStrike" kern="1200" cap="none" spc="0" normalizeH="0" baseline="-2500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</a:rPr>
              <a:t>nr</a:t>
            </a:r>
            <a:r>
              <a:rPr lang="en-US" altLang="ko-KR" sz="1800" dirty="0">
                <a:solidFill>
                  <a:srgbClr val="003300"/>
                </a:solidFill>
                <a:latin typeface="Arial" pitchFamily="34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1" lang="en-US" altLang="ko-KR" sz="180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휴먼모음T" pitchFamily="18" charset="-127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ko-KR" sz="1800" dirty="0">
                <a:solidFill>
                  <a:srgbClr val="003300"/>
                </a:solidFill>
                <a:latin typeface="Arial" pitchFamily="34" charset="0"/>
                <a:sym typeface="Wingdings" pitchFamily="2" charset="2"/>
              </a:rPr>
              <a:t> </a:t>
            </a:r>
            <a:r>
              <a:rPr kumimoji="1" lang="en-US" altLang="ko-KR" sz="180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~</a:t>
            </a:r>
            <a:r>
              <a:rPr kumimoji="1" lang="en-US" altLang="ko-KR" sz="180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cs typeface="+mn-cs"/>
                <a:sym typeface="Wingdings" panose="05000000000000000000" pitchFamily="2" charset="2"/>
              </a:rPr>
              <a:t>4</a:t>
            </a:r>
            <a:r>
              <a:rPr kumimoji="1" lang="en-US" altLang="ko-KR" sz="180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,000 </a:t>
            </a:r>
            <a:r>
              <a:rPr kumimoji="1" lang="en-US" altLang="ko-KR" sz="1800" i="0" u="none" strike="noStrike" kern="1200" cap="none" spc="0" normalizeH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CEvNS</a:t>
            </a:r>
            <a:r>
              <a:rPr kumimoji="1" lang="en-US" altLang="ko-KR" sz="1800" i="0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 events if the energy threshold can be lowered to ~2 </a:t>
            </a:r>
            <a:r>
              <a:rPr kumimoji="1" lang="en-US" altLang="ko-KR" sz="1800" i="0" u="none" strike="noStrike" kern="1200" cap="none" spc="0" normalizeH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keV</a:t>
            </a:r>
            <a:r>
              <a:rPr kumimoji="1" lang="en-US" altLang="ko-KR" sz="1800" i="0" u="none" strike="noStrike" kern="1200" cap="none" spc="0" normalizeH="0" baseline="-2500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nr</a:t>
            </a:r>
            <a:r>
              <a:rPr kumimoji="1" lang="en-US" altLang="ko-KR" sz="1800" i="0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+mn-cs"/>
                <a:sym typeface="Wingdings" panose="05000000000000000000" pitchFamily="2" charset="2"/>
              </a:rPr>
              <a:t>.</a:t>
            </a:r>
            <a:endParaRPr kumimoji="1" lang="en-US" altLang="ko-KR" sz="180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휴먼모음T" pitchFamily="18" charset="-127"/>
              <a:cs typeface="+mn-cs"/>
            </a:endParaRPr>
          </a:p>
        </p:txBody>
      </p:sp>
      <p:cxnSp>
        <p:nvCxnSpPr>
          <p:cNvPr id="3" name="직선 연결선[R] 2">
            <a:extLst>
              <a:ext uri="{FF2B5EF4-FFF2-40B4-BE49-F238E27FC236}">
                <a16:creationId xmlns:a16="http://schemas.microsoft.com/office/drawing/2014/main" id="{4378CC87-5F8F-03EA-B3C8-DD17B8EF11BB}"/>
              </a:ext>
            </a:extLst>
          </p:cNvPr>
          <p:cNvCxnSpPr/>
          <p:nvPr/>
        </p:nvCxnSpPr>
        <p:spPr bwMode="auto">
          <a:xfrm>
            <a:off x="5940152" y="1556792"/>
            <a:ext cx="0" cy="10801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직선 연결선[R] 3">
            <a:extLst>
              <a:ext uri="{FF2B5EF4-FFF2-40B4-BE49-F238E27FC236}">
                <a16:creationId xmlns:a16="http://schemas.microsoft.com/office/drawing/2014/main" id="{C86A7406-0319-19E0-7279-448943FF4E42}"/>
              </a:ext>
            </a:extLst>
          </p:cNvPr>
          <p:cNvCxnSpPr/>
          <p:nvPr/>
        </p:nvCxnSpPr>
        <p:spPr bwMode="auto">
          <a:xfrm>
            <a:off x="5796136" y="1556792"/>
            <a:ext cx="0" cy="10801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63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59632" y="188640"/>
            <a:ext cx="6696744" cy="538175"/>
          </a:xfrm>
          <a:prstGeom prst="rect">
            <a:avLst/>
          </a:prstGeom>
          <a:solidFill>
            <a:srgbClr val="2D2D8A">
              <a:lumMod val="75000"/>
            </a:srgbClr>
          </a:solidFill>
          <a:ln>
            <a:noFill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Advantages of </a:t>
            </a:r>
            <a:r>
              <a:rPr lang="en-US" altLang="ko-KR" sz="2800" dirty="0" err="1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CsI</a:t>
            </a:r>
            <a:r>
              <a:rPr lang="en-US" altLang="ko-KR" sz="2800" dirty="0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(Na) for </a:t>
            </a:r>
            <a:r>
              <a:rPr lang="en-US" altLang="ko-KR" sz="2800" dirty="0" err="1">
                <a:solidFill>
                  <a:srgbClr val="FFFFFF"/>
                </a:solidFill>
                <a:latin typeface="Arial" charset="0"/>
                <a:ea typeface="휴먼모음T" pitchFamily="18" charset="-127"/>
              </a:rPr>
              <a:t>CEvNS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휴먼모음T" pitchFamily="18" charset="-127"/>
              <a:cs typeface="+mn-cs"/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EEDDACEA-56AA-967D-6F2C-760BD97B0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" y="836712"/>
            <a:ext cx="8281988" cy="594008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휴먼모음T" pitchFamily="18" charset="-127"/>
              </a:defRPr>
            </a:lvl9pPr>
          </a:lstStyle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0070C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Substantial event rate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due to a large coherence enhancement of high target massed of Cs and I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Simple detector response due to </a:t>
            </a:r>
            <a:r>
              <a:rPr lang="en-US" altLang="ko-KR" sz="2000" kern="0" dirty="0">
                <a:solidFill>
                  <a:srgbClr val="0070C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similar target masses of Cs and I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kern="0" dirty="0">
                <a:solidFill>
                  <a:srgbClr val="0070C0"/>
                </a:solidFill>
                <a:sym typeface="Wingdings" panose="05000000000000000000" pitchFamily="2" charset="2"/>
              </a:rPr>
              <a:t>High light yield </a:t>
            </a:r>
            <a:r>
              <a:rPr kumimoji="0" lang="en-US" altLang="ko-KR" sz="2000" kern="0" dirty="0">
                <a:solidFill>
                  <a:prstClr val="black"/>
                </a:solidFill>
                <a:sym typeface="Wingdings" panose="05000000000000000000" pitchFamily="2" charset="2"/>
              </a:rPr>
              <a:t>(40~60k photons per MeV or ~45 photons/</a:t>
            </a:r>
            <a:r>
              <a:rPr kumimoji="0" lang="en-US" altLang="ko-KR" sz="2000" kern="0" dirty="0" err="1">
                <a:solidFill>
                  <a:prstClr val="black"/>
                </a:solidFill>
                <a:sym typeface="Wingdings" panose="05000000000000000000" pitchFamily="2" charset="2"/>
              </a:rPr>
              <a:t>keV</a:t>
            </a:r>
            <a:r>
              <a:rPr kumimoji="0" lang="en-US" altLang="ko-KR" sz="2000" kern="0" baseline="-25000" dirty="0" err="1">
                <a:solidFill>
                  <a:prstClr val="black"/>
                </a:solidFill>
                <a:sym typeface="Wingdings" panose="05000000000000000000" pitchFamily="2" charset="2"/>
              </a:rPr>
              <a:t>ee</a:t>
            </a:r>
            <a:r>
              <a:rPr kumimoji="0" lang="en-US" altLang="ko-KR" sz="2000" kern="0" dirty="0">
                <a:solidFill>
                  <a:prstClr val="black"/>
                </a:solidFill>
                <a:sym typeface="Wingdings" panose="05000000000000000000" pitchFamily="2" charset="2"/>
              </a:rPr>
              <a:t>) to obtain ~5 </a:t>
            </a:r>
            <a:r>
              <a:rPr kumimoji="0" lang="en-US" altLang="ko-KR" sz="2000" kern="0" dirty="0" err="1">
                <a:solidFill>
                  <a:prstClr val="black"/>
                </a:solidFill>
                <a:sym typeface="Wingdings" panose="05000000000000000000" pitchFamily="2" charset="2"/>
              </a:rPr>
              <a:t>keV</a:t>
            </a:r>
            <a:r>
              <a:rPr kumimoji="0" lang="en-US" altLang="ko-KR" sz="2000" kern="0" baseline="-25000" dirty="0" err="1">
                <a:solidFill>
                  <a:prstClr val="black"/>
                </a:solidFill>
                <a:sym typeface="Wingdings" panose="05000000000000000000" pitchFamily="2" charset="2"/>
              </a:rPr>
              <a:t>nr</a:t>
            </a:r>
            <a:r>
              <a:rPr kumimoji="0" lang="en-US" altLang="ko-KR" sz="2000" kern="0" dirty="0">
                <a:solidFill>
                  <a:prstClr val="black"/>
                </a:solidFill>
                <a:sym typeface="Wingdings" panose="05000000000000000000" pitchFamily="2" charset="2"/>
              </a:rPr>
              <a:t> threshold using a </a:t>
            </a:r>
            <a:r>
              <a:rPr kumimoji="0" lang="en-US" altLang="ko-KR" sz="2000" kern="0" dirty="0" err="1">
                <a:solidFill>
                  <a:prstClr val="black"/>
                </a:solidFill>
                <a:sym typeface="Wingdings" panose="05000000000000000000" pitchFamily="2" charset="2"/>
              </a:rPr>
              <a:t>superbialkali</a:t>
            </a:r>
            <a:r>
              <a:rPr kumimoji="0" lang="en-US" altLang="ko-KR" sz="2000" kern="0" dirty="0">
                <a:solidFill>
                  <a:prstClr val="black"/>
                </a:solidFill>
                <a:sym typeface="Wingdings" panose="05000000000000000000" pitchFamily="2" charset="2"/>
              </a:rPr>
              <a:t> 5-inch PMT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휴먼모음T" pitchFamily="18" charset="-127"/>
              <a:sym typeface="Wingdings" panose="05000000000000000000" pitchFamily="2" charset="2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Naturally </a:t>
            </a:r>
            <a:r>
              <a:rPr lang="en-US" altLang="ko-KR" sz="2000" kern="0" dirty="0">
                <a:solidFill>
                  <a:srgbClr val="0070C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low internal radioactivity</a:t>
            </a: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and can be purified, below 100 keV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</a:t>
            </a:r>
            <a:endParaRPr kumimoji="1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Much </a:t>
            </a:r>
            <a:r>
              <a:rPr kumimoji="0" lang="en-US" altLang="ko-KR" sz="2000" kern="0" dirty="0">
                <a:solidFill>
                  <a:srgbClr val="0070C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less afterglow </a:t>
            </a: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(phosphorescence) than </a:t>
            </a:r>
            <a:r>
              <a:rPr kumimoji="0" lang="en-US" altLang="ko-KR" sz="2000" kern="0" dirty="0" err="1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CsI</a:t>
            </a: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(Tl) and </a:t>
            </a:r>
            <a:r>
              <a:rPr kumimoji="0" lang="en-US" altLang="ko-KR" sz="2000" kern="0" dirty="0">
                <a:solidFill>
                  <a:srgbClr val="0070C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short decay time of scintillation</a:t>
            </a: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(</a:t>
            </a:r>
            <a:r>
              <a:rPr kumimoji="0" lang="en-US" altLang="ko-KR" sz="2000" kern="0" dirty="0">
                <a:solidFill>
                  <a:prstClr val="black"/>
                </a:solidFill>
                <a:latin typeface="Symbol" pitchFamily="2" charset="2"/>
                <a:ea typeface="HY헤드라인M" pitchFamily="18" charset="-127"/>
                <a:cs typeface="Arial" panose="020B0604020202020204" pitchFamily="34" charset="0"/>
              </a:rPr>
              <a:t>t </a:t>
            </a: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~ 0.6 </a:t>
            </a:r>
            <a:r>
              <a:rPr kumimoji="0" lang="en-US" altLang="ko-KR" sz="2000" kern="0" dirty="0" err="1">
                <a:solidFill>
                  <a:prstClr val="black"/>
                </a:solidFill>
                <a:latin typeface="Symbol" pitchFamily="2" charset="2"/>
                <a:ea typeface="HY헤드라인M" pitchFamily="18" charset="-127"/>
                <a:cs typeface="Arial" panose="020B0604020202020204" pitchFamily="34" charset="0"/>
              </a:rPr>
              <a:t>m</a:t>
            </a:r>
            <a:r>
              <a:rPr kumimoji="0" lang="en-US" altLang="ko-KR" sz="2000" kern="0" dirty="0" err="1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</a:t>
            </a:r>
            <a:r>
              <a:rPr kumimoji="0"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PSD capability at large pe events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kern="0" dirty="0">
                <a:solidFill>
                  <a:prstClr val="black"/>
                </a:solidFill>
                <a:latin typeface="Symbol" pitchFamily="2" charset="2"/>
              </a:rPr>
              <a:t>g</a:t>
            </a:r>
            <a:r>
              <a:rPr kumimoji="0" lang="en-US" altLang="ko-KR" sz="2000" kern="0" dirty="0">
                <a:solidFill>
                  <a:prstClr val="black"/>
                </a:solidFill>
              </a:rPr>
              <a:t>-ray peak at 57.6 keV from neutron capture on </a:t>
            </a:r>
            <a:r>
              <a:rPr kumimoji="0" lang="en-US" altLang="ko-KR" sz="2000" kern="0" baseline="30000" dirty="0">
                <a:solidFill>
                  <a:prstClr val="black"/>
                </a:solidFill>
              </a:rPr>
              <a:t>127</a:t>
            </a:r>
            <a:r>
              <a:rPr kumimoji="0" lang="en-US" altLang="ko-KR" sz="2000" kern="0" dirty="0">
                <a:solidFill>
                  <a:prstClr val="black"/>
                </a:solidFill>
              </a:rPr>
              <a:t>I : </a:t>
            </a:r>
            <a:r>
              <a:rPr kumimoji="0" lang="en-US" altLang="ko-KR" sz="2000" kern="0" dirty="0">
                <a:solidFill>
                  <a:srgbClr val="0070C0"/>
                </a:solidFill>
              </a:rPr>
              <a:t>internal monitor of fast neutron flux and energy calibration source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000" kern="0" dirty="0">
              <a:solidFill>
                <a:prstClr val="black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kern="0" dirty="0">
                <a:solidFill>
                  <a:prstClr val="black"/>
                </a:solidFill>
              </a:rPr>
              <a:t>Can be expanded to </a:t>
            </a:r>
            <a:r>
              <a:rPr kumimoji="0" lang="en-US" altLang="ko-KR" sz="2000" kern="0" dirty="0">
                <a:solidFill>
                  <a:srgbClr val="0070C0"/>
                </a:solidFill>
              </a:rPr>
              <a:t>a large target mass </a:t>
            </a:r>
            <a:r>
              <a:rPr kumimoji="0" lang="en-US" altLang="ko-KR" sz="2000" kern="0" dirty="0">
                <a:solidFill>
                  <a:prstClr val="black"/>
                </a:solidFill>
              </a:rPr>
              <a:t>with a reasonable cost</a:t>
            </a:r>
          </a:p>
        </p:txBody>
      </p:sp>
    </p:spTree>
    <p:extLst>
      <p:ext uri="{BB962C8B-B14F-4D97-AF65-F5344CB8AC3E}">
        <p14:creationId xmlns:p14="http://schemas.microsoft.com/office/powerpoint/2010/main" val="6250301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標準デザイン">
  <a:themeElements>
    <a:clrScheme name="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標準デザイン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휴먼모음T" pitchFamily="18" charset="-127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177176</TotalTime>
  <Words>1476</Words>
  <Application>Microsoft Macintosh PowerPoint</Application>
  <PresentationFormat>화면 슬라이드 쇼(4:3)</PresentationFormat>
  <Paragraphs>160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19</vt:i4>
      </vt:variant>
    </vt:vector>
  </HeadingPairs>
  <TitlesOfParts>
    <vt:vector size="33" baseType="lpstr">
      <vt:lpstr>CMBX12</vt:lpstr>
      <vt:lpstr>CMR12</vt:lpstr>
      <vt:lpstr>굴림</vt:lpstr>
      <vt:lpstr>HY헤드라인M</vt:lpstr>
      <vt:lpstr>휴먼모음T</vt:lpstr>
      <vt:lpstr>Arial</vt:lpstr>
      <vt:lpstr>Calibri</vt:lpstr>
      <vt:lpstr>Nunito</vt:lpstr>
      <vt:lpstr>Symbol</vt:lpstr>
      <vt:lpstr>Times New Roman</vt:lpstr>
      <vt:lpstr>Wingdings</vt:lpstr>
      <vt:lpstr>1_Office Theme</vt:lpstr>
      <vt:lpstr>3_Default Design</vt:lpstr>
      <vt:lpstr>4_標準デザイン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ksb</dc:creator>
  <cp:lastModifiedBy>Kim Soo-Bong</cp:lastModifiedBy>
  <cp:revision>972</cp:revision>
  <cp:lastPrinted>2023-05-12T07:43:42Z</cp:lastPrinted>
  <dcterms:created xsi:type="dcterms:W3CDTF">2005-06-13T13:59:41Z</dcterms:created>
  <dcterms:modified xsi:type="dcterms:W3CDTF">2023-07-01T04:13:58Z</dcterms:modified>
</cp:coreProperties>
</file>