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  <p:sldMasterId id="2147483652" r:id="rId2"/>
    <p:sldMasterId id="2147483663" r:id="rId3"/>
  </p:sldMasterIdLst>
  <p:notesMasterIdLst>
    <p:notesMasterId r:id="rId42"/>
  </p:notesMasterIdLst>
  <p:handoutMasterIdLst>
    <p:handoutMasterId r:id="rId43"/>
  </p:handoutMasterIdLst>
  <p:sldIdLst>
    <p:sldId id="257" r:id="rId4"/>
    <p:sldId id="415" r:id="rId5"/>
    <p:sldId id="330" r:id="rId6"/>
    <p:sldId id="381" r:id="rId7"/>
    <p:sldId id="385" r:id="rId8"/>
    <p:sldId id="386" r:id="rId9"/>
    <p:sldId id="388" r:id="rId10"/>
    <p:sldId id="387" r:id="rId11"/>
    <p:sldId id="382" r:id="rId12"/>
    <p:sldId id="389" r:id="rId13"/>
    <p:sldId id="390" r:id="rId14"/>
    <p:sldId id="391" r:id="rId15"/>
    <p:sldId id="392" r:id="rId16"/>
    <p:sldId id="394" r:id="rId17"/>
    <p:sldId id="395" r:id="rId18"/>
    <p:sldId id="393" r:id="rId19"/>
    <p:sldId id="383" r:id="rId20"/>
    <p:sldId id="416" r:id="rId21"/>
    <p:sldId id="400" r:id="rId22"/>
    <p:sldId id="403" r:id="rId23"/>
    <p:sldId id="413" r:id="rId24"/>
    <p:sldId id="412" r:id="rId25"/>
    <p:sldId id="411" r:id="rId26"/>
    <p:sldId id="410" r:id="rId27"/>
    <p:sldId id="409" r:id="rId28"/>
    <p:sldId id="408" r:id="rId29"/>
    <p:sldId id="407" r:id="rId30"/>
    <p:sldId id="406" r:id="rId31"/>
    <p:sldId id="384" r:id="rId32"/>
    <p:sldId id="370" r:id="rId33"/>
    <p:sldId id="377" r:id="rId34"/>
    <p:sldId id="396" r:id="rId35"/>
    <p:sldId id="397" r:id="rId36"/>
    <p:sldId id="398" r:id="rId37"/>
    <p:sldId id="405" r:id="rId38"/>
    <p:sldId id="399" r:id="rId39"/>
    <p:sldId id="320" r:id="rId40"/>
    <p:sldId id="414" r:id="rId41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0812"/>
  </p:normalViewPr>
  <p:slideViewPr>
    <p:cSldViewPr snapToGrid="0" snapToObjects="1">
      <p:cViewPr varScale="1">
        <p:scale>
          <a:sx n="60" d="100"/>
          <a:sy n="60" d="100"/>
        </p:scale>
        <p:origin x="639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2421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B39D7AA-4D5A-4E10-9794-D51B0B6C71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1FC57B-7424-4DD7-AF17-B4A54F436D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6EE2D-C000-4198-807C-98E48663AA22}" type="datetimeFigureOut">
              <a:rPr lang="zh-CN" altLang="en-US" smtClean="0"/>
              <a:t>2023/7/8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4D69D8B-A6AD-4BD4-9AFE-90F2887265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F0E8A79-BA95-4F43-A698-7C56E5784D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D8F5F-56EA-4B3F-B5F1-F08F1ACC92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76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3C817-E823-3F47-8C62-A41DF62D5EEA}" type="datetimeFigureOut">
              <a:rPr kumimoji="1" lang="zh-CN" altLang="en-US" smtClean="0"/>
              <a:t>2023/7/8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4ADA4-CFBB-F04D-8D42-BEDECEA4F1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71D4-B142-C14C-8B4B-C0F567EE4AD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370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71D4-B142-C14C-8B4B-C0F567EE4AD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571D4-B142-C14C-8B4B-C0F567EE4AD3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 descr="小清新汇报PPT_画板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255" y="-16510"/>
            <a:ext cx="12222480" cy="68745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小清新汇报PPT-0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小清新汇报PPT-05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902932" y="4987387"/>
            <a:ext cx="43861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Zhe Wang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Tsinghua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July 8, 2023 @ WIN2023, Zhuhai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694166"/>
            <a:ext cx="12191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 dirty="0">
                <a:solidFill>
                  <a:schemeClr val="bg1"/>
                </a:solidFill>
                <a:latin typeface="Liberation Sans"/>
              </a:rPr>
              <a:t>Applications of Nuclear Technology Session Summary</a:t>
            </a:r>
          </a:p>
          <a:p>
            <a:pPr lvl="0" algn="ctr">
              <a:defRPr/>
            </a:pPr>
            <a:r>
              <a:rPr lang="en-US" altLang="zh-CN" sz="5400" b="1" dirty="0">
                <a:solidFill>
                  <a:srgbClr val="FFFF00"/>
                </a:solidFill>
                <a:latin typeface="Liberation Sans"/>
              </a:rPr>
              <a:t>-- Application and Detection Technology Development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7D06EEF-7D28-4ABA-BC57-D1EEE7DE1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2023/7/4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3D16A02-6978-4B2E-84C5-DBF9B7814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A89707-0CAB-41EB-8B9D-5F166047FFE2}"/>
              </a:ext>
            </a:extLst>
          </p:cNvPr>
          <p:cNvSpPr>
            <a:spLocks noGrp="1"/>
          </p:cNvSpPr>
          <p:nvPr/>
        </p:nvSpPr>
        <p:spPr>
          <a:xfrm>
            <a:off x="159026" y="96660"/>
            <a:ext cx="9096292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lvl="0"/>
            <a:r>
              <a:rPr lang="en-US" altLang="zh-CN" b="1" dirty="0">
                <a:effectLst/>
              </a:rPr>
              <a:t>Geo-neutrino measurements with </a:t>
            </a:r>
            <a:r>
              <a:rPr lang="en-US" altLang="zh-CN" b="1" dirty="0" err="1">
                <a:effectLst/>
              </a:rPr>
              <a:t>Borexino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4F83937-AD91-4D83-9292-3C965AF7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464" y="1137037"/>
            <a:ext cx="6068272" cy="4153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32170FA-0EFB-4247-B7E4-5518FB0C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6" y="1137037"/>
            <a:ext cx="5111794" cy="50967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A194A93-9F55-46C1-B7E1-DD7C580FD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977" y="5252891"/>
            <a:ext cx="5599976" cy="7844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3B155C3-C1E9-4F4F-B992-F05D2A202E44}"/>
              </a:ext>
            </a:extLst>
          </p:cNvPr>
          <p:cNvSpPr txBox="1"/>
          <p:nvPr/>
        </p:nvSpPr>
        <p:spPr>
          <a:xfrm>
            <a:off x="8865042" y="311821"/>
            <a:ext cx="292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by </a:t>
            </a:r>
            <a:r>
              <a:rPr lang="en-US" altLang="zh-CN" dirty="0" err="1">
                <a:solidFill>
                  <a:schemeClr val="bg1"/>
                </a:solidFill>
              </a:rPr>
              <a:t>Xuefeng</a:t>
            </a:r>
            <a:r>
              <a:rPr lang="en-US" altLang="zh-CN" dirty="0">
                <a:solidFill>
                  <a:schemeClr val="bg1"/>
                </a:solidFill>
              </a:rPr>
              <a:t> Ding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87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7D06EEF-7D28-4ABA-BC57-D1EEE7DE1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2023/7/4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3D16A02-6978-4B2E-84C5-DBF9B7814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A89707-0CAB-41EB-8B9D-5F166047FFE2}"/>
              </a:ext>
            </a:extLst>
          </p:cNvPr>
          <p:cNvSpPr>
            <a:spLocks noGrp="1"/>
          </p:cNvSpPr>
          <p:nvPr/>
        </p:nvSpPr>
        <p:spPr>
          <a:xfrm>
            <a:off x="159026" y="96660"/>
            <a:ext cx="11863346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lvl="0"/>
            <a:r>
              <a:rPr lang="en-US" altLang="zh-CN" b="1" dirty="0">
                <a:effectLst/>
              </a:rPr>
              <a:t>Geo-neutrino measurements with </a:t>
            </a:r>
            <a:r>
              <a:rPr lang="en-US" altLang="zh-CN" b="1" dirty="0" err="1">
                <a:effectLst/>
              </a:rPr>
              <a:t>Borexino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447C4C-DFC8-45E4-B06B-354099F01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769"/>
          <a:stretch/>
        </p:blipFill>
        <p:spPr>
          <a:xfrm>
            <a:off x="1612458" y="4324817"/>
            <a:ext cx="6714214" cy="21822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C0AC19-4A5C-4193-A4B1-F3476F801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60" y="923624"/>
            <a:ext cx="4484536" cy="34011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961A84A-C499-4D16-BC21-58C48224E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952" y="1007904"/>
            <a:ext cx="4420961" cy="309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9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7D06EEF-7D28-4ABA-BC57-D1EEE7DE1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2023/7/4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3D16A02-6978-4B2E-84C5-DBF9B7814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A89707-0CAB-41EB-8B9D-5F166047FFE2}"/>
              </a:ext>
            </a:extLst>
          </p:cNvPr>
          <p:cNvSpPr>
            <a:spLocks noGrp="1"/>
          </p:cNvSpPr>
          <p:nvPr/>
        </p:nvSpPr>
        <p:spPr>
          <a:xfrm>
            <a:off x="159026" y="96660"/>
            <a:ext cx="9398442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lvl="0"/>
            <a:r>
              <a:rPr lang="en-US" altLang="zh-CN" b="1" dirty="0">
                <a:effectLst/>
              </a:rPr>
              <a:t>Geo-neutrino measurements with </a:t>
            </a:r>
            <a:r>
              <a:rPr lang="en-US" altLang="zh-CN" b="1" dirty="0" err="1">
                <a:effectLst/>
              </a:rPr>
              <a:t>KamLAND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75C212-46A5-47DA-A68B-E75495B36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084" y="954156"/>
            <a:ext cx="3752913" cy="5514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68206D5-700E-4446-9885-B10512530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29" y="782460"/>
            <a:ext cx="5689635" cy="32725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E84092-5951-4B37-8978-BC845D97A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14" y="3931828"/>
            <a:ext cx="7352717" cy="233867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BFE7022-32B4-4F62-88BB-C3A0CD16602C}"/>
              </a:ext>
            </a:extLst>
          </p:cNvPr>
          <p:cNvSpPr txBox="1"/>
          <p:nvPr/>
        </p:nvSpPr>
        <p:spPr>
          <a:xfrm>
            <a:off x="8865042" y="311821"/>
            <a:ext cx="292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by Nanami Kawada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05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533CAC-E32C-419F-9CD0-CD495A49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BEC498D-2C0A-4B3F-9811-3667C12AD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13D371A-21BB-4161-89EA-3BF1190D4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99" y="26007"/>
            <a:ext cx="4370227" cy="44192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455DB3F-EC2A-4672-8B3A-137D58935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075" y="4445214"/>
            <a:ext cx="3332127" cy="20936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A7D2CF-8503-4010-A3C2-77CCEF5264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5418835" y="865778"/>
            <a:ext cx="6168866" cy="549057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0CF989B-573E-4131-9279-2BCAB5216AE6}"/>
              </a:ext>
            </a:extLst>
          </p:cNvPr>
          <p:cNvSpPr/>
          <p:nvPr/>
        </p:nvSpPr>
        <p:spPr>
          <a:xfrm>
            <a:off x="5491701" y="1744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rgbClr val="00B050"/>
                </a:solidFill>
                <a:latin typeface="Calibri-Bold"/>
              </a:rPr>
              <a:t>Comparison to Earth models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25794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F132E8C-B42B-41F4-91B5-17AC6103A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8AD500B-D082-4D25-AE34-9F87917F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CCD26EB-6EAA-498A-9900-7FF366449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4" y="850555"/>
            <a:ext cx="10577886" cy="557545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D362860-293A-4442-91A7-1A4705E71094}"/>
              </a:ext>
            </a:extLst>
          </p:cNvPr>
          <p:cNvSpPr/>
          <p:nvPr/>
        </p:nvSpPr>
        <p:spPr>
          <a:xfrm>
            <a:off x="922374" y="47714"/>
            <a:ext cx="929505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MicrosoftYaHei-Bold"/>
              </a:rPr>
              <a:t>Geo-neutrino Signal </a:t>
            </a:r>
            <a:r>
              <a:rPr lang="en-US" altLang="zh-CN" sz="4000" b="1" dirty="0" err="1">
                <a:solidFill>
                  <a:schemeClr val="bg1"/>
                </a:solidFill>
                <a:latin typeface="MicrosoftYaHei-Bold"/>
              </a:rPr>
              <a:t>Prediciton</a:t>
            </a:r>
            <a:r>
              <a:rPr lang="en-US" altLang="zh-CN" sz="4000" b="1" dirty="0">
                <a:solidFill>
                  <a:schemeClr val="bg1"/>
                </a:solidFill>
                <a:latin typeface="MicrosoftYaHei-Bold"/>
              </a:rPr>
              <a:t> at JUNO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br>
              <a:rPr lang="en-US" altLang="zh-CN" dirty="0">
                <a:solidFill>
                  <a:schemeClr val="bg1"/>
                </a:solidFill>
              </a:rPr>
            </a:b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A49595D-D861-493A-94E9-AEADD110E5E5}"/>
              </a:ext>
            </a:extLst>
          </p:cNvPr>
          <p:cNvSpPr txBox="1"/>
          <p:nvPr/>
        </p:nvSpPr>
        <p:spPr>
          <a:xfrm>
            <a:off x="8865042" y="311821"/>
            <a:ext cx="292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by </a:t>
            </a:r>
            <a:r>
              <a:rPr lang="en-US" altLang="zh-CN" dirty="0" err="1">
                <a:solidFill>
                  <a:schemeClr val="bg1"/>
                </a:solidFill>
              </a:rPr>
              <a:t>Ruohan</a:t>
            </a:r>
            <a:r>
              <a:rPr lang="en-US" altLang="zh-CN" dirty="0">
                <a:solidFill>
                  <a:schemeClr val="bg1"/>
                </a:solidFill>
              </a:rPr>
              <a:t> Gao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06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0979F9-D8AD-4761-8184-140C52F64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B45D99F-BA17-46F9-9F05-0C959FAF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4AB122-168A-4BD7-9E5D-4B3823565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08"/>
            <a:ext cx="12071287" cy="632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26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64BDE8C-E2B3-4233-939E-970A35B6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30892DF-2AA7-4515-860A-43DDF9AF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FF1CF18-A6C3-4C37-9F39-4AB07513B431}"/>
              </a:ext>
            </a:extLst>
          </p:cNvPr>
          <p:cNvSpPr/>
          <p:nvPr/>
        </p:nvSpPr>
        <p:spPr>
          <a:xfrm>
            <a:off x="6305384" y="929247"/>
            <a:ext cx="575873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</a:rPr>
              <a:t>1. Geochemical model has larger influence on geo-neutrino signal prediction than</a:t>
            </a:r>
            <a:b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</a:rPr>
              <a:t>geophysical model, as the earth’s continental crust is highly heterogenous in</a:t>
            </a:r>
            <a:b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</a:rPr>
              <a:t>terms of U and Th abundances.</a:t>
            </a:r>
          </a:p>
          <a:p>
            <a:b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</a:rPr>
              <a:t>2. Local crust model (JULOC/JULOC-I) predicts higher geoneutrino signal than global models.</a:t>
            </a:r>
            <a:b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</a:rPr>
              <a:t>3. This is consistent with the wide distribution of high U/Th granite intrusions in the </a:t>
            </a:r>
            <a:r>
              <a:rPr lang="en-US" altLang="zh-CN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Cathaysia</a:t>
            </a:r>
            <a: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</a:rPr>
              <a:t> region around JUNO</a:t>
            </a:r>
            <a:r>
              <a:rPr lang="en-US" altLang="zh-CN" dirty="0"/>
              <a:t> </a:t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3961604-E0DE-4FD6-A356-91529637F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81" y="4890921"/>
            <a:ext cx="5970447" cy="13110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3ABF9B-6DA9-4360-94B7-C989B483F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21" y="1984969"/>
            <a:ext cx="5970447" cy="1956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2F08078-1CF4-413D-A646-ACCA1FFF1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54" y="1297162"/>
            <a:ext cx="1267002" cy="533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82C33BB-B435-4D2A-A039-9EF6F2D18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54" y="4270753"/>
            <a:ext cx="1562318" cy="543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CE32D20-6714-4095-9D08-C3E779B8A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141" y="4252993"/>
            <a:ext cx="3162741" cy="60015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FFB4053-9E7F-4028-8E7D-3038C623CBC7}"/>
              </a:ext>
            </a:extLst>
          </p:cNvPr>
          <p:cNvSpPr/>
          <p:nvPr/>
        </p:nvSpPr>
        <p:spPr>
          <a:xfrm>
            <a:off x="922374" y="47714"/>
            <a:ext cx="929505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MicrosoftYaHei-Bold"/>
              </a:rPr>
              <a:t>Geo-neutrino Signal </a:t>
            </a:r>
            <a:r>
              <a:rPr lang="en-US" altLang="zh-CN" sz="4000" b="1" dirty="0" err="1">
                <a:solidFill>
                  <a:schemeClr val="bg1"/>
                </a:solidFill>
                <a:latin typeface="MicrosoftYaHei-Bold"/>
              </a:rPr>
              <a:t>Prediciton</a:t>
            </a:r>
            <a:r>
              <a:rPr lang="en-US" altLang="zh-CN" sz="4000" b="1" dirty="0">
                <a:solidFill>
                  <a:schemeClr val="bg1"/>
                </a:solidFill>
                <a:latin typeface="MicrosoftYaHei-Bold"/>
              </a:rPr>
              <a:t> at JUNO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br>
              <a:rPr lang="en-US" altLang="zh-CN" dirty="0">
                <a:solidFill>
                  <a:schemeClr val="bg1"/>
                </a:solidFill>
              </a:rPr>
            </a:b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877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>
          <a:xfrm>
            <a:off x="838200" y="388483"/>
            <a:ext cx="10515600" cy="5519336"/>
          </a:xfrm>
        </p:spPr>
        <p:txBody>
          <a:bodyPr>
            <a:noAutofit/>
          </a:bodyPr>
          <a:lstStyle/>
          <a:p>
            <a:r>
              <a:rPr kumimoji="1"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Part 3. </a:t>
            </a:r>
            <a:r>
              <a:rPr kumimoji="1" lang="en-US" altLang="zh-CN" sz="36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CEvNS</a:t>
            </a:r>
            <a:r>
              <a:rPr kumimoji="1"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detection</a:t>
            </a:r>
          </a:p>
          <a:p>
            <a:endParaRPr kumimoji="1"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971550" lvl="1" indent="-514350">
              <a:buFont typeface="+mj-lt"/>
              <a:buAutoNum type="alphaLcPeriod"/>
            </a:pP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COHERENT</a:t>
            </a:r>
          </a:p>
          <a:p>
            <a:pPr marL="971550" lvl="1" indent="-514350">
              <a:buFont typeface="+mj-lt"/>
              <a:buAutoNum type="alphaLcPeriod"/>
            </a:pPr>
            <a:r>
              <a:rPr kumimoji="1" lang="en-US" altLang="zh-CN" sz="3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CloverS</a:t>
            </a:r>
            <a:endParaRPr kumimoji="1"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971550" lvl="1" indent="-514350">
              <a:buFont typeface="+mj-lt"/>
              <a:buAutoNum type="alphaLcPeriod"/>
            </a:pPr>
            <a:r>
              <a:rPr lang="en-US" altLang="ko-KR" sz="3200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CICENNS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altLang="ko-KR" sz="3200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Dual phase argon TPC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altLang="ko-KR" sz="3200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RELICS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altLang="ko-KR" sz="3200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CONUS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altLang="ko-KR" sz="3200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 </a:t>
            </a:r>
            <a:r>
              <a:rPr lang="en-US" altLang="ko-KR" sz="3200" dirty="0" err="1">
                <a:solidFill>
                  <a:srgbClr val="FFFFFF"/>
                </a:solidFill>
                <a:latin typeface="Symbol" panose="05050102010706020507" pitchFamily="18" charset="2"/>
                <a:ea typeface="휴먼모음T" pitchFamily="18" charset="-127"/>
              </a:rPr>
              <a:t>n</a:t>
            </a:r>
            <a:r>
              <a:rPr lang="en-US" altLang="ko-KR" sz="3200" dirty="0" err="1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Gen</a:t>
            </a:r>
            <a:endParaRPr lang="en-US" altLang="ko-KR" sz="3200" dirty="0">
              <a:solidFill>
                <a:srgbClr val="FFFFFF"/>
              </a:solidFill>
              <a:latin typeface="Arial" charset="0"/>
              <a:ea typeface="휴먼모음T" pitchFamily="18" charset="-127"/>
            </a:endParaRPr>
          </a:p>
          <a:p>
            <a:pPr marL="971550" lvl="1" indent="-514350">
              <a:buFont typeface="+mj-lt"/>
              <a:buAutoNum type="alphaLcPeriod"/>
            </a:pPr>
            <a:r>
              <a:rPr lang="en-US" altLang="ko-KR" sz="3200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RECODE</a:t>
            </a:r>
            <a:endParaRPr kumimoji="1"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B7DB23E-1F80-4DDC-9440-C8613905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80A78AE-21A1-4BBE-B56B-5877184B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71D4-B142-C14C-8B4B-C0F567EE4AD3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0873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AB06D1-1FC0-4ADA-AF2C-05535B1C6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814986-371C-4DD1-987F-F024124C9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71D4-B142-C14C-8B4B-C0F567EE4AD3}" type="slidenum">
              <a:rPr kumimoji="1" lang="zh-CN" altLang="en-US" smtClean="0"/>
              <a:t>18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042490-77E4-409F-B8B0-91D567C3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62" y="136525"/>
            <a:ext cx="11317475" cy="636779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ADCD93D-BBFB-49EB-A68C-7E8B7CDE397D}"/>
              </a:ext>
            </a:extLst>
          </p:cNvPr>
          <p:cNvSpPr/>
          <p:nvPr/>
        </p:nvSpPr>
        <p:spPr>
          <a:xfrm>
            <a:off x="10182967" y="282321"/>
            <a:ext cx="1450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By </a:t>
            </a:r>
            <a:r>
              <a:rPr lang="en-US" altLang="zh-CN" dirty="0" err="1"/>
              <a:t>Kaixuan</a:t>
            </a:r>
            <a:r>
              <a:rPr lang="en-US" altLang="zh-CN" dirty="0"/>
              <a:t> Ni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7501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6C5187-4966-4BF4-AB6E-F5644953D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8A1C41-13B6-49F9-A775-42000CC7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71D4-B142-C14C-8B4B-C0F567EE4AD3}" type="slidenum">
              <a:rPr kumimoji="1" lang="zh-CN" altLang="en-US" smtClean="0"/>
              <a:t>19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B7BC835-BB72-4FDC-AA5C-ECDE0F2E5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177"/>
            <a:ext cx="7989244" cy="566573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6EC8DEB-F964-471B-976D-8B34B0A2E5F6}"/>
              </a:ext>
            </a:extLst>
          </p:cNvPr>
          <p:cNvSpPr/>
          <p:nvPr/>
        </p:nvSpPr>
        <p:spPr>
          <a:xfrm>
            <a:off x="193480" y="133400"/>
            <a:ext cx="10548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COHERENT</a:t>
            </a:r>
            <a:endParaRPr lang="zh-CN" altLang="en-US" sz="3200" b="1" dirty="0">
              <a:solidFill>
                <a:schemeClr val="bg1"/>
              </a:solidFill>
              <a:latin typeface="MicrosoftYaHei-Bold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CBCF138-D6C9-4BA9-8706-C178B46D56CC}"/>
              </a:ext>
            </a:extLst>
          </p:cNvPr>
          <p:cNvSpPr txBox="1"/>
          <p:nvPr/>
        </p:nvSpPr>
        <p:spPr>
          <a:xfrm>
            <a:off x="9071777" y="343452"/>
            <a:ext cx="292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by </a:t>
            </a:r>
            <a:r>
              <a:rPr lang="en-US" altLang="zh-CN" dirty="0" err="1">
                <a:solidFill>
                  <a:schemeClr val="bg1"/>
                </a:solidFill>
              </a:rPr>
              <a:t>Keyu</a:t>
            </a:r>
            <a:r>
              <a:rPr lang="en-US" altLang="zh-CN" dirty="0">
                <a:solidFill>
                  <a:schemeClr val="bg1"/>
                </a:solidFill>
              </a:rPr>
              <a:t> Ding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5A79209-26EF-452C-B214-614B78F18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063" y="1176793"/>
            <a:ext cx="4524937" cy="326954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A4C3E5A-5473-41A7-85E0-2A1931B55A40}"/>
              </a:ext>
            </a:extLst>
          </p:cNvPr>
          <p:cNvSpPr txBox="1"/>
          <p:nvPr/>
        </p:nvSpPr>
        <p:spPr>
          <a:xfrm>
            <a:off x="7855890" y="4362269"/>
            <a:ext cx="3768918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Ongoing effort: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24 kg 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Ar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Single phase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dirty="0">
                <a:solidFill>
                  <a:srgbClr val="000000"/>
                </a:solidFill>
                <a:sym typeface="Calibri"/>
              </a:rPr>
              <a:t>16 kg Ge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dirty="0">
                <a:solidFill>
                  <a:srgbClr val="000000"/>
                </a:solidFill>
                <a:sym typeface="Calibri"/>
              </a:rPr>
              <a:t>3.4 ton </a:t>
            </a:r>
            <a:r>
              <a:rPr lang="en-US" altLang="zh-CN" dirty="0" err="1">
                <a:solidFill>
                  <a:srgbClr val="000000"/>
                </a:solidFill>
                <a:sym typeface="Calibri"/>
              </a:rPr>
              <a:t>NaI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sym typeface="Calibri"/>
              </a:rPr>
              <a:t>...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19961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CBBFF2-B99F-4E6F-AE38-61ABAEB7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654931C-3C47-4660-972D-C4ADE0C68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71D4-B142-C14C-8B4B-C0F567EE4AD3}" type="slidenum">
              <a:rPr kumimoji="1" lang="zh-CN" altLang="en-US" smtClean="0"/>
              <a:t>2</a:t>
            </a:fld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9E105D8-7CE6-4875-8E76-55E7686ECA0B}"/>
              </a:ext>
            </a:extLst>
          </p:cNvPr>
          <p:cNvSpPr/>
          <p:nvPr/>
        </p:nvSpPr>
        <p:spPr>
          <a:xfrm>
            <a:off x="1604176" y="1115873"/>
            <a:ext cx="8378024" cy="4722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Liberation Sans"/>
              </a:rPr>
              <a:t>Applications of Nuclear Technology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kumimoji="1" lang="en-US" altLang="zh-CN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lvl="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kumimoji="1"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 parallel talks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en-US" altLang="zh-CN" sz="3600" b="1" dirty="0">
                <a:solidFill>
                  <a:schemeClr val="bg1"/>
                </a:solidFill>
              </a:rPr>
              <a:t>Two plenary talks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+mj-lt"/>
              <a:buAutoNum type="alphaLcPeriod"/>
            </a:pPr>
            <a:r>
              <a:rPr lang="en-US" altLang="zh-CN" sz="3600" b="1" dirty="0" err="1">
                <a:solidFill>
                  <a:schemeClr val="bg1"/>
                </a:solidFill>
              </a:rPr>
              <a:t>CEvNS</a:t>
            </a:r>
            <a:r>
              <a:rPr lang="en-US" altLang="zh-CN" sz="3600" b="1" dirty="0">
                <a:solidFill>
                  <a:schemeClr val="bg1"/>
                </a:solidFill>
              </a:rPr>
              <a:t> with Noble Liquids, by </a:t>
            </a:r>
            <a:r>
              <a:rPr lang="en-US" altLang="zh-CN" sz="3600" b="1" dirty="0" err="1">
                <a:solidFill>
                  <a:schemeClr val="bg1"/>
                </a:solidFill>
              </a:rPr>
              <a:t>Kaixuan</a:t>
            </a:r>
            <a:r>
              <a:rPr lang="en-US" altLang="zh-CN" sz="3600" b="1" dirty="0">
                <a:solidFill>
                  <a:schemeClr val="bg1"/>
                </a:solidFill>
              </a:rPr>
              <a:t> Ni</a:t>
            </a:r>
            <a:endParaRPr lang="zh-CN" altLang="en-US" sz="3600" dirty="0">
              <a:solidFill>
                <a:schemeClr val="bg1"/>
              </a:solidFill>
            </a:endParaRP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+mj-lt"/>
              <a:buAutoNum type="alphaLcPeriod"/>
            </a:pPr>
            <a:r>
              <a:rPr kumimoji="1"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Neutrino Applications, by Jonathan Link</a:t>
            </a:r>
          </a:p>
        </p:txBody>
      </p:sp>
    </p:spTree>
    <p:extLst>
      <p:ext uri="{BB962C8B-B14F-4D97-AF65-F5344CB8AC3E}">
        <p14:creationId xmlns:p14="http://schemas.microsoft.com/office/powerpoint/2010/main" val="4041747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6C5187-4966-4BF4-AB6E-F5644953D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8A1C41-13B6-49F9-A775-42000CC7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71D4-B142-C14C-8B4B-C0F567EE4AD3}" type="slidenum">
              <a:rPr kumimoji="1" lang="zh-CN" altLang="en-US" smtClean="0"/>
              <a:t>20</a:t>
            </a:fld>
            <a:endParaRPr kumimoji="1"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8C151A2-B6B8-4D7B-BF00-4F6030959979}"/>
              </a:ext>
            </a:extLst>
          </p:cNvPr>
          <p:cNvSpPr/>
          <p:nvPr/>
        </p:nvSpPr>
        <p:spPr>
          <a:xfrm>
            <a:off x="193480" y="133400"/>
            <a:ext cx="10548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 err="1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CloverS</a:t>
            </a:r>
            <a:r>
              <a:rPr lang="en-US" altLang="ko-KR" sz="3200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MicrosoftYaHei-Bold"/>
              </a:rPr>
              <a:t>- Cryogenic undoped </a:t>
            </a:r>
            <a:r>
              <a:rPr lang="en-US" altLang="zh-CN" sz="3200" b="1" dirty="0" err="1">
                <a:solidFill>
                  <a:schemeClr val="bg1"/>
                </a:solidFill>
                <a:latin typeface="MicrosoftYaHei-Bold"/>
              </a:rPr>
              <a:t>CsI</a:t>
            </a:r>
            <a:r>
              <a:rPr lang="en-US" altLang="zh-CN" sz="3200" b="1" dirty="0">
                <a:solidFill>
                  <a:schemeClr val="bg1"/>
                </a:solidFill>
                <a:latin typeface="MicrosoftYaHei-Bold"/>
              </a:rPr>
              <a:t>, SNS, 12 kg, CSNS, China</a:t>
            </a:r>
            <a:endParaRPr lang="zh-CN" altLang="en-US" sz="3200" b="1" dirty="0">
              <a:solidFill>
                <a:schemeClr val="bg1"/>
              </a:solidFill>
              <a:latin typeface="MicrosoftYaHei-Bold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8D79B5-42BA-48B9-BA36-76076FC1785D}"/>
              </a:ext>
            </a:extLst>
          </p:cNvPr>
          <p:cNvSpPr txBox="1"/>
          <p:nvPr/>
        </p:nvSpPr>
        <p:spPr>
          <a:xfrm>
            <a:off x="9071777" y="343452"/>
            <a:ext cx="292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by Qian Liu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CE0DD7EC-69FA-48C0-A499-D777310E5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143" y="922836"/>
            <a:ext cx="8515614" cy="34116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BB5FEE4-C8DA-47E1-9249-8A5BAAA8D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48" y="804959"/>
            <a:ext cx="2844289" cy="210709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ABBFD2C-8DA5-4532-B9CA-566A18060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63" y="2907680"/>
            <a:ext cx="3136181" cy="2374636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11F9ACAD-5D52-4B8C-B1BF-92893DF0BDA4}"/>
              </a:ext>
            </a:extLst>
          </p:cNvPr>
          <p:cNvSpPr txBox="1"/>
          <p:nvPr/>
        </p:nvSpPr>
        <p:spPr>
          <a:xfrm>
            <a:off x="0" y="5236912"/>
            <a:ext cx="5141673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77K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big 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CsI</a:t>
            </a:r>
            <a:r>
              <a:rPr lang="zh-CN" altLang="en-US" dirty="0"/>
              <a:t> </a:t>
            </a:r>
            <a:r>
              <a:rPr lang="en-US" altLang="zh-CN" dirty="0"/>
              <a:t>crystal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light yield test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～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15.8</a:t>
            </a:r>
            <a:r>
              <a:rPr lang="en-US" altLang="zh-CN" dirty="0"/>
              <a:t>p.e/</a:t>
            </a:r>
            <a:r>
              <a:rPr lang="en-US" altLang="zh-CN" dirty="0" err="1"/>
              <a:t>keVee</a:t>
            </a:r>
            <a:endParaRPr lang="en-US" altLang="zh-CN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ColfaxAI"/>
              </a:rPr>
              <a:t>T</a:t>
            </a:r>
            <a:r>
              <a:rPr lang="en" altLang="zh-CN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lfaxAI"/>
              </a:rPr>
              <a:t>he light yield can be further improved by enhancing the optical coupling and employing wavelength shifters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ColfaxAI"/>
              </a:rPr>
              <a:t>,</a:t>
            </a:r>
            <a:r>
              <a:rPr lang="en" altLang="zh-CN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lfaxAI"/>
              </a:rPr>
              <a:t> etc.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24BE8168-6CC7-47F6-9336-B916555028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437"/>
          <a:stretch/>
        </p:blipFill>
        <p:spPr>
          <a:xfrm>
            <a:off x="5078813" y="5220652"/>
            <a:ext cx="7063573" cy="895350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2A4A65ED-BF8E-44B6-9A57-276E20AE7C80}"/>
              </a:ext>
            </a:extLst>
          </p:cNvPr>
          <p:cNvSpPr txBox="1"/>
          <p:nvPr/>
        </p:nvSpPr>
        <p:spPr>
          <a:xfrm>
            <a:off x="5128427" y="4746999"/>
            <a:ext cx="704775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Scanning the neuron counting rate at different positions in CSNS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886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6C5187-4966-4BF4-AB6E-F5644953D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8A1C41-13B6-49F9-A775-42000CC7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71D4-B142-C14C-8B4B-C0F567EE4AD3}" type="slidenum">
              <a:rPr kumimoji="1" lang="zh-CN" altLang="en-US" smtClean="0"/>
              <a:t>21</a:t>
            </a:fld>
            <a:endParaRPr kumimoji="1"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8C151A2-B6B8-4D7B-BF00-4F6030959979}"/>
              </a:ext>
            </a:extLst>
          </p:cNvPr>
          <p:cNvSpPr/>
          <p:nvPr/>
        </p:nvSpPr>
        <p:spPr>
          <a:xfrm>
            <a:off x="193480" y="133400"/>
            <a:ext cx="10548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CICENNS </a:t>
            </a:r>
            <a:r>
              <a:rPr lang="en-US" altLang="zh-CN" sz="3200" b="1" dirty="0">
                <a:solidFill>
                  <a:schemeClr val="bg1"/>
                </a:solidFill>
                <a:latin typeface="MicrosoftYaHei-Bold"/>
              </a:rPr>
              <a:t>- </a:t>
            </a:r>
            <a:r>
              <a:rPr lang="en-US" altLang="zh-CN" sz="3200" b="1" dirty="0" err="1">
                <a:solidFill>
                  <a:schemeClr val="bg1"/>
                </a:solidFill>
                <a:latin typeface="MicrosoftYaHei-Bold"/>
              </a:rPr>
              <a:t>CsI</a:t>
            </a:r>
            <a:r>
              <a:rPr lang="en-US" altLang="zh-CN" sz="3200" b="1" dirty="0">
                <a:solidFill>
                  <a:schemeClr val="bg1"/>
                </a:solidFill>
                <a:latin typeface="MicrosoftYaHei-Bold"/>
              </a:rPr>
              <a:t>(Na), SNS, 300 kg, CSNS, China</a:t>
            </a:r>
            <a:endParaRPr lang="zh-CN" altLang="en-US" sz="3200" b="1" dirty="0">
              <a:solidFill>
                <a:schemeClr val="bg1"/>
              </a:solidFill>
              <a:latin typeface="MicrosoftYaHei-Bold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8D79B5-42BA-48B9-BA36-76076FC1785D}"/>
              </a:ext>
            </a:extLst>
          </p:cNvPr>
          <p:cNvSpPr txBox="1"/>
          <p:nvPr/>
        </p:nvSpPr>
        <p:spPr>
          <a:xfrm>
            <a:off x="9071777" y="343452"/>
            <a:ext cx="292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by Soo-Bong Kim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52B61313-6452-D6CA-3143-057785C4FB45}"/>
              </a:ext>
            </a:extLst>
          </p:cNvPr>
          <p:cNvSpPr txBox="1"/>
          <p:nvPr/>
        </p:nvSpPr>
        <p:spPr>
          <a:xfrm>
            <a:off x="3955354" y="1462513"/>
            <a:ext cx="804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kumimoji="1" lang="en-US" altLang="ko-Kore-CN" sz="1800" dirty="0">
                <a:solidFill>
                  <a:schemeClr val="tx1"/>
                </a:solidFill>
                <a:sym typeface="Wingdings" pitchFamily="2" charset="2"/>
              </a:rPr>
              <a:t>Nov. 2022: Instrumentation fund obtained.</a:t>
            </a:r>
            <a:endParaRPr kumimoji="1" lang="ko-Kore-CN" altLang="en-US" sz="1800" dirty="0">
              <a:solidFill>
                <a:schemeClr val="tx1"/>
              </a:solidFill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3FAA1430-646A-440C-8593-903D370E2C47}"/>
              </a:ext>
            </a:extLst>
          </p:cNvPr>
          <p:cNvSpPr txBox="1"/>
          <p:nvPr/>
        </p:nvSpPr>
        <p:spPr>
          <a:xfrm>
            <a:off x="3955354" y="1966569"/>
            <a:ext cx="804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en-US" altLang="ko-Kore-CN" sz="1800" dirty="0">
                <a:solidFill>
                  <a:schemeClr val="tx1"/>
                </a:solidFill>
                <a:sym typeface="Wingdings" pitchFamily="2" charset="2"/>
              </a:rPr>
              <a:t>Dec</a:t>
            </a:r>
            <a:r>
              <a:rPr kumimoji="1" lang="en-US" altLang="ko-Kore-CN" sz="1800" dirty="0">
                <a:solidFill>
                  <a:schemeClr val="tx1"/>
                </a:solidFill>
                <a:sym typeface="Wingdings" pitchFamily="2" charset="2"/>
              </a:rPr>
              <a:t>. 2022: Bidding was completed for procurement.</a:t>
            </a:r>
            <a:endParaRPr kumimoji="1" lang="ko-Kore-CN" altLang="en-US" sz="1800" dirty="0">
              <a:solidFill>
                <a:schemeClr val="tx1"/>
              </a:solidFill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11A635BA-1337-5E0D-BDF4-9012F5E323C8}"/>
              </a:ext>
            </a:extLst>
          </p:cNvPr>
          <p:cNvSpPr txBox="1"/>
          <p:nvPr/>
        </p:nvSpPr>
        <p:spPr>
          <a:xfrm>
            <a:off x="3955354" y="952033"/>
            <a:ext cx="804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en-US" altLang="ko-Kore-CN" sz="1800" dirty="0">
                <a:solidFill>
                  <a:schemeClr val="tx1"/>
                </a:solidFill>
                <a:sym typeface="Wingdings" pitchFamily="2" charset="2"/>
              </a:rPr>
              <a:t>Oct</a:t>
            </a:r>
            <a:r>
              <a:rPr kumimoji="1" lang="en-US" altLang="ko-Kore-CN" sz="1800" dirty="0">
                <a:solidFill>
                  <a:schemeClr val="tx1"/>
                </a:solidFill>
                <a:sym typeface="Wingdings" pitchFamily="2" charset="2"/>
              </a:rPr>
              <a:t>. 2022: </a:t>
            </a:r>
            <a:r>
              <a:rPr lang="en-US" altLang="ko-Kore-CN" sz="1800" dirty="0">
                <a:solidFill>
                  <a:schemeClr val="tx1"/>
                </a:solidFill>
                <a:sym typeface="Wingdings" pitchFamily="2" charset="2"/>
              </a:rPr>
              <a:t>F</a:t>
            </a:r>
            <a:r>
              <a:rPr kumimoji="1" lang="en-US" altLang="ko-Kore-CN" sz="1800" dirty="0">
                <a:solidFill>
                  <a:schemeClr val="tx1"/>
                </a:solidFill>
                <a:sym typeface="Wingdings" pitchFamily="2" charset="2"/>
              </a:rPr>
              <a:t>und request submitted to SYSU.</a:t>
            </a:r>
            <a:endParaRPr kumimoji="1" lang="ko-Kore-CN" altLang="en-US" sz="1800" dirty="0">
              <a:solidFill>
                <a:schemeClr val="tx1"/>
              </a:solidFill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F7C7D084-6626-DC70-7A30-733F3DF0918C}"/>
              </a:ext>
            </a:extLst>
          </p:cNvPr>
          <p:cNvSpPr txBox="1"/>
          <p:nvPr/>
        </p:nvSpPr>
        <p:spPr>
          <a:xfrm>
            <a:off x="3955354" y="2533341"/>
            <a:ext cx="804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en-US" altLang="ko-Kore-CN" sz="1800" dirty="0">
                <a:solidFill>
                  <a:schemeClr val="tx1"/>
                </a:solidFill>
                <a:sym typeface="Wingdings" pitchFamily="2" charset="2"/>
              </a:rPr>
              <a:t>Dec. 2022 - present</a:t>
            </a:r>
            <a:r>
              <a:rPr kumimoji="1" lang="en-US" altLang="ko-Kore-CN" sz="1800" dirty="0">
                <a:solidFill>
                  <a:schemeClr val="tx1"/>
                </a:solidFill>
                <a:sym typeface="Wingdings" pitchFamily="2" charset="2"/>
              </a:rPr>
              <a:t>.: Negotiation with </a:t>
            </a:r>
            <a:r>
              <a:rPr kumimoji="1" lang="en-US" altLang="ko-Kore-CN" sz="1800" dirty="0" err="1">
                <a:solidFill>
                  <a:schemeClr val="tx1"/>
                </a:solidFill>
                <a:sym typeface="Wingdings" pitchFamily="2" charset="2"/>
              </a:rPr>
              <a:t>CsI</a:t>
            </a:r>
            <a:r>
              <a:rPr kumimoji="1" lang="en-US" altLang="ko-Kore-CN" sz="1800" dirty="0">
                <a:solidFill>
                  <a:schemeClr val="tx1"/>
                </a:solidFill>
                <a:sym typeface="Wingdings" pitchFamily="2" charset="2"/>
              </a:rPr>
              <a:t>(Na) crystal manufacturers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05269EB3-5D7C-8A74-AFCA-E3D8671E4E96}"/>
              </a:ext>
            </a:extLst>
          </p:cNvPr>
          <p:cNvSpPr txBox="1"/>
          <p:nvPr/>
        </p:nvSpPr>
        <p:spPr>
          <a:xfrm>
            <a:off x="3955354" y="3016531"/>
            <a:ext cx="804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9pPr>
          </a:lstStyle>
          <a:p>
            <a:r>
              <a:rPr kumimoji="1" lang="en-US" altLang="ko-Kore-CN" sz="1800" dirty="0">
                <a:solidFill>
                  <a:schemeClr val="tx1"/>
                </a:solidFill>
                <a:sym typeface="Wingdings" pitchFamily="2" charset="2"/>
              </a:rPr>
              <a:t>                               </a:t>
            </a:r>
            <a:r>
              <a:rPr lang="en-US" altLang="ko-Kore-CN" sz="1800" dirty="0">
                <a:solidFill>
                  <a:schemeClr val="tx1"/>
                </a:solidFill>
                <a:sym typeface="Wingdings" pitchFamily="2" charset="2"/>
              </a:rPr>
              <a:t>Technical Design Report in preparation</a:t>
            </a:r>
            <a:endParaRPr kumimoji="1" lang="en-US" altLang="ko-Kore-CN" sz="1800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5FFE5EC0-3CC3-0032-5813-41E6CF9CC0E8}"/>
              </a:ext>
            </a:extLst>
          </p:cNvPr>
          <p:cNvSpPr txBox="1"/>
          <p:nvPr/>
        </p:nvSpPr>
        <p:spPr>
          <a:xfrm>
            <a:off x="3955354" y="3499721"/>
            <a:ext cx="804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9pPr>
          </a:lstStyle>
          <a:p>
            <a:r>
              <a:rPr kumimoji="1" lang="en-US" altLang="ko-Kore-CN" sz="1800" dirty="0">
                <a:solidFill>
                  <a:schemeClr val="tx1"/>
                </a:solidFill>
                <a:sym typeface="Wingdings" pitchFamily="2" charset="2"/>
              </a:rPr>
              <a:t>                               Fin</a:t>
            </a:r>
            <a:r>
              <a:rPr lang="en-US" altLang="ko-Kore-CN" sz="1800" dirty="0">
                <a:solidFill>
                  <a:schemeClr val="tx1"/>
                </a:solidFill>
                <a:sym typeface="Wingdings" pitchFamily="2" charset="2"/>
              </a:rPr>
              <a:t>alize the detector design with a full simulation</a:t>
            </a:r>
            <a:endParaRPr kumimoji="1" lang="en-US" altLang="ko-Kore-CN" sz="1800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795A6241-8302-B4B1-1BD7-5802E68E469F}"/>
              </a:ext>
            </a:extLst>
          </p:cNvPr>
          <p:cNvSpPr txBox="1"/>
          <p:nvPr/>
        </p:nvSpPr>
        <p:spPr>
          <a:xfrm>
            <a:off x="3955354" y="3982911"/>
            <a:ext cx="804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9pPr>
          </a:lstStyle>
          <a:p>
            <a:r>
              <a:rPr kumimoji="1" lang="en-US" altLang="ko-Kore-CN" sz="1800" dirty="0">
                <a:solidFill>
                  <a:schemeClr val="tx1"/>
                </a:solidFill>
                <a:sym typeface="Wingdings" pitchFamily="2" charset="2"/>
              </a:rPr>
              <a:t>                               </a:t>
            </a:r>
            <a:r>
              <a:rPr lang="en-US" altLang="ko-Kore-CN" sz="1800" dirty="0">
                <a:solidFill>
                  <a:schemeClr val="tx1"/>
                </a:solidFill>
                <a:sym typeface="Wingdings" pitchFamily="2" charset="2"/>
              </a:rPr>
              <a:t>Under purchasing parts</a:t>
            </a:r>
            <a:endParaRPr kumimoji="1" lang="en-US" altLang="ko-Kore-CN" sz="1800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D23B9DBE-6222-C69F-4BBD-A2BD80FDDAE3}"/>
              </a:ext>
            </a:extLst>
          </p:cNvPr>
          <p:cNvSpPr txBox="1"/>
          <p:nvPr/>
        </p:nvSpPr>
        <p:spPr>
          <a:xfrm>
            <a:off x="3923876" y="4477557"/>
            <a:ext cx="804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en-US" altLang="ko-Kore-CN" sz="1800" dirty="0">
                <a:solidFill>
                  <a:schemeClr val="tx1"/>
                </a:solidFill>
                <a:sym typeface="Wingdings" pitchFamily="2" charset="2"/>
              </a:rPr>
              <a:t>Dec</a:t>
            </a:r>
            <a:r>
              <a:rPr kumimoji="1" lang="en-US" altLang="ko-Kore-CN" sz="1800" dirty="0">
                <a:solidFill>
                  <a:schemeClr val="tx1"/>
                </a:solidFill>
                <a:sym typeface="Wingdings" pitchFamily="2" charset="2"/>
              </a:rPr>
              <a:t>. 2023: All </a:t>
            </a:r>
            <a:r>
              <a:rPr lang="en-US" altLang="ko-Kore-CN" sz="1800" dirty="0">
                <a:solidFill>
                  <a:schemeClr val="tx1"/>
                </a:solidFill>
                <a:sym typeface="Wingdings" pitchFamily="2" charset="2"/>
              </a:rPr>
              <a:t>of d</a:t>
            </a:r>
            <a:r>
              <a:rPr kumimoji="1" lang="en-US" altLang="ko-Kore-CN" sz="1800" dirty="0">
                <a:solidFill>
                  <a:schemeClr val="tx1"/>
                </a:solidFill>
                <a:sym typeface="Wingdings" pitchFamily="2" charset="2"/>
              </a:rPr>
              <a:t>etector components will be delivered.</a:t>
            </a:r>
            <a:endParaRPr kumimoji="1" lang="ko-Kore-CN" altLang="en-US" sz="1800" dirty="0">
              <a:solidFill>
                <a:schemeClr val="tx1"/>
              </a:solidFill>
            </a:endParaRP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D3E64F91-B39A-1F61-7DC4-90BC3B0C0E30}"/>
              </a:ext>
            </a:extLst>
          </p:cNvPr>
          <p:cNvSpPr txBox="1"/>
          <p:nvPr/>
        </p:nvSpPr>
        <p:spPr>
          <a:xfrm>
            <a:off x="3923876" y="5022263"/>
            <a:ext cx="804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kumimoji="1" lang="en-US" altLang="ko-Kore-CN" sz="1800" dirty="0">
                <a:solidFill>
                  <a:schemeClr val="tx1"/>
                </a:solidFill>
                <a:sym typeface="Wingdings" pitchFamily="2" charset="2"/>
              </a:rPr>
              <a:t>May 2024: Completion of detector assembly</a:t>
            </a:r>
            <a:endParaRPr kumimoji="1" lang="ko-Kore-CN" altLang="en-US" sz="1800" dirty="0">
              <a:solidFill>
                <a:schemeClr val="tx1"/>
              </a:solidFill>
            </a:endParaRP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C4F7956C-7FE1-DE30-5AA7-ADF5906FA8B4}"/>
              </a:ext>
            </a:extLst>
          </p:cNvPr>
          <p:cNvSpPr txBox="1"/>
          <p:nvPr/>
        </p:nvSpPr>
        <p:spPr>
          <a:xfrm>
            <a:off x="3927895" y="5546905"/>
            <a:ext cx="804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en-US" altLang="ko-Kore-CN" sz="1800" dirty="0">
                <a:solidFill>
                  <a:schemeClr val="tx1"/>
                </a:solidFill>
                <a:sym typeface="Wingdings" pitchFamily="2" charset="2"/>
              </a:rPr>
              <a:t>Aug.</a:t>
            </a:r>
            <a:r>
              <a:rPr kumimoji="1" lang="en-US" altLang="ko-Kore-CN" sz="1800" dirty="0">
                <a:solidFill>
                  <a:schemeClr val="tx1"/>
                </a:solidFill>
                <a:sym typeface="Wingdings" pitchFamily="2" charset="2"/>
              </a:rPr>
              <a:t> 2024: Cosmic muon data at SYSU</a:t>
            </a:r>
            <a:endParaRPr kumimoji="1" lang="ko-Kore-CN" altLang="en-US" sz="1800" dirty="0">
              <a:solidFill>
                <a:schemeClr val="tx1"/>
              </a:solidFill>
            </a:endParaRP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0BFA3B03-BDCC-D96C-9E72-EA7BE2ECC4A8}"/>
              </a:ext>
            </a:extLst>
          </p:cNvPr>
          <p:cNvSpPr txBox="1"/>
          <p:nvPr/>
        </p:nvSpPr>
        <p:spPr>
          <a:xfrm>
            <a:off x="3923876" y="6056825"/>
            <a:ext cx="804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4400" kern="120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en-US" altLang="ko-Kore-CN" sz="1800" dirty="0">
                <a:solidFill>
                  <a:schemeClr val="tx1"/>
                </a:solidFill>
                <a:sym typeface="Wingdings" pitchFamily="2" charset="2"/>
              </a:rPr>
              <a:t>Sep.</a:t>
            </a:r>
            <a:r>
              <a:rPr kumimoji="1" lang="en-US" altLang="ko-Kore-CN" sz="1800" dirty="0">
                <a:solidFill>
                  <a:schemeClr val="tx1"/>
                </a:solidFill>
                <a:sym typeface="Wingdings" pitchFamily="2" charset="2"/>
              </a:rPr>
              <a:t> 2024: Deploy the detector at CSNS and take beam data.</a:t>
            </a:r>
            <a:endParaRPr kumimoji="1" lang="ko-Kore-CN" altLang="en-US" sz="1800" dirty="0">
              <a:solidFill>
                <a:schemeClr val="tx1"/>
              </a:solidFill>
            </a:endParaRPr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5347FBB1-FCF0-4AC6-81BA-409893248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39" y="1966569"/>
            <a:ext cx="3607812" cy="3633184"/>
          </a:xfrm>
          <a:prstGeom prst="rect">
            <a:avLst/>
          </a:prstGeom>
        </p:spPr>
      </p:pic>
      <p:sp>
        <p:nvSpPr>
          <p:cNvPr id="33" name="Text Box 29">
            <a:extLst>
              <a:ext uri="{FF2B5EF4-FFF2-40B4-BE49-F238E27FC236}">
                <a16:creationId xmlns:a16="http://schemas.microsoft.com/office/drawing/2014/main" id="{A6A9F384-1F98-42FC-8FEA-F9D6836FE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16" y="5502827"/>
            <a:ext cx="2730418" cy="92333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12700" marR="0" lvl="0" indent="-127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sz="18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 35 tons of shielding with Cu, LS, Pb, and HDPE</a:t>
            </a:r>
          </a:p>
        </p:txBody>
      </p:sp>
      <p:sp>
        <p:nvSpPr>
          <p:cNvPr id="34" name="Text Box 29">
            <a:extLst>
              <a:ext uri="{FF2B5EF4-FFF2-40B4-BE49-F238E27FC236}">
                <a16:creationId xmlns:a16="http://schemas.microsoft.com/office/drawing/2014/main" id="{D0D547EB-F86F-48FF-A444-711B0232D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29" y="1074371"/>
            <a:ext cx="3492922" cy="1015663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20 kg </a:t>
            </a:r>
            <a:r>
              <a:rPr lang="en-US" altLang="ko-KR" sz="2000" kern="0" dirty="0" err="1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CsI</a:t>
            </a: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(Na) x 15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14 cm (</a:t>
            </a: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Symbol" pitchFamily="2" charset="2"/>
                <a:ea typeface="HY헤드라인M" pitchFamily="18" charset="-127"/>
                <a:cs typeface="Arial" panose="020B0604020202020204" pitchFamily="34" charset="0"/>
              </a:rPr>
              <a:t>f</a:t>
            </a: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) x 28.7 cm each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Two 5-inch SBA PMTs</a:t>
            </a:r>
          </a:p>
        </p:txBody>
      </p:sp>
    </p:spTree>
    <p:extLst>
      <p:ext uri="{BB962C8B-B14F-4D97-AF65-F5344CB8AC3E}">
        <p14:creationId xmlns:p14="http://schemas.microsoft.com/office/powerpoint/2010/main" val="1288185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6C5187-4966-4BF4-AB6E-F5644953D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8A1C41-13B6-49F9-A775-42000CC7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71D4-B142-C14C-8B4B-C0F567EE4AD3}" type="slidenum">
              <a:rPr kumimoji="1" lang="zh-CN" altLang="en-US" smtClean="0"/>
              <a:t>22</a:t>
            </a:fld>
            <a:endParaRPr kumimoji="1"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8C151A2-B6B8-4D7B-BF00-4F6030959979}"/>
              </a:ext>
            </a:extLst>
          </p:cNvPr>
          <p:cNvSpPr/>
          <p:nvPr/>
        </p:nvSpPr>
        <p:spPr>
          <a:xfrm>
            <a:off x="193480" y="133400"/>
            <a:ext cx="10548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Dual phase argon </a:t>
            </a:r>
            <a:r>
              <a:rPr lang="en-US" altLang="zh-CN" sz="3200" b="1" dirty="0">
                <a:solidFill>
                  <a:schemeClr val="bg1"/>
                </a:solidFill>
                <a:latin typeface="MicrosoftYaHei-Bold"/>
              </a:rPr>
              <a:t>- </a:t>
            </a:r>
            <a:r>
              <a:rPr lang="en-US" altLang="ko-KR" sz="3200" dirty="0" err="1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Ar</a:t>
            </a:r>
            <a:r>
              <a:rPr lang="en-US" altLang="ko-KR" sz="3200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, Reactor, 200 kg, </a:t>
            </a:r>
            <a:r>
              <a:rPr lang="en-US" altLang="ko-KR" sz="3200" dirty="0" err="1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Taishan</a:t>
            </a:r>
            <a:r>
              <a:rPr lang="en-US" altLang="ko-KR" sz="3200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, China</a:t>
            </a:r>
            <a:endParaRPr lang="zh-CN" altLang="en-US" sz="3200" b="1" dirty="0">
              <a:solidFill>
                <a:schemeClr val="bg1"/>
              </a:solidFill>
              <a:latin typeface="MicrosoftYaHei-Bold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8D79B5-42BA-48B9-BA36-76076FC1785D}"/>
              </a:ext>
            </a:extLst>
          </p:cNvPr>
          <p:cNvSpPr txBox="1"/>
          <p:nvPr/>
        </p:nvSpPr>
        <p:spPr>
          <a:xfrm>
            <a:off x="9241404" y="285235"/>
            <a:ext cx="292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by </a:t>
            </a:r>
            <a:r>
              <a:rPr lang="en-US" altLang="zh-CN" dirty="0" err="1">
                <a:solidFill>
                  <a:schemeClr val="bg1"/>
                </a:solidFill>
              </a:rPr>
              <a:t>Yongpeng</a:t>
            </a:r>
            <a:r>
              <a:rPr lang="en-US" altLang="zh-CN" dirty="0">
                <a:solidFill>
                  <a:schemeClr val="bg1"/>
                </a:solidFill>
              </a:rPr>
              <a:t> Zhang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3DFC0FA-BBF3-4699-B15B-D74A640A7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949"/>
            <a:ext cx="12192000" cy="546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39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6C5187-4966-4BF4-AB6E-F5644953D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8A1C41-13B6-49F9-A775-42000CC7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71D4-B142-C14C-8B4B-C0F567EE4AD3}" type="slidenum">
              <a:rPr kumimoji="1" lang="zh-CN" altLang="en-US" smtClean="0"/>
              <a:t>23</a:t>
            </a:fld>
            <a:endParaRPr kumimoji="1"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8C151A2-B6B8-4D7B-BF00-4F6030959979}"/>
              </a:ext>
            </a:extLst>
          </p:cNvPr>
          <p:cNvSpPr/>
          <p:nvPr/>
        </p:nvSpPr>
        <p:spPr>
          <a:xfrm>
            <a:off x="193481" y="133400"/>
            <a:ext cx="8799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MicrosoftYaHei-Bold"/>
              </a:rPr>
              <a:t>RELICS - </a:t>
            </a:r>
            <a:r>
              <a:rPr lang="en-US" altLang="ko-KR" sz="3200" dirty="0" err="1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Xe</a:t>
            </a:r>
            <a:r>
              <a:rPr lang="en-US" altLang="ko-KR" sz="3200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, Reactor, 30 kg, Taizhou, China</a:t>
            </a:r>
            <a:endParaRPr lang="zh-CN" altLang="en-US" sz="3200" b="1" dirty="0">
              <a:solidFill>
                <a:schemeClr val="bg1"/>
              </a:solidFill>
              <a:latin typeface="MicrosoftYaHei-Bold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8D79B5-42BA-48B9-BA36-76076FC1785D}"/>
              </a:ext>
            </a:extLst>
          </p:cNvPr>
          <p:cNvSpPr txBox="1"/>
          <p:nvPr/>
        </p:nvSpPr>
        <p:spPr>
          <a:xfrm>
            <a:off x="8865042" y="311821"/>
            <a:ext cx="292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by Qing Lin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79F2DAC-1295-4892-9C37-CF32F9ADD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275" y="1373763"/>
            <a:ext cx="9085618" cy="45932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4049E47-A166-4867-8CCC-A86608A9F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39" y="1107558"/>
            <a:ext cx="2260902" cy="524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48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6C5187-4966-4BF4-AB6E-F5644953D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8A1C41-13B6-49F9-A775-42000CC7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71D4-B142-C14C-8B4B-C0F567EE4AD3}" type="slidenum">
              <a:rPr kumimoji="1" lang="zh-CN" altLang="en-US" smtClean="0"/>
              <a:t>24</a:t>
            </a:fld>
            <a:endParaRPr kumimoji="1"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8C151A2-B6B8-4D7B-BF00-4F6030959979}"/>
              </a:ext>
            </a:extLst>
          </p:cNvPr>
          <p:cNvSpPr/>
          <p:nvPr/>
        </p:nvSpPr>
        <p:spPr>
          <a:xfrm>
            <a:off x="193481" y="133400"/>
            <a:ext cx="8799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MicrosoftYaHei-Bold"/>
              </a:rPr>
              <a:t>CONUS, - </a:t>
            </a:r>
            <a:r>
              <a:rPr lang="en-US" altLang="ko-KR" sz="3200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Ge, Reactor, 4 kg, KFR, Germany</a:t>
            </a:r>
            <a:endParaRPr lang="zh-CN" altLang="en-US" sz="3200" b="1" dirty="0">
              <a:solidFill>
                <a:schemeClr val="bg1"/>
              </a:solidFill>
              <a:latin typeface="MicrosoftYaHei-Bold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8D79B5-42BA-48B9-BA36-76076FC1785D}"/>
              </a:ext>
            </a:extLst>
          </p:cNvPr>
          <p:cNvSpPr txBox="1"/>
          <p:nvPr/>
        </p:nvSpPr>
        <p:spPr>
          <a:xfrm>
            <a:off x="8865042" y="311821"/>
            <a:ext cx="292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by </a:t>
            </a:r>
            <a:r>
              <a:rPr lang="en-US" altLang="zh-CN" dirty="0" err="1">
                <a:solidFill>
                  <a:schemeClr val="bg1"/>
                </a:solidFill>
              </a:rPr>
              <a:t>Kaixiang</a:t>
            </a:r>
            <a:r>
              <a:rPr lang="en-US" altLang="zh-CN" dirty="0">
                <a:solidFill>
                  <a:schemeClr val="bg1"/>
                </a:solidFill>
              </a:rPr>
              <a:t> Ni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DFC598D-B688-4D8C-B646-7C6E9984E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76" y="1037891"/>
            <a:ext cx="10907647" cy="4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95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93D4A30-7F25-4363-AEAC-77E785209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E961D03-260E-4C60-B79A-B9129B8CE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2050" name="Picture 2" descr="Figure 3">
            <a:extLst>
              <a:ext uri="{FF2B5EF4-FFF2-40B4-BE49-F238E27FC236}">
                <a16:creationId xmlns:a16="http://schemas.microsoft.com/office/drawing/2014/main" id="{147543C1-B819-4548-86FD-80C955080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9" y="1776412"/>
            <a:ext cx="36671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CF9C420-D26C-4027-8A59-2B357151A66E}"/>
              </a:ext>
            </a:extLst>
          </p:cNvPr>
          <p:cNvSpPr/>
          <p:nvPr/>
        </p:nvSpPr>
        <p:spPr>
          <a:xfrm>
            <a:off x="375037" y="6488668"/>
            <a:ext cx="3511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0000"/>
                </a:solidFill>
                <a:latin typeface="Calibri-Italic"/>
              </a:rPr>
              <a:t>Phys.Rev.Lett</a:t>
            </a:r>
            <a:r>
              <a:rPr lang="en-US" altLang="zh-CN" i="1" dirty="0">
                <a:solidFill>
                  <a:srgbClr val="000000"/>
                </a:solidFill>
                <a:latin typeface="Calibri-Italic"/>
              </a:rPr>
              <a:t>. 126 (2021) 4, 041804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DCD7C7-9032-4670-9173-233074C88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7" y="63610"/>
            <a:ext cx="4126048" cy="16700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736DF32-6DA4-456A-8A5E-FC0035546A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71" r="4528"/>
          <a:stretch/>
        </p:blipFill>
        <p:spPr>
          <a:xfrm>
            <a:off x="4151306" y="1934155"/>
            <a:ext cx="4277802" cy="1288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2A8F97-2816-46DD-AB67-E2116FE1B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265" y="3490226"/>
            <a:ext cx="4036843" cy="193714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04C738E-8F70-4EDE-A261-FD56CA257E15}"/>
              </a:ext>
            </a:extLst>
          </p:cNvPr>
          <p:cNvSpPr/>
          <p:nvPr/>
        </p:nvSpPr>
        <p:spPr>
          <a:xfrm>
            <a:off x="8666259" y="1020073"/>
            <a:ext cx="31275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DengXian-Light"/>
              </a:rPr>
              <a:t>From CONUS to CONUS+</a:t>
            </a:r>
            <a:r>
              <a:rPr lang="en-US" altLang="zh-CN" sz="3600" b="1" dirty="0"/>
              <a:t> </a:t>
            </a:r>
            <a:endParaRPr lang="zh-CN" altLang="en-US" sz="36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4491D2D-8FB0-45B8-B5AB-6FDABB195EE7}"/>
              </a:ext>
            </a:extLst>
          </p:cNvPr>
          <p:cNvSpPr/>
          <p:nvPr/>
        </p:nvSpPr>
        <p:spPr>
          <a:xfrm>
            <a:off x="8710940" y="2349327"/>
            <a:ext cx="31275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New Reactor: </a:t>
            </a:r>
            <a:r>
              <a:rPr lang="en-US" altLang="zh-CN" dirty="0" err="1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Kernkraftwerk</a:t>
            </a:r>
            <a:r>
              <a:rPr lang="en-US" altLang="zh-CN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Leibstadt</a:t>
            </a:r>
            <a:r>
              <a:rPr lang="en-US" altLang="zh-CN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(KKL), Switzerland</a:t>
            </a:r>
            <a:r>
              <a:rPr lang="en-US" altLang="zh-CN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/>
              <a:t>Upgraded Ge detectors </a:t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725ABBE-D918-4C7D-A7D7-1C1CB4FAF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9108" y="3919724"/>
            <a:ext cx="3691177" cy="225048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E725D9FA-FCB0-4BC3-878F-EC46F8754297}"/>
              </a:ext>
            </a:extLst>
          </p:cNvPr>
          <p:cNvSpPr/>
          <p:nvPr/>
        </p:nvSpPr>
        <p:spPr>
          <a:xfrm>
            <a:off x="11457830" y="5351228"/>
            <a:ext cx="662455" cy="731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029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6C5187-4966-4BF4-AB6E-F5644953D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8A1C41-13B6-49F9-A775-42000CC7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71D4-B142-C14C-8B4B-C0F567EE4AD3}" type="slidenum">
              <a:rPr kumimoji="1" lang="zh-CN" altLang="en-US" smtClean="0"/>
              <a:t>26</a:t>
            </a:fld>
            <a:endParaRPr kumimoji="1"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8C151A2-B6B8-4D7B-BF00-4F6030959979}"/>
              </a:ext>
            </a:extLst>
          </p:cNvPr>
          <p:cNvSpPr/>
          <p:nvPr/>
        </p:nvSpPr>
        <p:spPr>
          <a:xfrm>
            <a:off x="193481" y="133400"/>
            <a:ext cx="8799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latin typeface="MicrosoftYaHei-Bold"/>
              </a:rPr>
              <a:t>nGen</a:t>
            </a:r>
            <a:r>
              <a:rPr lang="en-US" altLang="zh-CN" sz="3200" b="1" dirty="0">
                <a:solidFill>
                  <a:schemeClr val="bg1"/>
                </a:solidFill>
                <a:latin typeface="MicrosoftYaHei-Bold"/>
              </a:rPr>
              <a:t> - </a:t>
            </a:r>
            <a:r>
              <a:rPr lang="en-US" altLang="ko-KR" sz="3200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Ge, Reactor, 1.4 kg, KNPP, Russia</a:t>
            </a:r>
            <a:endParaRPr lang="zh-CN" altLang="en-US" sz="3200" b="1" dirty="0">
              <a:solidFill>
                <a:schemeClr val="bg1"/>
              </a:solidFill>
              <a:latin typeface="MicrosoftYaHei-Bold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8D79B5-42BA-48B9-BA36-76076FC1785D}"/>
              </a:ext>
            </a:extLst>
          </p:cNvPr>
          <p:cNvSpPr txBox="1"/>
          <p:nvPr/>
        </p:nvSpPr>
        <p:spPr>
          <a:xfrm>
            <a:off x="8865042" y="311821"/>
            <a:ext cx="292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by </a:t>
            </a:r>
            <a:r>
              <a:rPr lang="en-US" altLang="zh-CN" dirty="0" err="1">
                <a:solidFill>
                  <a:schemeClr val="bg1"/>
                </a:solidFill>
              </a:rPr>
              <a:t>A.Lubashevskiy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7A7868F-3F5D-45ED-924F-EB783E898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01" y="1455088"/>
            <a:ext cx="4090173" cy="394782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042F586-0008-47B0-8580-29D8663D3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874" y="2321564"/>
            <a:ext cx="3019846" cy="2214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19C0FF8-DE1E-4132-8789-36F83F73F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556" y="1067781"/>
            <a:ext cx="5657244" cy="52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68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94F2641-2D23-424B-B37D-E7F3B0CD8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B9C5074-F55F-4E18-B1C6-79DD683F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8B6B890-3D1B-4AD2-B436-709551C64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768" y="136525"/>
            <a:ext cx="9830463" cy="53930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9CAD5E3-06C1-4696-BB5E-FDCC4FA9F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194" y="5532929"/>
            <a:ext cx="8136834" cy="10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11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6C5187-4966-4BF4-AB6E-F5644953D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8A1C41-13B6-49F9-A775-42000CC7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71D4-B142-C14C-8B4B-C0F567EE4AD3}" type="slidenum">
              <a:rPr kumimoji="1" lang="zh-CN" altLang="en-US" smtClean="0"/>
              <a:t>28</a:t>
            </a:fld>
            <a:endParaRPr kumimoji="1"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8C151A2-B6B8-4D7B-BF00-4F6030959979}"/>
              </a:ext>
            </a:extLst>
          </p:cNvPr>
          <p:cNvSpPr/>
          <p:nvPr/>
        </p:nvSpPr>
        <p:spPr>
          <a:xfrm>
            <a:off x="193481" y="133400"/>
            <a:ext cx="8799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MicrosoftYaHei-Bold"/>
              </a:rPr>
              <a:t>RECODE - </a:t>
            </a:r>
            <a:r>
              <a:rPr lang="en-US" altLang="ko-KR" sz="3200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Ge, Reactor, 10 kg, Taizhou</a:t>
            </a:r>
            <a:endParaRPr lang="zh-CN" altLang="en-US" sz="3200" b="1" dirty="0">
              <a:solidFill>
                <a:schemeClr val="bg1"/>
              </a:solidFill>
              <a:latin typeface="MicrosoftYaHei-Bold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8D79B5-42BA-48B9-BA36-76076FC1785D}"/>
              </a:ext>
            </a:extLst>
          </p:cNvPr>
          <p:cNvSpPr txBox="1"/>
          <p:nvPr/>
        </p:nvSpPr>
        <p:spPr>
          <a:xfrm>
            <a:off x="8865042" y="311821"/>
            <a:ext cx="292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by </a:t>
            </a:r>
            <a:r>
              <a:rPr lang="en-US" altLang="zh-CN" dirty="0" err="1">
                <a:solidFill>
                  <a:schemeClr val="bg1"/>
                </a:solidFill>
              </a:rPr>
              <a:t>Litao</a:t>
            </a:r>
            <a:r>
              <a:rPr lang="en-US" altLang="zh-CN" dirty="0">
                <a:solidFill>
                  <a:schemeClr val="bg1"/>
                </a:solidFill>
              </a:rPr>
              <a:t> Yang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D7EC39C-0EC1-415C-848E-1AD164E2D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13" y="969967"/>
            <a:ext cx="10078506" cy="534936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BCD215D-D522-4231-A200-3D3149BAFD2E}"/>
              </a:ext>
            </a:extLst>
          </p:cNvPr>
          <p:cNvSpPr/>
          <p:nvPr/>
        </p:nvSpPr>
        <p:spPr>
          <a:xfrm>
            <a:off x="7209411" y="1006989"/>
            <a:ext cx="4967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</a:rPr>
              <a:t>Experience from CDEX@CJPL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81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>
          <a:xfrm>
            <a:off x="838200" y="388483"/>
            <a:ext cx="10515600" cy="5519336"/>
          </a:xfrm>
        </p:spPr>
        <p:txBody>
          <a:bodyPr>
            <a:noAutofit/>
          </a:bodyPr>
          <a:lstStyle/>
          <a:p>
            <a:r>
              <a:rPr kumimoji="1"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Part 4. Others</a:t>
            </a:r>
          </a:p>
          <a:p>
            <a:endParaRPr kumimoji="1"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971550" lvl="1" indent="-514350">
              <a:buFont typeface="+mj-lt"/>
              <a:buAutoNum type="alphaLcPeriod"/>
            </a:pP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Jinping Neutrino Experiment – A solar and geo neutrino observatory</a:t>
            </a:r>
          </a:p>
          <a:p>
            <a:pPr marL="971550" lvl="1" indent="-514350">
              <a:buFont typeface="+mj-lt"/>
              <a:buAutoNum type="alphaLcPeriod"/>
            </a:pP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Muon tomography – Structure imaging</a:t>
            </a:r>
          </a:p>
          <a:p>
            <a:pPr marL="971550" lvl="1" indent="-514350">
              <a:buFont typeface="+mj-lt"/>
              <a:buAutoNum type="alphaLcPeriod"/>
            </a:pP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Bolometer development – for 0</a:t>
            </a:r>
            <a:r>
              <a:rPr kumimoji="1" lang="en-US" altLang="zh-CN" sz="3200" dirty="0">
                <a:solidFill>
                  <a:schemeClr val="bg1"/>
                </a:solidFill>
                <a:latin typeface="Symbol" panose="05050102010706020507" pitchFamily="18" charset="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nbb</a:t>
            </a: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and </a:t>
            </a:r>
            <a:r>
              <a:rPr kumimoji="1" lang="en-US" altLang="zh-CN" sz="3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CEvNS</a:t>
            </a:r>
            <a:endParaRPr kumimoji="1"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kumimoji="1"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B7DB23E-1F80-4DDC-9440-C8613905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80A78AE-21A1-4BBE-B56B-5877184B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71D4-B142-C14C-8B4B-C0F567EE4AD3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6818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1849" y="189865"/>
            <a:ext cx="10515600" cy="807720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CN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Contents</a:t>
            </a:r>
            <a:endParaRPr kumimoji="1" lang="zh-CN" altLang="en-US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>
          <a:xfrm>
            <a:off x="989937" y="1302882"/>
            <a:ext cx="10515600" cy="4891183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kumimoji="1"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Reactor neutrino precision measurement and monitor 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Geoneutrino measurements and prediction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sz="36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CEvNS</a:t>
            </a:r>
            <a:r>
              <a:rPr kumimoji="1"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detection</a:t>
            </a:r>
            <a:endParaRPr kumimoji="1"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Others: </a:t>
            </a:r>
          </a:p>
          <a:p>
            <a:pPr marL="971550" lvl="1" indent="-514350">
              <a:buFont typeface="+mj-lt"/>
              <a:buAutoNum type="alphaLcPeriod"/>
            </a:pP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Jinping Neutrino Experiment</a:t>
            </a:r>
          </a:p>
          <a:p>
            <a:pPr marL="971550" lvl="1" indent="-514350">
              <a:buFont typeface="+mj-lt"/>
              <a:buAutoNum type="alphaLcPeriod"/>
            </a:pP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Muon tomography</a:t>
            </a:r>
          </a:p>
          <a:p>
            <a:pPr marL="971550" lvl="1" indent="-514350">
              <a:buFont typeface="+mj-lt"/>
              <a:buAutoNum type="alphaLcPeriod"/>
            </a:pP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Bolometer development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B7DB23E-1F80-4DDC-9440-C8613905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80A78AE-21A1-4BBE-B56B-5877184B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71D4-B142-C14C-8B4B-C0F567EE4AD3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F64B0-4A26-47D6-B01B-A7393503D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2023/7/4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BF8EFC-1EB2-4821-979D-DD7D94034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62BFBB2-671F-4CD1-92D1-8FFDAB631013}"/>
              </a:ext>
            </a:extLst>
          </p:cNvPr>
          <p:cNvSpPr/>
          <p:nvPr/>
        </p:nvSpPr>
        <p:spPr>
          <a:xfrm>
            <a:off x="536903" y="219268"/>
            <a:ext cx="68592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R&amp;D of Jinping Neutrino Experiment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625D426-1A7F-410B-B8C4-316C3F8EE139}"/>
              </a:ext>
            </a:extLst>
          </p:cNvPr>
          <p:cNvSpPr txBox="1"/>
          <p:nvPr/>
        </p:nvSpPr>
        <p:spPr>
          <a:xfrm>
            <a:off x="80092" y="950199"/>
            <a:ext cx="693732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华光大黑二_CNKI" panose="02000500000000000000" pitchFamily="2" charset="-122"/>
                <a:ea typeface="华光大黑二_CNKI" panose="02000500000000000000" pitchFamily="2" charset="-122"/>
              </a:rPr>
              <a:t>500 Hundred-ton solar neutrino observatory at CJPL II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altLang="zh-CN" sz="3200" dirty="0"/>
              <a:t>Detector construction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altLang="zh-CN" sz="3200" dirty="0"/>
              <a:t>Replaceable detection media, allowed density range </a:t>
            </a:r>
            <a:r>
              <a:rPr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±</a:t>
            </a:r>
            <a:r>
              <a:rPr lang="en-US" altLang="zh-CN" sz="3200" dirty="0"/>
              <a:t> 20% </a:t>
            </a:r>
            <a:r>
              <a:rPr lang="en-US" altLang="zh-CN" sz="3200" dirty="0" err="1"/>
              <a:t>wrt</a:t>
            </a:r>
            <a:r>
              <a:rPr lang="en-US" altLang="zh-CN" sz="3200" dirty="0"/>
              <a:t> water, oil- or water- based liquid scintillator</a:t>
            </a:r>
          </a:p>
          <a:p>
            <a:pPr marL="342900" indent="-342900">
              <a:buAutoNum type="arabicPeriod"/>
            </a:pP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华光大黑二_CNKI" panose="02000500000000000000" pitchFamily="2" charset="-122"/>
                <a:ea typeface="华光大黑二_CNKI" panose="02000500000000000000" pitchFamily="2" charset="-122"/>
              </a:rPr>
              <a:t>Solar B-8 neutrino detection with water first</a:t>
            </a:r>
          </a:p>
          <a:p>
            <a:pPr marL="342900" indent="-342900">
              <a:buAutoNum type="arabicPeriod"/>
            </a:pP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华光大黑二_CNKI" panose="02000500000000000000" pitchFamily="2" charset="-122"/>
                <a:ea typeface="华光大黑二_CNKI" panose="02000500000000000000" pitchFamily="2" charset="-122"/>
              </a:rPr>
              <a:t>Explored the option with LiCl aqueous solution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102BF0B-65BC-485D-87B6-54536937C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565" y="950199"/>
            <a:ext cx="4960950" cy="42691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F7739CA-C497-4DB0-899D-EAF1F3A738C3}"/>
              </a:ext>
            </a:extLst>
          </p:cNvPr>
          <p:cNvSpPr txBox="1"/>
          <p:nvPr/>
        </p:nvSpPr>
        <p:spPr>
          <a:xfrm>
            <a:off x="8865042" y="311821"/>
            <a:ext cx="292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by Zhe Wang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C925D69-C7F0-4D24-9235-0A2713B9AE00}"/>
              </a:ext>
            </a:extLst>
          </p:cNvPr>
          <p:cNvSpPr/>
          <p:nvPr/>
        </p:nvSpPr>
        <p:spPr>
          <a:xfrm>
            <a:off x="6822219" y="5175277"/>
            <a:ext cx="47628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Under construction. </a:t>
            </a:r>
            <a:endParaRPr lang="en-US" altLang="zh-CN" sz="3200" dirty="0">
              <a:solidFill>
                <a:srgbClr val="FF0000"/>
              </a:solidFill>
            </a:endParaRPr>
          </a:p>
          <a:p>
            <a:pPr algn="ctr"/>
            <a:r>
              <a:rPr lang="en-US" altLang="zh-CN" sz="3200" dirty="0">
                <a:solidFill>
                  <a:srgbClr val="FF0000"/>
                </a:solidFill>
              </a:rPr>
              <a:t>Coming up soon.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70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1A2856D-FF56-4D18-BC7C-516548183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7039"/>
            <a:ext cx="4088489" cy="641798"/>
          </a:xfrm>
          <a:prstGeom prst="rect">
            <a:avLst/>
          </a:prstGeom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F64B0-4A26-47D6-B01B-A7393503D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2023/7/4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BF8EFC-1EB2-4821-979D-DD7D94034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B62BFBB2-671F-4CD1-92D1-8FFDAB631013}"/>
                  </a:ext>
                </a:extLst>
              </p:cNvPr>
              <p:cNvSpPr/>
              <p:nvPr/>
            </p:nvSpPr>
            <p:spPr>
              <a:xfrm>
                <a:off x="250660" y="116277"/>
                <a:ext cx="11846897" cy="6937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en-US" altLang="zh-CN" sz="3600" dirty="0">
                    <a:solidFill>
                      <a:schemeClr val="bg1"/>
                    </a:solidFill>
                    <a:latin typeface="Symbol" panose="05050102010706020507" pitchFamily="18" charset="2"/>
                    <a:ea typeface="华光大黑二_CNKI" panose="02000500000000000000" pitchFamily="2" charset="-122"/>
                  </a:rPr>
                  <a:t>n</a:t>
                </a:r>
                <a:r>
                  <a:rPr lang="en-US" altLang="zh-CN" sz="3600" baseline="-25000" dirty="0">
                    <a:solidFill>
                      <a:schemeClr val="bg1"/>
                    </a:solidFill>
                    <a:latin typeface="华光大黑二_CNKI" panose="02000500000000000000" pitchFamily="2" charset="-122"/>
                    <a:ea typeface="华光大黑二_CNKI" panose="02000500000000000000" pitchFamily="2" charset="-122"/>
                  </a:rPr>
                  <a:t>e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华光大黑二_CNKI" panose="02000500000000000000" pitchFamily="2" charset="-122"/>
                    <a:ea typeface="华光大黑二_CNKI" panose="02000500000000000000" pitchFamily="2" charset="-122"/>
                  </a:rPr>
                  <a:t> CC, ES,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华光大黑二_CNKI" panose="02000500000000000000" pitchFamily="2" charset="-12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华光大黑二_CNKI" panose="02000500000000000000" pitchFamily="2" charset="-122"/>
                              </a:rPr>
                            </m:ctrlPr>
                          </m:accPr>
                          <m:e>
                            <m:r>
                              <a:rPr lang="en-US" altLang="zh-CN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华光大黑二_CNKI" panose="02000500000000000000" pitchFamily="2" charset="-122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4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华光大黑二_CNKI" panose="02000500000000000000" pitchFamily="2" charset="-122"/>
                          </a:rPr>
                          <m:t>𝑒</m:t>
                        </m:r>
                      </m:sub>
                    </m:sSub>
                    <m:r>
                      <a:rPr lang="en-US" altLang="zh-CN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华光大黑二_CNKI" panose="02000500000000000000" pitchFamily="2" charset="-122"/>
                      </a:rPr>
                      <m:t> </m:t>
                    </m:r>
                  </m:oMath>
                </a14:m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detections with</a:t>
                </a:r>
                <a:r>
                  <a:rPr kumimoji="0" lang="en-US" altLang="zh-CN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 saturated LiCl aqueous solution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B62BFBB2-671F-4CD1-92D1-8FFDAB6310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60" y="116277"/>
                <a:ext cx="11846897" cy="693716"/>
              </a:xfrm>
              <a:prstGeom prst="rect">
                <a:avLst/>
              </a:prstGeom>
              <a:blipFill>
                <a:blip r:embed="rId3"/>
                <a:stretch>
                  <a:fillRect l="-1543" t="-8772" r="-977" b="-29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DADC6B8-900F-4147-82D1-F28DEDC930CC}"/>
                  </a:ext>
                </a:extLst>
              </p:cNvPr>
              <p:cNvSpPr txBox="1"/>
              <p:nvPr/>
            </p:nvSpPr>
            <p:spPr>
              <a:xfrm>
                <a:off x="395412" y="1029712"/>
                <a:ext cx="5854314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altLang="zh-CN" sz="3200" dirty="0">
                    <a:solidFill>
                      <a:schemeClr val="accent5">
                        <a:lumMod val="75000"/>
                      </a:schemeClr>
                    </a:solidFill>
                    <a:latin typeface="华光大黑二_CNKI" panose="02000500000000000000" pitchFamily="2" charset="-122"/>
                    <a:ea typeface="华光大黑二_CNKI" panose="02000500000000000000" pitchFamily="2" charset="-122"/>
                  </a:rPr>
                  <a:t>CC process for </a:t>
                </a:r>
                <a:r>
                  <a:rPr lang="en-US" altLang="zh-CN" sz="3200" dirty="0">
                    <a:solidFill>
                      <a:schemeClr val="accent5">
                        <a:lumMod val="75000"/>
                      </a:schemeClr>
                    </a:solidFill>
                    <a:latin typeface="Symbol" panose="05050102010706020507" pitchFamily="18" charset="2"/>
                    <a:ea typeface="华光大黑二_CNKI" panose="02000500000000000000" pitchFamily="2" charset="-122"/>
                  </a:rPr>
                  <a:t>n</a:t>
                </a:r>
                <a:r>
                  <a:rPr lang="en-US" altLang="zh-CN" sz="3200" baseline="-25000" dirty="0">
                    <a:solidFill>
                      <a:schemeClr val="accent5">
                        <a:lumMod val="75000"/>
                      </a:schemeClr>
                    </a:solidFill>
                    <a:latin typeface="华光大黑二_CNKI" panose="02000500000000000000" pitchFamily="2" charset="-122"/>
                    <a:ea typeface="华光大黑二_CNKI" panose="02000500000000000000" pitchFamily="2" charset="-122"/>
                  </a:rPr>
                  <a:t>e</a:t>
                </a:r>
                <a:r>
                  <a:rPr lang="en-US" altLang="zh-CN" sz="3200" dirty="0">
                    <a:solidFill>
                      <a:schemeClr val="accent5">
                        <a:lumMod val="75000"/>
                      </a:schemeClr>
                    </a:solidFill>
                    <a:latin typeface="华光大黑二_CNKI" panose="02000500000000000000" pitchFamily="2" charset="-122"/>
                    <a:ea typeface="华光大黑二_CNKI" panose="02000500000000000000" pitchFamily="2" charset="-122"/>
                  </a:rPr>
                  <a:t>:</a:t>
                </a:r>
              </a:p>
              <a:p>
                <a:pPr lvl="1"/>
                <a:endParaRPr lang="en-US" altLang="zh-CN" sz="3200" dirty="0"/>
              </a:p>
              <a:p>
                <a:pPr lvl="1"/>
                <a:r>
                  <a:rPr lang="en-US" altLang="zh-CN" sz="3200" dirty="0"/>
                  <a:t>Measure neutrino energy</a:t>
                </a:r>
              </a:p>
              <a:p>
                <a:pPr lvl="1"/>
                <a:r>
                  <a:rPr lang="en-US" altLang="zh-CN" sz="3200" dirty="0"/>
                  <a:t>High concentration: 11 mol/L</a:t>
                </a:r>
              </a:p>
              <a:p>
                <a:pPr marL="342900" indent="-342900">
                  <a:buAutoNum type="arabicPeriod"/>
                </a:pPr>
                <a:r>
                  <a:rPr lang="en-US" altLang="zh-CN" sz="3200" dirty="0">
                    <a:solidFill>
                      <a:schemeClr val="accent5">
                        <a:lumMod val="75000"/>
                      </a:schemeClr>
                    </a:solidFill>
                    <a:latin typeface="华光大黑二_CNKI" panose="02000500000000000000" pitchFamily="2" charset="-122"/>
                    <a:ea typeface="华光大黑二_CNKI" panose="02000500000000000000" pitchFamily="2" charset="-122"/>
                  </a:rPr>
                  <a:t> Elastic scatter on e</a:t>
                </a:r>
                <a:r>
                  <a:rPr lang="en-US" altLang="zh-CN" sz="3200" baseline="30000" dirty="0">
                    <a:solidFill>
                      <a:schemeClr val="accent5">
                        <a:lumMod val="75000"/>
                      </a:schemeClr>
                    </a:solidFill>
                    <a:latin typeface="华光大黑二_CNKI" panose="02000500000000000000" pitchFamily="2" charset="-122"/>
                    <a:ea typeface="华光大黑二_CNKI" panose="02000500000000000000" pitchFamily="2" charset="-122"/>
                  </a:rPr>
                  <a:t>-</a:t>
                </a:r>
                <a:r>
                  <a:rPr lang="en-US" altLang="zh-CN" sz="3200" dirty="0">
                    <a:solidFill>
                      <a:schemeClr val="accent5">
                        <a:lumMod val="75000"/>
                      </a:schemeClr>
                    </a:solidFill>
                    <a:latin typeface="华光大黑二_CNKI" panose="02000500000000000000" pitchFamily="2" charset="-122"/>
                    <a:ea typeface="华光大黑二_CNKI" panose="02000500000000000000" pitchFamily="2" charset="-122"/>
                  </a:rPr>
                  <a:t>:</a:t>
                </a:r>
              </a:p>
              <a:p>
                <a:pPr marL="342900" indent="-342900">
                  <a:buAutoNum type="arabicPeriod"/>
                </a:pPr>
                <a:r>
                  <a:rPr lang="en-US" altLang="zh-CN" sz="3200" dirty="0">
                    <a:solidFill>
                      <a:schemeClr val="accent5">
                        <a:lumMod val="75000"/>
                      </a:schemeClr>
                    </a:solidFill>
                    <a:latin typeface="华光大黑二_CNKI" panose="02000500000000000000" pitchFamily="2" charset="-122"/>
                    <a:ea typeface="华光大黑二_CNKI" panose="02000500000000000000" pitchFamily="2" charset="-122"/>
                  </a:rPr>
                  <a:t>Delayed coincidence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dirty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华光大黑二_CNKI" panose="02000500000000000000" pitchFamily="2" charset="-12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华光大黑二_CNKI" panose="02000500000000000000" pitchFamily="2" charset="-122"/>
                              </a:rPr>
                            </m:ctrlPr>
                          </m:accPr>
                          <m:e>
                            <m:r>
                              <a:rPr lang="en-US" altLang="zh-CN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华光大黑二_CNKI" panose="02000500000000000000" pitchFamily="2" charset="-122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3200" b="0" i="1" dirty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华光大黑二_CNKI" panose="02000500000000000000" pitchFamily="2" charset="-122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sz="3200" dirty="0">
                    <a:solidFill>
                      <a:schemeClr val="accent5">
                        <a:lumMod val="75000"/>
                      </a:schemeClr>
                    </a:solidFill>
                    <a:latin typeface="华光大黑二_CNKI" panose="02000500000000000000" pitchFamily="2" charset="-122"/>
                    <a:ea typeface="华光大黑二_CNKI" panose="02000500000000000000" pitchFamily="2" charset="-122"/>
                  </a:rPr>
                  <a:t>: </a:t>
                </a:r>
              </a:p>
              <a:p>
                <a:pPr marL="457200" indent="-457200">
                  <a:buFont typeface="Symbol" panose="05050102010706020507" pitchFamily="18" charset="2"/>
                  <a:buChar char=" "/>
                </a:pPr>
                <a:endParaRPr lang="en-US" altLang="zh-CN" sz="3200" dirty="0"/>
              </a:p>
              <a:p>
                <a:pPr marL="457200" indent="-457200">
                  <a:buFont typeface="Symbol" panose="05050102010706020507" pitchFamily="18" charset="2"/>
                  <a:buChar char=" "/>
                </a:pPr>
                <a:r>
                  <a:rPr lang="en-US" altLang="zh-CN" sz="3200" dirty="0"/>
                  <a:t>with neutron capture on </a:t>
                </a:r>
                <a:br>
                  <a:rPr lang="en-US" altLang="zh-CN" sz="3200" dirty="0"/>
                </a:br>
                <a:r>
                  <a:rPr lang="en-US" altLang="zh-CN" sz="3200" dirty="0"/>
                  <a:t>H, Li6, and Cl35</a:t>
                </a:r>
              </a:p>
              <a:p>
                <a:pPr marL="457200" indent="-457200">
                  <a:buFont typeface="Symbol" panose="05050102010706020507" pitchFamily="18" charset="2"/>
                  <a:buChar char=" "/>
                </a:pPr>
                <a:r>
                  <a:rPr lang="en-US" altLang="zh-CN" sz="3200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华光大黑二_CNKI" panose="02000500000000000000" pitchFamily="2" charset="-12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华光大黑二_CNKI" panose="02000500000000000000" pitchFamily="2" charset="-122"/>
                              </a:rPr>
                            </m:ctrlPr>
                          </m:accPr>
                          <m:e>
                            <m:r>
                              <a:rPr lang="en-US" altLang="zh-CN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华光大黑二_CNKI" panose="02000500000000000000" pitchFamily="2" charset="-122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华光大黑二_CNKI" panose="02000500000000000000" pitchFamily="2" charset="-122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sz="3200" dirty="0"/>
                  <a:t> energy</a:t>
                </a: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DADC6B8-900F-4147-82D1-F28DEDC93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12" y="1029712"/>
                <a:ext cx="5854314" cy="5016758"/>
              </a:xfrm>
              <a:prstGeom prst="rect">
                <a:avLst/>
              </a:prstGeom>
              <a:blipFill>
                <a:blip r:embed="rId4"/>
                <a:stretch>
                  <a:fillRect l="-2813" t="-1823" r="-2292" b="-31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3CE28D36-0EA0-4F07-89AA-092C3BC1F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004707"/>
            <a:ext cx="3036784" cy="4780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1A89E54-64D0-4D43-8C83-F5D7AF5E84CB}"/>
              </a:ext>
            </a:extLst>
          </p:cNvPr>
          <p:cNvSpPr txBox="1"/>
          <p:nvPr/>
        </p:nvSpPr>
        <p:spPr>
          <a:xfrm>
            <a:off x="6249725" y="1029712"/>
            <a:ext cx="56215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华光大黑二_CNKI" panose="02000500000000000000" pitchFamily="2" charset="-122"/>
                <a:ea typeface="华光大黑二_CNKI" panose="02000500000000000000" pitchFamily="2" charset="-122"/>
              </a:rPr>
              <a:t>Saturated LiCl solution</a:t>
            </a:r>
          </a:p>
          <a:p>
            <a:pPr marL="342900" indent="-342900">
              <a:buAutoNum type="arabicPeriod"/>
            </a:pPr>
            <a:r>
              <a:rPr lang="en-US" altLang="zh-CN" sz="3200" dirty="0"/>
              <a:t> Attenuation length: 50 m at 430 nm</a:t>
            </a:r>
          </a:p>
          <a:p>
            <a:pPr marL="342900" indent="-342900">
              <a:buAutoNum type="arabicPeriod"/>
            </a:pPr>
            <a:r>
              <a:rPr lang="en-US" altLang="zh-CN" sz="3200" dirty="0"/>
              <a:t> Adding 1 ppm C124 to LiCl aqueous solution, </a:t>
            </a:r>
            <a:r>
              <a:rPr lang="en-US" altLang="zh-CN" sz="3200" dirty="0" err="1"/>
              <a:t>scintillation+Cherenkov</a:t>
            </a:r>
            <a:endParaRPr lang="en-US" altLang="zh-CN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1B6EF5EC-8DE5-4638-95FC-91B3BE30B323}"/>
                  </a:ext>
                </a:extLst>
              </p:cNvPr>
              <p:cNvSpPr/>
              <p:nvPr/>
            </p:nvSpPr>
            <p:spPr>
              <a:xfrm>
                <a:off x="6225871" y="4112860"/>
                <a:ext cx="5966129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3200" dirty="0">
                    <a:solidFill>
                      <a:srgbClr val="FF0000"/>
                    </a:solidFill>
                  </a:rPr>
                  <a:t>Spectrometer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CN" altLang="en-US" sz="32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3200" dirty="0">
                    <a:solidFill>
                      <a:srgbClr val="FF0000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altLang="zh-CN" sz="3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en-US" altLang="zh-CN" sz="3200" dirty="0">
                    <a:solidFill>
                      <a:srgbClr val="FF0000"/>
                    </a:solidFill>
                  </a:rPr>
                  <a:t> Good</a:t>
                </a:r>
                <a:r>
                  <a:rPr lang="zh-CN" altLang="en-US" sz="3200" dirty="0">
                    <a:solidFill>
                      <a:srgbClr val="FF0000"/>
                    </a:solidFill>
                  </a:rPr>
                  <a:t> </a:t>
                </a:r>
                <a:r>
                  <a:rPr lang="en-US" altLang="zh-CN" sz="3200" dirty="0">
                    <a:solidFill>
                      <a:srgbClr val="FF0000"/>
                    </a:solidFill>
                  </a:rPr>
                  <a:t>chance for solar and geo neutrinos</a:t>
                </a:r>
                <a:endParaRPr lang="zh-CN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1B6EF5EC-8DE5-4638-95FC-91B3BE30B3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871" y="4112860"/>
                <a:ext cx="5966129" cy="1569660"/>
              </a:xfrm>
              <a:prstGeom prst="rect">
                <a:avLst/>
              </a:prstGeom>
              <a:blipFill>
                <a:blip r:embed="rId6"/>
                <a:stretch>
                  <a:fillRect l="-2554" t="-4669" b="-120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A1D193F4-027C-4475-AC7E-58F78BA37CA0}"/>
              </a:ext>
            </a:extLst>
          </p:cNvPr>
          <p:cNvSpPr txBox="1"/>
          <p:nvPr/>
        </p:nvSpPr>
        <p:spPr>
          <a:xfrm>
            <a:off x="3463620" y="5974768"/>
            <a:ext cx="4697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kumimoji="1"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http://jinping.hep.tsinghua.edu.cn</a:t>
            </a:r>
            <a:endParaRPr kumimoji="1"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2499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0DE9799-FD04-472D-99DB-EC2669F2E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518" y="4006344"/>
            <a:ext cx="3443577" cy="2113151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335EE372-A6F1-49C6-BFBA-9C6B2A53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76" y="109732"/>
            <a:ext cx="10515600" cy="788766"/>
          </a:xfrm>
        </p:spPr>
        <p:txBody>
          <a:bodyPr/>
          <a:lstStyle/>
          <a:p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Muon Tomography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621956-629B-41D7-876A-56D10CA22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7E5AEA-7508-4AE5-9362-6901409C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3FBF692-A0A3-4E95-9BB7-52F02FDC3AFE}"/>
              </a:ext>
            </a:extLst>
          </p:cNvPr>
          <p:cNvSpPr txBox="1"/>
          <p:nvPr/>
        </p:nvSpPr>
        <p:spPr>
          <a:xfrm>
            <a:off x="8865042" y="311821"/>
            <a:ext cx="292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by Ran Han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3CC43BA-79B4-4B83-B111-05FFC9EEC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" y="1788725"/>
            <a:ext cx="5163101" cy="426905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8FC8B0C-A9CA-41A4-A76F-B668269070B9}"/>
              </a:ext>
            </a:extLst>
          </p:cNvPr>
          <p:cNvSpPr/>
          <p:nvPr/>
        </p:nvSpPr>
        <p:spPr>
          <a:xfrm>
            <a:off x="533400" y="1093017"/>
            <a:ext cx="4118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Arial-BoldMT"/>
              </a:rPr>
              <a:t>Tunnel -- Changshu seismic station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031318B-5370-40DD-A56E-C435FB5F1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825" y="1748968"/>
            <a:ext cx="3832217" cy="434857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C987670-C5E5-486C-8CA2-819DB8C2A55E}"/>
              </a:ext>
            </a:extLst>
          </p:cNvPr>
          <p:cNvSpPr/>
          <p:nvPr/>
        </p:nvSpPr>
        <p:spPr>
          <a:xfrm>
            <a:off x="4998544" y="1093017"/>
            <a:ext cx="3900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Arial-BoldMT"/>
              </a:rPr>
              <a:t>Tunnel -- </a:t>
            </a:r>
            <a:r>
              <a:rPr lang="en-US" altLang="zh-CN" b="1" dirty="0" err="1">
                <a:solidFill>
                  <a:srgbClr val="000000"/>
                </a:solidFill>
                <a:latin typeface="Arial-BoldMT"/>
              </a:rPr>
              <a:t>Xiaoying</a:t>
            </a:r>
            <a:r>
              <a:rPr lang="en-US" altLang="zh-CN" b="1" dirty="0">
                <a:solidFill>
                  <a:srgbClr val="000000"/>
                </a:solidFill>
                <a:latin typeface="Arial-BoldMT"/>
              </a:rPr>
              <a:t> subway station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237DC3D-0BBA-4784-96A2-240BA85F2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5042" y="1594206"/>
            <a:ext cx="3337063" cy="243409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626B9D5-74F5-47A8-87C6-E4E91A26768D}"/>
              </a:ext>
            </a:extLst>
          </p:cNvPr>
          <p:cNvSpPr/>
          <p:nvPr/>
        </p:nvSpPr>
        <p:spPr>
          <a:xfrm>
            <a:off x="9683539" y="1100587"/>
            <a:ext cx="19750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Arial-BoldMT"/>
              </a:rPr>
              <a:t>Volcano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8260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92AC9D-B2CF-40A8-8CF0-B61D5282B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D58ED2-DCE7-4F6C-8347-809A99E6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33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32AC759-466C-437C-99CF-2CCF29617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9" y="57612"/>
            <a:ext cx="12071287" cy="677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23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335EE372-A6F1-49C6-BFBA-9C6B2A53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76" y="109732"/>
            <a:ext cx="10515600" cy="788766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Cryogenic phonon-scintillating bolometer</a:t>
            </a:r>
            <a:b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b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technology  and applications 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621956-629B-41D7-876A-56D10CA22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7E5AEA-7508-4AE5-9362-6901409C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3FBF692-A0A3-4E95-9BB7-52F02FDC3AFE}"/>
              </a:ext>
            </a:extLst>
          </p:cNvPr>
          <p:cNvSpPr txBox="1"/>
          <p:nvPr/>
        </p:nvSpPr>
        <p:spPr>
          <a:xfrm>
            <a:off x="8865042" y="311821"/>
            <a:ext cx="292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by </a:t>
            </a:r>
            <a:r>
              <a:rPr lang="en-US" altLang="zh-CN" dirty="0" err="1">
                <a:solidFill>
                  <a:schemeClr val="bg1"/>
                </a:solidFill>
              </a:rPr>
              <a:t>Mingxuan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Xue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D04B154-9B25-4C65-A553-95C7C6B69BCD}"/>
              </a:ext>
            </a:extLst>
          </p:cNvPr>
          <p:cNvSpPr/>
          <p:nvPr/>
        </p:nvSpPr>
        <p:spPr>
          <a:xfrm>
            <a:off x="311135" y="820547"/>
            <a:ext cx="8452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Calibri-Bold"/>
              </a:rPr>
              <a:t>CdMoO</a:t>
            </a:r>
            <a:r>
              <a:rPr lang="en-US" altLang="zh-CN" sz="1900" b="1" dirty="0">
                <a:solidFill>
                  <a:srgbClr val="000000"/>
                </a:solidFill>
                <a:latin typeface="Calibri-Bold"/>
              </a:rPr>
              <a:t>4</a:t>
            </a:r>
            <a:r>
              <a:rPr lang="en-US" altLang="zh-CN" sz="2800" b="1" dirty="0">
                <a:solidFill>
                  <a:srgbClr val="000000"/>
                </a:solidFill>
                <a:latin typeface="Calibri-Bold"/>
              </a:rPr>
              <a:t>/Li</a:t>
            </a:r>
            <a:r>
              <a:rPr lang="en-US" altLang="zh-CN" sz="1900" b="1" dirty="0">
                <a:solidFill>
                  <a:srgbClr val="000000"/>
                </a:solidFill>
                <a:latin typeface="Calibri-Bold"/>
              </a:rPr>
              <a:t>2</a:t>
            </a:r>
            <a:r>
              <a:rPr lang="en-US" altLang="zh-CN" sz="2800" b="1" dirty="0">
                <a:solidFill>
                  <a:srgbClr val="000000"/>
                </a:solidFill>
                <a:latin typeface="Calibri-Bold"/>
              </a:rPr>
              <a:t>MoO</a:t>
            </a:r>
            <a:r>
              <a:rPr lang="en-US" altLang="zh-CN" sz="1900" b="1" dirty="0">
                <a:solidFill>
                  <a:srgbClr val="000000"/>
                </a:solidFill>
                <a:latin typeface="Calibri-Bold"/>
              </a:rPr>
              <a:t>4</a:t>
            </a:r>
            <a:r>
              <a:rPr lang="en-US" altLang="zh-CN" sz="2800" b="1" dirty="0">
                <a:solidFill>
                  <a:srgbClr val="000000"/>
                </a:solidFill>
                <a:latin typeface="Calibri-Bold"/>
              </a:rPr>
              <a:t>/Gd</a:t>
            </a:r>
            <a:r>
              <a:rPr lang="en-US" altLang="zh-CN" sz="1900" b="1" dirty="0">
                <a:solidFill>
                  <a:srgbClr val="000000"/>
                </a:solidFill>
                <a:latin typeface="Calibri-Bold"/>
              </a:rPr>
              <a:t>2</a:t>
            </a:r>
            <a:r>
              <a:rPr lang="en-US" altLang="zh-CN" sz="2800" b="1" dirty="0">
                <a:solidFill>
                  <a:srgbClr val="000000"/>
                </a:solidFill>
                <a:latin typeface="Calibri-Bold"/>
              </a:rPr>
              <a:t>SiO</a:t>
            </a:r>
            <a:r>
              <a:rPr lang="en-US" altLang="zh-CN" sz="1900" b="1" dirty="0">
                <a:solidFill>
                  <a:srgbClr val="000000"/>
                </a:solidFill>
                <a:latin typeface="Calibri-Bold"/>
              </a:rPr>
              <a:t>5 </a:t>
            </a:r>
            <a:r>
              <a:rPr lang="en-US" altLang="zh-CN" sz="2800" b="1" dirty="0">
                <a:solidFill>
                  <a:srgbClr val="000000"/>
                </a:solidFill>
                <a:latin typeface="Calibri-Bold"/>
              </a:rPr>
              <a:t>bolometer for 0</a:t>
            </a:r>
            <a:r>
              <a:rPr lang="en-US" altLang="zh-CN" sz="2800" dirty="0">
                <a:solidFill>
                  <a:srgbClr val="000000"/>
                </a:solidFill>
                <a:latin typeface="Symbol" panose="05050102010706020507" pitchFamily="18" charset="2"/>
              </a:rPr>
              <a:t>nbb</a:t>
            </a:r>
            <a:r>
              <a:rPr lang="en-US" altLang="zh-CN" sz="2800" dirty="0">
                <a:solidFill>
                  <a:srgbClr val="000000"/>
                </a:solidFill>
                <a:latin typeface="CambriaMath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-Bold"/>
              </a:rPr>
              <a:t>search</a:t>
            </a:r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016D156-6E4C-418E-8AC6-CE7E914E9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35" y="1319433"/>
            <a:ext cx="2515797" cy="25306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5BDDF13-37BF-4C40-8619-B1AEA54E9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932" y="1953048"/>
            <a:ext cx="9366802" cy="459313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DAB5258-C4A5-4B1C-9616-A55DB3FDB1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446"/>
          <a:stretch/>
        </p:blipFill>
        <p:spPr>
          <a:xfrm>
            <a:off x="8959473" y="734312"/>
            <a:ext cx="2991533" cy="138292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FBAB813-C1C4-4061-9F0F-3386EB239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35" y="3934030"/>
            <a:ext cx="2515797" cy="244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77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335EE372-A6F1-49C6-BFBA-9C6B2A53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76" y="109732"/>
            <a:ext cx="10515600" cy="788766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Cryogenic phonon-scintillating bolometer</a:t>
            </a:r>
            <a:b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b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technology  and applications 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621956-629B-41D7-876A-56D10CA22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7E5AEA-7508-4AE5-9362-6901409C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3FBF692-A0A3-4E95-9BB7-52F02FDC3AFE}"/>
              </a:ext>
            </a:extLst>
          </p:cNvPr>
          <p:cNvSpPr txBox="1"/>
          <p:nvPr/>
        </p:nvSpPr>
        <p:spPr>
          <a:xfrm>
            <a:off x="8865042" y="311821"/>
            <a:ext cx="292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by </a:t>
            </a:r>
            <a:r>
              <a:rPr lang="en-US" altLang="zh-CN" dirty="0" err="1">
                <a:solidFill>
                  <a:schemeClr val="bg1"/>
                </a:solidFill>
              </a:rPr>
              <a:t>Mingxuan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Xue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D04B154-9B25-4C65-A553-95C7C6B69BCD}"/>
              </a:ext>
            </a:extLst>
          </p:cNvPr>
          <p:cNvSpPr/>
          <p:nvPr/>
        </p:nvSpPr>
        <p:spPr>
          <a:xfrm>
            <a:off x="311135" y="820547"/>
            <a:ext cx="8452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Calibri-Bold"/>
              </a:rPr>
              <a:t>CdMoO</a:t>
            </a:r>
            <a:r>
              <a:rPr lang="en-US" altLang="zh-CN" sz="1900" b="1" dirty="0">
                <a:solidFill>
                  <a:srgbClr val="000000"/>
                </a:solidFill>
                <a:latin typeface="Calibri-Bold"/>
              </a:rPr>
              <a:t>4</a:t>
            </a:r>
            <a:r>
              <a:rPr lang="en-US" altLang="zh-CN" sz="2800" b="1" dirty="0">
                <a:solidFill>
                  <a:srgbClr val="000000"/>
                </a:solidFill>
                <a:latin typeface="Calibri-Bold"/>
              </a:rPr>
              <a:t>/Li</a:t>
            </a:r>
            <a:r>
              <a:rPr lang="en-US" altLang="zh-CN" sz="1900" b="1" dirty="0">
                <a:solidFill>
                  <a:srgbClr val="000000"/>
                </a:solidFill>
                <a:latin typeface="Calibri-Bold"/>
              </a:rPr>
              <a:t>2</a:t>
            </a:r>
            <a:r>
              <a:rPr lang="en-US" altLang="zh-CN" sz="2800" b="1" dirty="0">
                <a:solidFill>
                  <a:srgbClr val="000000"/>
                </a:solidFill>
                <a:latin typeface="Calibri-Bold"/>
              </a:rPr>
              <a:t>MoO</a:t>
            </a:r>
            <a:r>
              <a:rPr lang="en-US" altLang="zh-CN" sz="1900" b="1" dirty="0">
                <a:solidFill>
                  <a:srgbClr val="000000"/>
                </a:solidFill>
                <a:latin typeface="Calibri-Bold"/>
              </a:rPr>
              <a:t>4</a:t>
            </a:r>
            <a:r>
              <a:rPr lang="en-US" altLang="zh-CN" sz="2800" b="1" dirty="0">
                <a:solidFill>
                  <a:srgbClr val="000000"/>
                </a:solidFill>
                <a:latin typeface="Calibri-Bold"/>
              </a:rPr>
              <a:t>/Gd</a:t>
            </a:r>
            <a:r>
              <a:rPr lang="en-US" altLang="zh-CN" sz="1900" b="1" dirty="0">
                <a:solidFill>
                  <a:srgbClr val="000000"/>
                </a:solidFill>
                <a:latin typeface="Calibri-Bold"/>
              </a:rPr>
              <a:t>2</a:t>
            </a:r>
            <a:r>
              <a:rPr lang="en-US" altLang="zh-CN" sz="2800" b="1" dirty="0">
                <a:solidFill>
                  <a:srgbClr val="000000"/>
                </a:solidFill>
                <a:latin typeface="Calibri-Bold"/>
              </a:rPr>
              <a:t>SiO</a:t>
            </a:r>
            <a:r>
              <a:rPr lang="en-US" altLang="zh-CN" sz="1900" b="1" dirty="0">
                <a:solidFill>
                  <a:srgbClr val="000000"/>
                </a:solidFill>
                <a:latin typeface="Calibri-Bold"/>
              </a:rPr>
              <a:t>5 </a:t>
            </a:r>
            <a:r>
              <a:rPr lang="en-US" altLang="zh-CN" sz="2800" b="1" dirty="0">
                <a:solidFill>
                  <a:srgbClr val="000000"/>
                </a:solidFill>
                <a:latin typeface="Calibri-Bold"/>
              </a:rPr>
              <a:t>bolometer for 0</a:t>
            </a:r>
            <a:r>
              <a:rPr lang="en-US" altLang="zh-CN" sz="2800" dirty="0">
                <a:solidFill>
                  <a:srgbClr val="000000"/>
                </a:solidFill>
                <a:latin typeface="Symbol" panose="05050102010706020507" pitchFamily="18" charset="2"/>
              </a:rPr>
              <a:t>nbb</a:t>
            </a:r>
            <a:r>
              <a:rPr lang="en-US" altLang="zh-CN" sz="2800" dirty="0">
                <a:solidFill>
                  <a:srgbClr val="000000"/>
                </a:solidFill>
                <a:latin typeface="CambriaMath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-Bold"/>
              </a:rPr>
              <a:t>search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607B864-116C-4FF8-AAE3-0AF8098E4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17" y="4119059"/>
            <a:ext cx="2926743" cy="22116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C2D7047-800C-4B2D-B8BE-4DB44D165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735" y="4262258"/>
            <a:ext cx="3130081" cy="21869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56D9F3A-97E8-4302-BC44-23832925C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062" y="4233495"/>
            <a:ext cx="3107779" cy="218695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69A57B5-C705-4D71-B5BB-1C48B8277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35" y="1281022"/>
            <a:ext cx="3327471" cy="26719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8CCABE1-402B-46CB-851F-850C83E7B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337" y="1281023"/>
            <a:ext cx="3155877" cy="267194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7D717A1-B1E3-4AA0-9556-74F06CAEF5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846" y="1765791"/>
            <a:ext cx="5448134" cy="204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67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78BDF7-172D-463F-AD5A-15AE9091C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8E0F82-EBFA-4EDB-9ADB-CAD823D2C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D278BAB-ABEC-4537-A29A-08665F613156}"/>
              </a:ext>
            </a:extLst>
          </p:cNvPr>
          <p:cNvSpPr/>
          <p:nvPr/>
        </p:nvSpPr>
        <p:spPr>
          <a:xfrm>
            <a:off x="257755" y="136525"/>
            <a:ext cx="8165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Calibri-Bold"/>
              </a:rPr>
              <a:t>PbWO</a:t>
            </a:r>
            <a:r>
              <a:rPr lang="en-US" altLang="zh-CN" sz="1900" b="1" dirty="0">
                <a:solidFill>
                  <a:schemeClr val="bg1"/>
                </a:solidFill>
                <a:latin typeface="Calibri-Bold"/>
              </a:rPr>
              <a:t>4 </a:t>
            </a:r>
            <a:r>
              <a:rPr lang="en-US" altLang="zh-CN" sz="2800" b="1" dirty="0">
                <a:solidFill>
                  <a:schemeClr val="bg1"/>
                </a:solidFill>
                <a:latin typeface="Calibri-Bold"/>
              </a:rPr>
              <a:t>bolometer for reactor </a:t>
            </a:r>
            <a:r>
              <a:rPr lang="en-US" altLang="zh-CN" sz="2800" b="1" dirty="0" err="1">
                <a:solidFill>
                  <a:schemeClr val="bg1"/>
                </a:solidFill>
                <a:latin typeface="Calibri-Bold"/>
              </a:rPr>
              <a:t>CE</a:t>
            </a:r>
            <a:r>
              <a:rPr lang="en-US" altLang="zh-CN" sz="2800" dirty="0" err="1">
                <a:solidFill>
                  <a:schemeClr val="bg1"/>
                </a:solidFill>
                <a:latin typeface="CambriaMath"/>
              </a:rPr>
              <a:t>v</a:t>
            </a:r>
            <a:r>
              <a:rPr lang="en-US" altLang="zh-CN" sz="2800" b="1" dirty="0" err="1">
                <a:solidFill>
                  <a:schemeClr val="bg1"/>
                </a:solidFill>
                <a:latin typeface="Calibri-Bold"/>
              </a:rPr>
              <a:t>NS</a:t>
            </a:r>
            <a:r>
              <a:rPr lang="en-US" altLang="zh-CN" sz="2800" b="1" dirty="0">
                <a:solidFill>
                  <a:schemeClr val="bg1"/>
                </a:solidFill>
                <a:latin typeface="Calibri-Bold"/>
              </a:rPr>
              <a:t> observation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4D92876-745A-487E-8FEC-2DBA856E7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6" y="726286"/>
            <a:ext cx="12071287" cy="40815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C44ED0-625E-4C73-BCBE-E62CB675E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55" y="5576720"/>
            <a:ext cx="4829175" cy="4857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AB63E5A-8FC2-4B58-AFCC-44CF943DF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642" y="4834372"/>
            <a:ext cx="6562477" cy="168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24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575810" y="128530"/>
            <a:ext cx="7513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Summary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D3AE710-A87A-46B5-9A7A-2F0A149CA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DAE8D6-C776-4E52-89D0-F2CF2531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6" name="文本占位符 4">
            <a:extLst>
              <a:ext uri="{FF2B5EF4-FFF2-40B4-BE49-F238E27FC236}">
                <a16:creationId xmlns:a16="http://schemas.microsoft.com/office/drawing/2014/main" id="{E35B6138-921E-4B1C-B3C9-41C33D7C618A}"/>
              </a:ext>
            </a:extLst>
          </p:cNvPr>
          <p:cNvSpPr txBox="1">
            <a:spLocks/>
          </p:cNvSpPr>
          <p:nvPr/>
        </p:nvSpPr>
        <p:spPr>
          <a:xfrm>
            <a:off x="989937" y="959527"/>
            <a:ext cx="10515600" cy="48911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kumimoji="1"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Reactor neutrino precision measurement and monitor </a:t>
            </a:r>
          </a:p>
          <a:p>
            <a:pPr marL="457200" lvl="1" indent="0">
              <a:buNone/>
            </a:pP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a. TAO and CHANDLER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Geoneutrino measurements and prediction</a:t>
            </a:r>
          </a:p>
          <a:p>
            <a:pPr marL="457200" lvl="1" indent="0">
              <a:buNone/>
            </a:pP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a. </a:t>
            </a:r>
            <a:r>
              <a:rPr kumimoji="1" lang="en-US" altLang="zh-CN" sz="3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Borexino</a:t>
            </a: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and </a:t>
            </a:r>
            <a:r>
              <a:rPr kumimoji="1" lang="en-US" altLang="zh-CN" sz="3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KamLAND</a:t>
            </a: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; b. JUNO pred.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sz="36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CEvNS</a:t>
            </a:r>
            <a:r>
              <a:rPr kumimoji="1"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detection: 8 Exp. coming up</a:t>
            </a:r>
            <a:endParaRPr kumimoji="1"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Others: </a:t>
            </a:r>
          </a:p>
          <a:p>
            <a:pPr marL="971550" lvl="1" indent="-514350">
              <a:buFont typeface="+mj-lt"/>
              <a:buAutoNum type="alphaLcPeriod"/>
            </a:pP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Jinping Neutrino Experiment coming up</a:t>
            </a:r>
          </a:p>
          <a:p>
            <a:pPr marL="971550" lvl="1" indent="-514350">
              <a:buFont typeface="+mj-lt"/>
              <a:buAutoNum type="alphaLcPeriod"/>
            </a:pP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Muon tomography results</a:t>
            </a:r>
          </a:p>
          <a:p>
            <a:pPr marL="971550" lvl="1" indent="-514350">
              <a:buFont typeface="+mj-lt"/>
              <a:buAutoNum type="alphaLcPeriod"/>
            </a:pP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Bolometer development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035121" y="1622023"/>
            <a:ext cx="83015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Thank you.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Apologize for the missing details and key points due to my limited knowledge.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D3AE710-A87A-46B5-9A7A-2F0A149CA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DAE8D6-C776-4E52-89D0-F2CF2531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483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B7DB23E-1F80-4DDC-9440-C8613905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80A78AE-21A1-4BBE-B56B-5877184B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71D4-B142-C14C-8B4B-C0F567EE4AD3}" type="slidenum">
              <a:rPr kumimoji="1" lang="zh-CN" altLang="en-US" smtClean="0"/>
              <a:t>4</a:t>
            </a:fld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4294967295"/>
          </p:nvPr>
        </p:nvSpPr>
        <p:spPr>
          <a:xfrm>
            <a:off x="694531" y="1334991"/>
            <a:ext cx="10802938" cy="3762375"/>
          </a:xfrm>
        </p:spPr>
        <p:txBody>
          <a:bodyPr>
            <a:noAutofit/>
          </a:bodyPr>
          <a:lstStyle/>
          <a:p>
            <a:r>
              <a:rPr kumimoji="1"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Part 1. Reactor neutrino precision measurement and monitor </a:t>
            </a:r>
          </a:p>
          <a:p>
            <a:endParaRPr kumimoji="1"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971550" lvl="1" indent="-514350">
              <a:buFont typeface="+mj-lt"/>
              <a:buAutoNum type="alphaLcPeriod"/>
            </a:pPr>
            <a:r>
              <a:rPr kumimoji="1"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TAO - </a:t>
            </a:r>
            <a:r>
              <a:rPr kumimoji="1"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Cryogenic l</a:t>
            </a:r>
            <a:r>
              <a:rPr kumimoji="1"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iquid scintillator, high light yield</a:t>
            </a:r>
          </a:p>
          <a:p>
            <a:pPr marL="971550" lvl="1" indent="-514350">
              <a:buFont typeface="+mj-lt"/>
              <a:buAutoNum type="alphaLcPeriod"/>
            </a:pPr>
            <a:r>
              <a:rPr kumimoji="1"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CHANDLER – Compact , low cost, surface-level, mobile</a:t>
            </a:r>
          </a:p>
          <a:p>
            <a:endParaRPr kumimoji="1"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023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79DE7A-6EFA-4841-9932-FF2AFE44A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09"/>
            <a:ext cx="12192000" cy="6828382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CF3151-E2B3-4605-8B79-4FFC8789D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5F197BF-B4A7-4193-8239-730C9FA4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08DBCEB2-29DC-4CE6-B2C5-FC18FBCFE2E3}"/>
              </a:ext>
            </a:extLst>
          </p:cNvPr>
          <p:cNvSpPr/>
          <p:nvPr/>
        </p:nvSpPr>
        <p:spPr>
          <a:xfrm>
            <a:off x="3267986" y="135172"/>
            <a:ext cx="5033176" cy="65200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6C6B05DC-8F8B-41B5-8B22-439591EF0171}"/>
              </a:ext>
            </a:extLst>
          </p:cNvPr>
          <p:cNvSpPr/>
          <p:nvPr/>
        </p:nvSpPr>
        <p:spPr>
          <a:xfrm>
            <a:off x="6320624" y="1561106"/>
            <a:ext cx="5033176" cy="65200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6D96DEDB-252C-4796-A7B0-F2088C29011D}"/>
              </a:ext>
            </a:extLst>
          </p:cNvPr>
          <p:cNvSpPr/>
          <p:nvPr/>
        </p:nvSpPr>
        <p:spPr>
          <a:xfrm>
            <a:off x="6320624" y="5926039"/>
            <a:ext cx="5033176" cy="7954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BBFAD9E-A4AE-45F6-8A5C-16F96FC93D68}"/>
              </a:ext>
            </a:extLst>
          </p:cNvPr>
          <p:cNvSpPr txBox="1"/>
          <p:nvPr/>
        </p:nvSpPr>
        <p:spPr>
          <a:xfrm>
            <a:off x="9151288" y="971771"/>
            <a:ext cx="292674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by Alexander </a:t>
            </a:r>
            <a:r>
              <a:rPr lang="en-US" altLang="zh-CN" dirty="0" err="1">
                <a:solidFill>
                  <a:schemeClr val="bg1"/>
                </a:solidFill>
              </a:rPr>
              <a:t>Chepurnov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57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39E2122-C5BE-42DF-8BC9-08931C1CE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8"/>
            <a:ext cx="12192000" cy="6841863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43B9BE2-0C24-4D8E-8AF8-703CAC3E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B697FA0-60DB-4AC2-9A11-691F33C8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B246212C-A9FE-4DDA-A37C-326C02EA637E}"/>
              </a:ext>
            </a:extLst>
          </p:cNvPr>
          <p:cNvSpPr/>
          <p:nvPr/>
        </p:nvSpPr>
        <p:spPr>
          <a:xfrm>
            <a:off x="384975" y="2128300"/>
            <a:ext cx="5033176" cy="43997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749868D1-7549-42E0-BF72-A0E2C73A5D71}"/>
              </a:ext>
            </a:extLst>
          </p:cNvPr>
          <p:cNvSpPr/>
          <p:nvPr/>
        </p:nvSpPr>
        <p:spPr>
          <a:xfrm>
            <a:off x="378347" y="4507063"/>
            <a:ext cx="5033176" cy="13769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855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B5CADCE-438C-4C0A-B4A7-7C09E3E25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13A5D38-446E-4609-B61E-B7B32470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F154D32-4BD4-4FAA-B6A1-FFDD64095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8" y="903088"/>
            <a:ext cx="3571076" cy="29205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6D7BF01-80C9-46DF-B13A-6E22AAE6585F}"/>
              </a:ext>
            </a:extLst>
          </p:cNvPr>
          <p:cNvSpPr>
            <a:spLocks noGrp="1"/>
          </p:cNvSpPr>
          <p:nvPr/>
        </p:nvSpPr>
        <p:spPr>
          <a:xfrm>
            <a:off x="-76200" y="88961"/>
            <a:ext cx="10180429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4000" dirty="0"/>
              <a:t>The Mobile Neutrino Lab </a:t>
            </a:r>
            <a:r>
              <a:rPr lang="en-US" altLang="zh-CN" sz="4000" dirty="0"/>
              <a:t>—— </a:t>
            </a:r>
            <a:r>
              <a:rPr lang="en-US" altLang="zh-CN" sz="4000" dirty="0" err="1"/>
              <a:t>MiniCHANDLER</a:t>
            </a:r>
            <a:endParaRPr lang="en-US" sz="40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24117FB-B36A-4184-8C34-DE03EB2CD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88" r="16310"/>
          <a:stretch/>
        </p:blipFill>
        <p:spPr>
          <a:xfrm>
            <a:off x="63609" y="3909331"/>
            <a:ext cx="4002969" cy="2726484"/>
          </a:xfrm>
          <a:prstGeom prst="rect">
            <a:avLst/>
          </a:prstGeom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id="{3D3984FB-D95C-429B-B2FC-9DB1B604A59A}"/>
              </a:ext>
            </a:extLst>
          </p:cNvPr>
          <p:cNvGrpSpPr/>
          <p:nvPr/>
        </p:nvGrpSpPr>
        <p:grpSpPr>
          <a:xfrm>
            <a:off x="8351522" y="1041621"/>
            <a:ext cx="3776869" cy="5104738"/>
            <a:chOff x="-10821" y="693013"/>
            <a:chExt cx="4582821" cy="5795491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22FF0132-BE9E-4C48-AB6E-2C9A3278F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93013"/>
              <a:ext cx="4572000" cy="5795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: Shape 2">
              <a:extLst>
                <a:ext uri="{FF2B5EF4-FFF2-40B4-BE49-F238E27FC236}">
                  <a16:creationId xmlns:a16="http://schemas.microsoft.com/office/drawing/2014/main" id="{C9566384-F3D6-41A5-BFAA-1E662925C261}"/>
                </a:ext>
              </a:extLst>
            </p:cNvPr>
            <p:cNvSpPr/>
            <p:nvPr/>
          </p:nvSpPr>
          <p:spPr>
            <a:xfrm>
              <a:off x="-10821" y="4728909"/>
              <a:ext cx="627635" cy="1758461"/>
            </a:xfrm>
            <a:custGeom>
              <a:avLst/>
              <a:gdLst>
                <a:gd name="connsiteX0" fmla="*/ 0 w 627635"/>
                <a:gd name="connsiteY0" fmla="*/ 0 h 1758461"/>
                <a:gd name="connsiteX1" fmla="*/ 21642 w 627635"/>
                <a:gd name="connsiteY1" fmla="*/ 1742229 h 1758461"/>
                <a:gd name="connsiteX2" fmla="*/ 627635 w 627635"/>
                <a:gd name="connsiteY2" fmla="*/ 1758461 h 1758461"/>
                <a:gd name="connsiteX3" fmla="*/ 535654 w 627635"/>
                <a:gd name="connsiteY3" fmla="*/ 1141647 h 1758461"/>
                <a:gd name="connsiteX4" fmla="*/ 340871 w 627635"/>
                <a:gd name="connsiteY4" fmla="*/ 595171 h 1758461"/>
                <a:gd name="connsiteX5" fmla="*/ 205604 w 627635"/>
                <a:gd name="connsiteY5" fmla="*/ 205605 h 1758461"/>
                <a:gd name="connsiteX6" fmla="*/ 108213 w 627635"/>
                <a:gd name="connsiteY6" fmla="*/ 54106 h 1758461"/>
                <a:gd name="connsiteX7" fmla="*/ 0 w 627635"/>
                <a:gd name="connsiteY7" fmla="*/ 0 h 1758461"/>
                <a:gd name="connsiteX0" fmla="*/ 0 w 627635"/>
                <a:gd name="connsiteY0" fmla="*/ 0 h 1758461"/>
                <a:gd name="connsiteX1" fmla="*/ 10821 w 627635"/>
                <a:gd name="connsiteY1" fmla="*/ 1742229 h 1758461"/>
                <a:gd name="connsiteX2" fmla="*/ 627635 w 627635"/>
                <a:gd name="connsiteY2" fmla="*/ 1758461 h 1758461"/>
                <a:gd name="connsiteX3" fmla="*/ 535654 w 627635"/>
                <a:gd name="connsiteY3" fmla="*/ 1141647 h 1758461"/>
                <a:gd name="connsiteX4" fmla="*/ 340871 w 627635"/>
                <a:gd name="connsiteY4" fmla="*/ 595171 h 1758461"/>
                <a:gd name="connsiteX5" fmla="*/ 205604 w 627635"/>
                <a:gd name="connsiteY5" fmla="*/ 205605 h 1758461"/>
                <a:gd name="connsiteX6" fmla="*/ 108213 w 627635"/>
                <a:gd name="connsiteY6" fmla="*/ 54106 h 1758461"/>
                <a:gd name="connsiteX7" fmla="*/ 0 w 627635"/>
                <a:gd name="connsiteY7" fmla="*/ 0 h 1758461"/>
                <a:gd name="connsiteX0" fmla="*/ 0 w 627635"/>
                <a:gd name="connsiteY0" fmla="*/ 0 h 1758461"/>
                <a:gd name="connsiteX1" fmla="*/ 10821 w 627635"/>
                <a:gd name="connsiteY1" fmla="*/ 1742229 h 1758461"/>
                <a:gd name="connsiteX2" fmla="*/ 627635 w 627635"/>
                <a:gd name="connsiteY2" fmla="*/ 1758461 h 1758461"/>
                <a:gd name="connsiteX3" fmla="*/ 535654 w 627635"/>
                <a:gd name="connsiteY3" fmla="*/ 1141647 h 1758461"/>
                <a:gd name="connsiteX4" fmla="*/ 362513 w 627635"/>
                <a:gd name="connsiteY4" fmla="*/ 611403 h 1758461"/>
                <a:gd name="connsiteX5" fmla="*/ 205604 w 627635"/>
                <a:gd name="connsiteY5" fmla="*/ 205605 h 1758461"/>
                <a:gd name="connsiteX6" fmla="*/ 108213 w 627635"/>
                <a:gd name="connsiteY6" fmla="*/ 54106 h 1758461"/>
                <a:gd name="connsiteX7" fmla="*/ 0 w 627635"/>
                <a:gd name="connsiteY7" fmla="*/ 0 h 1758461"/>
                <a:gd name="connsiteX0" fmla="*/ 0 w 627635"/>
                <a:gd name="connsiteY0" fmla="*/ 0 h 1758461"/>
                <a:gd name="connsiteX1" fmla="*/ 10821 w 627635"/>
                <a:gd name="connsiteY1" fmla="*/ 1742229 h 1758461"/>
                <a:gd name="connsiteX2" fmla="*/ 627635 w 627635"/>
                <a:gd name="connsiteY2" fmla="*/ 1758461 h 1758461"/>
                <a:gd name="connsiteX3" fmla="*/ 535654 w 627635"/>
                <a:gd name="connsiteY3" fmla="*/ 1141647 h 1758461"/>
                <a:gd name="connsiteX4" fmla="*/ 459905 w 627635"/>
                <a:gd name="connsiteY4" fmla="*/ 941453 h 1758461"/>
                <a:gd name="connsiteX5" fmla="*/ 362513 w 627635"/>
                <a:gd name="connsiteY5" fmla="*/ 611403 h 1758461"/>
                <a:gd name="connsiteX6" fmla="*/ 205604 w 627635"/>
                <a:gd name="connsiteY6" fmla="*/ 205605 h 1758461"/>
                <a:gd name="connsiteX7" fmla="*/ 108213 w 627635"/>
                <a:gd name="connsiteY7" fmla="*/ 54106 h 1758461"/>
                <a:gd name="connsiteX8" fmla="*/ 0 w 627635"/>
                <a:gd name="connsiteY8" fmla="*/ 0 h 1758461"/>
                <a:gd name="connsiteX0" fmla="*/ 0 w 627635"/>
                <a:gd name="connsiteY0" fmla="*/ 0 h 1758461"/>
                <a:gd name="connsiteX1" fmla="*/ 10821 w 627635"/>
                <a:gd name="connsiteY1" fmla="*/ 1742229 h 1758461"/>
                <a:gd name="connsiteX2" fmla="*/ 627635 w 627635"/>
                <a:gd name="connsiteY2" fmla="*/ 1758461 h 1758461"/>
                <a:gd name="connsiteX3" fmla="*/ 535654 w 627635"/>
                <a:gd name="connsiteY3" fmla="*/ 1141647 h 1758461"/>
                <a:gd name="connsiteX4" fmla="*/ 486959 w 627635"/>
                <a:gd name="connsiteY4" fmla="*/ 936042 h 1758461"/>
                <a:gd name="connsiteX5" fmla="*/ 362513 w 627635"/>
                <a:gd name="connsiteY5" fmla="*/ 611403 h 1758461"/>
                <a:gd name="connsiteX6" fmla="*/ 205604 w 627635"/>
                <a:gd name="connsiteY6" fmla="*/ 205605 h 1758461"/>
                <a:gd name="connsiteX7" fmla="*/ 108213 w 627635"/>
                <a:gd name="connsiteY7" fmla="*/ 54106 h 1758461"/>
                <a:gd name="connsiteX8" fmla="*/ 0 w 627635"/>
                <a:gd name="connsiteY8" fmla="*/ 0 h 1758461"/>
                <a:gd name="connsiteX0" fmla="*/ 0 w 627635"/>
                <a:gd name="connsiteY0" fmla="*/ 0 h 1758461"/>
                <a:gd name="connsiteX1" fmla="*/ 10821 w 627635"/>
                <a:gd name="connsiteY1" fmla="*/ 1742229 h 1758461"/>
                <a:gd name="connsiteX2" fmla="*/ 627635 w 627635"/>
                <a:gd name="connsiteY2" fmla="*/ 1758461 h 1758461"/>
                <a:gd name="connsiteX3" fmla="*/ 535654 w 627635"/>
                <a:gd name="connsiteY3" fmla="*/ 1141647 h 1758461"/>
                <a:gd name="connsiteX4" fmla="*/ 486959 w 627635"/>
                <a:gd name="connsiteY4" fmla="*/ 936042 h 1758461"/>
                <a:gd name="connsiteX5" fmla="*/ 362513 w 627635"/>
                <a:gd name="connsiteY5" fmla="*/ 611403 h 1758461"/>
                <a:gd name="connsiteX6" fmla="*/ 330049 w 627635"/>
                <a:gd name="connsiteY6" fmla="*/ 443673 h 1758461"/>
                <a:gd name="connsiteX7" fmla="*/ 205604 w 627635"/>
                <a:gd name="connsiteY7" fmla="*/ 205605 h 1758461"/>
                <a:gd name="connsiteX8" fmla="*/ 108213 w 627635"/>
                <a:gd name="connsiteY8" fmla="*/ 54106 h 1758461"/>
                <a:gd name="connsiteX9" fmla="*/ 0 w 627635"/>
                <a:gd name="connsiteY9" fmla="*/ 0 h 1758461"/>
                <a:gd name="connsiteX0" fmla="*/ 0 w 627635"/>
                <a:gd name="connsiteY0" fmla="*/ 0 h 1758461"/>
                <a:gd name="connsiteX1" fmla="*/ 10821 w 627635"/>
                <a:gd name="connsiteY1" fmla="*/ 1742229 h 1758461"/>
                <a:gd name="connsiteX2" fmla="*/ 627635 w 627635"/>
                <a:gd name="connsiteY2" fmla="*/ 1758461 h 1758461"/>
                <a:gd name="connsiteX3" fmla="*/ 535654 w 627635"/>
                <a:gd name="connsiteY3" fmla="*/ 1141647 h 1758461"/>
                <a:gd name="connsiteX4" fmla="*/ 486959 w 627635"/>
                <a:gd name="connsiteY4" fmla="*/ 936042 h 1758461"/>
                <a:gd name="connsiteX5" fmla="*/ 422030 w 627635"/>
                <a:gd name="connsiteY5" fmla="*/ 660099 h 1758461"/>
                <a:gd name="connsiteX6" fmla="*/ 330049 w 627635"/>
                <a:gd name="connsiteY6" fmla="*/ 443673 h 1758461"/>
                <a:gd name="connsiteX7" fmla="*/ 205604 w 627635"/>
                <a:gd name="connsiteY7" fmla="*/ 205605 h 1758461"/>
                <a:gd name="connsiteX8" fmla="*/ 108213 w 627635"/>
                <a:gd name="connsiteY8" fmla="*/ 54106 h 1758461"/>
                <a:gd name="connsiteX9" fmla="*/ 0 w 627635"/>
                <a:gd name="connsiteY9" fmla="*/ 0 h 175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7635" h="1758461">
                  <a:moveTo>
                    <a:pt x="0" y="0"/>
                  </a:moveTo>
                  <a:lnTo>
                    <a:pt x="10821" y="1742229"/>
                  </a:lnTo>
                  <a:lnTo>
                    <a:pt x="627635" y="1758461"/>
                  </a:lnTo>
                  <a:lnTo>
                    <a:pt x="535654" y="1141647"/>
                  </a:lnTo>
                  <a:lnTo>
                    <a:pt x="486959" y="936042"/>
                  </a:lnTo>
                  <a:lnTo>
                    <a:pt x="422030" y="660099"/>
                  </a:lnTo>
                  <a:cubicBezTo>
                    <a:pt x="402191" y="609600"/>
                    <a:pt x="349888" y="494172"/>
                    <a:pt x="330049" y="443673"/>
                  </a:cubicBezTo>
                  <a:lnTo>
                    <a:pt x="205604" y="205605"/>
                  </a:lnTo>
                  <a:lnTo>
                    <a:pt x="108213" y="5410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6E1C3">
                    <a:alpha val="70000"/>
                  </a:srgbClr>
                </a:gs>
                <a:gs pos="61000">
                  <a:srgbClr val="E4E1C2">
                    <a:alpha val="70000"/>
                  </a:srgbClr>
                </a:gs>
                <a:gs pos="80000">
                  <a:srgbClr val="BAB595">
                    <a:alpha val="70000"/>
                  </a:srgbClr>
                </a:gs>
                <a:gs pos="100000">
                  <a:srgbClr val="7C715D">
                    <a:alpha val="7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E074B6A3-AD49-4F5A-875A-444C411BD26D}"/>
              </a:ext>
            </a:extLst>
          </p:cNvPr>
          <p:cNvSpPr/>
          <p:nvPr/>
        </p:nvSpPr>
        <p:spPr>
          <a:xfrm>
            <a:off x="3995090" y="959815"/>
            <a:ext cx="4170900" cy="2359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1" indent="-182880">
              <a:spcAft>
                <a:spcPts val="200"/>
              </a:spcAft>
              <a:buFont typeface="+mj-lt"/>
              <a:buAutoNum type="arabicPeriod"/>
            </a:pPr>
            <a:r>
              <a:rPr lang="en-US" altLang="zh-CN" sz="2400" dirty="0">
                <a:solidFill>
                  <a:srgbClr val="660000"/>
                </a:solidFill>
              </a:rPr>
              <a:t>The first demonstrated mobile neutrino detector,</a:t>
            </a:r>
          </a:p>
          <a:p>
            <a:pPr marL="365760" lvl="1" indent="-182880">
              <a:spcAft>
                <a:spcPts val="200"/>
              </a:spcAft>
              <a:buFont typeface="+mj-lt"/>
              <a:buAutoNum type="arabicPeriod"/>
            </a:pPr>
            <a:r>
              <a:rPr lang="en-US" altLang="zh-CN" sz="2400" dirty="0">
                <a:solidFill>
                  <a:srgbClr val="660000"/>
                </a:solidFill>
              </a:rPr>
              <a:t>The first unshielded reactor neutrino detector, and </a:t>
            </a:r>
          </a:p>
          <a:p>
            <a:pPr marL="365760" lvl="1" indent="-182880">
              <a:spcAft>
                <a:spcPts val="200"/>
              </a:spcAft>
              <a:buFont typeface="+mj-lt"/>
              <a:buAutoNum type="arabicPeriod"/>
            </a:pPr>
            <a:r>
              <a:rPr lang="en-US" altLang="zh-CN" sz="2400" dirty="0">
                <a:solidFill>
                  <a:srgbClr val="660000"/>
                </a:solidFill>
              </a:rPr>
              <a:t>One of the world’s smallest neutrino detectors.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4B90BCC7-2957-4288-A259-6170967DD0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93" y="3669109"/>
            <a:ext cx="4480570" cy="252082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C8EC813-66DB-4211-AF7D-E465D3A6D29B}"/>
              </a:ext>
            </a:extLst>
          </p:cNvPr>
          <p:cNvSpPr txBox="1"/>
          <p:nvPr/>
        </p:nvSpPr>
        <p:spPr>
          <a:xfrm>
            <a:off x="8865042" y="311821"/>
            <a:ext cx="292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by Jonathan Link</a:t>
            </a:r>
          </a:p>
        </p:txBody>
      </p:sp>
    </p:spTree>
    <p:extLst>
      <p:ext uri="{BB962C8B-B14F-4D97-AF65-F5344CB8AC3E}">
        <p14:creationId xmlns:p14="http://schemas.microsoft.com/office/powerpoint/2010/main" val="3505091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7D06EEF-7D28-4ABA-BC57-D1EEE7DE1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2023/7/4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3D16A02-6978-4B2E-84C5-DBF9B7814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1D8823B4-E187-4410-96C9-784CABF8D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80" y="1345566"/>
            <a:ext cx="5173750" cy="331044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5B4702D-C858-4BCF-B511-E4C6FCFFF11F}"/>
              </a:ext>
            </a:extLst>
          </p:cNvPr>
          <p:cNvSpPr/>
          <p:nvPr/>
        </p:nvSpPr>
        <p:spPr>
          <a:xfrm>
            <a:off x="5671930" y="1436624"/>
            <a:ext cx="6096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dirty="0"/>
              <a:t>With the 80 kg prototype: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800" dirty="0">
                <a:solidFill>
                  <a:srgbClr val="0000FF"/>
                </a:solidFill>
              </a:rPr>
              <a:t>The detection of an antineutrino signal resulting from inverse beta decay at 5.5σ significance.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800" dirty="0">
                <a:solidFill>
                  <a:srgbClr val="0000FF"/>
                </a:solidFill>
              </a:rPr>
              <a:t>An observation of a positron spectrum in a small surface-deployed detector.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A2F6BB46-3A6A-4373-8457-30CD60D36A7E}"/>
              </a:ext>
            </a:extLst>
          </p:cNvPr>
          <p:cNvSpPr txBox="1"/>
          <p:nvPr/>
        </p:nvSpPr>
        <p:spPr>
          <a:xfrm>
            <a:off x="518291" y="5013737"/>
            <a:ext cx="1115541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2A3674"/>
                </a:solidFill>
              </a:rPr>
              <a:t>Going from </a:t>
            </a:r>
            <a:r>
              <a:rPr lang="en-US" sz="2400" dirty="0" err="1">
                <a:solidFill>
                  <a:srgbClr val="2A3674"/>
                </a:solidFill>
              </a:rPr>
              <a:t>MiniCHANDLER</a:t>
            </a:r>
            <a:r>
              <a:rPr lang="en-US" sz="2400" dirty="0">
                <a:solidFill>
                  <a:srgbClr val="2A3674"/>
                </a:solidFill>
              </a:rPr>
              <a:t> to full CHANDLER: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u="sng" dirty="0">
                <a:solidFill>
                  <a:srgbClr val="660000"/>
                </a:solidFill>
              </a:rPr>
              <a:t>New optics</a:t>
            </a:r>
            <a:r>
              <a:rPr lang="en-US" sz="2400" dirty="0">
                <a:solidFill>
                  <a:srgbClr val="660000"/>
                </a:solidFill>
              </a:rPr>
              <a:t>; 2. </a:t>
            </a:r>
            <a:r>
              <a:rPr lang="en-US" sz="2400" u="sng" dirty="0">
                <a:solidFill>
                  <a:srgbClr val="2A3674"/>
                </a:solidFill>
              </a:rPr>
              <a:t>Larger detector</a:t>
            </a:r>
            <a:r>
              <a:rPr lang="en-US" sz="2400" dirty="0">
                <a:solidFill>
                  <a:srgbClr val="2A3674"/>
                </a:solidFill>
              </a:rPr>
              <a:t>; 3. </a:t>
            </a:r>
            <a:r>
              <a:rPr lang="en-US" sz="2400" u="sng" dirty="0">
                <a:solidFill>
                  <a:srgbClr val="8A0000"/>
                </a:solidFill>
              </a:rPr>
              <a:t>PMTs on four sides;</a:t>
            </a:r>
            <a:r>
              <a:rPr lang="en-US" sz="2400" dirty="0">
                <a:solidFill>
                  <a:srgbClr val="8A0000"/>
                </a:solidFill>
              </a:rPr>
              <a:t> 4. </a:t>
            </a:r>
            <a:r>
              <a:rPr lang="en-US" sz="2400" u="sng" dirty="0">
                <a:solidFill>
                  <a:srgbClr val="2A3674"/>
                </a:solidFill>
              </a:rPr>
              <a:t>Half cubes</a:t>
            </a:r>
            <a:r>
              <a:rPr lang="en-US" sz="2400" dirty="0">
                <a:solidFill>
                  <a:srgbClr val="2A3674"/>
                </a:solidFill>
              </a:rPr>
              <a:t>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A89707-0CAB-41EB-8B9D-5F166047FFE2}"/>
              </a:ext>
            </a:extLst>
          </p:cNvPr>
          <p:cNvSpPr>
            <a:spLocks noGrp="1"/>
          </p:cNvSpPr>
          <p:nvPr/>
        </p:nvSpPr>
        <p:spPr>
          <a:xfrm>
            <a:off x="159026" y="96660"/>
            <a:ext cx="11863346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4000" dirty="0"/>
              <a:t>Observation of reactor neutrinos</a:t>
            </a:r>
            <a:r>
              <a:rPr lang="en-US" altLang="zh-CN" sz="4000" dirty="0"/>
              <a:t> —— </a:t>
            </a:r>
            <a:r>
              <a:rPr lang="en-US" altLang="zh-CN" sz="4000" dirty="0" err="1"/>
              <a:t>MiniCHANDLER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9775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>
          <a:xfrm>
            <a:off x="989937" y="1302883"/>
            <a:ext cx="9831788" cy="3762098"/>
          </a:xfrm>
        </p:spPr>
        <p:txBody>
          <a:bodyPr>
            <a:noAutofit/>
          </a:bodyPr>
          <a:lstStyle/>
          <a:p>
            <a:r>
              <a:rPr kumimoji="1"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Part 2. Geoneutrino measurement and prediction</a:t>
            </a:r>
          </a:p>
          <a:p>
            <a:endParaRPr kumimoji="1"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971550" lvl="1" indent="-514350">
              <a:buFont typeface="+mj-lt"/>
              <a:buAutoNum type="alphaLcPeriod"/>
            </a:pP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Measurements of </a:t>
            </a:r>
            <a:r>
              <a:rPr kumimoji="1" lang="en-US" altLang="zh-CN" sz="3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Borexino</a:t>
            </a: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and </a:t>
            </a:r>
            <a:r>
              <a:rPr kumimoji="1" lang="en-US" altLang="zh-CN" sz="3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KamLAND</a:t>
            </a:r>
            <a:endParaRPr kumimoji="1"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971550" lvl="1" indent="-514350">
              <a:buFont typeface="+mj-lt"/>
              <a:buAutoNum type="alphaLcPeriod"/>
            </a:pP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Prediction for JUNO</a:t>
            </a:r>
          </a:p>
          <a:p>
            <a:endParaRPr kumimoji="1"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B7DB23E-1F80-4DDC-9440-C8613905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2023/7/4</a:t>
            </a:r>
            <a:endParaRPr kumimoji="1"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80A78AE-21A1-4BBE-B56B-5877184B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71D4-B142-C14C-8B4B-C0F567EE4AD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46342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18cad5a0-a1e6-4e21-aff9-adbf2e46b01a"/>
  <p:tag name="COMMONDATA" val="eyJoZGlkIjoiM2U2OTFlMzFmODE3ZmYyMDI1MTI1NjJiMjcxZDZmZWYifQ==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1080</Words>
  <Application>Microsoft Office PowerPoint</Application>
  <PresentationFormat>宽屏</PresentationFormat>
  <Paragraphs>234</Paragraphs>
  <Slides>38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38</vt:i4>
      </vt:variant>
    </vt:vector>
  </HeadingPairs>
  <TitlesOfParts>
    <vt:vector size="63" baseType="lpstr">
      <vt:lpstr>Arial-BoldMT</vt:lpstr>
      <vt:lpstr>Calibri-Bold</vt:lpstr>
      <vt:lpstr>Calibri-Italic</vt:lpstr>
      <vt:lpstr>CambriaMath</vt:lpstr>
      <vt:lpstr>ColfaxAI</vt:lpstr>
      <vt:lpstr>DengXian-Light</vt:lpstr>
      <vt:lpstr>HY헤드라인M</vt:lpstr>
      <vt:lpstr>Liberation Sans</vt:lpstr>
      <vt:lpstr>MicrosoftYaHei-Bold</vt:lpstr>
      <vt:lpstr>휴먼모음T</vt:lpstr>
      <vt:lpstr>等线</vt:lpstr>
      <vt:lpstr>等线</vt:lpstr>
      <vt:lpstr>等线 Light</vt:lpstr>
      <vt:lpstr>华光大黑二_CNKI</vt:lpstr>
      <vt:lpstr>宋体</vt:lpstr>
      <vt:lpstr>微软雅黑</vt:lpstr>
      <vt:lpstr>Arial</vt:lpstr>
      <vt:lpstr>Calibri</vt:lpstr>
      <vt:lpstr>Calibri Light</vt:lpstr>
      <vt:lpstr>Cambria Math</vt:lpstr>
      <vt:lpstr>Symbol</vt:lpstr>
      <vt:lpstr>Wingdings</vt:lpstr>
      <vt:lpstr>1_Office 主题​​</vt:lpstr>
      <vt:lpstr>2_自定义设计方案</vt:lpstr>
      <vt:lpstr>5_自定义设计方案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Muon Tomography</vt:lpstr>
      <vt:lpstr>PowerPoint 演示文稿</vt:lpstr>
      <vt:lpstr>Cryogenic phonon-scintillating bolometer technology  and applications </vt:lpstr>
      <vt:lpstr>Cryogenic phonon-scintillating bolometer technology  and applications 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何足道</dc:creator>
  <cp:lastModifiedBy>Zhe Wang</cp:lastModifiedBy>
  <cp:revision>272</cp:revision>
  <dcterms:created xsi:type="dcterms:W3CDTF">2022-05-09T03:19:00Z</dcterms:created>
  <dcterms:modified xsi:type="dcterms:W3CDTF">2023-07-08T02:03:38Z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30A5C8389916467AB758B1B39C5D0DCF</vt:lpwstr>
  </property>
</Properties>
</file>