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5" r:id="rId2"/>
    <p:sldId id="280" r:id="rId3"/>
    <p:sldId id="285" r:id="rId4"/>
    <p:sldId id="281" r:id="rId5"/>
    <p:sldId id="301" r:id="rId6"/>
    <p:sldId id="282" r:id="rId7"/>
    <p:sldId id="302" r:id="rId8"/>
    <p:sldId id="286" r:id="rId9"/>
    <p:sldId id="284" r:id="rId10"/>
    <p:sldId id="288" r:id="rId11"/>
    <p:sldId id="289" r:id="rId12"/>
    <p:sldId id="290" r:id="rId13"/>
    <p:sldId id="291" r:id="rId14"/>
    <p:sldId id="287" r:id="rId15"/>
    <p:sldId id="292" r:id="rId16"/>
    <p:sldId id="293" r:id="rId17"/>
    <p:sldId id="295" r:id="rId18"/>
    <p:sldId id="297" r:id="rId19"/>
    <p:sldId id="296" r:id="rId20"/>
    <p:sldId id="303" r:id="rId21"/>
    <p:sldId id="294" r:id="rId22"/>
    <p:sldId id="304" r:id="rId23"/>
    <p:sldId id="298" r:id="rId24"/>
    <p:sldId id="299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5" r:id="rId35"/>
    <p:sldId id="314" r:id="rId36"/>
    <p:sldId id="316" r:id="rId37"/>
    <p:sldId id="317" r:id="rId38"/>
    <p:sldId id="318" r:id="rId39"/>
    <p:sldId id="319" r:id="rId4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A5CD1-1205-4ACE-8777-F114BBB2907C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6838-B8D1-48F0-938C-3D1704E1A52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06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31EA5-B490-4A19-9EDC-F63BE10933E6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143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A2791-4550-F8BE-8163-44D96EB89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623EF-3471-5732-2D19-2CCBC2B63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E6E25-954D-FC50-8942-588251E8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61C3-0FB7-48C9-A1E6-E8245747D15E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50FED-C771-3236-CEB6-A4760F3E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4C218-DF0A-0E99-E093-B73E463D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917-7571-4BA1-984C-37CBC661AA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08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FB8C-DE8A-2F9F-5C26-8802C19C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9500B-F2EF-B657-54EC-3944FF645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8B29-4140-CCB7-C762-BB3C2237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61C3-0FB7-48C9-A1E6-E8245747D15E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DE172-6621-CB71-EAF6-7C8EAFB2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0EF43-1B0D-5C60-1358-D1C3656D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917-7571-4BA1-984C-37CBC661AA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951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CB1B2-B6C8-4476-C68A-14C090DEF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5843E-6A2B-D741-0685-1B627292F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EB181-84A7-C28B-1104-9DAA585D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61C3-0FB7-48C9-A1E6-E8245747D15E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D95CC-A631-E997-8222-58E6AFCA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C5E6-0C3F-2808-7325-27CE54D8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917-7571-4BA1-984C-37CBC661AA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367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9E28-1CC8-0C79-5115-7DE15287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7639-EEBC-089F-7D04-D642DA75B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DEBF8-0436-7303-6E98-20BBC43B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61C3-0FB7-48C9-A1E6-E8245747D15E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5DECB-EB7B-FF50-029E-CC585453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2511-4AB3-14E9-9639-1EBE02E9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917-7571-4BA1-984C-37CBC661AA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3092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BC97-ECA2-2D56-C4BB-E3E1B4E5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212A2-B0C3-0074-328A-DC7FB1C3D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BD299-BAA7-884C-A083-4C9FB49F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61C3-0FB7-48C9-A1E6-E8245747D15E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B3A5A-D2F5-04F6-2C0D-B5D281B6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6DBF-0168-409A-B942-72989138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917-7571-4BA1-984C-37CBC661AA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B1D0-1AF8-340D-3A1D-E83353488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66CBB-0F5A-E8CF-F4F8-EBFF4EE5F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2A960-6BAD-99AD-0EE8-97A6C7CFB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7FA8E-0220-23D2-E3E0-E8FA03E2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61C3-0FB7-48C9-A1E6-E8245747D15E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5BE6C-B409-895D-1650-C651ECE4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F42A-E2F7-838E-3934-95624C03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917-7571-4BA1-984C-37CBC661AA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016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A7AD2-EDAE-527C-145A-D156F760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07148-78E8-F274-3C7E-9E4AB166E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ECCBA-D327-8D0B-9032-C787DF5C7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D0BFB-D871-3BAC-965A-6A104DA68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2F9DF-F7AD-E4D6-4EE7-4872C3690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327BA8-C841-D8E6-5A97-B6DF9AC0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61C3-0FB7-48C9-A1E6-E8245747D15E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3741DD-EFF0-F4EF-4342-3C9A559E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B0A14-8F47-4C53-662B-2A6DA98F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917-7571-4BA1-984C-37CBC661AA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82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67EAD-6904-4D20-721F-432EB9DD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88241-02EE-2FD0-0A21-704E3795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61C3-0FB7-48C9-A1E6-E8245747D15E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3AE3A-A4F2-6ADC-0B43-D06E5B90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B8C09-4FE7-1CD1-2227-F0794D5D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917-7571-4BA1-984C-37CBC661AA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863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04F48-D1AB-CCDE-CC52-886C91E5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61C3-0FB7-48C9-A1E6-E8245747D15E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55E9F-4C2D-C786-E9F3-8A7B6B7B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7C5D2-C354-A836-3ACB-3703B888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917-7571-4BA1-984C-37CBC661AA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163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7A7CE-8B1D-77B2-F739-2ABCCD0E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9D11-7DCF-44B9-73B0-C339069A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60697-90FD-29B5-04C4-61AA34609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3B1AE-07E1-0403-9C74-2DDD70ED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61C3-0FB7-48C9-A1E6-E8245747D15E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26D28-FA4C-8F58-11AB-9A22451B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31AF6-2DC3-D1C6-E2F6-C48589CA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917-7571-4BA1-984C-37CBC661AA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2180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9EBE-3603-4272-DB0F-426A1D1D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6A05B-32C9-1128-FD77-8B883798F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5FEE8-640F-C67A-2B81-3559ED653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8C8B9-2F01-E240-F797-A5D8CE7A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61C3-0FB7-48C9-A1E6-E8245747D15E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00E7D-D558-AFFB-9810-6B571705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F00BA-47CD-1575-EFEB-9F307FD8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8917-7571-4BA1-984C-37CBC661AA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21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1001C-DDD7-4F32-041E-5105099B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ED7BB-D9BF-32F1-0660-0082FFE25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14644-DD80-AFC3-EDF4-233C24DC8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161C3-0FB7-48C9-A1E6-E8245747D15E}" type="datetimeFigureOut">
              <a:rPr lang="zh-HK" altLang="en-US" smtClean="0"/>
              <a:t>6/7/2023</a:t>
            </a:fld>
            <a:endParaRPr lang="zh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2436-4B8C-5083-A211-3017393DB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69D29-8042-63D1-EBBF-318330D6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F8917-7571-4BA1-984C-37CBC661AA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78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59EB0B-7ACD-B540-471F-35D4C3D4D8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8819891D-2657-AE86-39CF-60BF043FB5A7}"/>
              </a:ext>
            </a:extLst>
          </p:cNvPr>
          <p:cNvSpPr/>
          <p:nvPr/>
        </p:nvSpPr>
        <p:spPr>
          <a:xfrm>
            <a:off x="9779000" y="5272504"/>
            <a:ext cx="3205042" cy="772695"/>
          </a:xfrm>
          <a:prstGeom prst="flowChartInputOutpu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HK" sz="18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AF5BE8-F82E-306E-F1DE-76D8BDE887A5}"/>
              </a:ext>
            </a:extLst>
          </p:cNvPr>
          <p:cNvSpPr txBox="1">
            <a:spLocks/>
          </p:cNvSpPr>
          <p:nvPr/>
        </p:nvSpPr>
        <p:spPr>
          <a:xfrm>
            <a:off x="-63053" y="596681"/>
            <a:ext cx="12192000" cy="30334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HK" sz="7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Testing </a:t>
            </a:r>
          </a:p>
          <a:p>
            <a:pPr algn="ctr">
              <a:lnSpc>
                <a:spcPct val="150000"/>
              </a:lnSpc>
            </a:pPr>
            <a:r>
              <a:rPr lang="en-US" altLang="zh-HK" sz="7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Lepton Flavor Universality </a:t>
            </a:r>
          </a:p>
          <a:p>
            <a:pPr algn="ctr">
              <a:lnSpc>
                <a:spcPct val="150000"/>
              </a:lnSpc>
            </a:pPr>
            <a:r>
              <a:rPr lang="en-US" altLang="zh-HK" sz="7000" b="1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 Future Z Factories</a:t>
            </a:r>
            <a:endParaRPr lang="zh-TW" altLang="zh-HK" sz="7000" b="1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9EFFE9C-A3B1-0428-3A0B-AEBF1286A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" b="98800" l="12894" r="90855">
                        <a14:foregroundMark x1="56822" y1="8400" x2="59220" y2="5400"/>
                        <a14:foregroundMark x1="60120" y1="2800" x2="62669" y2="1800"/>
                        <a14:foregroundMark x1="27286" y1="19200" x2="23388" y2="19200"/>
                        <a14:foregroundMark x1="23838" y1="18600" x2="22339" y2="18600"/>
                        <a14:foregroundMark x1="17391" y1="30300" x2="14693" y2="30700"/>
                        <a14:foregroundMark x1="17691" y1="26000" x2="15592" y2="25900"/>
                        <a14:foregroundMark x1="18141" y1="25100" x2="17691" y2="23500"/>
                        <a14:foregroundMark x1="16642" y1="24600" x2="17091" y2="24000"/>
                        <a14:foregroundMark x1="20990" y1="38500" x2="17691" y2="38500"/>
                        <a14:foregroundMark x1="18891" y1="37200" x2="17691" y2="34000"/>
                        <a14:foregroundMark x1="17841" y1="30600" x2="12894" y2="31400"/>
                        <a14:foregroundMark x1="37181" y1="48100" x2="35682" y2="45800"/>
                        <a14:foregroundMark x1="35382" y1="45800" x2="39880" y2="55700"/>
                        <a14:foregroundMark x1="39880" y1="55700" x2="38381" y2="52000"/>
                        <a14:foregroundMark x1="31784" y1="41700" x2="31484" y2="42400"/>
                        <a14:foregroundMark x1="32834" y1="42200" x2="32084" y2="43300"/>
                        <a14:foregroundMark x1="49325" y1="70500" x2="41679" y2="59700"/>
                        <a14:foregroundMark x1="41679" y1="59700" x2="46777" y2="74500"/>
                        <a14:foregroundMark x1="45727" y1="68400" x2="43628" y2="66100"/>
                        <a14:foregroundMark x1="44828" y1="68100" x2="46177" y2="78300"/>
                        <a14:foregroundMark x1="45577" y1="68600" x2="43478" y2="67100"/>
                        <a14:foregroundMark x1="53523" y1="80900" x2="56372" y2="94300"/>
                        <a14:foregroundMark x1="56972" y1="87600" x2="56522" y2="98800"/>
                        <a14:foregroundMark x1="56522" y1="98800" x2="56372" y2="98000"/>
                        <a14:foregroundMark x1="50639" y1="89621" x2="54723" y2="96600"/>
                        <a14:foregroundMark x1="49613" y1="85978" x2="48276" y2="83200"/>
                        <a14:foregroundMark x1="54723" y1="96600" x2="51281" y2="89445"/>
                        <a14:foregroundMark x1="50825" y1="86100" x2="47826" y2="80000"/>
                        <a14:backgroundMark x1="48876" y1="90100" x2="47826" y2="86700"/>
                        <a14:backgroundMark x1="47526" y1="86700" x2="49625" y2="89900"/>
                        <a14:backgroundMark x1="48726" y1="88100" x2="48726" y2="87700"/>
                        <a14:backgroundMark x1="48576" y1="86700" x2="46177" y2="84100"/>
                        <a14:backgroundMark x1="48126" y1="86700" x2="48576" y2="87000"/>
                        <a14:backgroundMark x1="48126" y1="85800" x2="47826" y2="86900"/>
                        <a14:backgroundMark x1="48126" y1="86200" x2="47826" y2="85600"/>
                        <a14:backgroundMark x1="48426" y1="86100" x2="46627" y2="83500"/>
                        <a14:backgroundMark x1="48726" y1="86500" x2="47076" y2="8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6"/>
          <a:stretch/>
        </p:blipFill>
        <p:spPr>
          <a:xfrm rot="1844413">
            <a:off x="-473247" y="470808"/>
            <a:ext cx="4908337" cy="82263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E10E1B-713A-63D9-42F0-0CB22BAA3F6F}"/>
              </a:ext>
            </a:extLst>
          </p:cNvPr>
          <p:cNvSpPr txBox="1"/>
          <p:nvPr/>
        </p:nvSpPr>
        <p:spPr>
          <a:xfrm>
            <a:off x="2840764" y="5685822"/>
            <a:ext cx="113105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400" b="1" dirty="0">
                <a:solidFill>
                  <a:schemeClr val="bg1"/>
                </a:solidFill>
              </a:rPr>
              <a:t>(Anson) Tsz Hong Kwok </a:t>
            </a:r>
          </a:p>
          <a:p>
            <a:r>
              <a:rPr lang="en-US" altLang="zh-HK" sz="2000" b="1" dirty="0">
                <a:solidFill>
                  <a:schemeClr val="bg1"/>
                </a:solidFill>
              </a:rPr>
              <a:t>[Hong Kong University of Science and Technology] </a:t>
            </a:r>
          </a:p>
          <a:p>
            <a:r>
              <a:rPr lang="en-US" altLang="zh-HK" sz="2000" dirty="0">
                <a:solidFill>
                  <a:schemeClr val="bg1"/>
                </a:solidFill>
              </a:rPr>
              <a:t>Based on arXiv:2212.02433 with Tin Seng Manfred Ho, Xu-Hui Jiang, </a:t>
            </a:r>
            <a:r>
              <a:rPr lang="en-US" altLang="zh-HK" sz="2000" dirty="0" err="1">
                <a:solidFill>
                  <a:schemeClr val="bg1"/>
                </a:solidFill>
              </a:rPr>
              <a:t>Lingfeng</a:t>
            </a:r>
            <a:r>
              <a:rPr lang="en-US" altLang="zh-HK" sz="2000" dirty="0">
                <a:solidFill>
                  <a:schemeClr val="bg1"/>
                </a:solidFill>
              </a:rPr>
              <a:t> Li, Tao Liu</a:t>
            </a:r>
            <a:endParaRPr lang="zh-HK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Flowchart: Data 18">
            <a:extLst>
              <a:ext uri="{FF2B5EF4-FFF2-40B4-BE49-F238E27FC236}">
                <a16:creationId xmlns:a16="http://schemas.microsoft.com/office/drawing/2014/main" id="{B8149AC5-5C56-C716-6581-A4C02A2177E3}"/>
              </a:ext>
            </a:extLst>
          </p:cNvPr>
          <p:cNvSpPr/>
          <p:nvPr/>
        </p:nvSpPr>
        <p:spPr>
          <a:xfrm>
            <a:off x="9677400" y="5196304"/>
            <a:ext cx="3205042" cy="772695"/>
          </a:xfrm>
          <a:prstGeom prst="flowChartInputOutpu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800" dirty="0">
                <a:solidFill>
                  <a:schemeClr val="bg1"/>
                </a:solidFill>
              </a:rPr>
              <a:t>WIN2023</a:t>
            </a:r>
          </a:p>
          <a:p>
            <a:pPr algn="ctr"/>
            <a:r>
              <a:rPr lang="en-US" altLang="zh-HK" dirty="0">
                <a:solidFill>
                  <a:schemeClr val="bg1"/>
                </a:solidFill>
              </a:rPr>
              <a:t>7</a:t>
            </a:r>
            <a:r>
              <a:rPr lang="en-US" altLang="zh-HK" sz="1800" dirty="0">
                <a:solidFill>
                  <a:schemeClr val="bg1"/>
                </a:solidFill>
              </a:rPr>
              <a:t> July 2023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AE547E3-F19C-91C3-8786-3C6E9E5B1D1D}"/>
              </a:ext>
            </a:extLst>
          </p:cNvPr>
          <p:cNvSpPr txBox="1">
            <a:spLocks/>
          </p:cNvSpPr>
          <p:nvPr/>
        </p:nvSpPr>
        <p:spPr>
          <a:xfrm>
            <a:off x="-71073" y="601361"/>
            <a:ext cx="12192000" cy="30334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HK" sz="7000" b="1" dirty="0">
                <a:ln w="38100">
                  <a:solidFill>
                    <a:schemeClr val="bg1"/>
                  </a:solidFill>
                </a:ln>
                <a:noFill/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Testing </a:t>
            </a:r>
          </a:p>
          <a:p>
            <a:pPr algn="ctr">
              <a:lnSpc>
                <a:spcPct val="150000"/>
              </a:lnSpc>
            </a:pPr>
            <a:r>
              <a:rPr lang="en-US" altLang="zh-HK" sz="7000" b="1" dirty="0">
                <a:ln w="38100">
                  <a:solidFill>
                    <a:schemeClr val="bg1"/>
                  </a:solidFill>
                </a:ln>
                <a:noFill/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Lepton Flavor Universality </a:t>
            </a:r>
          </a:p>
          <a:p>
            <a:pPr algn="ctr">
              <a:lnSpc>
                <a:spcPct val="150000"/>
              </a:lnSpc>
            </a:pPr>
            <a:r>
              <a:rPr lang="en-US" altLang="zh-HK" sz="7000" b="1" dirty="0">
                <a:ln w="38100">
                  <a:solidFill>
                    <a:schemeClr val="bg1"/>
                  </a:solidFill>
                </a:ln>
                <a:noFill/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at Future Z Factories</a:t>
            </a:r>
            <a:endParaRPr lang="zh-TW" altLang="zh-HK" sz="7000" b="1" dirty="0">
              <a:ln w="38100">
                <a:solidFill>
                  <a:schemeClr val="bg1"/>
                </a:solidFill>
              </a:ln>
              <a:noFill/>
              <a:effectLst/>
              <a:latin typeface="Segoe UI Black" panose="020B0A02040204020203" pitchFamily="34" charset="0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548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Reconstruction Scheme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EFB62-9299-F962-511C-7E03CA8378E6}"/>
              </a:ext>
            </a:extLst>
          </p:cNvPr>
          <p:cNvSpPr txBox="1">
            <a:spLocks/>
          </p:cNvSpPr>
          <p:nvPr/>
        </p:nvSpPr>
        <p:spPr>
          <a:xfrm>
            <a:off x="966787" y="1123058"/>
            <a:ext cx="8805863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1. Reconstruct </a:t>
            </a:r>
            <a:r>
              <a:rPr lang="en-US" altLang="zh-HK" sz="2800" b="1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HK" sz="2800" b="1" i="0" baseline="-2500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HK" sz="2800" b="1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and identify </a:t>
            </a:r>
            <a:r>
              <a:rPr lang="el-GR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zh-HK" altLang="en-US" sz="1800" baseline="-250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一張含有 文字, 行, 螢幕擷取畫面, 圖表 的圖片&#10;&#10;Description automatically generated">
            <a:extLst>
              <a:ext uri="{FF2B5EF4-FFF2-40B4-BE49-F238E27FC236}">
                <a16:creationId xmlns:a16="http://schemas.microsoft.com/office/drawing/2014/main" id="{90ECAA52-054A-5E0C-13EB-25206A53C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46" y="1018129"/>
            <a:ext cx="2501530" cy="18045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77D535-F00A-D72A-8694-2C1897638F84}"/>
              </a:ext>
            </a:extLst>
          </p:cNvPr>
          <p:cNvSpPr txBox="1">
            <a:spLocks/>
          </p:cNvSpPr>
          <p:nvPr/>
        </p:nvSpPr>
        <p:spPr>
          <a:xfrm>
            <a:off x="966787" y="1926347"/>
            <a:ext cx="8805863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2. Deduce H</a:t>
            </a:r>
            <a:r>
              <a:rPr lang="en-US" altLang="zh-HK" sz="2800" b="1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decay vertex</a:t>
            </a:r>
            <a:endParaRPr lang="zh-HK" altLang="en-US" sz="1800" baseline="-250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BD5CEA-01EA-3702-053E-BFFE55B41A71}"/>
              </a:ext>
            </a:extLst>
          </p:cNvPr>
          <p:cNvSpPr txBox="1">
            <a:spLocks/>
          </p:cNvSpPr>
          <p:nvPr/>
        </p:nvSpPr>
        <p:spPr>
          <a:xfrm>
            <a:off x="1357312" y="2513903"/>
            <a:ext cx="4452938" cy="1601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If </a:t>
            </a:r>
            <a:r>
              <a:rPr lang="en-US" altLang="zh-HK" sz="2000" b="1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HK" sz="2000" b="1" i="0" baseline="-2500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is prompt: </a:t>
            </a:r>
            <a:endParaRPr lang="en-US" altLang="zh-HK" sz="1600" b="1" i="0" dirty="0">
              <a:solidFill>
                <a:srgbClr val="003366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HK" sz="16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HK" sz="1600" baseline="-250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altLang="zh-HK" sz="16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decay vertex = </a:t>
            </a:r>
            <a:r>
              <a:rPr lang="en-US" altLang="zh-HK" sz="1600" dirty="0" err="1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HK" sz="1600" baseline="-25000" dirty="0" err="1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HK" sz="16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decay vertex</a:t>
            </a:r>
          </a:p>
          <a:p>
            <a:endParaRPr lang="zh-HK" altLang="en-US" sz="11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81FC10-1692-4348-4345-CA8DF3C37717}"/>
              </a:ext>
            </a:extLst>
          </p:cNvPr>
          <p:cNvSpPr txBox="1">
            <a:spLocks/>
          </p:cNvSpPr>
          <p:nvPr/>
        </p:nvSpPr>
        <p:spPr>
          <a:xfrm>
            <a:off x="6259173" y="2493196"/>
            <a:ext cx="4835711" cy="1601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If </a:t>
            </a:r>
            <a:r>
              <a:rPr lang="en-US" altLang="zh-HK" sz="2000" b="1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HK" sz="2000" b="1" i="0" baseline="-2500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is not prompt: </a:t>
            </a:r>
            <a:endParaRPr lang="en-US" altLang="zh-HK" sz="1600" b="1" i="0" dirty="0">
              <a:solidFill>
                <a:srgbClr val="003366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HK" sz="16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HK" sz="1600" baseline="-250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altLang="zh-HK" sz="16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decay vertex = </a:t>
            </a:r>
          </a:p>
          <a:p>
            <a:r>
              <a:rPr lang="en-US" altLang="zh-HK" sz="16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point at </a:t>
            </a:r>
            <a:r>
              <a:rPr lang="en-US" altLang="zh-HK" sz="1600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HK" sz="1600" i="0" baseline="-2500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HK" sz="1600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HK" sz="16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trajectory closest to μ track</a:t>
            </a:r>
            <a:endParaRPr lang="zh-HK" altLang="en-US" sz="16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 descr="一張含有 行, 圖表, 繪圖 的圖片&#10;&#10;Description automatically generated">
            <a:extLst>
              <a:ext uri="{FF2B5EF4-FFF2-40B4-BE49-F238E27FC236}">
                <a16:creationId xmlns:a16="http://schemas.microsoft.com/office/drawing/2014/main" id="{B21EDDE2-CD01-4EC9-F00F-091D649E7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87" y="3712852"/>
            <a:ext cx="3678918" cy="3100002"/>
          </a:xfrm>
          <a:prstGeom prst="rect">
            <a:avLst/>
          </a:prstGeom>
        </p:spPr>
      </p:pic>
      <p:pic>
        <p:nvPicPr>
          <p:cNvPr id="14" name="Picture 13" descr="一張含有 行, 圖表 的圖片&#10;&#10;Description automatically generated">
            <a:extLst>
              <a:ext uri="{FF2B5EF4-FFF2-40B4-BE49-F238E27FC236}">
                <a16:creationId xmlns:a16="http://schemas.microsoft.com/office/drawing/2014/main" id="{DCB50D92-831F-B8FA-1870-7FBEA3205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3664240"/>
            <a:ext cx="3828314" cy="31650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BB339B-6088-F76D-A1F4-E5D8F578429B}"/>
              </a:ext>
            </a:extLst>
          </p:cNvPr>
          <p:cNvSpPr txBox="1"/>
          <p:nvPr/>
        </p:nvSpPr>
        <p:spPr>
          <a:xfrm>
            <a:off x="11715750" y="645789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9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5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D31323-53A4-5FED-8652-FB08B7A3AEF4}"/>
              </a:ext>
            </a:extLst>
          </p:cNvPr>
          <p:cNvSpPr txBox="1"/>
          <p:nvPr/>
        </p:nvSpPr>
        <p:spPr>
          <a:xfrm>
            <a:off x="966787" y="1325563"/>
            <a:ext cx="9258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Deduce b-hadron energy:</a:t>
            </a:r>
          </a:p>
          <a:p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en-US" altLang="zh-HK" sz="20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(Energy-momentum conversation)</a:t>
            </a:r>
            <a:endParaRPr lang="zh-HK" altLang="en-US" sz="20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Reconstruction Scheme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FFEE0-59F7-FA5D-655C-4C51D3B2FBF9}"/>
              </a:ext>
            </a:extLst>
          </p:cNvPr>
          <p:cNvSpPr txBox="1"/>
          <p:nvPr/>
        </p:nvSpPr>
        <p:spPr>
          <a:xfrm>
            <a:off x="10225087" y="2733653"/>
            <a:ext cx="20393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Truth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FB8481-B284-FBB5-4F46-C10BCDE07367}"/>
              </a:ext>
            </a:extLst>
          </p:cNvPr>
          <p:cNvCxnSpPr>
            <a:cxnSpLocks/>
          </p:cNvCxnSpPr>
          <p:nvPr/>
        </p:nvCxnSpPr>
        <p:spPr>
          <a:xfrm>
            <a:off x="9705975" y="3244334"/>
            <a:ext cx="493712" cy="0"/>
          </a:xfrm>
          <a:prstGeom prst="line">
            <a:avLst/>
          </a:prstGeom>
          <a:ln w="381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C74291-5ABF-6995-BFB4-549DB3B81DFF}"/>
              </a:ext>
            </a:extLst>
          </p:cNvPr>
          <p:cNvCxnSpPr>
            <a:cxnSpLocks/>
          </p:cNvCxnSpPr>
          <p:nvPr/>
        </p:nvCxnSpPr>
        <p:spPr>
          <a:xfrm>
            <a:off x="9705975" y="2918319"/>
            <a:ext cx="516134" cy="0"/>
          </a:xfrm>
          <a:prstGeom prst="line">
            <a:avLst/>
          </a:prstGeom>
          <a:ln w="38100">
            <a:solidFill>
              <a:srgbClr val="0033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6D388B-F32A-DAA7-860D-694D8726E834}"/>
              </a:ext>
            </a:extLst>
          </p:cNvPr>
          <p:cNvSpPr txBox="1"/>
          <p:nvPr/>
        </p:nvSpPr>
        <p:spPr>
          <a:xfrm>
            <a:off x="10225506" y="3059668"/>
            <a:ext cx="203892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Reconstruction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F8721-4394-262C-AF07-5820CDF5B682}"/>
              </a:ext>
            </a:extLst>
          </p:cNvPr>
          <p:cNvSpPr txBox="1"/>
          <p:nvPr/>
        </p:nvSpPr>
        <p:spPr>
          <a:xfrm>
            <a:off x="264319" y="3705910"/>
            <a:ext cx="39362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800" b="0" i="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In good agreement! </a:t>
            </a:r>
          </a:p>
          <a:p>
            <a:r>
              <a:rPr lang="en-US" altLang="zh-HK" sz="2800" b="0" i="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(error ∼ O(1GeV))</a:t>
            </a:r>
            <a:br>
              <a:rPr lang="en-US" altLang="zh-HK" sz="28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zh-HK" altLang="en-US" sz="2800" dirty="0">
              <a:solidFill>
                <a:srgbClr val="C00000"/>
              </a:solidFill>
              <a:latin typeface="Segoe UI Black" panose="020B0A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7668B0-7C8E-D753-6C10-DBC1D48C7BC5}"/>
              </a:ext>
            </a:extLst>
          </p:cNvPr>
          <p:cNvSpPr txBox="1"/>
          <p:nvPr/>
        </p:nvSpPr>
        <p:spPr>
          <a:xfrm>
            <a:off x="11715750" y="645789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10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pic>
        <p:nvPicPr>
          <p:cNvPr id="20" name="Content Placeholder 19" descr="一張含有 文字, 圖表, 行, 螢幕擷取畫面 的圖片&#10;&#10;Description automatically generated">
            <a:extLst>
              <a:ext uri="{FF2B5EF4-FFF2-40B4-BE49-F238E27FC236}">
                <a16:creationId xmlns:a16="http://schemas.microsoft.com/office/drawing/2014/main" id="{35965C00-6456-ADAC-FA1A-886CAB172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56" y="2337038"/>
            <a:ext cx="5731030" cy="435133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3E79F0-CD56-307C-CB07-91E7A9247190}"/>
              </a:ext>
            </a:extLst>
          </p:cNvPr>
          <p:cNvSpPr/>
          <p:nvPr/>
        </p:nvSpPr>
        <p:spPr>
          <a:xfrm>
            <a:off x="4895850" y="3429000"/>
            <a:ext cx="1323975" cy="2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10DBE-23BE-B13B-172C-9E5AF0600D64}"/>
              </a:ext>
            </a:extLst>
          </p:cNvPr>
          <p:cNvSpPr/>
          <p:nvPr/>
        </p:nvSpPr>
        <p:spPr>
          <a:xfrm>
            <a:off x="5198745" y="5652452"/>
            <a:ext cx="523875" cy="2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342BA3-523D-3895-10CA-2F53434BC353}"/>
              </a:ext>
            </a:extLst>
          </p:cNvPr>
          <p:cNvSpPr/>
          <p:nvPr/>
        </p:nvSpPr>
        <p:spPr>
          <a:xfrm>
            <a:off x="5547359" y="5562917"/>
            <a:ext cx="523875" cy="27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0E157D-0E9B-B4A6-C013-48961998074D}"/>
              </a:ext>
            </a:extLst>
          </p:cNvPr>
          <p:cNvSpPr/>
          <p:nvPr/>
        </p:nvSpPr>
        <p:spPr>
          <a:xfrm>
            <a:off x="5807659" y="4714368"/>
            <a:ext cx="814121" cy="987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B51047-7006-D928-C69B-C2389F9FC0CC}"/>
              </a:ext>
            </a:extLst>
          </p:cNvPr>
          <p:cNvSpPr/>
          <p:nvPr/>
        </p:nvSpPr>
        <p:spPr>
          <a:xfrm>
            <a:off x="6436234" y="4019205"/>
            <a:ext cx="1328546" cy="987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36D8D0-23C7-0037-9AF7-780B4B1B2868}"/>
              </a:ext>
            </a:extLst>
          </p:cNvPr>
          <p:cNvSpPr/>
          <p:nvPr/>
        </p:nvSpPr>
        <p:spPr>
          <a:xfrm>
            <a:off x="7541021" y="4444127"/>
            <a:ext cx="383666" cy="44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D4A39F-1050-B165-B446-AF81AC9E8408}"/>
              </a:ext>
            </a:extLst>
          </p:cNvPr>
          <p:cNvSpPr/>
          <p:nvPr/>
        </p:nvSpPr>
        <p:spPr>
          <a:xfrm>
            <a:off x="7860488" y="5090905"/>
            <a:ext cx="1138732" cy="86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563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b="0" i="0" dirty="0">
                <a:solidFill>
                  <a:srgbClr val="003366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Discriminators for </a:t>
            </a:r>
            <a:r>
              <a:rPr lang="el-GR" altLang="zh-HK" b="0" i="0" dirty="0">
                <a:solidFill>
                  <a:srgbClr val="003366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τ , μ </a:t>
            </a:r>
            <a:r>
              <a:rPr lang="en-US" altLang="zh-HK" b="0" i="0" dirty="0">
                <a:solidFill>
                  <a:srgbClr val="003366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Channel Separation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19907-3472-F211-DB51-D05CC5F84EBD}"/>
              </a:ext>
            </a:extLst>
          </p:cNvPr>
          <p:cNvSpPr txBox="1"/>
          <p:nvPr/>
        </p:nvSpPr>
        <p:spPr>
          <a:xfrm>
            <a:off x="11715750" y="645789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11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B5B45-D335-8B46-80FD-5BFF4E089B0F}"/>
              </a:ext>
            </a:extLst>
          </p:cNvPr>
          <p:cNvSpPr txBox="1"/>
          <p:nvPr/>
        </p:nvSpPr>
        <p:spPr>
          <a:xfrm>
            <a:off x="4724400" y="261937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HK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96E88-EE3A-51BD-906A-893F19B61D9B}"/>
              </a:ext>
            </a:extLst>
          </p:cNvPr>
          <p:cNvSpPr txBox="1"/>
          <p:nvPr/>
        </p:nvSpPr>
        <p:spPr>
          <a:xfrm>
            <a:off x="877949" y="1223308"/>
            <a:ext cx="109918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Momentum transferred to lepton system: q</a:t>
            </a:r>
            <a:r>
              <a:rPr lang="en-US" altLang="zh-HK" sz="2400" b="1" i="0" baseline="3000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≡ (</a:t>
            </a:r>
            <a:r>
              <a:rPr lang="en-US" altLang="zh-HK" sz="2400" b="1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zh-HK" sz="2400" b="1" i="0" baseline="-2500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Bc</a:t>
            </a:r>
            <a:r>
              <a:rPr lang="en-US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− </a:t>
            </a:r>
            <a:r>
              <a:rPr lang="en-US" altLang="zh-HK" sz="2400" b="1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zh-HK" sz="2400" b="1" i="0" baseline="-2500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</a:t>
            </a:r>
            <a:r>
              <a:rPr lang="en-US" altLang="zh-HK" sz="2400" b="1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/</a:t>
            </a:r>
            <a:r>
              <a:rPr lang="el-GR" altLang="zh-HK" sz="2400" b="1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ψ</a:t>
            </a:r>
            <a:r>
              <a:rPr lang="el-GR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)</a:t>
            </a:r>
            <a:r>
              <a:rPr lang="el-GR" altLang="zh-HK" sz="2400" b="1" i="0" baseline="3000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</a:t>
            </a:r>
            <a:br>
              <a:rPr lang="el-GR" altLang="zh-HK" sz="24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lang="en-US" altLang="zh-HK" sz="2400" b="1" dirty="0">
              <a:solidFill>
                <a:srgbClr val="003366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US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Missing mass: m</a:t>
            </a:r>
            <a:r>
              <a:rPr lang="en-US" altLang="zh-HK" sz="2400" b="1" i="0" baseline="3000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</a:t>
            </a:r>
            <a:r>
              <a:rPr lang="en-US" altLang="zh-HK" sz="2400" b="1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miss</a:t>
            </a:r>
            <a:r>
              <a:rPr lang="en-US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≡ (</a:t>
            </a:r>
            <a:r>
              <a:rPr lang="en-US" altLang="zh-HK" sz="2400" b="1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zh-HK" sz="2400" b="1" i="0" baseline="-2500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Bc</a:t>
            </a:r>
            <a:r>
              <a:rPr lang="en-US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− </a:t>
            </a:r>
            <a:r>
              <a:rPr lang="en-US" altLang="zh-HK" sz="2400" b="1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zh-HK" sz="2400" b="1" i="0" baseline="-2500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</a:t>
            </a:r>
            <a:r>
              <a:rPr lang="en-US" altLang="zh-HK" sz="2400" b="1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/</a:t>
            </a:r>
            <a:r>
              <a:rPr lang="el-GR" altLang="zh-HK" sz="2400" b="1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ψ</a:t>
            </a:r>
            <a:r>
              <a:rPr lang="el-GR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− </a:t>
            </a:r>
            <a:r>
              <a:rPr lang="en-US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</a:t>
            </a:r>
            <a:r>
              <a:rPr lang="el-GR" altLang="zh-HK" sz="2400" b="1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μ</a:t>
            </a:r>
            <a:r>
              <a:rPr lang="el-GR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)</a:t>
            </a:r>
            <a:r>
              <a:rPr lang="el-GR" altLang="zh-HK" sz="2400" b="1" i="0" baseline="3000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</a:t>
            </a:r>
            <a:br>
              <a:rPr lang="el-GR" altLang="zh-HK" sz="24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lang="en-US" altLang="zh-HK" sz="2400" b="1" dirty="0">
              <a:solidFill>
                <a:srgbClr val="003366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US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The closest distance between secondary vertex (SV) and muon track</a:t>
            </a:r>
            <a:endParaRPr lang="zh-HK" altLang="en-US" sz="24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一張含有 圖表, 行 的圖片&#10;&#10;Description automatically generated">
            <a:extLst>
              <a:ext uri="{FF2B5EF4-FFF2-40B4-BE49-F238E27FC236}">
                <a16:creationId xmlns:a16="http://schemas.microsoft.com/office/drawing/2014/main" id="{5DC68829-F233-E95C-258D-3DDA04312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50" y="3215483"/>
            <a:ext cx="5997099" cy="3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b="0" i="0" dirty="0">
                <a:solidFill>
                  <a:srgbClr val="003366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Discriminators for </a:t>
            </a:r>
            <a:r>
              <a:rPr lang="el-GR" altLang="zh-HK" b="0" i="0" dirty="0">
                <a:solidFill>
                  <a:srgbClr val="003366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τ , μ </a:t>
            </a:r>
            <a:r>
              <a:rPr lang="en-US" altLang="zh-HK" b="0" i="0" dirty="0">
                <a:solidFill>
                  <a:srgbClr val="003366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Channel Separation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EAC8A-2184-405A-3B8D-4787592E0443}"/>
              </a:ext>
            </a:extLst>
          </p:cNvPr>
          <p:cNvSpPr txBox="1"/>
          <p:nvPr/>
        </p:nvSpPr>
        <p:spPr>
          <a:xfrm>
            <a:off x="11715750" y="645789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12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pic>
        <p:nvPicPr>
          <p:cNvPr id="5" name="Picture 4" descr="一張含有 文字, 圖表, 螢幕擷取畫面, 方案 的圖片&#10;&#10;Description automatically generated">
            <a:extLst>
              <a:ext uri="{FF2B5EF4-FFF2-40B4-BE49-F238E27FC236}">
                <a16:creationId xmlns:a16="http://schemas.microsoft.com/office/drawing/2014/main" id="{E2BF75C9-3BB6-746B-88B7-4397AA2DF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88" y="3776491"/>
            <a:ext cx="3999890" cy="3081509"/>
          </a:xfrm>
          <a:prstGeom prst="rect">
            <a:avLst/>
          </a:prstGeom>
        </p:spPr>
      </p:pic>
      <p:pic>
        <p:nvPicPr>
          <p:cNvPr id="7" name="Picture 6" descr="一張含有 文字, 圖表, 螢幕擷取畫面, 行 的圖片&#10;&#10;Description automatically generated">
            <a:extLst>
              <a:ext uri="{FF2B5EF4-FFF2-40B4-BE49-F238E27FC236}">
                <a16:creationId xmlns:a16="http://schemas.microsoft.com/office/drawing/2014/main" id="{D7C43AAF-92BB-925D-7480-F86FD087C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69" y="1247774"/>
            <a:ext cx="3999890" cy="3127049"/>
          </a:xfrm>
          <a:prstGeom prst="rect">
            <a:avLst/>
          </a:prstGeom>
        </p:spPr>
      </p:pic>
      <p:pic>
        <p:nvPicPr>
          <p:cNvPr id="9" name="Picture 8" descr="一張含有 文字, 圖表, 方案, 地圖 的圖片&#10;&#10;Description automatically generated">
            <a:extLst>
              <a:ext uri="{FF2B5EF4-FFF2-40B4-BE49-F238E27FC236}">
                <a16:creationId xmlns:a16="http://schemas.microsoft.com/office/drawing/2014/main" id="{E03547C5-B096-0A51-F952-C9B7E2C9C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6" y="1247774"/>
            <a:ext cx="4019402" cy="31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9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Backgrounds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1302B-AC09-9785-470A-C7A55E206CF3}"/>
              </a:ext>
            </a:extLst>
          </p:cNvPr>
          <p:cNvSpPr txBox="1">
            <a:spLocks/>
          </p:cNvSpPr>
          <p:nvPr/>
        </p:nvSpPr>
        <p:spPr>
          <a:xfrm>
            <a:off x="520302" y="1325563"/>
            <a:ext cx="5224462" cy="1443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33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Wrong lepton Production</a:t>
            </a:r>
          </a:p>
          <a:p>
            <a:pPr algn="ctr"/>
            <a:endParaRPr lang="en-US" altLang="zh-HK" sz="3300" b="1" i="0" dirty="0">
              <a:solidFill>
                <a:srgbClr val="003366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altLang="zh-HK" sz="24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example:</a:t>
            </a:r>
            <a:endParaRPr lang="zh-HK" altLang="en-US" sz="24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一張含有 行, 圖表 的圖片&#10;&#10;Description automatically generated">
            <a:extLst>
              <a:ext uri="{FF2B5EF4-FFF2-40B4-BE49-F238E27FC236}">
                <a16:creationId xmlns:a16="http://schemas.microsoft.com/office/drawing/2014/main" id="{61F7FD36-E4C7-1648-48C5-159D037A7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7" y="2723122"/>
            <a:ext cx="4503810" cy="3825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4DFD6-51DA-F780-1FA7-2570530E1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9" b="73661" l="2500" r="92500">
                        <a14:foregroundMark x1="76088" y1="38567" x2="82500" y2="22768"/>
                        <a14:foregroundMark x1="27222" y1="41071" x2="30000" y2="32143"/>
                        <a14:foregroundMark x1="25821" y1="45575" x2="27222" y2="41071"/>
                        <a14:foregroundMark x1="30000" y1="32143" x2="30000" y2="32143"/>
                        <a14:foregroundMark x1="55000" y1="3125" x2="5000" y2="2679"/>
                        <a14:foregroundMark x1="75000" y1="10268" x2="92500" y2="14286"/>
                        <a14:foregroundMark x1="65000" y1="7589" x2="65000" y2="17411"/>
                        <a14:foregroundMark x1="10535" y1="55954" x2="10428" y2="58777"/>
                        <a14:foregroundMark x1="10725" y1="50925" x2="10687" y2="51943"/>
                        <a14:foregroundMark x1="11098" y1="41071" x2="10896" y2="46413"/>
                        <a14:foregroundMark x1="12500" y1="4018" x2="11098" y2="41071"/>
                        <a14:foregroundMark x1="15000" y1="71875" x2="15000" y2="71875"/>
                        <a14:foregroundMark x1="22500" y1="68750" x2="22500" y2="68750"/>
                        <a14:foregroundMark x1="22500" y1="65179" x2="22500" y2="65179"/>
                        <a14:foregroundMark x1="27500" y1="61161" x2="27500" y2="61161"/>
                        <a14:foregroundMark x1="30000" y1="56250" x2="30000" y2="56250"/>
                        <a14:foregroundMark x1="35000" y1="53125" x2="35000" y2="53125"/>
                        <a14:foregroundMark x1="37500" y1="48661" x2="37500" y2="48661"/>
                        <a14:foregroundMark x1="40000" y1="45982" x2="40000" y2="45982"/>
                        <a14:backgroundMark x1="59167" y1="71875" x2="97500" y2="65625"/>
                        <a14:backgroundMark x1="40000" y1="75000" x2="59167" y2="71875"/>
                        <a14:backgroundMark x1="92078" y1="45982" x2="97500" y2="42857"/>
                        <a14:backgroundMark x1="87429" y1="48661" x2="92078" y2="45982"/>
                        <a14:backgroundMark x1="79683" y1="53125" x2="87429" y2="48661"/>
                        <a14:backgroundMark x1="74261" y1="56250" x2="79683" y2="53125"/>
                        <a14:backgroundMark x1="65739" y1="61161" x2="74261" y2="56250"/>
                        <a14:backgroundMark x1="58767" y1="65179" x2="65739" y2="61161"/>
                        <a14:backgroundMark x1="52571" y1="68750" x2="58767" y2="65179"/>
                        <a14:backgroundMark x1="47149" y1="71875" x2="52571" y2="68750"/>
                        <a14:backgroundMark x1="42500" y1="74554" x2="47149" y2="71875"/>
                        <a14:backgroundMark x1="51250" y1="68750" x2="50000" y2="69643"/>
                        <a14:backgroundMark x1="56249" y1="65179" x2="51250" y2="68750"/>
                        <a14:backgroundMark x1="61874" y1="61161" x2="56249" y2="65179"/>
                        <a14:backgroundMark x1="68750" y1="56250" x2="61874" y2="61161"/>
                        <a14:backgroundMark x1="73125" y1="53125" x2="68750" y2="56250"/>
                        <a14:backgroundMark x1="79375" y1="48661" x2="73125" y2="53125"/>
                        <a14:backgroundMark x1="83126" y1="45982" x2="79375" y2="48661"/>
                        <a14:backgroundMark x1="92500" y1="39286" x2="83126" y2="45982"/>
                        <a14:backgroundMark x1="51429" y1="68750" x2="55000" y2="66518"/>
                        <a14:backgroundMark x1="50000" y1="69643" x2="51429" y2="68750"/>
                        <a14:backgroundMark x1="42368" y1="71875" x2="35000" y2="75446"/>
                        <a14:backgroundMark x1="48815" y1="68750" x2="42368" y2="71875"/>
                        <a14:backgroundMark x1="52500" y1="66964" x2="48815" y2="68750"/>
                        <a14:backgroundMark x1="10000" y1="41071" x2="10000" y2="41071"/>
                        <a14:backgroundMark x1="11250" y1="48661" x2="12500" y2="50893"/>
                        <a14:backgroundMark x1="10000" y1="46429" x2="11250" y2="48661"/>
                        <a14:backgroundMark x1="8437" y1="56250" x2="10000" y2="54018"/>
                        <a14:backgroundMark x1="7500" y1="57589" x2="8437" y2="56250"/>
                        <a14:backgroundMark x1="10000" y1="52232" x2="22500" y2="50000"/>
                        <a14:backgroundMark x1="9375" y1="48661" x2="7500" y2="47768"/>
                        <a14:backgroundMark x1="18749" y1="53125" x2="9375" y2="48661"/>
                        <a14:backgroundMark x1="22500" y1="54911" x2="18749" y2="53125"/>
                      </a14:backgroundRemoval>
                    </a14:imgEffect>
                  </a14:imgLayer>
                </a14:imgProps>
              </a:ext>
            </a:extLst>
          </a:blip>
          <a:srcRect l="1" r="-4375" b="24816"/>
          <a:stretch/>
        </p:blipFill>
        <p:spPr>
          <a:xfrm>
            <a:off x="2608211" y="2930206"/>
            <a:ext cx="374261" cy="1509713"/>
          </a:xfrm>
          <a:prstGeom prst="rect">
            <a:avLst/>
          </a:prstGeom>
        </p:spPr>
      </p:pic>
      <p:pic>
        <p:nvPicPr>
          <p:cNvPr id="9" name="Picture 8" descr="一張含有 行, 圖表, 螢幕擷取畫面 的圖片&#10;&#10;Description automatically generated">
            <a:extLst>
              <a:ext uri="{FF2B5EF4-FFF2-40B4-BE49-F238E27FC236}">
                <a16:creationId xmlns:a16="http://schemas.microsoft.com/office/drawing/2014/main" id="{6031DEC0-770C-2757-54B3-708D537BB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65" y="2629709"/>
            <a:ext cx="4296965" cy="401239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2877CAA-E72E-3422-C2B7-115FA0449497}"/>
              </a:ext>
            </a:extLst>
          </p:cNvPr>
          <p:cNvSpPr txBox="1">
            <a:spLocks/>
          </p:cNvSpPr>
          <p:nvPr/>
        </p:nvSpPr>
        <p:spPr>
          <a:xfrm>
            <a:off x="6809186" y="1133474"/>
            <a:ext cx="4862512" cy="1852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33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Wrong </a:t>
            </a:r>
            <a:r>
              <a:rPr lang="en-US" altLang="zh-HK" sz="3200" b="1" dirty="0" err="1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HK" sz="3200" b="1" baseline="-25000" dirty="0" err="1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HK" sz="33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Production</a:t>
            </a:r>
          </a:p>
          <a:p>
            <a:pPr algn="ctr"/>
            <a:endParaRPr lang="en-US" altLang="zh-HK" sz="3300" b="1" i="0" dirty="0">
              <a:solidFill>
                <a:srgbClr val="003366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altLang="zh-HK" sz="24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example:</a:t>
            </a:r>
            <a:endParaRPr lang="zh-HK" altLang="en-US" sz="24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6B6274-44C6-CAD1-F434-10C1E5E0742B}"/>
              </a:ext>
            </a:extLst>
          </p:cNvPr>
          <p:cNvSpPr txBox="1"/>
          <p:nvPr/>
        </p:nvSpPr>
        <p:spPr>
          <a:xfrm>
            <a:off x="11715750" y="645789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13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4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b="0" i="0" dirty="0">
                <a:solidFill>
                  <a:srgbClr val="003366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Discriminators for Background Separation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BEB36-4E75-5BE0-A398-913E97DB20B1}"/>
              </a:ext>
            </a:extLst>
          </p:cNvPr>
          <p:cNvSpPr txBox="1"/>
          <p:nvPr/>
        </p:nvSpPr>
        <p:spPr>
          <a:xfrm>
            <a:off x="11715750" y="6457890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14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pic>
        <p:nvPicPr>
          <p:cNvPr id="5" name="Picture 4" descr="一張含有 行, 圖表, 斜率、斜坡 的圖片&#10;&#10;Description automatically generated">
            <a:extLst>
              <a:ext uri="{FF2B5EF4-FFF2-40B4-BE49-F238E27FC236}">
                <a16:creationId xmlns:a16="http://schemas.microsoft.com/office/drawing/2014/main" id="{E2ECC3A9-6EBE-489E-E1FD-FFAFC1B66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" y="2548871"/>
            <a:ext cx="5437155" cy="3387184"/>
          </a:xfrm>
          <a:prstGeom prst="rect">
            <a:avLst/>
          </a:prstGeom>
        </p:spPr>
      </p:pic>
      <p:pic>
        <p:nvPicPr>
          <p:cNvPr id="7" name="Picture 6" descr="一張含有 文字, 螢幕擷取畫面, 陳列, 軟體 的圖片&#10;&#10;Description automatically generated">
            <a:extLst>
              <a:ext uri="{FF2B5EF4-FFF2-40B4-BE49-F238E27FC236}">
                <a16:creationId xmlns:a16="http://schemas.microsoft.com/office/drawing/2014/main" id="{A4E4F451-2924-4143-9189-154827C38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41" y="2548871"/>
            <a:ext cx="4709609" cy="3619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BCD148-5458-DE0D-D538-B132641F352E}"/>
              </a:ext>
            </a:extLst>
          </p:cNvPr>
          <p:cNvSpPr txBox="1"/>
          <p:nvPr/>
        </p:nvSpPr>
        <p:spPr>
          <a:xfrm>
            <a:off x="877949" y="1325563"/>
            <a:ext cx="10991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Isolation variable: </a:t>
            </a:r>
          </a:p>
          <a:p>
            <a:r>
              <a:rPr lang="en-US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total energy, except the tagged final states, inside 0.3(0.6) rad of B cone</a:t>
            </a:r>
            <a:endParaRPr lang="zh-HK" altLang="en-US" sz="24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1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Stat. only BDT results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D7361-51C5-FE54-C84E-5F181265D2D7}"/>
              </a:ext>
            </a:extLst>
          </p:cNvPr>
          <p:cNvSpPr txBox="1"/>
          <p:nvPr/>
        </p:nvSpPr>
        <p:spPr>
          <a:xfrm>
            <a:off x="11715750" y="645789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15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pic>
        <p:nvPicPr>
          <p:cNvPr id="5" name="Picture 4" descr="一張含有 文字, 螢幕擷取畫面, Rectangle, 陳列 的圖片&#10;&#10;Description automatically generated">
            <a:extLst>
              <a:ext uri="{FF2B5EF4-FFF2-40B4-BE49-F238E27FC236}">
                <a16:creationId xmlns:a16="http://schemas.microsoft.com/office/drawing/2014/main" id="{5B53DE4C-8288-E933-D949-8447710DE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00" y="992618"/>
            <a:ext cx="3754133" cy="2920673"/>
          </a:xfrm>
          <a:prstGeom prst="rect">
            <a:avLst/>
          </a:prstGeom>
        </p:spPr>
      </p:pic>
      <p:pic>
        <p:nvPicPr>
          <p:cNvPr id="7" name="Picture 6" descr="一張含有 文字, 螢幕擷取畫面, 陳列, 軟體 的圖片&#10;&#10;Description automatically generated">
            <a:extLst>
              <a:ext uri="{FF2B5EF4-FFF2-40B4-BE49-F238E27FC236}">
                <a16:creationId xmlns:a16="http://schemas.microsoft.com/office/drawing/2014/main" id="{009DA0FA-F895-24C9-ECC8-28B05AAFA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33" y="992618"/>
            <a:ext cx="3735909" cy="2920673"/>
          </a:xfrm>
          <a:prstGeom prst="rect">
            <a:avLst/>
          </a:prstGeom>
        </p:spPr>
      </p:pic>
      <p:pic>
        <p:nvPicPr>
          <p:cNvPr id="9" name="Picture 8" descr="一張含有 文字, 螢幕擷取畫面, 陳列, 軟體 的圖片&#10;&#10;Description automatically generated">
            <a:extLst>
              <a:ext uri="{FF2B5EF4-FFF2-40B4-BE49-F238E27FC236}">
                <a16:creationId xmlns:a16="http://schemas.microsoft.com/office/drawing/2014/main" id="{2CD8F5EE-18D1-855F-2893-B7F55F2F3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11" y="3937327"/>
            <a:ext cx="3735909" cy="2920673"/>
          </a:xfrm>
          <a:prstGeom prst="rect">
            <a:avLst/>
          </a:prstGeom>
        </p:spPr>
      </p:pic>
      <p:pic>
        <p:nvPicPr>
          <p:cNvPr id="11" name="Picture 10" descr="一張含有 文字, 螢幕擷取畫面, Rectangle, 行 的圖片&#10;&#10;Description automatically generated">
            <a:extLst>
              <a:ext uri="{FF2B5EF4-FFF2-40B4-BE49-F238E27FC236}">
                <a16:creationId xmlns:a16="http://schemas.microsoft.com/office/drawing/2014/main" id="{E74C5106-4327-5EF6-D23E-72790B892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33" y="3937327"/>
            <a:ext cx="3735909" cy="2920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0BE749-CF5A-A61E-EAFF-C464EFCD4E6F}"/>
              </a:ext>
            </a:extLst>
          </p:cNvPr>
          <p:cNvSpPr txBox="1"/>
          <p:nvPr/>
        </p:nvSpPr>
        <p:spPr>
          <a:xfrm>
            <a:off x="3000792" y="2318181"/>
            <a:ext cx="2323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zh-HK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σ</a:t>
            </a:r>
            <a:r>
              <a:rPr lang="en-US" altLang="zh-HK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(R</a:t>
            </a:r>
            <a:r>
              <a:rPr lang="en-US" altLang="zh-HK" b="1" baseline="-25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J/</a:t>
            </a:r>
            <a:r>
              <a:rPr lang="el-GR" altLang="zh-HK" b="1" baseline="-25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ψ</a:t>
            </a:r>
            <a:r>
              <a:rPr lang="en-US" altLang="zh-HK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)~4%</a:t>
            </a:r>
            <a:endParaRPr lang="en-US" altLang="zh-HK" sz="1400" b="1" dirty="0">
              <a:solidFill>
                <a:srgbClr val="C00000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US" altLang="zh-HK" sz="1400" b="1" dirty="0">
                <a:solidFill>
                  <a:srgbClr val="C0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Suffered from small yield</a:t>
            </a:r>
            <a:endParaRPr lang="zh-HK" altLang="en-US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1CFF4-7489-BF2B-487C-4CC819D630E7}"/>
              </a:ext>
            </a:extLst>
          </p:cNvPr>
          <p:cNvSpPr txBox="1"/>
          <p:nvPr/>
        </p:nvSpPr>
        <p:spPr>
          <a:xfrm>
            <a:off x="3891815" y="5582329"/>
            <a:ext cx="2139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zh-HK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σ</a:t>
            </a:r>
            <a:r>
              <a:rPr lang="en-US" altLang="zh-HK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(R</a:t>
            </a:r>
            <a:r>
              <a:rPr lang="en-US" altLang="zh-HK" sz="1800" b="1" baseline="-25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altLang="zh-HK" sz="1400" b="1" baseline="-50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altLang="zh-HK" sz="1400" b="1" i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∗</a:t>
            </a:r>
            <a:r>
              <a:rPr lang="en-US" altLang="zh-HK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)~0.3%</a:t>
            </a:r>
            <a:endParaRPr lang="en-US" altLang="zh-HK" b="1" dirty="0">
              <a:solidFill>
                <a:srgbClr val="C00000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20061B-5CAA-F3FC-0D93-E26A07DFD3FC}"/>
                  </a:ext>
                </a:extLst>
              </p:cNvPr>
              <p:cNvSpPr txBox="1"/>
              <p:nvPr/>
            </p:nvSpPr>
            <p:spPr>
              <a:xfrm>
                <a:off x="8163974" y="5397663"/>
                <a:ext cx="20457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zh-HK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altLang="zh-HK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HK" b="1" i="0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l-GR" altLang="zh-HK" b="1" baseline="-25000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Λ</m:t>
                      </m:r>
                      <m:r>
                        <m:rPr>
                          <m:nor/>
                        </m:rPr>
                        <a:rPr lang="en-US" altLang="zh-HK" b="1" baseline="-50000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HK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)~0.</m:t>
                      </m:r>
                      <m:r>
                        <m:rPr>
                          <m:nor/>
                        </m:rPr>
                        <a:rPr lang="en-US" altLang="zh-HK" b="1" i="0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HK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%</m:t>
                      </m:r>
                    </m:oMath>
                  </m:oMathPara>
                </a14:m>
                <a:endParaRPr lang="en-US" altLang="zh-HK" b="1" dirty="0">
                  <a:solidFill>
                    <a:srgbClr val="C00000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20061B-5CAA-F3FC-0D93-E26A07DF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974" y="5397663"/>
                <a:ext cx="2045722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BAA158-08D5-3121-37EB-8BF5D220C50C}"/>
                  </a:ext>
                </a:extLst>
              </p:cNvPr>
              <p:cNvSpPr txBox="1"/>
              <p:nvPr/>
            </p:nvSpPr>
            <p:spPr>
              <a:xfrm>
                <a:off x="8379787" y="2785899"/>
                <a:ext cx="20457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zh-HK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altLang="zh-HK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HK" b="1" i="0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HK" b="1" i="0" baseline="-25000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HK" b="1" i="0" baseline="-50000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zh-HK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)~0.</m:t>
                      </m:r>
                      <m:r>
                        <m:rPr>
                          <m:nor/>
                        </m:rPr>
                        <a:rPr lang="en-US" altLang="zh-HK" b="1" i="0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HK" b="1" dirty="0" smtClean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%</m:t>
                      </m:r>
                    </m:oMath>
                  </m:oMathPara>
                </a14:m>
                <a:endParaRPr lang="en-US" altLang="zh-HK" b="1" dirty="0">
                  <a:solidFill>
                    <a:srgbClr val="C00000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BAA158-08D5-3121-37EB-8BF5D220C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787" y="2785899"/>
                <a:ext cx="2045722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279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D7361-51C5-FE54-C84E-5F181265D2D7}"/>
              </a:ext>
            </a:extLst>
          </p:cNvPr>
          <p:cNvSpPr txBox="1"/>
          <p:nvPr/>
        </p:nvSpPr>
        <p:spPr>
          <a:xfrm>
            <a:off x="11715750" y="645789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16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pic>
        <p:nvPicPr>
          <p:cNvPr id="5" name="Picture 4" descr="一張含有 文字, 螢幕擷取畫面, 卡通, 字型 的圖片&#10;&#10;Description automatically generated">
            <a:extLst>
              <a:ext uri="{FF2B5EF4-FFF2-40B4-BE49-F238E27FC236}">
                <a16:creationId xmlns:a16="http://schemas.microsoft.com/office/drawing/2014/main" id="{EFA75567-57FA-8846-E5C3-D9048AC9B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25" y="314265"/>
            <a:ext cx="7532450" cy="6143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8A1D52-A040-0DD8-41E4-9F48558FF626}"/>
              </a:ext>
            </a:extLst>
          </p:cNvPr>
          <p:cNvSpPr txBox="1"/>
          <p:nvPr/>
        </p:nvSpPr>
        <p:spPr>
          <a:xfrm>
            <a:off x="3581400" y="5689191"/>
            <a:ext cx="3219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400" b="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US" altLang="zh-HK" sz="1400" b="0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Grzadkowski</a:t>
            </a:r>
            <a:r>
              <a:rPr lang="en-US" altLang="zh-HK" sz="1400" b="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et al. (2010)]</a:t>
            </a:r>
            <a:endParaRPr lang="zh-HK" altLang="en-US" sz="14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2B1D0-5DD5-8637-3781-4A952AEF3EA2}"/>
              </a:ext>
            </a:extLst>
          </p:cNvPr>
          <p:cNvSpPr txBox="1"/>
          <p:nvPr/>
        </p:nvSpPr>
        <p:spPr>
          <a:xfrm>
            <a:off x="-77849" y="6550223"/>
            <a:ext cx="11947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zh-HK" sz="1400" b="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[Buras et al. (2015); Angelescu et al. (2018); Feruglio et al. (2018), Hu et al. (2019); Alasfar et al. (2020); Fajfer et al. (2021); Cornella et al. (2021)]</a:t>
            </a:r>
            <a:endParaRPr lang="zh-HK" altLang="en-US" sz="14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4143374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Theoretical </a:t>
            </a:r>
          </a:p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Workflow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7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D7361-51C5-FE54-C84E-5F181265D2D7}"/>
              </a:ext>
            </a:extLst>
          </p:cNvPr>
          <p:cNvSpPr txBox="1"/>
          <p:nvPr/>
        </p:nvSpPr>
        <p:spPr>
          <a:xfrm>
            <a:off x="11715750" y="645789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17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pic>
        <p:nvPicPr>
          <p:cNvPr id="5" name="Picture 4" descr="一張含有 圓形, 圖表, 文字, 螢幕擷取畫面 的圖片&#10;&#10;Description automatically generated">
            <a:extLst>
              <a:ext uri="{FF2B5EF4-FFF2-40B4-BE49-F238E27FC236}">
                <a16:creationId xmlns:a16="http://schemas.microsoft.com/office/drawing/2014/main" id="{BC4FD9F8-99F9-24D1-FABB-D4AA6E9FB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80" y="180521"/>
            <a:ext cx="7087589" cy="6496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7FCDD0-6223-BF55-8FEF-C752F68A0C67}"/>
              </a:ext>
            </a:extLst>
          </p:cNvPr>
          <p:cNvSpPr txBox="1"/>
          <p:nvPr/>
        </p:nvSpPr>
        <p:spPr>
          <a:xfrm>
            <a:off x="7943850" y="499973"/>
            <a:ext cx="41338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At μ ∼ m</a:t>
            </a:r>
            <a:r>
              <a:rPr lang="en-US" altLang="zh-HK" sz="2800" b="1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</a:p>
          <a:p>
            <a:b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Integrate out heavy</a:t>
            </a:r>
            <a:b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SM fields (W , Z , h, t)]</a:t>
            </a:r>
            <a:b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altLang="zh-HK" sz="28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HK" sz="2800" b="1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 correlation</a:t>
            </a:r>
            <a:endParaRPr lang="zh-HK" altLang="en-US" sz="2800" b="1" u="sng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647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LEFT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D7361-51C5-FE54-C84E-5F181265D2D7}"/>
              </a:ext>
            </a:extLst>
          </p:cNvPr>
          <p:cNvSpPr txBox="1"/>
          <p:nvPr/>
        </p:nvSpPr>
        <p:spPr>
          <a:xfrm>
            <a:off x="11715750" y="645789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18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pic>
        <p:nvPicPr>
          <p:cNvPr id="5" name="Picture 4" descr="一張含有 圓形, 圖表, 文字, 行 的圖片&#10;&#10;Description automatically generated">
            <a:extLst>
              <a:ext uri="{FF2B5EF4-FFF2-40B4-BE49-F238E27FC236}">
                <a16:creationId xmlns:a16="http://schemas.microsoft.com/office/drawing/2014/main" id="{93C19BFB-D09A-6AE8-C3B8-01D33441A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15" y="1007476"/>
            <a:ext cx="6230219" cy="55633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3EE770-C975-5C47-22C3-FBF4D406BC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638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SMEFT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74385-4695-9378-4332-3948E862FBD9}"/>
              </a:ext>
            </a:extLst>
          </p:cNvPr>
          <p:cNvSpPr txBox="1"/>
          <p:nvPr/>
        </p:nvSpPr>
        <p:spPr>
          <a:xfrm>
            <a:off x="8496734" y="871448"/>
            <a:ext cx="33142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At Λ ~ </a:t>
            </a: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multi-</a:t>
            </a:r>
            <a:r>
              <a:rPr lang="en-US" altLang="zh-HK" sz="2800" b="1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TeV</a:t>
            </a:r>
            <a:endParaRPr lang="en-US" altLang="zh-HK" sz="2800" b="1" i="0" dirty="0">
              <a:solidFill>
                <a:srgbClr val="003366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All SM fields</a:t>
            </a:r>
            <a:b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Under SM </a:t>
            </a:r>
            <a:r>
              <a:rPr lang="en-US" altLang="zh-HK" sz="2800" b="1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sym</a:t>
            </a:r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b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altLang="zh-HK" sz="28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HK" sz="2800" b="1" i="0" u="sng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Correlated!!!</a:t>
            </a:r>
            <a:endParaRPr lang="zh-HK" altLang="en-US" sz="2800" b="1" u="sng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7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8A0126-C13D-C8B1-3527-2CF15C7F8A72}"/>
              </a:ext>
            </a:extLst>
          </p:cNvPr>
          <p:cNvSpPr txBox="1">
            <a:spLocks/>
          </p:cNvSpPr>
          <p:nvPr/>
        </p:nvSpPr>
        <p:spPr>
          <a:xfrm>
            <a:off x="1085850" y="0"/>
            <a:ext cx="10020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What is LFU? And Why?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CA3B87-830F-9C23-5968-1BC7F5498A42}"/>
              </a:ext>
            </a:extLst>
          </p:cNvPr>
          <p:cNvSpPr/>
          <p:nvPr/>
        </p:nvSpPr>
        <p:spPr>
          <a:xfrm>
            <a:off x="985173" y="2655335"/>
            <a:ext cx="10221653" cy="2045825"/>
          </a:xfrm>
          <a:prstGeom prst="roundRect">
            <a:avLst/>
          </a:prstGeom>
          <a:noFill/>
          <a:ln w="38100">
            <a:solidFill>
              <a:srgbClr val="0033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HK" sz="28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Three generations of leptons are the same </a:t>
            </a:r>
          </a:p>
          <a:p>
            <a:pPr algn="ctr"/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(having same couplings to the SM gauge bosons) </a:t>
            </a:r>
          </a:p>
          <a:p>
            <a:pPr algn="ctr"/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except having different masses.</a:t>
            </a:r>
            <a:endParaRPr lang="zh-HK" altLang="en-US" sz="28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145B28-E396-5233-7721-4D35356D0A3F}"/>
              </a:ext>
            </a:extLst>
          </p:cNvPr>
          <p:cNvSpPr/>
          <p:nvPr/>
        </p:nvSpPr>
        <p:spPr>
          <a:xfrm>
            <a:off x="4211287" y="2226553"/>
            <a:ext cx="3769424" cy="857563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SM assumes: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1E15B-70C0-FE3B-750E-8E8F287AE68C}"/>
              </a:ext>
            </a:extLst>
          </p:cNvPr>
          <p:cNvSpPr txBox="1"/>
          <p:nvPr/>
        </p:nvSpPr>
        <p:spPr>
          <a:xfrm>
            <a:off x="11715750" y="6457890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A4D14-FE8D-F55A-C8CA-6C8787F240C9}"/>
              </a:ext>
            </a:extLst>
          </p:cNvPr>
          <p:cNvSpPr txBox="1"/>
          <p:nvPr/>
        </p:nvSpPr>
        <p:spPr>
          <a:xfrm>
            <a:off x="0" y="6479173"/>
            <a:ext cx="11658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600" b="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[See also Laing Sun’s Talk]</a:t>
            </a:r>
          </a:p>
        </p:txBody>
      </p:sp>
    </p:spTree>
    <p:extLst>
      <p:ext uri="{BB962C8B-B14F-4D97-AF65-F5344CB8AC3E}">
        <p14:creationId xmlns:p14="http://schemas.microsoft.com/office/powerpoint/2010/main" val="3764186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6BA370-55D6-A80D-FFD5-FAC83C0C2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9748"/>
            <a:ext cx="10515600" cy="314569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A4058-4567-9A3D-ED53-FE43B5DF8CBA}"/>
              </a:ext>
            </a:extLst>
          </p:cNvPr>
          <p:cNvSpPr txBox="1"/>
          <p:nvPr/>
        </p:nvSpPr>
        <p:spPr>
          <a:xfrm>
            <a:off x="7981950" y="4966216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 This Study </a:t>
            </a:r>
            <a:endParaRPr lang="zh-HK" altLang="en-US" dirty="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24E5281-092F-B304-3A79-AAD384E5EB91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>
            <a:off x="7171392" y="4648200"/>
            <a:ext cx="810558" cy="502682"/>
          </a:xfrm>
          <a:prstGeom prst="bentConnector3">
            <a:avLst>
              <a:gd name="adj1" fmla="val 9935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CA03FE54-BFAD-D57D-05A3-71C25601320B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9232613" y="4663495"/>
            <a:ext cx="816262" cy="487387"/>
          </a:xfrm>
          <a:prstGeom prst="bentConnector3">
            <a:avLst>
              <a:gd name="adj1" fmla="val 10134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D64F7F-6391-51B1-001F-68402F72F8B9}"/>
              </a:ext>
            </a:extLst>
          </p:cNvPr>
          <p:cNvCxnSpPr/>
          <p:nvPr/>
        </p:nvCxnSpPr>
        <p:spPr>
          <a:xfrm flipV="1">
            <a:off x="8096250" y="4649234"/>
            <a:ext cx="0" cy="316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9182D4-BBE5-5802-197C-934784D41DB2}"/>
              </a:ext>
            </a:extLst>
          </p:cNvPr>
          <p:cNvCxnSpPr/>
          <p:nvPr/>
        </p:nvCxnSpPr>
        <p:spPr>
          <a:xfrm flipV="1">
            <a:off x="9050615" y="4649234"/>
            <a:ext cx="0" cy="316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721C21B-E0D2-BE3B-07A3-C881788E65D4}"/>
              </a:ext>
            </a:extLst>
          </p:cNvPr>
          <p:cNvSpPr txBox="1"/>
          <p:nvPr/>
        </p:nvSpPr>
        <p:spPr>
          <a:xfrm>
            <a:off x="0" y="5934502"/>
            <a:ext cx="63722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US" altLang="zh-HK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HK" b="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[Zheng et al. (2020); </a:t>
            </a:r>
            <a:r>
              <a:rPr lang="da-DK" altLang="zh-HK" b="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Kamenik et al. (2017); Capdevila et al. (2018); Li and Liu (2021); Buras et al. (2015); Li et al. (2022)] </a:t>
            </a:r>
            <a:endParaRPr lang="zh-HK" altLang="en-US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A951C8-C151-1B4F-F3F1-D9B3CD542A95}"/>
              </a:ext>
            </a:extLst>
          </p:cNvPr>
          <p:cNvSpPr txBox="1"/>
          <p:nvPr/>
        </p:nvSpPr>
        <p:spPr>
          <a:xfrm>
            <a:off x="11715750" y="645789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19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D7361-51C5-FE54-C84E-5F181265D2D7}"/>
              </a:ext>
            </a:extLst>
          </p:cNvPr>
          <p:cNvSpPr txBox="1"/>
          <p:nvPr/>
        </p:nvSpPr>
        <p:spPr>
          <a:xfrm>
            <a:off x="11715750" y="64578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20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C96E4-9079-07FD-78CA-6CA7CF94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" t="1793"/>
          <a:stretch/>
        </p:blipFill>
        <p:spPr>
          <a:xfrm>
            <a:off x="101477" y="174844"/>
            <a:ext cx="6651748" cy="654729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B9DEAF-10CA-C1C0-0B4B-56E479C9D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" b="-1"/>
          <a:stretch/>
        </p:blipFill>
        <p:spPr>
          <a:xfrm>
            <a:off x="6399151" y="3184744"/>
            <a:ext cx="5246282" cy="22635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57B96A-EF8B-E20F-A381-B2E88CE25374}"/>
              </a:ext>
            </a:extLst>
          </p:cNvPr>
          <p:cNvSpPr txBox="1"/>
          <p:nvPr/>
        </p:nvSpPr>
        <p:spPr>
          <a:xfrm>
            <a:off x="6399151" y="2091422"/>
            <a:ext cx="5246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Constraint of NP up to multi-</a:t>
            </a:r>
            <a:r>
              <a:rPr lang="en-US" altLang="zh-HK" sz="2400" b="1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TeV</a:t>
            </a:r>
            <a:br>
              <a:rPr lang="en-US" altLang="zh-HK" sz="24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HK" sz="24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when Wilson Coeff. are about O(1)</a:t>
            </a:r>
            <a:endParaRPr lang="zh-HK" altLang="en-US" sz="24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32C58B-869D-7531-838B-F56C906F3A68}"/>
              </a:ext>
            </a:extLst>
          </p:cNvPr>
          <p:cNvSpPr txBox="1">
            <a:spLocks/>
          </p:cNvSpPr>
          <p:nvPr/>
        </p:nvSpPr>
        <p:spPr>
          <a:xfrm>
            <a:off x="3512904" y="0"/>
            <a:ext cx="86790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Wilson Coeff. Constraints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5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一張含有 行, 圖表 的圖片&#10;&#10;Description automatically generated">
            <a:extLst>
              <a:ext uri="{FF2B5EF4-FFF2-40B4-BE49-F238E27FC236}">
                <a16:creationId xmlns:a16="http://schemas.microsoft.com/office/drawing/2014/main" id="{A2D5E4D7-3479-180A-F01C-7F75A3012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8" y="2022077"/>
            <a:ext cx="5940132" cy="286765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F59C4D-5B5F-FDE8-3114-B7027A674D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b="0" i="0" dirty="0">
                <a:solidFill>
                  <a:srgbClr val="003366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Detector Tracking Resolutions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53508-65BB-CF2E-C65E-244A4EED1D7D}"/>
              </a:ext>
            </a:extLst>
          </p:cNvPr>
          <p:cNvSpPr txBox="1"/>
          <p:nvPr/>
        </p:nvSpPr>
        <p:spPr>
          <a:xfrm>
            <a:off x="328489" y="5725210"/>
            <a:ext cx="62718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2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Robustness: Vary vertex noise level (0, .., </a:t>
            </a:r>
            <a:r>
              <a:rPr lang="en-US" altLang="zh-HK" sz="20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en-US" altLang="zh-HK" sz="2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,…, 20 </a:t>
            </a:r>
            <a:r>
              <a:rPr lang="el-GR" altLang="zh-HK" sz="2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altLang="zh-HK" sz="2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m)</a:t>
            </a:r>
            <a:endParaRPr lang="zh-HK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Content Placeholder 4" descr="一張含有 螢幕擷取畫面, 纜線 的圖片&#10;&#10;Description automatically generated">
            <a:extLst>
              <a:ext uri="{FF2B5EF4-FFF2-40B4-BE49-F238E27FC236}">
                <a16:creationId xmlns:a16="http://schemas.microsoft.com/office/drawing/2014/main" id="{502B8ADF-1CCD-5F10-AA73-D0618D5CA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57" y="1554787"/>
            <a:ext cx="5476506" cy="4036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9A74A6-2446-E34A-26C0-F07F9AAA2B1E}"/>
              </a:ext>
            </a:extLst>
          </p:cNvPr>
          <p:cNvSpPr txBox="1"/>
          <p:nvPr/>
        </p:nvSpPr>
        <p:spPr>
          <a:xfrm>
            <a:off x="11715750" y="6457890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21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0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Conclusion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D7361-51C5-FE54-C84E-5F181265D2D7}"/>
              </a:ext>
            </a:extLst>
          </p:cNvPr>
          <p:cNvSpPr txBox="1"/>
          <p:nvPr/>
        </p:nvSpPr>
        <p:spPr>
          <a:xfrm>
            <a:off x="11715750" y="64578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22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535CE-395F-E1BC-6196-139EA554DD6D}"/>
              </a:ext>
            </a:extLst>
          </p:cNvPr>
          <p:cNvSpPr txBox="1"/>
          <p:nvPr/>
        </p:nvSpPr>
        <p:spPr>
          <a:xfrm>
            <a:off x="1171575" y="2527798"/>
            <a:ext cx="10544175" cy="390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Setting up a baseline of b → c</a:t>
            </a:r>
            <a:r>
              <a:rPr lang="el-GR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τν </a:t>
            </a:r>
            <a:r>
              <a:rPr lang="en-US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for Z Factories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High precision in R</a:t>
            </a:r>
            <a:r>
              <a:rPr lang="en-US" altLang="zh-HK" sz="2400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J/</a:t>
            </a:r>
            <a:r>
              <a:rPr lang="el-GR" altLang="zh-HK" sz="2400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ψ</a:t>
            </a:r>
            <a:r>
              <a:rPr lang="el-GR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zh-HK" sz="24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altLang="zh-HK" sz="2400" baseline="-250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altLang="zh-HK" sz="2400" baseline="-500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altLang="zh-HK" sz="24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R</a:t>
            </a:r>
            <a:r>
              <a:rPr lang="en-US" altLang="zh-HK" sz="2400" baseline="-250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altLang="zh-HK" sz="2400" baseline="-500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altLang="zh-HK" sz="2400" i="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∗</a:t>
            </a:r>
            <a:r>
              <a:rPr lang="en-US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R</a:t>
            </a:r>
            <a:r>
              <a:rPr lang="el-GR" altLang="zh-HK" sz="2400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Λ</a:t>
            </a:r>
            <a:r>
              <a:rPr lang="en-US" altLang="zh-HK" sz="2400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: O(0.1%) − O(1%)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Abundant and energetic H</a:t>
            </a:r>
            <a:r>
              <a:rPr lang="en-US" altLang="zh-HK" sz="2400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Clean environment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Known initial energy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EFT can prob NP up to 10TeV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Constraint of NP up to </a:t>
            </a:r>
            <a:r>
              <a:rPr lang="en-US" altLang="zh-HK" sz="24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multi-</a:t>
            </a:r>
            <a:r>
              <a:rPr lang="en-US" altLang="zh-HK" sz="2400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TeV</a:t>
            </a:r>
            <a:r>
              <a:rPr lang="en-US" altLang="zh-HK" sz="240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when Wilson Coeff. Are about O(1)</a:t>
            </a:r>
            <a:endParaRPr lang="zh-HK" altLang="en-US" sz="24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C3307-65CC-8495-87E5-782B290DFAC7}"/>
              </a:ext>
            </a:extLst>
          </p:cNvPr>
          <p:cNvSpPr/>
          <p:nvPr/>
        </p:nvSpPr>
        <p:spPr>
          <a:xfrm>
            <a:off x="1700689" y="1069749"/>
            <a:ext cx="8790622" cy="1206726"/>
          </a:xfrm>
          <a:prstGeom prst="roundRect">
            <a:avLst/>
          </a:prstGeom>
          <a:noFill/>
          <a:ln w="38100">
            <a:solidFill>
              <a:srgbClr val="0033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Z-pole can test Lepton Flavor Universality, </a:t>
            </a:r>
          </a:p>
          <a:p>
            <a:pPr algn="ctr"/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the secret behind generations, in a clean way!!!</a:t>
            </a: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1736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86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3" name="Picture 2" descr="一張含有 文字, 字型, 白色, 數字 的圖片&#10;&#10;Description automatically generated">
            <a:extLst>
              <a:ext uri="{FF2B5EF4-FFF2-40B4-BE49-F238E27FC236}">
                <a16:creationId xmlns:a16="http://schemas.microsoft.com/office/drawing/2014/main" id="{40734EFB-B8CC-D71C-0D5B-7061E670D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2" y="2076133"/>
            <a:ext cx="9942456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80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1D320379-9187-3812-3F32-2BEFF519E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7491" y="1825625"/>
            <a:ext cx="6837018" cy="4351338"/>
          </a:xfrm>
        </p:spPr>
      </p:pic>
    </p:spTree>
    <p:extLst>
      <p:ext uri="{BB962C8B-B14F-4D97-AF65-F5344CB8AC3E}">
        <p14:creationId xmlns:p14="http://schemas.microsoft.com/office/powerpoint/2010/main" val="2139266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2" name="Content Placeholder 12">
            <a:extLst>
              <a:ext uri="{FF2B5EF4-FFF2-40B4-BE49-F238E27FC236}">
                <a16:creationId xmlns:a16="http://schemas.microsoft.com/office/drawing/2014/main" id="{3AFEA3AA-2DE4-D0DC-A00E-C3BCB40D2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240726"/>
            <a:ext cx="10515600" cy="205624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33DDA1-6F67-D318-0CDC-6B08944F9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690" y="178776"/>
            <a:ext cx="5708619" cy="39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68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BC8911-66C5-565A-E722-5E362DB8A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67" y="1961945"/>
            <a:ext cx="8707065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5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7E4D80DD-A732-3D25-ADD7-7B4518CFB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4073" y="162452"/>
            <a:ext cx="5763429" cy="382958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99AFF3-9F36-E02C-FCCE-5EC8E729F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072" y="4042272"/>
            <a:ext cx="8792802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0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908C5F-4492-DE2F-1B57-D5C59876FCFB}"/>
              </a:ext>
            </a:extLst>
          </p:cNvPr>
          <p:cNvSpPr/>
          <p:nvPr/>
        </p:nvSpPr>
        <p:spPr>
          <a:xfrm>
            <a:off x="4127485" y="870420"/>
            <a:ext cx="3937032" cy="857563"/>
          </a:xfrm>
          <a:prstGeom prst="roundRect">
            <a:avLst/>
          </a:prstGeom>
          <a:solidFill>
            <a:srgbClr val="99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SM assumes LFU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BD9661-7774-A96F-5F28-647E24CE41DC}"/>
              </a:ext>
            </a:extLst>
          </p:cNvPr>
          <p:cNvSpPr/>
          <p:nvPr/>
        </p:nvSpPr>
        <p:spPr>
          <a:xfrm>
            <a:off x="2423161" y="2072147"/>
            <a:ext cx="7345680" cy="1490600"/>
          </a:xfrm>
          <a:prstGeom prst="roundRect">
            <a:avLst/>
          </a:prstGeom>
          <a:noFill/>
          <a:ln w="38100">
            <a:solidFill>
              <a:srgbClr val="0033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is it true? Is it even true?</a:t>
            </a:r>
          </a:p>
          <a:p>
            <a:pPr algn="ctr"/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Secret behind the 3 generations?</a:t>
            </a:r>
            <a:endParaRPr lang="zh-HK" altLang="en-US" sz="28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F0ECB1-A1F9-AF2A-1C8B-D78A031E8238}"/>
              </a:ext>
            </a:extLst>
          </p:cNvPr>
          <p:cNvCxnSpPr>
            <a:cxnSpLocks/>
          </p:cNvCxnSpPr>
          <p:nvPr/>
        </p:nvCxnSpPr>
        <p:spPr>
          <a:xfrm>
            <a:off x="6096001" y="1718458"/>
            <a:ext cx="0" cy="344164"/>
          </a:xfrm>
          <a:prstGeom prst="straightConnector1">
            <a:avLst/>
          </a:prstGeom>
          <a:ln w="57150">
            <a:solidFill>
              <a:srgbClr val="003366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9B1A30-FEBE-BA52-5B11-40C865B8F86C}"/>
              </a:ext>
            </a:extLst>
          </p:cNvPr>
          <p:cNvCxnSpPr>
            <a:cxnSpLocks/>
            <a:stCxn id="6" idx="2"/>
            <a:endCxn id="24" idx="0"/>
          </p:cNvCxnSpPr>
          <p:nvPr/>
        </p:nvCxnSpPr>
        <p:spPr>
          <a:xfrm flipH="1">
            <a:off x="6096000" y="3562747"/>
            <a:ext cx="1" cy="332432"/>
          </a:xfrm>
          <a:prstGeom prst="straightConnector1">
            <a:avLst/>
          </a:prstGeom>
          <a:ln w="57150">
            <a:solidFill>
              <a:srgbClr val="003366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4A75815-D70F-9342-7879-2637CFF59900}"/>
              </a:ext>
            </a:extLst>
          </p:cNvPr>
          <p:cNvSpPr/>
          <p:nvPr/>
        </p:nvSpPr>
        <p:spPr>
          <a:xfrm>
            <a:off x="985519" y="4323960"/>
            <a:ext cx="10220960" cy="1630509"/>
          </a:xfrm>
          <a:prstGeom prst="roundRect">
            <a:avLst/>
          </a:prstGeom>
          <a:noFill/>
          <a:ln w="38100">
            <a:solidFill>
              <a:srgbClr val="0033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HK" sz="28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 extensions &gt; extra LFU violating interactions</a:t>
            </a:r>
          </a:p>
          <a:p>
            <a:pPr algn="ctr"/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Flavor physics &gt; indirect BSM searches. </a:t>
            </a:r>
            <a:endParaRPr lang="zh-HK" altLang="en-US" sz="28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CD53ABD-FA75-E58F-D38E-58C4F2BD8028}"/>
              </a:ext>
            </a:extLst>
          </p:cNvPr>
          <p:cNvSpPr/>
          <p:nvPr/>
        </p:nvSpPr>
        <p:spPr>
          <a:xfrm>
            <a:off x="1917683" y="3895179"/>
            <a:ext cx="8356633" cy="857563"/>
          </a:xfrm>
          <a:prstGeom prst="roundRect">
            <a:avLst/>
          </a:prstGeom>
          <a:solidFill>
            <a:srgbClr val="BF00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Need to be tested with high precision!!!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03D869-A4B1-479D-6E79-254128425165}"/>
              </a:ext>
            </a:extLst>
          </p:cNvPr>
          <p:cNvSpPr/>
          <p:nvPr/>
        </p:nvSpPr>
        <p:spPr>
          <a:xfrm>
            <a:off x="4127485" y="870419"/>
            <a:ext cx="3937032" cy="857563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SM assumes LFU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421F4B-B970-C14A-2B53-F2FE8FBC7FDC}"/>
              </a:ext>
            </a:extLst>
          </p:cNvPr>
          <p:cNvSpPr/>
          <p:nvPr/>
        </p:nvSpPr>
        <p:spPr>
          <a:xfrm>
            <a:off x="1917683" y="3895178"/>
            <a:ext cx="8356633" cy="857563"/>
          </a:xfrm>
          <a:prstGeom prst="round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Need to be tested with high precision!!!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4CE84-4F8E-7F37-322A-DD36CF2C9DF8}"/>
              </a:ext>
            </a:extLst>
          </p:cNvPr>
          <p:cNvSpPr txBox="1"/>
          <p:nvPr/>
        </p:nvSpPr>
        <p:spPr>
          <a:xfrm>
            <a:off x="11715750" y="645789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2" name="Content Placeholder 11">
            <a:extLst>
              <a:ext uri="{FF2B5EF4-FFF2-40B4-BE49-F238E27FC236}">
                <a16:creationId xmlns:a16="http://schemas.microsoft.com/office/drawing/2014/main" id="{D6F76093-96C5-9B68-0713-9371BA951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497" y="2467555"/>
            <a:ext cx="4163006" cy="3067478"/>
          </a:xfrm>
        </p:spPr>
      </p:pic>
    </p:spTree>
    <p:extLst>
      <p:ext uri="{BB962C8B-B14F-4D97-AF65-F5344CB8AC3E}">
        <p14:creationId xmlns:p14="http://schemas.microsoft.com/office/powerpoint/2010/main" val="2160280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CA7735-C591-8DD8-9276-421A4B8D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66" y="681037"/>
            <a:ext cx="8869013" cy="2591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2A0FF-227A-4018-65EB-6C099760E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76" y="3427575"/>
            <a:ext cx="8945223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28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C1C7A8E-5BBB-3D0B-8B45-0BEF039A3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074" y="188332"/>
            <a:ext cx="4641427" cy="435133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FC90B0-E4C3-66E8-3A09-7382191C2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899" y="4595732"/>
            <a:ext cx="8792802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61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FD22F43-EAAD-9237-0EAE-7C180AC40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178" y="2724766"/>
            <a:ext cx="7649643" cy="2553056"/>
          </a:xfrm>
        </p:spPr>
      </p:pic>
    </p:spTree>
    <p:extLst>
      <p:ext uri="{BB962C8B-B14F-4D97-AF65-F5344CB8AC3E}">
        <p14:creationId xmlns:p14="http://schemas.microsoft.com/office/powerpoint/2010/main" val="1967837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9EB0C-DFF9-E07D-7759-042CF2BD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50" y="1335088"/>
            <a:ext cx="8968499" cy="52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5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F2FD3-540A-233F-D164-4F6121F7F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119" y="1182687"/>
            <a:ext cx="7685762" cy="55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68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03909-05D5-15DA-27CD-ADEA938F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043" y="1000125"/>
            <a:ext cx="7985914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06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72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65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95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BACKUP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7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F748B0-7E2B-8421-6711-4C0759982F97}"/>
              </a:ext>
            </a:extLst>
          </p:cNvPr>
          <p:cNvSpPr txBox="1">
            <a:spLocks/>
          </p:cNvSpPr>
          <p:nvPr/>
        </p:nvSpPr>
        <p:spPr>
          <a:xfrm>
            <a:off x="1085850" y="0"/>
            <a:ext cx="10020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How to Test LFU?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BEE216-2DB1-A860-1E99-68E8E9C9783F}"/>
              </a:ext>
            </a:extLst>
          </p:cNvPr>
          <p:cNvSpPr txBox="1">
            <a:spLocks/>
          </p:cNvSpPr>
          <p:nvPr/>
        </p:nvSpPr>
        <p:spPr>
          <a:xfrm>
            <a:off x="3071812" y="870714"/>
            <a:ext cx="604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32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b-hadron decays:</a:t>
            </a:r>
            <a:endParaRPr lang="zh-HK" altLang="en-US" sz="24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9F720-950E-B025-15CB-6C5C024ED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594"/>
          <a:stretch/>
        </p:blipFill>
        <p:spPr>
          <a:xfrm>
            <a:off x="3071812" y="4467295"/>
            <a:ext cx="7821237" cy="20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67BE4E-7A09-99EC-A39D-44E931B5B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639" y="2087575"/>
            <a:ext cx="3415020" cy="19588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764E91F-6ED6-11AB-6799-CD02B10E47B3}"/>
              </a:ext>
            </a:extLst>
          </p:cNvPr>
          <p:cNvSpPr txBox="1">
            <a:spLocks/>
          </p:cNvSpPr>
          <p:nvPr/>
        </p:nvSpPr>
        <p:spPr>
          <a:xfrm>
            <a:off x="139282" y="5045398"/>
            <a:ext cx="2319338" cy="90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32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FCNC:</a:t>
            </a:r>
            <a:endParaRPr lang="zh-HK" altLang="en-US" sz="24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88EB8A-5825-7934-F666-C435BD452F6C}"/>
              </a:ext>
            </a:extLst>
          </p:cNvPr>
          <p:cNvSpPr txBox="1">
            <a:spLocks/>
          </p:cNvSpPr>
          <p:nvPr/>
        </p:nvSpPr>
        <p:spPr>
          <a:xfrm>
            <a:off x="139282" y="2896428"/>
            <a:ext cx="2319338" cy="90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32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FCCC:</a:t>
            </a:r>
            <a:endParaRPr lang="zh-HK" altLang="en-US" sz="24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4A18E4-AFD3-2DD2-FABD-B0C31B85DBD6}"/>
              </a:ext>
            </a:extLst>
          </p:cNvPr>
          <p:cNvSpPr txBox="1"/>
          <p:nvPr/>
        </p:nvSpPr>
        <p:spPr>
          <a:xfrm>
            <a:off x="11715750" y="645789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9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F748B0-7E2B-8421-6711-4C0759982F97}"/>
              </a:ext>
            </a:extLst>
          </p:cNvPr>
          <p:cNvSpPr txBox="1">
            <a:spLocks/>
          </p:cNvSpPr>
          <p:nvPr/>
        </p:nvSpPr>
        <p:spPr>
          <a:xfrm>
            <a:off x="1085850" y="0"/>
            <a:ext cx="10020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How to Test LFU?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BEE216-2DB1-A860-1E99-68E8E9C9783F}"/>
              </a:ext>
            </a:extLst>
          </p:cNvPr>
          <p:cNvSpPr txBox="1">
            <a:spLocks/>
          </p:cNvSpPr>
          <p:nvPr/>
        </p:nvSpPr>
        <p:spPr>
          <a:xfrm>
            <a:off x="3071812" y="870714"/>
            <a:ext cx="604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32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b-hadron decays:</a:t>
            </a:r>
            <a:endParaRPr lang="zh-HK" altLang="en-US" sz="24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9F720-950E-B025-15CB-6C5C024ED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594"/>
          <a:stretch/>
        </p:blipFill>
        <p:spPr>
          <a:xfrm>
            <a:off x="3071812" y="4467295"/>
            <a:ext cx="7821237" cy="2057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67BE4E-7A09-99EC-A39D-44E931B5B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639" y="2087575"/>
            <a:ext cx="3415020" cy="19588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764E91F-6ED6-11AB-6799-CD02B10E47B3}"/>
              </a:ext>
            </a:extLst>
          </p:cNvPr>
          <p:cNvSpPr txBox="1">
            <a:spLocks/>
          </p:cNvSpPr>
          <p:nvPr/>
        </p:nvSpPr>
        <p:spPr>
          <a:xfrm>
            <a:off x="139282" y="5045398"/>
            <a:ext cx="2319338" cy="90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32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FCNC:</a:t>
            </a:r>
            <a:endParaRPr lang="zh-HK" altLang="en-US" sz="24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88EB8A-5825-7934-F666-C435BD452F6C}"/>
              </a:ext>
            </a:extLst>
          </p:cNvPr>
          <p:cNvSpPr txBox="1">
            <a:spLocks/>
          </p:cNvSpPr>
          <p:nvPr/>
        </p:nvSpPr>
        <p:spPr>
          <a:xfrm>
            <a:off x="139282" y="2896428"/>
            <a:ext cx="2319338" cy="90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32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FCCC:</a:t>
            </a:r>
            <a:endParaRPr lang="zh-HK" altLang="en-US" sz="24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4A18E4-AFD3-2DD2-FABD-B0C31B85DBD6}"/>
              </a:ext>
            </a:extLst>
          </p:cNvPr>
          <p:cNvSpPr txBox="1"/>
          <p:nvPr/>
        </p:nvSpPr>
        <p:spPr>
          <a:xfrm>
            <a:off x="11715750" y="645789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578B397-AADA-D946-BF60-6EBFDA566B2B}"/>
              </a:ext>
            </a:extLst>
          </p:cNvPr>
          <p:cNvSpPr/>
          <p:nvPr/>
        </p:nvSpPr>
        <p:spPr>
          <a:xfrm>
            <a:off x="497681" y="1941837"/>
            <a:ext cx="8198644" cy="24206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204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4EF513-2F43-F731-5F0D-D59AC705319F}"/>
              </a:ext>
            </a:extLst>
          </p:cNvPr>
          <p:cNvSpPr txBox="1">
            <a:spLocks/>
          </p:cNvSpPr>
          <p:nvPr/>
        </p:nvSpPr>
        <p:spPr>
          <a:xfrm>
            <a:off x="1085850" y="0"/>
            <a:ext cx="10020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Future Z Factories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66A8F67-EAB5-4026-A3B7-5A74363C778F}"/>
                  </a:ext>
                </a:extLst>
              </p:cNvPr>
              <p:cNvSpPr/>
              <p:nvPr/>
            </p:nvSpPr>
            <p:spPr>
              <a:xfrm>
                <a:off x="1563053" y="1205372"/>
                <a:ext cx="9065895" cy="1575928"/>
              </a:xfrm>
              <a:prstGeom prst="roundRect">
                <a:avLst/>
              </a:prstGeom>
              <a:noFill/>
              <a:ln w="38100">
                <a:solidFill>
                  <a:srgbClr val="0033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800" b="1" dirty="0">
                    <a:solidFill>
                      <a:srgbClr val="00336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ee circular collider at COM energy ~ 91GeV</a:t>
                </a:r>
              </a:p>
              <a:p>
                <a:pPr algn="ctr"/>
                <a:r>
                  <a:rPr lang="en-US" altLang="zh-HK" sz="2800" b="1" dirty="0">
                    <a:solidFill>
                      <a:srgbClr val="00336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Produces O(10</a:t>
                </a:r>
                <a:r>
                  <a:rPr lang="en-US" altLang="zh-HK" sz="2800" b="1" baseline="30000" dirty="0">
                    <a:solidFill>
                      <a:srgbClr val="00336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  <a:r>
                  <a:rPr lang="en-US" altLang="zh-HK" sz="2800" b="1" dirty="0">
                    <a:solidFill>
                      <a:srgbClr val="00336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-10</a:t>
                </a:r>
                <a:r>
                  <a:rPr lang="en-US" altLang="zh-HK" sz="2800" b="1" baseline="30000" dirty="0">
                    <a:solidFill>
                      <a:srgbClr val="00336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  <a:r>
                  <a:rPr lang="en-US" altLang="zh-HK" sz="2800" b="1" dirty="0">
                    <a:solidFill>
                      <a:srgbClr val="00336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 Z bosons [Tera / 10</a:t>
                </a:r>
                <a14:m>
                  <m:oMath xmlns:m="http://schemas.openxmlformats.org/officeDocument/2006/math">
                    <m:r>
                      <a:rPr lang="en-US" altLang="zh-HK" sz="2800" b="1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×</m:t>
                    </m:r>
                  </m:oMath>
                </a14:m>
                <a:r>
                  <a:rPr lang="en-US" altLang="zh-HK" sz="2800" b="1" dirty="0">
                    <a:solidFill>
                      <a:srgbClr val="00336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Tera-Z]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66A8F67-EAB5-4026-A3B7-5A74363C7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053" y="1205372"/>
                <a:ext cx="9065895" cy="157592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3366"/>
                </a:solidFill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ina's bid for a circular electron–positron collider – CERN Courier">
            <a:extLst>
              <a:ext uri="{FF2B5EF4-FFF2-40B4-BE49-F238E27FC236}">
                <a16:creationId xmlns:a16="http://schemas.microsoft.com/office/drawing/2014/main" id="{79DE3A0C-4BEF-F507-2338-79BACE1FD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5860" r="11145" b="7054"/>
          <a:stretch/>
        </p:blipFill>
        <p:spPr bwMode="auto">
          <a:xfrm>
            <a:off x="371960" y="3118311"/>
            <a:ext cx="5466867" cy="3396790"/>
          </a:xfrm>
          <a:prstGeom prst="roundRect">
            <a:avLst/>
          </a:prstGeom>
          <a:noFill/>
          <a:effectLst>
            <a:outerShdw blurRad="254000" sx="102000" sy="102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verview | Future Circular Collider">
            <a:extLst>
              <a:ext uri="{FF2B5EF4-FFF2-40B4-BE49-F238E27FC236}">
                <a16:creationId xmlns:a16="http://schemas.microsoft.com/office/drawing/2014/main" id="{2C8421F0-2F2C-5310-F638-8FFE3497E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3039" b="15982"/>
          <a:stretch/>
        </p:blipFill>
        <p:spPr bwMode="auto">
          <a:xfrm>
            <a:off x="6353174" y="3118311"/>
            <a:ext cx="5466866" cy="3396790"/>
          </a:xfrm>
          <a:prstGeom prst="roundRect">
            <a:avLst>
              <a:gd name="adj" fmla="val 17514"/>
            </a:avLst>
          </a:prstGeom>
          <a:noFill/>
          <a:effectLst>
            <a:outerShdw blurRad="254000" sx="102000" sy="102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58A154-BA1F-047A-6F12-515BC7A79281}"/>
              </a:ext>
            </a:extLst>
          </p:cNvPr>
          <p:cNvSpPr txBox="1"/>
          <p:nvPr/>
        </p:nvSpPr>
        <p:spPr>
          <a:xfrm>
            <a:off x="1100381" y="4574048"/>
            <a:ext cx="4010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4000" b="1" dirty="0">
                <a:ln w="19050">
                  <a:solidFill>
                    <a:srgbClr val="003366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CEPC @ China</a:t>
            </a:r>
            <a:endParaRPr lang="zh-HK" altLang="en-US" sz="4000" dirty="0">
              <a:ln w="19050">
                <a:solidFill>
                  <a:srgbClr val="00336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E105A-C542-88B1-A3A0-EFC96C90E8E9}"/>
              </a:ext>
            </a:extLst>
          </p:cNvPr>
          <p:cNvSpPr txBox="1"/>
          <p:nvPr/>
        </p:nvSpPr>
        <p:spPr>
          <a:xfrm>
            <a:off x="7081594" y="4574048"/>
            <a:ext cx="4010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4000" b="1" dirty="0">
                <a:ln w="19050">
                  <a:solidFill>
                    <a:srgbClr val="003366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FCC-</a:t>
            </a:r>
            <a:r>
              <a:rPr lang="en-US" altLang="zh-HK" sz="4000" b="1" dirty="0" err="1">
                <a:ln w="19050">
                  <a:solidFill>
                    <a:srgbClr val="003366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ee</a:t>
            </a:r>
            <a:r>
              <a:rPr lang="en-US" altLang="zh-HK" sz="4000" b="1" dirty="0">
                <a:ln w="19050">
                  <a:solidFill>
                    <a:srgbClr val="003366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@ CERN</a:t>
            </a:r>
            <a:endParaRPr lang="zh-HK" altLang="en-US" sz="4000" dirty="0">
              <a:ln w="19050">
                <a:solidFill>
                  <a:srgbClr val="00336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F7421-5CEA-E6E5-A003-B117F7DF56D9}"/>
              </a:ext>
            </a:extLst>
          </p:cNvPr>
          <p:cNvSpPr txBox="1"/>
          <p:nvPr/>
        </p:nvSpPr>
        <p:spPr>
          <a:xfrm>
            <a:off x="11715750" y="645789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5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1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14078F-B403-DC45-CD90-0D4FA6217AAA}"/>
              </a:ext>
            </a:extLst>
          </p:cNvPr>
          <p:cNvSpPr txBox="1">
            <a:spLocks/>
          </p:cNvSpPr>
          <p:nvPr/>
        </p:nvSpPr>
        <p:spPr>
          <a:xfrm>
            <a:off x="0" y="-1039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Why Z Factories?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59B7A-EAEF-682C-95CD-E84EEBB3F9EF}"/>
              </a:ext>
            </a:extLst>
          </p:cNvPr>
          <p:cNvSpPr txBox="1"/>
          <p:nvPr/>
        </p:nvSpPr>
        <p:spPr>
          <a:xfrm>
            <a:off x="11715750" y="645789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6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717A7-A844-82F5-0B42-FA6325A9F058}"/>
              </a:ext>
            </a:extLst>
          </p:cNvPr>
          <p:cNvSpPr txBox="1"/>
          <p:nvPr/>
        </p:nvSpPr>
        <p:spPr>
          <a:xfrm>
            <a:off x="714375" y="2340699"/>
            <a:ext cx="48429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Z Factories </a:t>
            </a:r>
            <a:r>
              <a:rPr lang="en-US" altLang="zh-HK" sz="2800" dirty="0" err="1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v.s</a:t>
            </a:r>
            <a:r>
              <a:rPr lang="en-US" altLang="zh-HK" sz="2800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b Factories</a:t>
            </a:r>
            <a:endParaRPr lang="en-US" altLang="zh-HK" sz="2800" b="1" dirty="0">
              <a:solidFill>
                <a:srgbClr val="003366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Abundant H</a:t>
            </a:r>
            <a:r>
              <a:rPr lang="en-US" altLang="zh-HK" sz="2800" b="1" baseline="-25000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High boost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Better tracking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Low vertex uncertainty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645BF-26E0-644D-E3D4-0AA34859FA0B}"/>
              </a:ext>
            </a:extLst>
          </p:cNvPr>
          <p:cNvSpPr txBox="1"/>
          <p:nvPr/>
        </p:nvSpPr>
        <p:spPr>
          <a:xfrm>
            <a:off x="6096000" y="2340699"/>
            <a:ext cx="6229590" cy="3826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Z Factories </a:t>
            </a:r>
            <a:r>
              <a:rPr lang="en-US" altLang="zh-HK" sz="2800" dirty="0" err="1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v.s</a:t>
            </a:r>
            <a:r>
              <a:rPr lang="en-US" altLang="zh-HK" sz="2800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Hadronic Machine </a:t>
            </a:r>
            <a:endParaRPr lang="en-US" altLang="zh-HK" sz="2800" b="1" dirty="0">
              <a:solidFill>
                <a:srgbClr val="003366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Clean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High 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Fixed </a:t>
            </a:r>
            <a:r>
              <a:rPr lang="en-US" altLang="zh-HK" sz="2800" b="1" dirty="0" err="1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zh-HK" sz="2800" b="1" baseline="-25000" dirty="0" err="1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cm</a:t>
            </a:r>
            <a:endParaRPr lang="en-US" altLang="zh-HK" sz="2800" b="1" baseline="-25000" dirty="0">
              <a:solidFill>
                <a:srgbClr val="003366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Direct </a:t>
            </a:r>
            <a:r>
              <a:rPr lang="en-US" altLang="zh-HK" sz="2800" b="1" dirty="0" err="1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zh-HK" sz="2800" b="1" baseline="-25000" dirty="0" err="1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miss</a:t>
            </a: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measurement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Better flavor tagging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28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K" sz="2800" baseline="-25000" dirty="0">
              <a:solidFill>
                <a:srgbClr val="003366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K" sz="2800" b="1" dirty="0">
              <a:solidFill>
                <a:srgbClr val="003366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0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ABAAC2-654B-D2D4-A1C9-D040E6B1A9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Goal: Set b&gt;c</a:t>
            </a:r>
            <a:r>
              <a:rPr lang="el-GR" altLang="zh-HK" b="0" i="0" dirty="0">
                <a:solidFill>
                  <a:srgbClr val="003366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τν</a:t>
            </a:r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baseline for </a:t>
            </a:r>
            <a:r>
              <a:rPr lang="en-US" altLang="zh-HK" b="0" i="0" dirty="0">
                <a:solidFill>
                  <a:srgbClr val="003366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Z Factories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35B467-5C62-5A0C-2CB9-053B791A493B}"/>
              </a:ext>
            </a:extLst>
          </p:cNvPr>
          <p:cNvSpPr txBox="1">
            <a:spLocks/>
          </p:cNvSpPr>
          <p:nvPr/>
        </p:nvSpPr>
        <p:spPr>
          <a:xfrm>
            <a:off x="2874169" y="1325563"/>
            <a:ext cx="64436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32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Advantages of</a:t>
            </a:r>
            <a:r>
              <a:rPr lang="en-US" altLang="zh-HK" sz="32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Z Factories for us? </a:t>
            </a:r>
            <a:endParaRPr lang="zh-HK" altLang="en-US" sz="24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A7DA53-DE01-ABF5-33F9-1600B77788B2}"/>
              </a:ext>
            </a:extLst>
          </p:cNvPr>
          <p:cNvSpPr txBox="1">
            <a:spLocks/>
          </p:cNvSpPr>
          <p:nvPr/>
        </p:nvSpPr>
        <p:spPr>
          <a:xfrm>
            <a:off x="2028825" y="2335183"/>
            <a:ext cx="8610600" cy="3958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Variety b-hadrons accessible:</a:t>
            </a:r>
            <a:br>
              <a:rPr lang="en-US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▶ </a:t>
            </a:r>
            <a:r>
              <a:rPr lang="en-US" altLang="zh-HK" sz="20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 factories (e.g. Belle II) can’t produce </a:t>
            </a:r>
            <a:r>
              <a:rPr lang="en-US" altLang="zh-HK" sz="2000" b="1" dirty="0" err="1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</a:t>
            </a:r>
            <a:r>
              <a:rPr lang="en-US" altLang="zh-HK" sz="2000" b="1" baseline="-25000" dirty="0" err="1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HK" sz="2000" b="1" baseline="30000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+</a:t>
            </a:r>
            <a:r>
              <a:rPr lang="en-US" altLang="zh-HK" sz="20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</a:t>
            </a:r>
            <a:r>
              <a:rPr lang="el-GR" altLang="zh-HK" sz="2000" b="1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Λ</a:t>
            </a:r>
            <a:r>
              <a:rPr lang="en-US" altLang="zh-HK" sz="2000" b="1" baseline="-250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altLang="zh-HK" sz="2000" b="1" baseline="300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altLang="zh-HK" sz="20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</a:t>
            </a:r>
            <a:r>
              <a:rPr lang="en-US" altLang="zh-HK" sz="2000" b="1" baseline="30000" dirty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HK" sz="20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(only few B</a:t>
            </a:r>
            <a:r>
              <a:rPr lang="en-US" altLang="zh-HK" sz="2000" b="1" baseline="-25000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</a:t>
            </a:r>
            <a:r>
              <a:rPr lang="en-US" altLang="zh-HK" sz="2000" b="1" baseline="30000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</a:t>
            </a:r>
            <a:r>
              <a:rPr lang="en-US" altLang="zh-HK" sz="2000" b="1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en-US" altLang="zh-HK" sz="1800" b="1" dirty="0">
              <a:solidFill>
                <a:srgbClr val="003366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US" altLang="zh-HK" sz="1000" dirty="0">
                <a:solidFill>
                  <a:srgbClr val="0033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endParaRPr lang="zh-HK" altLang="en-US" sz="28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Having </a:t>
            </a:r>
            <a:r>
              <a:rPr lang="el-GR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ν(</a:t>
            </a:r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s) Produced: (crucial to getting H</a:t>
            </a:r>
            <a:r>
              <a:rPr lang="en-US" altLang="zh-HK" sz="2800" b="1" i="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info.)</a:t>
            </a:r>
            <a:br>
              <a:rPr lang="en-US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▶ Better handle than </a:t>
            </a:r>
            <a:r>
              <a:rPr lang="en-US" altLang="zh-HK" sz="2000" b="1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LHCb</a:t>
            </a:r>
            <a:endParaRPr lang="en-US" altLang="zh-HK" sz="2000" b="1" i="0" dirty="0">
              <a:solidFill>
                <a:srgbClr val="003366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en-US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Studying </a:t>
            </a:r>
            <a:r>
              <a:rPr lang="el-GR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τ </a:t>
            </a:r>
            <a:r>
              <a:rPr lang="en-US" altLang="zh-HK" sz="28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Mode:</a:t>
            </a:r>
            <a:br>
              <a:rPr lang="en-US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▶ More precise info. about </a:t>
            </a:r>
            <a:r>
              <a:rPr lang="el-GR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τ </a:t>
            </a:r>
            <a:r>
              <a:rPr lang="en-US" altLang="zh-HK" sz="2000" b="1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decay</a:t>
            </a:r>
            <a:endParaRPr lang="zh-HK" altLang="en-US" sz="4000" b="1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941150-4D76-41FC-D12E-C2B3CFBB19E0}"/>
              </a:ext>
            </a:extLst>
          </p:cNvPr>
          <p:cNvSpPr txBox="1"/>
          <p:nvPr/>
        </p:nvSpPr>
        <p:spPr>
          <a:xfrm>
            <a:off x="0" y="6479173"/>
            <a:ext cx="11658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600" b="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[Dong et al. (2018); Abada et al. (2019); </a:t>
            </a:r>
            <a:r>
              <a:rPr lang="en-US" altLang="zh-HK" sz="1600" b="0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Fujii</a:t>
            </a:r>
            <a:r>
              <a:rPr lang="en-US" altLang="zh-HK" sz="1600" b="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et al. (2019); Berger et al. (2017); </a:t>
            </a:r>
            <a:r>
              <a:rPr lang="en-US" altLang="zh-HK" sz="1600" b="0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Aaij</a:t>
            </a:r>
            <a:r>
              <a:rPr lang="en-US" altLang="zh-HK" sz="1600" b="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et al. (2018); </a:t>
            </a:r>
            <a:r>
              <a:rPr lang="en-US" altLang="zh-HK" sz="1600" b="0" i="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Altmannshofer</a:t>
            </a:r>
            <a:r>
              <a:rPr lang="en-US" altLang="zh-HK" sz="1600" b="0" i="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et al. (2018)]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D62DF-813E-8B9A-25C8-7F5EA3E4421A}"/>
              </a:ext>
            </a:extLst>
          </p:cNvPr>
          <p:cNvSpPr txBox="1"/>
          <p:nvPr/>
        </p:nvSpPr>
        <p:spPr>
          <a:xfrm>
            <a:off x="11715750" y="645789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7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7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0124DD-5A7A-0ACF-E6A4-35878475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116" y="3510533"/>
            <a:ext cx="3066197" cy="27949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7DAE573-30A3-E563-2C2D-0EC01ADAD8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dirty="0">
                <a:solidFill>
                  <a:srgbClr val="00336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Signal (FCCC: b&gt;c</a:t>
            </a:r>
            <a:r>
              <a:rPr lang="el-GR" altLang="zh-HK" b="0" i="0" dirty="0">
                <a:solidFill>
                  <a:srgbClr val="003366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τν</a:t>
            </a:r>
            <a:r>
              <a:rPr lang="en-US" altLang="zh-HK" b="0" i="0" dirty="0">
                <a:solidFill>
                  <a:srgbClr val="003366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)</a:t>
            </a:r>
            <a:endParaRPr lang="zh-HK" altLang="en-US" dirty="0">
              <a:solidFill>
                <a:srgbClr val="003366"/>
              </a:solidFill>
              <a:latin typeface="Segoe UI Black" panose="020B0A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7D2C82-F9D1-4D18-281A-556E3136A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7" y="1645612"/>
            <a:ext cx="2906780" cy="3938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77BD34-99AB-58F4-31D9-E8EAA12C8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7" y="3107716"/>
            <a:ext cx="5304702" cy="382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C20749-191A-E476-C42B-58379F1A8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140" y="1246921"/>
            <a:ext cx="4720335" cy="11912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A934AC-003B-B396-C900-DB645B9D7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91" y="2651408"/>
            <a:ext cx="4720334" cy="13375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B39069-8FAC-3E69-D0EC-1554974BA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639" y="4330025"/>
            <a:ext cx="4339335" cy="11313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24C621-AB0D-B187-9654-27D839DA5F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6527" y="4651999"/>
            <a:ext cx="3120135" cy="48739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8542BDC-5143-5DD5-F94D-90361950B7C4}"/>
              </a:ext>
            </a:extLst>
          </p:cNvPr>
          <p:cNvSpPr txBox="1"/>
          <p:nvPr/>
        </p:nvSpPr>
        <p:spPr>
          <a:xfrm>
            <a:off x="80687" y="5946994"/>
            <a:ext cx="9901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altLang="zh-HK" sz="200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HK" sz="2000" baseline="-2500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HK" sz="2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decays to charged final states: </a:t>
            </a:r>
            <a:r>
              <a:rPr lang="en-US" altLang="zh-HK" sz="200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zh-HK" sz="2000" baseline="-25000" dirty="0" err="1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HK" sz="2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can be fully reconstructed!</a:t>
            </a:r>
          </a:p>
          <a:p>
            <a:pPr algn="l" rtl="0"/>
            <a:r>
              <a:rPr lang="en-US" altLang="zh-HK" sz="2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Tera-Z can produce many of such H</a:t>
            </a:r>
            <a:r>
              <a:rPr lang="en-US" altLang="zh-HK" sz="2000" baseline="-25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altLang="zh-HK" sz="2000" dirty="0">
                <a:solidFill>
                  <a:srgbClr val="00336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while B-factories can’t do! (or just few)</a:t>
            </a:r>
            <a:endParaRPr lang="zh-HK" altLang="en-US" sz="2000" dirty="0">
              <a:solidFill>
                <a:srgbClr val="0033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B79633-E5AD-7E06-B076-10F28E37B35B}"/>
              </a:ext>
            </a:extLst>
          </p:cNvPr>
          <p:cNvSpPr txBox="1"/>
          <p:nvPr/>
        </p:nvSpPr>
        <p:spPr>
          <a:xfrm>
            <a:off x="11715750" y="645789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8</a:t>
            </a:r>
            <a:endParaRPr lang="zh-HK" altLang="en-US" sz="2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1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928</Words>
  <Application>Microsoft Office PowerPoint</Application>
  <PresentationFormat>Widescreen</PresentationFormat>
  <Paragraphs>168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Segoe UI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Tsz Hong KWOK</dc:creator>
  <cp:lastModifiedBy>Tsz Hong KWOK</cp:lastModifiedBy>
  <cp:revision>31</cp:revision>
  <dcterms:created xsi:type="dcterms:W3CDTF">2023-06-21T07:48:28Z</dcterms:created>
  <dcterms:modified xsi:type="dcterms:W3CDTF">2023-07-06T16:14:42Z</dcterms:modified>
</cp:coreProperties>
</file>