
<file path=[Content_Types].xml><?xml version="1.0" encoding="utf-8"?>
<Types xmlns="http://schemas.openxmlformats.org/package/2006/content-types">
  <Default Extension="vml" ContentType="application/vnd.openxmlformats-officedocument.vmlDrawing"/>
  <Default Extension="bin" ContentType="application/vnd.openxmlformats-officedocument.oleObject"/>
  <Default Extension="png" ContentType="image/png"/>
  <Default Extension="tiff" ContentType="image/tiff"/>
  <Default Extension="jpeg" ContentType="image/jpeg"/>
  <Default Extension="JPG" ContentType="image/.jpg"/>
  <Default Extension="wmf" ContentType="image/x-w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"/>
  </p:notesMasterIdLst>
  <p:sldIdLst>
    <p:sldId id="256" r:id="rId3"/>
    <p:sldId id="277" r:id="rId4"/>
    <p:sldId id="278" r:id="rId5"/>
    <p:sldId id="279" r:id="rId7"/>
    <p:sldId id="280" r:id="rId8"/>
    <p:sldId id="282" r:id="rId9"/>
    <p:sldId id="286" r:id="rId10"/>
    <p:sldId id="285" r:id="rId11"/>
    <p:sldId id="293" r:id="rId12"/>
    <p:sldId id="294" r:id="rId13"/>
    <p:sldId id="303" r:id="rId14"/>
    <p:sldId id="258" r:id="rId15"/>
    <p:sldId id="259" r:id="rId16"/>
    <p:sldId id="260" r:id="rId17"/>
    <p:sldId id="299" r:id="rId18"/>
    <p:sldId id="261" r:id="rId19"/>
    <p:sldId id="262" r:id="rId20"/>
    <p:sldId id="265" r:id="rId21"/>
    <p:sldId id="264" r:id="rId22"/>
    <p:sldId id="266" r:id="rId23"/>
    <p:sldId id="267" r:id="rId24"/>
    <p:sldId id="304" r:id="rId25"/>
    <p:sldId id="268" r:id="rId26"/>
    <p:sldId id="273" r:id="rId27"/>
    <p:sldId id="269" r:id="rId28"/>
    <p:sldId id="271" r:id="rId29"/>
    <p:sldId id="274" r:id="rId30"/>
    <p:sldId id="276" r:id="rId31"/>
    <p:sldId id="305" r:id="rId32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 panose="02000503000000020004"/>
        <a:ea typeface="Helvetica Neue" panose="02000503000000020004"/>
        <a:cs typeface="Helvetica Neue" panose="02000503000000020004"/>
        <a:sym typeface="Helvetica Neue" panose="02000503000000020004"/>
      </a:defRPr>
    </a:lvl1pPr>
    <a:lvl2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 panose="02000503000000020004"/>
        <a:ea typeface="Helvetica Neue" panose="02000503000000020004"/>
        <a:cs typeface="Helvetica Neue" panose="02000503000000020004"/>
        <a:sym typeface="Helvetica Neue" panose="02000503000000020004"/>
      </a:defRPr>
    </a:lvl2pPr>
    <a:lvl3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 panose="02000503000000020004"/>
        <a:ea typeface="Helvetica Neue" panose="02000503000000020004"/>
        <a:cs typeface="Helvetica Neue" panose="02000503000000020004"/>
        <a:sym typeface="Helvetica Neue" panose="02000503000000020004"/>
      </a:defRPr>
    </a:lvl3pPr>
    <a:lvl4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 panose="02000503000000020004"/>
        <a:ea typeface="Helvetica Neue" panose="02000503000000020004"/>
        <a:cs typeface="Helvetica Neue" panose="02000503000000020004"/>
        <a:sym typeface="Helvetica Neue" panose="02000503000000020004"/>
      </a:defRPr>
    </a:lvl4pPr>
    <a:lvl5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 panose="02000503000000020004"/>
        <a:ea typeface="Helvetica Neue" panose="02000503000000020004"/>
        <a:cs typeface="Helvetica Neue" panose="02000503000000020004"/>
        <a:sym typeface="Helvetica Neue" panose="02000503000000020004"/>
      </a:defRPr>
    </a:lvl5pPr>
    <a:lvl6pPr marL="0" marR="0" indent="2286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 panose="02000503000000020004"/>
        <a:ea typeface="Helvetica Neue" panose="02000503000000020004"/>
        <a:cs typeface="Helvetica Neue" panose="02000503000000020004"/>
        <a:sym typeface="Helvetica Neue" panose="02000503000000020004"/>
      </a:defRPr>
    </a:lvl6pPr>
    <a:lvl7pPr marL="0" marR="0" indent="2743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 panose="02000503000000020004"/>
        <a:ea typeface="Helvetica Neue" panose="02000503000000020004"/>
        <a:cs typeface="Helvetica Neue" panose="02000503000000020004"/>
        <a:sym typeface="Helvetica Neue" panose="02000503000000020004"/>
      </a:defRPr>
    </a:lvl7pPr>
    <a:lvl8pPr marL="0" marR="0" indent="3200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 panose="02000503000000020004"/>
        <a:ea typeface="Helvetica Neue" panose="02000503000000020004"/>
        <a:cs typeface="Helvetica Neue" panose="02000503000000020004"/>
        <a:sym typeface="Helvetica Neue" panose="02000503000000020004"/>
      </a:defRPr>
    </a:lvl8pPr>
    <a:lvl9pPr marL="0" marR="0" indent="3657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 panose="02000503000000020004"/>
        <a:ea typeface="Helvetica Neue" panose="02000503000000020004"/>
        <a:cs typeface="Helvetica Neue" panose="02000503000000020004"/>
        <a:sym typeface="Helvetica Neue" panose="02000503000000020004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wholeTbl>
      <a:tcTxStyle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1"/>
            </a:schemeClr>
          </a:solidFill>
        </a:fill>
      </a:tcStyle>
    </a:firstCol>
    <a:lastRow>
      <a:tcTxStyle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5" Type="http://schemas.openxmlformats.org/officeDocument/2006/relationships/tableStyles" Target="tableStyles.xml"/><Relationship Id="rId34" Type="http://schemas.openxmlformats.org/officeDocument/2006/relationships/viewProps" Target="viewProps.xml"/><Relationship Id="rId33" Type="http://schemas.openxmlformats.org/officeDocument/2006/relationships/presProps" Target="presProps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image" Target="../media/image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117" name="Shape 117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8000"/>
      </a:lnSpc>
      <a:defRPr sz="2200">
        <a:latin typeface="Helvetica Neue" panose="02000503000000020004"/>
        <a:ea typeface="Helvetica Neue" panose="02000503000000020004"/>
        <a:cs typeface="Helvetica Neue" panose="02000503000000020004"/>
        <a:sym typeface="Helvetica Neue" panose="02000503000000020004"/>
      </a:defRPr>
    </a:lvl1pPr>
    <a:lvl2pPr indent="228600" defTabSz="457200" latinLnBrk="0">
      <a:lnSpc>
        <a:spcPct val="118000"/>
      </a:lnSpc>
      <a:defRPr sz="2200">
        <a:latin typeface="Helvetica Neue" panose="02000503000000020004"/>
        <a:ea typeface="Helvetica Neue" panose="02000503000000020004"/>
        <a:cs typeface="Helvetica Neue" panose="02000503000000020004"/>
        <a:sym typeface="Helvetica Neue" panose="02000503000000020004"/>
      </a:defRPr>
    </a:lvl2pPr>
    <a:lvl3pPr indent="457200" defTabSz="457200" latinLnBrk="0">
      <a:lnSpc>
        <a:spcPct val="118000"/>
      </a:lnSpc>
      <a:defRPr sz="2200">
        <a:latin typeface="Helvetica Neue" panose="02000503000000020004"/>
        <a:ea typeface="Helvetica Neue" panose="02000503000000020004"/>
        <a:cs typeface="Helvetica Neue" panose="02000503000000020004"/>
        <a:sym typeface="Helvetica Neue" panose="02000503000000020004"/>
      </a:defRPr>
    </a:lvl3pPr>
    <a:lvl4pPr indent="685800" defTabSz="457200" latinLnBrk="0">
      <a:lnSpc>
        <a:spcPct val="118000"/>
      </a:lnSpc>
      <a:defRPr sz="2200">
        <a:latin typeface="Helvetica Neue" panose="02000503000000020004"/>
        <a:ea typeface="Helvetica Neue" panose="02000503000000020004"/>
        <a:cs typeface="Helvetica Neue" panose="02000503000000020004"/>
        <a:sym typeface="Helvetica Neue" panose="02000503000000020004"/>
      </a:defRPr>
    </a:lvl4pPr>
    <a:lvl5pPr indent="914400" defTabSz="457200" latinLnBrk="0">
      <a:lnSpc>
        <a:spcPct val="118000"/>
      </a:lnSpc>
      <a:defRPr sz="2200">
        <a:latin typeface="Helvetica Neue" panose="02000503000000020004"/>
        <a:ea typeface="Helvetica Neue" panose="02000503000000020004"/>
        <a:cs typeface="Helvetica Neue" panose="02000503000000020004"/>
        <a:sym typeface="Helvetica Neue" panose="02000503000000020004"/>
      </a:defRPr>
    </a:lvl5pPr>
    <a:lvl6pPr indent="1143000" defTabSz="457200" latinLnBrk="0">
      <a:lnSpc>
        <a:spcPct val="118000"/>
      </a:lnSpc>
      <a:defRPr sz="2200">
        <a:latin typeface="Helvetica Neue" panose="02000503000000020004"/>
        <a:ea typeface="Helvetica Neue" panose="02000503000000020004"/>
        <a:cs typeface="Helvetica Neue" panose="02000503000000020004"/>
        <a:sym typeface="Helvetica Neue" panose="02000503000000020004"/>
      </a:defRPr>
    </a:lvl6pPr>
    <a:lvl7pPr indent="1371600" defTabSz="457200" latinLnBrk="0">
      <a:lnSpc>
        <a:spcPct val="118000"/>
      </a:lnSpc>
      <a:defRPr sz="2200">
        <a:latin typeface="Helvetica Neue" panose="02000503000000020004"/>
        <a:ea typeface="Helvetica Neue" panose="02000503000000020004"/>
        <a:cs typeface="Helvetica Neue" panose="02000503000000020004"/>
        <a:sym typeface="Helvetica Neue" panose="02000503000000020004"/>
      </a:defRPr>
    </a:lvl7pPr>
    <a:lvl8pPr indent="1600200" defTabSz="457200" latinLnBrk="0">
      <a:lnSpc>
        <a:spcPct val="118000"/>
      </a:lnSpc>
      <a:defRPr sz="2200">
        <a:latin typeface="Helvetica Neue" panose="02000503000000020004"/>
        <a:ea typeface="Helvetica Neue" panose="02000503000000020004"/>
        <a:cs typeface="Helvetica Neue" panose="02000503000000020004"/>
        <a:sym typeface="Helvetica Neue" panose="02000503000000020004"/>
      </a:defRPr>
    </a:lvl8pPr>
    <a:lvl9pPr indent="1828800" defTabSz="457200" latinLnBrk="0">
      <a:lnSpc>
        <a:spcPct val="118000"/>
      </a:lnSpc>
      <a:defRPr sz="2200">
        <a:latin typeface="Helvetica Neue" panose="02000503000000020004"/>
        <a:ea typeface="Helvetica Neue" panose="02000503000000020004"/>
        <a:cs typeface="Helvetica Neue" panose="02000503000000020004"/>
        <a:sym typeface="Helvetica Neue" panose="020005030000000200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/>
          <p:nvPr>
            <p:ph type="sldImg"/>
          </p:nvPr>
        </p:nvSpPr>
        <p:spPr/>
      </p:sp>
      <p:sp>
        <p:nvSpPr>
          <p:cNvPr id="3" name="Text Placeholder 2"/>
          <p:cNvSpPr/>
          <p:nvPr>
            <p:ph type="body" idx="1"/>
          </p:nvPr>
        </p:nvSpPr>
        <p:spPr/>
        <p:txBody>
          <a:bodyPr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4818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4819" name="备注占位符 2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 anchorCtr="0"/>
          <a:p>
            <a:pPr lvl="0"/>
            <a:endParaRPr lang="zh-CN" altLang="en-US" dirty="0"/>
          </a:p>
        </p:txBody>
      </p:sp>
      <p:sp>
        <p:nvSpPr>
          <p:cNvPr id="34820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>
              <a:buNone/>
            </a:pPr>
            <a:fld id="{9A0DB2DC-4C9A-4742-B13C-FB6460FD3503}" type="slidenum">
              <a:rPr lang="en-US" altLang="zh-CN" sz="1200" dirty="0"/>
            </a:fld>
            <a:endParaRPr lang="en-US" altLang="zh-CN" sz="1200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/>
          <p:nvPr>
            <p:ph type="sldImg"/>
          </p:nvPr>
        </p:nvSpPr>
        <p:spPr/>
      </p:sp>
      <p:sp>
        <p:nvSpPr>
          <p:cNvPr id="3" name="Text Placeholder 2"/>
          <p:cNvSpPr/>
          <p:nvPr>
            <p:ph type="body" idx="1"/>
          </p:nvPr>
        </p:nvSpPr>
        <p:spPr/>
        <p:txBody>
          <a:bodyPr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/>
          <p:nvPr>
            <p:ph type="sldImg"/>
          </p:nvPr>
        </p:nvSpPr>
        <p:spPr/>
      </p:sp>
      <p:sp>
        <p:nvSpPr>
          <p:cNvPr id="3" name="Text Placeholder 2"/>
          <p:cNvSpPr/>
          <p:nvPr>
            <p:ph type="body" idx="1"/>
          </p:nvPr>
        </p:nvSpPr>
        <p:spPr/>
        <p:txBody>
          <a:bodyPr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/>
          <p:nvPr>
            <p:ph type="sldImg"/>
          </p:nvPr>
        </p:nvSpPr>
        <p:spPr/>
      </p:sp>
      <p:sp>
        <p:nvSpPr>
          <p:cNvPr id="3" name="Text Placeholder 2"/>
          <p:cNvSpPr/>
          <p:nvPr>
            <p:ph type="body" idx="1"/>
          </p:nvPr>
        </p:nvSpPr>
        <p:spPr/>
        <p:txBody>
          <a:bodyPr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/>
          <p:nvPr>
            <p:ph type="sldImg"/>
          </p:nvPr>
        </p:nvSpPr>
        <p:spPr/>
      </p:sp>
      <p:sp>
        <p:nvSpPr>
          <p:cNvPr id="3" name="Text Placeholder 2"/>
          <p:cNvSpPr/>
          <p:nvPr>
            <p:ph type="body" idx="1"/>
          </p:nvPr>
        </p:nvSpPr>
        <p:spPr/>
        <p:txBody>
          <a:bodyPr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 hasCustomPrompt="1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 hasCustomPrompt="1"/>
          </p:nvPr>
        </p:nvSpPr>
        <p:spPr>
          <a:xfrm>
            <a:off x="1270000" y="50419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elvetica Neue Thin" panose="02000503000000020004"/>
                <a:ea typeface="Helvetica Neue Thin" panose="02000503000000020004"/>
                <a:cs typeface="Helvetica Neue Thin" panose="02000503000000020004"/>
                <a:sym typeface="Helvetica Neue Thin" panose="02000503000000020004"/>
              </a:defRPr>
            </a:lvl1pPr>
          </a:lstStyle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/>
          <p:nvPr>
            <p:ph type="body" sz="quarter" idx="21" hasCustomPrompt="1"/>
          </p:nvPr>
        </p:nvSpPr>
        <p:spPr>
          <a:xfrm>
            <a:off x="1270000" y="6362700"/>
            <a:ext cx="10464800" cy="461366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2400" i="1"/>
            </a:lvl1pPr>
          </a:lstStyle>
          <a:p>
            <a:r>
              <a:t>–Johnny Appleseed</a:t>
            </a:r>
          </a:p>
        </p:txBody>
      </p:sp>
      <p:sp>
        <p:nvSpPr>
          <p:cNvPr id="94" name="“Type a quote here.”"/>
          <p:cNvSpPr txBox="1"/>
          <p:nvPr>
            <p:ph type="body" sz="quarter" idx="22" hasCustomPrompt="1"/>
          </p:nvPr>
        </p:nvSpPr>
        <p:spPr>
          <a:xfrm>
            <a:off x="1270000" y="4267112"/>
            <a:ext cx="10464800" cy="609776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400">
                <a:latin typeface="+mn-lt"/>
                <a:ea typeface="+mn-ea"/>
                <a:cs typeface="+mn-cs"/>
                <a:sym typeface="Helvetica Neue Medium" panose="02000503000000020004"/>
              </a:defRPr>
            </a:lvl1pPr>
          </a:lstStyle>
          <a:p>
            <a:r>
              <a:t>“Type a quote here.” </a:t>
            </a:r>
          </a:p>
        </p:txBody>
      </p:sp>
      <p:sp>
        <p:nvSpPr>
          <p:cNvPr id="9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View of beach and sea from a grassy sand dune"/>
          <p:cNvSpPr/>
          <p:nvPr>
            <p:ph type="pic" idx="21"/>
          </p:nvPr>
        </p:nvSpPr>
        <p:spPr>
          <a:xfrm>
            <a:off x="-1308100" y="-50800"/>
            <a:ext cx="14782800" cy="98552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/>
        </p:txBody>
      </p:sp>
      <p:sp>
        <p:nvSpPr>
          <p:cNvPr id="10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0240" y="8879841"/>
            <a:ext cx="3034453" cy="650240"/>
          </a:xfrm>
        </p:spPr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SimSun" pitchFamily="2" charset="-122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443307" y="8886613"/>
            <a:ext cx="4118187" cy="650240"/>
          </a:xfrm>
        </p:spPr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SimSun" pitchFamily="2" charset="-122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altLang="zh-CN" dirty="0"/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0240" y="8879841"/>
            <a:ext cx="3034453" cy="650240"/>
          </a:xfrm>
        </p:spPr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SimSun" pitchFamily="2" charset="-122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443307" y="8886613"/>
            <a:ext cx="4118187" cy="650240"/>
          </a:xfrm>
        </p:spPr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SimSun" pitchFamily="2" charset="-122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altLang="zh-CN" dirty="0"/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View of beach and sea from a grassy sand dune"/>
          <p:cNvSpPr/>
          <p:nvPr>
            <p:ph type="pic" idx="21"/>
          </p:nvPr>
        </p:nvSpPr>
        <p:spPr>
          <a:xfrm>
            <a:off x="1625600" y="374650"/>
            <a:ext cx="9753600" cy="6502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/>
        </p:txBody>
      </p:sp>
      <p:sp>
        <p:nvSpPr>
          <p:cNvPr id="21" name="Title Text"/>
          <p:cNvSpPr txBox="1"/>
          <p:nvPr>
            <p:ph type="title" hasCustomPrompt="1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22" name="Body Level One…"/>
          <p:cNvSpPr txBox="1"/>
          <p:nvPr>
            <p:ph type="body" sz="quarter" idx="1" hasCustomPrompt="1"/>
          </p:nvPr>
        </p:nvSpPr>
        <p:spPr>
          <a:xfrm>
            <a:off x="1270000" y="81534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/>
          <p:nvPr>
            <p:ph type="title" hasCustomPrompt="1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Heron flying low over a beach with a short fence in the foreground"/>
          <p:cNvSpPr/>
          <p:nvPr>
            <p:ph type="pic" idx="21"/>
          </p:nvPr>
        </p:nvSpPr>
        <p:spPr>
          <a:xfrm>
            <a:off x="6375400" y="635000"/>
            <a:ext cx="8216900" cy="8216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/>
        </p:txBody>
      </p:sp>
      <p:sp>
        <p:nvSpPr>
          <p:cNvPr id="39" name="Title Text"/>
          <p:cNvSpPr txBox="1"/>
          <p:nvPr>
            <p:ph type="title" hasCustomPrompt="1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Title Text</a:t>
            </a:r>
          </a:p>
        </p:txBody>
      </p:sp>
      <p:sp>
        <p:nvSpPr>
          <p:cNvPr id="40" name="Body Level One…"/>
          <p:cNvSpPr txBox="1"/>
          <p:nvPr>
            <p:ph type="body" sz="quarter" idx="1" hasCustomPrompt="1"/>
          </p:nvPr>
        </p:nvSpPr>
        <p:spPr>
          <a:xfrm>
            <a:off x="952500" y="47244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andy path between two hills leading to the ocean"/>
          <p:cNvSpPr/>
          <p:nvPr>
            <p:ph type="pic" idx="21"/>
          </p:nvPr>
        </p:nvSpPr>
        <p:spPr>
          <a:xfrm>
            <a:off x="3810000" y="2590800"/>
            <a:ext cx="9429750" cy="6286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/>
        </p:txBody>
      </p:sp>
      <p:sp>
        <p:nvSpPr>
          <p:cNvPr id="66" name="Title Text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Body Level One…"/>
          <p:cNvSpPr txBox="1"/>
          <p:nvPr>
            <p:ph type="body" sz="half" idx="1" hasCustomPrompt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028700" indent="-342900">
              <a:spcBef>
                <a:spcPts val="3200"/>
              </a:spcBef>
              <a:defRPr sz="2800"/>
            </a:lvl3pPr>
            <a:lvl4pPr marL="1371600" indent="-342900">
              <a:spcBef>
                <a:spcPts val="3200"/>
              </a:spcBef>
              <a:defRPr sz="2800"/>
            </a:lvl4pPr>
            <a:lvl5pPr marL="1714500" indent="-342900">
              <a:spcBef>
                <a:spcPts val="3200"/>
              </a:spcBef>
              <a:defRPr sz="2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/>
          <p:nvPr>
            <p:ph type="sldNum" sz="quarter" idx="2"/>
          </p:nvPr>
        </p:nvSpPr>
        <p:spPr>
          <a:xfrm>
            <a:off x="6328884" y="9296400"/>
            <a:ext cx="340259" cy="342900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/>
          <p:nvPr>
            <p:ph type="body" idx="1" hasCustomPrompt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andy path between two hills leading to the ocean"/>
          <p:cNvSpPr/>
          <p:nvPr>
            <p:ph type="pic" sz="quarter" idx="21"/>
          </p:nvPr>
        </p:nvSpPr>
        <p:spPr>
          <a:xfrm>
            <a:off x="6556375" y="5092700"/>
            <a:ext cx="5657850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/>
        </p:txBody>
      </p:sp>
      <p:sp>
        <p:nvSpPr>
          <p:cNvPr id="84" name="Heron flying low over a beach with a short fence in the foreground"/>
          <p:cNvSpPr/>
          <p:nvPr>
            <p:ph type="pic" sz="half" idx="22"/>
          </p:nvPr>
        </p:nvSpPr>
        <p:spPr>
          <a:xfrm>
            <a:off x="6718300" y="749300"/>
            <a:ext cx="5334000" cy="5334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/>
        </p:txBody>
      </p:sp>
      <p:sp>
        <p:nvSpPr>
          <p:cNvPr id="85" name="View of beach and sea from a grassy sand dune"/>
          <p:cNvSpPr/>
          <p:nvPr>
            <p:ph type="pic" idx="23"/>
          </p:nvPr>
        </p:nvSpPr>
        <p:spPr>
          <a:xfrm>
            <a:off x="-2832100" y="889000"/>
            <a:ext cx="11963400" cy="7975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/>
        </p:txBody>
      </p:sp>
      <p:sp>
        <p:nvSpPr>
          <p:cNvPr id="8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5" Type="http://schemas.openxmlformats.org/officeDocument/2006/relationships/theme" Target="../theme/theme1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600" b="0">
                <a:latin typeface="Helvetica Neue Light" panose="02000503000000020004"/>
                <a:ea typeface="Helvetica Neue Light" panose="02000503000000020004"/>
                <a:cs typeface="Helvetica Neue Light" panose="02000503000000020004"/>
                <a:sym typeface="Helvetica Neue Light" panose="02000503000000020004"/>
              </a:defRPr>
            </a:lvl1pPr>
          </a:lstStyle>
          <a:p>
            <a:fld id="{86CB4B4D-7CA3-9044-876B-883B54F8677D}" type="slidenum">
              <a:rPr/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ransition spd="med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 panose="02000503000000020004"/>
        </a:defRPr>
      </a:lvl1pPr>
      <a:lvl2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 panose="02000503000000020004"/>
        </a:defRPr>
      </a:lvl2pPr>
      <a:lvl3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 panose="02000503000000020004"/>
        </a:defRPr>
      </a:lvl3pPr>
      <a:lvl4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 panose="02000503000000020004"/>
        </a:defRPr>
      </a:lvl4pPr>
      <a:lvl5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 panose="02000503000000020004"/>
        </a:defRPr>
      </a:lvl5pPr>
      <a:lvl6pPr marL="0" marR="0" indent="2286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 panose="02000503000000020004"/>
        </a:defRPr>
      </a:lvl6pPr>
      <a:lvl7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 panose="02000503000000020004"/>
        </a:defRPr>
      </a:lvl7pPr>
      <a:lvl8pPr marL="0" marR="0" indent="3200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 panose="02000503000000020004"/>
        </a:defRPr>
      </a:lvl8pPr>
      <a:lvl9pPr marL="0" marR="0" indent="3657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 panose="02000503000000020004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defRPr sz="3200" b="0" i="0" u="none" strike="noStrike" cap="none" spc="0" baseline="0">
          <a:solidFill>
            <a:srgbClr val="000000"/>
          </a:solidFill>
          <a:uFillTx/>
          <a:latin typeface="Helvetica Neue" panose="02000503000000020004"/>
          <a:ea typeface="Helvetica Neue" panose="02000503000000020004"/>
          <a:cs typeface="Helvetica Neue" panose="02000503000000020004"/>
          <a:sym typeface="Helvetica Neue" panose="02000503000000020004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defRPr sz="3200" b="0" i="0" u="none" strike="noStrike" cap="none" spc="0" baseline="0">
          <a:solidFill>
            <a:srgbClr val="000000"/>
          </a:solidFill>
          <a:uFillTx/>
          <a:latin typeface="Helvetica Neue" panose="02000503000000020004"/>
          <a:ea typeface="Helvetica Neue" panose="02000503000000020004"/>
          <a:cs typeface="Helvetica Neue" panose="02000503000000020004"/>
          <a:sym typeface="Helvetica Neue" panose="02000503000000020004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defRPr sz="3200" b="0" i="0" u="none" strike="noStrike" cap="none" spc="0" baseline="0">
          <a:solidFill>
            <a:srgbClr val="000000"/>
          </a:solidFill>
          <a:uFillTx/>
          <a:latin typeface="Helvetica Neue" panose="02000503000000020004"/>
          <a:ea typeface="Helvetica Neue" panose="02000503000000020004"/>
          <a:cs typeface="Helvetica Neue" panose="02000503000000020004"/>
          <a:sym typeface="Helvetica Neue" panose="02000503000000020004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defRPr sz="3200" b="0" i="0" u="none" strike="noStrike" cap="none" spc="0" baseline="0">
          <a:solidFill>
            <a:srgbClr val="000000"/>
          </a:solidFill>
          <a:uFillTx/>
          <a:latin typeface="Helvetica Neue" panose="02000503000000020004"/>
          <a:ea typeface="Helvetica Neue" panose="02000503000000020004"/>
          <a:cs typeface="Helvetica Neue" panose="02000503000000020004"/>
          <a:sym typeface="Helvetica Neue" panose="02000503000000020004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defRPr sz="3200" b="0" i="0" u="none" strike="noStrike" cap="none" spc="0" baseline="0">
          <a:solidFill>
            <a:srgbClr val="000000"/>
          </a:solidFill>
          <a:uFillTx/>
          <a:latin typeface="Helvetica Neue" panose="02000503000000020004"/>
          <a:ea typeface="Helvetica Neue" panose="02000503000000020004"/>
          <a:cs typeface="Helvetica Neue" panose="02000503000000020004"/>
          <a:sym typeface="Helvetica Neue" panose="02000503000000020004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defRPr sz="3200" b="0" i="0" u="none" strike="noStrike" cap="none" spc="0" baseline="0">
          <a:solidFill>
            <a:srgbClr val="000000"/>
          </a:solidFill>
          <a:uFillTx/>
          <a:latin typeface="Helvetica Neue" panose="02000503000000020004"/>
          <a:ea typeface="Helvetica Neue" panose="02000503000000020004"/>
          <a:cs typeface="Helvetica Neue" panose="02000503000000020004"/>
          <a:sym typeface="Helvetica Neue" panose="02000503000000020004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defRPr sz="3200" b="0" i="0" u="none" strike="noStrike" cap="none" spc="0" baseline="0">
          <a:solidFill>
            <a:srgbClr val="000000"/>
          </a:solidFill>
          <a:uFillTx/>
          <a:latin typeface="Helvetica Neue" panose="02000503000000020004"/>
          <a:ea typeface="Helvetica Neue" panose="02000503000000020004"/>
          <a:cs typeface="Helvetica Neue" panose="02000503000000020004"/>
          <a:sym typeface="Helvetica Neue" panose="02000503000000020004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defRPr sz="3200" b="0" i="0" u="none" strike="noStrike" cap="none" spc="0" baseline="0">
          <a:solidFill>
            <a:srgbClr val="000000"/>
          </a:solidFill>
          <a:uFillTx/>
          <a:latin typeface="Helvetica Neue" panose="02000503000000020004"/>
          <a:ea typeface="Helvetica Neue" panose="02000503000000020004"/>
          <a:cs typeface="Helvetica Neue" panose="02000503000000020004"/>
          <a:sym typeface="Helvetica Neue" panose="02000503000000020004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defRPr sz="3200" b="0" i="0" u="none" strike="noStrike" cap="none" spc="0" baseline="0">
          <a:solidFill>
            <a:srgbClr val="000000"/>
          </a:solidFill>
          <a:uFillTx/>
          <a:latin typeface="Helvetica Neue" panose="02000503000000020004"/>
          <a:ea typeface="Helvetica Neue" panose="02000503000000020004"/>
          <a:cs typeface="Helvetica Neue" panose="02000503000000020004"/>
          <a:sym typeface="Helvetica Neue" panose="02000503000000020004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 panose="02000503000000020004"/>
        </a:defRPr>
      </a:lvl1pPr>
      <a:lvl2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 panose="02000503000000020004"/>
        </a:defRPr>
      </a:lvl2pPr>
      <a:lvl3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 panose="02000503000000020004"/>
        </a:defRPr>
      </a:lvl3pPr>
      <a:lvl4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 panose="02000503000000020004"/>
        </a:defRPr>
      </a:lvl4pPr>
      <a:lvl5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 panose="02000503000000020004"/>
        </a:defRPr>
      </a:lvl5pPr>
      <a:lvl6pPr marL="0" marR="0" indent="2286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 panose="02000503000000020004"/>
        </a:defRPr>
      </a:lvl6pPr>
      <a:lvl7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 panose="02000503000000020004"/>
        </a:defRPr>
      </a:lvl7pPr>
      <a:lvl8pPr marL="0" marR="0" indent="3200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 panose="02000503000000020004"/>
        </a:defRPr>
      </a:lvl8pPr>
      <a:lvl9pPr marL="0" marR="0" indent="3657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 panose="020005030000000200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image" Target="../media/image1.tif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5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5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9.png"/><Relationship Id="rId1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5.xml"/><Relationship Id="rId5" Type="http://schemas.openxmlformats.org/officeDocument/2006/relationships/image" Target="../media/image27.png"/><Relationship Id="rId4" Type="http://schemas.openxmlformats.org/officeDocument/2006/relationships/image" Target="../media/image33.png"/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5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image" Target="../media/image34.pn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5.xml"/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image" Target="../media/image39.png"/></Relationships>
</file>

<file path=ppt/slides/_rels/slide1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5.xml"/><Relationship Id="rId4" Type="http://schemas.openxmlformats.org/officeDocument/2006/relationships/image" Target="../media/image44.png"/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image" Target="../media/image2.tif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5.xml"/><Relationship Id="rId4" Type="http://schemas.openxmlformats.org/officeDocument/2006/relationships/image" Target="../media/image48.png"/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image" Target="../media/image45.png"/></Relationships>
</file>

<file path=ppt/slides/_rels/slide2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5.xml"/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image" Target="../media/image49.png"/></Relationships>
</file>

<file path=ppt/slides/_rels/slide2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55.png"/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image" Target="../media/image5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image" Target="../media/image57.png"/><Relationship Id="rId1" Type="http://schemas.openxmlformats.org/officeDocument/2006/relationships/image" Target="../media/image56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58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59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3.tiff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14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4.xml"/><Relationship Id="rId1" Type="http://schemas.openxmlformats.org/officeDocument/2006/relationships/image" Target="../media/image3.w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4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vmlDrawing" Target="../drawings/vmlDrawing1.vml"/><Relationship Id="rId7" Type="http://schemas.openxmlformats.org/officeDocument/2006/relationships/slideLayout" Target="../slideLayouts/slideLayout13.xml"/><Relationship Id="rId6" Type="http://schemas.openxmlformats.org/officeDocument/2006/relationships/image" Target="../media/image8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7.wmf"/><Relationship Id="rId3" Type="http://schemas.openxmlformats.org/officeDocument/2006/relationships/oleObject" Target="../embeddings/oleObject1.bin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.xml"/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12.jpeg"/><Relationship Id="rId1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14.jpeg"/><Relationship Id="rId1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High Energy Neutrinos and…"/>
          <p:cNvSpPr txBox="1"/>
          <p:nvPr>
            <p:ph type="ctrTitle"/>
          </p:nvPr>
        </p:nvSpPr>
        <p:spPr>
          <a:xfrm>
            <a:off x="1270000" y="889000"/>
            <a:ext cx="10464800" cy="3302000"/>
          </a:xfrm>
          <a:prstGeom prst="rect">
            <a:avLst/>
          </a:prstGeom>
        </p:spPr>
        <p:txBody>
          <a:bodyPr/>
          <a:lstStyle/>
          <a:p>
            <a:pPr defTabSz="554990">
              <a:defRPr sz="5700"/>
            </a:pPr>
            <a:r>
              <a:t>High Energy Neutrinos and</a:t>
            </a:r>
          </a:p>
          <a:p>
            <a:pPr defTabSz="554990">
              <a:defRPr sz="5700"/>
            </a:pPr>
            <a:r>
              <a:t>Ultra-High-Energy Cosmic Ray Outburst from GRB 221009A</a:t>
            </a:r>
          </a:p>
        </p:txBody>
      </p:sp>
      <p:sp>
        <p:nvSpPr>
          <p:cNvPr id="120" name="Haoning He （贺昊宁）…"/>
          <p:cNvSpPr txBox="1"/>
          <p:nvPr>
            <p:ph type="subTitle" sz="quarter" idx="1"/>
          </p:nvPr>
        </p:nvSpPr>
        <p:spPr>
          <a:prstGeom prst="rect">
            <a:avLst/>
          </a:prstGeom>
        </p:spPr>
        <p:txBody>
          <a:bodyPr>
            <a:normAutofit fontScale="70000"/>
          </a:bodyPr>
          <a:lstStyle/>
          <a:p>
            <a:pPr defTabSz="485140">
              <a:defRPr sz="3070"/>
            </a:pPr>
            <a:r>
              <a:t>Haoning He （贺昊宁）</a:t>
            </a:r>
          </a:p>
          <a:p>
            <a:pPr defTabSz="485140">
              <a:defRPr sz="3070"/>
            </a:pPr>
            <a:r>
              <a:t>Purple Mountain Observatory</a:t>
            </a:r>
          </a:p>
          <a:p>
            <a:pPr defTabSz="485140">
              <a:defRPr sz="3070"/>
            </a:pPr>
            <a:r>
              <a:rPr lang="en-US"/>
              <a:t>2023/07/05 Zhuhai</a:t>
            </a:r>
            <a:endParaRPr lang="en-US"/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p>
            <a:r>
              <a:rPr lang="en-US" sz="4445"/>
              <a:t>Possible explanations </a:t>
            </a:r>
            <a:br>
              <a:rPr lang="en-US" sz="4445"/>
            </a:br>
            <a:r>
              <a:rPr lang="en-US" sz="4445"/>
              <a:t>on the high energy photon detection</a:t>
            </a:r>
            <a:endParaRPr lang="en-US" sz="4445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2500" y="2572385"/>
            <a:ext cx="11099800" cy="6286500"/>
          </a:xfrm>
        </p:spPr>
        <p:txBody>
          <a:bodyPr>
            <a:normAutofit lnSpcReduction="20000"/>
          </a:bodyPr>
          <a:p>
            <a:r>
              <a:rPr lang="en-US">
                <a:solidFill>
                  <a:schemeClr val="tx1"/>
                </a:solidFill>
              </a:rPr>
              <a:t>The existence of axion-like-particles and two-photon coupling or the </a:t>
            </a:r>
            <a:r>
              <a:rPr lang="en-US">
                <a:solidFill>
                  <a:schemeClr val="tx1"/>
                </a:solidFill>
                <a:latin typeface="Helvetica Neue" panose="02000503000000020004" charset="0"/>
                <a:cs typeface="Helvetica Neue" panose="02000503000000020004" charset="0"/>
              </a:rPr>
              <a:t>Lorentz-invariance violation</a:t>
            </a:r>
            <a:r>
              <a:rPr lang="en-US"/>
              <a:t> </a:t>
            </a:r>
            <a:r>
              <a:rPr lang="en-US" sz="2000"/>
              <a:t>(Galanti et al. 2022; Baktash et al. 2022; Troitsky 2022; Dzhappuev et al. 2022; Li &amp; Ma 2023; Finke &amp; Razzaque 2023)</a:t>
            </a:r>
            <a:endParaRPr lang="en-US" sz="2000"/>
          </a:p>
          <a:p>
            <a:r>
              <a:rPr lang="en-US"/>
              <a:t> Electromagnetic (EM) cascade initiated by UHECRs propagating </a:t>
            </a:r>
            <a:r>
              <a:rPr lang="en-US">
                <a:solidFill>
                  <a:srgbClr val="FF0000"/>
                </a:solidFill>
              </a:rPr>
              <a:t>in the inter-galactic spcae</a:t>
            </a:r>
            <a:r>
              <a:rPr lang="en-US" sz="2000"/>
              <a:t>(Mirabal 2023; Das &amp; Razzaque 2023; Alves Batista 2022)</a:t>
            </a:r>
            <a:r>
              <a:rPr lang="en-US"/>
              <a:t>.</a:t>
            </a:r>
            <a:endParaRPr lang="en-US"/>
          </a:p>
          <a:p>
            <a:r>
              <a:rPr lang="en-US">
                <a:sym typeface="+mn-ea"/>
              </a:rPr>
              <a:t>EM cascade initiated by the photomeson production process of high energy protons or by the SSC photons from electrons </a:t>
            </a:r>
            <a:r>
              <a:rPr lang="en-US">
                <a:solidFill>
                  <a:srgbClr val="FF0000"/>
                </a:solidFill>
                <a:sym typeface="+mn-ea"/>
              </a:rPr>
              <a:t>in the burst</a:t>
            </a:r>
            <a:r>
              <a:rPr lang="en-US">
                <a:sym typeface="+mn-ea"/>
              </a:rPr>
              <a:t> </a:t>
            </a:r>
            <a:r>
              <a:rPr lang="en-US" sz="2000">
                <a:sym typeface="+mn-ea"/>
              </a:rPr>
              <a:t>(Wang et al. 2023).</a:t>
            </a:r>
            <a:endParaRPr lang="en-US" sz="2000"/>
          </a:p>
          <a:p>
            <a:pPr marL="0" indent="0">
              <a:buNone/>
            </a:pPr>
            <a:endParaRPr lang="en-US"/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" name="Image" descr="Imag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47003" y="954283"/>
            <a:ext cx="7153097" cy="7043049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257" name="Rafael Alves Batista 2023"/>
          <p:cNvSpPr txBox="1"/>
          <p:nvPr/>
        </p:nvSpPr>
        <p:spPr>
          <a:xfrm>
            <a:off x="9944151" y="4711700"/>
            <a:ext cx="2285331" cy="3302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 defTabSz="457200">
              <a:defRPr sz="1500" b="0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Rafael Alves Batista 2023</a:t>
            </a:r>
          </a:p>
        </p:txBody>
      </p:sp>
      <p:pic>
        <p:nvPicPr>
          <p:cNvPr id="258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4430" y="4954393"/>
            <a:ext cx="6694647" cy="4112014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259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52822" y="4903366"/>
            <a:ext cx="7047667" cy="4214068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260" name="Das &amp; Rezzaque 2023"/>
          <p:cNvSpPr txBox="1"/>
          <p:nvPr/>
        </p:nvSpPr>
        <p:spPr>
          <a:xfrm>
            <a:off x="9278655" y="3929574"/>
            <a:ext cx="3247950" cy="46106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/>
          <a:p>
            <a:r>
              <a:t>Das &amp; Rezzaque 2023</a:t>
            </a:r>
          </a:p>
        </p:txBody>
      </p:sp>
      <p:sp>
        <p:nvSpPr>
          <p:cNvPr id="261" name="Cosmogenic Photons"/>
          <p:cNvSpPr txBox="1"/>
          <p:nvPr/>
        </p:nvSpPr>
        <p:spPr>
          <a:xfrm>
            <a:off x="3720166" y="390842"/>
            <a:ext cx="5064812" cy="671802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>
              <a:defRPr sz="3800"/>
            </a:lvl1pPr>
          </a:lstStyle>
          <a:p>
            <a:r>
              <a:t>Cosmogenic Photons</a:t>
            </a:r>
          </a:p>
        </p:txBody>
      </p:sp>
      <p:sp>
        <p:nvSpPr>
          <p:cNvPr id="262" name="Heavier Nuclei Composition might lead to photons with energy extended to higher energy."/>
          <p:cNvSpPr txBox="1"/>
          <p:nvPr/>
        </p:nvSpPr>
        <p:spPr>
          <a:xfrm>
            <a:off x="541769" y="8980308"/>
            <a:ext cx="12137162" cy="436396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>
              <a:defRPr sz="2200"/>
            </a:lvl1pPr>
          </a:lstStyle>
          <a:p>
            <a:r>
              <a:t>Heavier Nuclei Composition might lead to photons with energy extended to higher energy. </a:t>
            </a:r>
          </a:p>
        </p:txBody>
      </p: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UHECRs from GRBs"/>
          <p:cNvSpPr txBox="1"/>
          <p:nvPr>
            <p:ph type="title"/>
          </p:nvPr>
        </p:nvSpPr>
        <p:spPr>
          <a:xfrm>
            <a:off x="952500" y="262255"/>
            <a:ext cx="11099800" cy="2159000"/>
          </a:xfrm>
          <a:prstGeom prst="rect">
            <a:avLst/>
          </a:prstGeom>
        </p:spPr>
        <p:txBody>
          <a:bodyPr/>
          <a:lstStyle/>
          <a:p>
            <a:r>
              <a:t>UHECRs from GRBs</a:t>
            </a:r>
          </a:p>
        </p:txBody>
      </p:sp>
      <p:sp>
        <p:nvSpPr>
          <p:cNvPr id="126" name="Rectangle"/>
          <p:cNvSpPr/>
          <p:nvPr/>
        </p:nvSpPr>
        <p:spPr>
          <a:xfrm>
            <a:off x="1455286" y="4660900"/>
            <a:ext cx="2055553" cy="2159000"/>
          </a:xfrm>
          <a:prstGeom prst="rect">
            <a:avLst/>
          </a:prstGeom>
          <a:ln w="63500">
            <a:solidFill>
              <a:schemeClr val="accent1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 panose="02000503000000020004"/>
              </a:defRPr>
            </a:pPr>
          </a:p>
        </p:txBody>
      </p:sp>
      <p:sp>
        <p:nvSpPr>
          <p:cNvPr id="127" name="In the GRB"/>
          <p:cNvSpPr txBox="1"/>
          <p:nvPr/>
        </p:nvSpPr>
        <p:spPr>
          <a:xfrm>
            <a:off x="1603257" y="4646270"/>
            <a:ext cx="1683411" cy="46106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chemeClr val="accent5">
                    <a:hueOff val="-82419"/>
                    <a:satOff val="-9512"/>
                    <a:lumOff val="-16342"/>
                  </a:schemeClr>
                </a:solidFill>
              </a:defRPr>
            </a:lvl1pPr>
          </a:lstStyle>
          <a:p>
            <a:r>
              <a:t>In the GRB</a:t>
            </a:r>
          </a:p>
        </p:txBody>
      </p:sp>
      <p:sp>
        <p:nvSpPr>
          <p:cNvPr id="128" name="Acceleration…"/>
          <p:cNvSpPr txBox="1"/>
          <p:nvPr/>
        </p:nvSpPr>
        <p:spPr>
          <a:xfrm>
            <a:off x="1483674" y="5155759"/>
            <a:ext cx="1947978" cy="156596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/>
          <a:p>
            <a:r>
              <a:t>Acceleration</a:t>
            </a:r>
          </a:p>
          <a:p>
            <a:r>
              <a:t>/Production</a:t>
            </a:r>
          </a:p>
          <a:p>
            <a:r>
              <a:t>Energy loss</a:t>
            </a:r>
          </a:p>
          <a:p>
            <a:r>
              <a:t>Escape</a:t>
            </a:r>
          </a:p>
        </p:txBody>
      </p:sp>
      <p:sp>
        <p:nvSpPr>
          <p:cNvPr id="129" name="In the host galaxy"/>
          <p:cNvSpPr txBox="1"/>
          <p:nvPr/>
        </p:nvSpPr>
        <p:spPr>
          <a:xfrm>
            <a:off x="1246285" y="3290545"/>
            <a:ext cx="2676755" cy="46106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chemeClr val="accent5">
                    <a:hueOff val="-82419"/>
                    <a:satOff val="-9512"/>
                    <a:lumOff val="-16342"/>
                  </a:schemeClr>
                </a:solidFill>
              </a:defRPr>
            </a:lvl1pPr>
          </a:lstStyle>
          <a:p>
            <a:r>
              <a:t>In the host galaxy</a:t>
            </a:r>
          </a:p>
        </p:txBody>
      </p:sp>
      <p:sp>
        <p:nvSpPr>
          <p:cNvPr id="130" name="Oval"/>
          <p:cNvSpPr/>
          <p:nvPr/>
        </p:nvSpPr>
        <p:spPr>
          <a:xfrm>
            <a:off x="172907" y="3035579"/>
            <a:ext cx="4569512" cy="4206634"/>
          </a:xfrm>
          <a:prstGeom prst="ellipse">
            <a:avLst/>
          </a:prstGeom>
          <a:ln w="25400">
            <a:solidFill>
              <a:schemeClr val="accent1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 panose="02000503000000020004"/>
              </a:defRPr>
            </a:pPr>
          </a:p>
        </p:txBody>
      </p:sp>
      <p:sp>
        <p:nvSpPr>
          <p:cNvPr id="131" name="The deflection/delay…"/>
          <p:cNvSpPr txBox="1"/>
          <p:nvPr/>
        </p:nvSpPr>
        <p:spPr>
          <a:xfrm>
            <a:off x="902065" y="3704981"/>
            <a:ext cx="3161996" cy="82936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/>
          <a:p>
            <a:r>
              <a:t>The deflection/delay </a:t>
            </a:r>
          </a:p>
          <a:p>
            <a:r>
              <a:t>by the Magnetic field</a:t>
            </a:r>
          </a:p>
        </p:txBody>
      </p:sp>
      <p:sp>
        <p:nvSpPr>
          <p:cNvPr id="132" name="Line"/>
          <p:cNvSpPr/>
          <p:nvPr/>
        </p:nvSpPr>
        <p:spPr>
          <a:xfrm>
            <a:off x="3405812" y="5116793"/>
            <a:ext cx="5198066" cy="1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/>
        </p:txBody>
      </p:sp>
      <p:sp>
        <p:nvSpPr>
          <p:cNvPr id="133" name="Energy loss…"/>
          <p:cNvSpPr txBox="1"/>
          <p:nvPr/>
        </p:nvSpPr>
        <p:spPr>
          <a:xfrm>
            <a:off x="4784101" y="5152367"/>
            <a:ext cx="3607614" cy="156596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/>
          <a:p>
            <a:pPr>
              <a:defRPr>
                <a:solidFill>
                  <a:schemeClr val="accent5">
                    <a:hueOff val="-82419"/>
                    <a:satOff val="-9512"/>
                    <a:lumOff val="-16342"/>
                  </a:schemeClr>
                </a:solidFill>
              </a:defRPr>
            </a:pPr>
            <a:r>
              <a:rPr>
                <a:solidFill>
                  <a:srgbClr val="000000"/>
                </a:solidFill>
              </a:rPr>
              <a:t>Energy loss</a:t>
            </a:r>
            <a:r>
              <a:t> </a:t>
            </a:r>
          </a:p>
          <a:p>
            <a:r>
              <a:t>due to </a:t>
            </a:r>
          </a:p>
          <a:p>
            <a:r>
              <a:t>Photomeson interaction</a:t>
            </a:r>
          </a:p>
          <a:p>
            <a:r>
              <a:t>/Pair Production</a:t>
            </a:r>
          </a:p>
        </p:txBody>
      </p:sp>
      <p:sp>
        <p:nvSpPr>
          <p:cNvPr id="134" name="Propagation in the IGMF"/>
          <p:cNvSpPr txBox="1"/>
          <p:nvPr/>
        </p:nvSpPr>
        <p:spPr>
          <a:xfrm>
            <a:off x="4744477" y="3555973"/>
            <a:ext cx="3647238" cy="46106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chemeClr val="accent5">
                    <a:hueOff val="-82419"/>
                    <a:satOff val="-9512"/>
                    <a:lumOff val="-16342"/>
                  </a:schemeClr>
                </a:solidFill>
              </a:defRPr>
            </a:lvl1pPr>
          </a:lstStyle>
          <a:p>
            <a:r>
              <a:t>Propagation in the IGMF</a:t>
            </a:r>
          </a:p>
        </p:txBody>
      </p:sp>
      <p:sp>
        <p:nvSpPr>
          <p:cNvPr id="135" name="Rectangle"/>
          <p:cNvSpPr/>
          <p:nvPr/>
        </p:nvSpPr>
        <p:spPr>
          <a:xfrm>
            <a:off x="4762811" y="3576955"/>
            <a:ext cx="3558903" cy="3123209"/>
          </a:xfrm>
          <a:prstGeom prst="rect">
            <a:avLst/>
          </a:prstGeom>
          <a:ln w="25400">
            <a:solidFill>
              <a:schemeClr val="accent5">
                <a:hueOff val="-82419"/>
                <a:satOff val="-9512"/>
                <a:lumOff val="-16342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 panose="02000503000000020004"/>
              </a:defRPr>
            </a:pPr>
          </a:p>
        </p:txBody>
      </p:sp>
      <p:sp>
        <p:nvSpPr>
          <p:cNvPr id="136" name="Deflection/delay…"/>
          <p:cNvSpPr txBox="1"/>
          <p:nvPr/>
        </p:nvSpPr>
        <p:spPr>
          <a:xfrm>
            <a:off x="5300432" y="4170020"/>
            <a:ext cx="2574952" cy="82936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/>
          <a:p>
            <a:r>
              <a:t>Deflection/delay </a:t>
            </a:r>
          </a:p>
          <a:p>
            <a:r>
              <a:t>due to the IGMF</a:t>
            </a:r>
          </a:p>
        </p:txBody>
      </p:sp>
      <p:sp>
        <p:nvSpPr>
          <p:cNvPr id="137" name="Oval"/>
          <p:cNvSpPr/>
          <p:nvPr/>
        </p:nvSpPr>
        <p:spPr>
          <a:xfrm>
            <a:off x="8433398" y="2918176"/>
            <a:ext cx="4120839" cy="4174514"/>
          </a:xfrm>
          <a:prstGeom prst="ellipse">
            <a:avLst/>
          </a:prstGeom>
          <a:ln w="25400">
            <a:solidFill>
              <a:schemeClr val="accent1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 panose="02000503000000020004"/>
              </a:defRPr>
            </a:pPr>
          </a:p>
        </p:txBody>
      </p:sp>
      <p:sp>
        <p:nvSpPr>
          <p:cNvPr id="138" name="In the Milky Way"/>
          <p:cNvSpPr txBox="1"/>
          <p:nvPr/>
        </p:nvSpPr>
        <p:spPr>
          <a:xfrm>
            <a:off x="9254500" y="3291510"/>
            <a:ext cx="2478634" cy="46106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chemeClr val="accent5">
                    <a:hueOff val="-82419"/>
                    <a:satOff val="-9512"/>
                    <a:lumOff val="-16342"/>
                  </a:schemeClr>
                </a:solidFill>
              </a:defRPr>
            </a:lvl1pPr>
          </a:lstStyle>
          <a:p>
            <a:r>
              <a:t>In the Milky Way</a:t>
            </a:r>
          </a:p>
        </p:txBody>
      </p:sp>
      <p:sp>
        <p:nvSpPr>
          <p:cNvPr id="139" name="Oval"/>
          <p:cNvSpPr/>
          <p:nvPr/>
        </p:nvSpPr>
        <p:spPr>
          <a:xfrm>
            <a:off x="9960416" y="4484732"/>
            <a:ext cx="1041867" cy="1012735"/>
          </a:xfrm>
          <a:prstGeom prst="ellipse">
            <a:avLst/>
          </a:prstGeom>
          <a:ln w="38100">
            <a:solidFill>
              <a:schemeClr val="accent1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 panose="02000503000000020004"/>
              </a:defRPr>
            </a:pPr>
          </a:p>
        </p:txBody>
      </p:sp>
      <p:sp>
        <p:nvSpPr>
          <p:cNvPr id="140" name="Earth"/>
          <p:cNvSpPr txBox="1"/>
          <p:nvPr/>
        </p:nvSpPr>
        <p:spPr>
          <a:xfrm>
            <a:off x="10047132" y="4774903"/>
            <a:ext cx="893370" cy="46106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chemeClr val="accent1">
                    <a:lumOff val="-13574"/>
                  </a:schemeClr>
                </a:solidFill>
              </a:defRPr>
            </a:lvl1pPr>
          </a:lstStyle>
          <a:p>
            <a:r>
              <a:t>Earth</a:t>
            </a:r>
          </a:p>
        </p:txBody>
      </p:sp>
      <p:sp>
        <p:nvSpPr>
          <p:cNvPr id="141" name="The deflection/delay…"/>
          <p:cNvSpPr txBox="1"/>
          <p:nvPr/>
        </p:nvSpPr>
        <p:spPr>
          <a:xfrm>
            <a:off x="9072132" y="3704981"/>
            <a:ext cx="3161996" cy="82936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/>
          <a:p>
            <a:r>
              <a:t>The deflection/delay </a:t>
            </a:r>
          </a:p>
          <a:p>
            <a:r>
              <a:t>by the GMF</a:t>
            </a:r>
          </a:p>
        </p:txBody>
      </p:sp>
      <p:sp>
        <p:nvSpPr>
          <p:cNvPr id="148" name="Connection Line"/>
          <p:cNvSpPr/>
          <p:nvPr/>
        </p:nvSpPr>
        <p:spPr>
          <a:xfrm>
            <a:off x="3456047" y="3786502"/>
            <a:ext cx="1178073" cy="123687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0892" extrusionOk="0">
                <a:moveTo>
                  <a:pt x="0" y="20835"/>
                </a:moveTo>
                <a:cubicBezTo>
                  <a:pt x="6504" y="21600"/>
                  <a:pt x="13704" y="14655"/>
                  <a:pt x="21600" y="0"/>
                </a:cubicBezTo>
              </a:path>
            </a:pathLst>
          </a:custGeom>
          <a:ln w="25400">
            <a:solidFill>
              <a:srgbClr val="000000"/>
            </a:solidFill>
            <a:miter lim="400000"/>
          </a:ln>
        </p:spPr>
        <p:txBody>
          <a:bodyPr/>
          <a:lstStyle/>
          <a:p/>
        </p:txBody>
      </p:sp>
      <p:sp>
        <p:nvSpPr>
          <p:cNvPr id="143" name="Line"/>
          <p:cNvSpPr/>
          <p:nvPr/>
        </p:nvSpPr>
        <p:spPr>
          <a:xfrm flipV="1">
            <a:off x="6166988" y="2996966"/>
            <a:ext cx="1681619" cy="1037012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/>
        </p:txBody>
      </p:sp>
      <p:sp>
        <p:nvSpPr>
          <p:cNvPr id="149" name="Connection Line"/>
          <p:cNvSpPr/>
          <p:nvPr/>
        </p:nvSpPr>
        <p:spPr>
          <a:xfrm>
            <a:off x="8528685" y="5143500"/>
            <a:ext cx="1517015" cy="15113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6320" extrusionOk="0">
                <a:moveTo>
                  <a:pt x="0" y="0"/>
                </a:moveTo>
                <a:cubicBezTo>
                  <a:pt x="3048" y="19892"/>
                  <a:pt x="10248" y="21600"/>
                  <a:pt x="21600" y="5123"/>
                </a:cubicBezTo>
              </a:path>
            </a:pathLst>
          </a:custGeom>
          <a:ln w="25400">
            <a:solidFill>
              <a:srgbClr val="000000"/>
            </a:solidFill>
            <a:miter lim="400000"/>
          </a:ln>
        </p:spPr>
        <p:txBody>
          <a:bodyPr/>
          <a:lstStyle/>
          <a:p/>
        </p:txBody>
      </p:sp>
      <p:sp>
        <p:nvSpPr>
          <p:cNvPr id="145" name="Line"/>
          <p:cNvSpPr/>
          <p:nvPr/>
        </p:nvSpPr>
        <p:spPr>
          <a:xfrm flipV="1">
            <a:off x="8115935" y="5151755"/>
            <a:ext cx="1992630" cy="353695"/>
          </a:xfrm>
          <a:prstGeom prst="line">
            <a:avLst/>
          </a:prstGeom>
          <a:ln w="38100" cap="rnd">
            <a:solidFill>
              <a:srgbClr val="000000"/>
            </a:solidFill>
            <a:custDash>
              <a:ds d="100000" sp="200000"/>
            </a:custDash>
            <a:miter lim="400000"/>
          </a:ln>
        </p:spPr>
        <p:txBody>
          <a:bodyPr lIns="50800" tIns="50800" rIns="50800" bIns="50800" anchor="ctr"/>
          <a:lstStyle/>
          <a:p/>
        </p:txBody>
      </p:sp>
      <p:sp>
        <p:nvSpPr>
          <p:cNvPr id="146" name="Line"/>
          <p:cNvSpPr/>
          <p:nvPr/>
        </p:nvSpPr>
        <p:spPr>
          <a:xfrm>
            <a:off x="8447639" y="5150812"/>
            <a:ext cx="1543570" cy="1"/>
          </a:xfrm>
          <a:prstGeom prst="line">
            <a:avLst/>
          </a:prstGeom>
          <a:ln w="38100" cap="rnd">
            <a:solidFill>
              <a:srgbClr val="000000"/>
            </a:solidFill>
            <a:custDash>
              <a:ds d="100000" sp="200000"/>
            </a:custDash>
            <a:miter lim="400000"/>
          </a:ln>
        </p:spPr>
        <p:txBody>
          <a:bodyPr lIns="50800" tIns="50800" rIns="50800" bIns="50800" anchor="ctr"/>
          <a:lstStyle/>
          <a:p/>
        </p:txBody>
      </p:sp>
      <p:sp>
        <p:nvSpPr>
          <p:cNvPr id="147" name="IGMF: Inter-galactic Magnetic Field…"/>
          <p:cNvSpPr txBox="1"/>
          <p:nvPr/>
        </p:nvSpPr>
        <p:spPr>
          <a:xfrm>
            <a:off x="6263690" y="8157136"/>
            <a:ext cx="5214520" cy="82936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/>
          <a:p>
            <a:r>
              <a:t>IGMF: Inter-galactic Magnetic Field</a:t>
            </a:r>
          </a:p>
          <a:p>
            <a:r>
              <a:t>GMF: Galactic Magnetic Field</a:t>
            </a:r>
          </a:p>
        </p:txBody>
      </p:sp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imescales_num_062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790055" y="1780540"/>
            <a:ext cx="5686425" cy="5686425"/>
          </a:xfrm>
          <a:prstGeom prst="rect">
            <a:avLst/>
          </a:prstGeom>
        </p:spPr>
      </p:pic>
      <p:sp>
        <p:nvSpPr>
          <p:cNvPr id="152" name="Proton Acceleration and Energy Loss in the GRB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5000"/>
            </a:lvl1pPr>
          </a:lstStyle>
          <a:p>
            <a:r>
              <a:t>Proton Acceleration and Energy Loss in the GRB</a:t>
            </a:r>
          </a:p>
        </p:txBody>
      </p:sp>
      <p:pic>
        <p:nvPicPr>
          <p:cNvPr id="153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135" y="5813075"/>
            <a:ext cx="6388830" cy="35070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5128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640" y="2572315"/>
            <a:ext cx="4933244" cy="3156373"/>
          </a:xfrm>
          <a:prstGeom prst="rect">
            <a:avLst/>
          </a:prstGeom>
          <a:noFill/>
          <a:ln w="9525" cap="flat" cmpd="sng">
            <a:solidFill>
              <a:srgbClr val="002060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34200" y="7613015"/>
            <a:ext cx="5433060" cy="1148715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10894695" y="8044925"/>
            <a:ext cx="611505" cy="608745"/>
          </a:xfrm>
          <a:prstGeom prst="ellipse">
            <a:avLst/>
          </a:prstGeom>
          <a:noFill/>
          <a:ln w="12700" cap="flat">
            <a:solidFill>
              <a:srgbClr val="FF0000"/>
            </a:solidFill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50800" tIns="50800" rIns="50800" bIns="50800" numCol="1" spcCol="38100" rtlCol="0" anchor="ctr" forceAA="0" upright="0">
            <a:spAutoFit/>
          </a:bodyPr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en-US" sz="2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 panose="02000503000000020004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5735" y="6285865"/>
            <a:ext cx="6547485" cy="3123565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Neutron and Neutrino Production in the GRB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4000"/>
            </a:lvl1pPr>
          </a:lstStyle>
          <a:p>
            <a:r>
              <a:t>Neutron and Neutrino Production in the GRB</a:t>
            </a:r>
          </a:p>
        </p:txBody>
      </p:sp>
      <p:pic>
        <p:nvPicPr>
          <p:cNvPr id="157" name="Image" descr="Imag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56739" y="2733690"/>
            <a:ext cx="3485038" cy="995726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58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3100" y="3824785"/>
            <a:ext cx="2456895" cy="572154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60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854" y="6614564"/>
            <a:ext cx="3873501" cy="67310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61" name="Image" descr="Imag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5697" y="4820216"/>
            <a:ext cx="2871897" cy="419869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62" name="Image" descr="Image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44530" y="5316523"/>
            <a:ext cx="3169562" cy="378456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163" name="Adopting SOPHIA numerical code."/>
          <p:cNvSpPr txBox="1"/>
          <p:nvPr/>
        </p:nvSpPr>
        <p:spPr>
          <a:xfrm>
            <a:off x="1504397" y="7445400"/>
            <a:ext cx="3649828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>
              <a:defRPr sz="1800" b="0"/>
            </a:lvl1pPr>
          </a:lstStyle>
          <a:p>
            <a:r>
              <a:t>Adopting SOPHIA numerical code.</a:t>
            </a:r>
          </a:p>
        </p:txBody>
      </p:sp>
      <p:pic>
        <p:nvPicPr>
          <p:cNvPr id="2" name="Picture 1" descr="nspectrum_062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94655" y="1852295"/>
            <a:ext cx="6880860" cy="6880860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1" name="Picture 10" descr="neutrino_spec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01765" y="1995805"/>
            <a:ext cx="6405245" cy="6405245"/>
          </a:xfrm>
          <a:prstGeom prst="rect">
            <a:avLst/>
          </a:prstGeom>
        </p:spPr>
      </p:pic>
      <p:pic>
        <p:nvPicPr>
          <p:cNvPr id="6" name="Picture Placeholder 5"/>
          <p:cNvPicPr>
            <a:picLocks noChangeAspect="1"/>
          </p:cNvPicPr>
          <p:nvPr>
            <p:ph type="pic" idx="21"/>
          </p:nvPr>
        </p:nvPicPr>
        <p:blipFill>
          <a:blip r:embed="rId2"/>
          <a:stretch>
            <a:fillRect/>
          </a:stretch>
        </p:blipFill>
        <p:spPr>
          <a:xfrm>
            <a:off x="165735" y="2788285"/>
            <a:ext cx="6350000" cy="4054475"/>
          </a:xfrm>
          <a:prstGeom prst="rect">
            <a:avLst/>
          </a:prstGeom>
        </p:spPr>
      </p:pic>
      <p:sp>
        <p:nvSpPr>
          <p:cNvPr id="3" name="Title 2"/>
          <p:cNvSpPr/>
          <p:nvPr>
            <p:ph type="title"/>
          </p:nvPr>
        </p:nvSpPr>
        <p:spPr>
          <a:xfrm>
            <a:off x="1173480" y="412115"/>
            <a:ext cx="10464800" cy="1422400"/>
          </a:xfrm>
        </p:spPr>
        <p:txBody>
          <a:bodyPr>
            <a:normAutofit/>
          </a:bodyPr>
          <a:p>
            <a:r>
              <a:rPr lang="en-US" sz="4445"/>
              <a:t>Neutrinos from GRB 221009A</a:t>
            </a:r>
            <a:endParaRPr lang="en-US" sz="4445"/>
          </a:p>
        </p:txBody>
      </p:sp>
      <p:sp>
        <p:nvSpPr>
          <p:cNvPr id="7" name="Text Box 6"/>
          <p:cNvSpPr txBox="1"/>
          <p:nvPr/>
        </p:nvSpPr>
        <p:spPr>
          <a:xfrm>
            <a:off x="741363" y="7037070"/>
            <a:ext cx="4609465" cy="120904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none" lIns="50800" tIns="50800" rIns="50800" bIns="50800" numCol="1" spcCol="38100" rtlCol="0" anchor="ctr" forceAA="0" upright="0">
            <a:spAutoFit/>
          </a:bodyPr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rPr>
              <a:t>IceCube upper limit on neutrinos</a:t>
            </a:r>
            <a:endParaRPr kumimoji="0" lang="en-US" sz="24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elvetica Neue" panose="02000503000000020004"/>
              <a:ea typeface="Helvetica Neue" panose="02000503000000020004"/>
              <a:cs typeface="Helvetica Neue" panose="02000503000000020004"/>
              <a:sym typeface="Helvetica Neue" panose="02000503000000020004"/>
            </a:endParaRPr>
          </a:p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rPr>
              <a:t> from GRB 221009A</a:t>
            </a:r>
            <a:endParaRPr kumimoji="0" lang="en-US" sz="24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elvetica Neue" panose="02000503000000020004"/>
              <a:ea typeface="Helvetica Neue" panose="02000503000000020004"/>
              <a:cs typeface="Helvetica Neue" panose="02000503000000020004"/>
              <a:sym typeface="Helvetica Neue" panose="02000503000000020004"/>
            </a:endParaRPr>
          </a:p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rPr>
              <a:t>The IceCube collaboration (2023)</a:t>
            </a:r>
            <a:endParaRPr kumimoji="0" lang="en-US" sz="24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elvetica Neue" panose="02000503000000020004"/>
              <a:ea typeface="Helvetica Neue" panose="02000503000000020004"/>
              <a:cs typeface="Helvetica Neue" panose="02000503000000020004"/>
              <a:sym typeface="Helvetica Neue" panose="02000503000000020004"/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 flipH="1">
            <a:off x="10822305" y="5454650"/>
            <a:ext cx="1315085" cy="1005840"/>
          </a:xfrm>
          <a:prstGeom prst="straightConnector1">
            <a:avLst/>
          </a:prstGeom>
          <a:noFill/>
          <a:ln w="25400" cap="flat">
            <a:solidFill>
              <a:srgbClr val="FF0000"/>
            </a:solidFill>
            <a:prstDash val="solid"/>
            <a:miter lim="400000"/>
            <a:tailEnd type="arrow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</p:cxnSp>
      <p:sp>
        <p:nvSpPr>
          <p:cNvPr id="10" name="Text Box 9"/>
          <p:cNvSpPr txBox="1"/>
          <p:nvPr/>
        </p:nvSpPr>
        <p:spPr>
          <a:xfrm>
            <a:off x="9453563" y="6460173"/>
            <a:ext cx="3099435" cy="840105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none" lIns="50800" tIns="50800" rIns="50800" bIns="50800" numCol="1" spcCol="38100" rtlCol="0" anchor="ctr" forceAA="0" upright="0">
            <a:spAutoFit/>
          </a:bodyPr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sz="2400" b="1" i="0" u="none" strike="noStrike" cap="none" spc="0" normalizeH="0" baseline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rPr>
              <a:t>synchrotron cooling </a:t>
            </a:r>
            <a:endParaRPr kumimoji="0" lang="en-US" sz="2400" b="1" i="0" u="none" strike="noStrike" cap="none" spc="0" normalizeH="0" baseline="0">
              <a:ln>
                <a:noFill/>
              </a:ln>
              <a:solidFill>
                <a:srgbClr val="FF0000"/>
              </a:solidFill>
              <a:effectLst/>
              <a:uFillTx/>
              <a:latin typeface="Helvetica Neue" panose="02000503000000020004"/>
              <a:ea typeface="Helvetica Neue" panose="02000503000000020004"/>
              <a:cs typeface="Helvetica Neue" panose="02000503000000020004"/>
              <a:sym typeface="Helvetica Neue" panose="02000503000000020004"/>
            </a:endParaRPr>
          </a:p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sz="2400" b="1" i="0" u="none" strike="noStrike" cap="none" spc="0" normalizeH="0" baseline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rPr>
              <a:t>of muons and pions</a:t>
            </a:r>
            <a:endParaRPr kumimoji="0" lang="en-US" sz="2400" b="1" i="0" u="none" strike="noStrike" cap="none" spc="0" normalizeH="0" baseline="0">
              <a:ln>
                <a:noFill/>
              </a:ln>
              <a:solidFill>
                <a:srgbClr val="FF0000"/>
              </a:solidFill>
              <a:effectLst/>
              <a:uFillTx/>
              <a:latin typeface="Helvetica Neue" panose="02000503000000020004"/>
              <a:ea typeface="Helvetica Neue" panose="02000503000000020004"/>
              <a:cs typeface="Helvetica Neue" panose="02000503000000020004"/>
              <a:sym typeface="Helvetica Neue" panose="02000503000000020004"/>
            </a:endParaRPr>
          </a:p>
        </p:txBody>
      </p:sp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" name="Image" descr="Imag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73686" y="5966846"/>
            <a:ext cx="5613401" cy="175260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166" name="Escape from the GRB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5000"/>
            </a:lvl1pPr>
          </a:lstStyle>
          <a:p>
            <a:r>
              <a:rPr lang="en-US"/>
              <a:t>CRs </a:t>
            </a:r>
            <a:r>
              <a:t>Escape from the GRB</a:t>
            </a:r>
          </a:p>
        </p:txBody>
      </p:sp>
      <p:pic>
        <p:nvPicPr>
          <p:cNvPr id="167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2982" y="3036876"/>
            <a:ext cx="4673601" cy="92710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68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9738" y="4562126"/>
            <a:ext cx="5765801" cy="73660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169" name="The fraction of escape particles:"/>
          <p:cNvSpPr txBox="1"/>
          <p:nvPr/>
        </p:nvSpPr>
        <p:spPr>
          <a:xfrm>
            <a:off x="1314758" y="4129202"/>
            <a:ext cx="4798163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/>
          <a:p>
            <a:r>
              <a:t>The fraction of escape particles:</a:t>
            </a:r>
          </a:p>
        </p:txBody>
      </p:sp>
      <p:sp>
        <p:nvSpPr>
          <p:cNvPr id="170" name="Proton Direct Escape：…"/>
          <p:cNvSpPr txBox="1"/>
          <p:nvPr/>
        </p:nvSpPr>
        <p:spPr>
          <a:xfrm>
            <a:off x="1082960" y="2185927"/>
            <a:ext cx="5098696" cy="8890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/>
          <a:p>
            <a:pPr algn="l">
              <a:defRPr>
                <a:solidFill>
                  <a:schemeClr val="accent5">
                    <a:hueOff val="-82419"/>
                    <a:satOff val="-9512"/>
                    <a:lumOff val="-16342"/>
                  </a:schemeClr>
                </a:solidFill>
              </a:defRPr>
            </a:pPr>
            <a:r>
              <a:t>Proton Direct Escape：</a:t>
            </a:r>
          </a:p>
          <a:p>
            <a:r>
              <a:t>  The length of the mean free path:</a:t>
            </a:r>
          </a:p>
        </p:txBody>
      </p:sp>
      <p:sp>
        <p:nvSpPr>
          <p:cNvPr id="171" name="Neutronsphere:…"/>
          <p:cNvSpPr txBox="1"/>
          <p:nvPr/>
        </p:nvSpPr>
        <p:spPr>
          <a:xfrm>
            <a:off x="1159949" y="7591936"/>
            <a:ext cx="9982366" cy="1578610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spAutoFit/>
          </a:bodyPr>
          <a:lstStyle/>
          <a:p>
            <a:pPr algn="l">
              <a:defRPr>
                <a:solidFill>
                  <a:schemeClr val="accent5">
                    <a:hueOff val="-82419"/>
                    <a:satOff val="-9512"/>
                    <a:lumOff val="-16342"/>
                  </a:schemeClr>
                </a:solidFill>
              </a:defRPr>
            </a:pPr>
            <a:r>
              <a:t>Neutronsphere:</a:t>
            </a:r>
          </a:p>
          <a:p>
            <a:pPr algn="l"/>
            <a:r>
              <a:t>The remaining neutrons will escape at a certain radius </a:t>
            </a:r>
          </a:p>
          <a:p>
            <a:pPr algn="l"/>
            <a:r>
              <a:t>where the target photon density is low enough, since photon density drops as r^-3.  </a:t>
            </a:r>
            <a:r>
              <a:rPr lang="en-US" sz="2000" b="0"/>
              <a:t>(B</a:t>
            </a:r>
            <a:r>
              <a:rPr sz="2000" b="0"/>
              <a:t>arewald et al. 2013</a:t>
            </a:r>
            <a:r>
              <a:rPr lang="en-US" sz="2000" b="0"/>
              <a:t>)</a:t>
            </a:r>
            <a:endParaRPr lang="en-US" sz="2000" b="0"/>
          </a:p>
        </p:txBody>
      </p:sp>
      <p:pic>
        <p:nvPicPr>
          <p:cNvPr id="172" name="Image" descr="Imag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01038" y="3501119"/>
            <a:ext cx="3540655" cy="63481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174" name="Neutron Escape："/>
          <p:cNvSpPr txBox="1"/>
          <p:nvPr/>
        </p:nvSpPr>
        <p:spPr>
          <a:xfrm>
            <a:off x="1173693" y="6101055"/>
            <a:ext cx="2745030" cy="8890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>
                <a:solidFill>
                  <a:schemeClr val="accent5">
                    <a:hueOff val="-82419"/>
                    <a:satOff val="-9512"/>
                    <a:lumOff val="-16342"/>
                  </a:schemeClr>
                </a:solidFill>
              </a:defRPr>
            </a:lvl1pPr>
          </a:lstStyle>
          <a:p>
            <a:r>
              <a:t>Neutron Escape：</a:t>
            </a:r>
          </a:p>
        </p:txBody>
      </p:sp>
      <p:sp>
        <p:nvSpPr>
          <p:cNvPr id="175" name="Text"/>
          <p:cNvSpPr txBox="1"/>
          <p:nvPr/>
        </p:nvSpPr>
        <p:spPr>
          <a:xfrm>
            <a:off x="6917886" y="9637232"/>
            <a:ext cx="712624" cy="46106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/>
          <a:p/>
        </p:txBody>
      </p:sp>
      <p:pic>
        <p:nvPicPr>
          <p:cNvPr id="2" name="Picture 1" descr="nspectrum_062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30235" y="2140585"/>
            <a:ext cx="4204335" cy="4204335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336925" y="4702175"/>
            <a:ext cx="5880100" cy="736600"/>
          </a:xfrm>
          <a:prstGeom prst="rect">
            <a:avLst/>
          </a:prstGeom>
        </p:spPr>
      </p:pic>
      <p:sp>
        <p:nvSpPr>
          <p:cNvPr id="177" name="Escape from the Host Galaxy"/>
          <p:cNvSpPr txBox="1"/>
          <p:nvPr>
            <p:ph type="title"/>
          </p:nvPr>
        </p:nvSpPr>
        <p:spPr>
          <a:xfrm>
            <a:off x="1173480" y="267970"/>
            <a:ext cx="11099800" cy="2159000"/>
          </a:xfrm>
          <a:prstGeom prst="rect">
            <a:avLst/>
          </a:prstGeom>
        </p:spPr>
        <p:txBody>
          <a:bodyPr/>
          <a:lstStyle>
            <a:lvl1pPr>
              <a:defRPr sz="5000"/>
            </a:lvl1pPr>
          </a:lstStyle>
          <a:p>
            <a:r>
              <a:t>Escape from the Host Galaxy</a:t>
            </a:r>
          </a:p>
        </p:txBody>
      </p:sp>
      <p:pic>
        <p:nvPicPr>
          <p:cNvPr id="181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7491" y="7428985"/>
            <a:ext cx="4452012" cy="783688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182" name="Rectangle"/>
          <p:cNvSpPr/>
          <p:nvPr/>
        </p:nvSpPr>
        <p:spPr>
          <a:xfrm>
            <a:off x="3143883" y="1924131"/>
            <a:ext cx="6747991" cy="3673665"/>
          </a:xfrm>
          <a:prstGeom prst="rect">
            <a:avLst/>
          </a:prstGeom>
          <a:ln w="25400">
            <a:solidFill>
              <a:schemeClr val="accent5">
                <a:hueOff val="-82419"/>
                <a:satOff val="-9512"/>
                <a:lumOff val="-16342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 panose="02000503000000020004"/>
              </a:defRPr>
            </a:pPr>
          </a:p>
        </p:txBody>
      </p:sp>
      <p:sp>
        <p:nvSpPr>
          <p:cNvPr id="183" name="Protons are deflected by the magnetic field in the host galaxy."/>
          <p:cNvSpPr txBox="1"/>
          <p:nvPr/>
        </p:nvSpPr>
        <p:spPr>
          <a:xfrm>
            <a:off x="3072173" y="1923030"/>
            <a:ext cx="6958327" cy="1209040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spAutoFit/>
          </a:bodyPr>
          <a:lstStyle/>
          <a:p>
            <a:pPr algn="ctr"/>
            <a:r>
              <a:rPr lang="en-US">
                <a:solidFill>
                  <a:schemeClr val="accent5">
                    <a:hueOff val="-82419"/>
                    <a:satOff val="-9512"/>
                    <a:lumOff val="-16342"/>
                  </a:schemeClr>
                </a:solidFill>
              </a:rPr>
              <a:t>Only p</a:t>
            </a:r>
            <a:r>
              <a:rPr>
                <a:solidFill>
                  <a:schemeClr val="accent5">
                    <a:hueOff val="-82419"/>
                    <a:satOff val="-9512"/>
                    <a:lumOff val="-16342"/>
                  </a:schemeClr>
                </a:solidFill>
              </a:rPr>
              <a:t>rotons</a:t>
            </a:r>
            <a:r>
              <a:t> </a:t>
            </a:r>
            <a:r>
              <a:rPr lang="en-US">
                <a:solidFill>
                  <a:srgbClr val="FF0000"/>
                </a:solidFill>
              </a:rPr>
              <a:t>with energy larger than 100 EeV </a:t>
            </a:r>
            <a:r>
              <a:t>are </a:t>
            </a:r>
            <a:r>
              <a:rPr lang="en-US"/>
              <a:t>still pointing to Earth, after escape from</a:t>
            </a:r>
            <a:r>
              <a:t> the host galaxy. </a:t>
            </a:r>
          </a:p>
        </p:txBody>
      </p:sp>
      <p:sp>
        <p:nvSpPr>
          <p:cNvPr id="184" name="Rectangle"/>
          <p:cNvSpPr/>
          <p:nvPr/>
        </p:nvSpPr>
        <p:spPr>
          <a:xfrm>
            <a:off x="3143885" y="5847715"/>
            <a:ext cx="6748145" cy="2580005"/>
          </a:xfrm>
          <a:prstGeom prst="rect">
            <a:avLst/>
          </a:prstGeom>
          <a:ln w="25400">
            <a:solidFill>
              <a:schemeClr val="accent5">
                <a:hueOff val="-82419"/>
                <a:satOff val="-9512"/>
                <a:lumOff val="-16342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 panose="02000503000000020004"/>
              </a:defRPr>
            </a:pPr>
          </a:p>
        </p:txBody>
      </p:sp>
      <p:sp>
        <p:nvSpPr>
          <p:cNvPr id="185" name="Neutrons can escape from the host galaxy with no deflection and delay."/>
          <p:cNvSpPr txBox="1"/>
          <p:nvPr/>
        </p:nvSpPr>
        <p:spPr>
          <a:xfrm>
            <a:off x="3323326" y="5812588"/>
            <a:ext cx="6356961" cy="1209040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spAutoFit/>
          </a:bodyPr>
          <a:lstStyle/>
          <a:p>
            <a:r>
              <a:rPr>
                <a:solidFill>
                  <a:schemeClr val="accent5">
                    <a:hueOff val="-82419"/>
                    <a:satOff val="-9512"/>
                    <a:lumOff val="-16342"/>
                  </a:schemeClr>
                </a:solidFill>
              </a:rPr>
              <a:t>Neutrons</a:t>
            </a:r>
            <a:r>
              <a:rPr lang="en-US"/>
              <a:t> </a:t>
            </a:r>
            <a:r>
              <a:rPr lang="en-US">
                <a:solidFill>
                  <a:srgbClr val="FF0000"/>
                </a:solidFill>
              </a:rPr>
              <a:t>with energy larger than 10 EeV</a:t>
            </a:r>
            <a:r>
              <a:rPr lang="en-US"/>
              <a:t> </a:t>
            </a:r>
            <a:r>
              <a:t>can escape from the host galaxy with no deflection and delay</a:t>
            </a:r>
            <a:r>
              <a:rPr lang="en-US"/>
              <a:t>, before beta-decay.</a:t>
            </a:r>
            <a:endParaRPr lang="en-US"/>
          </a:p>
        </p:txBody>
      </p:sp>
      <p:sp>
        <p:nvSpPr>
          <p:cNvPr id="186" name="Oval"/>
          <p:cNvSpPr/>
          <p:nvPr/>
        </p:nvSpPr>
        <p:spPr>
          <a:xfrm>
            <a:off x="4552315" y="4727575"/>
            <a:ext cx="814070" cy="698500"/>
          </a:xfrm>
          <a:prstGeom prst="ellipse">
            <a:avLst/>
          </a:prstGeom>
          <a:ln w="25400">
            <a:solidFill>
              <a:schemeClr val="accent5">
                <a:hueOff val="-82419"/>
                <a:satOff val="-9512"/>
                <a:lumOff val="-16342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 panose="02000503000000020004"/>
              </a:defRPr>
            </a:pPr>
          </a:p>
        </p:txBody>
      </p:sp>
      <p:sp>
        <p:nvSpPr>
          <p:cNvPr id="187" name="Hereafter, we study the propagation of neutron-induced protons in the IGMF."/>
          <p:cNvSpPr txBox="1"/>
          <p:nvPr/>
        </p:nvSpPr>
        <p:spPr>
          <a:xfrm>
            <a:off x="1749425" y="8331200"/>
            <a:ext cx="9772650" cy="840105"/>
          </a:xfrm>
          <a:prstGeom prst="rect">
            <a:avLst/>
          </a:prstGeom>
          <a:ln w="12700">
            <a:miter lim="400000"/>
          </a:ln>
        </p:spPr>
        <p:txBody>
          <a:bodyPr wrap="square" lIns="50800" tIns="50800" rIns="50800" bIns="50800" anchor="ctr">
            <a:spAutoFit/>
          </a:bodyPr>
          <a:lstStyle/>
          <a:p>
            <a:pPr algn="ctr"/>
            <a:r>
              <a:t>Hereafter, we study the propagation of</a:t>
            </a:r>
            <a:r>
              <a:rPr lang="en-US"/>
              <a:t> protons with energy larger than 100 EeV, and</a:t>
            </a:r>
            <a:r>
              <a:t> neutron-induced protons in the IGMF.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0410" y="3085465"/>
            <a:ext cx="3898900" cy="6985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36925" y="3872230"/>
            <a:ext cx="5880100" cy="7112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49650" y="7065645"/>
            <a:ext cx="2179320" cy="566420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885565" y="1880870"/>
            <a:ext cx="6718300" cy="723900"/>
          </a:xfrm>
          <a:prstGeom prst="rect">
            <a:avLst/>
          </a:prstGeom>
        </p:spPr>
      </p:pic>
      <p:pic>
        <p:nvPicPr>
          <p:cNvPr id="2" name="Picture 1" descr="sim1D_spectrum062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135" y="3025140"/>
            <a:ext cx="7237095" cy="556704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53840" y="2572385"/>
            <a:ext cx="5778500" cy="736600"/>
          </a:xfrm>
          <a:prstGeom prst="rect">
            <a:avLst/>
          </a:prstGeom>
        </p:spPr>
      </p:pic>
      <p:sp>
        <p:nvSpPr>
          <p:cNvPr id="200" name="Proton Propagation in the IGMF"/>
          <p:cNvSpPr txBox="1"/>
          <p:nvPr>
            <p:ph type="title"/>
          </p:nvPr>
        </p:nvSpPr>
        <p:spPr>
          <a:xfrm>
            <a:off x="952500" y="99640"/>
            <a:ext cx="11099800" cy="2159001"/>
          </a:xfrm>
          <a:prstGeom prst="rect">
            <a:avLst/>
          </a:prstGeom>
        </p:spPr>
        <p:txBody>
          <a:bodyPr/>
          <a:lstStyle>
            <a:lvl1pPr>
              <a:defRPr sz="5000"/>
            </a:lvl1pPr>
          </a:lstStyle>
          <a:p>
            <a:r>
              <a:t>Proton Propagation in the IGMF</a:t>
            </a:r>
          </a:p>
        </p:txBody>
      </p:sp>
      <p:sp>
        <p:nvSpPr>
          <p:cNvPr id="204" name="Oval"/>
          <p:cNvSpPr/>
          <p:nvPr/>
        </p:nvSpPr>
        <p:spPr>
          <a:xfrm>
            <a:off x="5002631" y="2675808"/>
            <a:ext cx="1298189" cy="572804"/>
          </a:xfrm>
          <a:prstGeom prst="ellipse">
            <a:avLst/>
          </a:prstGeom>
          <a:ln w="25400">
            <a:solidFill>
              <a:schemeClr val="accent5">
                <a:hueOff val="-82419"/>
                <a:satOff val="-9512"/>
                <a:lumOff val="-16342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 panose="02000503000000020004"/>
              </a:defRPr>
            </a:pPr>
          </a:p>
        </p:txBody>
      </p:sp>
      <p:sp>
        <p:nvSpPr>
          <p:cNvPr id="205" name="Oval"/>
          <p:cNvSpPr/>
          <p:nvPr/>
        </p:nvSpPr>
        <p:spPr>
          <a:xfrm>
            <a:off x="4888331" y="2027009"/>
            <a:ext cx="1298189" cy="572804"/>
          </a:xfrm>
          <a:prstGeom prst="ellipse">
            <a:avLst/>
          </a:prstGeom>
          <a:ln w="25400">
            <a:solidFill>
              <a:schemeClr val="accent5">
                <a:hueOff val="-82419"/>
                <a:satOff val="-9512"/>
                <a:lumOff val="-16342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 panose="02000503000000020004"/>
              </a:defRPr>
            </a:pPr>
          </a:p>
        </p:txBody>
      </p:sp>
      <p:sp>
        <p:nvSpPr>
          <p:cNvPr id="206" name="Line"/>
          <p:cNvSpPr/>
          <p:nvPr/>
        </p:nvSpPr>
        <p:spPr>
          <a:xfrm flipH="1">
            <a:off x="4592320" y="5741035"/>
            <a:ext cx="1625600" cy="788670"/>
          </a:xfrm>
          <a:prstGeom prst="line">
            <a:avLst/>
          </a:prstGeom>
          <a:ln w="25400">
            <a:solidFill>
              <a:schemeClr val="accent5">
                <a:hueOff val="-82419"/>
                <a:satOff val="-9512"/>
                <a:lumOff val="-16342"/>
              </a:schemeClr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/>
        </p:txBody>
      </p:sp>
      <p:sp>
        <p:nvSpPr>
          <p:cNvPr id="207" name="Deflection:"/>
          <p:cNvSpPr txBox="1"/>
          <p:nvPr/>
        </p:nvSpPr>
        <p:spPr>
          <a:xfrm>
            <a:off x="1308201" y="2197181"/>
            <a:ext cx="1688898" cy="46106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chemeClr val="accent5">
                    <a:hueOff val="-82419"/>
                    <a:satOff val="-9512"/>
                    <a:lumOff val="-16342"/>
                  </a:schemeClr>
                </a:solidFill>
              </a:defRPr>
            </a:lvl1pPr>
          </a:lstStyle>
          <a:p>
            <a:pPr>
              <a:defRPr>
                <a:solidFill>
                  <a:srgbClr val="000000"/>
                </a:solidFill>
              </a:defRPr>
            </a:pPr>
            <a:r>
              <a:rPr>
                <a:solidFill>
                  <a:schemeClr val="accent5">
                    <a:hueOff val="-82419"/>
                    <a:satOff val="-9512"/>
                    <a:lumOff val="-16342"/>
                  </a:schemeClr>
                </a:solidFill>
              </a:rPr>
              <a:t>Deflection:</a:t>
            </a:r>
            <a:endParaRPr>
              <a:solidFill>
                <a:schemeClr val="accent5">
                  <a:hueOff val="-82419"/>
                  <a:satOff val="-9512"/>
                  <a:lumOff val="-16342"/>
                </a:schemeClr>
              </a:solidFill>
            </a:endParaRPr>
          </a:p>
        </p:txBody>
      </p:sp>
      <p:sp>
        <p:nvSpPr>
          <p:cNvPr id="208" name="Energy Loss:"/>
          <p:cNvSpPr txBox="1"/>
          <p:nvPr/>
        </p:nvSpPr>
        <p:spPr>
          <a:xfrm>
            <a:off x="1362964" y="3706470"/>
            <a:ext cx="1985773" cy="46106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chemeClr val="accent5">
                    <a:hueOff val="-82419"/>
                    <a:satOff val="-9512"/>
                    <a:lumOff val="-16342"/>
                  </a:schemeClr>
                </a:solidFill>
              </a:defRPr>
            </a:lvl1pPr>
          </a:lstStyle>
          <a:p>
            <a:r>
              <a:t>Energy Loss:</a:t>
            </a:r>
          </a:p>
        </p:txBody>
      </p:sp>
      <p:sp>
        <p:nvSpPr>
          <p:cNvPr id="209" name="The deflection is small, while the energy loss is considerable."/>
          <p:cNvSpPr txBox="1"/>
          <p:nvPr/>
        </p:nvSpPr>
        <p:spPr>
          <a:xfrm>
            <a:off x="309880" y="8620948"/>
            <a:ext cx="12526010" cy="470535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/>
          <a:p>
            <a:r>
              <a:t>The deflection is small, while the energy loss is considerable</a:t>
            </a:r>
            <a:r>
              <a:rPr lang="en-US"/>
              <a:t>, calculated via CRpropa.</a:t>
            </a:r>
            <a:endParaRPr lang="en-US"/>
          </a:p>
        </p:txBody>
      </p:sp>
      <p:sp>
        <p:nvSpPr>
          <p:cNvPr id="5" name="Energy Loss:"/>
          <p:cNvSpPr txBox="1"/>
          <p:nvPr/>
        </p:nvSpPr>
        <p:spPr>
          <a:xfrm>
            <a:off x="4818381" y="6381433"/>
            <a:ext cx="1897380" cy="470535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chemeClr val="accent5">
                    <a:hueOff val="-82419"/>
                    <a:satOff val="-9511"/>
                    <a:lumOff val="-16341"/>
                  </a:schemeClr>
                </a:solidFill>
              </a:defRPr>
            </a:lvl1pPr>
          </a:lstStyle>
          <a:p>
            <a:r>
              <a:t>Energy Loss</a:t>
            </a:r>
          </a:p>
        </p:txBody>
      </p:sp>
    </p:spTree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The Constraint on the Inter-galactic Magnetic Field (IGMF)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5000"/>
            </a:lvl1pPr>
          </a:lstStyle>
          <a:p>
            <a:r>
              <a:t>The Constraint on the Inter-galactic Magnetic Field (IGMF) </a:t>
            </a:r>
          </a:p>
        </p:txBody>
      </p:sp>
      <p:pic>
        <p:nvPicPr>
          <p:cNvPr id="193" name="Image" descr="Imag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33583" y="2211922"/>
            <a:ext cx="9337634" cy="3232614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94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9534" y="5289793"/>
            <a:ext cx="4749794" cy="424351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95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6660" y="7412806"/>
            <a:ext cx="6553201" cy="88900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196" name="Xia et al. 2023"/>
          <p:cNvSpPr txBox="1"/>
          <p:nvPr/>
        </p:nvSpPr>
        <p:spPr>
          <a:xfrm>
            <a:off x="6878465" y="8677710"/>
            <a:ext cx="2123848" cy="46106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/>
          <a:p>
            <a:r>
              <a:t>Xia et al. 2023</a:t>
            </a:r>
          </a:p>
        </p:txBody>
      </p:sp>
      <p:pic>
        <p:nvPicPr>
          <p:cNvPr id="197" name="Image" descr="Imag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67088" y="6673773"/>
            <a:ext cx="4343401" cy="77470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198" name="At 33554 s after the Fermi-GBM trigger,…"/>
          <p:cNvSpPr txBox="1"/>
          <p:nvPr/>
        </p:nvSpPr>
        <p:spPr>
          <a:xfrm>
            <a:off x="5540783" y="5700697"/>
            <a:ext cx="6646326" cy="716915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spAutoFit/>
          </a:bodyPr>
          <a:lstStyle/>
          <a:p>
            <a:pPr algn="l" defTabSz="457200">
              <a:defRPr sz="2000" b="0">
                <a:latin typeface="Helvetica"/>
                <a:ea typeface="Helvetica"/>
                <a:cs typeface="Helvetica"/>
                <a:sym typeface="Helvetica"/>
              </a:defRPr>
            </a:pPr>
            <a:r>
              <a:t>At 33554 s after the Fermi-GBM trigger,</a:t>
            </a:r>
          </a:p>
          <a:p>
            <a:pPr algn="l" defTabSz="457200">
              <a:defRPr sz="2000" b="0">
                <a:latin typeface="Helvetica"/>
                <a:ea typeface="Helvetica"/>
                <a:cs typeface="Helvetica"/>
                <a:sym typeface="Helvetica"/>
              </a:defRPr>
            </a:pPr>
            <a:r>
              <a:t>there came a gamma ray with an energy of 400 GeV.</a:t>
            </a: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218" name="标题 1"/>
          <p:cNvSpPr>
            <a:spLocks noGrp="1"/>
          </p:cNvSpPr>
          <p:nvPr>
            <p:ph type="title"/>
          </p:nvPr>
        </p:nvSpPr>
        <p:spPr/>
        <p:txBody>
          <a:bodyPr vert="horz" wrap="square" lIns="130048" tIns="65024" rIns="130048" bIns="65024" anchor="t" anchorCtr="0"/>
          <a:p>
            <a:r>
              <a:rPr lang="en-US" altLang="zh-CN" dirty="0"/>
              <a:t>Outline</a:t>
            </a:r>
            <a:endParaRPr lang="zh-CN" altLang="en-US" dirty="0"/>
          </a:p>
        </p:txBody>
      </p:sp>
      <p:sp>
        <p:nvSpPr>
          <p:cNvPr id="9219" name="内容占位符 2"/>
          <p:cNvSpPr>
            <a:spLocks noGrp="1"/>
          </p:cNvSpPr>
          <p:nvPr>
            <p:ph idx="1"/>
          </p:nvPr>
        </p:nvSpPr>
        <p:spPr/>
        <p:txBody>
          <a:bodyPr vert="horz" wrap="square" lIns="130048" tIns="65024" rIns="130048" bIns="65024" anchor="t" anchorCtr="0"/>
          <a:p>
            <a:pPr>
              <a:lnSpc>
                <a:spcPct val="150000"/>
              </a:lnSpc>
            </a:pPr>
            <a:r>
              <a:rPr lang="en-US" altLang="zh-CN" sz="3415" dirty="0"/>
              <a:t>GRB as a candidate source for ultra-high energy cosmic rays</a:t>
            </a:r>
            <a:endParaRPr lang="en-US" altLang="zh-CN" sz="3415" dirty="0"/>
          </a:p>
          <a:p>
            <a:pPr>
              <a:lnSpc>
                <a:spcPct val="150000"/>
              </a:lnSpc>
            </a:pPr>
            <a:r>
              <a:rPr lang="en-US" altLang="zh-CN" sz="3415" dirty="0"/>
              <a:t>Neutrino messenger  for studying GRB properties</a:t>
            </a:r>
            <a:endParaRPr lang="en-US" altLang="zh-CN" sz="3415" dirty="0"/>
          </a:p>
          <a:p>
            <a:pPr>
              <a:lnSpc>
                <a:spcPct val="150000"/>
              </a:lnSpc>
            </a:pPr>
            <a:r>
              <a:rPr lang="en-US" altLang="zh-CN" sz="3415" dirty="0"/>
              <a:t>Neutrinos and UHECRs from GRB 221009A</a:t>
            </a:r>
            <a:endParaRPr lang="en-US" altLang="zh-CN" sz="3415" dirty="0"/>
          </a:p>
          <a:p>
            <a:pPr marL="0" indent="0">
              <a:lnSpc>
                <a:spcPct val="150000"/>
              </a:lnSpc>
              <a:buNone/>
            </a:pPr>
            <a:endParaRPr lang="en-US" altLang="zh-CN" dirty="0"/>
          </a:p>
        </p:txBody>
      </p:sp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73480" y="7730490"/>
            <a:ext cx="6350000" cy="850900"/>
          </a:xfrm>
          <a:prstGeom prst="rect">
            <a:avLst/>
          </a:prstGeom>
        </p:spPr>
      </p:pic>
      <p:pic>
        <p:nvPicPr>
          <p:cNvPr id="4" name="Picture 3" descr="Copy of lensmap062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90" y="772160"/>
            <a:ext cx="6958330" cy="6958330"/>
          </a:xfrm>
          <a:prstGeom prst="rect">
            <a:avLst/>
          </a:prstGeom>
        </p:spPr>
      </p:pic>
      <p:pic>
        <p:nvPicPr>
          <p:cNvPr id="3" name="Picture 2" descr="def_lensing_timedelay_062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1015" y="1636395"/>
            <a:ext cx="6040120" cy="6040120"/>
          </a:xfrm>
          <a:prstGeom prst="rect">
            <a:avLst/>
          </a:prstGeom>
        </p:spPr>
      </p:pic>
      <p:sp>
        <p:nvSpPr>
          <p:cNvPr id="211" name="UHECRs Propagation in the Milky Way"/>
          <p:cNvSpPr txBox="1"/>
          <p:nvPr>
            <p:ph type="title"/>
          </p:nvPr>
        </p:nvSpPr>
        <p:spPr>
          <a:xfrm>
            <a:off x="476341" y="254000"/>
            <a:ext cx="12052118" cy="2159000"/>
          </a:xfrm>
          <a:prstGeom prst="rect">
            <a:avLst/>
          </a:prstGeom>
        </p:spPr>
        <p:txBody>
          <a:bodyPr/>
          <a:lstStyle>
            <a:lvl1pPr>
              <a:defRPr sz="5000"/>
            </a:lvl1pPr>
          </a:lstStyle>
          <a:p>
            <a:r>
              <a:t>UHECRs Propagation in the Milky Way</a:t>
            </a:r>
          </a:p>
        </p:txBody>
      </p:sp>
      <p:sp>
        <p:nvSpPr>
          <p:cNvPr id="219" name="The Lensed Map"/>
          <p:cNvSpPr txBox="1"/>
          <p:nvPr/>
        </p:nvSpPr>
        <p:spPr>
          <a:xfrm>
            <a:off x="2181651" y="2140016"/>
            <a:ext cx="2524660" cy="46106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/>
          <a:p>
            <a:r>
              <a:t>The Lensed Map</a:t>
            </a:r>
          </a:p>
        </p:txBody>
      </p:sp>
      <p:sp>
        <p:nvSpPr>
          <p:cNvPr id="220" name="Calculated via CRpropa, Jansson &amp;Farrar (2012) GMF model"/>
          <p:cNvSpPr txBox="1"/>
          <p:nvPr/>
        </p:nvSpPr>
        <p:spPr>
          <a:xfrm>
            <a:off x="974360" y="6941413"/>
            <a:ext cx="8817865" cy="46106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/>
          <a:p>
            <a:r>
              <a:t>Calculated via CRpropa, Jansson &amp;Farrar (2012) GMF model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1725" y="8620760"/>
            <a:ext cx="6464300" cy="698500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" name="Image" descr="Imag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91206" y="2131417"/>
            <a:ext cx="4415478" cy="7116128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226" name="Can those Telescopes observe UHECRs multiplets from the GRB?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5000"/>
            </a:lvl1pPr>
          </a:lstStyle>
          <a:p>
            <a:r>
              <a:t>Can those Telescopes observe UHECRs multiplets from the GRB?</a:t>
            </a:r>
          </a:p>
        </p:txBody>
      </p:sp>
      <p:pic>
        <p:nvPicPr>
          <p:cNvPr id="227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6874" y="2110981"/>
            <a:ext cx="4595527" cy="3223529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228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2160" y="6081921"/>
            <a:ext cx="4605042" cy="322353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229" name="GRAND"/>
          <p:cNvSpPr txBox="1"/>
          <p:nvPr/>
        </p:nvSpPr>
        <p:spPr>
          <a:xfrm>
            <a:off x="2333797" y="7643420"/>
            <a:ext cx="1226211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/>
          <a:p>
            <a:r>
              <a:t>GRAND</a:t>
            </a:r>
          </a:p>
        </p:txBody>
      </p:sp>
      <p:sp>
        <p:nvSpPr>
          <p:cNvPr id="230" name="Telescope Array*4"/>
          <p:cNvSpPr txBox="1"/>
          <p:nvPr/>
        </p:nvSpPr>
        <p:spPr>
          <a:xfrm>
            <a:off x="8074033" y="8633894"/>
            <a:ext cx="2738629" cy="46106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/>
          <a:p>
            <a:r>
              <a:t>Telescope Array*4</a:t>
            </a:r>
          </a:p>
        </p:txBody>
      </p:sp>
      <p:sp>
        <p:nvSpPr>
          <p:cNvPr id="2" name="Text Box 1"/>
          <p:cNvSpPr txBox="1"/>
          <p:nvPr/>
        </p:nvSpPr>
        <p:spPr>
          <a:xfrm>
            <a:off x="1567180" y="8843328"/>
            <a:ext cx="2091690" cy="470535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none" lIns="50800" tIns="50800" rIns="50800" bIns="50800" numCol="1" spcCol="38100" rtlCol="0" anchor="ctr" forceAA="0" upright="0">
            <a:spAutoFit/>
          </a:bodyPr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sz="24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rPr>
              <a:t>200,000 km^2</a:t>
            </a:r>
            <a:endParaRPr kumimoji="0" lang="en-US" sz="24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elvetica Neue" panose="02000503000000020004"/>
              <a:ea typeface="Helvetica Neue" panose="02000503000000020004"/>
              <a:cs typeface="Helvetica Neue" panose="02000503000000020004"/>
              <a:sym typeface="Helvetica Neue" panose="02000503000000020004"/>
            </a:endParaRPr>
          </a:p>
        </p:txBody>
      </p:sp>
    </p:spTree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7" name="Picture 6" descr="Ncr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51625" y="4521200"/>
            <a:ext cx="5220335" cy="522033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63715" y="1779905"/>
            <a:ext cx="4490085" cy="3284220"/>
          </a:xfrm>
          <a:prstGeom prst="rect">
            <a:avLst/>
          </a:prstGeom>
        </p:spPr>
      </p:pic>
      <p:sp>
        <p:nvSpPr>
          <p:cNvPr id="3" name="Title 2"/>
          <p:cNvSpPr/>
          <p:nvPr>
            <p:ph type="title"/>
          </p:nvPr>
        </p:nvSpPr>
        <p:spPr>
          <a:xfrm>
            <a:off x="1245870" y="196215"/>
            <a:ext cx="10464800" cy="1422400"/>
          </a:xfrm>
        </p:spPr>
        <p:txBody>
          <a:bodyPr>
            <a:normAutofit/>
          </a:bodyPr>
          <a:p>
            <a:r>
              <a:rPr lang="en-US" sz="4445"/>
              <a:t>Expected UHECRs from GRB 221009A </a:t>
            </a:r>
            <a:br>
              <a:rPr lang="en-US" sz="4445"/>
            </a:br>
            <a:r>
              <a:rPr lang="en-US" sz="3000"/>
              <a:t>(</a:t>
            </a:r>
            <a:r>
              <a:rPr lang="en-US" sz="3000">
                <a:ln>
                  <a:noFill/>
                </a:ln>
                <a:effectLst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rPr>
              <a:t>RA = 288.3, Dec = 19.7</a:t>
            </a:r>
            <a:r>
              <a:rPr lang="en-US" sz="3000"/>
              <a:t>)</a:t>
            </a:r>
            <a:endParaRPr lang="en-US" sz="3000"/>
          </a:p>
        </p:txBody>
      </p:sp>
      <p:sp>
        <p:nvSpPr>
          <p:cNvPr id="10" name="Text Box 9"/>
          <p:cNvSpPr txBox="1"/>
          <p:nvPr/>
        </p:nvSpPr>
        <p:spPr>
          <a:xfrm>
            <a:off x="6071870" y="1708150"/>
            <a:ext cx="6271260" cy="716915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50800" tIns="50800" rIns="50800" bIns="50800" numCol="1" spcCol="38100" rtlCol="0" anchor="t" forceAA="0" upright="0">
            <a:spAutoFit/>
          </a:bodyPr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sz="2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rPr>
              <a:t>Spectrum of the isotropic UHECRs </a:t>
            </a:r>
            <a:endParaRPr kumimoji="0" lang="en-US" sz="20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elvetica Neue" panose="02000503000000020004"/>
              <a:ea typeface="Helvetica Neue" panose="02000503000000020004"/>
              <a:cs typeface="Helvetica Neue" panose="02000503000000020004"/>
              <a:sym typeface="Helvetica Neue" panose="02000503000000020004"/>
            </a:endParaRPr>
          </a:p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sz="2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rPr>
              <a:t>detected by Auger</a:t>
            </a:r>
            <a:endParaRPr kumimoji="0" lang="en-US" sz="20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elvetica Neue" panose="02000503000000020004"/>
              <a:ea typeface="Helvetica Neue" panose="02000503000000020004"/>
              <a:cs typeface="Helvetica Neue" panose="02000503000000020004"/>
              <a:sym typeface="Helvetica Neue" panose="02000503000000020004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755" y="1564640"/>
            <a:ext cx="5350510" cy="3724910"/>
          </a:xfrm>
          <a:prstGeom prst="rect">
            <a:avLst/>
          </a:prstGeom>
        </p:spPr>
      </p:pic>
      <p:sp>
        <p:nvSpPr>
          <p:cNvPr id="12" name="Text Box 11"/>
          <p:cNvSpPr txBox="1"/>
          <p:nvPr/>
        </p:nvSpPr>
        <p:spPr>
          <a:xfrm>
            <a:off x="2970848" y="3076258"/>
            <a:ext cx="1473835" cy="470535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none" lIns="50800" tIns="50800" rIns="50800" bIns="50800" numCol="1" spcCol="38100" rtlCol="0" anchor="ctr" forceAA="0" upright="0">
            <a:spAutoFit/>
          </a:bodyPr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sz="24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rPr>
              <a:t>Exposure</a:t>
            </a:r>
            <a:endParaRPr kumimoji="0" lang="en-US" sz="24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elvetica Neue" panose="02000503000000020004"/>
              <a:ea typeface="Helvetica Neue" panose="02000503000000020004"/>
              <a:cs typeface="Helvetica Neue" panose="02000503000000020004"/>
              <a:sym typeface="Helvetica Neue" panose="02000503000000020004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 flipH="1">
            <a:off x="4267200" y="3014980"/>
            <a:ext cx="635" cy="2160270"/>
          </a:xfrm>
          <a:prstGeom prst="line">
            <a:avLst/>
          </a:prstGeom>
          <a:noFill/>
          <a:ln w="25400" cap="flat">
            <a:solidFill>
              <a:srgbClr val="0070C0"/>
            </a:solidFill>
            <a:prstDash val="sysDot"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</p:cxnSp>
      <p:cxnSp>
        <p:nvCxnSpPr>
          <p:cNvPr id="14" name="Straight Connector 13"/>
          <p:cNvCxnSpPr/>
          <p:nvPr/>
        </p:nvCxnSpPr>
        <p:spPr>
          <a:xfrm>
            <a:off x="1678940" y="4012565"/>
            <a:ext cx="4179570" cy="3175"/>
          </a:xfrm>
          <a:prstGeom prst="line">
            <a:avLst/>
          </a:prstGeom>
          <a:noFill/>
          <a:ln w="25400" cap="flat">
            <a:solidFill>
              <a:schemeClr val="bg1">
                <a:lumMod val="50000"/>
              </a:schemeClr>
            </a:solidFill>
            <a:prstDash val="sysDot"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</p:cxnSp>
      <p:cxnSp>
        <p:nvCxnSpPr>
          <p:cNvPr id="15" name="Straight Connector 14"/>
          <p:cNvCxnSpPr/>
          <p:nvPr/>
        </p:nvCxnSpPr>
        <p:spPr>
          <a:xfrm>
            <a:off x="1678940" y="4588510"/>
            <a:ext cx="4179570" cy="3175"/>
          </a:xfrm>
          <a:prstGeom prst="line">
            <a:avLst/>
          </a:prstGeom>
          <a:noFill/>
          <a:ln w="25400" cap="flat">
            <a:solidFill>
              <a:schemeClr val="accent1">
                <a:lumMod val="75000"/>
              </a:schemeClr>
            </a:solidFill>
            <a:prstDash val="sysDot"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</p:cxnSp>
      <p:pic>
        <p:nvPicPr>
          <p:cNvPr id="16" name="Pictur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3435" y="5380355"/>
            <a:ext cx="5435600" cy="4041140"/>
          </a:xfrm>
          <a:prstGeom prst="rect">
            <a:avLst/>
          </a:prstGeom>
        </p:spPr>
      </p:pic>
      <p:cxnSp>
        <p:nvCxnSpPr>
          <p:cNvPr id="17" name="Straight Connector 16"/>
          <p:cNvCxnSpPr/>
          <p:nvPr/>
        </p:nvCxnSpPr>
        <p:spPr>
          <a:xfrm flipH="1">
            <a:off x="4051300" y="6964680"/>
            <a:ext cx="635" cy="2160270"/>
          </a:xfrm>
          <a:prstGeom prst="line">
            <a:avLst/>
          </a:prstGeom>
          <a:noFill/>
          <a:ln w="25400" cap="flat">
            <a:solidFill>
              <a:srgbClr val="0070C0"/>
            </a:solidFill>
            <a:prstDash val="sysDot"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</p:cxnSp>
      <p:sp>
        <p:nvSpPr>
          <p:cNvPr id="18" name="Text Box 17"/>
          <p:cNvSpPr txBox="1"/>
          <p:nvPr/>
        </p:nvSpPr>
        <p:spPr>
          <a:xfrm>
            <a:off x="3189923" y="6100763"/>
            <a:ext cx="1473835" cy="470535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none" lIns="50800" tIns="50800" rIns="50800" bIns="50800" numCol="1" spcCol="38100" rtlCol="0" anchor="ctr" forceAA="0" upright="0">
            <a:spAutoFit/>
          </a:bodyPr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sz="24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rPr>
              <a:t>Exposure</a:t>
            </a:r>
            <a:endParaRPr kumimoji="0" lang="en-US" sz="24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elvetica Neue" panose="02000503000000020004"/>
              <a:ea typeface="Helvetica Neue" panose="02000503000000020004"/>
              <a:cs typeface="Helvetica Neue" panose="02000503000000020004"/>
              <a:sym typeface="Helvetica Neue" panose="02000503000000020004"/>
            </a:endParaRPr>
          </a:p>
        </p:txBody>
      </p:sp>
      <p:sp>
        <p:nvSpPr>
          <p:cNvPr id="19" name="Text Box 18"/>
          <p:cNvSpPr txBox="1"/>
          <p:nvPr/>
        </p:nvSpPr>
        <p:spPr>
          <a:xfrm>
            <a:off x="7005955" y="8260715"/>
            <a:ext cx="6271260" cy="716915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50800" tIns="50800" rIns="50800" bIns="50800" numCol="1" spcCol="38100" rtlCol="0" anchor="t" forceAA="0" upright="0">
            <a:spAutoFit/>
          </a:bodyPr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sz="2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rPr>
              <a:t>Expected UHECR counts</a:t>
            </a:r>
            <a:endParaRPr kumimoji="0" lang="en-US" sz="20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elvetica Neue" panose="02000503000000020004"/>
              <a:ea typeface="Helvetica Neue" panose="02000503000000020004"/>
              <a:cs typeface="Helvetica Neue" panose="02000503000000020004"/>
              <a:sym typeface="Helvetica Neue" panose="02000503000000020004"/>
            </a:endParaRPr>
          </a:p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sz="2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rPr>
              <a:t> by Auger</a:t>
            </a:r>
            <a:endParaRPr kumimoji="0" lang="en-US" sz="20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elvetica Neue" panose="02000503000000020004"/>
              <a:ea typeface="Helvetica Neue" panose="02000503000000020004"/>
              <a:cs typeface="Helvetica Neue" panose="02000503000000020004"/>
              <a:sym typeface="Helvetica Neue" panose="02000503000000020004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>
            <a:off x="7727950" y="6460490"/>
            <a:ext cx="0" cy="2664460"/>
          </a:xfrm>
          <a:prstGeom prst="line">
            <a:avLst/>
          </a:prstGeom>
          <a:noFill/>
          <a:ln w="25400" cap="flat">
            <a:solidFill>
              <a:srgbClr val="FF0000"/>
            </a:solidFill>
            <a:prstDash val="sysDot"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</p:cxnSp>
    </p:spTree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A Rough Estimation on the Detection Rate of UHECRs"/>
          <p:cNvSpPr txBox="1"/>
          <p:nvPr>
            <p:ph type="title"/>
          </p:nvPr>
        </p:nvSpPr>
        <p:spPr>
          <a:xfrm>
            <a:off x="957580" y="556260"/>
            <a:ext cx="11099800" cy="2159000"/>
          </a:xfrm>
          <a:prstGeom prst="rect">
            <a:avLst/>
          </a:prstGeom>
        </p:spPr>
        <p:txBody>
          <a:bodyPr/>
          <a:lstStyle>
            <a:lvl1pPr>
              <a:defRPr sz="5000"/>
            </a:lvl1pPr>
          </a:lstStyle>
          <a:p>
            <a:r>
              <a:rPr sz="4000"/>
              <a:t>A Rough Estimation </a:t>
            </a:r>
            <a:br>
              <a:rPr sz="4000"/>
            </a:br>
            <a:r>
              <a:rPr sz="4000"/>
              <a:t>on the Detection Rate of UHECRs</a:t>
            </a:r>
            <a:endParaRPr sz="4000"/>
          </a:p>
        </p:txBody>
      </p:sp>
      <p:graphicFrame>
        <p:nvGraphicFramePr>
          <p:cNvPr id="234" name="Table 2"/>
          <p:cNvGraphicFramePr/>
          <p:nvPr>
            <p:custDataLst>
              <p:tags r:id="rId1"/>
            </p:custDataLst>
          </p:nvPr>
        </p:nvGraphicFramePr>
        <p:xfrm>
          <a:off x="469900" y="2644140"/>
          <a:ext cx="11899265" cy="2900045"/>
        </p:xfrm>
        <a:graphic>
          <a:graphicData uri="http://schemas.openxmlformats.org/drawingml/2006/table">
            <a:tbl>
              <a:tblPr firstRow="1" firstCol="1" bandRow="1">
                <a:tableStyleId>{C7B018BB-80A7-4F77-B60F-C8B233D01FF8}</a:tableStyleId>
              </a:tblPr>
              <a:tblGrid>
                <a:gridCol w="1315085"/>
                <a:gridCol w="1357630"/>
                <a:gridCol w="1483359"/>
                <a:gridCol w="2008505"/>
                <a:gridCol w="1872829"/>
                <a:gridCol w="1863939"/>
                <a:gridCol w="1997882"/>
              </a:tblGrid>
              <a:tr h="1589405">
                <a:tc>
                  <a:txBody>
                    <a:bodyPr/>
                    <a:lstStyle/>
                    <a:p>
                      <a:pPr defTabSz="914400">
                        <a:tabLst>
                          <a:tab pos="1181100" algn="l"/>
                        </a:tabLst>
                        <a:defRPr sz="2200">
                          <a:sym typeface="Helvetica Neue Medium" panose="02000503000000020004"/>
                        </a:defRPr>
                      </a:pPr>
                      <a:endParaRPr lang="en-US"/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606060"/>
                      </a:solidFill>
                      <a:miter lim="400000"/>
                    </a:lnL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tabLst>
                          <a:tab pos="11811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2200">
                          <a:solidFill>
                            <a:srgbClr val="FFFFFF"/>
                          </a:solidFill>
                          <a:sym typeface="Helvetica Neue Medium" panose="02000503000000020004"/>
                        </a:rPr>
                        <a:t>Annual Exposure</a:t>
                      </a:r>
                      <a:r>
                        <a:rPr sz="2200">
                          <a:solidFill>
                            <a:srgbClr val="FFFFFF"/>
                          </a:solidFill>
                          <a:sym typeface="Helvetica Neue Medium" panose="02000503000000020004"/>
                        </a:rPr>
                        <a:t>(</a:t>
                      </a:r>
                      <a:r>
                        <a:rPr lang="en-US" sz="2200">
                          <a:solidFill>
                            <a:srgbClr val="FFFFFF"/>
                          </a:solidFill>
                          <a:sym typeface="Helvetica Neue Medium" panose="02000503000000020004"/>
                        </a:rPr>
                        <a:t> </a:t>
                      </a:r>
                      <a:r>
                        <a:rPr sz="2200">
                          <a:solidFill>
                            <a:srgbClr val="FFFFFF"/>
                          </a:solidFill>
                          <a:sym typeface="Helvetica Neue Medium" panose="02000503000000020004"/>
                        </a:rPr>
                        <a:t>km^2</a:t>
                      </a:r>
                      <a:r>
                        <a:rPr lang="en-US" sz="2200">
                          <a:solidFill>
                            <a:srgbClr val="FFFFFF"/>
                          </a:solidFill>
                          <a:sym typeface="Helvetica Neue Medium" panose="02000503000000020004"/>
                        </a:rPr>
                        <a:t> yr</a:t>
                      </a:r>
                      <a:r>
                        <a:rPr sz="2200">
                          <a:solidFill>
                            <a:srgbClr val="FFFFFF"/>
                          </a:solidFill>
                          <a:sym typeface="Helvetica Neue Medium" panose="02000503000000020004"/>
                        </a:rPr>
                        <a:t>)</a:t>
                      </a:r>
                      <a:endParaRPr sz="2200">
                        <a:solidFill>
                          <a:srgbClr val="FFFFFF"/>
                        </a:solidFill>
                        <a:sym typeface="Helvetica Neue Medium" panose="02000503000000020004"/>
                      </a:endParaRPr>
                    </a:p>
                  </a:txBody>
                  <a:tcPr marL="50800" marR="50800" marT="50800" marB="50800" anchor="ctr" anchorCtr="0" horzOverflow="overflow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tabLst>
                          <a:tab pos="11811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200">
                          <a:solidFill>
                            <a:srgbClr val="FFFFFF"/>
                          </a:solidFill>
                          <a:sym typeface="Helvetica Neue Medium" panose="02000503000000020004"/>
                        </a:rPr>
                        <a:t>Angular Resolution (deg)</a:t>
                      </a:r>
                      <a:endParaRPr sz="2200">
                        <a:solidFill>
                          <a:srgbClr val="FFFFFF"/>
                        </a:solidFill>
                        <a:sym typeface="Helvetica Neue Medium" panose="02000503000000020004"/>
                      </a:endParaRPr>
                    </a:p>
                  </a:txBody>
                  <a:tcPr marL="50800" marR="50800" marT="50800" marB="50800" anchor="ctr" anchorCtr="0" horzOverflow="overflow">
                    <a:solidFill>
                      <a:schemeClr val="tx2"/>
                    </a:solidFill>
                  </a:tcPr>
                </a:tc>
                <a:tc>
                  <a:txBody>
                    <a:bodyPr/>
                    <a:p>
                      <a:pPr defTabSz="914400">
                        <a:buNone/>
                        <a:tabLst>
                          <a:tab pos="11811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200">
                          <a:solidFill>
                            <a:srgbClr val="FFFFFF"/>
                          </a:solidFill>
                          <a:sym typeface="Helvetica Neue Medium" panose="02000503000000020004"/>
                        </a:rPr>
                        <a:t>N_</a:t>
                      </a:r>
                      <a:r>
                        <a:rPr lang="en-US" sz="2200">
                          <a:solidFill>
                            <a:srgbClr val="FFFFFF"/>
                          </a:solidFill>
                          <a:sym typeface="Helvetica Neue Medium" panose="02000503000000020004"/>
                        </a:rPr>
                        <a:t>bg</a:t>
                      </a:r>
                      <a:r>
                        <a:rPr sz="2200">
                          <a:solidFill>
                            <a:srgbClr val="FFFFFF"/>
                          </a:solidFill>
                          <a:sym typeface="Helvetica Neue Medium" panose="02000503000000020004"/>
                        </a:rPr>
                        <a:t> </a:t>
                      </a:r>
                      <a:endParaRPr sz="2200">
                        <a:solidFill>
                          <a:srgbClr val="FFFFFF"/>
                        </a:solidFill>
                        <a:sym typeface="Helvetica Neue Medium" panose="02000503000000020004"/>
                      </a:endParaRPr>
                    </a:p>
                    <a:p>
                      <a:pPr defTabSz="914400">
                        <a:buNone/>
                        <a:tabLst>
                          <a:tab pos="11811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200">
                          <a:solidFill>
                            <a:srgbClr val="FFFFFF"/>
                          </a:solidFill>
                          <a:sym typeface="Helvetica Neue Medium" panose="02000503000000020004"/>
                        </a:rPr>
                        <a:t>(30</a:t>
                      </a:r>
                      <a:r>
                        <a:rPr lang="en-US" sz="2200">
                          <a:solidFill>
                            <a:srgbClr val="FFFFFF"/>
                          </a:solidFill>
                          <a:sym typeface="Helvetica Neue Medium" panose="02000503000000020004"/>
                        </a:rPr>
                        <a:t>-50</a:t>
                      </a:r>
                      <a:r>
                        <a:rPr sz="2200">
                          <a:solidFill>
                            <a:srgbClr val="FFFFFF"/>
                          </a:solidFill>
                          <a:sym typeface="Helvetica Neue Medium" panose="02000503000000020004"/>
                        </a:rPr>
                        <a:t>EeV</a:t>
                      </a:r>
                      <a:r>
                        <a:rPr lang="en-US" sz="2200">
                          <a:solidFill>
                            <a:srgbClr val="FFFFFF"/>
                          </a:solidFill>
                          <a:sym typeface="Helvetica Neue Medium" panose="02000503000000020004"/>
                        </a:rPr>
                        <a:t>,</a:t>
                      </a:r>
                      <a:endParaRPr lang="en-US" sz="2200">
                        <a:solidFill>
                          <a:srgbClr val="FFFFFF"/>
                        </a:solidFill>
                        <a:sym typeface="Helvetica Neue Medium" panose="02000503000000020004"/>
                      </a:endParaRPr>
                    </a:p>
                    <a:p>
                      <a:pPr defTabSz="914400">
                        <a:buNone/>
                        <a:tabLst>
                          <a:tab pos="11811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2200">
                          <a:solidFill>
                            <a:srgbClr val="FFFFFF"/>
                          </a:solidFill>
                          <a:sym typeface="Helvetica Neue Medium" panose="02000503000000020004"/>
                        </a:rPr>
                        <a:t>theta&lt;3deg</a:t>
                      </a:r>
                      <a:r>
                        <a:rPr sz="2200">
                          <a:solidFill>
                            <a:srgbClr val="FFFFFF"/>
                          </a:solidFill>
                          <a:sym typeface="Helvetica Neue Medium" panose="02000503000000020004"/>
                        </a:rPr>
                        <a:t>)
</a:t>
                      </a:r>
                      <a:r>
                        <a:rPr lang="en-US" sz="2200">
                          <a:solidFill>
                            <a:srgbClr val="FFFFFF"/>
                          </a:solidFill>
                          <a:sym typeface="Helvetica Neue Medium" panose="02000503000000020004"/>
                        </a:rPr>
                        <a:t>by 2026</a:t>
                      </a:r>
                      <a:endParaRPr lang="en-US" sz="2200">
                        <a:solidFill>
                          <a:srgbClr val="FFFFFF"/>
                        </a:solidFill>
                        <a:sym typeface="Helvetica Neue Medium" panose="02000503000000020004"/>
                      </a:endParaRPr>
                    </a:p>
                  </a:txBody>
                  <a:tcPr marL="50800" marR="50800" marT="50800" marB="50800" anchor="ctr" anchorCtr="0" horzOverflow="overflow">
                    <a:lnR w="12700">
                      <a:solidFill>
                        <a:srgbClr val="606060"/>
                      </a:solidFill>
                      <a:miter lim="400000"/>
                    </a:lnR>
                    <a:solidFill>
                      <a:schemeClr val="tx2"/>
                    </a:solidFill>
                  </a:tcPr>
                </a:tc>
                <a:tc>
                  <a:txBody>
                    <a:bodyPr/>
                    <a:p>
                      <a:pPr defTabSz="914400">
                        <a:buNone/>
                        <a:tabLst>
                          <a:tab pos="11811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200">
                          <a:solidFill>
                            <a:srgbClr val="FFFFFF"/>
                          </a:solidFill>
                          <a:sym typeface="Helvetica Neue Medium" panose="02000503000000020004"/>
                        </a:rPr>
                        <a:t>N_</a:t>
                      </a:r>
                      <a:r>
                        <a:rPr lang="en-US" sz="2200">
                          <a:solidFill>
                            <a:srgbClr val="FFFFFF"/>
                          </a:solidFill>
                          <a:sym typeface="Helvetica Neue Medium" panose="02000503000000020004"/>
                        </a:rPr>
                        <a:t>sn</a:t>
                      </a:r>
                      <a:endParaRPr lang="en-US" sz="2200">
                        <a:solidFill>
                          <a:srgbClr val="FFFFFF"/>
                        </a:solidFill>
                        <a:sym typeface="Helvetica Neue Medium" panose="02000503000000020004"/>
                      </a:endParaRPr>
                    </a:p>
                    <a:p>
                      <a:pPr defTabSz="914400">
                        <a:buNone/>
                        <a:tabLst>
                          <a:tab pos="11811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200">
                          <a:solidFill>
                            <a:srgbClr val="FFFFFF"/>
                          </a:solidFill>
                          <a:sym typeface="Helvetica Neue Medium" panose="02000503000000020004"/>
                        </a:rPr>
                        <a:t>(30</a:t>
                      </a:r>
                      <a:r>
                        <a:rPr lang="en-US" sz="2200">
                          <a:solidFill>
                            <a:srgbClr val="FFFFFF"/>
                          </a:solidFill>
                          <a:sym typeface="Helvetica Neue Medium" panose="02000503000000020004"/>
                        </a:rPr>
                        <a:t>-50</a:t>
                      </a:r>
                      <a:r>
                        <a:rPr sz="2200">
                          <a:solidFill>
                            <a:srgbClr val="FFFFFF"/>
                          </a:solidFill>
                          <a:sym typeface="Helvetica Neue Medium" panose="02000503000000020004"/>
                        </a:rPr>
                        <a:t>EeV</a:t>
                      </a:r>
                      <a:r>
                        <a:rPr lang="en-US" sz="2200">
                          <a:solidFill>
                            <a:srgbClr val="FFFFFF"/>
                          </a:solidFill>
                          <a:sym typeface="Helvetica Neue Medium" panose="02000503000000020004"/>
                        </a:rPr>
                        <a:t>,</a:t>
                      </a:r>
                      <a:endParaRPr lang="en-US" sz="2200">
                        <a:solidFill>
                          <a:srgbClr val="FFFFFF"/>
                        </a:solidFill>
                        <a:sym typeface="Helvetica Neue Medium" panose="02000503000000020004"/>
                      </a:endParaRPr>
                    </a:p>
                    <a:p>
                      <a:pPr defTabSz="914400">
                        <a:buNone/>
                        <a:tabLst>
                          <a:tab pos="11811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2200">
                          <a:solidFill>
                            <a:srgbClr val="FFFFFF"/>
                          </a:solidFill>
                          <a:sym typeface="Helvetica Neue Medium" panose="02000503000000020004"/>
                        </a:rPr>
                        <a:t>theta&lt;3deg</a:t>
                      </a:r>
                      <a:r>
                        <a:rPr sz="2200">
                          <a:solidFill>
                            <a:srgbClr val="FFFFFF"/>
                          </a:solidFill>
                          <a:sym typeface="Helvetica Neue Medium" panose="02000503000000020004"/>
                        </a:rPr>
                        <a:t>)
</a:t>
                      </a:r>
                      <a:r>
                        <a:rPr lang="en-US" sz="2200">
                          <a:solidFill>
                            <a:srgbClr val="FFFFFF"/>
                          </a:solidFill>
                          <a:sym typeface="Helvetica Neue Medium" panose="02000503000000020004"/>
                        </a:rPr>
                        <a:t>by 2026</a:t>
                      </a:r>
                      <a:endParaRPr lang="en-US" sz="2200">
                        <a:solidFill>
                          <a:srgbClr val="FFFFFF"/>
                        </a:solidFill>
                        <a:sym typeface="Helvetica Neue Medium" panose="02000503000000020004"/>
                      </a:endParaRPr>
                    </a:p>
                  </a:txBody>
                  <a:tcPr marL="50800" marR="50800" marT="50800" marB="50800" anchor="ctr" anchorCtr="0" horzOverflow="overflow">
                    <a:lnR w="12700">
                      <a:solidFill>
                        <a:srgbClr val="606060"/>
                      </a:solidFill>
                      <a:miter lim="400000"/>
                    </a:lnR>
                    <a:solidFill>
                      <a:schemeClr val="tx2"/>
                    </a:solidFill>
                  </a:tcPr>
                </a:tc>
                <a:tc>
                  <a:txBody>
                    <a:bodyPr/>
                    <a:p>
                      <a:pPr defTabSz="914400">
                        <a:buNone/>
                        <a:tabLst>
                          <a:tab pos="11811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200">
                          <a:solidFill>
                            <a:srgbClr val="FFFFFF"/>
                          </a:solidFill>
                          <a:sym typeface="Helvetica Neue Medium" panose="02000503000000020004"/>
                        </a:rPr>
                        <a:t>N_</a:t>
                      </a:r>
                      <a:r>
                        <a:rPr lang="en-US" sz="2200">
                          <a:solidFill>
                            <a:srgbClr val="FFFFFF"/>
                          </a:solidFill>
                          <a:sym typeface="Helvetica Neue Medium" panose="02000503000000020004"/>
                        </a:rPr>
                        <a:t>bg</a:t>
                      </a:r>
                      <a:r>
                        <a:rPr sz="2200">
                          <a:solidFill>
                            <a:srgbClr val="FFFFFF"/>
                          </a:solidFill>
                          <a:sym typeface="Helvetica Neue Medium" panose="02000503000000020004"/>
                        </a:rPr>
                        <a:t> </a:t>
                      </a:r>
                      <a:endParaRPr sz="2200">
                        <a:solidFill>
                          <a:srgbClr val="FFFFFF"/>
                        </a:solidFill>
                        <a:sym typeface="Helvetica Neue Medium" panose="02000503000000020004"/>
                      </a:endParaRPr>
                    </a:p>
                    <a:p>
                      <a:pPr defTabSz="914400">
                        <a:buNone/>
                        <a:tabLst>
                          <a:tab pos="11811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200">
                          <a:solidFill>
                            <a:srgbClr val="FFFFFF"/>
                          </a:solidFill>
                          <a:sym typeface="Helvetica Neue Medium" panose="02000503000000020004"/>
                        </a:rPr>
                        <a:t>(30</a:t>
                      </a:r>
                      <a:r>
                        <a:rPr lang="en-US" sz="2200">
                          <a:solidFill>
                            <a:srgbClr val="FFFFFF"/>
                          </a:solidFill>
                          <a:sym typeface="Helvetica Neue Medium" panose="02000503000000020004"/>
                        </a:rPr>
                        <a:t>-50</a:t>
                      </a:r>
                      <a:r>
                        <a:rPr sz="2200">
                          <a:solidFill>
                            <a:srgbClr val="FFFFFF"/>
                          </a:solidFill>
                          <a:sym typeface="Helvetica Neue Medium" panose="02000503000000020004"/>
                        </a:rPr>
                        <a:t>EeV</a:t>
                      </a:r>
                      <a:r>
                        <a:rPr lang="en-US" sz="2200">
                          <a:solidFill>
                            <a:srgbClr val="FFFFFF"/>
                          </a:solidFill>
                          <a:sym typeface="Helvetica Neue Medium" panose="02000503000000020004"/>
                        </a:rPr>
                        <a:t>, theta&lt;3.6deg</a:t>
                      </a:r>
                      <a:r>
                        <a:rPr sz="2200">
                          <a:solidFill>
                            <a:srgbClr val="FFFFFF"/>
                          </a:solidFill>
                          <a:sym typeface="Helvetica Neue Medium" panose="02000503000000020004"/>
                        </a:rPr>
                        <a:t>)
</a:t>
                      </a:r>
                      <a:r>
                        <a:rPr lang="en-US" sz="2200">
                          <a:solidFill>
                            <a:srgbClr val="FFFFFF"/>
                          </a:solidFill>
                          <a:sym typeface="Helvetica Neue Medium" panose="02000503000000020004"/>
                        </a:rPr>
                        <a:t>by 2028</a:t>
                      </a:r>
                      <a:endParaRPr lang="en-US" sz="2200">
                        <a:solidFill>
                          <a:srgbClr val="FFFFFF"/>
                        </a:solidFill>
                        <a:sym typeface="Helvetica Neue Medium" panose="02000503000000020004"/>
                      </a:endParaRPr>
                    </a:p>
                  </a:txBody>
                  <a:tcPr marL="50800" marR="50800" marT="50800" marB="50800" anchor="ctr" anchorCtr="0" horzOverflow="overflow">
                    <a:lnR w="12700">
                      <a:solidFill>
                        <a:srgbClr val="606060"/>
                      </a:solidFill>
                      <a:miter lim="400000"/>
                    </a:lnR>
                    <a:solidFill>
                      <a:schemeClr val="tx2"/>
                    </a:solidFill>
                  </a:tcPr>
                </a:tc>
                <a:tc>
                  <a:txBody>
                    <a:bodyPr/>
                    <a:p>
                      <a:pPr defTabSz="914400">
                        <a:buNone/>
                        <a:tabLst>
                          <a:tab pos="11811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200">
                          <a:solidFill>
                            <a:schemeClr val="bg1"/>
                          </a:solidFill>
                          <a:sym typeface="Helvetica Neue Medium" panose="02000503000000020004"/>
                        </a:rPr>
                        <a:t>N_</a:t>
                      </a:r>
                      <a:r>
                        <a:rPr lang="en-US" sz="2200">
                          <a:solidFill>
                            <a:schemeClr val="bg1"/>
                          </a:solidFill>
                          <a:sym typeface="Helvetica Neue Medium" panose="02000503000000020004"/>
                        </a:rPr>
                        <a:t>sn</a:t>
                      </a:r>
                      <a:endParaRPr lang="en-US" sz="2200">
                        <a:solidFill>
                          <a:schemeClr val="bg1"/>
                        </a:solidFill>
                        <a:sym typeface="Helvetica Neue Medium" panose="02000503000000020004"/>
                      </a:endParaRPr>
                    </a:p>
                    <a:p>
                      <a:pPr defTabSz="914400">
                        <a:buNone/>
                        <a:tabLst>
                          <a:tab pos="11811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200">
                          <a:solidFill>
                            <a:schemeClr val="bg1"/>
                          </a:solidFill>
                          <a:sym typeface="Helvetica Neue Medium" panose="02000503000000020004"/>
                        </a:rPr>
                        <a:t>(30</a:t>
                      </a:r>
                      <a:r>
                        <a:rPr lang="en-US" sz="2200">
                          <a:solidFill>
                            <a:schemeClr val="bg1"/>
                          </a:solidFill>
                          <a:sym typeface="Helvetica Neue Medium" panose="02000503000000020004"/>
                        </a:rPr>
                        <a:t>-50</a:t>
                      </a:r>
                      <a:r>
                        <a:rPr sz="2200">
                          <a:solidFill>
                            <a:schemeClr val="bg1"/>
                          </a:solidFill>
                          <a:sym typeface="Helvetica Neue Medium" panose="02000503000000020004"/>
                        </a:rPr>
                        <a:t>EeV</a:t>
                      </a:r>
                      <a:r>
                        <a:rPr lang="en-US" sz="2200">
                          <a:solidFill>
                            <a:schemeClr val="bg1"/>
                          </a:solidFill>
                          <a:sym typeface="Helvetica Neue Medium" panose="02000503000000020004"/>
                        </a:rPr>
                        <a:t>,</a:t>
                      </a:r>
                      <a:endParaRPr lang="en-US" sz="2200">
                        <a:solidFill>
                          <a:schemeClr val="bg1"/>
                        </a:solidFill>
                        <a:sym typeface="Helvetica Neue Medium" panose="02000503000000020004"/>
                      </a:endParaRPr>
                    </a:p>
                    <a:p>
                      <a:pPr defTabSz="914400">
                        <a:buNone/>
                        <a:tabLst>
                          <a:tab pos="11811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2200">
                          <a:solidFill>
                            <a:schemeClr val="bg1"/>
                          </a:solidFill>
                          <a:sym typeface="Helvetica Neue Medium" panose="02000503000000020004"/>
                        </a:rPr>
                        <a:t>theta&lt;3.6deg</a:t>
                      </a:r>
                      <a:r>
                        <a:rPr sz="2200">
                          <a:solidFill>
                            <a:schemeClr val="bg1"/>
                          </a:solidFill>
                          <a:sym typeface="Helvetica Neue Medium" panose="02000503000000020004"/>
                        </a:rPr>
                        <a:t>)
</a:t>
                      </a:r>
                      <a:r>
                        <a:rPr lang="en-US" sz="2200">
                          <a:solidFill>
                            <a:srgbClr val="FF0000"/>
                          </a:solidFill>
                          <a:sym typeface="Helvetica Neue Medium" panose="02000503000000020004"/>
                        </a:rPr>
                        <a:t>by 2028</a:t>
                      </a:r>
                      <a:endParaRPr lang="en-US" sz="2200">
                        <a:solidFill>
                          <a:srgbClr val="FF0000"/>
                        </a:solidFill>
                        <a:sym typeface="Helvetica Neue Medium" panose="02000503000000020004"/>
                      </a:endParaRPr>
                    </a:p>
                  </a:txBody>
                  <a:tcPr marL="50800" marR="50800" marT="50800" marB="50800" anchor="ctr" anchorCtr="0" horzOverflow="overflow">
                    <a:lnR w="12700">
                      <a:solidFill>
                        <a:srgbClr val="606060"/>
                      </a:solidFill>
                      <a:miter lim="400000"/>
                    </a:lnR>
                    <a:solidFill>
                      <a:schemeClr val="tx2"/>
                    </a:solidFill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defTabSz="914400">
                        <a:tabLst>
                          <a:tab pos="11811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200">
                          <a:solidFill>
                            <a:srgbClr val="FFFFFF"/>
                          </a:solidFill>
                          <a:sym typeface="Helvetica Neue Medium" panose="02000503000000020004"/>
                        </a:rPr>
                        <a:t>TA</a:t>
                      </a:r>
                      <a:endParaRPr sz="2200">
                        <a:solidFill>
                          <a:srgbClr val="FFFFFF"/>
                        </a:solidFill>
                        <a:sym typeface="Helvetica Neue Medium" panose="02000503000000020004"/>
                      </a:endParaRPr>
                    </a:p>
                  </a:txBody>
                  <a:tcPr marL="50800" marR="50800" marT="50800" marB="50800" anchor="ctr" anchorCtr="0" horzOverflow="overflow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lang="en-US" sz="2200">
                          <a:sym typeface="Helvetica Neue" panose="02000503000000020004"/>
                        </a:rPr>
                        <a:t>167</a:t>
                      </a:r>
                      <a:endParaRPr lang="en-US" sz="2200">
                        <a:sym typeface="Helvetica Neue" panose="02000503000000020004"/>
                      </a:endParaR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200">
                          <a:sym typeface="Helvetica Neue" panose="02000503000000020004"/>
                        </a:rPr>
                        <a:t>1</a:t>
                      </a:r>
                      <a:endParaRPr sz="2200">
                        <a:sym typeface="Helvetica Neue" panose="02000503000000020004"/>
                      </a:endParaR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p>
                      <a:pPr defTabSz="914400">
                        <a:buNone/>
                        <a:defRPr sz="1800"/>
                      </a:pPr>
                      <a:r>
                        <a:rPr lang="en-US" sz="2200">
                          <a:sym typeface="Helvetica Neue" panose="02000503000000020004"/>
                        </a:rPr>
                        <a:t>0.23</a:t>
                      </a:r>
                      <a:endParaRPr lang="en-US" sz="2200">
                        <a:sym typeface="Helvetica Neue" panose="02000503000000020004"/>
                      </a:endParaRPr>
                    </a:p>
                  </a:txBody>
                  <a:tcPr marL="50800" marR="50800" marT="50800" marB="50800" anchor="ctr" anchorCtr="0" horzOverflow="overflow">
                    <a:lnR w="12700">
                      <a:solidFill>
                        <a:srgbClr val="606060"/>
                      </a:solidFill>
                      <a:miter lim="400000"/>
                    </a:lnR>
                  </a:tcPr>
                </a:tc>
                <a:tc>
                  <a:txBody>
                    <a:bodyPr/>
                    <a:p>
                      <a:pPr defTabSz="914400">
                        <a:buNone/>
                        <a:defRPr sz="1800"/>
                      </a:pPr>
                      <a:r>
                        <a:rPr lang="en-US" sz="2200">
                          <a:sym typeface="Helvetica Neue" panose="02000503000000020004"/>
                        </a:rPr>
                        <a:t>0.92</a:t>
                      </a:r>
                      <a:endParaRPr lang="en-US" sz="2200">
                        <a:sym typeface="Helvetica Neue" panose="02000503000000020004"/>
                      </a:endParaRPr>
                    </a:p>
                  </a:txBody>
                  <a:tcPr marL="50800" marR="50800" marT="50800" marB="50800" anchor="ctr" anchorCtr="0" horzOverflow="overflow">
                    <a:lnR w="12700">
                      <a:solidFill>
                        <a:srgbClr val="606060"/>
                      </a:solidFill>
                      <a:miter lim="400000"/>
                    </a:ln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p>
                      <a:pPr defTabSz="914400">
                        <a:buNone/>
                        <a:defRPr sz="1800"/>
                      </a:pPr>
                      <a:r>
                        <a:rPr lang="en-US" sz="2200">
                          <a:sym typeface="Helvetica Neue" panose="02000503000000020004"/>
                        </a:rPr>
                        <a:t>0.46</a:t>
                      </a:r>
                      <a:endParaRPr lang="en-US" sz="2200">
                        <a:sym typeface="Helvetica Neue" panose="02000503000000020004"/>
                      </a:endParaRPr>
                    </a:p>
                  </a:txBody>
                  <a:tcPr marL="50800" marR="50800" marT="50800" marB="50800" anchor="ctr" anchorCtr="0" horzOverflow="overflow">
                    <a:lnR w="12700">
                      <a:solidFill>
                        <a:srgbClr val="606060"/>
                      </a:solidFill>
                      <a:miter lim="400000"/>
                    </a:lnR>
                  </a:tcPr>
                </a:tc>
                <a:tc>
                  <a:txBody>
                    <a:bodyPr/>
                    <a:p>
                      <a:pPr defTabSz="914400">
                        <a:buNone/>
                        <a:defRPr sz="1800"/>
                      </a:pPr>
                      <a:r>
                        <a:rPr lang="en-US" sz="2200">
                          <a:solidFill>
                            <a:srgbClr val="FF0000"/>
                          </a:solidFill>
                          <a:sym typeface="Helvetica Neue" panose="02000503000000020004"/>
                        </a:rPr>
                        <a:t>3.2</a:t>
                      </a:r>
                      <a:endParaRPr lang="en-US" sz="2200">
                        <a:solidFill>
                          <a:srgbClr val="FF0000"/>
                        </a:solidFill>
                        <a:sym typeface="Helvetica Neue" panose="02000503000000020004"/>
                      </a:endParaRPr>
                    </a:p>
                  </a:txBody>
                  <a:tcPr marL="50800" marR="50800" marT="50800" marB="50800" anchor="ctr" anchorCtr="0" horzOverflow="overflow">
                    <a:lnR w="12700">
                      <a:solidFill>
                        <a:srgbClr val="606060"/>
                      </a:solidFill>
                      <a:miter lim="400000"/>
                    </a:ln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defTabSz="914400">
                        <a:tabLst>
                          <a:tab pos="11811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200">
                          <a:solidFill>
                            <a:srgbClr val="FFFFFF"/>
                          </a:solidFill>
                          <a:sym typeface="Helvetica Neue Medium" panose="02000503000000020004"/>
                        </a:rPr>
                        <a:t>TAX4</a:t>
                      </a:r>
                      <a:endParaRPr sz="2200">
                        <a:solidFill>
                          <a:srgbClr val="FFFFFF"/>
                        </a:solidFill>
                        <a:sym typeface="Helvetica Neue Medium" panose="02000503000000020004"/>
                      </a:endParaRPr>
                    </a:p>
                  </a:txBody>
                  <a:tcPr marL="50800" marR="50800" marT="50800" marB="50800" anchor="ctr" anchorCtr="0" horzOverflow="overflow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lang="en-US" sz="2200">
                          <a:sym typeface="Helvetica Neue" panose="02000503000000020004"/>
                        </a:rPr>
                        <a:t>667</a:t>
                      </a:r>
                      <a:endParaRPr lang="en-US" sz="2200">
                        <a:sym typeface="Helvetica Neue" panose="02000503000000020004"/>
                      </a:endParaR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200">
                          <a:sym typeface="Helvetica Neue" panose="02000503000000020004"/>
                        </a:rPr>
                        <a:t>2.2</a:t>
                      </a:r>
                      <a:endParaRPr sz="2200">
                        <a:sym typeface="Helvetica Neue" panose="02000503000000020004"/>
                      </a:endParaR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p>
                      <a:pPr defTabSz="914400">
                        <a:buNone/>
                        <a:defRPr sz="1800"/>
                      </a:pPr>
                      <a:r>
                        <a:rPr lang="en-US" altLang="zh-CN" sz="2200">
                          <a:ea typeface="SimSun" charset="0"/>
                          <a:sym typeface="Helvetica Neue" panose="02000503000000020004"/>
                        </a:rPr>
                        <a:t>0.93</a:t>
                      </a:r>
                      <a:endParaRPr lang="en-US" altLang="zh-CN" sz="2200">
                        <a:ea typeface="SimSun" charset="0"/>
                        <a:sym typeface="Helvetica Neue" panose="02000503000000020004"/>
                      </a:endParaRPr>
                    </a:p>
                  </a:txBody>
                  <a:tcPr marL="50800" marR="50800" marT="50800" marB="50800" anchor="ctr" anchorCtr="0" horzOverflow="overflow">
                    <a:lnR w="12700">
                      <a:solidFill>
                        <a:srgbClr val="606060"/>
                      </a:solidFill>
                      <a:miter lim="400000"/>
                    </a:lnR>
                  </a:tcPr>
                </a:tc>
                <a:tc>
                  <a:txBody>
                    <a:bodyPr/>
                    <a:p>
                      <a:pPr defTabSz="914400">
                        <a:buNone/>
                        <a:defRPr sz="1800"/>
                      </a:pPr>
                      <a:r>
                        <a:rPr lang="en-US" sz="2200">
                          <a:sym typeface="Helvetica Neue" panose="02000503000000020004"/>
                        </a:rPr>
                        <a:t>3.7</a:t>
                      </a:r>
                      <a:endParaRPr lang="en-US" sz="2200">
                        <a:sym typeface="Helvetica Neue" panose="02000503000000020004"/>
                      </a:endParaRPr>
                    </a:p>
                  </a:txBody>
                  <a:tcPr marL="50800" marR="50800" marT="50800" marB="50800" anchor="ctr" anchorCtr="0" horzOverflow="overflow">
                    <a:lnR w="12700">
                      <a:solidFill>
                        <a:srgbClr val="606060"/>
                      </a:solidFill>
                      <a:miter lim="400000"/>
                    </a:ln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p>
                      <a:pPr defTabSz="914400">
                        <a:buNone/>
                        <a:defRPr sz="1800"/>
                      </a:pPr>
                      <a:r>
                        <a:rPr lang="en-US" sz="2200">
                          <a:sym typeface="Helvetica Neue" panose="02000503000000020004"/>
                        </a:rPr>
                        <a:t>1.8</a:t>
                      </a:r>
                      <a:endParaRPr lang="en-US" altLang="zh-CN" sz="2200">
                        <a:ea typeface="SimSun" charset="0"/>
                        <a:sym typeface="Helvetica Neue" panose="02000503000000020004"/>
                      </a:endParaRPr>
                    </a:p>
                  </a:txBody>
                  <a:tcPr marL="50800" marR="50800" marT="50800" marB="50800" anchor="ctr" anchorCtr="0" horzOverflow="overflow">
                    <a:lnR w="12700">
                      <a:solidFill>
                        <a:srgbClr val="606060"/>
                      </a:solidFill>
                      <a:miter lim="400000"/>
                    </a:lnR>
                  </a:tcPr>
                </a:tc>
                <a:tc>
                  <a:txBody>
                    <a:bodyPr/>
                    <a:p>
                      <a:pPr defTabSz="914400">
                        <a:buNone/>
                        <a:defRPr sz="1800"/>
                      </a:pPr>
                      <a:r>
                        <a:rPr lang="en-US" sz="2200">
                          <a:solidFill>
                            <a:srgbClr val="FF0000"/>
                          </a:solidFill>
                          <a:sym typeface="Helvetica Neue" panose="02000503000000020004"/>
                        </a:rPr>
                        <a:t>12.8</a:t>
                      </a:r>
                      <a:endParaRPr lang="en-US" sz="2200">
                        <a:solidFill>
                          <a:srgbClr val="FF0000"/>
                        </a:solidFill>
                        <a:sym typeface="Helvetica Neue" panose="02000503000000020004"/>
                      </a:endParaRPr>
                    </a:p>
                  </a:txBody>
                  <a:tcPr marL="50800" marR="50800" marT="50800" marB="50800" anchor="ctr" anchorCtr="0" horzOverflow="overflow">
                    <a:lnR w="12700">
                      <a:solidFill>
                        <a:srgbClr val="606060"/>
                      </a:solidFill>
                      <a:miter lim="400000"/>
                    </a:ln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defTabSz="914400">
                        <a:tabLst>
                          <a:tab pos="11811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200">
                          <a:solidFill>
                            <a:srgbClr val="FFFFFF"/>
                          </a:solidFill>
                          <a:sym typeface="Helvetica Neue Medium" panose="02000503000000020004"/>
                        </a:rPr>
                        <a:t>Auger</a:t>
                      </a:r>
                      <a:endParaRPr sz="2200">
                        <a:solidFill>
                          <a:srgbClr val="FFFFFF"/>
                        </a:solidFill>
                        <a:sym typeface="Helvetica Neue Medium" panose="02000503000000020004"/>
                      </a:endParaRPr>
                    </a:p>
                  </a:txBody>
                  <a:tcPr marL="50800" marR="50800" marT="50800" marB="50800" anchor="ctr" anchorCtr="0" horzOverflow="overflow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lang="en-US" sz="2200">
                          <a:sym typeface="Helvetica Neue" panose="02000503000000020004"/>
                        </a:rPr>
                        <a:t>437</a:t>
                      </a:r>
                      <a:endParaRPr lang="en-US" sz="2200">
                        <a:sym typeface="Helvetica Neue" panose="02000503000000020004"/>
                      </a:endParaR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200">
                          <a:sym typeface="Helvetica Neue" panose="02000503000000020004"/>
                        </a:rPr>
                        <a:t>0.5</a:t>
                      </a:r>
                      <a:endParaRPr sz="2200">
                        <a:sym typeface="Helvetica Neue" panose="02000503000000020004"/>
                      </a:endParaR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p>
                      <a:pPr defTabSz="914400">
                        <a:buNone/>
                        <a:defRPr sz="1800"/>
                      </a:pPr>
                      <a:r>
                        <a:rPr lang="en-US" sz="2200">
                          <a:sym typeface="Helvetica Neue" panose="02000503000000020004"/>
                        </a:rPr>
                        <a:t>0.61</a:t>
                      </a:r>
                      <a:endParaRPr lang="en-US" sz="2200">
                        <a:sym typeface="Helvetica Neue" panose="02000503000000020004"/>
                      </a:endParaRPr>
                    </a:p>
                  </a:txBody>
                  <a:tcPr marL="50800" marR="50800" marT="50800" marB="50800" anchor="ctr" anchorCtr="0" horzOverflow="overflow">
                    <a:lnR w="12700">
                      <a:solidFill>
                        <a:srgbClr val="606060"/>
                      </a:solidFill>
                      <a:miter lim="400000"/>
                    </a:lnR>
                  </a:tcPr>
                </a:tc>
                <a:tc>
                  <a:txBody>
                    <a:bodyPr/>
                    <a:p>
                      <a:pPr defTabSz="914400">
                        <a:buNone/>
                        <a:defRPr sz="1800"/>
                      </a:pPr>
                      <a:r>
                        <a:rPr lang="en-US" sz="2200">
                          <a:sym typeface="Helvetica Neue" panose="02000503000000020004"/>
                        </a:rPr>
                        <a:t>2.4</a:t>
                      </a:r>
                      <a:endParaRPr lang="en-US" sz="2200">
                        <a:sym typeface="Helvetica Neue" panose="02000503000000020004"/>
                      </a:endParaRPr>
                    </a:p>
                  </a:txBody>
                  <a:tcPr marL="50800" marR="50800" marT="50800" marB="50800" anchor="ctr" anchorCtr="0" horzOverflow="overflow">
                    <a:lnR w="12700">
                      <a:solidFill>
                        <a:srgbClr val="606060"/>
                      </a:solidFill>
                      <a:miter lim="400000"/>
                    </a:ln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p>
                      <a:pPr defTabSz="914400">
                        <a:buNone/>
                        <a:defRPr sz="1800"/>
                      </a:pPr>
                      <a:r>
                        <a:rPr lang="en-US" sz="2200">
                          <a:sym typeface="Helvetica Neue" panose="02000503000000020004"/>
                        </a:rPr>
                        <a:t>1.2</a:t>
                      </a:r>
                      <a:endParaRPr lang="en-US" sz="2200">
                        <a:sym typeface="Helvetica Neue" panose="02000503000000020004"/>
                      </a:endParaRPr>
                    </a:p>
                  </a:txBody>
                  <a:tcPr marL="50800" marR="50800" marT="50800" marB="50800" anchor="ctr" anchorCtr="0" horzOverflow="overflow">
                    <a:lnR w="12700">
                      <a:solidFill>
                        <a:srgbClr val="606060"/>
                      </a:solidFill>
                      <a:miter lim="400000"/>
                    </a:lnR>
                  </a:tcPr>
                </a:tc>
                <a:tc>
                  <a:txBody>
                    <a:bodyPr/>
                    <a:p>
                      <a:pPr defTabSz="914400">
                        <a:buNone/>
                        <a:defRPr sz="1800"/>
                      </a:pPr>
                      <a:r>
                        <a:rPr lang="en-US" sz="2200">
                          <a:solidFill>
                            <a:srgbClr val="FF0000"/>
                          </a:solidFill>
                          <a:sym typeface="Helvetica Neue" panose="02000503000000020004"/>
                        </a:rPr>
                        <a:t>8.35</a:t>
                      </a:r>
                      <a:endParaRPr lang="en-US" sz="2200">
                        <a:solidFill>
                          <a:srgbClr val="FF0000"/>
                        </a:solidFill>
                        <a:sym typeface="Helvetica Neue" panose="02000503000000020004"/>
                      </a:endParaRPr>
                    </a:p>
                  </a:txBody>
                  <a:tcPr marL="50800" marR="50800" marT="50800" marB="50800" anchor="ctr" anchorCtr="0" horzOverflow="overflow">
                    <a:lnR w="12700">
                      <a:solidFill>
                        <a:srgbClr val="606060"/>
                      </a:solidFill>
                      <a:miter lim="400000"/>
                    </a:ln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35" name="The angular resolution and effective area of those telescopes vary for UHECRs with different energies and from different directions.…"/>
          <p:cNvSpPr txBox="1"/>
          <p:nvPr/>
        </p:nvSpPr>
        <p:spPr>
          <a:xfrm>
            <a:off x="1029970" y="6501765"/>
            <a:ext cx="10895965" cy="1578610"/>
          </a:xfrm>
          <a:prstGeom prst="rect">
            <a:avLst/>
          </a:prstGeom>
          <a:ln w="12700">
            <a:miter lim="400000"/>
          </a:ln>
        </p:spPr>
        <p:txBody>
          <a:bodyPr wrap="square" lIns="50800" tIns="50800" rIns="50800" bIns="50800" anchor="ctr">
            <a:spAutoFit/>
          </a:bodyPr>
          <a:lstStyle/>
          <a:p>
            <a:pPr algn="l"/>
            <a:r>
              <a:rPr lang="en-US"/>
              <a:t>Uncertainties:</a:t>
            </a:r>
          </a:p>
          <a:p>
            <a:pPr algn="l">
              <a:buSzPct val="100000"/>
            </a:pPr>
            <a:r>
              <a:rPr>
                <a:solidFill>
                  <a:schemeClr val="accent5">
                    <a:hueOff val="-82419"/>
                    <a:satOff val="-9512"/>
                    <a:lumOff val="-16342"/>
                  </a:schemeClr>
                </a:solidFill>
              </a:rPr>
              <a:t>The magnetic deflection effect</a:t>
            </a:r>
            <a:endParaRPr>
              <a:solidFill>
                <a:schemeClr val="accent5">
                  <a:hueOff val="-82419"/>
                  <a:satOff val="-9512"/>
                  <a:lumOff val="-16342"/>
                </a:schemeClr>
              </a:solidFill>
            </a:endParaRPr>
          </a:p>
          <a:p>
            <a:pPr algn="l">
              <a:buSzPct val="100000"/>
            </a:pPr>
            <a:r>
              <a:rPr lang="en-US">
                <a:solidFill>
                  <a:schemeClr val="accent5">
                    <a:hueOff val="-82419"/>
                    <a:satOff val="-9512"/>
                    <a:lumOff val="-16342"/>
                  </a:schemeClr>
                </a:solidFill>
              </a:rPr>
              <a:t>The baryon loading factor:</a:t>
            </a:r>
            <a:r>
              <a:t> </a:t>
            </a:r>
            <a:r>
              <a:rPr lang="en-US"/>
              <a:t> eta=1</a:t>
            </a:r>
          </a:p>
          <a:p>
            <a:pPr algn="l">
              <a:buSzPct val="100000"/>
            </a:pPr>
            <a:r>
              <a:rPr lang="en-US">
                <a:solidFill>
                  <a:srgbClr val="FF0000"/>
                </a:solidFill>
              </a:rPr>
              <a:t>The composition of UHECRs: </a:t>
            </a:r>
            <a:r>
              <a:rPr lang="en-US">
                <a:solidFill>
                  <a:schemeClr val="tx1">
                    <a:lumMod val="95000"/>
                    <a:lumOff val="5000"/>
                  </a:schemeClr>
                </a:solidFill>
              </a:rPr>
              <a:t>protons</a:t>
            </a:r>
            <a:endParaRPr lang="en-US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Conclusion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sz="5000"/>
              <a:t>Conclusions</a:t>
            </a:r>
            <a:r>
              <a:rPr lang="en-US" sz="5000"/>
              <a:t> &amp; Discussions</a:t>
            </a:r>
            <a:endParaRPr lang="en-US" sz="5000"/>
          </a:p>
        </p:txBody>
      </p:sp>
      <p:sp>
        <p:nvSpPr>
          <p:cNvPr id="265" name="It is difficult for protons to escape from a typical long GRB host galaxy.…"/>
          <p:cNvSpPr txBox="1"/>
          <p:nvPr>
            <p:ph type="body" idx="1"/>
          </p:nvPr>
        </p:nvSpPr>
        <p:spPr>
          <a:xfrm>
            <a:off x="813435" y="2140585"/>
            <a:ext cx="11099800" cy="6286500"/>
          </a:xfrm>
          <a:prstGeom prst="rect">
            <a:avLst/>
          </a:prstGeom>
        </p:spPr>
        <p:txBody>
          <a:bodyPr>
            <a:noAutofit/>
          </a:bodyPr>
          <a:lstStyle/>
          <a:p>
            <a:pPr eaLnBrk="1" fontAlgn="auto" hangingPunct="1">
              <a:spcBef>
                <a:spcPts val="2400"/>
              </a:spcBef>
            </a:pPr>
            <a:r>
              <a:rPr lang="en-US" sz="2300"/>
              <a:t>Only</a:t>
            </a:r>
            <a:r>
              <a:rPr sz="2300"/>
              <a:t> protons</a:t>
            </a:r>
            <a:r>
              <a:rPr lang="en-US" sz="2300"/>
              <a:t> at the high energy end can</a:t>
            </a:r>
            <a:r>
              <a:rPr sz="2300"/>
              <a:t> escape</a:t>
            </a:r>
            <a:r>
              <a:rPr lang="en-US" sz="2300"/>
              <a:t> from</a:t>
            </a:r>
            <a:r>
              <a:rPr sz="2300"/>
              <a:t> </a:t>
            </a:r>
            <a:r>
              <a:rPr lang="en-US" sz="2300"/>
              <a:t>the burst and the host galaxy with a small deflection angle and delay time</a:t>
            </a:r>
            <a:r>
              <a:rPr sz="2300"/>
              <a:t>.</a:t>
            </a:r>
            <a:endParaRPr sz="2300"/>
          </a:p>
          <a:p>
            <a:pPr eaLnBrk="1" fontAlgn="auto" hangingPunct="1">
              <a:spcBef>
                <a:spcPts val="2400"/>
              </a:spcBef>
            </a:pPr>
            <a:r>
              <a:rPr sz="2300"/>
              <a:t>Neutrons can escape from </a:t>
            </a:r>
            <a:r>
              <a:rPr lang="en-US" sz="2300"/>
              <a:t>the burst and </a:t>
            </a:r>
            <a:r>
              <a:rPr sz="2300"/>
              <a:t>the host galaxy easily.</a:t>
            </a:r>
            <a:endParaRPr sz="2300"/>
          </a:p>
          <a:p>
            <a:pPr eaLnBrk="1" fontAlgn="auto" hangingPunct="1">
              <a:spcBef>
                <a:spcPts val="2400"/>
              </a:spcBef>
            </a:pPr>
            <a:r>
              <a:rPr lang="en-US" sz="2300"/>
              <a:t>Auger and TAX4 can constrain the model soon in the future few years.</a:t>
            </a:r>
            <a:endParaRPr sz="2300"/>
          </a:p>
          <a:p>
            <a:pPr eaLnBrk="1" fontAlgn="auto" hangingPunct="1">
              <a:spcBef>
                <a:spcPts val="2400"/>
              </a:spcBef>
            </a:pPr>
            <a:r>
              <a:rPr lang="en-US" sz="2300"/>
              <a:t>The signal to background ratio peaks around 2028. </a:t>
            </a:r>
            <a:endParaRPr lang="en-US" sz="2300"/>
          </a:p>
          <a:p>
            <a:pPr eaLnBrk="1" fontAlgn="auto" hangingPunct="1">
              <a:spcBef>
                <a:spcPts val="2400"/>
              </a:spcBef>
            </a:pPr>
            <a:r>
              <a:rPr sz="2300"/>
              <a:t>GRAND </a:t>
            </a:r>
            <a:r>
              <a:rPr lang="en-US" sz="2300"/>
              <a:t>is a good detector on</a:t>
            </a:r>
            <a:r>
              <a:rPr sz="2300"/>
              <a:t> UHECR burst from GRB</a:t>
            </a:r>
            <a:r>
              <a:rPr lang="en-US" sz="2300"/>
              <a:t> 221009A as long as the construction is completed in 2030s</a:t>
            </a:r>
            <a:r>
              <a:rPr sz="2300"/>
              <a:t>.</a:t>
            </a:r>
            <a:r>
              <a:rPr lang="en-US" sz="2300"/>
              <a:t> Monte Carlo Bayesian method presented in</a:t>
            </a:r>
            <a:r>
              <a:rPr sz="2300"/>
              <a:t> (He et al. 2016</a:t>
            </a:r>
            <a:r>
              <a:rPr lang="en-US" sz="2300"/>
              <a:t>, PRD 93, 043011</a:t>
            </a:r>
            <a:r>
              <a:rPr sz="2300"/>
              <a:t>) </a:t>
            </a:r>
            <a:r>
              <a:rPr lang="en-US" sz="2300"/>
              <a:t>can be used </a:t>
            </a:r>
            <a:r>
              <a:rPr sz="2300"/>
              <a:t>to study the distribution of the observed UHECRs, and further check the correlation between UHECRs and the GRB</a:t>
            </a:r>
            <a:r>
              <a:rPr lang="en-US" sz="2300"/>
              <a:t>.</a:t>
            </a:r>
            <a:endParaRPr sz="2300"/>
          </a:p>
          <a:p>
            <a:pPr eaLnBrk="1" fontAlgn="auto" hangingPunct="1">
              <a:spcBef>
                <a:spcPts val="2400"/>
              </a:spcBef>
            </a:pPr>
            <a:r>
              <a:rPr lang="en-US" sz="2300"/>
              <a:t>There are uncertainties on the magnetic field, the baryon loading factor and the composition of UHECRs.</a:t>
            </a:r>
            <a:r>
              <a:rPr sz="2300"/>
              <a:t> </a:t>
            </a:r>
            <a:r>
              <a:rPr lang="en-US" sz="2300"/>
              <a:t>Here we assume the composition of UHECRs as pure proton.</a:t>
            </a:r>
            <a:endParaRPr lang="en-US" sz="2300"/>
          </a:p>
        </p:txBody>
      </p:sp>
      <p:sp>
        <p:nvSpPr>
          <p:cNvPr id="266" name="Thank you!"/>
          <p:cNvSpPr txBox="1"/>
          <p:nvPr/>
        </p:nvSpPr>
        <p:spPr>
          <a:xfrm>
            <a:off x="8287476" y="8621388"/>
            <a:ext cx="3298852" cy="820518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>
              <a:defRPr sz="4800"/>
            </a:lvl1pPr>
          </a:lstStyle>
          <a:p>
            <a:r>
              <a:t>Thank you!</a:t>
            </a:r>
          </a:p>
        </p:txBody>
      </p:sp>
    </p:spTree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If we put the GRB in another direction"/>
          <p:cNvSpPr txBox="1"/>
          <p:nvPr>
            <p:ph type="title"/>
          </p:nvPr>
        </p:nvSpPr>
        <p:spPr>
          <a:xfrm>
            <a:off x="320819" y="683075"/>
            <a:ext cx="12363162" cy="2159001"/>
          </a:xfrm>
          <a:prstGeom prst="rect">
            <a:avLst/>
          </a:prstGeom>
        </p:spPr>
        <p:txBody>
          <a:bodyPr/>
          <a:lstStyle>
            <a:lvl1pPr>
              <a:defRPr sz="5000"/>
            </a:lvl1pPr>
          </a:lstStyle>
          <a:p>
            <a:r>
              <a:t>If we put the GRB in another direction</a:t>
            </a:r>
          </a:p>
        </p:txBody>
      </p:sp>
      <p:pic>
        <p:nvPicPr>
          <p:cNvPr id="238" name="lensmap045.png" descr="lensmap045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82063" y="2964512"/>
            <a:ext cx="6591169" cy="4613819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239" name="hist_deflection045.png" descr="hist_deflection04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9587" y="2964512"/>
            <a:ext cx="6151564" cy="461367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240" name="The Deflection Distribution"/>
          <p:cNvSpPr txBox="1"/>
          <p:nvPr/>
        </p:nvSpPr>
        <p:spPr>
          <a:xfrm>
            <a:off x="8294228" y="3121571"/>
            <a:ext cx="3238501" cy="411733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>
              <a:defRPr sz="2000" b="0">
                <a:latin typeface="+mn-lt"/>
                <a:ea typeface="+mn-ea"/>
                <a:cs typeface="+mn-cs"/>
                <a:sym typeface="Helvetica Neue Medium" panose="02000503000000020004"/>
              </a:defRPr>
            </a:lvl1pPr>
          </a:lstStyle>
          <a:p>
            <a:r>
              <a:t>The Deflection Distribution</a:t>
            </a:r>
          </a:p>
        </p:txBody>
      </p:sp>
      <p:sp>
        <p:nvSpPr>
          <p:cNvPr id="241" name="The Lensed Map"/>
          <p:cNvSpPr txBox="1"/>
          <p:nvPr/>
        </p:nvSpPr>
        <p:spPr>
          <a:xfrm>
            <a:off x="2423007" y="3354174"/>
            <a:ext cx="2524659" cy="46106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/>
          <a:p>
            <a:r>
              <a:t>The Lensed Map</a:t>
            </a:r>
          </a:p>
        </p:txBody>
      </p:sp>
      <p:sp>
        <p:nvSpPr>
          <p:cNvPr id="242" name="The UHECRs is less deflected and more protons arrive within 1 degree.…"/>
          <p:cNvSpPr txBox="1"/>
          <p:nvPr/>
        </p:nvSpPr>
        <p:spPr>
          <a:xfrm>
            <a:off x="517042" y="7700620"/>
            <a:ext cx="11970716" cy="82936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/>
          <a:p>
            <a:r>
              <a:t>The UHECRs is less deflected and more protons arrive within 1 degree.</a:t>
            </a:r>
          </a:p>
          <a:p>
            <a:r>
              <a:rPr>
                <a:solidFill>
                  <a:schemeClr val="accent5">
                    <a:hueOff val="-82419"/>
                    <a:satOff val="-9512"/>
                    <a:lumOff val="-16342"/>
                  </a:schemeClr>
                </a:solidFill>
              </a:rPr>
              <a:t>The Magnetic Selected Structure</a:t>
            </a:r>
            <a:r>
              <a:t> will help us to distinguish the UHECR multiplets.</a:t>
            </a:r>
          </a:p>
        </p:txBody>
      </p:sp>
    </p:spTree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Cosmogenic Photon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3800" b="1"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1pPr>
          </a:lstStyle>
          <a:p>
            <a:r>
              <a:t>Cosmogenic Photons</a:t>
            </a:r>
          </a:p>
        </p:txBody>
      </p:sp>
      <p:pic>
        <p:nvPicPr>
          <p:cNvPr id="252" name="result.pdf" descr="result.pdf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49208" y="2372268"/>
            <a:ext cx="7909547" cy="593398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253" name="Baryon Loading factor=0.1…"/>
          <p:cNvSpPr txBox="1"/>
          <p:nvPr/>
        </p:nvSpPr>
        <p:spPr>
          <a:xfrm>
            <a:off x="8312816" y="3357892"/>
            <a:ext cx="4363550" cy="4144060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spAutoFit/>
          </a:bodyPr>
          <a:lstStyle/>
          <a:p>
            <a:r>
              <a:t>Baryon Loading factor=0.1</a:t>
            </a:r>
          </a:p>
          <a:p/>
          <a:p>
            <a:r>
              <a:t>We simulate the propagation of protons and photons in the Inter-galactic field.</a:t>
            </a:r>
          </a:p>
          <a:p/>
          <a:p>
            <a:r>
              <a:t>Here we ignored the effect of the IGMF.</a:t>
            </a:r>
          </a:p>
          <a:p/>
          <a:p>
            <a:r>
              <a:t>More details need to be checked.</a:t>
            </a:r>
          </a:p>
        </p:txBody>
      </p:sp>
      <p:sp>
        <p:nvSpPr>
          <p:cNvPr id="254" name="Cosmogenic photons from such a bright GRB might be observed LHAASO, SWGO and CTA."/>
          <p:cNvSpPr txBox="1"/>
          <p:nvPr/>
        </p:nvSpPr>
        <p:spPr>
          <a:xfrm>
            <a:off x="701547" y="8247989"/>
            <a:ext cx="11922591" cy="1055422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spAutoFit/>
          </a:bodyPr>
          <a:lstStyle>
            <a:lvl1pPr marL="444500" indent="-444500" algn="l">
              <a:spcBef>
                <a:spcPts val="4200"/>
              </a:spcBef>
              <a:buSzPct val="145000"/>
              <a:buChar char="•"/>
              <a:defRPr sz="3200" b="0"/>
            </a:lvl1pPr>
          </a:lstStyle>
          <a:p>
            <a:r>
              <a:t>Cosmogenic photons from such a bright GRB might be observed LHAASO, SWGO and CTA.     </a:t>
            </a:r>
          </a:p>
        </p:txBody>
      </p:sp>
    </p:spTree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8" name="Image" descr="Imag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46250" y="1606550"/>
            <a:ext cx="9677400" cy="6540500"/>
          </a:xfrm>
          <a:prstGeom prst="rect">
            <a:avLst/>
          </a:prstGeom>
          <a:ln w="12700">
            <a:miter lim="400000"/>
            <a:headEnd/>
            <a:tailEnd/>
          </a:ln>
        </p:spPr>
      </p:pic>
    </p:spTree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/**…"/>
          <p:cNvSpPr txBox="1"/>
          <p:nvPr/>
        </p:nvSpPr>
        <p:spPr>
          <a:xfrm>
            <a:off x="599287" y="3357220"/>
            <a:ext cx="11971326" cy="303916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/>
          <a:p>
            <a:r>
              <a:t>/**</a:t>
            </a:r>
          </a:p>
          <a:p>
            <a:r>
              <a:t> @class PlanckJF12bField</a:t>
            </a:r>
          </a:p>
          <a:p>
            <a:r>
              <a:t> @brief PlanckJF12bField: the JF12 galactic magnetic field model with corrections</a:t>
            </a:r>
          </a:p>
          <a:p>
            <a:r>
              <a:t> suggested by the Planck Collaboration</a:t>
            </a:r>
          </a:p>
          <a:p/>
          <a:p>
            <a:r>
              <a:t> See: Planck Collaboration, "Planck intermediate results. XLII.</a:t>
            </a:r>
          </a:p>
          <a:p>
            <a:r>
              <a:t> Large-scale Galactic magnetic fields", A&amp;A 596 (2016) A103;</a:t>
            </a:r>
          </a:p>
          <a:p>
            <a:r>
              <a:t> arXiv:1601.00546</a:t>
            </a:r>
          </a:p>
        </p:txBody>
      </p:sp>
    </p:spTree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Double-click to edi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pic>
        <p:nvPicPr>
          <p:cNvPr id="190" name="Image" descr="Imag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69824" y="0"/>
            <a:ext cx="12265153" cy="9753600"/>
          </a:xfrm>
          <a:prstGeom prst="rect">
            <a:avLst/>
          </a:prstGeom>
          <a:ln w="12700">
            <a:miter lim="400000"/>
            <a:headEnd/>
            <a:tailEnd/>
          </a:ln>
        </p:spPr>
      </p:pic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2" name="标题 1"/>
          <p:cNvSpPr>
            <a:spLocks noGrp="1"/>
          </p:cNvSpPr>
          <p:nvPr>
            <p:ph type="title"/>
          </p:nvPr>
        </p:nvSpPr>
        <p:spPr>
          <a:xfrm>
            <a:off x="957580" y="483870"/>
            <a:ext cx="11099800" cy="2159000"/>
          </a:xfrm>
        </p:spPr>
        <p:txBody>
          <a:bodyPr vert="horz" wrap="square" lIns="130048" tIns="65024" rIns="130048" bIns="65024" anchor="t" anchorCtr="0">
            <a:normAutofit/>
          </a:bodyPr>
          <a:p>
            <a:r>
              <a:rPr lang="en-US" altLang="zh-CN" sz="4445" b="1" dirty="0"/>
              <a:t>Origins of Cosmic rays</a:t>
            </a:r>
            <a:br>
              <a:rPr lang="en-US" altLang="zh-CN" sz="4445" b="1" dirty="0"/>
            </a:br>
            <a:r>
              <a:rPr lang="zh-CN" altLang="en-US" sz="4445" b="1" dirty="0">
                <a:ea typeface="SimSun" charset="0"/>
              </a:rPr>
              <a:t>——</a:t>
            </a:r>
            <a:r>
              <a:rPr lang="en-US" altLang="zh-CN" sz="4445" b="1" dirty="0">
                <a:ea typeface="SimSun" charset="0"/>
              </a:rPr>
              <a:t> 111</a:t>
            </a:r>
            <a:r>
              <a:rPr lang="en-US" altLang="zh-CN" sz="4445" b="1" dirty="0"/>
              <a:t> years mystery</a:t>
            </a:r>
            <a:endParaRPr lang="zh-CN" altLang="en-US" sz="4445" b="1" dirty="0"/>
          </a:p>
        </p:txBody>
      </p:sp>
      <p:pic>
        <p:nvPicPr>
          <p:cNvPr id="10243" name="Picture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74169" y="1998134"/>
            <a:ext cx="7064587" cy="5463822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0244" name="Oval 5"/>
          <p:cNvSpPr/>
          <p:nvPr/>
        </p:nvSpPr>
        <p:spPr>
          <a:xfrm>
            <a:off x="11110525" y="5183858"/>
            <a:ext cx="1196622" cy="1169529"/>
          </a:xfrm>
          <a:prstGeom prst="ellipse">
            <a:avLst/>
          </a:prstGeom>
          <a:solidFill>
            <a:schemeClr val="accent1">
              <a:alpha val="0"/>
            </a:schemeClr>
          </a:solidFill>
          <a:ln w="9525" cap="flat" cmpd="sng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  <p:txBody>
          <a:bodyPr wrap="none" anchor="ctr" anchorCtr="0"/>
          <a:p>
            <a:endParaRPr lang="zh-CN" altLang="en-US" sz="3415" dirty="0">
              <a:latin typeface="Arial" panose="020B0604020202020204" pitchFamily="34" charset="0"/>
            </a:endParaRPr>
          </a:p>
        </p:txBody>
      </p:sp>
      <p:sp>
        <p:nvSpPr>
          <p:cNvPr id="10245" name="Text Box 6"/>
          <p:cNvSpPr txBox="1"/>
          <p:nvPr/>
        </p:nvSpPr>
        <p:spPr>
          <a:xfrm>
            <a:off x="10189352" y="6235982"/>
            <a:ext cx="241582" cy="6172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endParaRPr lang="zh-CN" altLang="zh-CN" sz="3415" dirty="0">
              <a:latin typeface="Arial" panose="020B0604020202020204" pitchFamily="34" charset="0"/>
            </a:endParaRPr>
          </a:p>
        </p:txBody>
      </p:sp>
      <p:sp>
        <p:nvSpPr>
          <p:cNvPr id="10246" name="Text Box 7"/>
          <p:cNvSpPr txBox="1"/>
          <p:nvPr/>
        </p:nvSpPr>
        <p:spPr>
          <a:xfrm>
            <a:off x="5170311" y="7845778"/>
            <a:ext cx="8091876" cy="11430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en-US" altLang="zh-CN" sz="3415" dirty="0">
                <a:latin typeface="Arial" panose="020B0604020202020204" pitchFamily="34" charset="0"/>
              </a:rPr>
              <a:t>Ultra-high energy cosmic rays: </a:t>
            </a:r>
            <a:r>
              <a:rPr lang="en-US" altLang="zh-CN" sz="3415" dirty="0">
                <a:solidFill>
                  <a:srgbClr val="0000FF"/>
                </a:solidFill>
                <a:latin typeface="Arial" panose="020B0604020202020204" pitchFamily="34" charset="0"/>
              </a:rPr>
              <a:t>extragalactic origin</a:t>
            </a:r>
            <a:endParaRPr lang="en-US" altLang="zh-CN" sz="3415" dirty="0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sp>
        <p:nvSpPr>
          <p:cNvPr id="10247" name="Line 8"/>
          <p:cNvSpPr/>
          <p:nvPr/>
        </p:nvSpPr>
        <p:spPr>
          <a:xfrm flipV="1">
            <a:off x="9575236" y="6310490"/>
            <a:ext cx="1740746" cy="1639147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10248" name="TextBox 7"/>
          <p:cNvSpPr txBox="1"/>
          <p:nvPr/>
        </p:nvSpPr>
        <p:spPr>
          <a:xfrm>
            <a:off x="8442678" y="3544711"/>
            <a:ext cx="1244600" cy="61722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en-US" altLang="zh-CN" sz="3415" dirty="0">
                <a:solidFill>
                  <a:srgbClr val="FF0000"/>
                </a:solidFill>
                <a:latin typeface="Arial" panose="020B0604020202020204" pitchFamily="34" charset="0"/>
              </a:rPr>
              <a:t>Knee</a:t>
            </a:r>
            <a:endParaRPr lang="zh-CN" altLang="en-US" sz="3415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0249" name="TextBox 8"/>
          <p:cNvSpPr txBox="1"/>
          <p:nvPr/>
        </p:nvSpPr>
        <p:spPr>
          <a:xfrm>
            <a:off x="9843135" y="5696374"/>
            <a:ext cx="1365250" cy="61722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en-US" altLang="zh-CN" sz="3415" dirty="0">
                <a:solidFill>
                  <a:srgbClr val="FF0000"/>
                </a:solidFill>
                <a:latin typeface="Arial" panose="020B0604020202020204" pitchFamily="34" charset="0"/>
              </a:rPr>
              <a:t>Ankle</a:t>
            </a:r>
            <a:endParaRPr lang="zh-CN" altLang="en-US" sz="3415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pic>
        <p:nvPicPr>
          <p:cNvPr id="10250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71" y="1998134"/>
            <a:ext cx="5025813" cy="69742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1266" name="标题 1"/>
          <p:cNvSpPr>
            <a:spLocks noGrp="1"/>
          </p:cNvSpPr>
          <p:nvPr>
            <p:ph type="title"/>
          </p:nvPr>
        </p:nvSpPr>
        <p:spPr>
          <a:xfrm>
            <a:off x="952500" y="700405"/>
            <a:ext cx="11099800" cy="1299210"/>
          </a:xfrm>
        </p:spPr>
        <p:txBody>
          <a:bodyPr vert="horz" wrap="square" lIns="130048" tIns="65024" rIns="130048" bIns="65024" anchor="t" anchorCtr="0">
            <a:normAutofit/>
          </a:bodyPr>
          <a:p>
            <a:r>
              <a:rPr lang="en-US" altLang="zh-CN" sz="4890" b="1" dirty="0"/>
              <a:t>Accelerators of UHECRs</a:t>
            </a:r>
            <a:endParaRPr lang="zh-CN" altLang="en-US" sz="4890" b="1" dirty="0"/>
          </a:p>
        </p:txBody>
      </p:sp>
      <p:pic>
        <p:nvPicPr>
          <p:cNvPr id="11267" name="Picture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7560" y="1636395"/>
            <a:ext cx="11254740" cy="745426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272" name="TextBox 7"/>
          <p:cNvSpPr txBox="1"/>
          <p:nvPr/>
        </p:nvSpPr>
        <p:spPr>
          <a:xfrm>
            <a:off x="4270164" y="2691554"/>
            <a:ext cx="2282190" cy="61722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en-US" altLang="zh-CN" sz="3415" dirty="0">
                <a:latin typeface="Arial" panose="020B0604020202020204" pitchFamily="34" charset="0"/>
              </a:rPr>
              <a:t>Hillas Plot</a:t>
            </a:r>
            <a:endParaRPr lang="zh-CN" altLang="en-US" sz="3415" dirty="0">
              <a:latin typeface="Arial" panose="020B0604020202020204" pitchFamily="34" charset="0"/>
            </a:endParaRPr>
          </a:p>
        </p:txBody>
      </p:sp>
      <p:sp>
        <p:nvSpPr>
          <p:cNvPr id="11274" name="TextBox 6"/>
          <p:cNvSpPr txBox="1"/>
          <p:nvPr/>
        </p:nvSpPr>
        <p:spPr>
          <a:xfrm>
            <a:off x="579120" y="2068195"/>
            <a:ext cx="5582285" cy="6172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r>
              <a:rPr lang="en-US" altLang="zh-CN" sz="3415" dirty="0">
                <a:solidFill>
                  <a:srgbClr val="0000FF"/>
                </a:solidFill>
                <a:latin typeface="Arial" panose="020B0604020202020204" pitchFamily="34" charset="0"/>
              </a:rPr>
              <a:t>R_L&lt;R </a:t>
            </a:r>
            <a:r>
              <a:rPr lang="en-US" altLang="zh-CN" sz="3415" dirty="0">
                <a:solidFill>
                  <a:srgbClr val="0000FF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n-US" altLang="zh-CN" sz="3415" dirty="0">
                <a:solidFill>
                  <a:srgbClr val="0000FF"/>
                </a:solidFill>
                <a:latin typeface="Arial" panose="020B0604020202020204" pitchFamily="34" charset="0"/>
              </a:rPr>
              <a:t>B*R&gt;E/Zqv</a:t>
            </a:r>
            <a:endParaRPr lang="zh-CN" altLang="en-US" sz="3415" dirty="0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2290" name="标题 1"/>
          <p:cNvSpPr>
            <a:spLocks noGrp="1"/>
          </p:cNvSpPr>
          <p:nvPr>
            <p:ph type="title"/>
          </p:nvPr>
        </p:nvSpPr>
        <p:spPr>
          <a:xfrm>
            <a:off x="952500" y="483870"/>
            <a:ext cx="11099800" cy="2159000"/>
          </a:xfrm>
        </p:spPr>
        <p:txBody>
          <a:bodyPr vert="horz" wrap="square" lIns="130048" tIns="65024" rIns="130048" bIns="65024" anchor="t" anchorCtr="0">
            <a:normAutofit/>
          </a:bodyPr>
          <a:p>
            <a:r>
              <a:rPr lang="en-US" altLang="zh-CN" sz="4890" dirty="0"/>
              <a:t>CR acceleration in GRBs</a:t>
            </a:r>
            <a:endParaRPr lang="zh-CN" altLang="en-US" sz="4890" dirty="0"/>
          </a:p>
        </p:txBody>
      </p:sp>
      <p:sp>
        <p:nvSpPr>
          <p:cNvPr id="12291" name="内容占位符 2"/>
          <p:cNvSpPr>
            <a:spLocks noGrp="1"/>
          </p:cNvSpPr>
          <p:nvPr>
            <p:ph idx="1"/>
          </p:nvPr>
        </p:nvSpPr>
        <p:spPr>
          <a:xfrm>
            <a:off x="1821815" y="8117205"/>
            <a:ext cx="11028680" cy="1754505"/>
          </a:xfrm>
        </p:spPr>
        <p:txBody>
          <a:bodyPr vert="horz" wrap="square" lIns="130048" tIns="65024" rIns="130048" bIns="65024" anchor="t" anchorCtr="0">
            <a:normAutofit/>
          </a:bodyPr>
          <a:p>
            <a:pPr marL="0" indent="0" eaLnBrk="1" fontAlgn="auto" hangingPunct="1">
              <a:spcBef>
                <a:spcPts val="600"/>
              </a:spcBef>
              <a:buNone/>
            </a:pPr>
            <a:r>
              <a:rPr lang="en-US" altLang="zh-CN" sz="2400" dirty="0"/>
              <a:t>Internal shocks  (Waxamn 1995)</a:t>
            </a:r>
            <a:endParaRPr lang="en-US" altLang="zh-CN" sz="2400" dirty="0"/>
          </a:p>
          <a:p>
            <a:pPr marL="0" indent="0" eaLnBrk="1" fontAlgn="auto" hangingPunct="1">
              <a:spcBef>
                <a:spcPts val="600"/>
              </a:spcBef>
              <a:buNone/>
            </a:pPr>
            <a:r>
              <a:rPr lang="en-US" altLang="zh-CN" sz="2400" dirty="0"/>
              <a:t>External shocks (Vietri 1995)</a:t>
            </a:r>
            <a:endParaRPr lang="zh-CN" altLang="en-US" sz="2400" dirty="0"/>
          </a:p>
        </p:txBody>
      </p:sp>
      <p:pic>
        <p:nvPicPr>
          <p:cNvPr id="12292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94205" y="1420495"/>
            <a:ext cx="9407525" cy="543179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293" name="TextBox 4"/>
          <p:cNvSpPr txBox="1"/>
          <p:nvPr/>
        </p:nvSpPr>
        <p:spPr>
          <a:xfrm>
            <a:off x="9526941" y="6852215"/>
            <a:ext cx="1857375" cy="30924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en-US" altLang="zh-CN" sz="1420" dirty="0">
                <a:latin typeface="Arial" panose="020B0604020202020204" pitchFamily="34" charset="0"/>
              </a:rPr>
              <a:t>Credit: P. Meszaros</a:t>
            </a:r>
            <a:endParaRPr lang="zh-CN" altLang="en-US" sz="1420" dirty="0">
              <a:latin typeface="Arial" panose="020B0604020202020204" pitchFamily="34" charset="0"/>
            </a:endParaRPr>
          </a:p>
        </p:txBody>
      </p:sp>
      <p:sp>
        <p:nvSpPr>
          <p:cNvPr id="2" name="Text Box 1"/>
          <p:cNvSpPr txBox="1"/>
          <p:nvPr/>
        </p:nvSpPr>
        <p:spPr>
          <a:xfrm>
            <a:off x="1750060" y="7108825"/>
            <a:ext cx="10271125" cy="840105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50800" tIns="50800" rIns="50800" bIns="50800" numCol="1" spcCol="38100" rtlCol="0" anchor="t" forceAA="0" upright="0">
            <a:spAutoFit/>
          </a:bodyPr>
          <a:p>
            <a:pPr marL="0" marR="0" indent="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sz="24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rPr>
              <a:t>Gamma-ray bursts are short-duration flashes of gamma-rays occurring at cosmological distances.</a:t>
            </a:r>
            <a:endParaRPr kumimoji="0" lang="en-US" sz="24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elvetica Neue" panose="02000503000000020004"/>
              <a:ea typeface="Helvetica Neue" panose="02000503000000020004"/>
              <a:cs typeface="Helvetica Neue" panose="02000503000000020004"/>
              <a:sym typeface="Helvetica Neue" panose="02000503000000020004"/>
            </a:endParaRPr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052" name="标题 1"/>
          <p:cNvSpPr>
            <a:spLocks noGrp="1"/>
          </p:cNvSpPr>
          <p:nvPr>
            <p:ph type="title"/>
          </p:nvPr>
        </p:nvSpPr>
        <p:spPr>
          <a:xfrm>
            <a:off x="952500" y="899160"/>
            <a:ext cx="11099800" cy="2159000"/>
          </a:xfrm>
        </p:spPr>
        <p:txBody>
          <a:bodyPr vert="horz" wrap="square" lIns="130048" tIns="65024" rIns="130048" bIns="65024" anchor="t" anchorCtr="0">
            <a:normAutofit/>
          </a:bodyPr>
          <a:p>
            <a:r>
              <a:rPr lang="en-US" altLang="zh-CN" sz="4890" b="1" dirty="0"/>
              <a:t>Neutrino production in GRBs</a:t>
            </a:r>
            <a:endParaRPr lang="zh-CN" altLang="en-US" sz="4890" b="1" dirty="0"/>
          </a:p>
        </p:txBody>
      </p:sp>
      <p:sp>
        <p:nvSpPr>
          <p:cNvPr id="15363" name="内容占位符 2"/>
          <p:cNvSpPr>
            <a:spLocks noGrp="1"/>
          </p:cNvSpPr>
          <p:nvPr>
            <p:ph idx="1"/>
          </p:nvPr>
        </p:nvSpPr>
        <p:spPr>
          <a:xfrm>
            <a:off x="1101655" y="4311298"/>
            <a:ext cx="11672711" cy="6443698"/>
          </a:xfrm>
        </p:spPr>
        <p:txBody>
          <a:bodyPr vert="horz" wrap="square" lIns="130048" tIns="65024" rIns="130048" bIns="65024" numCol="1" anchor="t" anchorCtr="0" compatLnSpc="1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None/>
              <a:defRPr/>
            </a:pPr>
            <a:r>
              <a:rPr kumimoji="0" lang="en-US" altLang="zh-CN" sz="3000" b="0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Conditions:</a:t>
            </a:r>
            <a:endParaRPr kumimoji="0" lang="en-US" altLang="zh-CN" sz="3000" b="0" i="0" u="none" strike="noStrike" kern="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None/>
              <a:defRPr/>
            </a:pPr>
            <a:r>
              <a:rPr kumimoji="0" lang="en-US" altLang="zh-CN" sz="3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1. protons acceleration</a:t>
            </a:r>
            <a:endParaRPr kumimoji="0" lang="en-US" altLang="zh-CN" sz="30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None/>
              <a:defRPr/>
            </a:pPr>
            <a:endParaRPr kumimoji="0" lang="en-US" altLang="zh-CN" sz="30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None/>
              <a:defRPr/>
            </a:pPr>
            <a:r>
              <a:rPr kumimoji="0" lang="en-US" altLang="zh-CN" sz="3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2. targets: photons or matter</a:t>
            </a:r>
            <a:endParaRPr kumimoji="0" lang="en-US" altLang="zh-CN" sz="30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None/>
              <a:defRPr/>
            </a:pPr>
            <a:r>
              <a:rPr kumimoji="0" lang="en-US" altLang="zh-CN" sz="3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endParaRPr kumimoji="0" lang="en-US" altLang="zh-CN" sz="30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055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937423" y="2209518"/>
            <a:ext cx="3481493" cy="81957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056" name="Picture 4" descr="image-4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5068" y="3220580"/>
            <a:ext cx="2560320" cy="381564"/>
          </a:xfrm>
          <a:prstGeom prst="rect">
            <a:avLst/>
          </a:prstGeom>
          <a:noFill/>
          <a:ln w="9525">
            <a:noFill/>
          </a:ln>
        </p:spPr>
      </p:pic>
      <p:graphicFrame>
        <p:nvGraphicFramePr>
          <p:cNvPr id="4099" name="Object 6"/>
          <p:cNvGraphicFramePr/>
          <p:nvPr/>
        </p:nvGraphicFramePr>
        <p:xfrm>
          <a:off x="1246082" y="8173580"/>
          <a:ext cx="9753600" cy="7270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" name="" r:id="rId3" imgW="3400425" imgH="254000" progId="Equation.3">
                  <p:embed/>
                </p:oleObj>
              </mc:Choice>
              <mc:Fallback>
                <p:oleObj name="" r:id="rId3" imgW="3400425" imgH="254000" progId="Equation.3">
                  <p:embed/>
                  <p:pic>
                    <p:nvPicPr>
                      <p:cNvPr id="0" name="Picture 3076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246082" y="8173580"/>
                        <a:ext cx="9753600" cy="727004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8" name="Object 5"/>
          <p:cNvGraphicFramePr/>
          <p:nvPr/>
        </p:nvGraphicFramePr>
        <p:xfrm>
          <a:off x="4145280" y="6820606"/>
          <a:ext cx="7132321" cy="14246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" r:id="rId5" imgW="2665730" imgH="533400" progId="Equation.3">
                  <p:embed/>
                </p:oleObj>
              </mc:Choice>
              <mc:Fallback>
                <p:oleObj name="" r:id="rId5" imgW="2665730" imgH="533400" progId="Equation.3">
                  <p:embed/>
                  <p:pic>
                    <p:nvPicPr>
                      <p:cNvPr id="0" name="Picture 3075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145280" y="6820606"/>
                        <a:ext cx="7132321" cy="1424658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 Box 1"/>
          <p:cNvSpPr txBox="1"/>
          <p:nvPr/>
        </p:nvSpPr>
        <p:spPr>
          <a:xfrm>
            <a:off x="1245553" y="7612698"/>
            <a:ext cx="4883785" cy="470535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none" lIns="50800" tIns="50800" rIns="50800" bIns="50800" numCol="1" spcCol="38100" rtlCol="0" anchor="ctr" forceAA="0" upright="0">
            <a:spAutoFit/>
          </a:bodyPr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sz="24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rPr>
              <a:t>Delta Resonance Approximation:</a:t>
            </a:r>
            <a:endParaRPr kumimoji="0" lang="en-US" sz="24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elvetica Neue" panose="02000503000000020004"/>
              <a:ea typeface="Helvetica Neue" panose="02000503000000020004"/>
              <a:cs typeface="Helvetica Neue" panose="02000503000000020004"/>
              <a:sym typeface="Helvetica Neue" panose="02000503000000020004"/>
            </a:endParaRPr>
          </a:p>
        </p:txBody>
      </p:sp>
      <p:sp>
        <p:nvSpPr>
          <p:cNvPr id="3" name="Rectangles 2"/>
          <p:cNvSpPr/>
          <p:nvPr/>
        </p:nvSpPr>
        <p:spPr>
          <a:xfrm>
            <a:off x="957580" y="5596890"/>
            <a:ext cx="10441305" cy="1367790"/>
          </a:xfrm>
          <a:prstGeom prst="rect">
            <a:avLst/>
          </a:prstGeom>
          <a:noFill/>
          <a:ln w="12700" cap="flat">
            <a:noFill/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</a:extLst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50800" tIns="50800" rIns="50800" bIns="50800" numCol="1" spcCol="38100" rtlCol="0" anchor="ctr" forceAA="0" upright="0">
            <a:spAutoFit/>
          </a:bodyPr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en-US" sz="2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 panose="02000503000000020004"/>
            </a:endParaRPr>
          </a:p>
        </p:txBody>
      </p:sp>
      <p:sp>
        <p:nvSpPr>
          <p:cNvPr id="4" name="Rectangles 3"/>
          <p:cNvSpPr/>
          <p:nvPr/>
        </p:nvSpPr>
        <p:spPr>
          <a:xfrm>
            <a:off x="1101725" y="7468870"/>
            <a:ext cx="10513060" cy="1368425"/>
          </a:xfrm>
          <a:prstGeom prst="rect">
            <a:avLst/>
          </a:prstGeom>
          <a:noFill/>
          <a:ln w="12700" cap="flat">
            <a:solidFill>
              <a:srgbClr val="FF0000"/>
            </a:solidFill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50800" tIns="50800" rIns="50800" bIns="50800" numCol="1" spcCol="38100" rtlCol="0" anchor="ctr" forceAA="0" upright="0">
            <a:spAutoFit/>
          </a:bodyPr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en-US" sz="2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 panose="02000503000000020004"/>
            </a:endParaRPr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3554" name="标题 1"/>
          <p:cNvSpPr>
            <a:spLocks noGrp="1"/>
          </p:cNvSpPr>
          <p:nvPr>
            <p:ph type="title"/>
          </p:nvPr>
        </p:nvSpPr>
        <p:spPr>
          <a:xfrm>
            <a:off x="460587" y="395112"/>
            <a:ext cx="12544213" cy="1621084"/>
          </a:xfrm>
        </p:spPr>
        <p:txBody>
          <a:bodyPr vert="horz" wrap="square" lIns="130048" tIns="65024" rIns="130048" bIns="65024" anchor="t" anchorCtr="0">
            <a:normAutofit fontScale="90000"/>
          </a:bodyPr>
          <a:p>
            <a:r>
              <a:rPr lang="en-US" altLang="zh-CN" sz="4550" b="1" dirty="0"/>
              <a:t>General dissipation scenario</a:t>
            </a:r>
            <a:br>
              <a:rPr lang="en-US" altLang="zh-CN" sz="4550" b="1" dirty="0"/>
            </a:br>
            <a:r>
              <a:rPr lang="zh-CN" altLang="en-US" sz="4550" b="1" dirty="0">
                <a:ea typeface="SimSun" charset="0"/>
              </a:rPr>
              <a:t>——</a:t>
            </a:r>
            <a:r>
              <a:rPr lang="en-US" altLang="zh-CN" sz="4550" b="1" dirty="0"/>
              <a:t>constrain the </a:t>
            </a:r>
            <a:r>
              <a:rPr lang="en-US" altLang="zh-CN" sz="4550" b="1" dirty="0"/>
              <a:t>dissipation radius </a:t>
            </a:r>
            <a:br>
              <a:rPr lang="en-US" altLang="zh-CN" sz="4550" b="1" dirty="0"/>
            </a:br>
            <a:r>
              <a:rPr lang="en-US" altLang="zh-CN" sz="4550" b="1" dirty="0"/>
              <a:t>and the baryon loading factor </a:t>
            </a:r>
            <a:endParaRPr lang="zh-CN" altLang="en-US" sz="4550" b="1" dirty="0"/>
          </a:p>
        </p:txBody>
      </p:sp>
      <p:pic>
        <p:nvPicPr>
          <p:cNvPr id="23556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58890" y="2788285"/>
            <a:ext cx="5912485" cy="48768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3558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8427" y="4228324"/>
            <a:ext cx="4915182" cy="184460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Oval 6"/>
          <p:cNvSpPr/>
          <p:nvPr/>
        </p:nvSpPr>
        <p:spPr>
          <a:xfrm>
            <a:off x="5422265" y="4474639"/>
            <a:ext cx="379730" cy="582707"/>
          </a:xfrm>
          <a:prstGeom prst="ellipse">
            <a:avLst/>
          </a:prstGeom>
          <a:noFill/>
          <a:ln w="12700" cap="flat">
            <a:solidFill>
              <a:srgbClr val="FF0000"/>
            </a:solidFill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50800" tIns="50800" rIns="50800" bIns="50800" numCol="1" spcCol="38100" rtlCol="0" anchor="ctr" forceAA="0" upright="0">
            <a:spAutoFit/>
          </a:bodyPr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en-US" sz="2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 panose="02000503000000020004"/>
            </a:endParaRPr>
          </a:p>
        </p:txBody>
      </p:sp>
      <p:sp>
        <p:nvSpPr>
          <p:cNvPr id="2" name="Text Box 1"/>
          <p:cNvSpPr txBox="1"/>
          <p:nvPr/>
        </p:nvSpPr>
        <p:spPr>
          <a:xfrm>
            <a:off x="7986713" y="7972743"/>
            <a:ext cx="4482465" cy="470535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none" lIns="50800" tIns="50800" rIns="50800" bIns="50800" numCol="1" spcCol="38100" rtlCol="0" anchor="ctr" forceAA="0" upright="0">
            <a:spAutoFit/>
          </a:bodyPr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rPr>
              <a:t>He H.N. et al. (2012) ApJ 752:29</a:t>
            </a:r>
            <a:endParaRPr kumimoji="0" lang="en-US" sz="24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elvetica Neue" panose="02000503000000020004"/>
              <a:ea typeface="Helvetica Neue" panose="02000503000000020004"/>
              <a:cs typeface="Helvetica Neue" panose="02000503000000020004"/>
              <a:sym typeface="Helvetica Neue" panose="02000503000000020004"/>
            </a:endParaRPr>
          </a:p>
        </p:txBody>
      </p:sp>
      <p:sp>
        <p:nvSpPr>
          <p:cNvPr id="3" name="Text Box 2"/>
          <p:cNvSpPr txBox="1"/>
          <p:nvPr/>
        </p:nvSpPr>
        <p:spPr>
          <a:xfrm>
            <a:off x="1029970" y="3364230"/>
            <a:ext cx="4907280" cy="840105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50800" tIns="50800" rIns="50800" bIns="50800" numCol="1" spcCol="38100" rtlCol="0" anchor="ctr" forceAA="0" upright="0">
            <a:spAutoFit/>
          </a:bodyPr>
          <a:p>
            <a:pPr marL="0" marR="0" indent="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sz="24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rPr>
              <a:t>The fraction of proton energy converted into pions:</a:t>
            </a:r>
            <a:endParaRPr kumimoji="0" lang="en-US" sz="24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elvetica Neue" panose="02000503000000020004"/>
              <a:ea typeface="Helvetica Neue" panose="02000503000000020004"/>
              <a:cs typeface="Helvetica Neue" panose="02000503000000020004"/>
              <a:sym typeface="Helvetica Neue" panose="02000503000000020004"/>
            </a:endParaRPr>
          </a:p>
        </p:txBody>
      </p:sp>
      <p:sp>
        <p:nvSpPr>
          <p:cNvPr id="4" name="Text Box 3"/>
          <p:cNvSpPr txBox="1"/>
          <p:nvPr/>
        </p:nvSpPr>
        <p:spPr>
          <a:xfrm>
            <a:off x="958215" y="6460490"/>
            <a:ext cx="5335270" cy="470535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none" lIns="50800" tIns="50800" rIns="50800" bIns="50800" numCol="1" spcCol="38100" rtlCol="0" anchor="t" forceAA="0" upright="0">
            <a:spAutoFit/>
          </a:bodyPr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noProof="0" dirty="0" err="1">
                <a:solidFill>
                  <a:schemeClr val="tx1">
                    <a:lumMod val="95000"/>
                    <a:lumOff val="5000"/>
                  </a:schemeClr>
                </a:solidFill>
                <a:uLnTx/>
                <a:latin typeface="Arial" panose="020B0604020202020204" pitchFamily="34" charset="0"/>
                <a:ea typeface="SimSun" pitchFamily="2" charset="-122"/>
                <a:cs typeface="+mn-cs"/>
                <a:sym typeface="+mn-ea"/>
              </a:rPr>
              <a:t>The baryon loading factor E</a:t>
            </a:r>
            <a:r>
              <a:rPr lang="en-US" altLang="zh-CN" baseline="-25000" noProof="0" dirty="0" err="1">
                <a:solidFill>
                  <a:schemeClr val="tx1">
                    <a:lumMod val="95000"/>
                    <a:lumOff val="5000"/>
                  </a:schemeClr>
                </a:solidFill>
                <a:uLnTx/>
                <a:latin typeface="Arial" panose="020B0604020202020204" pitchFamily="34" charset="0"/>
                <a:ea typeface="SimSun" pitchFamily="2" charset="-122"/>
                <a:cs typeface="+mn-cs"/>
                <a:sym typeface="+mn-ea"/>
              </a:rPr>
              <a:t>p</a:t>
            </a:r>
            <a:r>
              <a:rPr lang="en-US" altLang="zh-CN" noProof="0" dirty="0">
                <a:solidFill>
                  <a:schemeClr val="tx1">
                    <a:lumMod val="95000"/>
                    <a:lumOff val="5000"/>
                  </a:schemeClr>
                </a:solidFill>
                <a:uLnTx/>
                <a:latin typeface="Arial" panose="020B0604020202020204" pitchFamily="34" charset="0"/>
                <a:ea typeface="SimSun" pitchFamily="2" charset="-122"/>
                <a:cs typeface="+mn-cs"/>
                <a:sym typeface="+mn-ea"/>
              </a:rPr>
              <a:t>/</a:t>
            </a:r>
            <a:r>
              <a:rPr lang="en-US" altLang="zh-CN" noProof="0" dirty="0" err="1">
                <a:solidFill>
                  <a:schemeClr val="tx1">
                    <a:lumMod val="95000"/>
                    <a:lumOff val="5000"/>
                  </a:schemeClr>
                </a:solidFill>
                <a:uLnTx/>
                <a:latin typeface="Arial" panose="020B0604020202020204" pitchFamily="34" charset="0"/>
                <a:ea typeface="SimSun" pitchFamily="2" charset="-122"/>
                <a:cs typeface="+mn-cs"/>
                <a:sym typeface="+mn-ea"/>
              </a:rPr>
              <a:t>E</a:t>
            </a:r>
            <a:r>
              <a:rPr lang="en-US" altLang="zh-CN" baseline="-25000" noProof="0" dirty="0" err="1">
                <a:solidFill>
                  <a:schemeClr val="tx1">
                    <a:lumMod val="95000"/>
                    <a:lumOff val="5000"/>
                  </a:schemeClr>
                </a:solidFill>
                <a:uLnTx/>
                <a:latin typeface="Arial" panose="020B0604020202020204" pitchFamily="34" charset="0"/>
                <a:ea typeface="SimSun" pitchFamily="2" charset="-122"/>
                <a:cs typeface="+mn-cs"/>
                <a:sym typeface="+mn-ea"/>
              </a:rPr>
              <a:t>γ</a:t>
            </a:r>
            <a:r>
              <a:rPr lang="en-US" altLang="zh-CN" b="0" kern="1200" noProof="0" dirty="0">
                <a:solidFill>
                  <a:schemeClr val="tx1">
                    <a:lumMod val="95000"/>
                    <a:lumOff val="5000"/>
                  </a:schemeClr>
                </a:solidFill>
                <a:uLnTx/>
                <a:latin typeface="Arial" panose="020B0604020202020204" pitchFamily="34" charset="0"/>
                <a:ea typeface="SimSun" pitchFamily="2" charset="-122"/>
                <a:cs typeface="+mn-cs"/>
                <a:sym typeface="+mn-ea"/>
              </a:rPr>
              <a:t> </a:t>
            </a:r>
            <a:r>
              <a:rPr lang="en-US" altLang="zh-CN" kern="1200" noProof="0" dirty="0">
                <a:solidFill>
                  <a:schemeClr val="tx1">
                    <a:lumMod val="95000"/>
                    <a:lumOff val="5000"/>
                  </a:schemeClr>
                </a:solidFill>
                <a:uLnTx/>
                <a:latin typeface="Arial" panose="020B0604020202020204" pitchFamily="34" charset="0"/>
                <a:ea typeface="SimSun" pitchFamily="2" charset="-122"/>
                <a:cs typeface="+mn-cs"/>
                <a:sym typeface="+mn-ea"/>
              </a:rPr>
              <a:t>= 10</a:t>
            </a: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SimSun" pitchFamily="2" charset="-122"/>
              <a:cs typeface="+mn-cs"/>
              <a:sym typeface="+mn-ea"/>
            </a:endParaRPr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4338" name="标题 1"/>
          <p:cNvSpPr>
            <a:spLocks noGrp="1"/>
          </p:cNvSpPr>
          <p:nvPr>
            <p:ph type="title"/>
          </p:nvPr>
        </p:nvSpPr>
        <p:spPr>
          <a:xfrm>
            <a:off x="1025525" y="340360"/>
            <a:ext cx="11099800" cy="1453515"/>
          </a:xfrm>
        </p:spPr>
        <p:txBody>
          <a:bodyPr vert="horz" wrap="square" lIns="130048" tIns="65024" rIns="130048" bIns="65024" anchor="t" anchorCtr="0">
            <a:normAutofit/>
          </a:bodyPr>
          <a:p>
            <a:r>
              <a:rPr lang="en-US" altLang="zh-CN" sz="4445" dirty="0"/>
              <a:t>Search for GRB neutrinos by IceCube</a:t>
            </a:r>
            <a:endParaRPr lang="zh-CN" altLang="en-US" sz="4445" dirty="0"/>
          </a:p>
        </p:txBody>
      </p:sp>
      <p:sp>
        <p:nvSpPr>
          <p:cNvPr id="14339" name="内容占位符 2"/>
          <p:cNvSpPr>
            <a:spLocks noGrp="1"/>
          </p:cNvSpPr>
          <p:nvPr>
            <p:ph idx="1"/>
          </p:nvPr>
        </p:nvSpPr>
        <p:spPr>
          <a:xfrm>
            <a:off x="952500" y="1514475"/>
            <a:ext cx="11099800" cy="6286500"/>
          </a:xfrm>
        </p:spPr>
        <p:txBody>
          <a:bodyPr vert="horz" wrap="square" lIns="130048" tIns="65024" rIns="130048" bIns="65024" anchor="t" anchorCtr="0"/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</p:txBody>
      </p:sp>
      <p:pic>
        <p:nvPicPr>
          <p:cNvPr id="14340" name="Picture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30318" y="2072217"/>
            <a:ext cx="4226560" cy="1379503"/>
          </a:xfrm>
          <a:prstGeom prst="rect">
            <a:avLst/>
          </a:prstGeom>
          <a:noFill/>
          <a:ln w="12700">
            <a:noFill/>
          </a:ln>
        </p:spPr>
      </p:pic>
      <p:pic>
        <p:nvPicPr>
          <p:cNvPr id="14341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75545" y="1549400"/>
            <a:ext cx="2433884" cy="325120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4342" name="Text Box 8"/>
          <p:cNvSpPr txBox="1"/>
          <p:nvPr/>
        </p:nvSpPr>
        <p:spPr>
          <a:xfrm>
            <a:off x="10102638" y="4736465"/>
            <a:ext cx="2600960" cy="354330"/>
          </a:xfrm>
          <a:prstGeom prst="rect">
            <a:avLst/>
          </a:prstGeom>
          <a:noFill/>
          <a:ln w="12700">
            <a:noFill/>
          </a:ln>
        </p:spPr>
        <p:txBody>
          <a:bodyPr>
            <a:spAutoFit/>
          </a:bodyPr>
          <a:p>
            <a:r>
              <a:rPr lang="de-DE" altLang="zh-CN" sz="1705" dirty="0">
                <a:solidFill>
                  <a:schemeClr val="accent2"/>
                </a:solidFill>
                <a:latin typeface="Times New Roman" panose="02020603050405020304" pitchFamily="18" charset="0"/>
              </a:rPr>
              <a:t>IceCube</a:t>
            </a:r>
            <a:endParaRPr lang="de-DE" altLang="zh-CN" sz="1705" dirty="0">
              <a:solidFill>
                <a:schemeClr val="accent2"/>
              </a:solidFill>
              <a:latin typeface="Times New Roman" panose="02020603050405020304" pitchFamily="18" charset="0"/>
            </a:endParaRPr>
          </a:p>
        </p:txBody>
      </p:sp>
      <p:sp>
        <p:nvSpPr>
          <p:cNvPr id="14343" name="AutoShape 10"/>
          <p:cNvSpPr/>
          <p:nvPr/>
        </p:nvSpPr>
        <p:spPr>
          <a:xfrm>
            <a:off x="4981998" y="2624878"/>
            <a:ext cx="650240" cy="758613"/>
          </a:xfrm>
          <a:prstGeom prst="right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12700" cap="sq" cmpd="sng">
            <a:solidFill>
              <a:schemeClr val="tx1"/>
            </a:solidFill>
            <a:prstDash val="solid"/>
            <a:miter/>
            <a:headEnd type="none" w="sm" len="sm"/>
            <a:tailEnd type="none" w="sm" len="sm"/>
          </a:ln>
        </p:spPr>
        <p:txBody>
          <a:bodyPr wrap="none" anchor="ctr" anchorCtr="0"/>
          <a:p>
            <a:endParaRPr lang="zh-CN" altLang="en-US" sz="3415" dirty="0">
              <a:latin typeface="Arial" panose="020B0604020202020204" pitchFamily="34" charset="0"/>
            </a:endParaRPr>
          </a:p>
        </p:txBody>
      </p:sp>
      <p:sp>
        <p:nvSpPr>
          <p:cNvPr id="14344" name="AutoShape 11"/>
          <p:cNvSpPr/>
          <p:nvPr/>
        </p:nvSpPr>
        <p:spPr>
          <a:xfrm>
            <a:off x="9095105" y="2495550"/>
            <a:ext cx="650240" cy="758613"/>
          </a:xfrm>
          <a:prstGeom prst="left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12700" cap="sq" cmpd="sng">
            <a:solidFill>
              <a:schemeClr val="tx1"/>
            </a:solidFill>
            <a:prstDash val="solid"/>
            <a:miter/>
            <a:headEnd type="none" w="sm" len="sm"/>
            <a:tailEnd type="none" w="sm" len="sm"/>
          </a:ln>
        </p:spPr>
        <p:txBody>
          <a:bodyPr wrap="none" anchor="ctr" anchorCtr="0"/>
          <a:p>
            <a:endParaRPr lang="zh-CN" altLang="en-US" sz="3415" dirty="0">
              <a:latin typeface="Arial" panose="020B0604020202020204" pitchFamily="34" charset="0"/>
            </a:endParaRPr>
          </a:p>
        </p:txBody>
      </p:sp>
      <p:sp>
        <p:nvSpPr>
          <p:cNvPr id="14345" name="AutoShape 12"/>
          <p:cNvSpPr/>
          <p:nvPr/>
        </p:nvSpPr>
        <p:spPr>
          <a:xfrm>
            <a:off x="5957358" y="2191385"/>
            <a:ext cx="2926080" cy="1950720"/>
          </a:xfrm>
          <a:prstGeom prst="irregularSeal1">
            <a:avLst/>
          </a:prstGeom>
          <a:solidFill>
            <a:srgbClr val="FFFF00"/>
          </a:solidFill>
          <a:ln w="12700" cap="sq" cmpd="sng">
            <a:solidFill>
              <a:schemeClr val="tx1"/>
            </a:solidFill>
            <a:prstDash val="solid"/>
            <a:miter/>
            <a:headEnd type="none" w="sm" len="sm"/>
            <a:tailEnd type="none" w="sm" len="sm"/>
          </a:ln>
        </p:spPr>
        <p:txBody>
          <a:bodyPr wrap="none" anchor="ctr" anchorCtr="0"/>
          <a:p>
            <a:pPr algn="ctr"/>
            <a:r>
              <a:rPr lang="de-DE" altLang="zh-CN" sz="2275" dirty="0">
                <a:latin typeface="Arial" panose="020B0604020202020204" pitchFamily="34" charset="0"/>
              </a:rPr>
              <a:t>Coincidence!</a:t>
            </a:r>
            <a:endParaRPr lang="de-DE" altLang="zh-CN" sz="2275" dirty="0">
              <a:latin typeface="Arial" panose="020B0604020202020204" pitchFamily="34" charset="0"/>
            </a:endParaRPr>
          </a:p>
        </p:txBody>
      </p:sp>
      <p:sp>
        <p:nvSpPr>
          <p:cNvPr id="14346" name="矩形 11"/>
          <p:cNvSpPr/>
          <p:nvPr/>
        </p:nvSpPr>
        <p:spPr>
          <a:xfrm>
            <a:off x="592455" y="4921885"/>
            <a:ext cx="1181925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>
              <a:buFont typeface="Wingdings" panose="05000000000000000000" pitchFamily="2" charset="2"/>
            </a:pPr>
            <a:r>
              <a:rPr lang="en-US" altLang="zh-CN" sz="2800" b="0" dirty="0">
                <a:latin typeface="Arial" panose="020B0604020202020204" pitchFamily="34" charset="0"/>
              </a:rPr>
              <a:t>Good information on timing and direction</a:t>
            </a:r>
            <a:r>
              <a:rPr lang="zh-CN" altLang="en-US" sz="2800" b="0" dirty="0">
                <a:latin typeface="Arial" panose="020B0604020202020204" pitchFamily="34" charset="0"/>
                <a:ea typeface="SimSun" charset="0"/>
              </a:rPr>
              <a:t>——</a:t>
            </a:r>
            <a:r>
              <a:rPr lang="en-US" altLang="zh-CN" sz="2800" b="0" dirty="0">
                <a:latin typeface="Arial" panose="020B0604020202020204" pitchFamily="34" charset="0"/>
                <a:ea typeface="SimSun" charset="0"/>
              </a:rPr>
              <a:t>&gt;</a:t>
            </a:r>
            <a:r>
              <a:rPr lang="en-US" altLang="zh-CN" sz="2800" b="0" dirty="0">
                <a:latin typeface="Arial" panose="020B0604020202020204" pitchFamily="34" charset="0"/>
              </a:rPr>
              <a:t>  background reduction</a:t>
            </a:r>
            <a:endParaRPr lang="en-US" altLang="zh-CN" sz="2800" b="0" dirty="0">
              <a:latin typeface="Arial" panose="020B0604020202020204" pitchFamily="34" charset="0"/>
            </a:endParaRPr>
          </a:p>
        </p:txBody>
      </p:sp>
      <p:sp>
        <p:nvSpPr>
          <p:cNvPr id="2" name="Text Box 1"/>
          <p:cNvSpPr txBox="1"/>
          <p:nvPr/>
        </p:nvSpPr>
        <p:spPr>
          <a:xfrm>
            <a:off x="1025525" y="6172835"/>
            <a:ext cx="10822305" cy="77851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50800" tIns="50800" rIns="50800" bIns="50800" numCol="1" spcCol="38100" rtlCol="0" anchor="t" forceAA="0" upright="0">
            <a:spAutoFit/>
          </a:bodyPr>
          <a:p>
            <a:pPr marL="0" marR="0" indent="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sz="22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rPr>
              <a:t>Prompt neutrino emission from GRBs is limited to </a:t>
            </a:r>
            <a:r>
              <a:rPr kumimoji="0" lang="en-US" sz="2200" b="0" i="0" u="none" strike="noStrike" cap="none" spc="0" normalizeH="0" baseline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rPr>
              <a:t>&lt;=1% </a:t>
            </a:r>
            <a:r>
              <a:rPr kumimoji="0" lang="en-US" sz="22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rPr>
              <a:t>of the observed diffuse neutrino flux.</a:t>
            </a:r>
            <a:endParaRPr kumimoji="0" lang="en-US" sz="22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elvetica Neue" panose="02000503000000020004"/>
              <a:ea typeface="Helvetica Neue" panose="02000503000000020004"/>
              <a:cs typeface="Helvetica Neue" panose="02000503000000020004"/>
              <a:sym typeface="Helvetica Neue" panose="02000503000000020004"/>
            </a:endParaRPr>
          </a:p>
        </p:txBody>
      </p:sp>
      <p:sp>
        <p:nvSpPr>
          <p:cNvPr id="3" name="Text Box 2"/>
          <p:cNvSpPr txBox="1"/>
          <p:nvPr/>
        </p:nvSpPr>
        <p:spPr>
          <a:xfrm>
            <a:off x="4656773" y="6542405"/>
            <a:ext cx="3903345" cy="40894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none" lIns="50800" tIns="50800" rIns="50800" bIns="50800" numCol="1" spcCol="38100" rtlCol="0" anchor="ctr" forceAA="0" upright="0">
            <a:spAutoFit/>
          </a:bodyPr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sz="2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rPr>
              <a:t>The IceCube Collaboration (2022)</a:t>
            </a:r>
            <a:endParaRPr kumimoji="0" lang="en-US" sz="20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elvetica Neue" panose="02000503000000020004"/>
              <a:ea typeface="Helvetica Neue" panose="02000503000000020004"/>
              <a:cs typeface="Helvetica Neue" panose="02000503000000020004"/>
              <a:sym typeface="Helvetica Neue" panose="02000503000000020004"/>
            </a:endParaRPr>
          </a:p>
        </p:txBody>
      </p:sp>
      <p:sp>
        <p:nvSpPr>
          <p:cNvPr id="4" name="Text Box 3"/>
          <p:cNvSpPr txBox="1"/>
          <p:nvPr/>
        </p:nvSpPr>
        <p:spPr>
          <a:xfrm>
            <a:off x="1024255" y="5494655"/>
            <a:ext cx="11336655" cy="470535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50800" tIns="50800" rIns="50800" bIns="50800" numCol="1" spcCol="38100" rtlCol="0" anchor="t" forceAA="0" upright="0">
            <a:spAutoFit/>
          </a:bodyPr>
          <a:p>
            <a:pPr marL="0" marR="0" indent="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sz="2400" b="1" i="0" u="none" strike="noStrike" cap="none" spc="0" normalizeH="0" baseline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rPr>
              <a:t>No evidence of correlation between neutrino events and GRBs was found.</a:t>
            </a:r>
            <a:endParaRPr kumimoji="0" lang="en-US" sz="2400" b="1" i="0" u="none" strike="noStrike" cap="none" spc="0" normalizeH="0" baseline="0">
              <a:ln>
                <a:noFill/>
              </a:ln>
              <a:solidFill>
                <a:srgbClr val="FF0000"/>
              </a:solidFill>
              <a:effectLst/>
              <a:uFillTx/>
              <a:latin typeface="Helvetica Neue" panose="02000503000000020004"/>
              <a:ea typeface="Helvetica Neue" panose="02000503000000020004"/>
              <a:cs typeface="Helvetica Neue" panose="02000503000000020004"/>
              <a:sym typeface="Helvetica Neue" panose="02000503000000020004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961390" y="7528560"/>
            <a:ext cx="10950575" cy="1393825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50800" tIns="50800" rIns="50800" bIns="50800" numCol="1" spcCol="38100" rtlCol="0" anchor="t" forceAA="0" upright="0">
            <a:spAutoFit/>
          </a:bodyPr>
          <a:p>
            <a:pPr marL="0" marR="0" indent="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en-US" altLang="zh-CN" dirty="0">
                <a:latin typeface="Helvetica Neue Bold" panose="02000503000000020004" charset="0"/>
                <a:cs typeface="Helvetica Neue Bold" panose="02000503000000020004" charset="0"/>
                <a:sym typeface="+mn-ea"/>
              </a:rPr>
              <a:t>Possible Contributions from other GRB populations:</a:t>
            </a:r>
            <a:endParaRPr lang="zh-CN" altLang="en-US" dirty="0">
              <a:latin typeface="Helvetica Neue Bold" panose="02000503000000020004" charset="0"/>
              <a:cs typeface="Helvetica Neue Bold" panose="02000503000000020004" charset="0"/>
            </a:endParaRPr>
          </a:p>
          <a:p>
            <a:pPr marL="0" marR="0" indent="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en-US" altLang="zh-CN" sz="2000" b="0" dirty="0">
                <a:sym typeface="+mn-ea"/>
              </a:rPr>
              <a:t>Untriggered GRBs (Liu &amp; Wang 2013) </a:t>
            </a:r>
            <a:endParaRPr lang="en-US" altLang="zh-CN" sz="2000" b="0" dirty="0"/>
          </a:p>
          <a:p>
            <a:pPr marL="0" marR="0" indent="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en-US" altLang="zh-CN" sz="2000" b="0" dirty="0">
                <a:sym typeface="+mn-ea"/>
              </a:rPr>
              <a:t>Low-luminosity GRBs (Murase &amp; Nagataki 2006, Liu, Wang, Dai 2011)</a:t>
            </a:r>
            <a:endParaRPr lang="en-US" altLang="zh-CN" sz="2000" b="0" dirty="0"/>
          </a:p>
          <a:p>
            <a:pPr marL="0" marR="0" indent="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en-US" altLang="zh-CN" sz="2000" b="0" dirty="0">
                <a:sym typeface="+mn-ea"/>
              </a:rPr>
              <a:t>Pop III GRBs (Gao &amp; Meszaros 12)</a:t>
            </a:r>
            <a:endParaRPr kumimoji="0" lang="en-US" sz="20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elvetica Neue" panose="02000503000000020004"/>
              <a:ea typeface="Helvetica Neue" panose="02000503000000020004"/>
              <a:cs typeface="Helvetica Neue" panose="02000503000000020004"/>
              <a:sym typeface="Helvetica Neue" panose="02000503000000020004"/>
            </a:endParaRPr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7030A0"/>
                </a:solidFill>
                <a:latin typeface="Microsoft YaHei" charset="-122"/>
                <a:ea typeface="Microsoft YaHei" charset="-122"/>
              </a:rPr>
              <a:t>GRB 221009A</a:t>
            </a:r>
            <a:br>
              <a:rPr lang="zh-CN" altLang="en-US" b="1" dirty="0">
                <a:solidFill>
                  <a:srgbClr val="7030A0"/>
                </a:solidFill>
                <a:latin typeface="Microsoft YaHei" charset="-122"/>
                <a:ea typeface="Microsoft YaHei" charset="-122"/>
              </a:rPr>
            </a:b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741673" y="1924347"/>
            <a:ext cx="6333851" cy="6188570"/>
          </a:xfrm>
        </p:spPr>
        <p:txBody>
          <a:bodyPr>
            <a:normAutofit fontScale="70000"/>
          </a:bodyPr>
          <a:lstStyle/>
          <a:p>
            <a:r>
              <a:rPr lang="en-US" altLang="zh-CN" sz="2845" i="0" dirty="0">
                <a:solidFill>
                  <a:srgbClr val="333333"/>
                </a:solidFill>
                <a:effectLst/>
                <a:latin typeface="Microsoft YaHei" charset="-122"/>
                <a:ea typeface="Microsoft YaHei" charset="-122"/>
              </a:rPr>
              <a:t>GRB 221009A was detected as the B.O.A.T. (“brightest of all time”) GRB with photons of energy up to &gt;10 TeV, locating at</a:t>
            </a:r>
            <a:r>
              <a:rPr lang="en-US" altLang="zh-CN" sz="2845" i="0" dirty="0">
                <a:solidFill>
                  <a:srgbClr val="FF0000"/>
                </a:solidFill>
                <a:effectLst/>
                <a:latin typeface="Microsoft YaHei" charset="-122"/>
                <a:ea typeface="Microsoft YaHei" charset="-122"/>
              </a:rPr>
              <a:t> </a:t>
            </a:r>
            <a:r>
              <a:rPr lang="en-US" altLang="zh-CN" sz="2845" dirty="0">
                <a:solidFill>
                  <a:srgbClr val="FF0000"/>
                </a:solidFill>
                <a:sym typeface="+mn-ea"/>
              </a:rPr>
              <a:t>z=0.151 (745 Mpc)</a:t>
            </a:r>
            <a:r>
              <a:rPr lang="en-US" altLang="zh-CN" sz="2845" dirty="0">
                <a:sym typeface="+mn-ea"/>
              </a:rPr>
              <a:t>.</a:t>
            </a:r>
            <a:endParaRPr lang="en-US" altLang="zh-CN" sz="2845" i="0" dirty="0">
              <a:solidFill>
                <a:srgbClr val="333333"/>
              </a:solidFill>
              <a:effectLst/>
              <a:latin typeface="Microsoft YaHei" charset="-122"/>
              <a:ea typeface="Microsoft YaHei" charset="-122"/>
            </a:endParaRPr>
          </a:p>
          <a:p>
            <a:r>
              <a:rPr lang="en-US" altLang="zh-CN" sz="2845" i="0" dirty="0">
                <a:solidFill>
                  <a:srgbClr val="333333"/>
                </a:solidFill>
                <a:effectLst/>
                <a:latin typeface="Microsoft YaHei" charset="-122"/>
                <a:ea typeface="Microsoft YaHei" charset="-122"/>
              </a:rPr>
              <a:t>LHAASO reported the detection of the very high energy photon with energy up to </a:t>
            </a:r>
            <a:r>
              <a:rPr lang="en-US" altLang="zh-CN" sz="2845" i="0" dirty="0">
                <a:solidFill>
                  <a:srgbClr val="FF0000"/>
                </a:solidFill>
                <a:effectLst/>
                <a:latin typeface="Microsoft YaHei" charset="-122"/>
                <a:ea typeface="Microsoft YaHei" charset="-122"/>
              </a:rPr>
              <a:t>∼ 18 TeV</a:t>
            </a:r>
            <a:r>
              <a:rPr lang="en-US" altLang="zh-CN" sz="2845" i="0" dirty="0">
                <a:solidFill>
                  <a:srgbClr val="333333"/>
                </a:solidFill>
                <a:effectLst/>
                <a:latin typeface="Microsoft YaHei" charset="-122"/>
                <a:ea typeface="Microsoft YaHei" charset="-122"/>
              </a:rPr>
              <a:t> from the GRB within ∼ 2000 s after the trigger (Huang et al. 2022).</a:t>
            </a:r>
            <a:endParaRPr lang="en-US" altLang="zh-CN" sz="2845" i="0" dirty="0">
              <a:solidFill>
                <a:srgbClr val="333333"/>
              </a:solidFill>
              <a:effectLst/>
              <a:latin typeface="Microsoft YaHei" charset="-122"/>
              <a:ea typeface="Microsoft YaHei" charset="-122"/>
            </a:endParaRPr>
          </a:p>
          <a:p>
            <a:r>
              <a:rPr lang="en-US" altLang="zh-CN" sz="2845" dirty="0"/>
              <a:t>The open angle of the jet is </a:t>
            </a:r>
            <a:r>
              <a:rPr lang="en-US" altLang="zh-CN" sz="2845" dirty="0">
                <a:solidFill>
                  <a:srgbClr val="FF0000"/>
                </a:solidFill>
              </a:rPr>
              <a:t>0.8 degree</a:t>
            </a:r>
            <a:r>
              <a:rPr lang="en-US" altLang="zh-CN" sz="2845" dirty="0"/>
              <a:t>, and the core of the jet is pointing to Earth (LHAASO collaboration 2023).</a:t>
            </a:r>
            <a:endParaRPr lang="en-US" altLang="zh-CN" sz="2845" dirty="0"/>
          </a:p>
          <a:p>
            <a:r>
              <a:rPr lang="en-US" altLang="zh-CN" sz="2845" dirty="0"/>
              <a:t>The features of the host galaxy is consistent with those of typical long GRB host galaxy at low redshift  (Levan et al. 2023; Malesani et al. 2023).</a:t>
            </a:r>
            <a:endParaRPr lang="en-US" altLang="zh-CN" sz="2845" dirty="0"/>
          </a:p>
          <a:p>
            <a:endParaRPr lang="en-US" altLang="zh-CN" sz="2845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286924" y="9296400"/>
            <a:ext cx="424180" cy="452120"/>
          </a:xfrm>
        </p:spPr>
        <p:txBody>
          <a:bodyPr/>
          <a:lstStyle/>
          <a:p>
            <a:fld id="{08259747-15A1-429C-9ABD-E89749B7B9DF}" type="slidenum">
              <a:rPr lang="zh-CN" altLang="en-US" sz="2275" smtClean="0"/>
            </a:fld>
            <a:endParaRPr lang="zh-CN" altLang="en-US" sz="2275"/>
          </a:p>
        </p:txBody>
      </p:sp>
      <p:pic>
        <p:nvPicPr>
          <p:cNvPr id="7" name="图片 3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8389" y="1564019"/>
            <a:ext cx="4487068" cy="41139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6176" y="5815290"/>
            <a:ext cx="3164544" cy="3826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4"/>
          <p:cNvSpPr txBox="1"/>
          <p:nvPr/>
        </p:nvSpPr>
        <p:spPr>
          <a:xfrm>
            <a:off x="8878253" y="5020945"/>
            <a:ext cx="3598545" cy="40894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none" lIns="50800" tIns="50800" rIns="50800" bIns="50800" numCol="1" spcCol="38100" rtlCol="0" anchor="t" forceAA="0" upright="0">
            <a:spAutoFit/>
          </a:bodyPr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en-US" altLang="zh-CN" sz="2000" dirty="0">
                <a:sym typeface="+mn-ea"/>
              </a:rPr>
              <a:t>LHAASO collaboration (2023)</a:t>
            </a:r>
            <a:endParaRPr kumimoji="0" lang="en-US" sz="20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elvetica Neue" panose="02000503000000020004"/>
              <a:ea typeface="Helvetica Neue" panose="02000503000000020004"/>
              <a:cs typeface="Helvetica Neue" panose="02000503000000020004"/>
              <a:sym typeface="Helvetica Neue" panose="02000503000000020004"/>
            </a:endParaRPr>
          </a:p>
        </p:txBody>
      </p:sp>
    </p:spTree>
  </p:cSld>
  <p:clrMapOvr>
    <a:masterClrMapping/>
  </p:clrMapOvr>
  <p:transition spd="med"/>
</p:sld>
</file>

<file path=ppt/tags/tag1.xml><?xml version="1.0" encoding="utf-8"?>
<p:tagLst xmlns:p="http://schemas.openxmlformats.org/presentationml/2006/main">
  <p:tag name="TABLE_ENDDRAG_ORIGIN_RECT" val="774*255"/>
  <p:tag name="TABLE_ENDDRAG_RECT" val="180*255*774*255"/>
</p:tagLst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2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 panose="02000503000000020004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rgbClr val="FFFFFF"/>
        </a:lnRef>
        <a:fillRef idx="0">
          <a:srgbClr val="FFFFFF"/>
        </a:fillRef>
        <a:effectRef idx="0">
          <a:srgbClr val="FFFFFF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rgbClr val="FFFFFF"/>
        </a:lnRef>
        <a:fillRef idx="0">
          <a:srgbClr val="FFFFFF"/>
        </a:fillRef>
        <a:effectRef idx="0">
          <a:srgbClr val="FFFFFF"/>
        </a:effectRef>
        <a:fontRef idx="none"/>
      </a:style>
    </a:lnDef>
    <a:txDef>
      <a:spPr>
        <a:noFill/>
        <a:ln w="12700" cap="flat">
          <a:noFill/>
          <a:miter lim="400000"/>
        </a:ln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24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 panose="02000503000000020004"/>
            <a:ea typeface="Helvetica Neue" panose="02000503000000020004"/>
            <a:cs typeface="Helvetica Neue" panose="02000503000000020004"/>
            <a:sym typeface="Helvetica Neue" panose="02000503000000020004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rgbClr val="FFFFFF"/>
        </a:lnRef>
        <a:fillRef idx="0">
          <a:srgbClr val="FFFFFF"/>
        </a:fillRef>
        <a:effectRef idx="0">
          <a:srgbClr val="FFFFFF"/>
        </a:effectRef>
        <a:fontRef idx="none"/>
      </a: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2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 panose="02000503000000020004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rgbClr val="FFFFFF"/>
        </a:lnRef>
        <a:fillRef idx="0">
          <a:srgbClr val="FFFFFF"/>
        </a:fillRef>
        <a:effectRef idx="0">
          <a:srgbClr val="FFFFFF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rgbClr val="FFFFFF"/>
        </a:lnRef>
        <a:fillRef idx="0">
          <a:srgbClr val="FFFFFF"/>
        </a:fillRef>
        <a:effectRef idx="0">
          <a:srgbClr val="FFFFFF"/>
        </a:effectRef>
        <a:fontRef idx="none"/>
      </a:style>
    </a:lnDef>
    <a:txDef>
      <a:spPr>
        <a:noFill/>
        <a:ln w="12700" cap="flat">
          <a:noFill/>
          <a:miter lim="400000"/>
        </a:ln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24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 panose="02000503000000020004"/>
            <a:ea typeface="Helvetica Neue" panose="02000503000000020004"/>
            <a:cs typeface="Helvetica Neue" panose="02000503000000020004"/>
            <a:sym typeface="Helvetica Neue" panose="02000503000000020004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rgbClr val="FFFFFF"/>
        </a:lnRef>
        <a:fillRef idx="0">
          <a:srgbClr val="FFFFFF"/>
        </a:fillRef>
        <a:effectRef idx="0">
          <a:srgbClr val="FFFFFF"/>
        </a:effectRef>
        <a:fontRef idx="none"/>
      </a: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6764</Words>
  <Application>WPS Writer</Application>
  <PresentationFormat/>
  <Paragraphs>326</Paragraphs>
  <Slides>29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27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29</vt:i4>
      </vt:variant>
    </vt:vector>
  </HeadingPairs>
  <TitlesOfParts>
    <vt:vector size="59" baseType="lpstr">
      <vt:lpstr>Arial</vt:lpstr>
      <vt:lpstr>SimSun</vt:lpstr>
      <vt:lpstr>Wingdings</vt:lpstr>
      <vt:lpstr>Helvetica Neue</vt:lpstr>
      <vt:lpstr>Helvetica Neue Medium</vt:lpstr>
      <vt:lpstr>Helvetica Neue Light</vt:lpstr>
      <vt:lpstr>Helvetica Neue Thin</vt:lpstr>
      <vt:lpstr>Helvetica Light</vt:lpstr>
      <vt:lpstr>Helvetica</vt:lpstr>
      <vt:lpstr>汉仪书宋二KW</vt:lpstr>
      <vt:lpstr>SimSun</vt:lpstr>
      <vt:lpstr>Microsoft YaHei</vt:lpstr>
      <vt:lpstr>汉仪旗黑</vt:lpstr>
      <vt:lpstr>Arial Unicode MS</vt:lpstr>
      <vt:lpstr>Times New Roman</vt:lpstr>
      <vt:lpstr>Symbol</vt:lpstr>
      <vt:lpstr>Kingsoft Sign</vt:lpstr>
      <vt:lpstr>Arial</vt:lpstr>
      <vt:lpstr>SimSun</vt:lpstr>
      <vt:lpstr>Tahoma</vt:lpstr>
      <vt:lpstr>MS PGothic</vt:lpstr>
      <vt:lpstr>宋体-简</vt:lpstr>
      <vt:lpstr>Arial Narrow</vt:lpstr>
      <vt:lpstr>Arial Black</vt:lpstr>
      <vt:lpstr>Helvetica Neue Medium</vt:lpstr>
      <vt:lpstr>Helvetica Neue Bold</vt:lpstr>
      <vt:lpstr>Helvetica Neue</vt:lpstr>
      <vt:lpstr>White</vt:lpstr>
      <vt:lpstr>Equation.3</vt:lpstr>
      <vt:lpstr>Equation.3</vt:lpstr>
      <vt:lpstr>Ultra-High-Energy Cosmic Ray Outburst from GRB 221009A</vt:lpstr>
      <vt:lpstr>Outline</vt:lpstr>
      <vt:lpstr>Cosmic rays--100 years mystery</vt:lpstr>
      <vt:lpstr>Acceleration of UHECRs</vt:lpstr>
      <vt:lpstr>CR acceleration in GRBs</vt:lpstr>
      <vt:lpstr>Neutrino production in GRBs</vt:lpstr>
      <vt:lpstr>General dissipation scenario-constrain the radius</vt:lpstr>
      <vt:lpstr>Search for neutrinos--GRB stacking </vt:lpstr>
      <vt:lpstr>代表性成果介绍 （1） </vt:lpstr>
      <vt:lpstr>PowerPoint 演示文稿</vt:lpstr>
      <vt:lpstr>PowerPoint 演示文稿</vt:lpstr>
      <vt:lpstr>UHECRs from GRBs</vt:lpstr>
      <vt:lpstr>Proton Acceleration and Energy Loss in the GRB</vt:lpstr>
      <vt:lpstr>Neutron and Neutrino Production in the GRB</vt:lpstr>
      <vt:lpstr>PowerPoint 演示文稿</vt:lpstr>
      <vt:lpstr>Escape from the GRB</vt:lpstr>
      <vt:lpstr>Escape from the Host Galaxy</vt:lpstr>
      <vt:lpstr>Proton Propagation in the IGMF</vt:lpstr>
      <vt:lpstr>The Constraint on the Inter-galactic Magnetic Field (IGMF) </vt:lpstr>
      <vt:lpstr>UHECRs Propagation in the Milky Way</vt:lpstr>
      <vt:lpstr>Can those Telescopes observe UHECRs multiplets from the GRB?</vt:lpstr>
      <vt:lpstr>PowerPoint 演示文稿</vt:lpstr>
      <vt:lpstr>A Rough Estimation on the Detection Rate of UHECRs</vt:lpstr>
      <vt:lpstr>Conclusions</vt:lpstr>
      <vt:lpstr>If we put the GRB in another direction</vt:lpstr>
      <vt:lpstr>Cosmogenic Photons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High Energy Neutrinos andUltra-High-Energy Cosmic Ray Outburst from GRB 221009A</dc:title>
  <dc:creator/>
  <cp:lastModifiedBy>不周山</cp:lastModifiedBy>
  <cp:revision>208</cp:revision>
  <dcterms:created xsi:type="dcterms:W3CDTF">2023-07-05T07:34:49Z</dcterms:created>
  <dcterms:modified xsi:type="dcterms:W3CDTF">2023-07-05T07:34:49Z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C5DCA3C16D6E51B7517CA364BBE2537B</vt:lpwstr>
  </property>
  <property fmtid="{D5CDD505-2E9C-101B-9397-08002B2CF9AE}" pid="3" name="KSOProductBuildVer">
    <vt:lpwstr>1033-5.1.1.7662</vt:lpwstr>
  </property>
</Properties>
</file>