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80" r:id="rId2"/>
    <p:sldId id="316" r:id="rId3"/>
    <p:sldId id="377" r:id="rId4"/>
    <p:sldId id="313" r:id="rId5"/>
    <p:sldId id="282" r:id="rId6"/>
    <p:sldId id="317" r:id="rId7"/>
    <p:sldId id="315" r:id="rId8"/>
    <p:sldId id="345" r:id="rId9"/>
    <p:sldId id="322" r:id="rId10"/>
    <p:sldId id="324" r:id="rId11"/>
    <p:sldId id="326" r:id="rId12"/>
    <p:sldId id="346" r:id="rId13"/>
    <p:sldId id="330" r:id="rId14"/>
    <p:sldId id="348" r:id="rId15"/>
    <p:sldId id="302" r:id="rId16"/>
    <p:sldId id="303" r:id="rId17"/>
    <p:sldId id="304" r:id="rId18"/>
    <p:sldId id="306" r:id="rId19"/>
    <p:sldId id="305" r:id="rId20"/>
    <p:sldId id="308" r:id="rId21"/>
    <p:sldId id="331" r:id="rId22"/>
    <p:sldId id="334" r:id="rId23"/>
    <p:sldId id="347" r:id="rId24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5F5C5C"/>
    <a:srgbClr val="888382"/>
    <a:srgbClr val="4F4E4E"/>
    <a:srgbClr val="663F2E"/>
    <a:srgbClr val="768EA9"/>
    <a:srgbClr val="508CC2"/>
    <a:srgbClr val="2E75B5"/>
    <a:srgbClr val="0069B8"/>
    <a:srgbClr val="005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51" autoAdjust="0"/>
    <p:restoredTop sz="94660" autoAdjust="0"/>
  </p:normalViewPr>
  <p:slideViewPr>
    <p:cSldViewPr>
      <p:cViewPr varScale="1">
        <p:scale>
          <a:sx n="171" d="100"/>
          <a:sy n="171" d="100"/>
        </p:scale>
        <p:origin x="69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2023/7/5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760C-A7FA-F736-6FC7-84D76C1B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31" y="484009"/>
            <a:ext cx="7533412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4B26C-69C6-F2D0-8C19-4D70F846D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055" y="1579383"/>
            <a:ext cx="7184171" cy="27787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99DD8-BCDF-2F44-9BC8-148E96422F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801223"/>
            <a:ext cx="3086100" cy="273844"/>
          </a:xfrm>
        </p:spPr>
        <p:txBody>
          <a:bodyPr/>
          <a:lstStyle/>
          <a:p>
            <a:r>
              <a:rPr lang="en-US"/>
              <a:t>WIN2023 Flavor, Shihua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9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7/7/23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WIN2023 Flavor, Shihua Huang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542CA5B-6A14-384F-9BE8-6C445D07B6C4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685800" y="483518"/>
                <a:ext cx="7772400" cy="1102519"/>
              </a:xfrm>
            </p:spPr>
            <p:txBody>
              <a:bodyPr/>
              <a:lstStyle/>
              <a:p>
                <a:pPr algn="l"/>
                <a:r>
                  <a:rPr lang="en-US" sz="4100" dirty="0">
                    <a:solidFill>
                      <a:srgbClr val="000000"/>
                    </a:solidFill>
                  </a:rPr>
                  <a:t>Expected direct search charged lepton flavor violation sensitivity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4100" dirty="0">
                    <a:solidFill>
                      <a:srgbClr val="000000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4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4100" dirty="0">
                    <a:solidFill>
                      <a:srgbClr val="000000"/>
                    </a:solidFill>
                  </a:rPr>
                  <a:t> decay at rest</a:t>
                </a:r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542CA5B-6A14-384F-9BE8-6C445D07B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685800" y="483518"/>
                <a:ext cx="7772400" cy="1102519"/>
              </a:xfrm>
              <a:blipFill>
                <a:blip r:embed="rId2"/>
                <a:stretch>
                  <a:fillRect l="-2936" t="-9091" r="-1631" b="-10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AE7A785-7CFD-B844-B446-7BAE3D897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51200"/>
            <a:ext cx="2857500" cy="850900"/>
          </a:xfrm>
          <a:prstGeom prst="rect">
            <a:avLst/>
          </a:prstGeom>
        </p:spPr>
      </p:pic>
      <p:pic>
        <p:nvPicPr>
          <p:cNvPr id="16" name="Picture 15" descr="A red and gold design with white waves and birds&#10;&#10;Description automatically generated">
            <a:extLst>
              <a:ext uri="{FF2B5EF4-FFF2-40B4-BE49-F238E27FC236}">
                <a16:creationId xmlns:a16="http://schemas.microsoft.com/office/drawing/2014/main" id="{620B7199-54EE-2245-8D56-AF1B4556E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51200"/>
            <a:ext cx="2091798" cy="2139702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5ADB8B5-04EA-834C-BA1D-8C2D6C9B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7/7/23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FD7AB25-FF2A-D640-AE56-6D6DD7DC0899}"/>
              </a:ext>
            </a:extLst>
          </p:cNvPr>
          <p:cNvSpPr txBox="1">
            <a:spLocks/>
          </p:cNvSpPr>
          <p:nvPr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1C92ED2-9ACE-B940-BCD2-6B4797589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8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FF65-7322-EF41-81B9-E9F15AAE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Systematic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6180C-BFDF-A64B-B336-82BAA494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881A8-0B8C-D74A-ACDB-404C91E9E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D3B71-584D-F241-B451-7345B13E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2F105E0B-164A-EF4E-B14D-5B5F02F5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68016"/>
            <a:ext cx="5648325" cy="317182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0DFF93E5-CA87-5B4B-A555-F1F9DC58B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3155539"/>
            <a:ext cx="2276475" cy="47625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AE9F9960-2469-9C4E-9B36-FA320201D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50" y="1955648"/>
            <a:ext cx="1943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FF65-7322-EF41-81B9-E9F15AAE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Systematic uncertainty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6180C-BFDF-A64B-B336-82BAA494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881A8-0B8C-D74A-ACDB-404C91E9E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D3B71-584D-F241-B451-7345B13E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Content Placeholder 9" descr="Table&#10;&#10;Description automatically generated">
            <a:extLst>
              <a:ext uri="{FF2B5EF4-FFF2-40B4-BE49-F238E27FC236}">
                <a16:creationId xmlns:a16="http://schemas.microsoft.com/office/drawing/2014/main" id="{C7494727-15FC-154A-84DF-D05697DEA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32" y="1543885"/>
            <a:ext cx="8702137" cy="2660165"/>
          </a:xfrm>
        </p:spPr>
      </p:pic>
      <p:pic>
        <p:nvPicPr>
          <p:cNvPr id="8" name="Content Placeholder 9" descr="Table&#10;&#10;Description automatically generated">
            <a:extLst>
              <a:ext uri="{FF2B5EF4-FFF2-40B4-BE49-F238E27FC236}">
                <a16:creationId xmlns:a16="http://schemas.microsoft.com/office/drawing/2014/main" id="{800FF5F0-38D9-2E45-B9D3-0243836A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99" y="1609589"/>
            <a:ext cx="8702136" cy="266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03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4562E9-63DC-A948-964B-F47E09ECAF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3000" dirty="0"/>
                  <a:t>Searches for CLFV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74562E9-63DC-A948-964B-F47E09ECAF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8414DE-B9B2-C04F-BE73-0BC0C325D0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9914" y="1686145"/>
                <a:ext cx="7184171" cy="345735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/>
                  <a:t> = 105 MeV</a:t>
                </a:r>
              </a:p>
              <a:p>
                <a:r>
                  <a:rPr lang="en-US" sz="1800" dirty="0"/>
                  <a:t>Signal is a mono-energy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800" dirty="0"/>
              </a:p>
              <a:p>
                <a:r>
                  <a:rPr lang="en-US" sz="18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180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800" dirty="0"/>
                  <a:t> 20 MeV, a side-band </a:t>
                </a:r>
              </a:p>
              <a:p>
                <a:pPr marL="0" indent="0">
                  <a:buNone/>
                </a:pPr>
                <a:r>
                  <a:rPr lang="en-US" sz="1800" dirty="0"/>
                  <a:t>  search strategy can be applied</a:t>
                </a:r>
              </a:p>
              <a:p>
                <a:r>
                  <a:rPr lang="en-US" sz="1800" dirty="0"/>
                  <a:t>Estimated 90% CL branching ratio</a:t>
                </a:r>
              </a:p>
              <a:p>
                <a:pPr marL="0" indent="0">
                  <a:buNone/>
                </a:pPr>
                <a:r>
                  <a:rPr lang="en-US" sz="1800" dirty="0"/>
                  <a:t>  limit shows O(100) improvement </a:t>
                </a:r>
              </a:p>
              <a:p>
                <a:pPr marL="0" indent="0">
                  <a:buNone/>
                </a:pPr>
                <a:r>
                  <a:rPr lang="en-US" sz="1800" dirty="0"/>
                  <a:t>  compare to existing limit</a:t>
                </a:r>
              </a:p>
              <a:p>
                <a:pPr marL="0" indent="0">
                  <a:buNone/>
                </a:pPr>
                <a:r>
                  <a:rPr lang="en-US" sz="1800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8414DE-B9B2-C04F-BE73-0BC0C325D0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9914" y="1686145"/>
                <a:ext cx="7184171" cy="345735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7F23E-6A1C-8E4C-9DE2-44CFFC6A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78AF5-DB67-944F-A090-88138F35DC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38E2-5DE5-AA47-9B78-19552935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4449EC-8DF0-AF4A-845C-EDA6E4E1D58D}"/>
              </a:ext>
            </a:extLst>
          </p:cNvPr>
          <p:cNvGrpSpPr/>
          <p:nvPr/>
        </p:nvGrpSpPr>
        <p:grpSpPr>
          <a:xfrm>
            <a:off x="4940330" y="1705603"/>
            <a:ext cx="4011794" cy="2781300"/>
            <a:chOff x="6671694" y="1813414"/>
            <a:chExt cx="5349059" cy="3708400"/>
          </a:xfrm>
        </p:grpSpPr>
        <p:pic>
          <p:nvPicPr>
            <p:cNvPr id="21" name="Picture 20" descr="Chart, line chart&#10;&#10;Description automatically generated">
              <a:extLst>
                <a:ext uri="{FF2B5EF4-FFF2-40B4-BE49-F238E27FC236}">
                  <a16:creationId xmlns:a16="http://schemas.microsoft.com/office/drawing/2014/main" id="{1FFD33E1-405D-1A41-8C98-9DA458B92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1694" y="1813414"/>
              <a:ext cx="5325578" cy="3708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793663-364D-2A46-8878-6FFFCF289C94}"/>
                </a:ext>
              </a:extLst>
            </p:cNvPr>
            <p:cNvSpPr txBox="1"/>
            <p:nvPr/>
          </p:nvSpPr>
          <p:spPr>
            <a:xfrm>
              <a:off x="8738291" y="3239239"/>
              <a:ext cx="328246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T = 2 weeks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0AB6A18-02F5-BA43-AAC5-481141C8D414}"/>
                    </a:ext>
                  </a:extLst>
                </p:cNvPr>
                <p:cNvSpPr txBox="1"/>
                <p:nvPr/>
              </p:nvSpPr>
              <p:spPr>
                <a:xfrm>
                  <a:off x="7506314" y="2059503"/>
                  <a:ext cx="3656338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350" dirty="0">
                      <a:solidFill>
                        <a:srgbClr val="FF0000"/>
                      </a:solidFill>
                    </a:rPr>
                    <a:t> beam intensity = 1/1000 nominal</a:t>
                  </a:r>
                  <a:endParaRPr lang="en-US" sz="1350" dirty="0"/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0AB6A18-02F5-BA43-AAC5-481141C8D4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6314" y="2059503"/>
                  <a:ext cx="3656338" cy="400109"/>
                </a:xfrm>
                <a:prstGeom prst="rect">
                  <a:avLst/>
                </a:prstGeom>
                <a:blipFill>
                  <a:blip r:embed="rId5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8C2983D-BA8B-5A49-AAF0-66C3DDE688D6}"/>
                    </a:ext>
                  </a:extLst>
                </p:cNvPr>
                <p:cNvSpPr txBox="1"/>
                <p:nvPr/>
              </p:nvSpPr>
              <p:spPr>
                <a:xfrm>
                  <a:off x="7735563" y="4333779"/>
                  <a:ext cx="3656338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solidFill>
                                <a:srgbClr val="364F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solidFill>
                                <a:srgbClr val="364F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350" i="1">
                              <a:solidFill>
                                <a:srgbClr val="364F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350" dirty="0">
                      <a:solidFill>
                        <a:srgbClr val="364FC0"/>
                      </a:solidFill>
                    </a:rPr>
                    <a:t> beam intensity = 1/100 nominal</a:t>
                  </a:r>
                  <a:endParaRPr lang="en-US" sz="1350" dirty="0"/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8C2983D-BA8B-5A49-AAF0-66C3DDE688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5563" y="4333779"/>
                  <a:ext cx="3656338" cy="400109"/>
                </a:xfrm>
                <a:prstGeom prst="rect">
                  <a:avLst/>
                </a:prstGeom>
                <a:blipFill>
                  <a:blip r:embed="rId6"/>
                  <a:stretch>
                    <a:fillRect t="-4167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2631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5B1D8DA-A505-B947-A33B-FB517FE3972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000" dirty="0"/>
                  <a:t>Searches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000" dirty="0"/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000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5B1D8DA-A505-B947-A33B-FB517FE397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80FE87-7BE2-0943-80AC-55C03AEBE4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0872" y="1303391"/>
                <a:ext cx="7184171" cy="2778766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No side-band at higher momenta than signal region can be formed</a:t>
                </a:r>
              </a:p>
              <a:p>
                <a:r>
                  <a:rPr lang="en-US" sz="1800" dirty="0"/>
                  <a:t>Re-organize spectral shapes into orthonormal functions for fitting</a:t>
                </a:r>
              </a:p>
              <a:p>
                <a:r>
                  <a:rPr lang="en-US" sz="1800" dirty="0"/>
                  <a:t>Fitting the spectral shape at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≤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1800" dirty="0"/>
                  <a:t> MeV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80FE87-7BE2-0943-80AC-55C03AEBE4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0872" y="1303391"/>
                <a:ext cx="7184171" cy="277876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463BA-6744-9A46-9D9D-353E5071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BC0FA-8DBB-904C-B07D-0419A2FF4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05A5F-E77C-F74C-93A4-4A4796FE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82509B48-EEDC-CB49-B77A-762506917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979" y="2571751"/>
            <a:ext cx="5494283" cy="22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11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7057D9-3646-1B46-AE21-106929902C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18004" y="246144"/>
                <a:ext cx="7886700" cy="99417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/>
                  <a:t>validation: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sz="30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7057D9-3646-1B46-AE21-106929902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8004" y="246144"/>
                <a:ext cx="7886700" cy="994172"/>
              </a:xfrm>
              <a:blipFill>
                <a:blip r:embed="rId2"/>
                <a:stretch>
                  <a:fillRect t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96ADBDB-F179-B948-8FC5-BC2BEFA834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8016" y="1217807"/>
                <a:ext cx="4939846" cy="353806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100" dirty="0"/>
                  <a:t>Why 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100" dirty="0"/>
                  <a:t>as validation method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/>
                  <a:t>, one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as search signal</a:t>
                </a:r>
              </a:p>
              <a:p>
                <a:pPr lvl="1"/>
                <a:r>
                  <a:rPr lang="en-US" sz="1800" dirty="0"/>
                  <a:t>Mono-energetic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end state</a:t>
                </a:r>
              </a:p>
              <a:p>
                <a:pPr lvl="1"/>
                <a:r>
                  <a:rPr lang="en-US" sz="1800" dirty="0"/>
                  <a:t>Radiative corrections known</a:t>
                </a:r>
                <a:endParaRPr lang="en-US" sz="1800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1800" dirty="0"/>
                  <a:t>Momentum is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Michel edge</a:t>
                </a:r>
              </a:p>
              <a:p>
                <a:pPr marL="342900" lvl="1" indent="0">
                  <a:buNone/>
                </a:pPr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96ADBDB-F179-B948-8FC5-BC2BEFA83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16" y="1217807"/>
                <a:ext cx="4939846" cy="3538067"/>
              </a:xfrm>
              <a:prstGeom prst="rect">
                <a:avLst/>
              </a:prstGeom>
              <a:blipFill>
                <a:blip r:embed="rId3"/>
                <a:stretch>
                  <a:fillRect l="-1795" t="-2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46001C86-481A-5D4A-9BFD-33A1DA49279F}"/>
              </a:ext>
            </a:extLst>
          </p:cNvPr>
          <p:cNvSpPr txBox="1"/>
          <p:nvPr/>
        </p:nvSpPr>
        <p:spPr>
          <a:xfrm>
            <a:off x="6360454" y="924765"/>
            <a:ext cx="22380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PIENU experiment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4715914-8697-D94D-8517-9267A8655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934" y="1171904"/>
            <a:ext cx="3919051" cy="35242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2681A3-8384-0043-A346-D1BB6C17B40E}"/>
                  </a:ext>
                </a:extLst>
              </p:cNvPr>
              <p:cNvSpPr txBox="1"/>
              <p:nvPr/>
            </p:nvSpPr>
            <p:spPr>
              <a:xfrm>
                <a:off x="308015" y="3056282"/>
                <a:ext cx="4353339" cy="1243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branching ratio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decay is expressed as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)]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=1.23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2681A3-8384-0043-A346-D1BB6C17B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15" y="3056282"/>
                <a:ext cx="4353339" cy="1243097"/>
              </a:xfrm>
              <a:prstGeom prst="rect">
                <a:avLst/>
              </a:prstGeom>
              <a:blipFill>
                <a:blip r:embed="rId5"/>
                <a:stretch>
                  <a:fillRect l="-1163" t="-2020" b="-28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5157997-2934-0C40-BD13-967D2EE5C966}"/>
              </a:ext>
            </a:extLst>
          </p:cNvPr>
          <p:cNvSpPr txBox="1"/>
          <p:nvPr/>
        </p:nvSpPr>
        <p:spPr>
          <a:xfrm>
            <a:off x="7702474" y="1985572"/>
            <a:ext cx="10025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69.8 MeV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33E489-B6F2-FD44-A5B0-338B616F5E7A}"/>
              </a:ext>
            </a:extLst>
          </p:cNvPr>
          <p:cNvCxnSpPr>
            <a:cxnSpLocks/>
          </p:cNvCxnSpPr>
          <p:nvPr/>
        </p:nvCxnSpPr>
        <p:spPr>
          <a:xfrm flipH="1" flipV="1">
            <a:off x="7551258" y="1967948"/>
            <a:ext cx="245990" cy="474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835C1B9-4246-5041-B17A-A42835EF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2326BE5-787D-6049-A373-CF51B4AB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54F41A-C6D0-7B47-9F1E-89151319B84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1D933-0731-1B4D-8E90-DAE79786B6C2}"/>
              </a:ext>
            </a:extLst>
          </p:cNvPr>
          <p:cNvSpPr txBox="1"/>
          <p:nvPr/>
        </p:nvSpPr>
        <p:spPr>
          <a:xfrm>
            <a:off x="5633051" y="2657029"/>
            <a:ext cx="14088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After trigger cut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23099D3-E49B-3444-A126-A505FE327FC2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6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A4BAA0E-391F-A245-AD55-E6310EEE8653}"/>
              </a:ext>
            </a:extLst>
          </p:cNvPr>
          <p:cNvGrpSpPr/>
          <p:nvPr/>
        </p:nvGrpSpPr>
        <p:grpSpPr>
          <a:xfrm>
            <a:off x="5033225" y="3001870"/>
            <a:ext cx="3452695" cy="1998856"/>
            <a:chOff x="7036900" y="3577497"/>
            <a:chExt cx="5155100" cy="321733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BDAAD1C-9ED8-7941-BD0F-0512AD8F4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005783" y="2608614"/>
              <a:ext cx="3217333" cy="51551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DAFEDA-1A27-1145-AEA6-22C777762B7B}"/>
                    </a:ext>
                  </a:extLst>
                </p:cNvPr>
                <p:cNvSpPr txBox="1"/>
                <p:nvPr/>
              </p:nvSpPr>
              <p:spPr>
                <a:xfrm>
                  <a:off x="8300251" y="5077684"/>
                  <a:ext cx="3685371" cy="11517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350" dirty="0"/>
                    <a:t> decay-in-flight (DIF) :</a:t>
                  </a:r>
                </a:p>
                <a:p>
                  <a:r>
                    <a:rPr lang="en-US" sz="1350" dirty="0"/>
                    <a:t>Dominant background</a:t>
                  </a:r>
                </a:p>
                <a:p>
                  <a:endParaRPr lang="en-US" sz="1350" dirty="0"/>
                </a:p>
              </p:txBody>
            </p:sp>
          </mc:Choice>
          <mc:Fallback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DAFEDA-1A27-1145-AEA6-22C77776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0251" y="5077684"/>
                  <a:ext cx="3685371" cy="1151790"/>
                </a:xfrm>
                <a:prstGeom prst="rect">
                  <a:avLst/>
                </a:prstGeom>
                <a:blipFill>
                  <a:blip r:embed="rId3"/>
                  <a:stretch>
                    <a:fillRect l="-5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485630-930A-F24E-B95A-5C59E89BD7F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8246" y="77233"/>
                <a:ext cx="7886700" cy="99417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000" dirty="0"/>
                  <a:t> operation mode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2485630-930A-F24E-B95A-5C59E89BD7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68246" y="77233"/>
                <a:ext cx="7886700" cy="994172"/>
              </a:xfrm>
              <a:blipFill>
                <a:blip r:embed="rId4"/>
                <a:stretch>
                  <a:fillRect t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83262-DE40-8748-AB9A-A22485E679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3714" y="580068"/>
                <a:ext cx="3983694" cy="3263504"/>
              </a:xfrm>
            </p:spPr>
            <p:txBody>
              <a:bodyPr>
                <a:normAutofit/>
              </a:bodyPr>
              <a:lstStyle/>
              <a:p>
                <a:r>
                  <a:rPr lang="en-US" sz="1950" dirty="0"/>
                  <a:t>Principle of operation</a:t>
                </a:r>
              </a:p>
              <a:p>
                <a:pPr lvl="1"/>
                <a:r>
                  <a:rPr lang="en-US" sz="1950" dirty="0"/>
                  <a:t>Allow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95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9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19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50" dirty="0"/>
                  <a:t> signal to enter the tracker with a high acceptance fraction</a:t>
                </a:r>
              </a:p>
              <a:p>
                <a:pPr lvl="1"/>
                <a:r>
                  <a:rPr lang="en-US" sz="1950" dirty="0"/>
                  <a:t>Choose B-field such that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950" dirty="0"/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95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50" dirty="0"/>
                  <a:t>decay-at-rest are ‘out-of-sight’ of the tracker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-&gt; Run B-field at 76% nominal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83262-DE40-8748-AB9A-A22485E679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714" y="580068"/>
                <a:ext cx="3983694" cy="3263504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C10A6F76-DB80-3B44-A19A-0C2E04ACDEB4}"/>
              </a:ext>
            </a:extLst>
          </p:cNvPr>
          <p:cNvGrpSpPr/>
          <p:nvPr/>
        </p:nvGrpSpPr>
        <p:grpSpPr>
          <a:xfrm>
            <a:off x="5079666" y="614463"/>
            <a:ext cx="3386823" cy="1777004"/>
            <a:chOff x="7036904" y="277184"/>
            <a:chExt cx="5155098" cy="32173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65A4AD-0415-404B-BCFF-8F67924E0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8005786" y="-691698"/>
              <a:ext cx="3217333" cy="51550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5BF047-908F-AD46-B1AE-F167F06D6C85}"/>
                </a:ext>
              </a:extLst>
            </p:cNvPr>
            <p:cNvSpPr txBox="1"/>
            <p:nvPr/>
          </p:nvSpPr>
          <p:spPr>
            <a:xfrm rot="16200000">
              <a:off x="6496735" y="1737540"/>
              <a:ext cx="1449658" cy="351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Total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390447E-0698-D748-A324-8849F4A0D869}"/>
                    </a:ext>
                  </a:extLst>
                </p:cNvPr>
                <p:cNvSpPr txBox="1"/>
                <p:nvPr/>
              </p:nvSpPr>
              <p:spPr>
                <a:xfrm>
                  <a:off x="8171041" y="425235"/>
                  <a:ext cx="2124200" cy="12955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350" dirty="0"/>
                    <a:t> decay @ rest:</a:t>
                  </a:r>
                </a:p>
                <a:p>
                  <a:r>
                    <a:rPr lang="en-US" sz="1350" dirty="0"/>
                    <a:t>detector acceptance</a:t>
                  </a: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390447E-0698-D748-A324-8849F4A0D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041" y="425235"/>
                  <a:ext cx="2124200" cy="1295586"/>
                </a:xfrm>
                <a:prstGeom prst="rect">
                  <a:avLst/>
                </a:prstGeom>
                <a:blipFill>
                  <a:blip r:embed="rId7"/>
                  <a:stretch>
                    <a:fillRect l="-901" b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A2151114-CBC2-1F46-B21C-E4C12B02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2BD7DC5-5767-694A-AA13-7F326139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54F41A-C6D0-7B47-9F1E-89151319B848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2EB4A7-55F8-8949-8B10-66C7E615E278}"/>
                  </a:ext>
                </a:extLst>
              </p:cNvPr>
              <p:cNvSpPr txBox="1"/>
              <p:nvPr/>
            </p:nvSpPr>
            <p:spPr>
              <a:xfrm>
                <a:off x="4826410" y="2319517"/>
                <a:ext cx="3866324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Simultaneously </a:t>
                </a:r>
                <a:r>
                  <a:rPr lang="en-US" sz="1500" dirty="0" err="1"/>
                  <a:t>searcg</a:t>
                </a:r>
                <a:r>
                  <a:rPr lang="en-US" sz="1500" dirty="0"/>
                  <a:t> for a CLFV heavy neutral lepton: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5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5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00" dirty="0"/>
                  <a:t>.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The momentum region can be searched is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2EB4A7-55F8-8949-8B10-66C7E615E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410" y="2319517"/>
                <a:ext cx="3866324" cy="784830"/>
              </a:xfrm>
              <a:prstGeom prst="rect">
                <a:avLst/>
              </a:prstGeom>
              <a:blipFill>
                <a:blip r:embed="rId8"/>
                <a:stretch>
                  <a:fillRect l="-656" t="-1587"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EEBB5F-0AA5-2841-BE6C-619772BD1BFB}"/>
              </a:ext>
            </a:extLst>
          </p:cNvPr>
          <p:cNvCxnSpPr>
            <a:cxnSpLocks/>
          </p:cNvCxnSpPr>
          <p:nvPr/>
        </p:nvCxnSpPr>
        <p:spPr>
          <a:xfrm flipV="1">
            <a:off x="5724128" y="3204914"/>
            <a:ext cx="0" cy="144456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55622B-AE9D-D84D-8110-FD61D60EBBE6}"/>
              </a:ext>
            </a:extLst>
          </p:cNvPr>
          <p:cNvCxnSpPr>
            <a:cxnSpLocks/>
          </p:cNvCxnSpPr>
          <p:nvPr/>
        </p:nvCxnSpPr>
        <p:spPr>
          <a:xfrm flipV="1">
            <a:off x="8046720" y="3204914"/>
            <a:ext cx="0" cy="1409657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82187EA4-3874-8041-B80D-6515B8B86E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286" y="3274272"/>
            <a:ext cx="3869474" cy="1556859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4F77905-4EF7-874A-9C32-D286B857667A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92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7B4D85E-EB63-3748-B1DF-16B075EFA264}"/>
              </a:ext>
            </a:extLst>
          </p:cNvPr>
          <p:cNvGrpSpPr/>
          <p:nvPr/>
        </p:nvGrpSpPr>
        <p:grpSpPr>
          <a:xfrm>
            <a:off x="639417" y="2574857"/>
            <a:ext cx="4462256" cy="2223875"/>
            <a:chOff x="146326" y="3275542"/>
            <a:chExt cx="5949674" cy="32173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B1FCA3-8A2F-DA4E-A6D4-51A7652B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512496" y="1909372"/>
              <a:ext cx="3217333" cy="59496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849A9-CD58-8D4D-9DFA-EC635AE72CF8}"/>
                </a:ext>
              </a:extLst>
            </p:cNvPr>
            <p:cNvSpPr txBox="1"/>
            <p:nvPr/>
          </p:nvSpPr>
          <p:spPr>
            <a:xfrm>
              <a:off x="4338154" y="4284045"/>
              <a:ext cx="1610138" cy="133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Data window:</a:t>
              </a:r>
            </a:p>
            <a:p>
              <a:r>
                <a:rPr lang="en-US" sz="1350" dirty="0"/>
                <a:t>200&lt;T&lt;300ns</a:t>
              </a:r>
            </a:p>
            <a:p>
              <a:r>
                <a:rPr lang="en-US" sz="1350" dirty="0"/>
                <a:t>54&lt;P&lt;68MeV</a:t>
              </a:r>
            </a:p>
            <a:p>
              <a:endParaRPr lang="en-US" sz="135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E60D338-DE15-8F41-8B14-64F6041B6367}"/>
                </a:ext>
              </a:extLst>
            </p:cNvPr>
            <p:cNvCxnSpPr/>
            <p:nvPr/>
          </p:nvCxnSpPr>
          <p:spPr>
            <a:xfrm flipH="1">
              <a:off x="4621696" y="5198165"/>
              <a:ext cx="178904" cy="3578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68597C-A65B-9B4E-9784-FE85DBB277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21623" y="27227"/>
                <a:ext cx="7886700" cy="99417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000" dirty="0"/>
                  <a:t> mode operation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68597C-A65B-9B4E-9784-FE85DBB277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21623" y="27227"/>
                <a:ext cx="7886700" cy="994172"/>
              </a:xfrm>
              <a:blipFill>
                <a:blip r:embed="rId3"/>
                <a:stretch>
                  <a:fillRect t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0F89BB-38DD-9545-B989-D89AF2CAFD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838134"/>
                <a:ext cx="7886700" cy="3263504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arrive ~100ns after beam</a:t>
                </a:r>
              </a:p>
              <a:p>
                <a:pPr lvl="1"/>
                <a:r>
                  <a:rPr lang="en-US" sz="1800" dirty="0"/>
                  <a:t>Accompanied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DIF and ‘flash’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A total of O(10</a:t>
                </a:r>
                <a:r>
                  <a:rPr lang="en-US" sz="1800" baseline="30000" dirty="0"/>
                  <a:t>4</a:t>
                </a:r>
                <a:r>
                  <a:rPr lang="en-US" sz="1800" dirty="0"/>
                  <a:t>) during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presence</a:t>
                </a:r>
              </a:p>
              <a:p>
                <a:r>
                  <a:rPr lang="en-US" sz="1800" dirty="0"/>
                  <a:t>Solution: Select data time window</a:t>
                </a:r>
              </a:p>
              <a:p>
                <a:pPr lvl="1"/>
                <a:r>
                  <a:rPr lang="en-US" sz="1800" dirty="0"/>
                  <a:t>200&lt;T&lt;300ns, operate at 1/5 intensity</a:t>
                </a:r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0F89BB-38DD-9545-B989-D89AF2CAFD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838134"/>
                <a:ext cx="7886700" cy="3263504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0C561C2-5F71-AF40-9F85-D5724CB0C2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342"/>
          <a:stretch/>
        </p:blipFill>
        <p:spPr>
          <a:xfrm>
            <a:off x="5273122" y="933994"/>
            <a:ext cx="3699428" cy="21619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1A3511-9FC6-6947-B851-401CFB8EF277}"/>
              </a:ext>
            </a:extLst>
          </p:cNvPr>
          <p:cNvSpPr txBox="1"/>
          <p:nvPr/>
        </p:nvSpPr>
        <p:spPr>
          <a:xfrm>
            <a:off x="5649361" y="3095911"/>
            <a:ext cx="32148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Number of particles arriving at the stopping target versus time during one proton pulse.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49F8E-A98B-5944-9DE8-B540197C696F}"/>
              </a:ext>
            </a:extLst>
          </p:cNvPr>
          <p:cNvSpPr txBox="1"/>
          <p:nvPr/>
        </p:nvSpPr>
        <p:spPr>
          <a:xfrm>
            <a:off x="5013879" y="4037897"/>
            <a:ext cx="2577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Simulated e+ momentum versus time distribution passing through the Mu2e tracker, in one pulse. </a:t>
            </a:r>
          </a:p>
          <a:p>
            <a:endParaRPr lang="en-US" sz="1350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5989E59-1F34-2A45-92F5-C98A6A4C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5B095DA-6995-424F-AC21-6F8CC4B0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54F41A-C6D0-7B47-9F1E-89151319B84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0436E47-EC72-5542-8E4E-EE5E47BA13B7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60729-4775-7347-A8D7-72DA1901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5" y="242853"/>
            <a:ext cx="7533412" cy="994172"/>
          </a:xfrm>
        </p:spPr>
        <p:txBody>
          <a:bodyPr>
            <a:normAutofit/>
          </a:bodyPr>
          <a:lstStyle/>
          <a:p>
            <a:r>
              <a:rPr lang="en-US" sz="3000" dirty="0"/>
              <a:t>Problems: DAQ stream rate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AA4199-7D43-394C-AE57-2A947C4BEF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9522" y="1478181"/>
                <a:ext cx="7184171" cy="277876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950" dirty="0"/>
                  <a:t>Mu2e nominal operation: </a:t>
                </a:r>
              </a:p>
              <a:p>
                <a:pPr lvl="1"/>
                <a:r>
                  <a:rPr lang="en-US" sz="1950" dirty="0"/>
                  <a:t>‘Online’ trigger</a:t>
                </a:r>
              </a:p>
              <a:p>
                <a:pPr lvl="1"/>
                <a:r>
                  <a:rPr lang="en-US" sz="1950" dirty="0"/>
                  <a:t>Stream rate: 330MB/sec</a:t>
                </a:r>
              </a:p>
              <a:p>
                <a:r>
                  <a:rPr lang="en-US" sz="1950" dirty="0"/>
                  <a:t>Solution: intensity at 1/5 nominal</a:t>
                </a:r>
              </a:p>
              <a:p>
                <a:pPr lvl="1"/>
                <a:r>
                  <a:rPr lang="en-US" sz="1950" dirty="0"/>
                  <a:t>All hits data: ~1GB/sec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9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</m:t>
                    </m:r>
                  </m:oMath>
                </a14:m>
                <a:r>
                  <a:rPr lang="en-US" sz="1950" dirty="0"/>
                  <a:t> requirement rate</a:t>
                </a:r>
              </a:p>
              <a:p>
                <a:pPr lvl="1"/>
                <a:r>
                  <a:rPr lang="en-US" sz="1950" dirty="0"/>
                  <a:t>Assuming degrader in place</a:t>
                </a:r>
              </a:p>
              <a:p>
                <a:r>
                  <a:rPr lang="en-US" sz="1950" dirty="0"/>
                  <a:t>Issue: end-of-file packets “filter”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AA4199-7D43-394C-AE57-2A947C4BEF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522" y="1478181"/>
                <a:ext cx="7184171" cy="277876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572804C-848B-9441-9A4D-6113F24CF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54" y="1178592"/>
            <a:ext cx="4509377" cy="36213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1C581-9674-DC49-B20B-EA9775B61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012F5-C701-5948-ABC4-2FA71B23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54F41A-C6D0-7B47-9F1E-89151319B84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67EF11-5C77-204F-8647-5445422C029A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0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F4FF6C-11F9-B647-933C-A444AF652D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3739" y="1251969"/>
                <a:ext cx="7184171" cy="3289706"/>
              </a:xfrm>
            </p:spPr>
            <p:txBody>
              <a:bodyPr>
                <a:normAutofit fontScale="25000" lnSpcReduction="20000"/>
              </a:bodyPr>
              <a:lstStyle/>
              <a:p>
                <a:r>
                  <a:rPr lang="en-US" sz="6400" dirty="0"/>
                  <a:t>Estimate rejection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𝐵𝐾𝐺</m:t>
                        </m:r>
                      </m:sub>
                    </m:sSub>
                  </m:oMath>
                </a14:m>
                <a:endParaRPr lang="en-US" sz="6400" dirty="0"/>
              </a:p>
              <a:p>
                <a:pPr lvl="1"/>
                <a:r>
                  <a:rPr lang="en-US" sz="6400" dirty="0"/>
                  <a:t>Criteria: any</a:t>
                </a:r>
                <a14:m>
                  <m:oMath xmlns:m="http://schemas.openxmlformats.org/officeDocument/2006/math">
                    <m:r>
                      <a:rPr lang="en-US" sz="6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4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6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6400" dirty="0"/>
                  <a:t> enter the tracker</a:t>
                </a:r>
              </a:p>
              <a:p>
                <a:pPr lvl="1"/>
                <a:r>
                  <a:rPr lang="en-US" sz="6400" dirty="0"/>
                  <a:t>Box cuts based on MC track features</a:t>
                </a: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sz="6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6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6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6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6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den>
                    </m:f>
                    <m:r>
                      <a:rPr lang="en-US" sz="6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6400" dirty="0"/>
                  <a:t>, Closest approach,</a:t>
                </a:r>
              </a:p>
              <a:p>
                <a:pPr lvl="2"/>
                <a:r>
                  <a:rPr lang="en-US" sz="6400" dirty="0"/>
                  <a:t>Max radii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6400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lang="en-US" sz="6400" dirty="0"/>
              </a:p>
              <a:p>
                <a:pPr lvl="2"/>
                <a:r>
                  <a:rPr lang="en-US" sz="6400" dirty="0"/>
                  <a:t>Closest approach to center</a:t>
                </a:r>
              </a:p>
              <a:p>
                <a:pPr lvl="2"/>
                <a:r>
                  <a:rPr lang="en-US" sz="6400" dirty="0"/>
                  <a:t>Fine tune time window</a:t>
                </a:r>
              </a:p>
              <a:p>
                <a:pPr lvl="2"/>
                <a:r>
                  <a:rPr lang="en-US" sz="6400" dirty="0"/>
                  <a:t>…</a:t>
                </a:r>
              </a:p>
              <a:p>
                <a:pPr lvl="2"/>
                <a:r>
                  <a:rPr lang="en-US" sz="6400" dirty="0"/>
                  <a:t>yield ~10 S/N improvement</a:t>
                </a:r>
              </a:p>
              <a:p>
                <a:pPr lvl="1"/>
                <a:r>
                  <a:rPr lang="en-US" sz="6400" dirty="0"/>
                  <a:t>Expect further improvement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6400" b="0" i="1" smtClean="0">
                            <a:latin typeface="Cambria Math" panose="02040503050406030204" pitchFamily="18" charset="0"/>
                          </a:rPr>
                          <m:t>𝐵𝐾𝐺</m:t>
                        </m:r>
                      </m:sub>
                    </m:sSub>
                  </m:oMath>
                </a14:m>
                <a:endParaRPr lang="en-US" sz="6400" dirty="0"/>
              </a:p>
              <a:p>
                <a:pPr lvl="2"/>
                <a:r>
                  <a:rPr lang="en-US" sz="6400" dirty="0"/>
                  <a:t>Optimized track selection</a:t>
                </a:r>
              </a:p>
              <a:p>
                <a:pPr lvl="2"/>
                <a:r>
                  <a:rPr lang="en-US" sz="6400" dirty="0"/>
                  <a:t>Another O(10) improvement might be possible</a:t>
                </a:r>
              </a:p>
              <a:p>
                <a:pPr lvl="2"/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  <a:p>
                <a:pPr marL="342900" lvl="1" indent="0">
                  <a:buNone/>
                </a:pPr>
                <a:endParaRPr lang="en-US" dirty="0"/>
              </a:p>
              <a:p>
                <a:pPr lvl="2"/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F4FF6C-11F9-B647-933C-A444AF652D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739" y="1251969"/>
                <a:ext cx="7184171" cy="328970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D9D208B6-E267-254C-B0FD-FCD64D3111A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000" dirty="0"/>
                  <a:t> DIF offline rejection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D9D208B6-E267-254C-B0FD-FCD64D311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DBFF045-BAB1-7F43-8938-7337663B300B}"/>
              </a:ext>
            </a:extLst>
          </p:cNvPr>
          <p:cNvGrpSpPr/>
          <p:nvPr/>
        </p:nvGrpSpPr>
        <p:grpSpPr>
          <a:xfrm>
            <a:off x="5785777" y="2509939"/>
            <a:ext cx="2288038" cy="2369993"/>
            <a:chOff x="5752285" y="925571"/>
            <a:chExt cx="5348578" cy="5264679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C4BF6C45-8B73-C34E-8203-87370A05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2285" y="925571"/>
              <a:ext cx="5348578" cy="526467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719FC5-F784-8747-A859-F1F49AD9A1E0}"/>
                </a:ext>
              </a:extLst>
            </p:cNvPr>
            <p:cNvSpPr/>
            <p:nvPr/>
          </p:nvSpPr>
          <p:spPr>
            <a:xfrm>
              <a:off x="6646606" y="925571"/>
              <a:ext cx="3873910" cy="2346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1C6C47-15A3-7E41-8A86-6299C1467C68}"/>
              </a:ext>
            </a:extLst>
          </p:cNvPr>
          <p:cNvCxnSpPr>
            <a:cxnSpLocks/>
          </p:cNvCxnSpPr>
          <p:nvPr/>
        </p:nvCxnSpPr>
        <p:spPr>
          <a:xfrm flipH="1" flipV="1">
            <a:off x="6725162" y="3253817"/>
            <a:ext cx="204634" cy="48690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FFDD4D-B14B-0346-A4B4-E8C7A53811F6}"/>
              </a:ext>
            </a:extLst>
          </p:cNvPr>
          <p:cNvSpPr txBox="1"/>
          <p:nvPr/>
        </p:nvSpPr>
        <p:spPr>
          <a:xfrm>
            <a:off x="6942288" y="3298628"/>
            <a:ext cx="648929" cy="3000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Rmax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66316E74-47E5-494F-AB25-DF8045C1B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4580">
            <a:off x="4329907" y="1078707"/>
            <a:ext cx="4743450" cy="1247775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A55A6FE-2C6C-D843-ADC8-FB3D9477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6DA4904-6E9B-BD42-B5FC-4EC854A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54F41A-C6D0-7B47-9F1E-89151319B848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175F53-73F4-DA44-AF8F-9683F9EBF0E3}"/>
              </a:ext>
            </a:extLst>
          </p:cNvPr>
          <p:cNvGrpSpPr/>
          <p:nvPr/>
        </p:nvGrpSpPr>
        <p:grpSpPr>
          <a:xfrm>
            <a:off x="6543187" y="1101928"/>
            <a:ext cx="965816" cy="899441"/>
            <a:chOff x="5420625" y="2511159"/>
            <a:chExt cx="1940295" cy="175474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BA52A71-C534-9D48-8D9A-2EAC9F8CFE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3009" y="2639378"/>
              <a:ext cx="0" cy="10410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C9887E9-2FF8-034B-93FB-E9907A142011}"/>
                </a:ext>
              </a:extLst>
            </p:cNvPr>
            <p:cNvCxnSpPr>
              <a:cxnSpLocks/>
            </p:cNvCxnSpPr>
            <p:nvPr/>
          </p:nvCxnSpPr>
          <p:spPr>
            <a:xfrm>
              <a:off x="5873009" y="3680460"/>
              <a:ext cx="92403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0F4699-9ED2-7343-B81F-5D1EC9547F9B}"/>
                </a:ext>
              </a:extLst>
            </p:cNvPr>
            <p:cNvSpPr txBox="1"/>
            <p:nvPr/>
          </p:nvSpPr>
          <p:spPr>
            <a:xfrm>
              <a:off x="5420625" y="2511159"/>
              <a:ext cx="914401" cy="585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5B6062C-1549-0F41-AA18-C4955D71FEA7}"/>
                </a:ext>
              </a:extLst>
            </p:cNvPr>
            <p:cNvSpPr txBox="1"/>
            <p:nvPr/>
          </p:nvSpPr>
          <p:spPr>
            <a:xfrm>
              <a:off x="6446519" y="3680462"/>
              <a:ext cx="914401" cy="585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Z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4F9BBC-0495-A447-BEBE-91A5BFA07983}"/>
              </a:ext>
            </a:extLst>
          </p:cNvPr>
          <p:cNvSpPr txBox="1"/>
          <p:nvPr/>
        </p:nvSpPr>
        <p:spPr>
          <a:xfrm>
            <a:off x="4301989" y="2139745"/>
            <a:ext cx="10417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target area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9C8DF0-4061-464C-9CA4-8669CBB8A9A8}"/>
              </a:ext>
            </a:extLst>
          </p:cNvPr>
          <p:cNvSpPr txBox="1"/>
          <p:nvPr/>
        </p:nvSpPr>
        <p:spPr>
          <a:xfrm>
            <a:off x="6871105" y="2173589"/>
            <a:ext cx="10417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tracker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D02FE9-70C4-524D-9B9A-EE718A9F0902}"/>
              </a:ext>
            </a:extLst>
          </p:cNvPr>
          <p:cNvSpPr txBox="1"/>
          <p:nvPr/>
        </p:nvSpPr>
        <p:spPr>
          <a:xfrm>
            <a:off x="8073815" y="2173589"/>
            <a:ext cx="10417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calorimeter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896200DB-B7AD-7A48-8A60-85956F480C60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81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AEE8C459-0DA0-C941-9F62-6E11B5F8C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658" y="1297925"/>
            <a:ext cx="3601736" cy="15468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7351F58-E965-B14C-9455-34A96CA63E8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5582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3300" dirty="0"/>
                  <a:t>Reduce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300" dirty="0"/>
                  <a:t> DIF, </a:t>
                </a:r>
                <a:br>
                  <a:rPr lang="en-US" sz="3300" dirty="0"/>
                </a:br>
                <a:r>
                  <a:rPr lang="en-US" sz="3300" dirty="0"/>
                  <a:t>increase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3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300" dirty="0"/>
                  <a:t> stops</a:t>
                </a:r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7351F58-E965-B14C-9455-34A96CA63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5582"/>
                <a:ext cx="7886700" cy="994172"/>
              </a:xfrm>
              <a:blipFill>
                <a:blip r:embed="rId3"/>
                <a:stretch>
                  <a:fillRect t="-625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078968-CC6E-A54E-9071-3105D6FC0B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30679"/>
                <a:ext cx="7886700" cy="3670543"/>
              </a:xfrm>
            </p:spPr>
            <p:txBody>
              <a:bodyPr>
                <a:normAutofit fontScale="70000" lnSpcReduction="2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600" dirty="0"/>
                  <a:t> DIF dominates the S/N</a:t>
                </a:r>
              </a:p>
              <a:p>
                <a:r>
                  <a:rPr lang="en-US" sz="2600" dirty="0"/>
                  <a:t>Solution: momentum degrader (MD)</a:t>
                </a:r>
              </a:p>
              <a:p>
                <a:pPr lvl="1"/>
                <a:r>
                  <a:rPr lang="en-US" sz="2600" dirty="0"/>
                  <a:t>Upstream of stopping target</a:t>
                </a:r>
              </a:p>
              <a:p>
                <a:pPr lvl="1"/>
                <a:r>
                  <a:rPr lang="en-US" sz="2600" dirty="0"/>
                  <a:t>Reduce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/>
                  <a:t>DIF background</a:t>
                </a:r>
              </a:p>
              <a:p>
                <a:pPr lvl="1"/>
                <a:r>
                  <a:rPr lang="en-US" sz="2600" dirty="0"/>
                  <a:t>Increase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600" dirty="0"/>
                  <a:t> stops in target</a:t>
                </a:r>
              </a:p>
              <a:p>
                <a:pPr lvl="1"/>
                <a:r>
                  <a:rPr lang="en-US" sz="2600" dirty="0"/>
                  <a:t>Figure of merit:</a:t>
                </a:r>
              </a:p>
              <a:p>
                <a:endParaRPr lang="en-US" sz="260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endParaRPr lang="en-US" sz="2600" dirty="0"/>
              </a:p>
              <a:p>
                <a:r>
                  <a:rPr lang="en-US" sz="2600" dirty="0"/>
                  <a:t>Example: 3mm Ti degrader </a:t>
                </a:r>
              </a:p>
              <a:p>
                <a:endParaRPr lang="en-US" sz="2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600" dirty="0"/>
                  <a:t> stop,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1/6</m:t>
                    </m:r>
                  </m:oMath>
                </a14:m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600" dirty="0"/>
                  <a:t> DIF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𝑀𝐷</m:t>
                        </m:r>
                      </m:sub>
                    </m:sSub>
                  </m:oMath>
                </a14:m>
                <a:r>
                  <a:rPr lang="en-US" sz="2600" dirty="0"/>
                  <a:t>=7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078968-CC6E-A54E-9071-3105D6FC0B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30679"/>
                <a:ext cx="7886700" cy="367054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9F895C4-C27C-E540-AB4A-561776CE5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2758301"/>
            <a:ext cx="2994369" cy="81293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14AB892-0FE5-5349-952A-6D439E57A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2844730"/>
            <a:ext cx="3349725" cy="19734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E8D7C4-BC39-9C42-88FB-7356D7DFDB02}"/>
              </a:ext>
            </a:extLst>
          </p:cNvPr>
          <p:cNvGrpSpPr/>
          <p:nvPr/>
        </p:nvGrpSpPr>
        <p:grpSpPr>
          <a:xfrm>
            <a:off x="7632723" y="1347614"/>
            <a:ext cx="910318" cy="907874"/>
            <a:chOff x="5532120" y="2498011"/>
            <a:chExt cx="1828802" cy="176625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FE88BDF-DAF5-F948-83C7-175D2DBB64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3009" y="2639378"/>
              <a:ext cx="0" cy="10410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E8A54AD-D31E-424D-922B-82886397BC72}"/>
                </a:ext>
              </a:extLst>
            </p:cNvPr>
            <p:cNvCxnSpPr>
              <a:cxnSpLocks/>
            </p:cNvCxnSpPr>
            <p:nvPr/>
          </p:nvCxnSpPr>
          <p:spPr>
            <a:xfrm>
              <a:off x="5873009" y="3680460"/>
              <a:ext cx="9240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D136BF-4F8E-6244-9A1F-30BFCCC15AB9}"/>
                </a:ext>
              </a:extLst>
            </p:cNvPr>
            <p:cNvSpPr txBox="1"/>
            <p:nvPr/>
          </p:nvSpPr>
          <p:spPr>
            <a:xfrm>
              <a:off x="5532120" y="2498011"/>
              <a:ext cx="914401" cy="583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468B4-BDC9-CD4D-8312-F0A420ABFC5A}"/>
                </a:ext>
              </a:extLst>
            </p:cNvPr>
            <p:cNvSpPr txBox="1"/>
            <p:nvPr/>
          </p:nvSpPr>
          <p:spPr>
            <a:xfrm>
              <a:off x="6446521" y="3680460"/>
              <a:ext cx="914401" cy="583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Z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F95719-1CDD-8143-93B3-8513267B937E}"/>
              </a:ext>
            </a:extLst>
          </p:cNvPr>
          <p:cNvSpPr txBox="1"/>
          <p:nvPr/>
        </p:nvSpPr>
        <p:spPr>
          <a:xfrm>
            <a:off x="6228184" y="2437824"/>
            <a:ext cx="685800" cy="30008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56BF27-322C-1C41-8EA7-3C8B750F8F36}"/>
              </a:ext>
            </a:extLst>
          </p:cNvPr>
          <p:cNvCxnSpPr>
            <a:stCxn id="15" idx="2"/>
          </p:cNvCxnSpPr>
          <p:nvPr/>
        </p:nvCxnSpPr>
        <p:spPr>
          <a:xfrm>
            <a:off x="6571084" y="2737906"/>
            <a:ext cx="0" cy="42362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60FD89E-4404-6846-8BC9-317DF65F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WIN2023 Flavor, Shihua Huang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695259-6E3E-4048-AA33-5CCFAFFB0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54F41A-C6D0-7B47-9F1E-89151319B84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3C161836-6C46-7145-AE57-81130A083105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2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AD58F-8F35-0043-B6E2-B742F4F4B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89890-937A-0F48-9DCA-9C86A8265F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Mu2e: neutrinoless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conversion</a:t>
                </a:r>
              </a:p>
              <a:p>
                <a:r>
                  <a:rPr lang="en-US" dirty="0"/>
                  <a:t>Momentum validation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decay</a:t>
                </a:r>
              </a:p>
              <a:p>
                <a:r>
                  <a:rPr lang="en-US" dirty="0"/>
                  <a:t>Searches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Searches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Conclusion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89890-937A-0F48-9DCA-9C86A8265F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F812A-A029-1F44-B0A7-977E9403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499CD-016F-4548-8E69-F278B37CF6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83351-B171-464B-9581-EA73F13F4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375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AE51B9-6A1E-E046-84D3-62FF9133B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78" y="3883841"/>
            <a:ext cx="42005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FA3689-6F35-5544-94B2-10ECF4B965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/>
                  <a:t>searches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3000" dirty="0"/>
                  <a:t>20 MeV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FA3689-6F35-5544-94B2-10ECF4B965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D43CAF-2B4F-3940-A670-EC56B1AEF5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1" y="1153820"/>
                <a:ext cx="4180313" cy="3716614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Momentum calibration data can be re-purposed to search for new physics,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1800" dirty="0"/>
                  <a:t>Setting a limit on  BR(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800" dirty="0"/>
                  <a:t>)  translates to searching for excess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production </a:t>
                </a:r>
              </a:p>
              <a:p>
                <a:r>
                  <a:rPr lang="en-US" sz="1800" dirty="0"/>
                  <a:t>In case of observing a null result, a 90% CL branching ratio can be set, depending on running conditions;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34290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D43CAF-2B4F-3940-A670-EC56B1AEF5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1" y="1153820"/>
                <a:ext cx="4180313" cy="3716614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4F8907-CE41-D342-90BC-DACF461AE16E}"/>
                  </a:ext>
                </a:extLst>
              </p:cNvPr>
              <p:cNvSpPr txBox="1"/>
              <p:nvPr/>
            </p:nvSpPr>
            <p:spPr>
              <a:xfrm>
                <a:off x="6187109" y="3749537"/>
                <a:ext cx="3330851" cy="939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90% CL limit;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US" sz="1350" i="1">
                        <a:latin typeface="Cambria Math" panose="02040503050406030204" pitchFamily="18" charset="0"/>
                      </a:rPr>
                      <m:t>=14</m:t>
                    </m:r>
                  </m:oMath>
                </a14:m>
                <a:r>
                  <a:rPr lang="en-US" sz="1350" dirty="0"/>
                  <a:t>days</a:t>
                </a:r>
              </a:p>
              <a:p>
                <a:r>
                  <a:rPr lang="en-US" sz="1350" dirty="0"/>
                  <a:t>proton intensity = 1/5 nominal</a:t>
                </a:r>
              </a:p>
              <a:p>
                <a:r>
                  <a:rPr lang="en-US" sz="1350" dirty="0"/>
                  <a:t>MD in place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𝑀𝐷</m:t>
                        </m:r>
                      </m:sub>
                    </m:sSub>
                  </m:oMath>
                </a14:m>
                <a:r>
                  <a:rPr lang="en-US" sz="1350" dirty="0"/>
                  <a:t>=7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4F8907-CE41-D342-90BC-DACF461AE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109" y="3749537"/>
                <a:ext cx="3330851" cy="939296"/>
              </a:xfrm>
              <a:prstGeom prst="rect">
                <a:avLst/>
              </a:prstGeom>
              <a:blipFill>
                <a:blip r:embed="rId5"/>
                <a:stretch>
                  <a:fillRect l="-380" t="-1333"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2E54373-FCC4-8A42-B9D3-9B0398E7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B735A34-EA9F-BC4A-8FFF-11C110D9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54F41A-C6D0-7B47-9F1E-89151319B84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E2F2BEA0-66A0-2046-85B3-F33BDB83C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1339551"/>
            <a:ext cx="3257550" cy="222885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21542CD-6C33-FB41-83DF-37A40197FC16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91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0399-36F5-4148-90DD-DEA476B8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096DA1-1352-AD41-8E6A-9880290FB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1631" y="1296118"/>
                <a:ext cx="7596412" cy="2778766"/>
              </a:xfrm>
            </p:spPr>
            <p:txBody>
              <a:bodyPr>
                <a:noAutofit/>
              </a:bodyPr>
              <a:lstStyle/>
              <a:p>
                <a:r>
                  <a:rPr lang="en-US" sz="1500" dirty="0"/>
                  <a:t>A Mu2e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500" dirty="0"/>
                  <a:t> validation run operating at 50% of nominal B-field</a:t>
                </a:r>
              </a:p>
              <a:p>
                <a:pPr lvl="1"/>
                <a:r>
                  <a:rPr lang="en-US" sz="1500" dirty="0"/>
                  <a:t>On the O(1) day might achieve keV level momentum scale precision </a:t>
                </a:r>
              </a:p>
              <a:p>
                <a:pPr lvl="1"/>
                <a:r>
                  <a:rPr lang="en-US" sz="1500" dirty="0"/>
                  <a:t>On the O(2) weeks validating the full momentum range</a:t>
                </a:r>
              </a:p>
              <a:p>
                <a:r>
                  <a:rPr lang="en-US" sz="1500" dirty="0"/>
                  <a:t>Proposed 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5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5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500" dirty="0"/>
                  <a:t> </a:t>
                </a:r>
              </a:p>
              <a:p>
                <a:pPr lvl="1"/>
                <a:r>
                  <a:rPr lang="en-US" sz="1500" dirty="0"/>
                  <a:t>Complementing Mu2e’s main indirect search goal,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500" dirty="0"/>
                  <a:t> conversion</a:t>
                </a:r>
              </a:p>
              <a:p>
                <a:pPr lvl="1"/>
                <a:r>
                  <a:rPr lang="en-US" sz="1500" dirty="0"/>
                  <a:t>10</a:t>
                </a:r>
                <a:r>
                  <a:rPr lang="en-US" sz="1500" baseline="30000" dirty="0"/>
                  <a:t>2</a:t>
                </a:r>
                <a:r>
                  <a:rPr lang="en-US" sz="1500" dirty="0"/>
                  <a:t> improvement in branching ratio sensitivity limit at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500" dirty="0"/>
                  <a:t> 20 MeV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00" dirty="0"/>
                  <a:t>branching ratio limit might be achievable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500" dirty="0"/>
                  <a:t> 0</a:t>
                </a:r>
              </a:p>
              <a:p>
                <a:r>
                  <a:rPr lang="en-US" sz="1500" dirty="0"/>
                  <a:t>Proposed 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50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5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500" dirty="0"/>
              </a:p>
              <a:p>
                <a:pPr lvl="1"/>
                <a:r>
                  <a:rPr lang="en-US" sz="1500" dirty="0"/>
                  <a:t>Search for Heavy Neutral Lepton in the range 65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500" dirty="0"/>
                  <a:t> 20 MeV.</a:t>
                </a:r>
              </a:p>
              <a:p>
                <a:pPr lvl="1"/>
                <a:r>
                  <a:rPr lang="en-US" sz="1500" dirty="0"/>
                  <a:t>A x10 improvement of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00" dirty="0"/>
                  <a:t>branching ratio limit 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150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500" dirty="0"/>
                  <a:t> 20 MeV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096DA1-1352-AD41-8E6A-9880290FB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1631" y="1296118"/>
                <a:ext cx="7596412" cy="277876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03385-24D2-DF4B-9B62-344EBE462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3738B-E101-1542-B907-8F4FADE189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B01FD-D535-2447-AA20-C6669C59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22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6802B-9519-4D40-9D2E-96E32E50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48E9E-C744-5940-8627-4FD5F3ACE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350" dirty="0"/>
              <a:t>[1] P. Banerjee, A. Coutinho, T. Engel, A. </a:t>
            </a:r>
            <a:r>
              <a:rPr lang="en-US" sz="1350" dirty="0" err="1"/>
              <a:t>Gurgone</a:t>
            </a:r>
            <a:r>
              <a:rPr lang="en-US" sz="1350" dirty="0"/>
              <a:t>, A. Signer, and Y. Ulrich, High-precision muon decay predictions for ALP searches, </a:t>
            </a:r>
            <a:r>
              <a:rPr lang="en-US" sz="1350" dirty="0" err="1"/>
              <a:t>arXiv</a:t>
            </a:r>
            <a:r>
              <a:rPr lang="en-US" sz="1350" dirty="0"/>
              <a:t> preprint arXiv:2211.01040 (2022).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[2] A. </a:t>
            </a:r>
            <a:r>
              <a:rPr lang="en-US" sz="1350" dirty="0" err="1"/>
              <a:t>Grossheim</a:t>
            </a:r>
            <a:r>
              <a:rPr lang="en-US" sz="1350" dirty="0"/>
              <a:t>, R. Bayes, J. Bueno, </a:t>
            </a:r>
            <a:r>
              <a:rPr lang="en-US" sz="1350" i="1" dirty="0"/>
              <a:t>et al.</a:t>
            </a:r>
            <a:r>
              <a:rPr lang="en-US" sz="1350" dirty="0"/>
              <a:t>, “Decay of negative muons bound in al 27,” </a:t>
            </a:r>
            <a:r>
              <a:rPr lang="en-US" sz="1350" i="1" dirty="0"/>
              <a:t>Phys. Rev. D</a:t>
            </a:r>
            <a:r>
              <a:rPr lang="en-US" sz="1350" dirty="0"/>
              <a:t>, vol. 80, p. 052 012, 5 Sep. 2009. DOI: 10.1103/PhysRevD.80.052012. </a:t>
            </a:r>
          </a:p>
          <a:p>
            <a:pPr>
              <a:lnSpc>
                <a:spcPct val="110000"/>
              </a:lnSpc>
            </a:pPr>
            <a:r>
              <a:rPr lang="en-US" sz="1350" dirty="0"/>
              <a:t>[3] R. Watanabe, M. Fukui, H. </a:t>
            </a:r>
            <a:r>
              <a:rPr lang="en-US" sz="1350" dirty="0" err="1"/>
              <a:t>Ohtsubo</a:t>
            </a:r>
            <a:r>
              <a:rPr lang="en-US" sz="1350" dirty="0"/>
              <a:t>, and M. Morita, “Angular Distribution of Electrons in Bound Muon Decay,” </a:t>
            </a:r>
            <a:r>
              <a:rPr lang="en-US" sz="1350" i="1" dirty="0"/>
              <a:t>Prog. </a:t>
            </a:r>
            <a:r>
              <a:rPr lang="en-US" sz="1350" i="1" dirty="0" err="1"/>
              <a:t>Theor</a:t>
            </a:r>
            <a:r>
              <a:rPr lang="en-US" sz="1350" i="1" dirty="0"/>
              <a:t>. Phys.</a:t>
            </a:r>
            <a:r>
              <a:rPr lang="en-US" sz="1350" dirty="0"/>
              <a:t>, vol. 78, pp. 114–122, 1987. DOI: 10.1143/PTP. 78.114. </a:t>
            </a:r>
          </a:p>
          <a:p>
            <a:pPr marL="171450" indent="-171450" defTabSz="685800">
              <a:lnSpc>
                <a:spcPct val="110000"/>
              </a:lnSpc>
              <a:spcBef>
                <a:spcPts val="750"/>
              </a:spcBef>
              <a:defRPr/>
            </a:pPr>
            <a:r>
              <a:rPr lang="en-US" sz="1350" dirty="0">
                <a:solidFill>
                  <a:prstClr val="black"/>
                </a:solidFill>
              </a:rPr>
              <a:t>    [4] A. Czarnecki, M. Dowling, X. Garcia </a:t>
            </a:r>
            <a:r>
              <a:rPr lang="en-US" sz="1350" dirty="0" err="1">
                <a:solidFill>
                  <a:prstClr val="black"/>
                </a:solidFill>
              </a:rPr>
              <a:t>i</a:t>
            </a:r>
            <a:r>
              <a:rPr lang="en-US" sz="1350" dirty="0">
                <a:solidFill>
                  <a:prstClr val="black"/>
                </a:solidFill>
              </a:rPr>
              <a:t> </a:t>
            </a:r>
            <a:r>
              <a:rPr lang="en-US" sz="1350" dirty="0" err="1">
                <a:solidFill>
                  <a:prstClr val="black"/>
                </a:solidFill>
              </a:rPr>
              <a:t>Tormo</a:t>
            </a:r>
            <a:r>
              <a:rPr lang="en-US" sz="1350" dirty="0">
                <a:solidFill>
                  <a:prstClr val="black"/>
                </a:solidFill>
              </a:rPr>
              <a:t>, W. J. Marciano, and R. Szafron, “Michel decay   spectrum for a muon bound to a nucleus,” </a:t>
            </a:r>
            <a:r>
              <a:rPr lang="en-US" sz="1350" i="1" dirty="0">
                <a:solidFill>
                  <a:prstClr val="black"/>
                </a:solidFill>
              </a:rPr>
              <a:t>Phys. Rev. D</a:t>
            </a:r>
            <a:r>
              <a:rPr lang="en-US" sz="1350" dirty="0">
                <a:solidFill>
                  <a:prstClr val="black"/>
                </a:solidFill>
              </a:rPr>
              <a:t>, vol. 90, no. 9, p. 093 002, 2014. DOI: 10.1103/PhysRevD.90.093002. </a:t>
            </a:r>
            <a:r>
              <a:rPr lang="en-US" sz="1350" dirty="0" err="1">
                <a:solidFill>
                  <a:prstClr val="black"/>
                </a:solidFill>
              </a:rPr>
              <a:t>arXiv</a:t>
            </a:r>
            <a:r>
              <a:rPr lang="en-US" sz="1350" dirty="0">
                <a:solidFill>
                  <a:prstClr val="black"/>
                </a:solidFill>
              </a:rPr>
              <a:t>: 1406.3575 [hep-</a:t>
            </a:r>
            <a:r>
              <a:rPr lang="en-US" sz="1350" dirty="0" err="1">
                <a:solidFill>
                  <a:prstClr val="black"/>
                </a:solidFill>
              </a:rPr>
              <a:t>ph</a:t>
            </a:r>
            <a:r>
              <a:rPr lang="en-US" sz="1350" dirty="0">
                <a:solidFill>
                  <a:prstClr val="black"/>
                </a:solidFill>
              </a:rPr>
              <a:t>]. </a:t>
            </a: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62334-3CE4-8242-8233-A04F0C56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8E4CC-377E-2845-84D6-42D9660E54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BE6FD-61F1-D14B-A4E8-E163CC07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4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026A4-32A9-0A4C-9E49-616D7CAC1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4ED06-7959-4946-BDB5-324CEE39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51" y="1564474"/>
            <a:ext cx="7184171" cy="2778766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Thank you!</a:t>
            </a:r>
          </a:p>
          <a:p>
            <a:pPr marL="0" indent="0" algn="ctr">
              <a:buNone/>
            </a:pP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49126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6DD3-CA1B-DE46-84F5-276BCAF6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80" y="1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/>
              <a:t>Mu2e Experiment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D5A-E28E-404F-8A25-BF8FF68F3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80" y="3744800"/>
            <a:ext cx="8234664" cy="3263504"/>
          </a:xfrm>
        </p:spPr>
        <p:txBody>
          <a:bodyPr/>
          <a:lstStyle/>
          <a:p>
            <a:pPr lvl="1">
              <a:lnSpc>
                <a:spcPct val="114000"/>
              </a:lnSpc>
            </a:pPr>
            <a:r>
              <a:rPr lang="en-US" sz="1800" dirty="0">
                <a:latin typeface="NimbusSanL"/>
              </a:rPr>
              <a:t>The Mu2e experiment will search for </a:t>
            </a:r>
            <a:r>
              <a:rPr lang="el-GR" sz="1800" dirty="0">
                <a:latin typeface="CMMI8"/>
              </a:rPr>
              <a:t>μ </a:t>
            </a:r>
            <a:r>
              <a:rPr lang="el-GR" sz="1800" dirty="0">
                <a:latin typeface="CMSY8"/>
              </a:rPr>
              <a:t>→ </a:t>
            </a:r>
            <a:r>
              <a:rPr lang="en-US" sz="1800" i="1" dirty="0">
                <a:latin typeface="NimbusSanL"/>
              </a:rPr>
              <a:t>e </a:t>
            </a:r>
            <a:r>
              <a:rPr lang="en-US" sz="1800" dirty="0">
                <a:latin typeface="NimbusSanL"/>
              </a:rPr>
              <a:t>conversion in aluminum with an expected upper limit in the absence of a signal of 8 </a:t>
            </a:r>
            <a:r>
              <a:rPr lang="en-US" sz="1800" dirty="0">
                <a:latin typeface="CMSY8"/>
              </a:rPr>
              <a:t>× </a:t>
            </a:r>
            <a:r>
              <a:rPr lang="en-US" sz="1800" dirty="0">
                <a:latin typeface="NimbusSanL"/>
              </a:rPr>
              <a:t>10</a:t>
            </a:r>
            <a:r>
              <a:rPr lang="en-US" sz="1800" baseline="30000" dirty="0">
                <a:latin typeface="CMSY6"/>
              </a:rPr>
              <a:t>−</a:t>
            </a:r>
            <a:r>
              <a:rPr lang="en-US" sz="1800" baseline="30000" dirty="0">
                <a:latin typeface="NimbusSanL"/>
              </a:rPr>
              <a:t>17 </a:t>
            </a:r>
            <a:r>
              <a:rPr lang="en-US" sz="1800" dirty="0">
                <a:latin typeface="NimbusSanL"/>
              </a:rPr>
              <a:t>(90% CL), </a:t>
            </a:r>
            <a:r>
              <a:rPr lang="en-US" sz="1800" dirty="0">
                <a:solidFill>
                  <a:srgbClr val="FF0000"/>
                </a:solidFill>
                <a:latin typeface="NimbusSanL"/>
              </a:rPr>
              <a:t>10,000</a:t>
            </a:r>
            <a:r>
              <a:rPr lang="en-US" sz="1800" dirty="0">
                <a:solidFill>
                  <a:srgbClr val="FF0000"/>
                </a:solidFill>
                <a:latin typeface="CMSY8"/>
              </a:rPr>
              <a:t>× </a:t>
            </a:r>
            <a:r>
              <a:rPr lang="en-US" sz="1800" dirty="0">
                <a:latin typeface="NimbusSanL"/>
              </a:rPr>
              <a:t>improved upon the SINDRUM II limit at 7 x 10</a:t>
            </a:r>
            <a:r>
              <a:rPr lang="en-US" sz="1800" baseline="30000" dirty="0">
                <a:latin typeface="NimbusSanL"/>
              </a:rPr>
              <a:t>-13</a:t>
            </a:r>
            <a:r>
              <a:rPr lang="en-US" sz="1350" dirty="0">
                <a:solidFill>
                  <a:srgbClr val="0000FF"/>
                </a:solidFill>
                <a:latin typeface="NimbusSanL"/>
              </a:rPr>
              <a:t> </a:t>
            </a:r>
            <a:endParaRPr lang="en-US" sz="1350" dirty="0">
              <a:solidFill>
                <a:srgbClr val="0000FF"/>
              </a:solidFill>
              <a:latin typeface="CMMI8"/>
            </a:endParaRPr>
          </a:p>
          <a:p>
            <a:pPr lvl="1">
              <a:lnSpc>
                <a:spcPct val="114000"/>
              </a:lnSpc>
            </a:pPr>
            <a:endParaRPr lang="en-US" sz="1800" dirty="0"/>
          </a:p>
          <a:p>
            <a:pPr lvl="1">
              <a:lnSpc>
                <a:spcPct val="114000"/>
              </a:lnSpc>
            </a:pPr>
            <a:endParaRPr lang="en-US" sz="1800" dirty="0"/>
          </a:p>
          <a:p>
            <a:pPr>
              <a:lnSpc>
                <a:spcPct val="114000"/>
              </a:lnSpc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84F34-ABD2-9448-AAF5-BE253814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925CF-AC62-8E43-A347-8318B824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CFDCA9-746F-7841-A88B-12BD206A7B7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3" name="Picture 62" descr="Diagram&#10;&#10;Description automatically generated">
            <a:extLst>
              <a:ext uri="{FF2B5EF4-FFF2-40B4-BE49-F238E27FC236}">
                <a16:creationId xmlns:a16="http://schemas.microsoft.com/office/drawing/2014/main" id="{A8372810-8EDB-794F-9CD5-B9C11B02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1" y="959662"/>
            <a:ext cx="9101669" cy="211912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DB7376A-7FF1-6940-8EF0-4F21C406CA2A}"/>
              </a:ext>
            </a:extLst>
          </p:cNvPr>
          <p:cNvSpPr txBox="1"/>
          <p:nvPr/>
        </p:nvSpPr>
        <p:spPr>
          <a:xfrm>
            <a:off x="4868602" y="506719"/>
            <a:ext cx="3646748" cy="738664"/>
          </a:xfrm>
          <a:prstGeom prst="rect">
            <a:avLst/>
          </a:prstGeom>
          <a:noFill/>
          <a:ln w="41275">
            <a:solidFill>
              <a:schemeClr val="accent1">
                <a:shade val="50000"/>
                <a:alpha val="8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/>
              <a:t>Measure Charged Lepton Flavor Violation with 2.5 x10</a:t>
            </a:r>
            <a:r>
              <a:rPr lang="en-US" sz="2100" baseline="30000" dirty="0"/>
              <a:t>-17 </a:t>
            </a:r>
            <a:r>
              <a:rPr lang="en-US" sz="2100" dirty="0"/>
              <a:t>S.E.S</a:t>
            </a:r>
            <a:endParaRPr lang="en-US" sz="2100" baseline="30000" dirty="0"/>
          </a:p>
        </p:txBody>
      </p:sp>
      <p:pic>
        <p:nvPicPr>
          <p:cNvPr id="8" name="Picture 7" descr="A picture containing font, text, line, handwriting&#10;&#10;Description automatically generated">
            <a:extLst>
              <a:ext uri="{FF2B5EF4-FFF2-40B4-BE49-F238E27FC236}">
                <a16:creationId xmlns:a16="http://schemas.microsoft.com/office/drawing/2014/main" id="{421D1F31-92D3-5F47-ABCF-9E70E34C6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729" y="3112744"/>
            <a:ext cx="3714543" cy="634895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9E919F-975E-4D41-9A08-4B195897958D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5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E12A4DD-B73D-434D-A835-E28FE7B97B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000" dirty="0"/>
                  <a:t>Mu2e: neutrinoless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000" dirty="0"/>
                  <a:t> conversion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E12A4DD-B73D-434D-A835-E28FE7B97B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4E0CCB-55B0-E54E-A49F-6412D06892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5450" y="1377685"/>
                <a:ext cx="7886700" cy="3263504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CLFV conversion electron signal</a:t>
                </a:r>
              </a:p>
              <a:p>
                <a:pPr lvl="1"/>
                <a:r>
                  <a:rPr lang="en-US" sz="1800" dirty="0"/>
                  <a:t>Mu2e primary physics objective</a:t>
                </a:r>
              </a:p>
              <a:p>
                <a:pPr lvl="1"/>
                <a:r>
                  <a:rPr lang="en-US" sz="1800" dirty="0"/>
                  <a:t>Kinematic: mono-energetic 105 MeV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Expected single event sensitivity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Ο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−17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Problem</a:t>
                </a:r>
              </a:p>
              <a:p>
                <a:pPr lvl="1"/>
                <a:r>
                  <a:rPr lang="en-US" sz="1800" dirty="0"/>
                  <a:t>How to verify search momentum scale</a:t>
                </a:r>
              </a:p>
              <a:p>
                <a:pPr lvl="1"/>
                <a:r>
                  <a:rPr lang="en-US" sz="1800" dirty="0"/>
                  <a:t>SM background has no kinetic feature</a:t>
                </a:r>
              </a:p>
              <a:p>
                <a:pPr lvl="1"/>
                <a:r>
                  <a:rPr lang="en-US" sz="1800" dirty="0"/>
                  <a:t>Muon decay-in-orbit background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4E0CCB-55B0-E54E-A49F-6412D06892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450" y="1377685"/>
                <a:ext cx="7886700" cy="326350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000E435F-6700-1E4E-BDF0-79265C040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50540" y="917211"/>
            <a:ext cx="2831394" cy="375234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CC066-F14F-274A-B9B0-C008D2E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A99B7-E116-6246-8CF8-B7808A822A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94C17-7080-634A-84CF-8EBA1D7C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7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7057D9-3646-1B46-AE21-106929902C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06252" y="189362"/>
                <a:ext cx="7886700" cy="994172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/>
                  <a:t>Momentum validation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dirty="0"/>
                  <a:t>decay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7057D9-3646-1B46-AE21-106929902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06252" y="189362"/>
                <a:ext cx="7886700" cy="994172"/>
              </a:xfrm>
              <a:blipFill>
                <a:blip r:embed="rId2"/>
                <a:stretch>
                  <a:fillRect t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96ADBDB-F179-B948-8FC5-BC2BEFA834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93" y="1425010"/>
                <a:ext cx="5247314" cy="353806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600" dirty="0"/>
                  <a:t>Michel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/>
                  <a:t> have analogous kinematics and similar tracking features when viewed with </a:t>
                </a:r>
                <a:r>
                  <a:rPr lang="en-US" sz="1600" b="1" dirty="0"/>
                  <a:t>50% B-field</a:t>
                </a:r>
              </a:p>
              <a:p>
                <a:pPr lvl="1"/>
                <a:r>
                  <a:rPr lang="en-US" sz="1600" dirty="0"/>
                  <a:t>Unlike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dirty="0"/>
                  <a:t>, no complicate bound state interaction</a:t>
                </a:r>
              </a:p>
              <a:p>
                <a:pPr lvl="1"/>
                <a:r>
                  <a:rPr lang="en-US" sz="1600" dirty="0"/>
                  <a:t>Known to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 dirty="0"/>
                  <a:t>)</a:t>
                </a:r>
                <a:r>
                  <a:rPr lang="en-US" sz="1600" baseline="30000" dirty="0"/>
                  <a:t> </a:t>
                </a:r>
                <a:r>
                  <a:rPr lang="en-US" sz="1600" dirty="0"/>
                  <a:t>QED and NNLO hadronic effects</a:t>
                </a:r>
                <a:r>
                  <a:rPr lang="en-US" sz="1600" baseline="30000" dirty="0"/>
                  <a:t>1</a:t>
                </a:r>
                <a:endParaRPr lang="en-US" sz="1600" dirty="0"/>
              </a:p>
              <a:p>
                <a:pPr lvl="1"/>
                <a:r>
                  <a:rPr lang="en-US" sz="1600" dirty="0"/>
                  <a:t>53MeV Michel edge – clear momentum signature</a:t>
                </a:r>
              </a:p>
              <a:p>
                <a:pPr marL="342900" lvl="1" indent="0">
                  <a:buNone/>
                </a:pPr>
                <a:endParaRPr lang="en-US" sz="1800" dirty="0"/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96ADBDB-F179-B948-8FC5-BC2BEFA83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3" y="1425010"/>
                <a:ext cx="5247314" cy="3538067"/>
              </a:xfrm>
              <a:prstGeom prst="rect">
                <a:avLst/>
              </a:prstGeom>
              <a:blipFill>
                <a:blip r:embed="rId3"/>
                <a:stretch>
                  <a:fillRect t="-1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4C73B9F6-BA23-5747-A9B2-EB9AE43259A1}"/>
              </a:ext>
            </a:extLst>
          </p:cNvPr>
          <p:cNvGrpSpPr/>
          <p:nvPr/>
        </p:nvGrpSpPr>
        <p:grpSpPr>
          <a:xfrm>
            <a:off x="796934" y="2964914"/>
            <a:ext cx="4289414" cy="2004889"/>
            <a:chOff x="832473" y="2354963"/>
            <a:chExt cx="7983348" cy="3571973"/>
          </a:xfrm>
        </p:grpSpPr>
        <p:pic>
          <p:nvPicPr>
            <p:cNvPr id="26" name="Content Placeholder 6" descr="Chart, line chart&#10;&#10;Description automatically generated">
              <a:extLst>
                <a:ext uri="{FF2B5EF4-FFF2-40B4-BE49-F238E27FC236}">
                  <a16:creationId xmlns:a16="http://schemas.microsoft.com/office/drawing/2014/main" id="{6D8D6219-99CB-274A-A64A-15095BF75123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3" y="2354963"/>
              <a:ext cx="5465027" cy="357197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D0D67A6-431C-4B4B-87BD-F7746C3A96C8}"/>
                    </a:ext>
                  </a:extLst>
                </p:cNvPr>
                <p:cNvSpPr txBox="1"/>
                <p:nvPr/>
              </p:nvSpPr>
              <p:spPr>
                <a:xfrm>
                  <a:off x="6165280" y="4009224"/>
                  <a:ext cx="2189071" cy="1274902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1350" dirty="0"/>
                    <a:t> DIO, bound state effects</a:t>
                  </a:r>
                  <a:r>
                    <a:rPr lang="en-US" sz="1350" baseline="30000" dirty="0"/>
                    <a:t>4</a:t>
                  </a:r>
                  <a:endParaRPr lang="en-US" sz="1350" dirty="0"/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D0D67A6-431C-4B4B-87BD-F7746C3A9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5280" y="4009224"/>
                  <a:ext cx="2189071" cy="1274902"/>
                </a:xfrm>
                <a:prstGeom prst="rect">
                  <a:avLst/>
                </a:prstGeom>
                <a:blipFill>
                  <a:blip r:embed="rId5"/>
                  <a:stretch>
                    <a:fillRect l="-1053" t="-1724" b="-6897"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8FE38B1-FAA7-6C40-95FF-734F9A1764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3786" y="4255978"/>
              <a:ext cx="1181493" cy="292919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E9FC5EF-3FE6-6D43-A377-E4E4D550BE21}"/>
                    </a:ext>
                  </a:extLst>
                </p:cNvPr>
                <p:cNvSpPr txBox="1"/>
                <p:nvPr/>
              </p:nvSpPr>
              <p:spPr>
                <a:xfrm>
                  <a:off x="6165280" y="2750271"/>
                  <a:ext cx="2650541" cy="904768"/>
                </a:xfrm>
                <a:prstGeom prst="rect">
                  <a:avLst/>
                </a:prstGeom>
                <a:noFill/>
                <a:ln w="19050">
                  <a:solidFill>
                    <a:schemeClr val="accent6">
                      <a:lumMod val="75000"/>
                    </a:schemeClr>
                  </a:solidFill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350" dirty="0"/>
                    <a:t>;  Known to</a:t>
                  </a:r>
                </a:p>
                <a:p>
                  <a:r>
                    <a:rPr lang="en-US" sz="1350" dirty="0"/>
                    <a:t> O(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1350" dirty="0"/>
                    <a:t>)</a:t>
                  </a:r>
                  <a:r>
                    <a:rPr lang="en-US" sz="1350" baseline="30000" dirty="0"/>
                    <a:t> </a:t>
                  </a:r>
                  <a:r>
                    <a:rPr lang="en-US" sz="1350" dirty="0"/>
                    <a:t>precision </a:t>
                  </a: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E9FC5EF-3FE6-6D43-A377-E4E4D550BE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5280" y="2750271"/>
                  <a:ext cx="2650541" cy="904768"/>
                </a:xfrm>
                <a:prstGeom prst="rect">
                  <a:avLst/>
                </a:prstGeom>
                <a:blipFill>
                  <a:blip r:embed="rId6"/>
                  <a:stretch>
                    <a:fillRect b="-9524"/>
                  </a:stretch>
                </a:blipFill>
                <a:ln w="19050">
                  <a:solidFill>
                    <a:schemeClr val="accent6">
                      <a:lumMod val="75000"/>
                    </a:schemeClr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31CE1E5-E1EC-9F4C-9CF0-10D21268C389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 flipV="1">
              <a:off x="4886997" y="2969596"/>
              <a:ext cx="1278283" cy="23306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prstDash val="dash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3" name="Picture 32" descr="Chart, line chart&#10;&#10;Description automatically generated">
            <a:extLst>
              <a:ext uri="{FF2B5EF4-FFF2-40B4-BE49-F238E27FC236}">
                <a16:creationId xmlns:a16="http://schemas.microsoft.com/office/drawing/2014/main" id="{593DEB6A-6F11-4C48-B770-653614B1B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2531" y="1125876"/>
            <a:ext cx="3723926" cy="36755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6001C86-481A-5D4A-9BFD-33A1DA49279F}"/>
              </a:ext>
            </a:extLst>
          </p:cNvPr>
          <p:cNvSpPr txBox="1"/>
          <p:nvPr/>
        </p:nvSpPr>
        <p:spPr>
          <a:xfrm>
            <a:off x="6878389" y="989867"/>
            <a:ext cx="22380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TWIST result</a:t>
            </a:r>
            <a:r>
              <a:rPr lang="en-US" sz="1350" baseline="30000" dirty="0"/>
              <a:t>2,3</a:t>
            </a:r>
            <a:endParaRPr lang="en-US" sz="1350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7E176A74-B1B8-CB44-9828-894BF2B70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FEAF612C-1E38-EA42-B0D4-E75F9CEAAA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2B43FD14-95DA-0940-A907-8EBECCD0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CBC14-BFBA-8044-A5ED-C93FF597D05C}"/>
              </a:ext>
            </a:extLst>
          </p:cNvPr>
          <p:cNvSpPr txBox="1"/>
          <p:nvPr/>
        </p:nvSpPr>
        <p:spPr>
          <a:xfrm>
            <a:off x="1978269" y="950571"/>
            <a:ext cx="259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848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CA78A3-73FA-0648-9426-C43A048ACF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000" dirty="0"/>
                  <a:t> beam collimator setting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CA78A3-73FA-0648-9426-C43A048ACF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18389-0302-AC41-99C1-7DD193AB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8FF7B-8826-0349-9B46-2A2BB1B25C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18965-607F-164A-9913-2BE98ADC6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69530B1-7903-0E40-A8BF-6FE963677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42" y="2121242"/>
            <a:ext cx="6576516" cy="26460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5D591C-29FB-6145-8E35-C2DC776E9F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0872" y="1478181"/>
                <a:ext cx="7184171" cy="2778766"/>
              </a:xfrm>
            </p:spPr>
            <p:txBody>
              <a:bodyPr/>
              <a:lstStyle/>
              <a:p>
                <a:r>
                  <a:rPr lang="en-US" sz="1800" dirty="0"/>
                  <a:t>Configure the transport solenoid to allow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transport</a:t>
                </a:r>
              </a:p>
              <a:p>
                <a:r>
                  <a:rPr lang="en-US" sz="1800" dirty="0"/>
                  <a:t>Achievable through an existing design feature of the solenoid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5D591C-29FB-6145-8E35-C2DC776E9F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0872" y="1478181"/>
                <a:ext cx="7184171" cy="277876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162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5DD8B-4D49-6641-8E33-6EFA9A4D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31" y="339862"/>
            <a:ext cx="7533412" cy="994172"/>
          </a:xfrm>
        </p:spPr>
        <p:txBody>
          <a:bodyPr>
            <a:normAutofit/>
          </a:bodyPr>
          <a:lstStyle/>
          <a:p>
            <a:r>
              <a:rPr lang="en-US" sz="3000" dirty="0"/>
              <a:t>Reduced magnetic field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1D2E11-244B-5346-BE44-08F76EE717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21445" y="1319360"/>
                <a:ext cx="3873011" cy="3263504"/>
              </a:xfrm>
            </p:spPr>
            <p:txBody>
              <a:bodyPr/>
              <a:lstStyle/>
              <a:p>
                <a:r>
                  <a:rPr lang="en-US" sz="1800" dirty="0"/>
                  <a:t>No acceptance for Michel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800" dirty="0"/>
                  <a:t> under normal B-field strength</a:t>
                </a:r>
              </a:p>
              <a:p>
                <a:r>
                  <a:rPr lang="en-US" sz="1800" dirty="0"/>
                  <a:t>Helical track shape match the 105MeV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800" dirty="0"/>
                  <a:t> signal at 50% field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1D2E11-244B-5346-BE44-08F76EE717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1445" y="1319360"/>
                <a:ext cx="3873011" cy="326350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BBFBE-391E-8344-AF33-5EBA2203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16FCF-A301-CC42-ADFF-14D537C55E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1F797-99B7-794A-9BFC-B23CF783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8D0C0AA4-4A93-7846-84A7-35C69A887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270373"/>
            <a:ext cx="3552711" cy="33813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9BDE02-4C1A-464D-8281-2D019DD81E40}"/>
                  </a:ext>
                </a:extLst>
              </p:cNvPr>
              <p:cNvSpPr txBox="1"/>
              <p:nvPr/>
            </p:nvSpPr>
            <p:spPr>
              <a:xfrm>
                <a:off x="4660233" y="3670760"/>
                <a:ext cx="33762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Figure: A Michel</a:t>
                </a:r>
                <a14:m>
                  <m:oMath xmlns:m="http://schemas.openxmlformats.org/officeDocument/2006/math">
                    <m:r>
                      <a:rPr lang="en-US" sz="135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350" dirty="0"/>
                  <a:t>, having a ~30cm track radius (red) with P</a:t>
                </a:r>
                <a:r>
                  <a:rPr lang="en-US" sz="1350" baseline="-25000" dirty="0"/>
                  <a:t>T</a:t>
                </a:r>
                <a:r>
                  <a:rPr lang="en-US" sz="1350" dirty="0"/>
                  <a:t>=40MeV. The same track would not enter the tracker at full field (blue).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9BDE02-4C1A-464D-8281-2D019DD81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233" y="3670760"/>
                <a:ext cx="3376246" cy="923330"/>
              </a:xfrm>
              <a:prstGeom prst="rect">
                <a:avLst/>
              </a:prstGeom>
              <a:blipFill>
                <a:blip r:embed="rId4"/>
                <a:stretch>
                  <a:fillRect l="-375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325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6A34C1-F250-6342-BD8C-72826DECE4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4177" y="340013"/>
                <a:ext cx="7533412" cy="994172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/>
                  <a:t>Achieve reduced</a:t>
                </a:r>
                <a:r>
                  <a:rPr lang="en-US" sz="3000" baseline="30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3000" dirty="0"/>
                  <a:t> beam intensity</a:t>
                </a:r>
                <a:r>
                  <a:rPr lang="en-US" sz="3000" baseline="30000" dirty="0"/>
                  <a:t> </a:t>
                </a:r>
                <a:endParaRPr lang="en-US" sz="300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6A34C1-F250-6342-BD8C-72826DECE4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4177" y="340013"/>
                <a:ext cx="7533412" cy="994172"/>
              </a:xfrm>
              <a:blipFill>
                <a:blip r:embed="rId2"/>
                <a:stretch>
                  <a:fillRect t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B198C21B-62EE-3D4B-B70E-2A52990B1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0056" y="2681107"/>
            <a:ext cx="3274768" cy="212238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BF334-4659-244B-9351-E3261BD7D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99C37-A4DF-994D-8E8B-FC8613F4C8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1740F-0FAF-8E49-BBEF-4103F5D4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7F0782-DD95-DB4C-9E37-8416AD2E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20"/>
          <a:stretch/>
        </p:blipFill>
        <p:spPr>
          <a:xfrm>
            <a:off x="213040" y="1268016"/>
            <a:ext cx="4348433" cy="1449315"/>
          </a:xfrm>
          <a:prstGeom prst="rect">
            <a:avLst/>
          </a:prstGeom>
        </p:spPr>
      </p:pic>
      <p:pic>
        <p:nvPicPr>
          <p:cNvPr id="8" name="Content Placeholder 14" descr="Table&#10;&#10;Description automatically generated">
            <a:extLst>
              <a:ext uri="{FF2B5EF4-FFF2-40B4-BE49-F238E27FC236}">
                <a16:creationId xmlns:a16="http://schemas.microsoft.com/office/drawing/2014/main" id="{EEDBA35D-3C3A-0A4B-892D-035CEE5C7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357"/>
          <a:stretch/>
        </p:blipFill>
        <p:spPr>
          <a:xfrm>
            <a:off x="4572001" y="1268016"/>
            <a:ext cx="4561472" cy="906866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2EAA1D57-37ED-D046-98E7-168D0C424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171" y="2200733"/>
            <a:ext cx="3165130" cy="2540678"/>
          </a:xfrm>
          <a:prstGeom prst="rect">
            <a:avLst/>
          </a:prstGeom>
        </p:spPr>
      </p:pic>
      <p:pic>
        <p:nvPicPr>
          <p:cNvPr id="11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84409ACC-1B17-7244-AE7B-F3D1B1BEF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5" y="1553698"/>
            <a:ext cx="4366357" cy="282984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8C21BF-C987-F34C-8097-A913477D7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666" y="2735357"/>
            <a:ext cx="3080726" cy="20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7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E42ECAF-A9D7-EB49-9FC5-BCABC149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577" y="1092393"/>
            <a:ext cx="3828845" cy="3674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FAEEDB-A989-0D44-98CA-ACD60C23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238"/>
            <a:ext cx="7533412" cy="994172"/>
          </a:xfrm>
        </p:spPr>
        <p:txBody>
          <a:bodyPr>
            <a:normAutofit/>
          </a:bodyPr>
          <a:lstStyle/>
          <a:p>
            <a:r>
              <a:rPr lang="en-US" sz="3000" dirty="0"/>
              <a:t>Momentum scale validation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164AD-4BE2-B84C-86EF-7445D82E92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Advantage: high intensity source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Differentiated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spectrum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𝐹𝑊𝐻𝑀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900 keV 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keV require O(1) </a:t>
                </a:r>
              </a:p>
              <a:p>
                <a:pPr marL="342900" lvl="1" indent="0">
                  <a:buNone/>
                </a:pPr>
                <a:r>
                  <a:rPr lang="en-US" dirty="0"/>
                  <a:t>days of data taking</a:t>
                </a:r>
              </a:p>
              <a:p>
                <a:pPr marL="34290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164AD-4BE2-B84C-86EF-7445D82E92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811B3-33C0-014A-9A57-DAE17682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7/7/23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371A-C4BA-7441-87C0-B30E1A429E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WIN2023 Flavor, Shihua Huang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0D6DE-0416-3D47-B7A0-9EC904B8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6525DA-3620-E449-83CA-8DFEDDF40EB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9339C7-9268-1D48-B7E5-5A3C86CEA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8" y="1888514"/>
            <a:ext cx="4264819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721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风格工作总结汇报PPT模板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48BB7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548BB7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3465</TotalTime>
  <Words>1453</Words>
  <Application>Microsoft Macintosh PowerPoint</Application>
  <PresentationFormat>On-screen Show (16:9)</PresentationFormat>
  <Paragraphs>250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CMMI8</vt:lpstr>
      <vt:lpstr>CMSY6</vt:lpstr>
      <vt:lpstr>CMSY8</vt:lpstr>
      <vt:lpstr>NimbusSanL</vt:lpstr>
      <vt:lpstr>Arial</vt:lpstr>
      <vt:lpstr>Calibri</vt:lpstr>
      <vt:lpstr>Cambria Math</vt:lpstr>
      <vt:lpstr>第一PPT，www.1ppt.com</vt:lpstr>
      <vt:lpstr>Expected direct search charged lepton flavor violation sensitivity in μ^+ and π^+ decay at rest</vt:lpstr>
      <vt:lpstr>Contents</vt:lpstr>
      <vt:lpstr>Mu2e Experiment at Fermilab</vt:lpstr>
      <vt:lpstr>Mu2e: neutrinoless μ^-→e^- conversion</vt:lpstr>
      <vt:lpstr>Momentum validation using μ^+  decay</vt:lpstr>
      <vt:lpstr>μ^+ beam collimator setting</vt:lpstr>
      <vt:lpstr>Reduced magnetic field</vt:lpstr>
      <vt:lpstr>Achieve reduced μ^+ beam intensity </vt:lpstr>
      <vt:lpstr>Momentum scale validation</vt:lpstr>
      <vt:lpstr>Systematic uncertainty</vt:lpstr>
      <vt:lpstr>Systematic uncertainty</vt:lpstr>
      <vt:lpstr>Searches for CLFV μ^+→e^++X </vt:lpstr>
      <vt:lpstr>Searches for μ^+→e^++X ; m_X=0 </vt:lpstr>
      <vt:lpstr>π^+  validation: π^+→e^+ ν</vt:lpstr>
      <vt:lpstr>π^+ operation mode</vt:lpstr>
      <vt:lpstr>π^+ mode operation</vt:lpstr>
      <vt:lpstr>Problems: DAQ stream rate</vt:lpstr>
      <vt:lpstr>μ^+ DIF offline rejection</vt:lpstr>
      <vt:lpstr>Reduce μ^+ DIF,  increase π^+ stops </vt:lpstr>
      <vt:lpstr>π^+→e^+ N searches for m_N&gt;20 MeV</vt:lpstr>
      <vt:lpstr>Conclusions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subject>熊猫办公</dc:subject>
  <dc:creator>Administrator</dc:creator>
  <cp:keywords>熊猫办公</cp:keywords>
  <cp:lastModifiedBy>Huang, Shihua</cp:lastModifiedBy>
  <cp:revision>7</cp:revision>
  <dcterms:created xsi:type="dcterms:W3CDTF">2015-12-11T17:46:17Z</dcterms:created>
  <dcterms:modified xsi:type="dcterms:W3CDTF">2023-07-05T13:27:08Z</dcterms:modified>
  <cp:category>办公</cp:category>
</cp:coreProperties>
</file>