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21"/>
  </p:notesMasterIdLst>
  <p:sldIdLst>
    <p:sldId id="263" r:id="rId2"/>
    <p:sldId id="361" r:id="rId3"/>
    <p:sldId id="415" r:id="rId4"/>
    <p:sldId id="416" r:id="rId5"/>
    <p:sldId id="363" r:id="rId6"/>
    <p:sldId id="417" r:id="rId7"/>
    <p:sldId id="407" r:id="rId8"/>
    <p:sldId id="409" r:id="rId9"/>
    <p:sldId id="371" r:id="rId10"/>
    <p:sldId id="420" r:id="rId11"/>
    <p:sldId id="419" r:id="rId12"/>
    <p:sldId id="418" r:id="rId13"/>
    <p:sldId id="370" r:id="rId14"/>
    <p:sldId id="421" r:id="rId15"/>
    <p:sldId id="422" r:id="rId16"/>
    <p:sldId id="423" r:id="rId17"/>
    <p:sldId id="433" r:id="rId18"/>
    <p:sldId id="414" r:id="rId19"/>
    <p:sldId id="413" r:id="rId20"/>
  </p:sldIdLst>
  <p:sldSz cx="9144000" cy="6858000" type="screen4x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>
          <p15:clr>
            <a:srgbClr val="A4A3A4"/>
          </p15:clr>
        </p15:guide>
        <p15:guide id="2" orient="horz" pos="167">
          <p15:clr>
            <a:srgbClr val="A4A3A4"/>
          </p15:clr>
        </p15:guide>
        <p15:guide id="3" orient="horz" pos="616">
          <p15:clr>
            <a:srgbClr val="A4A3A4"/>
          </p15:clr>
        </p15:guide>
        <p15:guide id="4" orient="horz" pos="2672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pos="5551">
          <p15:clr>
            <a:srgbClr val="A4A3A4"/>
          </p15:clr>
        </p15:guide>
        <p15:guide id="7" pos="1551">
          <p15:clr>
            <a:srgbClr val="A4A3A4"/>
          </p15:clr>
        </p15:guide>
        <p15:guide id="8" pos="4178">
          <p15:clr>
            <a:srgbClr val="A4A3A4"/>
          </p15:clr>
        </p15:guide>
        <p15:guide id="9" pos="2927">
          <p15:clr>
            <a:srgbClr val="A4A3A4"/>
          </p15:clr>
        </p15:guide>
        <p15:guide id="10" pos="2809">
          <p15:clr>
            <a:srgbClr val="A4A3A4"/>
          </p15:clr>
        </p15:guide>
        <p15:guide id="11" pos="178">
          <p15:clr>
            <a:srgbClr val="A4A3A4"/>
          </p15:clr>
        </p15:guide>
        <p15:guide id="12" pos="4299">
          <p15:clr>
            <a:srgbClr val="A4A3A4"/>
          </p15:clr>
        </p15:guide>
        <p15:guide id="13" pos="1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A5EB"/>
    <a:srgbClr val="0000FF"/>
    <a:srgbClr val="FFFFFF"/>
    <a:srgbClr val="008080"/>
    <a:srgbClr val="9C9E9F"/>
    <a:srgbClr val="DDDDDD"/>
    <a:srgbClr val="FFCC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47" autoAdjust="0"/>
    <p:restoredTop sz="91149" autoAdjust="0"/>
  </p:normalViewPr>
  <p:slideViewPr>
    <p:cSldViewPr snapToGrid="0">
      <p:cViewPr varScale="1">
        <p:scale>
          <a:sx n="73" d="100"/>
          <a:sy n="73" d="100"/>
        </p:scale>
        <p:origin x="544" y="40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076" y="-90"/>
      </p:cViewPr>
      <p:guideLst>
        <p:guide orient="horz" pos="3120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precursor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crystalline [Fe(H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cit)(H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O)]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42950" lvl="1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corner-sharing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octahedrally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coordinated Fe3þ in a polymer-like structure linked by citrate molecules.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Nanoclusters consisting of edge-sharing [FeO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 units form immediately during the hydrothermal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Tetrahedrally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coordinated iron ions are observed after a short time at 320ºC.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00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Al substitution induces local distortions around the Al/Sn atoms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/>
              <a:t>O</a:t>
            </a:r>
            <a:r>
              <a:rPr lang="en-US" sz="1200" dirty="0"/>
              <a:t>xygen vacancies, induced by the Al substitution, are mostly located on an anion site around the Al atoms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13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72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3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09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684" y="6580801"/>
            <a:ext cx="7461703" cy="186841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| P02.1 Beamline Review | Michael Wharmby, 10.04.2018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114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684" y="6580801"/>
            <a:ext cx="7461703" cy="186841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| P02.1 Beamline Review | Michael Wharmby, 10.04.2018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95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7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6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1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1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0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C5DC49-DDF1-422D-8104-83EE05E9C2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1EB2E8-A56F-42CD-9DD4-A81BC644CAB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8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736" r:id="rId13"/>
    <p:sldLayoutId id="2147483738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43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727847" y="1873754"/>
            <a:ext cx="8005336" cy="12668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X-ray total scattering method and its applications</a:t>
            </a:r>
            <a:endParaRPr lang="de-DE" sz="3200" b="1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865024" y="3947484"/>
            <a:ext cx="6370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/>
              <a:t>Jo-Chi TSENG</a:t>
            </a:r>
            <a:r>
              <a:rPr lang="zh-TW" altLang="en-US" sz="2000" dirty="0"/>
              <a:t> </a:t>
            </a:r>
            <a:r>
              <a:rPr lang="de-DE" altLang="zh-TW" sz="1600" dirty="0"/>
              <a:t>          </a:t>
            </a:r>
            <a:r>
              <a:rPr lang="en-GB" dirty="0"/>
              <a:t>July 7, 2023 @ WIN2023, synchrotron section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EF4933F-347C-41FE-98FF-7B87DFFE914F}"/>
              </a:ext>
            </a:extLst>
          </p:cNvPr>
          <p:cNvGrpSpPr/>
          <p:nvPr/>
        </p:nvGrpSpPr>
        <p:grpSpPr>
          <a:xfrm>
            <a:off x="4505219" y="4473949"/>
            <a:ext cx="4419600" cy="1181100"/>
            <a:chOff x="4508500" y="5257720"/>
            <a:chExt cx="4419600" cy="11811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B6252DF-36AB-4C92-96B2-7EF8F190503C}"/>
                </a:ext>
              </a:extLst>
            </p:cNvPr>
            <p:cNvSpPr/>
            <p:nvPr/>
          </p:nvSpPr>
          <p:spPr>
            <a:xfrm>
              <a:off x="4508500" y="5257720"/>
              <a:ext cx="4419600" cy="1181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E140B14-8B8E-4ED6-A889-5E7F332F6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6"/>
            <a:stretch/>
          </p:blipFill>
          <p:spPr>
            <a:xfrm>
              <a:off x="4738423" y="5346700"/>
              <a:ext cx="3781953" cy="1016080"/>
            </a:xfrm>
            <a:prstGeom prst="rect">
              <a:avLst/>
            </a:prstGeom>
          </p:spPr>
        </p:pic>
      </p:grpSp>
      <p:sp>
        <p:nvSpPr>
          <p:cNvPr id="2" name="Text Box 35">
            <a:extLst>
              <a:ext uri="{FF2B5EF4-FFF2-40B4-BE49-F238E27FC236}">
                <a16:creationId xmlns:a16="http://schemas.microsoft.com/office/drawing/2014/main" id="{A482C8AF-141D-9279-CE97-8D0093370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23" y="4312639"/>
            <a:ext cx="6370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err="1"/>
              <a:t>Jochi.tseng</a:t>
            </a:r>
            <a:r>
              <a:rPr lang="en-GB" dirty="0"/>
              <a:t>@spring8.or.jp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High energy X-ray beamlines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183D7-6224-599C-C248-F44A1F12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1" y="1968347"/>
            <a:ext cx="8838757" cy="3710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8B64B-9B85-B902-338B-4E847D1ABF77}"/>
              </a:ext>
            </a:extLst>
          </p:cNvPr>
          <p:cNvSpPr txBox="1"/>
          <p:nvPr/>
        </p:nvSpPr>
        <p:spPr>
          <a:xfrm>
            <a:off x="2258763" y="5730846"/>
            <a:ext cx="502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X-ray energy/photon flux, detector capability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C1BDC-AD56-50F3-2BB2-D5CAE85A099E}"/>
              </a:ext>
            </a:extLst>
          </p:cNvPr>
          <p:cNvSpPr/>
          <p:nvPr/>
        </p:nvSpPr>
        <p:spPr>
          <a:xfrm>
            <a:off x="7282703" y="2224215"/>
            <a:ext cx="906706" cy="3336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7609B-D5D4-1BFC-84B1-23B0A9F55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5" y="1885391"/>
            <a:ext cx="5540460" cy="26008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0777BF-B58D-4B6E-C9B3-203F0D6A6D4E}"/>
              </a:ext>
            </a:extLst>
          </p:cNvPr>
          <p:cNvSpPr txBox="1">
            <a:spLocks/>
          </p:cNvSpPr>
          <p:nvPr/>
        </p:nvSpPr>
        <p:spPr>
          <a:xfrm>
            <a:off x="451465" y="842758"/>
            <a:ext cx="4775837" cy="3813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BL08W </a:t>
            </a:r>
          </a:p>
          <a:p>
            <a:r>
              <a:rPr lang="en-GB" sz="2400" dirty="0">
                <a:solidFill>
                  <a:schemeClr val="tx1"/>
                </a:solidFill>
              </a:rPr>
              <a:t>115KeV, high flux, 5s - 10min/sample</a:t>
            </a: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D7A55-02F9-E9D7-0976-C95EAB171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61" y="280412"/>
            <a:ext cx="3553956" cy="2665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B5FC7-10D1-7A7F-6248-1EE15CFAA8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>
          <a:xfrm>
            <a:off x="457643" y="4651082"/>
            <a:ext cx="1581961" cy="198630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C26704D-3150-C57D-9E27-4D9FF7657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5" t="16899" r="23192" b="46539"/>
          <a:stretch/>
        </p:blipFill>
        <p:spPr>
          <a:xfrm>
            <a:off x="2137122" y="4651082"/>
            <a:ext cx="2479239" cy="198630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064BA-DC1F-2923-D455-5355BB515479}"/>
              </a:ext>
            </a:extLst>
          </p:cNvPr>
          <p:cNvSpPr txBox="1"/>
          <p:nvPr/>
        </p:nvSpPr>
        <p:spPr>
          <a:xfrm>
            <a:off x="6286023" y="4584799"/>
            <a:ext cx="28579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Heating (273K - 1100K)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He- Cryostat (15K - 273K)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Ball-milling (5Hz - 25Hz)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adsorption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CFBB4-7B1C-4474-809B-797238DCDCE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34650" r="20694" b="-392"/>
          <a:stretch/>
        </p:blipFill>
        <p:spPr bwMode="auto">
          <a:xfrm>
            <a:off x="4713879" y="4649823"/>
            <a:ext cx="1443488" cy="1342416"/>
          </a:xfrm>
          <a:prstGeom prst="rect">
            <a:avLst/>
          </a:prstGeom>
          <a:noFill/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8DACBF29-3503-D98F-CF3A-1A5B3ECDC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b="33087"/>
          <a:stretch/>
        </p:blipFill>
        <p:spPr>
          <a:xfrm>
            <a:off x="4712483" y="6050770"/>
            <a:ext cx="1454612" cy="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9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7515A2-E4C0-9C45-9326-6923EB62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4" y="1801355"/>
            <a:ext cx="5853716" cy="29761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0A181A-85FF-7F79-C716-EB4454596EC3}"/>
              </a:ext>
            </a:extLst>
          </p:cNvPr>
          <p:cNvSpPr txBox="1">
            <a:spLocks/>
          </p:cNvSpPr>
          <p:nvPr/>
        </p:nvSpPr>
        <p:spPr>
          <a:xfrm>
            <a:off x="798977" y="820314"/>
            <a:ext cx="4007352" cy="3813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BL04B2  </a:t>
            </a:r>
          </a:p>
          <a:p>
            <a:r>
              <a:rPr lang="en-GB" sz="2400" dirty="0">
                <a:solidFill>
                  <a:schemeClr val="tx1"/>
                </a:solidFill>
              </a:rPr>
              <a:t>60KeV/113KeV, 2 hr/sample</a:t>
            </a:r>
          </a:p>
        </p:txBody>
      </p:sp>
      <p:pic>
        <p:nvPicPr>
          <p:cNvPr id="6" name="図 94">
            <a:extLst>
              <a:ext uri="{FF2B5EF4-FFF2-40B4-BE49-F238E27FC236}">
                <a16:creationId xmlns:a16="http://schemas.microsoft.com/office/drawing/2014/main" id="{66324CF8-089F-2406-CE3A-1E0A6426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34817" y="220595"/>
            <a:ext cx="4415800" cy="274634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57B75-CD47-499F-30FA-7585BB601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0" y="4777542"/>
            <a:ext cx="2179028" cy="1981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32EA6-DC33-3D7D-787F-610FD4811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4534817" y="4777542"/>
            <a:ext cx="1601003" cy="198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7A64-793B-8A0E-8C05-8727130859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>
          <a:xfrm>
            <a:off x="2802653" y="4777542"/>
            <a:ext cx="1581961" cy="1986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C3FC7-CDF7-8041-683D-F9CA0025D50C}"/>
              </a:ext>
            </a:extLst>
          </p:cNvPr>
          <p:cNvSpPr txBox="1"/>
          <p:nvPr/>
        </p:nvSpPr>
        <p:spPr>
          <a:xfrm>
            <a:off x="6286023" y="5120262"/>
            <a:ext cx="2857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Heating (273K - 1100K)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He- Cryostat (15K - 273K)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9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D386-0B3A-4D77-ACF6-9095F7EDE493}"/>
              </a:ext>
            </a:extLst>
          </p:cNvPr>
          <p:cNvSpPr txBox="1">
            <a:spLocks/>
          </p:cNvSpPr>
          <p:nvPr/>
        </p:nvSpPr>
        <p:spPr>
          <a:xfrm>
            <a:off x="866441" y="927099"/>
            <a:ext cx="6345260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F7332-EF21-4F21-85AF-FEC1C21F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41" y="2307048"/>
            <a:ext cx="3161846" cy="212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B5450F-215E-4C58-BF9A-1B6B7586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6" y="4343515"/>
            <a:ext cx="2992846" cy="17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77F04416-4827-486F-AB4F-1F2EF9F5E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0" y="2692409"/>
            <a:ext cx="925651" cy="3859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Future development and trend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3094" y="1787340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XRD + PDF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F75C20DC-465C-4A40-88BC-2EE74A7A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28" y="3861530"/>
            <a:ext cx="4496752" cy="239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A259E20-AD7E-4E81-8EC1-BE4C431839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9"/>
          <a:stretch/>
        </p:blipFill>
        <p:spPr>
          <a:xfrm>
            <a:off x="4180269" y="2265488"/>
            <a:ext cx="2491835" cy="17891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0666" y="1787340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Path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2821" t="26695" r="14744" b="20428"/>
          <a:stretch/>
        </p:blipFill>
        <p:spPr>
          <a:xfrm>
            <a:off x="6369689" y="2110074"/>
            <a:ext cx="2733674" cy="15506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6441" y="6461414"/>
            <a:ext cx="641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DESY-Dr. Michael T. </a:t>
            </a:r>
            <a:r>
              <a:rPr lang="en-US" dirty="0" err="1"/>
              <a:t>Wharmby</a:t>
            </a:r>
            <a:r>
              <a:rPr lang="en-US" dirty="0"/>
              <a:t>, I15-1@diamond website</a:t>
            </a:r>
          </a:p>
        </p:txBody>
      </p:sp>
    </p:spTree>
    <p:extLst>
      <p:ext uri="{BB962C8B-B14F-4D97-AF65-F5344CB8AC3E}">
        <p14:creationId xmlns:p14="http://schemas.microsoft.com/office/powerpoint/2010/main" val="211047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F628-56DC-224C-5204-A3A6A5F1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737944" cy="1450757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Total scattering data processing</a:t>
            </a:r>
            <a:endParaRPr lang="en-US" sz="3200" dirty="0"/>
          </a:p>
        </p:txBody>
      </p:sp>
      <p:pic>
        <p:nvPicPr>
          <p:cNvPr id="3" name="Picture 2" descr="https://www.isis.stfc.ac.uk/Gallery/GudrunX.bmp?Width=300&amp;Height=185">
            <a:extLst>
              <a:ext uri="{FF2B5EF4-FFF2-40B4-BE49-F238E27FC236}">
                <a16:creationId xmlns:a16="http://schemas.microsoft.com/office/drawing/2014/main" id="{04B149AE-C0C8-BD30-50A4-693C7BA4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0" y="2227502"/>
            <a:ext cx="2857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E96815-D727-5B50-E6DA-08D83A8D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6" y="4565853"/>
            <a:ext cx="3717608" cy="155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7DC76-D4B2-627D-C138-3A129B3AF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461" y="2070238"/>
            <a:ext cx="2143125" cy="21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0713D-A877-3500-2DB1-CC2F5BD5E0F6}"/>
              </a:ext>
            </a:extLst>
          </p:cNvPr>
          <p:cNvSpPr txBox="1"/>
          <p:nvPr/>
        </p:nvSpPr>
        <p:spPr>
          <a:xfrm>
            <a:off x="1581887" y="180705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Gudrun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79F9D-A6DC-3FC0-B5B2-CFC2E33D8513}"/>
              </a:ext>
            </a:extLst>
          </p:cNvPr>
          <p:cNvSpPr txBox="1"/>
          <p:nvPr/>
        </p:nvSpPr>
        <p:spPr>
          <a:xfrm>
            <a:off x="4772696" y="173736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BE416-48E5-6789-4FB8-5D8D262CAB96}"/>
              </a:ext>
            </a:extLst>
          </p:cNvPr>
          <p:cNvSpPr txBox="1"/>
          <p:nvPr/>
        </p:nvSpPr>
        <p:spPr>
          <a:xfrm>
            <a:off x="1216083" y="4157452"/>
            <a:ext cx="15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pdfgetX</a:t>
            </a:r>
            <a:r>
              <a:rPr lang="en-US" dirty="0"/>
              <a:t>/</a:t>
            </a:r>
            <a:r>
              <a:rPr lang="en-US" dirty="0" err="1"/>
              <a:t>pdfgui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19372C-A067-75DB-871B-34B85C0A4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67" t="37313" r="10666" b="33650"/>
          <a:stretch/>
        </p:blipFill>
        <p:spPr>
          <a:xfrm>
            <a:off x="4506067" y="4546240"/>
            <a:ext cx="1542418" cy="1511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826B70-B29B-34C2-C417-CF2F7C39602A}"/>
              </a:ext>
            </a:extLst>
          </p:cNvPr>
          <p:cNvSpPr txBox="1"/>
          <p:nvPr/>
        </p:nvSpPr>
        <p:spPr>
          <a:xfrm>
            <a:off x="4850498" y="4190916"/>
            <a:ext cx="6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GSAS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8866B7-1D62-7580-2107-0595C77BE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277" y="2589732"/>
            <a:ext cx="2087060" cy="11594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52614C-837C-0211-764D-1DD95EC14A28}"/>
              </a:ext>
            </a:extLst>
          </p:cNvPr>
          <p:cNvSpPr txBox="1"/>
          <p:nvPr/>
        </p:nvSpPr>
        <p:spPr>
          <a:xfrm>
            <a:off x="7176480" y="1808819"/>
            <a:ext cx="8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TOPAS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5B9A6A-B62B-E3F2-E5CB-38C9CC301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5024" y="5171851"/>
            <a:ext cx="2847565" cy="3417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12386F-F447-D96C-551C-D849535C2F12}"/>
              </a:ext>
            </a:extLst>
          </p:cNvPr>
          <p:cNvSpPr txBox="1"/>
          <p:nvPr/>
        </p:nvSpPr>
        <p:spPr>
          <a:xfrm>
            <a:off x="6986395" y="4719793"/>
            <a:ext cx="8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DAWN </a:t>
            </a:r>
          </a:p>
        </p:txBody>
      </p:sp>
    </p:spTree>
    <p:extLst>
      <p:ext uri="{BB962C8B-B14F-4D97-AF65-F5344CB8AC3E}">
        <p14:creationId xmlns:p14="http://schemas.microsoft.com/office/powerpoint/2010/main" val="2968789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81E0-ECD2-0B9E-5152-64438278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Combined method</a:t>
            </a: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4BF48CB-F869-C509-FE8B-9C7ED971B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31"/>
          <a:stretch/>
        </p:blipFill>
        <p:spPr>
          <a:xfrm>
            <a:off x="535921" y="1969041"/>
            <a:ext cx="1861397" cy="145995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C04ACD55-6920-0CB2-A230-CEE509D1B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71"/>
          <a:stretch/>
        </p:blipFill>
        <p:spPr>
          <a:xfrm>
            <a:off x="2988212" y="1857624"/>
            <a:ext cx="1972439" cy="1652445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425FACB1-16EC-3B01-8EBD-C63F0CC9C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52" t="9448" b="48828"/>
          <a:stretch/>
        </p:blipFill>
        <p:spPr>
          <a:xfrm>
            <a:off x="2834498" y="3304835"/>
            <a:ext cx="1115559" cy="610277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25936085-B6F7-C1C6-954A-961CC5FD4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r="-19511"/>
          <a:stretch/>
        </p:blipFill>
        <p:spPr bwMode="auto">
          <a:xfrm flipV="1">
            <a:off x="2873303" y="1737361"/>
            <a:ext cx="1037842" cy="7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84E8E-7B3B-2B98-E3B3-8CEAE952A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8" y="3796515"/>
            <a:ext cx="1749160" cy="2332669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67435421-D00F-373D-9F18-EBF0DB6DCE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14526" r="22859" b="16370"/>
          <a:stretch/>
        </p:blipFill>
        <p:spPr>
          <a:xfrm rot="5400000">
            <a:off x="2838964" y="4214140"/>
            <a:ext cx="1517056" cy="1813001"/>
          </a:xfrm>
          <a:prstGeom prst="rect">
            <a:avLst/>
          </a:prstGeom>
        </p:spPr>
      </p:pic>
      <p:pic>
        <p:nvPicPr>
          <p:cNvPr id="9" name="Picture 15" descr="Picture 15">
            <a:extLst>
              <a:ext uri="{FF2B5EF4-FFF2-40B4-BE49-F238E27FC236}">
                <a16:creationId xmlns:a16="http://schemas.microsoft.com/office/drawing/2014/main" id="{7F55C4D4-AEC5-8666-527B-43790A7AC4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35068" b="9071"/>
          <a:stretch/>
        </p:blipFill>
        <p:spPr>
          <a:xfrm>
            <a:off x="5114365" y="1837273"/>
            <a:ext cx="1813002" cy="16232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81DCB9D-AD7F-308C-4C68-D6D5B2830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3" t="8061" r="270" b="59797"/>
          <a:stretch/>
        </p:blipFill>
        <p:spPr bwMode="auto">
          <a:xfrm>
            <a:off x="4785946" y="3796514"/>
            <a:ext cx="1918056" cy="172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oup" descr="Group">
            <a:extLst>
              <a:ext uri="{FF2B5EF4-FFF2-40B4-BE49-F238E27FC236}">
                <a16:creationId xmlns:a16="http://schemas.microsoft.com/office/drawing/2014/main" id="{22C2F633-3DC6-E3E2-A735-6937E33162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7155" t="2984" r="21420" b="15920"/>
          <a:stretch/>
        </p:blipFill>
        <p:spPr>
          <a:xfrm>
            <a:off x="7148262" y="3064411"/>
            <a:ext cx="1918056" cy="1701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20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>
            <a:extLst>
              <a:ext uri="{FF2B5EF4-FFF2-40B4-BE49-F238E27FC236}">
                <a16:creationId xmlns:a16="http://schemas.microsoft.com/office/drawing/2014/main" id="{6E9BCE77-CBEB-44A2-BB2F-00434F543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 b="20222"/>
          <a:stretch/>
        </p:blipFill>
        <p:spPr>
          <a:xfrm>
            <a:off x="5701406" y="2011263"/>
            <a:ext cx="3242338" cy="93458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3F7402E-723E-4418-A80B-CFD1BA92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84" y="1215342"/>
            <a:ext cx="3443378" cy="261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75052" y="280465"/>
            <a:ext cx="8668822" cy="423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5051" y="1195022"/>
            <a:ext cx="2056793" cy="18401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C4694668-A739-493F-86C3-A35AA1660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3" t="8061" r="270" b="59797"/>
          <a:stretch/>
        </p:blipFill>
        <p:spPr bwMode="auto">
          <a:xfrm>
            <a:off x="332492" y="1257719"/>
            <a:ext cx="1918056" cy="172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A58D38-D41B-4525-AD31-D8DC38A1F762}"/>
              </a:ext>
            </a:extLst>
          </p:cNvPr>
          <p:cNvSpPr txBox="1"/>
          <p:nvPr/>
        </p:nvSpPr>
        <p:spPr>
          <a:xfrm>
            <a:off x="5926502" y="826883"/>
            <a:ext cx="26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ACS nano, 2014, 10, 10704-10714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051" y="301810"/>
            <a:ext cx="6471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Synthesis Mechanisms</a:t>
            </a:r>
            <a:endParaRPr lang="en-US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94295" y="4193449"/>
            <a:ext cx="2311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Chem. Eur. J. 2021, 27, 11600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934" y="4253505"/>
            <a:ext cx="2056793" cy="18401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939" y="4501226"/>
            <a:ext cx="6484935" cy="1429394"/>
          </a:xfrm>
          <a:prstGeom prst="rect">
            <a:avLst/>
          </a:prstGeom>
        </p:spPr>
      </p:pic>
      <p:pic>
        <p:nvPicPr>
          <p:cNvPr id="28" name="Group" descr="Group">
            <a:extLst>
              <a:ext uri="{FF2B5EF4-FFF2-40B4-BE49-F238E27FC236}">
                <a16:creationId xmlns:a16="http://schemas.microsoft.com/office/drawing/2014/main" id="{0B0DA893-DA7E-4ADD-813E-714B7B8122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7155" t="2984" r="21420" b="15920"/>
          <a:stretch/>
        </p:blipFill>
        <p:spPr>
          <a:xfrm>
            <a:off x="332492" y="4327475"/>
            <a:ext cx="1918056" cy="17014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272934" y="80502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Hydrothermal synthesis process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934" y="38602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Photocatalysis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4B703-B481-405F-40D8-C05024E3DE4D}"/>
              </a:ext>
            </a:extLst>
          </p:cNvPr>
          <p:cNvSpPr txBox="1"/>
          <p:nvPr/>
        </p:nvSpPr>
        <p:spPr>
          <a:xfrm>
            <a:off x="5926502" y="1565811"/>
            <a:ext cx="3443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Octa.  Fe linked to citrate molecules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edge-sharing [FeO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] units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Tetra. iron units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074C2-AA02-1843-7F59-2D3137A7EF37}"/>
              </a:ext>
            </a:extLst>
          </p:cNvPr>
          <p:cNvSpPr txBox="1"/>
          <p:nvPr/>
        </p:nvSpPr>
        <p:spPr>
          <a:xfrm>
            <a:off x="2329727" y="5862838"/>
            <a:ext cx="6156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Pentahedra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-O in solution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building to anatase by a core-shell structure 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-O bond shift (Ti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3+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and oxygen defects)  crystallized to anatase after 350℃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761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6A83BF-1B71-66C5-8B88-15D2D719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20" y="1046191"/>
            <a:ext cx="2399577" cy="2199946"/>
          </a:xfrm>
          <a:prstGeom prst="rect">
            <a:avLst/>
          </a:prstGeom>
        </p:spPr>
      </p:pic>
      <p:sp>
        <p:nvSpPr>
          <p:cNvPr id="18" name="Rectangle 46">
            <a:extLst>
              <a:ext uri="{FF2B5EF4-FFF2-40B4-BE49-F238E27FC236}">
                <a16:creationId xmlns:a16="http://schemas.microsoft.com/office/drawing/2014/main" id="{E7BE4C1B-618D-44FC-BBE8-EF80B3DD44B9}"/>
              </a:ext>
            </a:extLst>
          </p:cNvPr>
          <p:cNvSpPr/>
          <p:nvPr/>
        </p:nvSpPr>
        <p:spPr>
          <a:xfrm>
            <a:off x="1622403" y="5673565"/>
            <a:ext cx="184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it-IT" sz="11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275052" y="280465"/>
            <a:ext cx="8668822" cy="423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5051" y="1232908"/>
            <a:ext cx="2056793" cy="18401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5051" y="301810"/>
            <a:ext cx="6471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Deformation mechanism and interface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1532" y="4143837"/>
            <a:ext cx="2056793" cy="18401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2F9CF18D-63AD-4459-9BFA-C89B09307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14526" r="22859" b="16370"/>
          <a:stretch/>
        </p:blipFill>
        <p:spPr>
          <a:xfrm rot="5400000">
            <a:off x="541399" y="1246491"/>
            <a:ext cx="1517056" cy="1813001"/>
          </a:xfrm>
          <a:prstGeom prst="rect">
            <a:avLst/>
          </a:prstGeom>
        </p:spPr>
      </p:pic>
      <p:pic>
        <p:nvPicPr>
          <p:cNvPr id="23" name="Picture 12" descr="Fig_3">
            <a:extLst>
              <a:ext uri="{FF2B5EF4-FFF2-40B4-BE49-F238E27FC236}">
                <a16:creationId xmlns:a16="http://schemas.microsoft.com/office/drawing/2014/main" id="{19384919-1ABB-4A80-A791-90F627E0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19" y="1244910"/>
            <a:ext cx="1551095" cy="150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72933" y="805029"/>
            <a:ext cx="4869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Anisotropic elastic strain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CuZr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metallic glasses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0070" y="3731153"/>
            <a:ext cx="7349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Mixture of amorphous and crystalline phase</a:t>
            </a:r>
          </a:p>
        </p:txBody>
      </p:sp>
      <p:pic>
        <p:nvPicPr>
          <p:cNvPr id="30" name="Picture 15" descr="Picture 15">
            <a:extLst>
              <a:ext uri="{FF2B5EF4-FFF2-40B4-BE49-F238E27FC236}">
                <a16:creationId xmlns:a16="http://schemas.microsoft.com/office/drawing/2014/main" id="{D51DF92D-4B34-46C3-B5D0-8FE8EF75F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5068" b="9071"/>
          <a:stretch/>
        </p:blipFill>
        <p:spPr>
          <a:xfrm>
            <a:off x="393426" y="4252282"/>
            <a:ext cx="1813002" cy="16232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4D742-7CF3-8DE6-5FBD-3EE75DF53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984" y="4098505"/>
            <a:ext cx="3450908" cy="188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EB6A8-BC69-A6F6-08E9-4808A449B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551" y="4076057"/>
            <a:ext cx="2301942" cy="2781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7CAD7-3BDE-15E5-BB2B-D102EEB543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4224" y="1887268"/>
            <a:ext cx="1094367" cy="972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AC803A-AB0F-26A0-AC06-F8C7B44EE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6691" y="1163497"/>
            <a:ext cx="2368170" cy="1979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1DD7BD-5E57-D3B4-3EC9-02C479D684CD}"/>
              </a:ext>
            </a:extLst>
          </p:cNvPr>
          <p:cNvSpPr txBox="1"/>
          <p:nvPr/>
        </p:nvSpPr>
        <p:spPr>
          <a:xfrm>
            <a:off x="5145068" y="3801450"/>
            <a:ext cx="3845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https://</a:t>
            </a:r>
            <a:r>
              <a:rPr lang="en-US" sz="1400" i="1" dirty="0" err="1"/>
              <a:t>doi.org</a:t>
            </a:r>
            <a:r>
              <a:rPr lang="en-US" sz="1400" i="1" dirty="0"/>
              <a:t>/10.1021/acs.chemmater.1c01466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83C58-0334-8F89-9C77-6E2E5D9D0197}"/>
              </a:ext>
            </a:extLst>
          </p:cNvPr>
          <p:cNvSpPr txBox="1"/>
          <p:nvPr/>
        </p:nvSpPr>
        <p:spPr>
          <a:xfrm>
            <a:off x="5951892" y="849942"/>
            <a:ext cx="3039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Acta </a:t>
            </a:r>
            <a:r>
              <a:rPr lang="en-US" sz="1400" i="1" dirty="0" err="1"/>
              <a:t>Materialia</a:t>
            </a:r>
            <a:r>
              <a:rPr lang="en-US" sz="1400" i="1" dirty="0"/>
              <a:t> 57 (2009) 4133–4139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DAE-9953-81BE-763F-43F2004E6B86}"/>
              </a:ext>
            </a:extLst>
          </p:cNvPr>
          <p:cNvSpPr txBox="1"/>
          <p:nvPr/>
        </p:nvSpPr>
        <p:spPr>
          <a:xfrm>
            <a:off x="2556995" y="3142768"/>
            <a:ext cx="6334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Strain-free at 54.7º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Zr-Zr increases along tensile direction while Cu-Zr decreases atomic rearrangement was suggested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64B92-5A32-13C1-BB3A-CC2B419412B3}"/>
              </a:ext>
            </a:extLst>
          </p:cNvPr>
          <p:cNvSpPr txBox="1"/>
          <p:nvPr/>
        </p:nvSpPr>
        <p:spPr>
          <a:xfrm>
            <a:off x="2154207" y="5935175"/>
            <a:ext cx="4592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delithiation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crystallites turns to amorphous (V-V increase, V-O shift, suggested oct-V tetra-V by RMC)</a:t>
            </a:r>
          </a:p>
        </p:txBody>
      </p:sp>
    </p:spTree>
    <p:extLst>
      <p:ext uri="{BB962C8B-B14F-4D97-AF65-F5344CB8AC3E}">
        <p14:creationId xmlns:p14="http://schemas.microsoft.com/office/powerpoint/2010/main" val="40206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2FC49B-25D1-421F-BAE2-F67FB1900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"/>
          <a:stretch/>
        </p:blipFill>
        <p:spPr>
          <a:xfrm>
            <a:off x="883004" y="1842027"/>
            <a:ext cx="7430517" cy="444447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F0FD78B-520E-4D50-9AD1-120971A6AFCB}"/>
              </a:ext>
            </a:extLst>
          </p:cNvPr>
          <p:cNvSpPr txBox="1"/>
          <p:nvPr/>
        </p:nvSpPr>
        <p:spPr>
          <a:xfrm>
            <a:off x="771244" y="6448028"/>
            <a:ext cx="359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DESY-Dr. Hermann Franz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Complementary Methods</a:t>
            </a:r>
          </a:p>
        </p:txBody>
      </p:sp>
    </p:spTree>
    <p:extLst>
      <p:ext uri="{BB962C8B-B14F-4D97-AF65-F5344CB8AC3E}">
        <p14:creationId xmlns:p14="http://schemas.microsoft.com/office/powerpoint/2010/main" val="130431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475" y="2733040"/>
            <a:ext cx="5009393" cy="69088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Thank you for your attentions</a:t>
            </a:r>
          </a:p>
        </p:txBody>
      </p:sp>
    </p:spTree>
    <p:extLst>
      <p:ext uri="{BB962C8B-B14F-4D97-AF65-F5344CB8AC3E}">
        <p14:creationId xmlns:p14="http://schemas.microsoft.com/office/powerpoint/2010/main" val="312481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Scattering         </a:t>
            </a:r>
            <a:r>
              <a:rPr lang="en-GB" dirty="0" err="1">
                <a:solidFill>
                  <a:schemeClr val="tx1"/>
                </a:solidFill>
              </a:rPr>
              <a:t>v.s</a:t>
            </a:r>
            <a:r>
              <a:rPr lang="en-GB" dirty="0">
                <a:solidFill>
                  <a:schemeClr val="tx1"/>
                </a:solidFill>
              </a:rPr>
              <a:t>.        diffraction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45" y="1640502"/>
            <a:ext cx="2711839" cy="2473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44970"/>
          <a:stretch/>
        </p:blipFill>
        <p:spPr>
          <a:xfrm>
            <a:off x="4876785" y="1819643"/>
            <a:ext cx="4183293" cy="22945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9115" y="6449767"/>
            <a:ext cx="5919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max </a:t>
            </a:r>
            <a:r>
              <a:rPr lang="en-US" dirty="0" err="1"/>
              <a:t>planck</a:t>
            </a:r>
            <a:r>
              <a:rPr lang="en-US" dirty="0"/>
              <a:t> institute-PD Dr. Claudia </a:t>
            </a:r>
            <a:r>
              <a:rPr lang="en-US" dirty="0" err="1"/>
              <a:t>Weidenthaler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3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Scattering         </a:t>
            </a:r>
            <a:r>
              <a:rPr lang="en-GB" dirty="0" err="1">
                <a:solidFill>
                  <a:schemeClr val="tx1"/>
                </a:solidFill>
              </a:rPr>
              <a:t>v.s</a:t>
            </a:r>
            <a:r>
              <a:rPr lang="en-GB" dirty="0">
                <a:solidFill>
                  <a:schemeClr val="tx1"/>
                </a:solidFill>
              </a:rPr>
              <a:t>.        diffraction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45" y="1640502"/>
            <a:ext cx="2711839" cy="2473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44970"/>
          <a:stretch/>
        </p:blipFill>
        <p:spPr>
          <a:xfrm>
            <a:off x="4876785" y="1819643"/>
            <a:ext cx="4183293" cy="22945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9115" y="6449767"/>
            <a:ext cx="5919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max </a:t>
            </a:r>
            <a:r>
              <a:rPr lang="en-US" dirty="0" err="1"/>
              <a:t>planck</a:t>
            </a:r>
            <a:r>
              <a:rPr lang="en-US" dirty="0"/>
              <a:t> institute-PD Dr. Claudia </a:t>
            </a:r>
            <a:r>
              <a:rPr lang="en-US" dirty="0" err="1"/>
              <a:t>Weidenthaler</a:t>
            </a:r>
            <a:endParaRPr lang="en-US" dirty="0"/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D79144F7-BA14-58A2-05CA-7A19B050BC8A}"/>
              </a:ext>
            </a:extLst>
          </p:cNvPr>
          <p:cNvSpPr txBox="1"/>
          <p:nvPr/>
        </p:nvSpPr>
        <p:spPr>
          <a:xfrm>
            <a:off x="569800" y="4344697"/>
            <a:ext cx="50837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Diffraction is a very special scattering event when the Bragg’s Law is fulfilled in a periodic structure.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F18F5-ED59-CD8C-76DF-2FF5341B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30" y="3835551"/>
            <a:ext cx="2875236" cy="13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7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Scattering         </a:t>
            </a:r>
            <a:r>
              <a:rPr lang="en-GB" dirty="0" err="1">
                <a:solidFill>
                  <a:schemeClr val="tx1"/>
                </a:solidFill>
              </a:rPr>
              <a:t>v.s</a:t>
            </a:r>
            <a:r>
              <a:rPr lang="en-GB" dirty="0">
                <a:solidFill>
                  <a:schemeClr val="tx1"/>
                </a:solidFill>
              </a:rPr>
              <a:t>.        diffraction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45" y="1640502"/>
            <a:ext cx="2711839" cy="24737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44970"/>
          <a:stretch/>
        </p:blipFill>
        <p:spPr>
          <a:xfrm>
            <a:off x="4876785" y="1819643"/>
            <a:ext cx="4183293" cy="22945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9115" y="6449767"/>
            <a:ext cx="5919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max </a:t>
            </a:r>
            <a:r>
              <a:rPr lang="en-US" dirty="0" err="1"/>
              <a:t>planck</a:t>
            </a:r>
            <a:r>
              <a:rPr lang="en-US" dirty="0"/>
              <a:t> institute-PD Dr. Claudia </a:t>
            </a:r>
            <a:r>
              <a:rPr lang="en-US" dirty="0" err="1"/>
              <a:t>Weidenthaler</a:t>
            </a:r>
            <a:endParaRPr lang="en-US" dirty="0"/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D79144F7-BA14-58A2-05CA-7A19B050BC8A}"/>
              </a:ext>
            </a:extLst>
          </p:cNvPr>
          <p:cNvSpPr txBox="1"/>
          <p:nvPr/>
        </p:nvSpPr>
        <p:spPr>
          <a:xfrm>
            <a:off x="569800" y="4344697"/>
            <a:ext cx="50837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Diffraction is a very special scattering event when the Bragg’s Law is fulfilled in a periodic structure.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F18F5-ED59-CD8C-76DF-2FF5341B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30" y="3835551"/>
            <a:ext cx="2875236" cy="1362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46709-839B-D5F0-9C55-6F3596B85785}"/>
              </a:ext>
            </a:extLst>
          </p:cNvPr>
          <p:cNvSpPr txBox="1"/>
          <p:nvPr/>
        </p:nvSpPr>
        <p:spPr>
          <a:xfrm>
            <a:off x="5200970" y="5131726"/>
            <a:ext cx="3534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Crystalline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on accurate peak shape for structure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51E3A-F583-8773-4E7B-B049B408B140}"/>
              </a:ext>
            </a:extLst>
          </p:cNvPr>
          <p:cNvSpPr txBox="1"/>
          <p:nvPr/>
        </p:nvSpPr>
        <p:spPr>
          <a:xfrm>
            <a:off x="848850" y="5131726"/>
            <a:ext cx="3856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Crystalline &amp; </a:t>
            </a:r>
            <a:r>
              <a:rPr lang="en-US" altLang="zh-TW" dirty="0"/>
              <a:t>Amorphous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on collection of scattering event as much as possible</a:t>
            </a:r>
          </a:p>
        </p:txBody>
      </p:sp>
    </p:spTree>
    <p:extLst>
      <p:ext uri="{BB962C8B-B14F-4D97-AF65-F5344CB8AC3E}">
        <p14:creationId xmlns:p14="http://schemas.microsoft.com/office/powerpoint/2010/main" val="43062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Scattering methods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B60134E-6A04-4DE9-933F-5A34BE66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57" t="2343" r="6517" b="5758"/>
          <a:stretch/>
        </p:blipFill>
        <p:spPr>
          <a:xfrm>
            <a:off x="2245600" y="1759869"/>
            <a:ext cx="4034621" cy="261257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矩形 61">
            <a:extLst>
              <a:ext uri="{FF2B5EF4-FFF2-40B4-BE49-F238E27FC236}">
                <a16:creationId xmlns:a16="http://schemas.microsoft.com/office/drawing/2014/main" id="{16549185-7852-4BC4-AABD-AB4CC7BEF864}"/>
              </a:ext>
            </a:extLst>
          </p:cNvPr>
          <p:cNvSpPr txBox="1"/>
          <p:nvPr/>
        </p:nvSpPr>
        <p:spPr>
          <a:xfrm>
            <a:off x="5963593" y="1064779"/>
            <a:ext cx="2632074" cy="63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/>
              <a:t>Bragg’s Law: </a:t>
            </a:r>
            <a:r>
              <a:rPr sz="1800" dirty="0" err="1"/>
              <a:t>nλ</a:t>
            </a:r>
            <a:r>
              <a:rPr sz="1800" dirty="0"/>
              <a:t>=2dsinθ</a:t>
            </a:r>
            <a:endParaRPr lang="en-US" sz="1800" dirty="0"/>
          </a:p>
          <a:p>
            <a:pPr algn="ctr"/>
            <a:r>
              <a:rPr lang="el-GR" sz="1800" dirty="0"/>
              <a:t>θ</a:t>
            </a:r>
            <a:r>
              <a:rPr lang="en-US" sz="1800" dirty="0"/>
              <a:t>++ </a:t>
            </a:r>
            <a:r>
              <a:rPr lang="en-US" sz="1800" dirty="0">
                <a:sym typeface="Wingdings" panose="05000000000000000000" pitchFamily="2" charset="2"/>
              </a:rPr>
              <a:t> d --</a:t>
            </a:r>
            <a:endParaRPr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91" y="4372440"/>
            <a:ext cx="6735880" cy="197811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66441" y="6461414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max </a:t>
            </a:r>
            <a:r>
              <a:rPr lang="en-US" dirty="0" err="1"/>
              <a:t>planck</a:t>
            </a:r>
            <a:r>
              <a:rPr lang="en-US" dirty="0"/>
              <a:t> institute -PD Dr. Claudia </a:t>
            </a:r>
            <a:r>
              <a:rPr lang="en-US" dirty="0" err="1"/>
              <a:t>Weidenthaler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2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Scattering methods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B60134E-6A04-4DE9-933F-5A34BE66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57" t="2343" r="6517" b="5758"/>
          <a:stretch/>
        </p:blipFill>
        <p:spPr>
          <a:xfrm>
            <a:off x="2245600" y="1759869"/>
            <a:ext cx="4034621" cy="261257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矩形 61">
            <a:extLst>
              <a:ext uri="{FF2B5EF4-FFF2-40B4-BE49-F238E27FC236}">
                <a16:creationId xmlns:a16="http://schemas.microsoft.com/office/drawing/2014/main" id="{16549185-7852-4BC4-AABD-AB4CC7BEF864}"/>
              </a:ext>
            </a:extLst>
          </p:cNvPr>
          <p:cNvSpPr txBox="1"/>
          <p:nvPr/>
        </p:nvSpPr>
        <p:spPr>
          <a:xfrm>
            <a:off x="5963593" y="1064779"/>
            <a:ext cx="2632074" cy="63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/>
              <a:t>Bragg’s Law: </a:t>
            </a:r>
            <a:r>
              <a:rPr sz="1800" dirty="0" err="1"/>
              <a:t>nλ</a:t>
            </a:r>
            <a:r>
              <a:rPr sz="1800" dirty="0"/>
              <a:t>=2dsinθ</a:t>
            </a:r>
            <a:endParaRPr lang="en-US" sz="1800" dirty="0"/>
          </a:p>
          <a:p>
            <a:pPr algn="ctr"/>
            <a:r>
              <a:rPr lang="el-GR" sz="1800" dirty="0"/>
              <a:t>θ</a:t>
            </a:r>
            <a:r>
              <a:rPr lang="en-US" sz="1800" dirty="0"/>
              <a:t>++ </a:t>
            </a:r>
            <a:r>
              <a:rPr lang="en-US" sz="1800" dirty="0">
                <a:sym typeface="Wingdings" panose="05000000000000000000" pitchFamily="2" charset="2"/>
              </a:rPr>
              <a:t> d --</a:t>
            </a:r>
            <a:endParaRPr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91" y="4372440"/>
            <a:ext cx="6735880" cy="197811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66441" y="6461414"/>
            <a:ext cx="59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max </a:t>
            </a:r>
            <a:r>
              <a:rPr lang="en-US" dirty="0" err="1"/>
              <a:t>planck</a:t>
            </a:r>
            <a:r>
              <a:rPr lang="en-US" dirty="0"/>
              <a:t> institute -PD Dr. Claudia </a:t>
            </a:r>
            <a:r>
              <a:rPr lang="en-US" dirty="0" err="1"/>
              <a:t>Weidenthaler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1069C-7CC5-7077-6936-A3ACB0F8A305}"/>
              </a:ext>
            </a:extLst>
          </p:cNvPr>
          <p:cNvSpPr txBox="1"/>
          <p:nvPr/>
        </p:nvSpPr>
        <p:spPr>
          <a:xfrm>
            <a:off x="5963593" y="3387503"/>
            <a:ext cx="319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For Total scattering method: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High </a:t>
            </a:r>
            <a:r>
              <a:rPr lang="en-US" sz="2000" dirty="0" err="1">
                <a:solidFill>
                  <a:srgbClr val="FF0000"/>
                </a:solidFill>
              </a:rPr>
              <a:t>Q</a:t>
            </a:r>
            <a:r>
              <a:rPr lang="en-US" sz="2000" baseline="-25000" dirty="0" err="1">
                <a:solidFill>
                  <a:srgbClr val="FF0000"/>
                </a:solidFill>
              </a:rPr>
              <a:t>max</a:t>
            </a:r>
            <a:r>
              <a:rPr lang="en-US" sz="2000" dirty="0">
                <a:solidFill>
                  <a:srgbClr val="FF0000"/>
                </a:solidFill>
              </a:rPr>
              <a:t>, high flux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--&gt; high energy X-ray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02599-0686-533F-8A4A-165A0796A458}"/>
              </a:ext>
            </a:extLst>
          </p:cNvPr>
          <p:cNvSpPr txBox="1"/>
          <p:nvPr/>
        </p:nvSpPr>
        <p:spPr>
          <a:xfrm>
            <a:off x="6295885" y="2410711"/>
            <a:ext cx="252872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Bond lengths</a:t>
            </a:r>
          </a:p>
          <a:p>
            <a:pPr algn="ctr"/>
            <a:r>
              <a:rPr lang="en-US" dirty="0"/>
              <a:t>Coordination numbers</a:t>
            </a:r>
          </a:p>
          <a:p>
            <a:pPr algn="ctr"/>
            <a:r>
              <a:rPr lang="en-US" dirty="0"/>
              <a:t>Local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2D7C7-9BE5-71BC-1874-9537B2A3BD2B}"/>
              </a:ext>
            </a:extLst>
          </p:cNvPr>
          <p:cNvSpPr/>
          <p:nvPr/>
        </p:nvSpPr>
        <p:spPr>
          <a:xfrm>
            <a:off x="5287617" y="4372440"/>
            <a:ext cx="2694453" cy="1978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7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High energy X-ray beamlines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183D7-6224-599C-C248-F44A1F12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1" y="1968347"/>
            <a:ext cx="8838757" cy="3710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8B64B-9B85-B902-338B-4E847D1ABF77}"/>
              </a:ext>
            </a:extLst>
          </p:cNvPr>
          <p:cNvSpPr txBox="1"/>
          <p:nvPr/>
        </p:nvSpPr>
        <p:spPr>
          <a:xfrm>
            <a:off x="2258763" y="5730846"/>
            <a:ext cx="502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X-ray energy/photon flux, detector capability</a:t>
            </a:r>
          </a:p>
        </p:txBody>
      </p:sp>
    </p:spTree>
    <p:extLst>
      <p:ext uri="{BB962C8B-B14F-4D97-AF65-F5344CB8AC3E}">
        <p14:creationId xmlns:p14="http://schemas.microsoft.com/office/powerpoint/2010/main" val="3411948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X-ray energy</a:t>
            </a:r>
          </a:p>
        </p:txBody>
      </p:sp>
      <p:pic>
        <p:nvPicPr>
          <p:cNvPr id="3" name="Picture 4" descr="Synchrotron Small-Angle X-Ray Scattering and Small-Angle Neutron Scattering  Studies of Nanomaterials | SpringerLink">
            <a:extLst>
              <a:ext uri="{FF2B5EF4-FFF2-40B4-BE49-F238E27FC236}">
                <a16:creationId xmlns:a16="http://schemas.microsoft.com/office/drawing/2014/main" id="{0693B9CA-2128-4C90-8322-F586CE1CC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7059" t="-316" r="438" b="16666"/>
          <a:stretch/>
        </p:blipFill>
        <p:spPr bwMode="auto">
          <a:xfrm>
            <a:off x="633248" y="2225040"/>
            <a:ext cx="2641481" cy="1955800"/>
          </a:xfrm>
          <a:prstGeom prst="rect">
            <a:avLst/>
          </a:prstGeom>
          <a:noFill/>
        </p:spPr>
      </p:pic>
      <p:pic>
        <p:nvPicPr>
          <p:cNvPr id="5" name="Picture 5" descr="Picture 5">
            <a:extLst>
              <a:ext uri="{FF2B5EF4-FFF2-40B4-BE49-F238E27FC236}">
                <a16:creationId xmlns:a16="http://schemas.microsoft.com/office/drawing/2014/main" id="{6BE89E48-B272-471D-B12E-6B3C2F844CC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3436" y="2402840"/>
            <a:ext cx="5313322" cy="38989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869567A6-E4ED-49B7-8CAD-3C9E02658BF3}"/>
              </a:ext>
            </a:extLst>
          </p:cNvPr>
          <p:cNvSpPr txBox="1"/>
          <p:nvPr/>
        </p:nvSpPr>
        <p:spPr>
          <a:xfrm>
            <a:off x="548228" y="4943534"/>
            <a:ext cx="298450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900"/>
              </a:spcBef>
            </a:lvl1pPr>
          </a:lstStyle>
          <a:p>
            <a:r>
              <a:rPr sz="1400" dirty="0"/>
              <a:t>In order to have sufficient </a:t>
            </a:r>
            <a:r>
              <a:rPr lang="en-US" sz="1400" dirty="0"/>
              <a:t>peak </a:t>
            </a:r>
            <a:r>
              <a:rPr sz="1400" dirty="0"/>
              <a:t>resolution</a:t>
            </a:r>
            <a:r>
              <a:rPr lang="en-US" sz="1400" dirty="0"/>
              <a:t> </a:t>
            </a:r>
            <a:r>
              <a:rPr sz="1400" dirty="0"/>
              <a:t>in real space one has to collect diffracted photons up to high magnitudes of scattering vector q.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554" t="39002" r="32913" b="37380"/>
          <a:stretch/>
        </p:blipFill>
        <p:spPr>
          <a:xfrm>
            <a:off x="450438" y="3539270"/>
            <a:ext cx="3180080" cy="1223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441" y="6461414"/>
            <a:ext cx="3600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DESY-Dr. </a:t>
            </a:r>
            <a:r>
              <a:rPr lang="en-US" dirty="0" err="1"/>
              <a:t>Jozef</a:t>
            </a:r>
            <a:r>
              <a:rPr lang="en-US" dirty="0"/>
              <a:t> </a:t>
            </a:r>
            <a:r>
              <a:rPr lang="en-US" dirty="0" err="1"/>
              <a:t>Bednarčík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DB3852-C240-49BE-A908-A8E2D620AA0D}"/>
              </a:ext>
            </a:extLst>
          </p:cNvPr>
          <p:cNvSpPr txBox="1">
            <a:spLocks/>
          </p:cNvSpPr>
          <p:nvPr/>
        </p:nvSpPr>
        <p:spPr>
          <a:xfrm>
            <a:off x="866441" y="927099"/>
            <a:ext cx="6345260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/>
              <a:t>Developments @ Beamline</a:t>
            </a:r>
            <a:endParaRPr lang="en-GB" dirty="0"/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11E71F9A-3CA0-4CC1-A0CB-4C413520BA5C}"/>
              </a:ext>
            </a:extLst>
          </p:cNvPr>
          <p:cNvGrpSpPr/>
          <p:nvPr/>
        </p:nvGrpSpPr>
        <p:grpSpPr>
          <a:xfrm>
            <a:off x="2157272" y="2143019"/>
            <a:ext cx="2109873" cy="2406650"/>
            <a:chOff x="2182416" y="3032125"/>
            <a:chExt cx="2109873" cy="2406650"/>
          </a:xfrm>
        </p:grpSpPr>
        <p:pic>
          <p:nvPicPr>
            <p:cNvPr id="9" name="Picture 2" descr="C:\Users\michael\Documents\Work\Presentations\20180125-DESYUserMeeting_HighEnergySatMeet\resources\hardware\detectors\IMG_7057_PE_Smllr.JPG">
              <a:extLst>
                <a:ext uri="{FF2B5EF4-FFF2-40B4-BE49-F238E27FC236}">
                  <a16:creationId xmlns:a16="http://schemas.microsoft.com/office/drawing/2014/main" id="{ED3C7C83-32FA-48FE-97AC-757744E5A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7" b="26968"/>
            <a:stretch/>
          </p:blipFill>
          <p:spPr bwMode="auto">
            <a:xfrm>
              <a:off x="2196108" y="3343275"/>
              <a:ext cx="203213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1E4707A3-3799-454B-9C1A-F83E915E1E00}"/>
                </a:ext>
              </a:extLst>
            </p:cNvPr>
            <p:cNvSpPr txBox="1"/>
            <p:nvPr/>
          </p:nvSpPr>
          <p:spPr>
            <a:xfrm>
              <a:off x="2182416" y="3032125"/>
              <a:ext cx="2109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Perkin Elmer XRD1621</a:t>
              </a:r>
            </a:p>
          </p:txBody>
        </p: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id="{987723B2-8CDC-41B9-A175-713D51317264}"/>
              </a:ext>
            </a:extLst>
          </p:cNvPr>
          <p:cNvGrpSpPr/>
          <p:nvPr/>
        </p:nvGrpSpPr>
        <p:grpSpPr>
          <a:xfrm>
            <a:off x="6075818" y="3429000"/>
            <a:ext cx="2804657" cy="3204213"/>
            <a:chOff x="329068" y="1222375"/>
            <a:chExt cx="2804657" cy="320421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AA79FB0F-6D90-4BB8-A28D-0CE600E05DC1}"/>
                </a:ext>
              </a:extLst>
            </p:cNvPr>
            <p:cNvSpPr txBox="1"/>
            <p:nvPr/>
          </p:nvSpPr>
          <p:spPr>
            <a:xfrm>
              <a:off x="515541" y="1222375"/>
              <a:ext cx="2309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/>
                <a:t>Dectris</a:t>
              </a:r>
              <a:r>
                <a:rPr lang="en-GB" sz="1400" b="1" dirty="0"/>
                <a:t> Pilatus3 2M </a:t>
              </a:r>
              <a:r>
                <a:rPr lang="en-GB" sz="1400" b="1" dirty="0" err="1"/>
                <a:t>CdTe</a:t>
              </a:r>
              <a:endParaRPr lang="en-GB" sz="1400" b="1" dirty="0"/>
            </a:p>
          </p:txBody>
        </p:sp>
        <p:pic>
          <p:nvPicPr>
            <p:cNvPr id="13" name="Picture 3" descr="C:\Users\michael\Documents\Work\Presentations\20171121-PXRDAtSynchrtrons\resources\20170929_043218_CdTePilatus_Small.jpg">
              <a:extLst>
                <a:ext uri="{FF2B5EF4-FFF2-40B4-BE49-F238E27FC236}">
                  <a16:creationId xmlns:a16="http://schemas.microsoft.com/office/drawing/2014/main" id="{EBFF9E57-9119-40CF-9202-97B40593B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68" y="1623580"/>
              <a:ext cx="2804657" cy="2803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139D57BB-E7B7-4B94-A514-D97577FFAA9C}"/>
              </a:ext>
            </a:extLst>
          </p:cNvPr>
          <p:cNvGrpSpPr/>
          <p:nvPr/>
        </p:nvGrpSpPr>
        <p:grpSpPr>
          <a:xfrm>
            <a:off x="4250116" y="4133790"/>
            <a:ext cx="2286000" cy="2532842"/>
            <a:chOff x="5837616" y="746065"/>
            <a:chExt cx="2286000" cy="2532842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61606293-0954-4D48-8354-33F54D6FD4B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616" y="992907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5FEE435E-752D-4F4F-AEC7-D4A72C62C52C}"/>
                </a:ext>
              </a:extLst>
            </p:cNvPr>
            <p:cNvSpPr txBox="1"/>
            <p:nvPr/>
          </p:nvSpPr>
          <p:spPr>
            <a:xfrm>
              <a:off x="6297421" y="746065"/>
              <a:ext cx="15744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Lato" panose="020F0502020204030203" pitchFamily="34" charset="0"/>
                </a:rPr>
                <a:t>LaB</a:t>
              </a:r>
              <a:r>
                <a:rPr lang="en-GB" sz="1200" b="1" baseline="-25000" dirty="0">
                  <a:latin typeface="Lato" panose="020F0502020204030203" pitchFamily="34" charset="0"/>
                </a:rPr>
                <a:t>6</a:t>
              </a:r>
              <a:r>
                <a:rPr lang="en-GB" sz="1200" b="1" dirty="0">
                  <a:latin typeface="Lato" panose="020F0502020204030203" pitchFamily="34" charset="0"/>
                </a:rPr>
                <a:t> (1s exposure)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70439B-76C2-4A82-A846-7E567EA91628}"/>
              </a:ext>
            </a:extLst>
          </p:cNvPr>
          <p:cNvGrpSpPr/>
          <p:nvPr/>
        </p:nvGrpSpPr>
        <p:grpSpPr>
          <a:xfrm>
            <a:off x="285335" y="3028784"/>
            <a:ext cx="2346996" cy="2537982"/>
            <a:chOff x="6863679" y="831790"/>
            <a:chExt cx="2346996" cy="2537982"/>
          </a:xfrm>
        </p:grpSpPr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C92AB339-6831-4C7D-97BB-FEF12D881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679" y="1056914"/>
              <a:ext cx="2346996" cy="23128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2803CA-5145-47A5-9688-83D85513B792}"/>
                </a:ext>
              </a:extLst>
            </p:cNvPr>
            <p:cNvSpPr txBox="1"/>
            <p:nvPr/>
          </p:nvSpPr>
          <p:spPr>
            <a:xfrm>
              <a:off x="7145146" y="831790"/>
              <a:ext cx="1659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Lato" panose="020F0502020204030203" pitchFamily="34" charset="0"/>
                </a:rPr>
                <a:t>LaB</a:t>
              </a:r>
              <a:r>
                <a:rPr lang="en-GB" sz="1200" b="1" baseline="-25000" dirty="0">
                  <a:latin typeface="Lato" panose="020F0502020204030203" pitchFamily="34" charset="0"/>
                </a:rPr>
                <a:t>6</a:t>
              </a:r>
              <a:r>
                <a:rPr lang="en-GB" sz="1200" b="1" dirty="0">
                  <a:latin typeface="Lato" panose="020F0502020204030203" pitchFamily="34" charset="0"/>
                </a:rPr>
                <a:t> (10s exposure)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2CD7FE7-D9BE-4576-B069-128BB91CF30B}"/>
              </a:ext>
            </a:extLst>
          </p:cNvPr>
          <p:cNvGrpSpPr/>
          <p:nvPr/>
        </p:nvGrpSpPr>
        <p:grpSpPr>
          <a:xfrm>
            <a:off x="5202341" y="1987569"/>
            <a:ext cx="3266613" cy="1361808"/>
            <a:chOff x="5202341" y="1987569"/>
            <a:chExt cx="3266613" cy="13618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564BFB8-93AF-49F5-9625-4CD2BB33D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457"/>
            <a:stretch/>
          </p:blipFill>
          <p:spPr>
            <a:xfrm>
              <a:off x="6325829" y="1987569"/>
              <a:ext cx="2143125" cy="1361808"/>
            </a:xfrm>
            <a:prstGeom prst="rect">
              <a:avLst/>
            </a:prstGeom>
          </p:spPr>
        </p:pic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96AF64F2-50BC-4114-A373-E69F1BC967DC}"/>
                </a:ext>
              </a:extLst>
            </p:cNvPr>
            <p:cNvSpPr txBox="1"/>
            <p:nvPr/>
          </p:nvSpPr>
          <p:spPr>
            <a:xfrm>
              <a:off x="5202341" y="2143019"/>
              <a:ext cx="1135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BL13XU</a:t>
              </a:r>
            </a:p>
            <a:p>
              <a:r>
                <a:rPr lang="en-GB" sz="1400" b="1" dirty="0"/>
                <a:t>Lambda *6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4E68817-F17E-4F88-A94B-C1C9D2D4A7CC}"/>
              </a:ext>
            </a:extLst>
          </p:cNvPr>
          <p:cNvSpPr txBox="1">
            <a:spLocks/>
          </p:cNvSpPr>
          <p:nvPr/>
        </p:nvSpPr>
        <p:spPr>
          <a:xfrm>
            <a:off x="1007119" y="927099"/>
            <a:ext cx="7182289" cy="7098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16425584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6841</TotalTime>
  <Words>624</Words>
  <Application>Microsoft Office PowerPoint</Application>
  <PresentationFormat>全屏显示(4:3)</PresentationFormat>
  <Paragraphs>96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Lato</vt:lpstr>
      <vt:lpstr>新細明體</vt:lpstr>
      <vt:lpstr>宋体</vt:lpstr>
      <vt:lpstr>Arial</vt:lpstr>
      <vt:lpstr>Calibri</vt:lpstr>
      <vt:lpstr>Calibri Light</vt:lpstr>
      <vt:lpstr>Times New Roman</vt:lpstr>
      <vt:lpstr>Wingdings</vt:lpstr>
      <vt:lpstr>Retrospect</vt:lpstr>
      <vt:lpstr>X-ray total scattering method and its applications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Total scattering data processing</vt:lpstr>
      <vt:lpstr>Combined method</vt:lpstr>
      <vt:lpstr>PowerPoint 演示文稿</vt:lpstr>
      <vt:lpstr>PowerPoint 演示文稿</vt:lpstr>
      <vt:lpstr>PowerPoint 演示文稿</vt:lpstr>
      <vt:lpstr>PowerPoint 演示文稿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Tseng, Jo-Chi</dc:creator>
  <cp:lastModifiedBy>IASF</cp:lastModifiedBy>
  <cp:revision>499</cp:revision>
  <dcterms:created xsi:type="dcterms:W3CDTF">2017-05-23T11:42:50Z</dcterms:created>
  <dcterms:modified xsi:type="dcterms:W3CDTF">2023-07-07T05:54:07Z</dcterms:modified>
</cp:coreProperties>
</file>