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56" r:id="rId5"/>
    <p:sldId id="378" r:id="rId6"/>
    <p:sldId id="637" r:id="rId7"/>
    <p:sldId id="292" r:id="rId8"/>
    <p:sldId id="377" r:id="rId9"/>
    <p:sldId id="649" r:id="rId10"/>
    <p:sldId id="636" r:id="rId11"/>
    <p:sldId id="338" r:id="rId12"/>
    <p:sldId id="645" r:id="rId13"/>
    <p:sldId id="646" r:id="rId14"/>
    <p:sldId id="638" r:id="rId15"/>
    <p:sldId id="258" r:id="rId16"/>
    <p:sldId id="639" r:id="rId17"/>
    <p:sldId id="641" r:id="rId18"/>
    <p:sldId id="273" r:id="rId19"/>
    <p:sldId id="274" r:id="rId20"/>
    <p:sldId id="650" r:id="rId21"/>
    <p:sldId id="275" r:id="rId22"/>
    <p:sldId id="281" r:id="rId23"/>
    <p:sldId id="282" r:id="rId24"/>
    <p:sldId id="320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99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DD4A78-957F-42E0-97B7-1E5ED1B80FA0}" v="4" dt="2023-07-07T05:56:57.1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44" autoAdjust="0"/>
    <p:restoredTop sz="92587" autoAdjust="0"/>
  </p:normalViewPr>
  <p:slideViewPr>
    <p:cSldViewPr snapToGrid="0">
      <p:cViewPr varScale="1">
        <p:scale>
          <a:sx n="83" d="100"/>
          <a:sy n="83" d="100"/>
        </p:scale>
        <p:origin x="477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C421E-2033-40B5-B654-072F5094E105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F816A-C8BA-46EA-9FEB-70E2D6891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F816A-C8BA-46EA-9FEB-70E2D6891F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52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F9982-14F4-450B-84FE-6D0CB6D740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36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F816A-C8BA-46EA-9FEB-70E2D6891F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2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F816A-C8BA-46EA-9FEB-70E2D6891F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5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F816A-C8BA-46EA-9FEB-70E2D6891F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91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F816A-C8BA-46EA-9FEB-70E2D6891F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04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FD340-06D9-435D-AC42-E8D34166E761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785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altLang="zh-HK" sz="1800" b="0" i="0" u="none" strike="noStrike" baseline="0" dirty="0">
              <a:latin typeface="ScalaPro-Regular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FD340-06D9-435D-AC42-E8D34166E761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195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FD340-06D9-435D-AC42-E8D34166E761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905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altLang="zh-HK" dirty="0"/>
              <a:t>Phthalocyanine </a:t>
            </a:r>
            <a:r>
              <a:rPr lang="zh-TW" altLang="en-US"/>
              <a:t>酞菁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FD340-06D9-435D-AC42-E8D34166E761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041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FD340-06D9-435D-AC42-E8D34166E761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29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Rational design of heterogeneous catalysts / Molly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404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53B3C-2ACF-4B88-8659-6CB5DAC05E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66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6A71F-9141-431F-98E5-E55037F9311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Rational design of heterogeneous catalysts / Molly Li</a:t>
            </a:r>
          </a:p>
        </p:txBody>
      </p:sp>
    </p:spTree>
    <p:extLst>
      <p:ext uri="{BB962C8B-B14F-4D97-AF65-F5344CB8AC3E}">
        <p14:creationId xmlns:p14="http://schemas.microsoft.com/office/powerpoint/2010/main" val="154514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Rational design of heterogeneous catalysts / Molly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6668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53B3C-2ACF-4B88-8659-6CB5DAC05EB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448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53B3C-2ACF-4B88-8659-6CB5DAC05E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448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Rational design of heterogeneous catalysts / Molly 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2744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F9982-14F4-450B-84FE-6D0CB6D740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0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29BA4-BD67-4A85-8B73-1BB3FE085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3D22A-6BE4-4858-8343-07566DE69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58566-BD7E-4008-A0FE-6469C7AE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24E20-6F74-4EAD-9693-46243475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4DC0-3805-4275-BB59-C830D0E3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4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BC9E-339A-4336-B1F8-568ECB4CF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6613EB-E2FA-489C-BAB3-470670702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CBC76-C481-4969-8172-1428E0A2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78E9A-7961-4C73-BFC1-0EA3FFA6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0E990-CB93-4D11-A941-CA4325EC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8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E17A40-1274-4BFD-9F1C-5114DFFA08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C67F1-2A4B-480C-8F6E-153764EA6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4A99D-EDA0-4D70-9CD0-60004A63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8F10B-AD1A-43C6-B19C-BFF99C3AE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DD769-9141-4E1F-9F44-BAACC2D0F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7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856D9-89F0-CC40-7F74-D750A4A7F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7C4476-E862-081D-D5AF-5076A89A4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CCFA4-088B-34BF-BDF7-25AB9F32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3B5BB-369C-C686-6EBF-54989D00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2234D-9897-5AF0-035E-2F802A28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42610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691D6-1733-2CC5-3C6F-3C84C205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9EE97-3761-FACD-3C1D-D6B3C593A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585FD-0DEF-EADD-CC1D-1C0AA761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7AFBD-27AB-5461-186C-D4B7866F2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16AD4-70A7-4471-87B6-6F9FA809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83824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5419-6C78-B87B-4838-661E2E79A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E6D53-D794-DB48-4050-902A0C8FA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A4164-FA9C-1444-E29C-0206C5888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86D3E-9E88-56E4-01CA-EAEC87FB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BB76D-5574-9B64-60A6-9E8B317C8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5953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BFA4-C1FD-9C3D-8708-3190CBC9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F7E54-F346-F0DA-CA0C-BBB304727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CFEB1-1912-F6A3-85A4-48188D999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E078C-9593-04F0-C22A-6C409DF50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5AD145-1F2E-BB59-29CF-0223BCB1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737FB-968E-D4C0-E608-D4ACEEB0D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89310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A481-1F74-591D-8C22-A0C08EE6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01B7C-485D-8AFE-C3A7-97626828E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FEA3B-5AB9-BA14-1353-AF2E57B29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29758-D8FE-E4FC-02D1-BA0B5CA16C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AF9BBD-BF3D-2344-D2F7-ACFDF7702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3197D-559B-048C-9EEF-9573B6E8D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FACBD2-CB34-92AB-8AF0-083BAB29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D3A6CF-661E-3818-8969-F7047CA7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65383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28CA-2124-98F2-8526-13E120C4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4FCBC-BFC2-9322-25E3-FBF0E14D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8B171-F33C-9BB7-ED53-EBFE1797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E0931-4A6B-C8C1-6E16-081D7AEC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1750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1DEC5E-FA5A-34F7-A5D2-37774171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5899C9-0ECD-BEB9-39AD-DF042579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730C1-BA49-4CA6-DBC6-05C850C0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97906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36B9C-632F-F4CF-C56D-44A34A85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5D1EE-5AF7-1D47-CDEE-8DAFC8E8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D4555-8AEA-61D9-374C-55CCA8731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C9EC2-0C2F-B2E1-D382-67C584F90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04A18-F6ED-378D-A11B-1800D27B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C112D-1829-3BDE-A65B-E2B96272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9516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A82AC-6B71-4D8F-A1E9-70FDF8C7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FD598-CF1B-4162-A6A8-89CEF8EB6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12B7D-F5E3-4A17-8687-0310BAAD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1441D-F029-47E4-806C-F2200EAD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30038-B15F-4EC9-BB12-9E42E9BCF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32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B036-85B3-F428-495B-570004F1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D6B999-5964-70A2-4882-9491DD0D5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16127-DD63-8A4A-B9D1-370E13405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A882A-F5B2-C034-AA06-6FAE98B0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09724-90A0-2580-494D-6F264628D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4C75E-D4AE-9C98-7B0C-6FB3E1FE0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25917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5473E-D3DB-45AA-B2D0-21526C44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53573-57EC-51E9-7758-22B1027F1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6F0F5-C2D6-7F43-9C91-5419A7DD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EA5D5-0BEB-74D6-AED7-F6EF8069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C8934-6967-E29D-8F8D-D80B70D9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0849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8ECC57-5D89-D0A6-5005-4EE0F7A7A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67F60-8A50-B758-D773-FED651324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25AB6-5BED-A5A9-80EB-CB5B2CA49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F6436-E7E9-4C6D-1EE9-93BE6331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F3156-C89A-1DFF-6860-6899E0267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49757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40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65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53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96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11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09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9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8B0A9-15D3-4CB6-A8DB-1942039F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113D6-3E79-4600-9BF1-29B2ADDB7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173C8-C0FE-4066-9418-883DAD1A3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4C904-64C0-4313-87B2-CF95BBF3C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E2E59-5921-4131-9688-EA1AABEF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1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00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54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098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62532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42976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30267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3289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03043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55943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F99BE-5C43-4678-8332-43173F905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FA6BB-FE33-4D34-B44D-D2CB4F474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AD4D1-FE91-46B1-8E9E-43E25BAE3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A66E5-811F-4898-9135-B98A6216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E8280-805D-4334-AC6C-7778BA7DE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1023A-87B0-4A70-A308-35C36E640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393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53579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94153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7426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388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590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9A36-F5D6-4EEA-B2E6-557E79A3A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F9235-33A0-4971-B477-B9797CC72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18CB3-3097-4C4B-873A-B4AAC46C5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267D7-D847-4454-9478-3D258D2D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7440BA-3ADE-4A8F-928C-EF6CC55A49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87E21-6BFE-42A2-ADB0-15C55716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46A6D-4915-48AA-97E7-33CB25C2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6E7E4-98DF-45E0-B0D1-296EAEC4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0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156F6-3C38-4003-9E14-8A01FFC3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3767C8-D90C-44E8-B207-4D87F40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52BC7-3ADB-4CF5-8074-37ACAF99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58DF3-BD46-4778-A5EA-74DAD6C37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6B901-8402-44F1-9856-474C989D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7D4174-022E-4F43-8663-B622ED76C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66C88-C5BE-45F0-91EC-0D2D5AD1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8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70BA-2EC4-4365-9557-A3FCCFE0A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9AE5C-FBCD-4189-8F2E-90DEE981D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006CF-F7B6-4260-A7F6-E0EB05CE9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4EE54-397C-4DFF-8B8F-A0453E6A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6967C-9F99-4AFC-98ED-05601C778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6FBAE0-9EEA-46A1-A4CD-9D83E0E5D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74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6A56E-7E3B-4DAC-87B7-60B1A186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18F14-F39D-4F1D-A2A9-53632D005D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9A0A5B-9155-4D2F-A826-4445508BD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B5893-C210-408C-8DD2-656C59761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1FB3C-A336-49BF-93D3-EACD9080B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3BFD4-6379-40A9-908C-451F5809C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5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235262-1C85-48B5-839D-36B21512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43EA-A30F-43C9-8325-906F8D73D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43F95-67D2-4B75-8EFE-FC5F8EF783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F628-F836-483B-8181-F4010062FB9C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AA848-83CF-434E-8018-78B908CE4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1AFD1-9389-4F49-B67B-CD120B57C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85490-33DC-4478-B601-00263EC62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3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7DA7D-0B8E-3F06-0256-CD6F57C4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BC612-2372-70C4-937B-B6405C651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1BC2-7011-8272-FC7F-E899DD7A8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61FAE-FA2B-4470-A9E1-811FB951A655}" type="datetimeFigureOut">
              <a:rPr lang="en-HK" smtClean="0"/>
              <a:t>7/7/2023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AAF47-9E0C-EB65-221B-60E78509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A7DB4-5515-4375-BA10-2A5A71DC4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82661-E552-479A-B6E3-5197FF7310A3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5087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B73D3-B3D6-470F-A9FE-C61793AC8E7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B34D5-B4A2-4838-9A61-84E3C105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0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8C8EF-7AB6-4EC6-BCCB-6EA55F3D40F0}" type="datetimeFigureOut">
              <a:rPr lang="zh-HK" altLang="en-US" smtClean="0"/>
              <a:t>7/7/2023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A0A61-1538-4D4E-9454-87334B76D1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4982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hyperlink" Target="https://doi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/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hyperlink" Target="https://doi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tif"/><Relationship Id="rId7" Type="http://schemas.openxmlformats.org/officeDocument/2006/relationships/image" Target="../media/image58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8" name="Freeform: Shape 57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0" name="Freeform: Shape 59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CA04BD-4C0E-4A2F-8154-1FB81F3F3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351" y="542326"/>
            <a:ext cx="8087602" cy="2533993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/>
              <a:t>The Role of X-ray Absorption Spectroscopy in Developing Novel Heterogeneous Catalysts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1908F-D2AD-4EB1-A0B0-363EF0567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7950" y="3993333"/>
            <a:ext cx="5013698" cy="1208141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WIN 2023</a:t>
            </a:r>
          </a:p>
          <a:p>
            <a:pPr algn="l"/>
            <a:endParaRPr lang="en-US" sz="2800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6137F-B13F-409B-9646-D9B31DCDF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463" y="6222640"/>
            <a:ext cx="2810689" cy="555111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C94D80B-8342-4C7C-AC1B-1EC958C322B5}"/>
              </a:ext>
            </a:extLst>
          </p:cNvPr>
          <p:cNvSpPr txBox="1">
            <a:spLocks/>
          </p:cNvSpPr>
          <p:nvPr/>
        </p:nvSpPr>
        <p:spPr bwMode="auto">
          <a:xfrm>
            <a:off x="-537829" y="4644343"/>
            <a:ext cx="7525274" cy="15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Aft>
                <a:spcPts val="600"/>
              </a:spcAft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Dr. Molly Meng-Jung Li </a:t>
            </a:r>
          </a:p>
          <a:p>
            <a:pPr algn="ctr">
              <a:spcAft>
                <a:spcPts val="600"/>
              </a:spcAft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Assistant Professor</a:t>
            </a:r>
          </a:p>
          <a:p>
            <a:pPr algn="ctr">
              <a:spcAft>
                <a:spcPts val="600"/>
              </a:spcAft>
            </a:pPr>
            <a:r>
              <a:rPr lang="en-AU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Applied Physics Department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The Hong Kong Polytechnic University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0B26A9-B688-4EFA-A521-5F84CD385C46}"/>
              </a:ext>
            </a:extLst>
          </p:cNvPr>
          <p:cNvSpPr/>
          <p:nvPr/>
        </p:nvSpPr>
        <p:spPr>
          <a:xfrm>
            <a:off x="241300" y="542327"/>
            <a:ext cx="1435100" cy="336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logo">
            <a:extLst>
              <a:ext uri="{FF2B5EF4-FFF2-40B4-BE49-F238E27FC236}">
                <a16:creationId xmlns:a16="http://schemas.microsoft.com/office/drawing/2014/main" id="{96345CF8-E1D6-A77B-F4FE-077C312A3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343" y="3306863"/>
            <a:ext cx="3480504" cy="35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92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5023A33-56DF-491A-AC86-C91A560AE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6544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170CE-81CF-4DEA-A88C-70498A68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72" y="320291"/>
            <a:ext cx="10506456" cy="1197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XANES &amp; EXAFS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E472C4-C69C-4220-9105-85166E75C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597" y="1491884"/>
            <a:ext cx="9815542" cy="5005927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159" y="1976991"/>
            <a:ext cx="1736488" cy="1736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10" y="2357389"/>
            <a:ext cx="1604639" cy="15782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2A7013-473B-47DA-BDC4-FAA8BF62EE02}"/>
              </a:ext>
            </a:extLst>
          </p:cNvPr>
          <p:cNvSpPr/>
          <p:nvPr/>
        </p:nvSpPr>
        <p:spPr>
          <a:xfrm>
            <a:off x="3048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6DC91E-C614-4735-9CC5-E431E1A45AF2}"/>
              </a:ext>
            </a:extLst>
          </p:cNvPr>
          <p:cNvSpPr/>
          <p:nvPr/>
        </p:nvSpPr>
        <p:spPr>
          <a:xfrm>
            <a:off x="8799167" y="5848065"/>
            <a:ext cx="3268472" cy="1003293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1200" i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200" i="1" dirty="0"/>
              <a:t>Pics from XANES: Theory2 - Chemistry </a:t>
            </a:r>
            <a:r>
              <a:rPr lang="en-GB" sz="1200" i="1" dirty="0" err="1"/>
              <a:t>LibreTexts</a:t>
            </a:r>
            <a:r>
              <a:rPr lang="en-GB" sz="1200" i="1" dirty="0"/>
              <a:t>, </a:t>
            </a:r>
            <a:br>
              <a:rPr lang="en-GB" sz="1200" i="1" dirty="0"/>
            </a:br>
            <a:r>
              <a:rPr lang="en-HK" sz="1200" i="1" dirty="0"/>
              <a:t>AIMS Materials Science, 2017, 4(4): 856-866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200" i="1" dirty="0"/>
              <a:t>and https://www.pinterest.com/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FD9FB06E-FE51-4D7C-8987-B6CF413D6AFE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10</a:t>
            </a:fld>
            <a:r>
              <a:rPr lang="en-AU" sz="1200"/>
              <a:t>  |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860826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6B29329-4215-449D-9196-DF9BC50B7A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581053"/>
              </p:ext>
            </p:extLst>
          </p:nvPr>
        </p:nvGraphicFramePr>
        <p:xfrm>
          <a:off x="6905330" y="2956088"/>
          <a:ext cx="3948310" cy="3011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1296000" imgH="991800" progId="Origin95.Graph">
                  <p:embed/>
                </p:oleObj>
              </mc:Choice>
              <mc:Fallback>
                <p:oleObj name="Graph" r:id="rId3" imgW="1296000" imgH="991800" progId="Origin95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6B29329-4215-449D-9196-DF9BC50B7A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5330" y="2956088"/>
                        <a:ext cx="3948310" cy="3011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9B394483-CD7B-4EDC-99CA-0BB6C1DD44A0}"/>
              </a:ext>
            </a:extLst>
          </p:cNvPr>
          <p:cNvGrpSpPr/>
          <p:nvPr/>
        </p:nvGrpSpPr>
        <p:grpSpPr>
          <a:xfrm>
            <a:off x="379401" y="805098"/>
            <a:ext cx="6193291" cy="5836904"/>
            <a:chOff x="309109" y="1021096"/>
            <a:chExt cx="6193291" cy="58369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C38C21-00BB-4E59-B90D-2D0EAB123F27}"/>
                </a:ext>
              </a:extLst>
            </p:cNvPr>
            <p:cNvGrpSpPr/>
            <p:nvPr/>
          </p:nvGrpSpPr>
          <p:grpSpPr>
            <a:xfrm>
              <a:off x="309109" y="1501301"/>
              <a:ext cx="6193291" cy="5356699"/>
              <a:chOff x="293034" y="1912058"/>
              <a:chExt cx="4422981" cy="396521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E144F47-6F22-4688-815E-8E7435D320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034" y="1988840"/>
                <a:ext cx="4422981" cy="38884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0884D4-05AA-4080-A81D-08BBF8E91503}"/>
                  </a:ext>
                </a:extLst>
              </p:cNvPr>
              <p:cNvSpPr txBox="1"/>
              <p:nvPr/>
            </p:nvSpPr>
            <p:spPr>
              <a:xfrm>
                <a:off x="1238978" y="1912058"/>
                <a:ext cx="698195" cy="34174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dirty="0"/>
                  <a:t>CH</a:t>
                </a:r>
                <a:r>
                  <a:rPr lang="en-AU" sz="2400" baseline="-25000" dirty="0"/>
                  <a:t>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6A5863-5D6D-4A12-98D7-EA48F6301BA7}"/>
                  </a:ext>
                </a:extLst>
              </p:cNvPr>
              <p:cNvSpPr txBox="1"/>
              <p:nvPr/>
            </p:nvSpPr>
            <p:spPr>
              <a:xfrm>
                <a:off x="3310295" y="1914995"/>
                <a:ext cx="1193801" cy="341740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400" dirty="0"/>
                  <a:t>CH</a:t>
                </a:r>
                <a:r>
                  <a:rPr lang="en-AU" sz="2400" baseline="-25000" dirty="0"/>
                  <a:t>3</a:t>
                </a:r>
                <a:r>
                  <a:rPr lang="en-AU" sz="2400" dirty="0"/>
                  <a:t>OH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388A7C4-0DF2-4DA9-8EC7-D78A70B9C859}"/>
                </a:ext>
              </a:extLst>
            </p:cNvPr>
            <p:cNvGrpSpPr/>
            <p:nvPr/>
          </p:nvGrpSpPr>
          <p:grpSpPr>
            <a:xfrm>
              <a:off x="1262515" y="1021096"/>
              <a:ext cx="3517348" cy="1089922"/>
              <a:chOff x="1262515" y="1021096"/>
              <a:chExt cx="3517348" cy="108992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3405C8B-D7FE-4423-B256-F84C8F21AB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4581" r="42888" b="65102"/>
              <a:stretch/>
            </p:blipFill>
            <p:spPr>
              <a:xfrm>
                <a:off x="1262515" y="1605028"/>
                <a:ext cx="698194" cy="50599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2A12FB6-6DD5-49CF-B597-6719CB4ACE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81810" b="33565"/>
              <a:stretch/>
            </p:blipFill>
            <p:spPr>
              <a:xfrm rot="282110">
                <a:off x="4130103" y="1467883"/>
                <a:ext cx="649760" cy="617543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088DB3-339F-4088-ABDC-C2DE18ECDC4E}"/>
                  </a:ext>
                </a:extLst>
              </p:cNvPr>
              <p:cNvSpPr txBox="1"/>
              <p:nvPr/>
            </p:nvSpPr>
            <p:spPr>
              <a:xfrm>
                <a:off x="1301861" y="1103455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Rh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DB9B3F8-9C2C-4904-A52D-76706DBD8CB5}"/>
                  </a:ext>
                </a:extLst>
              </p:cNvPr>
              <p:cNvSpPr txBox="1"/>
              <p:nvPr/>
            </p:nvSpPr>
            <p:spPr>
              <a:xfrm>
                <a:off x="4015955" y="1021096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Rh+In</a:t>
                </a:r>
                <a:endParaRPr lang="en-US" dirty="0"/>
              </a:p>
            </p:txBody>
          </p:sp>
        </p:grp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56F2236F-5562-482D-8C01-9C62426A6D20}"/>
              </a:ext>
            </a:extLst>
          </p:cNvPr>
          <p:cNvSpPr/>
          <p:nvPr/>
        </p:nvSpPr>
        <p:spPr>
          <a:xfrm>
            <a:off x="7459912" y="5964682"/>
            <a:ext cx="2839146" cy="4529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H</a:t>
            </a:r>
            <a:r>
              <a:rPr lang="en-AU" baseline="-25000" dirty="0"/>
              <a:t>2</a:t>
            </a:r>
            <a:r>
              <a:rPr lang="en-AU" dirty="0"/>
              <a:t> deficient condition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3AB5DA-F569-435B-B433-0EDEDFF343C2}"/>
              </a:ext>
            </a:extLst>
          </p:cNvPr>
          <p:cNvSpPr/>
          <p:nvPr/>
        </p:nvSpPr>
        <p:spPr>
          <a:xfrm>
            <a:off x="3048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BFD9F9-CBE8-4D1C-9F69-67EAB352C98C}"/>
              </a:ext>
            </a:extLst>
          </p:cNvPr>
          <p:cNvSpPr txBox="1"/>
          <p:nvPr/>
        </p:nvSpPr>
        <p:spPr>
          <a:xfrm>
            <a:off x="3476046" y="6220812"/>
            <a:ext cx="3776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/>
              <a:t>angew. chem. int. ed. 2020, </a:t>
            </a:r>
            <a:r>
              <a:rPr lang="en-US" sz="1200" i="1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</a:t>
            </a:r>
            <a:r>
              <a:rPr lang="en-US" sz="1200" i="1" dirty="0"/>
              <a:t>: 10.1002/anie.202000841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C177CF51-FEC8-4F3C-BAC8-A51CD1AFB0B0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11</a:t>
            </a:fld>
            <a:r>
              <a:rPr lang="en-AU" sz="1200"/>
              <a:t>  |</a:t>
            </a:r>
            <a:endParaRPr lang="en-AU" sz="1200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3618355A-1444-407E-BF0C-E64584BCBDFC}"/>
              </a:ext>
            </a:extLst>
          </p:cNvPr>
          <p:cNvSpPr/>
          <p:nvPr/>
        </p:nvSpPr>
        <p:spPr>
          <a:xfrm>
            <a:off x="2719205" y="1306671"/>
            <a:ext cx="1513682" cy="507864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1600" dirty="0"/>
              <a:t>Add In into Rh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AC4D00-FF55-4429-814A-371FCBA4D7C2}"/>
              </a:ext>
            </a:extLst>
          </p:cNvPr>
          <p:cNvSpPr txBox="1"/>
          <p:nvPr/>
        </p:nvSpPr>
        <p:spPr>
          <a:xfrm>
            <a:off x="10185400" y="3213889"/>
            <a:ext cx="1866900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Efficient H</a:t>
            </a:r>
            <a:r>
              <a:rPr lang="en-US" sz="1600" baseline="-25000" dirty="0">
                <a:solidFill>
                  <a:schemeClr val="tx1"/>
                </a:solidFill>
              </a:rPr>
              <a:t>2</a:t>
            </a:r>
            <a:r>
              <a:rPr lang="en-US" sz="1600" dirty="0">
                <a:solidFill>
                  <a:schemeClr val="tx1"/>
                </a:solidFill>
              </a:rPr>
              <a:t> consumption for methanol synthesis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F50902-8518-4B19-A2CA-BB747D3A49C9}"/>
              </a:ext>
            </a:extLst>
          </p:cNvPr>
          <p:cNvCxnSpPr/>
          <p:nvPr/>
        </p:nvCxnSpPr>
        <p:spPr>
          <a:xfrm flipV="1">
            <a:off x="10299058" y="4189228"/>
            <a:ext cx="780068" cy="914400"/>
          </a:xfrm>
          <a:prstGeom prst="straightConnector1">
            <a:avLst/>
          </a:prstGeom>
          <a:ln w="34925">
            <a:tailEnd type="triangle" w="lg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6F7BFC7-B42B-F1F4-CA8E-8EA472600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076" y="940953"/>
            <a:ext cx="5385481" cy="1648617"/>
          </a:xfrm>
          <a:prstGeom prst="rect">
            <a:avLst/>
          </a:prstGeom>
        </p:spPr>
      </p:pic>
      <p:sp>
        <p:nvSpPr>
          <p:cNvPr id="6" name="文字方塊 3">
            <a:extLst>
              <a:ext uri="{FF2B5EF4-FFF2-40B4-BE49-F238E27FC236}">
                <a16:creationId xmlns:a16="http://schemas.microsoft.com/office/drawing/2014/main" id="{C8102BEA-FF4A-1EDD-4DED-D883EA65553B}"/>
              </a:ext>
            </a:extLst>
          </p:cNvPr>
          <p:cNvSpPr txBox="1"/>
          <p:nvPr/>
        </p:nvSpPr>
        <p:spPr>
          <a:xfrm>
            <a:off x="86559" y="111207"/>
            <a:ext cx="5006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Rh-In bimetallic interface-activity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09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3A5D2C-49A0-4720-B235-FAF40AD27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4129495"/>
            <a:ext cx="5346700" cy="1862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E6D075-814F-4B13-9F36-C8D8608BA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269" y="1003517"/>
            <a:ext cx="3741024" cy="31271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9633AD-CEAC-4178-B5FF-3EC1327CE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715" y="1523387"/>
            <a:ext cx="5641454" cy="422925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764231A-23F3-4862-B06F-0D8570DA62C8}"/>
              </a:ext>
            </a:extLst>
          </p:cNvPr>
          <p:cNvSpPr/>
          <p:nvPr/>
        </p:nvSpPr>
        <p:spPr>
          <a:xfrm>
            <a:off x="6942695" y="1237216"/>
            <a:ext cx="49164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E</a:t>
            </a:r>
            <a:r>
              <a:rPr lang="en-GB" sz="2200" dirty="0"/>
              <a:t>xtended </a:t>
            </a:r>
            <a:r>
              <a:rPr lang="en-GB" sz="2200" dirty="0">
                <a:solidFill>
                  <a:srgbClr val="FF0000"/>
                </a:solidFill>
              </a:rPr>
              <a:t>X</a:t>
            </a:r>
            <a:r>
              <a:rPr lang="en-GB" sz="2200" dirty="0"/>
              <a:t>-ray </a:t>
            </a:r>
            <a:r>
              <a:rPr lang="en-GB" sz="2200" dirty="0">
                <a:solidFill>
                  <a:srgbClr val="FF0000"/>
                </a:solidFill>
              </a:rPr>
              <a:t>A</a:t>
            </a:r>
            <a:r>
              <a:rPr lang="en-GB" sz="2200" dirty="0"/>
              <a:t>bsorption </a:t>
            </a:r>
            <a:r>
              <a:rPr lang="en-GB" sz="2200" dirty="0">
                <a:solidFill>
                  <a:srgbClr val="FF0000"/>
                </a:solidFill>
              </a:rPr>
              <a:t>F</a:t>
            </a:r>
            <a:r>
              <a:rPr lang="en-GB" sz="2200" dirty="0"/>
              <a:t>ine </a:t>
            </a:r>
            <a:r>
              <a:rPr lang="en-GB" sz="2200" dirty="0">
                <a:solidFill>
                  <a:srgbClr val="FF0000"/>
                </a:solidFill>
              </a:rPr>
              <a:t>S</a:t>
            </a:r>
            <a:r>
              <a:rPr lang="en-GB" sz="2200" dirty="0"/>
              <a:t>tructure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FAF606-4AE5-4D28-92A7-0F52F57F453A}"/>
              </a:ext>
            </a:extLst>
          </p:cNvPr>
          <p:cNvSpPr/>
          <p:nvPr/>
        </p:nvSpPr>
        <p:spPr>
          <a:xfrm>
            <a:off x="1266142" y="952364"/>
            <a:ext cx="44665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rgbClr val="FF0000"/>
                </a:solidFill>
              </a:rPr>
              <a:t>X</a:t>
            </a:r>
            <a:r>
              <a:rPr lang="en-GB" sz="2200" dirty="0"/>
              <a:t>-ray </a:t>
            </a:r>
            <a:r>
              <a:rPr lang="en-GB" sz="2200" dirty="0">
                <a:solidFill>
                  <a:srgbClr val="FF0000"/>
                </a:solidFill>
              </a:rPr>
              <a:t>A</a:t>
            </a:r>
            <a:r>
              <a:rPr lang="en-GB" sz="2200" dirty="0"/>
              <a:t>bsorption </a:t>
            </a:r>
            <a:r>
              <a:rPr lang="en-GB" sz="2200" dirty="0">
                <a:solidFill>
                  <a:srgbClr val="FF0000"/>
                </a:solidFill>
              </a:rPr>
              <a:t>N</a:t>
            </a:r>
            <a:r>
              <a:rPr lang="en-GB" sz="2200" dirty="0"/>
              <a:t>ear </a:t>
            </a:r>
            <a:r>
              <a:rPr lang="en-GB" sz="2200" dirty="0">
                <a:solidFill>
                  <a:srgbClr val="FF0000"/>
                </a:solidFill>
              </a:rPr>
              <a:t>E</a:t>
            </a:r>
            <a:r>
              <a:rPr lang="en-GB" sz="2200" dirty="0"/>
              <a:t>dge </a:t>
            </a:r>
            <a:r>
              <a:rPr lang="en-GB" sz="2200" dirty="0">
                <a:solidFill>
                  <a:srgbClr val="FF0000"/>
                </a:solidFill>
              </a:rPr>
              <a:t>S</a:t>
            </a:r>
            <a:r>
              <a:rPr lang="en-GB" sz="2200" dirty="0"/>
              <a:t>tructure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024E6D-858E-46C9-9BD5-B7AB8B05385A}"/>
              </a:ext>
            </a:extLst>
          </p:cNvPr>
          <p:cNvSpPr/>
          <p:nvPr/>
        </p:nvSpPr>
        <p:spPr>
          <a:xfrm>
            <a:off x="3048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D1164F-2B69-4A14-945E-195D15F4E9F3}"/>
              </a:ext>
            </a:extLst>
          </p:cNvPr>
          <p:cNvSpPr txBox="1"/>
          <p:nvPr/>
        </p:nvSpPr>
        <p:spPr>
          <a:xfrm>
            <a:off x="8319667" y="6218346"/>
            <a:ext cx="3776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/>
              <a:t>angew. chem. int. ed. 2020, </a:t>
            </a:r>
            <a:r>
              <a:rPr lang="en-US" sz="1200" i="1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</a:t>
            </a:r>
            <a:r>
              <a:rPr lang="en-US" sz="1200" i="1" dirty="0"/>
              <a:t>: 10.1002/anie.202000841</a:t>
            </a:r>
          </a:p>
        </p:txBody>
      </p: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F8761551-0C69-478B-AD14-D50165E26EDA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12</a:t>
            </a:fld>
            <a:r>
              <a:rPr lang="en-AU" sz="1200"/>
              <a:t>  |</a:t>
            </a:r>
            <a:endParaRPr lang="en-AU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2DD8A9-0816-4270-B39F-AFFEE06B8B5E}"/>
              </a:ext>
            </a:extLst>
          </p:cNvPr>
          <p:cNvSpPr txBox="1"/>
          <p:nvPr/>
        </p:nvSpPr>
        <p:spPr>
          <a:xfrm>
            <a:off x="3490207" y="1535207"/>
            <a:ext cx="113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 K-edge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B2D690-4052-4EF4-83D0-7ECE23CA105D}"/>
              </a:ext>
            </a:extLst>
          </p:cNvPr>
          <p:cNvSpPr txBox="1"/>
          <p:nvPr/>
        </p:nvSpPr>
        <p:spPr>
          <a:xfrm>
            <a:off x="1101118" y="1488807"/>
            <a:ext cx="1810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In concentration ↑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Rh absorption edge ↓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6B991C8-CA28-46F2-9B4F-07D1D41E62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7149" t="35657" r="39741" b="48538"/>
          <a:stretch/>
        </p:blipFill>
        <p:spPr>
          <a:xfrm>
            <a:off x="1018605" y="2004149"/>
            <a:ext cx="1810177" cy="148673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BCB2EA8-C00B-49DB-A139-9672A0D6CA35}"/>
              </a:ext>
            </a:extLst>
          </p:cNvPr>
          <p:cNvCxnSpPr>
            <a:cxnSpLocks/>
            <a:stCxn id="65" idx="2"/>
          </p:cNvCxnSpPr>
          <p:nvPr/>
        </p:nvCxnSpPr>
        <p:spPr>
          <a:xfrm flipH="1">
            <a:off x="2492248" y="2448380"/>
            <a:ext cx="1672139" cy="357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569994DE-640B-46A9-BABD-7EBF1988CF83}"/>
              </a:ext>
            </a:extLst>
          </p:cNvPr>
          <p:cNvSpPr/>
          <p:nvPr/>
        </p:nvSpPr>
        <p:spPr>
          <a:xfrm>
            <a:off x="4164387" y="2117583"/>
            <a:ext cx="689178" cy="66159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267BB94E-4806-52D5-6C08-AB7CC8DB59CE}"/>
              </a:ext>
            </a:extLst>
          </p:cNvPr>
          <p:cNvSpPr txBox="1"/>
          <p:nvPr/>
        </p:nvSpPr>
        <p:spPr>
          <a:xfrm>
            <a:off x="86559" y="111207"/>
            <a:ext cx="6750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Rh-In bimetallic interface: structural analysis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862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BD8E6D-D26F-4DCD-809D-524976B967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07" y="1970257"/>
            <a:ext cx="3352676" cy="4244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4A7F5CE-D142-430F-B39F-EC2A8CB97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33599"/>
              </p:ext>
            </p:extLst>
          </p:nvPr>
        </p:nvGraphicFramePr>
        <p:xfrm>
          <a:off x="7848144" y="1436669"/>
          <a:ext cx="3647388" cy="4468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448000" imgH="2998080" progId="Origin95.Graph">
                  <p:embed/>
                </p:oleObj>
              </mc:Choice>
              <mc:Fallback>
                <p:oleObj name="Graph" r:id="rId4" imgW="2448000" imgH="2998080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4A7F5CE-D142-430F-B39F-EC2A8CB97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48144" y="1436669"/>
                        <a:ext cx="3647388" cy="4468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14EE62A-31C2-42EC-B8A0-584080555C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09211"/>
              </p:ext>
            </p:extLst>
          </p:nvPr>
        </p:nvGraphicFramePr>
        <p:xfrm>
          <a:off x="4508168" y="1395968"/>
          <a:ext cx="3784366" cy="4468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2448000" imgH="2980800" progId="Origin95.Graph">
                  <p:embed/>
                </p:oleObj>
              </mc:Choice>
              <mc:Fallback>
                <p:oleObj name="Graph" r:id="rId6" imgW="2448000" imgH="2980800" progId="Origin95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14EE62A-31C2-42EC-B8A0-584080555C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168" y="1395968"/>
                        <a:ext cx="3784366" cy="4468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2DEAC19-A520-4278-8F4A-73FE235D3295}"/>
              </a:ext>
            </a:extLst>
          </p:cNvPr>
          <p:cNvSpPr txBox="1"/>
          <p:nvPr/>
        </p:nvSpPr>
        <p:spPr>
          <a:xfrm>
            <a:off x="1269781" y="1839986"/>
            <a:ext cx="3238387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NAP-XPS experiment procedures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626B5-36DF-4BA3-B426-B5CE0D0D44AD}"/>
              </a:ext>
            </a:extLst>
          </p:cNvPr>
          <p:cNvSpPr txBox="1"/>
          <p:nvPr/>
        </p:nvSpPr>
        <p:spPr>
          <a:xfrm>
            <a:off x="317765" y="605427"/>
            <a:ext cx="9664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Monitoring changes of electronic structure under catalyst working condition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8F311F-2401-4C68-9BA6-2C0CE081816D}"/>
              </a:ext>
            </a:extLst>
          </p:cNvPr>
          <p:cNvSpPr/>
          <p:nvPr/>
        </p:nvSpPr>
        <p:spPr>
          <a:xfrm>
            <a:off x="3048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A4B8AD-C07B-4FF2-816E-78C416CFBFA3}"/>
              </a:ext>
            </a:extLst>
          </p:cNvPr>
          <p:cNvSpPr txBox="1"/>
          <p:nvPr/>
        </p:nvSpPr>
        <p:spPr>
          <a:xfrm>
            <a:off x="8415324" y="6188257"/>
            <a:ext cx="3776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/>
              <a:t>angew. chem. int. ed. 2020, </a:t>
            </a:r>
            <a:r>
              <a:rPr lang="en-US" sz="1200" i="1" dirty="0" err="1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</a:t>
            </a:r>
            <a:r>
              <a:rPr lang="en-US" sz="1200" i="1" dirty="0"/>
              <a:t>: 10.1002/anie.202000841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EA713BA8-0611-4DE7-9A51-AA26A484B12F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13</a:t>
            </a:fld>
            <a:r>
              <a:rPr lang="en-AU" sz="1200" dirty="0"/>
              <a:t>  |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20C098-1DC9-4FE1-BE67-9D5BDD115281}"/>
              </a:ext>
            </a:extLst>
          </p:cNvPr>
          <p:cNvSpPr txBox="1"/>
          <p:nvPr/>
        </p:nvSpPr>
        <p:spPr>
          <a:xfrm>
            <a:off x="6686904" y="456020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</a:t>
            </a:r>
            <a:r>
              <a:rPr lang="en-US" baseline="30000" dirty="0"/>
              <a:t>3+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33F341-82F5-4A6A-B712-1DDBE7E60CBB}"/>
              </a:ext>
            </a:extLst>
          </p:cNvPr>
          <p:cNvSpPr txBox="1"/>
          <p:nvPr/>
        </p:nvSpPr>
        <p:spPr>
          <a:xfrm>
            <a:off x="6980414" y="3995488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</a:t>
            </a:r>
            <a:r>
              <a:rPr lang="en-US" baseline="30000" dirty="0"/>
              <a:t>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9C411D-BCCC-49CE-ACD8-0F06C2D16C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612" y="4044644"/>
            <a:ext cx="3140463" cy="1847332"/>
          </a:xfrm>
          <a:prstGeom prst="rect">
            <a:avLst/>
          </a:prstGeom>
        </p:spPr>
      </p:pic>
      <p:sp>
        <p:nvSpPr>
          <p:cNvPr id="2" name="文字方塊 3">
            <a:extLst>
              <a:ext uri="{FF2B5EF4-FFF2-40B4-BE49-F238E27FC236}">
                <a16:creationId xmlns:a16="http://schemas.microsoft.com/office/drawing/2014/main" id="{1B50C7F9-1048-7AA5-D4B9-9A040977D40E}"/>
              </a:ext>
            </a:extLst>
          </p:cNvPr>
          <p:cNvSpPr txBox="1"/>
          <p:nvPr/>
        </p:nvSpPr>
        <p:spPr>
          <a:xfrm>
            <a:off x="86559" y="111207"/>
            <a:ext cx="7106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Rh-In bimetallic interface-solid/gas interactions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5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6F8FBF-FEEE-44DB-AA12-69FF3EDD4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06" r="24407"/>
          <a:stretch/>
        </p:blipFill>
        <p:spPr>
          <a:xfrm>
            <a:off x="999372" y="1624282"/>
            <a:ext cx="6915908" cy="2755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7EC73-CAB9-43B9-A266-2359FCD9E58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3"/>
          <a:stretch/>
        </p:blipFill>
        <p:spPr bwMode="auto">
          <a:xfrm>
            <a:off x="8055727" y="1784464"/>
            <a:ext cx="3136901" cy="25307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62DE59-A573-47B3-9FB7-4C29EC431E98}"/>
              </a:ext>
            </a:extLst>
          </p:cNvPr>
          <p:cNvSpPr txBox="1"/>
          <p:nvPr/>
        </p:nvSpPr>
        <p:spPr>
          <a:xfrm>
            <a:off x="729982" y="4107103"/>
            <a:ext cx="79025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[a] </a:t>
            </a:r>
            <a:r>
              <a:rPr lang="en-US" sz="14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</a:t>
            </a:r>
            <a:r>
              <a:rPr lang="en-US" sz="1400" baseline="-25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diff</a:t>
            </a: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(eV): Energy differences of surface adsorbed HCOO* and COOH* species.</a:t>
            </a:r>
          </a:p>
          <a:p>
            <a:pPr algn="just"/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HCOO*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COOH*</a:t>
            </a:r>
            <a:endParaRPr lang="en-US" sz="14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just"/>
            <a:r>
              <a:rPr lang="en-US" sz="1400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</a:t>
            </a:r>
            <a:r>
              <a:rPr lang="en-US" sz="1400" baseline="-250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HCOO*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= </a:t>
            </a:r>
            <a:r>
              <a:rPr lang="en-US" sz="1400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</a:t>
            </a:r>
            <a:r>
              <a:rPr lang="en-US" sz="1400" baseline="-250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HCOO/sub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– </a:t>
            </a:r>
            <a:r>
              <a:rPr lang="en-US" sz="1400" i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</a:t>
            </a:r>
            <a:r>
              <a:rPr lang="en-US" sz="1400" baseline="-25000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sub</a:t>
            </a:r>
            <a:endParaRPr lang="en-US" sz="14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just"/>
            <a:r>
              <a:rPr lang="en-US" sz="1400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</a:t>
            </a:r>
            <a:r>
              <a:rPr lang="en-US" sz="1400" baseline="-250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COOH*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= </a:t>
            </a:r>
            <a:r>
              <a:rPr lang="en-US" sz="1400" i="1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</a:t>
            </a:r>
            <a:r>
              <a:rPr lang="en-US" sz="1400" baseline="-250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COOH/sub</a:t>
            </a:r>
            <a:r>
              <a:rPr lang="en-US" sz="14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– </a:t>
            </a:r>
            <a:r>
              <a:rPr lang="en-US" sz="1400" i="1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</a:t>
            </a:r>
            <a:r>
              <a:rPr lang="en-US" sz="1400" baseline="-25000" dirty="0" err="1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sub</a:t>
            </a:r>
            <a:endParaRPr lang="en-US" sz="14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[b] E</a:t>
            </a:r>
            <a:r>
              <a:rPr lang="en-US" sz="1400" baseline="-25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ads</a:t>
            </a:r>
            <a:r>
              <a:rPr lang="en-US" sz="14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(eV): H adsorption energies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79287B-BD58-4262-902E-D82C3BF424E0}"/>
              </a:ext>
            </a:extLst>
          </p:cNvPr>
          <p:cNvSpPr/>
          <p:nvPr/>
        </p:nvSpPr>
        <p:spPr>
          <a:xfrm>
            <a:off x="3048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95422A-C226-4B34-A20B-00969FD0A7B6}"/>
              </a:ext>
            </a:extLst>
          </p:cNvPr>
          <p:cNvGrpSpPr/>
          <p:nvPr/>
        </p:nvGrpSpPr>
        <p:grpSpPr>
          <a:xfrm>
            <a:off x="4457326" y="5089947"/>
            <a:ext cx="3837825" cy="1274235"/>
            <a:chOff x="3391486" y="5179750"/>
            <a:chExt cx="3837825" cy="12742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2DAAA6-6C63-4C86-A291-FD78A7BA81A4}"/>
                </a:ext>
              </a:extLst>
            </p:cNvPr>
            <p:cNvSpPr txBox="1"/>
            <p:nvPr/>
          </p:nvSpPr>
          <p:spPr>
            <a:xfrm>
              <a:off x="3391486" y="5807654"/>
              <a:ext cx="383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HCOO</a:t>
              </a:r>
            </a:p>
            <a:p>
              <a:r>
                <a:rPr lang="en-US" dirty="0"/>
                <a:t>(intermediate of </a:t>
              </a:r>
              <a:r>
                <a:rPr lang="en-US" b="1" dirty="0"/>
                <a:t>CH</a:t>
              </a:r>
              <a:r>
                <a:rPr lang="en-US" b="1" baseline="-25000" dirty="0"/>
                <a:t>3</a:t>
              </a:r>
              <a:r>
                <a:rPr lang="en-US" b="1" dirty="0"/>
                <a:t>OH</a:t>
              </a:r>
              <a:r>
                <a:rPr lang="en-US" dirty="0"/>
                <a:t> formation)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E0B630-8DF5-45C4-A69F-41324B748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9295" y="5179750"/>
              <a:ext cx="1798476" cy="91447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30A33C-B85A-4C5A-958E-06B65D5E9517}"/>
              </a:ext>
            </a:extLst>
          </p:cNvPr>
          <p:cNvGrpSpPr/>
          <p:nvPr/>
        </p:nvGrpSpPr>
        <p:grpSpPr>
          <a:xfrm>
            <a:off x="8546625" y="5071260"/>
            <a:ext cx="3603048" cy="1319966"/>
            <a:chOff x="8753578" y="5090194"/>
            <a:chExt cx="3603048" cy="131996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D8BD111-64ED-4601-9DCC-A38EC8AA8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2816" y="5090194"/>
              <a:ext cx="1804572" cy="91447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E0D7AE-DAAE-45D8-BDB1-929CD294B0A2}"/>
                </a:ext>
              </a:extLst>
            </p:cNvPr>
            <p:cNvSpPr txBox="1"/>
            <p:nvPr/>
          </p:nvSpPr>
          <p:spPr>
            <a:xfrm>
              <a:off x="8753578" y="5763829"/>
              <a:ext cx="3603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COOH</a:t>
              </a:r>
              <a:r>
                <a:rPr lang="en-US" dirty="0"/>
                <a:t> </a:t>
              </a:r>
            </a:p>
            <a:p>
              <a:r>
                <a:rPr lang="en-US" dirty="0"/>
                <a:t>(intermediate of </a:t>
              </a:r>
              <a:r>
                <a:rPr lang="en-US" b="1" dirty="0"/>
                <a:t>CO</a:t>
              </a:r>
              <a:r>
                <a:rPr lang="en-US" dirty="0"/>
                <a:t> formation)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B7F4E28-4D0E-4131-8CDC-1B99B960BFBB}"/>
              </a:ext>
            </a:extLst>
          </p:cNvPr>
          <p:cNvSpPr txBox="1"/>
          <p:nvPr/>
        </p:nvSpPr>
        <p:spPr>
          <a:xfrm rot="20644795">
            <a:off x="4984494" y="5147689"/>
            <a:ext cx="116128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Preferred!</a:t>
            </a: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46D01353-BF47-44D0-9529-1659BCD6A82C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14</a:t>
            </a:fld>
            <a:r>
              <a:rPr lang="en-AU" sz="1200"/>
              <a:t>  |</a:t>
            </a:r>
            <a:endParaRPr lang="en-AU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BF4E08-0387-441E-9D80-95884D54B480}"/>
              </a:ext>
            </a:extLst>
          </p:cNvPr>
          <p:cNvSpPr txBox="1"/>
          <p:nvPr/>
        </p:nvSpPr>
        <p:spPr>
          <a:xfrm>
            <a:off x="6874662" y="6510020"/>
            <a:ext cx="3776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/>
              <a:t>angew. chem. int. ed. 2020, </a:t>
            </a:r>
            <a:r>
              <a:rPr lang="en-US" sz="1200" i="1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</a:t>
            </a:r>
            <a:r>
              <a:rPr lang="en-US" sz="1200" i="1" dirty="0"/>
              <a:t>: 10.1002/anie.202000841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B193A2E-9127-416F-1D35-F1CEBED54938}"/>
              </a:ext>
            </a:extLst>
          </p:cNvPr>
          <p:cNvSpPr txBox="1"/>
          <p:nvPr/>
        </p:nvSpPr>
        <p:spPr>
          <a:xfrm>
            <a:off x="257178" y="156904"/>
            <a:ext cx="6458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Rh-In bimetallic interface-reaction pathway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38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1F367B19-94B8-FE65-7BDC-679C524751F8}"/>
              </a:ext>
            </a:extLst>
          </p:cNvPr>
          <p:cNvSpPr txBox="1"/>
          <p:nvPr/>
        </p:nvSpPr>
        <p:spPr>
          <a:xfrm>
            <a:off x="227786" y="18914"/>
            <a:ext cx="5583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Determine single atom configuration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F0667D6D-6C39-111E-ECC9-9BDEE0995459}"/>
              </a:ext>
            </a:extLst>
          </p:cNvPr>
          <p:cNvGrpSpPr/>
          <p:nvPr/>
        </p:nvGrpSpPr>
        <p:grpSpPr>
          <a:xfrm>
            <a:off x="343328" y="575105"/>
            <a:ext cx="2681072" cy="2627711"/>
            <a:chOff x="343327" y="460805"/>
            <a:chExt cx="2939823" cy="2881312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D03D9B93-9E96-5C90-E036-F8F73700C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-1" r="-73" b="1433"/>
            <a:stretch/>
          </p:blipFill>
          <p:spPr>
            <a:xfrm>
              <a:off x="343327" y="460805"/>
              <a:ext cx="2939823" cy="2867024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5B0886E3-3EDF-D201-3510-8F33C44A52DD}"/>
                </a:ext>
              </a:extLst>
            </p:cNvPr>
            <p:cNvSpPr txBox="1"/>
            <p:nvPr/>
          </p:nvSpPr>
          <p:spPr>
            <a:xfrm>
              <a:off x="2396369" y="2880452"/>
              <a:ext cx="886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2.5%</a:t>
              </a:r>
              <a:endParaRPr kumimoji="0" lang="zh-HK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87718902-6F9D-EA34-2786-F81417D973ED}"/>
              </a:ext>
            </a:extLst>
          </p:cNvPr>
          <p:cNvGrpSpPr/>
          <p:nvPr/>
        </p:nvGrpSpPr>
        <p:grpSpPr>
          <a:xfrm>
            <a:off x="3060461" y="575105"/>
            <a:ext cx="2566709" cy="2627711"/>
            <a:chOff x="3417955" y="446517"/>
            <a:chExt cx="2847975" cy="2915663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EAE4CE2-498C-BCBA-4699-52E6DE8A8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7955" y="446517"/>
              <a:ext cx="2847975" cy="2895600"/>
            </a:xfrm>
            <a:prstGeom prst="rect">
              <a:avLst/>
            </a:prstGeom>
          </p:spPr>
        </p:pic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0CDE59F2-882E-DBDD-62A1-68A1C8EB315C}"/>
                </a:ext>
              </a:extLst>
            </p:cNvPr>
            <p:cNvSpPr txBox="1"/>
            <p:nvPr/>
          </p:nvSpPr>
          <p:spPr>
            <a:xfrm>
              <a:off x="5379148" y="2900515"/>
              <a:ext cx="8867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新細明體" panose="02020500000000000000" pitchFamily="18" charset="-120"/>
                  <a:cs typeface="Arial" panose="020B0604020202020204" pitchFamily="34" charset="0"/>
                </a:rPr>
                <a:t>7.5%</a:t>
              </a:r>
              <a:endParaRPr kumimoji="0" lang="zh-HK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34" name="圖片 33">
            <a:extLst>
              <a:ext uri="{FF2B5EF4-FFF2-40B4-BE49-F238E27FC236}">
                <a16:creationId xmlns:a16="http://schemas.microsoft.com/office/drawing/2014/main" id="{19AC685B-C5D8-EC03-3ADB-FB7C3EA426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15"/>
          <a:stretch/>
        </p:blipFill>
        <p:spPr>
          <a:xfrm>
            <a:off x="5668389" y="575104"/>
            <a:ext cx="4018032" cy="2627712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8ECAE967-F37D-C511-7AD6-31B43FD3B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25" y="3672387"/>
            <a:ext cx="3539370" cy="2839108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5FF5E5E7-2836-8698-377F-14EC292B4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7640" y="903717"/>
            <a:ext cx="2364713" cy="2146432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029D8D5E-0E26-777E-28E6-EC94FDA7CD56}"/>
              </a:ext>
            </a:extLst>
          </p:cNvPr>
          <p:cNvSpPr txBox="1"/>
          <p:nvPr/>
        </p:nvSpPr>
        <p:spPr>
          <a:xfrm>
            <a:off x="2857413" y="3109270"/>
            <a:ext cx="2819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Mo atoms and clusters were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uniformly distributed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39243A6-7126-71F5-141A-C3857A95B52B}"/>
              </a:ext>
            </a:extLst>
          </p:cNvPr>
          <p:cNvSpPr txBox="1"/>
          <p:nvPr/>
        </p:nvSpPr>
        <p:spPr>
          <a:xfrm>
            <a:off x="663644" y="3232380"/>
            <a:ext cx="20856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Isolated Mo atoms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FB3C83F-B6A5-0B1C-AE24-34A178885CEA}"/>
              </a:ext>
            </a:extLst>
          </p:cNvPr>
          <p:cNvSpPr txBox="1"/>
          <p:nvPr/>
        </p:nvSpPr>
        <p:spPr>
          <a:xfrm>
            <a:off x="5885165" y="3109270"/>
            <a:ext cx="3442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Lowering the Mo loading dramatically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improved the TOF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16089BD3-ED74-F931-212B-EED69F6292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2735"/>
          <a:stretch/>
        </p:blipFill>
        <p:spPr>
          <a:xfrm>
            <a:off x="7561780" y="3728845"/>
            <a:ext cx="4530573" cy="2627711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C665D1E7-E98C-64E4-BE13-75EE5E58DF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666" b="83439"/>
          <a:stretch/>
        </p:blipFill>
        <p:spPr>
          <a:xfrm>
            <a:off x="9686421" y="5042700"/>
            <a:ext cx="1485514" cy="435185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52AC64A7-E82A-E306-1C86-5B67E08566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8563" y="3694045"/>
            <a:ext cx="3777213" cy="2778350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31862900-85FB-4527-F6AB-6B5B53D36137}"/>
              </a:ext>
            </a:extLst>
          </p:cNvPr>
          <p:cNvSpPr txBox="1"/>
          <p:nvPr/>
        </p:nvSpPr>
        <p:spPr>
          <a:xfrm>
            <a:off x="8453439" y="6175572"/>
            <a:ext cx="3442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R</a:t>
            </a: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everse water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gas shift reaction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(RWGS, CO</a:t>
            </a:r>
            <a:r>
              <a:rPr kumimoji="0" lang="en-US" altLang="zh-HK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+H</a:t>
            </a:r>
            <a:r>
              <a:rPr kumimoji="0" lang="en-US" altLang="zh-HK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→ </a:t>
            </a: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CO+H</a:t>
            </a:r>
            <a:r>
              <a:rPr kumimoji="0" lang="en-US" altLang="zh-HK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O)</a:t>
            </a: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50FCA55C-C9C0-354A-EE72-931B276E54AD}"/>
              </a:ext>
            </a:extLst>
          </p:cNvPr>
          <p:cNvSpPr txBox="1"/>
          <p:nvPr/>
        </p:nvSpPr>
        <p:spPr>
          <a:xfrm>
            <a:off x="1897858" y="6554324"/>
            <a:ext cx="4891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Sun*, </a:t>
            </a:r>
            <a:r>
              <a:rPr kumimoji="0" lang="it-IT" altLang="zh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Angew. Chem.Int. Ed.2022,61,e202203836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5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D003E5A5-32EF-7EEB-F761-E6D1CB32784C}"/>
              </a:ext>
            </a:extLst>
          </p:cNvPr>
          <p:cNvSpPr txBox="1"/>
          <p:nvPr/>
        </p:nvSpPr>
        <p:spPr>
          <a:xfrm>
            <a:off x="104964" y="666056"/>
            <a:ext cx="5136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Further confirming coordination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environment from the XANES features:</a:t>
            </a:r>
            <a:endParaRPr kumimoji="0" lang="en-US" altLang="zh-H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E9D2DA-307E-9057-FD9C-E010B28B0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22" y="1468014"/>
            <a:ext cx="5136432" cy="3706954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CD413EF1-D768-7B00-04F9-69EE0646CCF4}"/>
              </a:ext>
            </a:extLst>
          </p:cNvPr>
          <p:cNvSpPr/>
          <p:nvPr/>
        </p:nvSpPr>
        <p:spPr>
          <a:xfrm>
            <a:off x="1625600" y="3266940"/>
            <a:ext cx="443345" cy="975819"/>
          </a:xfrm>
          <a:prstGeom prst="roundRect">
            <a:avLst>
              <a:gd name="adj" fmla="val 7212"/>
            </a:avLst>
          </a:prstGeom>
          <a:noFill/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7889AB2-C06A-5B95-B185-90BC50FB8523}"/>
              </a:ext>
            </a:extLst>
          </p:cNvPr>
          <p:cNvSpPr/>
          <p:nvPr/>
        </p:nvSpPr>
        <p:spPr>
          <a:xfrm>
            <a:off x="6724503" y="5154296"/>
            <a:ext cx="5274977" cy="1052146"/>
          </a:xfrm>
          <a:prstGeom prst="roundRect">
            <a:avLst>
              <a:gd name="adj" fmla="val 7212"/>
            </a:avLst>
          </a:prstGeom>
          <a:noFill/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The pre-edge feature comes from  Mo-N coordination</a:t>
            </a:r>
            <a:endParaRPr kumimoji="0" lang="zh-HK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B543740D-3B06-8EFF-02C5-770103EDFD6A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H="1" flipV="1">
            <a:off x="1625600" y="3754849"/>
            <a:ext cx="5098902" cy="1560823"/>
          </a:xfrm>
          <a:prstGeom prst="bentConnector3">
            <a:avLst>
              <a:gd name="adj1" fmla="val -4483"/>
            </a:avLst>
          </a:prstGeom>
          <a:noFill/>
          <a:ln w="38100">
            <a:solidFill>
              <a:schemeClr val="accent2"/>
            </a:solidFill>
            <a:prstDash val="sysDot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37AD1BA9-D19E-8F00-0AC7-35CAC080B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102" y="1407177"/>
            <a:ext cx="2317313" cy="2025679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FF50A8A7-20A0-194C-5C26-6D4E53D84AB1}"/>
              </a:ext>
            </a:extLst>
          </p:cNvPr>
          <p:cNvGrpSpPr/>
          <p:nvPr/>
        </p:nvGrpSpPr>
        <p:grpSpPr>
          <a:xfrm>
            <a:off x="4926057" y="997234"/>
            <a:ext cx="5712172" cy="4368922"/>
            <a:chOff x="5648109" y="3455460"/>
            <a:chExt cx="4246720" cy="3248079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BA3CF00-9BB3-200C-8B54-5CA02563E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8109" y="3455460"/>
              <a:ext cx="4246720" cy="3248079"/>
            </a:xfrm>
            <a:prstGeom prst="rect">
              <a:avLst/>
            </a:prstGeom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6E282607-8464-B8C9-5C83-D1D4E3931C8E}"/>
                </a:ext>
              </a:extLst>
            </p:cNvPr>
            <p:cNvSpPr txBox="1"/>
            <p:nvPr/>
          </p:nvSpPr>
          <p:spPr>
            <a:xfrm>
              <a:off x="9110164" y="5008039"/>
              <a:ext cx="3225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(Å)</a:t>
              </a:r>
              <a:endParaRPr kumimoji="0" lang="zh-TW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EC3BE04-AA8E-89DA-7005-6A16BD0ECEDB}"/>
              </a:ext>
            </a:extLst>
          </p:cNvPr>
          <p:cNvSpPr txBox="1"/>
          <p:nvPr/>
        </p:nvSpPr>
        <p:spPr>
          <a:xfrm>
            <a:off x="5815969" y="927994"/>
            <a:ext cx="4150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HK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Mo K-edge XANES simulation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33B2BE9-2C11-1A22-EB08-583A05FEA9F5}"/>
              </a:ext>
            </a:extLst>
          </p:cNvPr>
          <p:cNvSpPr/>
          <p:nvPr/>
        </p:nvSpPr>
        <p:spPr>
          <a:xfrm>
            <a:off x="206765" y="5502277"/>
            <a:ext cx="6412104" cy="1086492"/>
          </a:xfrm>
          <a:prstGeom prst="roundRect">
            <a:avLst>
              <a:gd name="adj" fmla="val 14274"/>
            </a:avLst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15000"/>
                </a:schemeClr>
              </a:gs>
              <a:gs pos="50000">
                <a:schemeClr val="accent5">
                  <a:lumMod val="105000"/>
                  <a:satMod val="103000"/>
                  <a:tint val="73000"/>
                  <a:alpha val="15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  <a:alpha val="15000"/>
                </a:schemeClr>
              </a:gs>
            </a:gsLst>
          </a:gradFill>
          <a:ln w="317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As Mo content increases from 2.1 wt.% to 7.1 wt.%: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Mo/NC phases decreased, making 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srgbClr val="2322FB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less Mo-N3 contribution;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Therefore the 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srgbClr val="2322FB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pre-edge intensity decreased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2322FB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F570DBF-DA31-8792-DBB7-B69F375D2507}"/>
              </a:ext>
            </a:extLst>
          </p:cNvPr>
          <p:cNvSpPr/>
          <p:nvPr/>
        </p:nvSpPr>
        <p:spPr>
          <a:xfrm>
            <a:off x="6642471" y="1871145"/>
            <a:ext cx="737384" cy="2025679"/>
          </a:xfrm>
          <a:prstGeom prst="roundRect">
            <a:avLst>
              <a:gd name="adj" fmla="val 7212"/>
            </a:avLst>
          </a:prstGeom>
          <a:noFill/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D75A1FF2-7B3D-B3C8-A08A-1202F00CF1B3}"/>
              </a:ext>
            </a:extLst>
          </p:cNvPr>
          <p:cNvSpPr txBox="1"/>
          <p:nvPr/>
        </p:nvSpPr>
        <p:spPr>
          <a:xfrm>
            <a:off x="10045030" y="3496607"/>
            <a:ext cx="2198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Comes  from the Mo-N3 configuration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284B2E1F-6701-F126-4F3F-717C26806A8F}"/>
              </a:ext>
            </a:extLst>
          </p:cNvPr>
          <p:cNvCxnSpPr>
            <a:cxnSpLocks/>
            <a:stCxn id="32" idx="2"/>
            <a:endCxn id="33" idx="1"/>
          </p:cNvCxnSpPr>
          <p:nvPr/>
        </p:nvCxnSpPr>
        <p:spPr>
          <a:xfrm rot="5400000" flipH="1" flipV="1">
            <a:off x="8474181" y="2325976"/>
            <a:ext cx="107829" cy="3033867"/>
          </a:xfrm>
          <a:prstGeom prst="bentConnector4">
            <a:avLst>
              <a:gd name="adj1" fmla="val -212002"/>
              <a:gd name="adj2" fmla="val 56076"/>
            </a:avLst>
          </a:prstGeom>
          <a:noFill/>
          <a:ln w="38100">
            <a:solidFill>
              <a:schemeClr val="accent2"/>
            </a:solidFill>
            <a:prstDash val="sysDot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749C60BB-EF91-2B17-D486-00B94C41C12B}"/>
              </a:ext>
            </a:extLst>
          </p:cNvPr>
          <p:cNvSpPr txBox="1"/>
          <p:nvPr/>
        </p:nvSpPr>
        <p:spPr>
          <a:xfrm>
            <a:off x="7222491" y="6585760"/>
            <a:ext cx="4891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Sun*, </a:t>
            </a:r>
            <a:r>
              <a:rPr kumimoji="0" lang="it-IT" altLang="zh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Angew. Chem.Int. Ed.2022,61,e202203836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BF4B214-8C04-1E44-8532-EC5F9ED341E9}"/>
              </a:ext>
            </a:extLst>
          </p:cNvPr>
          <p:cNvSpPr txBox="1"/>
          <p:nvPr/>
        </p:nvSpPr>
        <p:spPr>
          <a:xfrm>
            <a:off x="33713" y="18189"/>
            <a:ext cx="5652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highlight>
                  <a:srgbClr val="FFFF00"/>
                </a:highlight>
                <a:ea typeface="新細明體" panose="02020500000000000000" pitchFamily="18" charset="-12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Determine single atom configuration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93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D28621E-E75C-8D61-9ADB-24C24A300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4" t="50076" r="-591"/>
          <a:stretch/>
        </p:blipFill>
        <p:spPr>
          <a:xfrm>
            <a:off x="8488880" y="531776"/>
            <a:ext cx="3164440" cy="27793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6BE2EE7-41FE-8BB8-02F6-B20C2AA5F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867" y="531776"/>
            <a:ext cx="3264813" cy="27792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B153FCE-F1CA-7B46-6A90-77137BD251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05"/>
          <a:stretch/>
        </p:blipFill>
        <p:spPr>
          <a:xfrm>
            <a:off x="895751" y="561585"/>
            <a:ext cx="3710885" cy="274939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73E9FA-8EE8-3890-BAD5-049BBAE86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004" y="3699316"/>
            <a:ext cx="7130180" cy="2626908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D31E61EB-7919-1652-5712-C002C558EDF2}"/>
              </a:ext>
            </a:extLst>
          </p:cNvPr>
          <p:cNvSpPr txBox="1"/>
          <p:nvPr/>
        </p:nvSpPr>
        <p:spPr>
          <a:xfrm>
            <a:off x="5358080" y="6273225"/>
            <a:ext cx="6295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Electron transfer from Cd/In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and Cd/In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(V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) to *N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is higher than that of In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: stronger electron interaction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0F72E72-3D5E-5871-FED6-4BA21A5D133B}"/>
              </a:ext>
            </a:extLst>
          </p:cNvPr>
          <p:cNvSpPr txBox="1"/>
          <p:nvPr/>
        </p:nvSpPr>
        <p:spPr>
          <a:xfrm>
            <a:off x="671022" y="3275953"/>
            <a:ext cx="3761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NRR activity: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Cd/In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O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(O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V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is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the best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B0ED2C0-F18D-38BA-A425-8DC37A81940F}"/>
              </a:ext>
            </a:extLst>
          </p:cNvPr>
          <p:cNvSpPr txBox="1"/>
          <p:nvPr/>
        </p:nvSpPr>
        <p:spPr>
          <a:xfrm>
            <a:off x="6252642" y="3382444"/>
            <a:ext cx="41609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Cd substitute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the In atoms in In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O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lattice.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C9D7ADF3-2C0F-861B-425B-BB1E134DFD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720"/>
          <a:stretch/>
        </p:blipFill>
        <p:spPr>
          <a:xfrm>
            <a:off x="1207276" y="3718570"/>
            <a:ext cx="2411403" cy="2998174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474D548B-B118-1D8C-9920-B182B7041CBA}"/>
              </a:ext>
            </a:extLst>
          </p:cNvPr>
          <p:cNvSpPr txBox="1"/>
          <p:nvPr/>
        </p:nvSpPr>
        <p:spPr>
          <a:xfrm>
            <a:off x="7294948" y="96341"/>
            <a:ext cx="4891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Sun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Zhenyu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(BUCT)*, </a:t>
            </a:r>
            <a:r>
              <a:rPr kumimoji="0" lang="nl-NL" altLang="zh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Adv. Funct. Mater. 2023, 33, 2209843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8AF36FC-F63C-261D-1D2C-7D936819B4B6}"/>
              </a:ext>
            </a:extLst>
          </p:cNvPr>
          <p:cNvSpPr/>
          <p:nvPr/>
        </p:nvSpPr>
        <p:spPr>
          <a:xfrm>
            <a:off x="4981720" y="1170290"/>
            <a:ext cx="2986960" cy="87085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FD4D2147-14F9-B224-F94F-1775FE89EA30}"/>
              </a:ext>
            </a:extLst>
          </p:cNvPr>
          <p:cNvSpPr/>
          <p:nvPr/>
        </p:nvSpPr>
        <p:spPr>
          <a:xfrm>
            <a:off x="8666360" y="2139118"/>
            <a:ext cx="2986960" cy="7728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D96583F-147F-EFEC-6F33-96F2B9CBB2B1}"/>
              </a:ext>
            </a:extLst>
          </p:cNvPr>
          <p:cNvSpPr/>
          <p:nvPr/>
        </p:nvSpPr>
        <p:spPr>
          <a:xfrm>
            <a:off x="2534304" y="655642"/>
            <a:ext cx="644325" cy="2174643"/>
          </a:xfrm>
          <a:prstGeom prst="roundRect">
            <a:avLst>
              <a:gd name="adj" fmla="val 9909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EEE8D6B-AC1E-9E0D-F1C8-4DA601A3BEE1}"/>
              </a:ext>
            </a:extLst>
          </p:cNvPr>
          <p:cNvSpPr txBox="1"/>
          <p:nvPr/>
        </p:nvSpPr>
        <p:spPr>
          <a:xfrm>
            <a:off x="1566486" y="664480"/>
            <a:ext cx="22011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NH</a:t>
            </a:r>
            <a:r>
              <a:rPr kumimoji="0" lang="en-HK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en-HK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Electrosynthesis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FADD5203-5BCF-52D2-4C26-031715DFD4E7}"/>
              </a:ext>
            </a:extLst>
          </p:cNvPr>
          <p:cNvSpPr txBox="1"/>
          <p:nvPr/>
        </p:nvSpPr>
        <p:spPr>
          <a:xfrm>
            <a:off x="66026" y="52809"/>
            <a:ext cx="6386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highlight>
                  <a:srgbClr val="FFFF00"/>
                </a:highlight>
                <a:ea typeface="新細明體" panose="02020500000000000000" pitchFamily="18" charset="-120"/>
              </a:rPr>
              <a:t>  Determine the </a:t>
            </a:r>
            <a:r>
              <a:rPr lang="en-US" altLang="zh-CN" dirty="0">
                <a:solidFill>
                  <a:prstClr val="black"/>
                </a:solidFill>
                <a:highlight>
                  <a:srgbClr val="FFFF00"/>
                </a:highlight>
                <a:ea typeface="等线" panose="02010600030101010101" pitchFamily="2" charset="-122"/>
              </a:rPr>
              <a:t>d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opant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atom configuration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45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9C0AB5F-0A85-C61A-0211-11293A008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090" y="1409569"/>
            <a:ext cx="4160208" cy="320400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F96C94A7-D651-36BA-EFD5-39BF0AD57B21}"/>
              </a:ext>
            </a:extLst>
          </p:cNvPr>
          <p:cNvGrpSpPr/>
          <p:nvPr/>
        </p:nvGrpSpPr>
        <p:grpSpPr>
          <a:xfrm>
            <a:off x="8610129" y="3266022"/>
            <a:ext cx="3486409" cy="2652177"/>
            <a:chOff x="200546" y="1245387"/>
            <a:chExt cx="4737214" cy="3296568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4487E27-F173-4619-A40A-0533C682C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546" y="1245387"/>
              <a:ext cx="4737214" cy="3296568"/>
            </a:xfrm>
            <a:prstGeom prst="rect">
              <a:avLst/>
            </a:prstGeom>
          </p:spPr>
        </p:pic>
        <p:sp>
          <p:nvSpPr>
            <p:cNvPr id="6" name="橢圓 5">
              <a:extLst>
                <a:ext uri="{FF2B5EF4-FFF2-40B4-BE49-F238E27FC236}">
                  <a16:creationId xmlns:a16="http://schemas.microsoft.com/office/drawing/2014/main" id="{0D9808D5-E69F-DB0E-F493-A7B8FF0C80DE}"/>
                </a:ext>
              </a:extLst>
            </p:cNvPr>
            <p:cNvSpPr/>
            <p:nvPr/>
          </p:nvSpPr>
          <p:spPr>
            <a:xfrm>
              <a:off x="3577590" y="3034182"/>
              <a:ext cx="560070" cy="560070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C1511468-56CA-26FA-4F0F-2F17E0FF5345}"/>
                </a:ext>
              </a:extLst>
            </p:cNvPr>
            <p:cNvCxnSpPr>
              <a:cxnSpLocks/>
              <a:stCxn id="8" idx="0"/>
              <a:endCxn id="6" idx="5"/>
            </p:cNvCxnSpPr>
            <p:nvPr/>
          </p:nvCxnSpPr>
          <p:spPr>
            <a:xfrm flipH="1" flipV="1">
              <a:off x="4055640" y="3512232"/>
              <a:ext cx="154410" cy="434504"/>
            </a:xfrm>
            <a:prstGeom prst="straightConnector1">
              <a:avLst/>
            </a:prstGeom>
            <a:solidFill>
              <a:srgbClr val="FF0000">
                <a:alpha val="20000"/>
              </a:srgbClr>
            </a:solidFill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B6272425-4672-6765-5597-88BCE624FBBC}"/>
                </a:ext>
              </a:extLst>
            </p:cNvPr>
            <p:cNvSpPr txBox="1"/>
            <p:nvPr/>
          </p:nvSpPr>
          <p:spPr>
            <a:xfrm>
              <a:off x="3658424" y="3946736"/>
              <a:ext cx="1103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rPr>
                <a:t>S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vacancy</a:t>
              </a:r>
              <a:endParaRPr kumimoji="0" lang="zh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E5FBA01-9426-237E-8D4F-EA3C03AF4AE0}"/>
              </a:ext>
            </a:extLst>
          </p:cNvPr>
          <p:cNvSpPr txBox="1"/>
          <p:nvPr/>
        </p:nvSpPr>
        <p:spPr>
          <a:xfrm>
            <a:off x="94377" y="568271"/>
            <a:ext cx="7704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342900" indent="-342900">
              <a:buFont typeface="Wingdings" panose="05000000000000000000" pitchFamily="2" charset="2"/>
              <a:buChar char="u"/>
              <a:defRPr sz="2000" b="1" u="heavy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heavy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Sample: When Ag atoms are doped to CdS, where will it stay?</a:t>
            </a:r>
            <a:endParaRPr kumimoji="0" lang="en-US" altLang="zh-HK" sz="2000" b="1" i="0" u="heavy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12B79B3-7756-C1D9-D8E1-67E135EE3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1" y="1409569"/>
            <a:ext cx="4268545" cy="3204000"/>
          </a:xfrm>
          <a:prstGeom prst="rect">
            <a:avLst/>
          </a:prstGeom>
        </p:spPr>
      </p:pic>
      <p:graphicFrame>
        <p:nvGraphicFramePr>
          <p:cNvPr id="15" name="表格 9">
            <a:extLst>
              <a:ext uri="{FF2B5EF4-FFF2-40B4-BE49-F238E27FC236}">
                <a16:creationId xmlns:a16="http://schemas.microsoft.com/office/drawing/2014/main" id="{F212520B-FCDA-732F-0493-1618F312ED44}"/>
              </a:ext>
            </a:extLst>
          </p:cNvPr>
          <p:cNvGraphicFramePr>
            <a:graphicFrameLocks noGrp="1"/>
          </p:cNvGraphicFramePr>
          <p:nvPr/>
        </p:nvGraphicFramePr>
        <p:xfrm>
          <a:off x="8610132" y="1443599"/>
          <a:ext cx="3486408" cy="1647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136">
                  <a:extLst>
                    <a:ext uri="{9D8B030D-6E8A-4147-A177-3AD203B41FA5}">
                      <a16:colId xmlns:a16="http://schemas.microsoft.com/office/drawing/2014/main" val="1450893910"/>
                    </a:ext>
                  </a:extLst>
                </a:gridCol>
                <a:gridCol w="1162136">
                  <a:extLst>
                    <a:ext uri="{9D8B030D-6E8A-4147-A177-3AD203B41FA5}">
                      <a16:colId xmlns:a16="http://schemas.microsoft.com/office/drawing/2014/main" val="338977376"/>
                    </a:ext>
                  </a:extLst>
                </a:gridCol>
                <a:gridCol w="1162136">
                  <a:extLst>
                    <a:ext uri="{9D8B030D-6E8A-4147-A177-3AD203B41FA5}">
                      <a16:colId xmlns:a16="http://schemas.microsoft.com/office/drawing/2014/main" val="205972856"/>
                    </a:ext>
                  </a:extLst>
                </a:gridCol>
              </a:tblGrid>
              <a:tr h="237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HK" sz="1600" b="1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Bond</a:t>
                      </a:r>
                      <a:endParaRPr lang="zh-HK" altLang="en-US" sz="1600" b="1" i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HK" sz="1600" b="1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</a:t>
                      </a:r>
                      <a:endParaRPr lang="zh-HK" altLang="en-US" sz="1600" b="1" i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HK" sz="1600" b="1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R, Å</a:t>
                      </a:r>
                      <a:endParaRPr lang="zh-HK" altLang="en-US" sz="1600" b="1" i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656206"/>
                  </a:ext>
                </a:extLst>
              </a:tr>
              <a:tr h="237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HK" sz="1600" b="1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Ag-S</a:t>
                      </a:r>
                      <a:endParaRPr lang="zh-HK" altLang="en-US" sz="1600" b="1" i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 ± 0.1</a:t>
                      </a:r>
                      <a:endParaRPr lang="zh-TW" altLang="zh-TW" sz="1600" b="1" i="0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669" marR="59669" marT="29834" marB="298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TW" sz="1600" b="1" i="0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2.47 ± 0.01</a:t>
                      </a:r>
                      <a:endParaRPr lang="zh-TW" altLang="en-US" sz="1600" b="1" i="0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669" marR="59669" marT="29834" marB="298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501161"/>
                  </a:ext>
                </a:extLst>
              </a:tr>
              <a:tr h="237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HK" sz="1600" b="1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Ag-Cd</a:t>
                      </a:r>
                      <a:endParaRPr lang="zh-HK" altLang="en-US" sz="1600" b="1" i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 ± 0.3</a:t>
                      </a:r>
                      <a:endParaRPr lang="zh-TW" altLang="zh-TW" sz="1600" b="1" i="0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669" marR="59669" marT="29834" marB="298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TW" sz="1600" b="1" i="0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2.73 ± 0.04</a:t>
                      </a:r>
                      <a:endParaRPr lang="zh-TW" altLang="en-US" sz="1600" b="1" i="0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669" marR="59669" marT="29834" marB="298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836807"/>
                  </a:ext>
                </a:extLst>
              </a:tr>
              <a:tr h="2376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HK" sz="1600" b="1" i="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Ag-Cd</a:t>
                      </a:r>
                      <a:endParaRPr lang="zh-HK" altLang="en-US" sz="1600" b="1" i="0" u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 ± 0.2</a:t>
                      </a:r>
                      <a:endParaRPr lang="zh-TW" altLang="zh-TW" sz="1600" b="1" i="0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669" marR="59669" marT="29834" marB="298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TW" sz="1600" b="1" i="0" u="none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2.91 ± 0.01</a:t>
                      </a:r>
                      <a:endParaRPr lang="zh-TW" altLang="en-US" sz="1600" b="1" i="0" u="non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9669" marR="59669" marT="29834" marB="298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868847"/>
                  </a:ext>
                </a:extLst>
              </a:tr>
            </a:tbl>
          </a:graphicData>
        </a:graphic>
      </p:graphicFrame>
      <p:sp>
        <p:nvSpPr>
          <p:cNvPr id="16" name="矩形 15">
            <a:extLst>
              <a:ext uri="{FF2B5EF4-FFF2-40B4-BE49-F238E27FC236}">
                <a16:creationId xmlns:a16="http://schemas.microsoft.com/office/drawing/2014/main" id="{19F7DD34-A70A-43C8-8E70-943C3BF5D828}"/>
              </a:ext>
            </a:extLst>
          </p:cNvPr>
          <p:cNvSpPr/>
          <p:nvPr/>
        </p:nvSpPr>
        <p:spPr>
          <a:xfrm>
            <a:off x="5532595" y="1832514"/>
            <a:ext cx="683478" cy="2277669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Ag-S</a:t>
            </a:r>
            <a:endParaRPr kumimoji="0" lang="zh-HK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3EA59AF-661E-1288-04ED-397B82EC1FED}"/>
              </a:ext>
            </a:extLst>
          </p:cNvPr>
          <p:cNvSpPr/>
          <p:nvPr/>
        </p:nvSpPr>
        <p:spPr>
          <a:xfrm>
            <a:off x="6215905" y="1832514"/>
            <a:ext cx="552540" cy="2277669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Ag-Cd</a:t>
            </a:r>
            <a:endParaRPr kumimoji="0" lang="zh-HK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4D2D626-4003-C5D9-A1FE-79C62646248B}"/>
              </a:ext>
            </a:extLst>
          </p:cNvPr>
          <p:cNvSpPr txBox="1"/>
          <p:nvPr/>
        </p:nvSpPr>
        <p:spPr>
          <a:xfrm>
            <a:off x="8432934" y="537218"/>
            <a:ext cx="3759066" cy="66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Ag K-edge EXAFS fitting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parameters of </a:t>
            </a:r>
            <a:r>
              <a:rPr kumimoji="0" lang="en-US" altLang="zh-HK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AgCdS</a:t>
            </a:r>
            <a:r>
              <a:rPr kumimoji="0" lang="en-US" altLang="zh-HK" sz="16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x</a:t>
            </a:r>
            <a:endParaRPr kumimoji="0" lang="zh-HK" altLang="en-US" sz="16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87AA40A-DA4B-5D7E-E3D9-BD13E0D30FF9}"/>
              </a:ext>
            </a:extLst>
          </p:cNvPr>
          <p:cNvSpPr txBox="1"/>
          <p:nvPr/>
        </p:nvSpPr>
        <p:spPr>
          <a:xfrm>
            <a:off x="94377" y="952481"/>
            <a:ext cx="2714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HK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Ag K-edge XANES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6CF8BA7-50A1-8700-E3E4-E9A494E26E3F}"/>
              </a:ext>
            </a:extLst>
          </p:cNvPr>
          <p:cNvSpPr txBox="1"/>
          <p:nvPr/>
        </p:nvSpPr>
        <p:spPr>
          <a:xfrm>
            <a:off x="4661669" y="952481"/>
            <a:ext cx="2685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HK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Ag K-edge EXAFS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A1C5B68-DA98-76F3-0BEE-66DB3214C18D}"/>
              </a:ext>
            </a:extLst>
          </p:cNvPr>
          <p:cNvSpPr txBox="1"/>
          <p:nvPr/>
        </p:nvSpPr>
        <p:spPr>
          <a:xfrm>
            <a:off x="94377" y="4529025"/>
            <a:ext cx="4496095" cy="1293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AgCdS</a:t>
            </a:r>
            <a:r>
              <a:rPr kumimoji="0" lang="en-US" altLang="zh-HK" sz="16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x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exhibits a nearly identical XANES spectrum to Ag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S, indicating: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Ag atom is surrounded by S atoms</a:t>
            </a:r>
          </a:p>
          <a:p>
            <a:pPr marL="285750" marR="0" lvl="0" indent="-28575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Valance of Ag is nearly 1+. 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BD733ED-B1FC-068D-D704-137A09EBC26C}"/>
              </a:ext>
            </a:extLst>
          </p:cNvPr>
          <p:cNvSpPr txBox="1"/>
          <p:nvPr/>
        </p:nvSpPr>
        <p:spPr>
          <a:xfrm>
            <a:off x="4520397" y="4598275"/>
            <a:ext cx="4004901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AgCdS</a:t>
            </a:r>
            <a:r>
              <a:rPr kumimoji="0" lang="en-US" altLang="zh-HK" sz="16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x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EXAFS can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be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well fitted using Ag-S and Ag-Cd bond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(Details see above table)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C77D0C34-4B82-61DB-956C-6E19F916E006}"/>
              </a:ext>
            </a:extLst>
          </p:cNvPr>
          <p:cNvSpPr/>
          <p:nvPr/>
        </p:nvSpPr>
        <p:spPr>
          <a:xfrm>
            <a:off x="1451479" y="5903132"/>
            <a:ext cx="8671802" cy="806016"/>
          </a:xfrm>
          <a:prstGeom prst="roundRect">
            <a:avLst>
              <a:gd name="adj" fmla="val 14274"/>
            </a:avLst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15000"/>
                </a:schemeClr>
              </a:gs>
              <a:gs pos="50000">
                <a:schemeClr val="accent5">
                  <a:lumMod val="105000"/>
                  <a:satMod val="103000"/>
                  <a:tint val="73000"/>
                  <a:alpha val="15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  <a:alpha val="15000"/>
                </a:schemeClr>
              </a:gs>
            </a:gsLst>
          </a:gradFill>
          <a:ln w="317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just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From XANES and EXAFS features, combined with DFT calculation results</a:t>
            </a:r>
          </a:p>
          <a:p>
            <a:pPr marL="0" marR="0" lvl="0" indent="0" algn="ctr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srgbClr val="2322FB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 site of Ag atoms was determined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2322FB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文字方塊 12">
            <a:extLst>
              <a:ext uri="{FF2B5EF4-FFF2-40B4-BE49-F238E27FC236}">
                <a16:creationId xmlns:a16="http://schemas.microsoft.com/office/drawing/2014/main" id="{E448C4CC-C426-A4E8-88C0-71C75ACF0266}"/>
              </a:ext>
            </a:extLst>
          </p:cNvPr>
          <p:cNvSpPr txBox="1"/>
          <p:nvPr/>
        </p:nvSpPr>
        <p:spPr>
          <a:xfrm>
            <a:off x="7155243" y="6528832"/>
            <a:ext cx="4891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Unpublished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4">
            <a:extLst>
              <a:ext uri="{FF2B5EF4-FFF2-40B4-BE49-F238E27FC236}">
                <a16:creationId xmlns:a16="http://schemas.microsoft.com/office/drawing/2014/main" id="{9B864734-4B74-00CE-DDB0-2F80970F9AB3}"/>
              </a:ext>
            </a:extLst>
          </p:cNvPr>
          <p:cNvSpPr txBox="1"/>
          <p:nvPr/>
        </p:nvSpPr>
        <p:spPr>
          <a:xfrm>
            <a:off x="66026" y="109959"/>
            <a:ext cx="6386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highlight>
                  <a:srgbClr val="FFFF00"/>
                </a:highlight>
                <a:ea typeface="新細明體" panose="02020500000000000000" pitchFamily="18" charset="-120"/>
              </a:rPr>
              <a:t>  Determine the </a:t>
            </a:r>
            <a:r>
              <a:rPr lang="en-US" altLang="zh-CN" dirty="0">
                <a:solidFill>
                  <a:prstClr val="black"/>
                </a:solidFill>
                <a:highlight>
                  <a:srgbClr val="FFFF00"/>
                </a:highlight>
                <a:ea typeface="等线" panose="02010600030101010101" pitchFamily="2" charset="-122"/>
              </a:rPr>
              <a:t>d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opant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atom configuration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12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0CD434A-0AE1-872C-AE2B-0307146D0639}"/>
              </a:ext>
            </a:extLst>
          </p:cNvPr>
          <p:cNvSpPr txBox="1"/>
          <p:nvPr/>
        </p:nvSpPr>
        <p:spPr>
          <a:xfrm>
            <a:off x="145344" y="123332"/>
            <a:ext cx="758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Support-induced local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strain in molecular complex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24A3BD18-14B5-BF6D-2183-81B050AA9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4" b="53849"/>
          <a:stretch/>
        </p:blipFill>
        <p:spPr bwMode="auto">
          <a:xfrm>
            <a:off x="755993" y="3393847"/>
            <a:ext cx="3606740" cy="2949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8BA10149-DD9B-4930-F71D-23A5E2D31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51854" r="66824" b="1995"/>
          <a:stretch/>
        </p:blipFill>
        <p:spPr bwMode="auto">
          <a:xfrm>
            <a:off x="5067300" y="3393847"/>
            <a:ext cx="3606740" cy="2949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A8213045-6717-C0FB-617C-1123697E081E}"/>
              </a:ext>
            </a:extLst>
          </p:cNvPr>
          <p:cNvGrpSpPr/>
          <p:nvPr/>
        </p:nvGrpSpPr>
        <p:grpSpPr>
          <a:xfrm>
            <a:off x="213618" y="2153489"/>
            <a:ext cx="4853682" cy="1154861"/>
            <a:chOff x="123560" y="2824595"/>
            <a:chExt cx="7382628" cy="1781697"/>
          </a:xfrm>
        </p:grpSpPr>
        <p:pic>
          <p:nvPicPr>
            <p:cNvPr id="2" name="Picture 16">
              <a:extLst>
                <a:ext uri="{FF2B5EF4-FFF2-40B4-BE49-F238E27FC236}">
                  <a16:creationId xmlns:a16="http://schemas.microsoft.com/office/drawing/2014/main" id="{56B48CF9-105F-DA0C-D4C4-8044D4065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" t="30393" r="80020" b="56494"/>
            <a:stretch/>
          </p:blipFill>
          <p:spPr bwMode="auto">
            <a:xfrm>
              <a:off x="123560" y="2824597"/>
              <a:ext cx="2460876" cy="1781695"/>
            </a:xfrm>
            <a:prstGeom prst="rect">
              <a:avLst/>
            </a:prstGeom>
            <a:noFill/>
          </p:spPr>
        </p:pic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AC05B5B4-67D7-A386-E877-D020CA6CA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01" t="30740" r="32441" b="56147"/>
            <a:stretch/>
          </p:blipFill>
          <p:spPr bwMode="auto">
            <a:xfrm>
              <a:off x="2584436" y="2824595"/>
              <a:ext cx="2460876" cy="1781695"/>
            </a:xfrm>
            <a:prstGeom prst="rect">
              <a:avLst/>
            </a:prstGeom>
            <a:noFill/>
          </p:spPr>
        </p:pic>
        <p:pic>
          <p:nvPicPr>
            <p:cNvPr id="7" name="Picture 16">
              <a:extLst>
                <a:ext uri="{FF2B5EF4-FFF2-40B4-BE49-F238E27FC236}">
                  <a16:creationId xmlns:a16="http://schemas.microsoft.com/office/drawing/2014/main" id="{24D924B3-10DF-455D-367A-A7A3EFA81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45" t="30740" r="-3" b="56147"/>
            <a:stretch/>
          </p:blipFill>
          <p:spPr bwMode="auto">
            <a:xfrm>
              <a:off x="5045312" y="2824595"/>
              <a:ext cx="2460876" cy="1781695"/>
            </a:xfrm>
            <a:prstGeom prst="rect">
              <a:avLst/>
            </a:prstGeom>
            <a:noFill/>
          </p:spPr>
        </p:pic>
      </p:grpSp>
      <p:pic>
        <p:nvPicPr>
          <p:cNvPr id="12" name="Picture 14">
            <a:extLst>
              <a:ext uri="{FF2B5EF4-FFF2-40B4-BE49-F238E27FC236}">
                <a16:creationId xmlns:a16="http://schemas.microsoft.com/office/drawing/2014/main" id="{5FDA24A4-43BD-79A5-4916-26480836FD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5" t="6006" r="3606" b="47557"/>
          <a:stretch/>
        </p:blipFill>
        <p:spPr bwMode="auto">
          <a:xfrm>
            <a:off x="5289401" y="659947"/>
            <a:ext cx="3234925" cy="246739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2E5BA7-B6F1-9C21-A28E-2D2E4C71E8CB}"/>
              </a:ext>
            </a:extLst>
          </p:cNvPr>
          <p:cNvSpPr txBox="1"/>
          <p:nvPr/>
        </p:nvSpPr>
        <p:spPr>
          <a:xfrm>
            <a:off x="5739612" y="3081965"/>
            <a:ext cx="2714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Electrochemical CO</a:t>
            </a:r>
            <a:r>
              <a:rPr kumimoji="0" lang="en-US" altLang="zh-HK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2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reduction performance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F5050C1-F6BC-FBE5-1C6D-03CB3B868A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1830" r="68597" b="48045"/>
          <a:stretch/>
        </p:blipFill>
        <p:spPr bwMode="auto">
          <a:xfrm>
            <a:off x="8666754" y="327017"/>
            <a:ext cx="3379902" cy="2800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BB9C71EC-2F2E-AC96-E7FA-EBB9CF3272EE}"/>
              </a:ext>
            </a:extLst>
          </p:cNvPr>
          <p:cNvGrpSpPr/>
          <p:nvPr/>
        </p:nvGrpSpPr>
        <p:grpSpPr>
          <a:xfrm>
            <a:off x="231355" y="659947"/>
            <a:ext cx="4835945" cy="1410353"/>
            <a:chOff x="231355" y="488497"/>
            <a:chExt cx="4835945" cy="1410353"/>
          </a:xfrm>
        </p:grpSpPr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996B455F-4A03-F0BE-DE32-3CD956537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1" t="2225" b="70362"/>
            <a:stretch/>
          </p:blipFill>
          <p:spPr bwMode="auto">
            <a:xfrm>
              <a:off x="231355" y="488497"/>
              <a:ext cx="4835945" cy="1410353"/>
            </a:xfrm>
            <a:prstGeom prst="rect">
              <a:avLst/>
            </a:prstGeom>
            <a:noFill/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750D8EF-CD04-984A-1EDA-7BBDFC90630C}"/>
                </a:ext>
              </a:extLst>
            </p:cNvPr>
            <p:cNvSpPr/>
            <p:nvPr/>
          </p:nvSpPr>
          <p:spPr>
            <a:xfrm rot="19246176">
              <a:off x="439481" y="1054924"/>
              <a:ext cx="125539" cy="907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61386D6-FB32-EAA0-AA1A-B62B73C74D6F}"/>
                </a:ext>
              </a:extLst>
            </p:cNvPr>
            <p:cNvSpPr/>
            <p:nvPr/>
          </p:nvSpPr>
          <p:spPr>
            <a:xfrm rot="2745555">
              <a:off x="1258912" y="1071049"/>
              <a:ext cx="101534" cy="81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3C62720-8000-3183-5999-EE98C6E247E1}"/>
              </a:ext>
            </a:extLst>
          </p:cNvPr>
          <p:cNvSpPr txBox="1"/>
          <p:nvPr/>
        </p:nvSpPr>
        <p:spPr>
          <a:xfrm>
            <a:off x="9584355" y="3081965"/>
            <a:ext cx="2158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Curved </a:t>
            </a:r>
            <a:r>
              <a:rPr kumimoji="0" lang="en-US" altLang="zh-HK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CoPc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has stronger CO binding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CE181CDF-D6CA-FDA2-04F1-CC529C357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1466" y="3666740"/>
            <a:ext cx="2795190" cy="221971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3E9EA9CC-7DC8-1F03-7542-9307E0A08B18}"/>
              </a:ext>
            </a:extLst>
          </p:cNvPr>
          <p:cNvSpPr txBox="1"/>
          <p:nvPr/>
        </p:nvSpPr>
        <p:spPr>
          <a:xfrm>
            <a:off x="51427" y="6264327"/>
            <a:ext cx="5373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marR="0" lvl="0" indent="-1440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1s→4pz: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Decline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in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CoPc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/CNTs due to 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decreased symmetry</a:t>
            </a:r>
          </a:p>
          <a:p>
            <a:pPr marL="144000" marR="0" lvl="0" indent="-1440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K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1s→4px,y: Lower valence of </a:t>
            </a:r>
            <a:r>
              <a:rPr kumimoji="0" lang="en-HK" altLang="zh-HK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CoPc</a:t>
            </a:r>
            <a:r>
              <a:rPr kumimoji="0" lang="en-HK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/CNTs due to interactions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6E2060C-E1E7-F04A-A352-13964BFC447D}"/>
              </a:ext>
            </a:extLst>
          </p:cNvPr>
          <p:cNvSpPr txBox="1"/>
          <p:nvPr/>
        </p:nvSpPr>
        <p:spPr>
          <a:xfrm>
            <a:off x="5424617" y="6264327"/>
            <a:ext cx="42260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marR="0" lvl="0" indent="-1440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Co-N1 length</a:t>
            </a:r>
            <a:r>
              <a:rPr kumimoji="0" lang="en-US" altLang="zh-H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: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elongated due to high degree of molecular bending for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CoPc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/SWCNT  </a:t>
            </a:r>
            <a:endParaRPr kumimoji="0" lang="zh-HK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57448098-220B-19B3-21D4-EE6BA0F71EAA}"/>
              </a:ext>
            </a:extLst>
          </p:cNvPr>
          <p:cNvSpPr txBox="1"/>
          <p:nvPr/>
        </p:nvSpPr>
        <p:spPr>
          <a:xfrm>
            <a:off x="10265269" y="6556714"/>
            <a:ext cx="1875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Ye*, Nat. </a:t>
            </a:r>
            <a:r>
              <a:rPr kumimoji="0" lang="en-US" altLang="zh-HK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Catal</a:t>
            </a:r>
            <a:r>
              <a:rPr kumimoji="0" lang="en-US" altLang="zh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., Accepted.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364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en-AU" sz="4000">
                <a:latin typeface="Arial" panose="020B0604020202020204" pitchFamily="34" charset="0"/>
                <a:cs typeface="Arial" panose="020B0604020202020204" pitchFamily="34" charset="0"/>
              </a:rPr>
              <a:t>Outline of talk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973451" y="2032183"/>
            <a:ext cx="8731250" cy="4075706"/>
          </a:xfrm>
        </p:spPr>
        <p:txBody>
          <a:bodyPr>
            <a:normAutofit/>
          </a:bodyPr>
          <a:lstStyle/>
          <a:p>
            <a:r>
              <a:rPr lang="en-GB" sz="2400" b="1" dirty="0"/>
              <a:t>Heterogeneous catalysts</a:t>
            </a:r>
          </a:p>
          <a:p>
            <a:endParaRPr lang="en-GB" sz="2400" b="1" dirty="0"/>
          </a:p>
          <a:p>
            <a:r>
              <a:rPr lang="en-GB" sz="2400" b="1" dirty="0"/>
              <a:t>Complementary material characterisation techniques</a:t>
            </a:r>
            <a:br>
              <a:rPr lang="en-GB" sz="2400" b="1" dirty="0"/>
            </a:br>
            <a:endParaRPr lang="en-GB" sz="2400" dirty="0"/>
          </a:p>
          <a:p>
            <a:r>
              <a:rPr lang="en-HK" sz="2400" b="1" dirty="0"/>
              <a:t>XAS </a:t>
            </a:r>
            <a:r>
              <a:rPr lang="en-US" sz="2400" b="1" dirty="0"/>
              <a:t>applications for novel heterogeneous catalysts:</a:t>
            </a:r>
            <a:br>
              <a:rPr lang="en-US" sz="2400" b="1" dirty="0"/>
            </a:br>
            <a:r>
              <a:rPr lang="en-US" sz="2400" b="1" dirty="0"/>
              <a:t>Some </a:t>
            </a:r>
            <a:r>
              <a:rPr lang="en-HK" sz="2400" b="1" dirty="0"/>
              <a:t>examples</a:t>
            </a:r>
            <a:endParaRPr lang="en-AU" sz="2400" dirty="0"/>
          </a:p>
          <a:p>
            <a:pPr marL="0" indent="0">
              <a:buNone/>
            </a:pPr>
            <a:endParaRPr lang="en-GB" sz="2400" dirty="0"/>
          </a:p>
          <a:p>
            <a:r>
              <a:rPr lang="en-GB" sz="2400" b="1" dirty="0"/>
              <a:t>What we wish to do on catalysis research with XAS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282FB6-C6EC-4695-BE53-270049441111}"/>
              </a:ext>
            </a:extLst>
          </p:cNvPr>
          <p:cNvSpPr/>
          <p:nvPr/>
        </p:nvSpPr>
        <p:spPr>
          <a:xfrm>
            <a:off x="0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2</a:t>
            </a:fld>
            <a:r>
              <a:rPr lang="en-AU" sz="1200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802102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0CD434A-0AE1-872C-AE2B-0307146D0639}"/>
              </a:ext>
            </a:extLst>
          </p:cNvPr>
          <p:cNvSpPr txBox="1"/>
          <p:nvPr/>
        </p:nvSpPr>
        <p:spPr>
          <a:xfrm>
            <a:off x="132729" y="73736"/>
            <a:ext cx="551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highlight>
                  <a:srgbClr val="FFFF00"/>
                </a:highlight>
                <a:ea typeface="新細明體" panose="02020500000000000000" pitchFamily="18" charset="-120"/>
              </a:rPr>
              <a:t> Identify unique </a:t>
            </a:r>
            <a:r>
              <a:rPr lang="en-US" altLang="zh-CN" dirty="0">
                <a:solidFill>
                  <a:prstClr val="black"/>
                </a:solidFill>
                <a:highlight>
                  <a:srgbClr val="FFFF00"/>
                </a:highlight>
                <a:ea typeface="等线" panose="02010600030101010101" pitchFamily="2" charset="-122"/>
              </a:rPr>
              <a:t>c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ore/shell interfaces</a:t>
            </a:r>
            <a:endParaRPr kumimoji="0" lang="zh-HK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1BF2DAD-F85F-11A2-B4BA-A4B559F74B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319" y="3079124"/>
            <a:ext cx="2757416" cy="312138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3B737F7-BF08-ECBB-495F-10C2CEA58B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33441" y="3112580"/>
            <a:ext cx="2757416" cy="3159347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69F78A0-564B-0BD2-ABEF-97A5E779D4CA}"/>
              </a:ext>
            </a:extLst>
          </p:cNvPr>
          <p:cNvSpPr txBox="1"/>
          <p:nvPr/>
        </p:nvSpPr>
        <p:spPr>
          <a:xfrm>
            <a:off x="1064902" y="6261044"/>
            <a:ext cx="9081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5000"/>
              </a:lnSpc>
              <a:defRPr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The EXAFS of the post-reaction Co@BaAl</a:t>
            </a:r>
            <a:r>
              <a:rPr kumimoji="0" lang="en-US" altLang="zh-HK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</a:t>
            </a: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</a:t>
            </a:r>
            <a:r>
              <a:rPr kumimoji="0" lang="en-US" altLang="zh-HK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4</a:t>
            </a: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reveals the distinct Co and BaAl</a:t>
            </a:r>
            <a:r>
              <a:rPr kumimoji="0" lang="en-US" altLang="zh-HK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</a:t>
            </a: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O</a:t>
            </a:r>
            <a:r>
              <a:rPr kumimoji="0" lang="en-US" altLang="zh-HK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4</a:t>
            </a: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phases,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suggesting no migration of Co species at the metal-support interfaces during the long-term testing.</a:t>
            </a:r>
            <a:endParaRPr kumimoji="0" lang="zh-HK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F82EA0B-69D6-4C2F-8F39-F59589279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02" y="717092"/>
            <a:ext cx="2932643" cy="2281633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33AFC1F6-0C96-21CA-3CBE-A923AB77A728}"/>
              </a:ext>
            </a:extLst>
          </p:cNvPr>
          <p:cNvSpPr txBox="1"/>
          <p:nvPr/>
        </p:nvSpPr>
        <p:spPr>
          <a:xfrm>
            <a:off x="6201144" y="2804803"/>
            <a:ext cx="2694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5000"/>
              </a:lnSpc>
              <a:defRPr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Core@shell</a:t>
            </a:r>
            <a:r>
              <a: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configuration</a:t>
            </a:r>
            <a:endParaRPr kumimoji="0" lang="zh-HK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72D677C0-AC41-409B-FEC9-2BD3F8F95D33}"/>
              </a:ext>
            </a:extLst>
          </p:cNvPr>
          <p:cNvGrpSpPr/>
          <p:nvPr/>
        </p:nvGrpSpPr>
        <p:grpSpPr>
          <a:xfrm>
            <a:off x="3236245" y="613809"/>
            <a:ext cx="8525263" cy="2113373"/>
            <a:chOff x="3147345" y="485688"/>
            <a:chExt cx="8955150" cy="2219940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7FB8E2B-336A-8BBA-9C25-43463CF3B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0000"/>
            <a:stretch/>
          </p:blipFill>
          <p:spPr>
            <a:xfrm>
              <a:off x="3147345" y="487614"/>
              <a:ext cx="4529721" cy="2216088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86BC1D9-290B-3E6A-0F61-96463021D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9913"/>
            <a:stretch/>
          </p:blipFill>
          <p:spPr>
            <a:xfrm>
              <a:off x="7572774" y="485688"/>
              <a:ext cx="4529721" cy="2219940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9D9CBF8D-401D-789B-76D2-A2E0C4E614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096001" y="3106231"/>
            <a:ext cx="5857680" cy="311971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1F99703F-5D54-4BD9-0D61-DCD7797D0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8811" y="3429000"/>
            <a:ext cx="2175801" cy="2159000"/>
          </a:xfrm>
          <a:prstGeom prst="rect">
            <a:avLst/>
          </a:prstGeom>
        </p:spPr>
      </p:pic>
      <p:sp>
        <p:nvSpPr>
          <p:cNvPr id="6" name="文字方塊 12">
            <a:extLst>
              <a:ext uri="{FF2B5EF4-FFF2-40B4-BE49-F238E27FC236}">
                <a16:creationId xmlns:a16="http://schemas.microsoft.com/office/drawing/2014/main" id="{97C2D3D8-65DF-6D2B-C4DD-C4D70587C41A}"/>
              </a:ext>
            </a:extLst>
          </p:cNvPr>
          <p:cNvSpPr txBox="1"/>
          <p:nvPr/>
        </p:nvSpPr>
        <p:spPr>
          <a:xfrm>
            <a:off x="7155243" y="6528832"/>
            <a:ext cx="48919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Unpublished</a:t>
            </a:r>
            <a:endParaRPr kumimoji="0" lang="zh-HK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794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E0DE3-578F-4FA5-8747-5FFC41610D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3" r="3277"/>
          <a:stretch/>
        </p:blipFill>
        <p:spPr>
          <a:xfrm>
            <a:off x="949820" y="3725669"/>
            <a:ext cx="2661454" cy="2577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501D26-D5F6-4F1B-8FCC-02B45A1D4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52" t="8634" r="7839" b="13880"/>
          <a:stretch/>
        </p:blipFill>
        <p:spPr>
          <a:xfrm>
            <a:off x="5826148" y="2537041"/>
            <a:ext cx="4670458" cy="4013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BC5749-BE52-4F71-9B33-3DC73C5F38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1"/>
          <a:stretch/>
        </p:blipFill>
        <p:spPr>
          <a:xfrm>
            <a:off x="521865" y="820200"/>
            <a:ext cx="5201358" cy="2863292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322A801E-7E8E-409A-9C2D-1A2B410255DE}"/>
              </a:ext>
            </a:extLst>
          </p:cNvPr>
          <p:cNvSpPr/>
          <p:nvPr/>
        </p:nvSpPr>
        <p:spPr>
          <a:xfrm>
            <a:off x="2123938" y="1531196"/>
            <a:ext cx="437699" cy="44203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35B155-041F-4120-ACA5-87A7D0A20D26}"/>
              </a:ext>
            </a:extLst>
          </p:cNvPr>
          <p:cNvSpPr txBox="1"/>
          <p:nvPr/>
        </p:nvSpPr>
        <p:spPr>
          <a:xfrm>
            <a:off x="1813944" y="1161864"/>
            <a:ext cx="129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FTIR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FB59E7-F0DF-4E4A-9AA7-A32B150E1F1E}"/>
              </a:ext>
            </a:extLst>
          </p:cNvPr>
          <p:cNvSpPr txBox="1"/>
          <p:nvPr/>
        </p:nvSpPr>
        <p:spPr>
          <a:xfrm>
            <a:off x="3740027" y="1105881"/>
            <a:ext cx="1941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Mass Spec (on the floor)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72C956C6-9F8B-4FC2-9CCF-856874120F33}"/>
              </a:ext>
            </a:extLst>
          </p:cNvPr>
          <p:cNvSpPr/>
          <p:nvPr/>
        </p:nvSpPr>
        <p:spPr>
          <a:xfrm>
            <a:off x="4179838" y="1715791"/>
            <a:ext cx="437699" cy="44203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2F989-867F-4E59-AAB7-13B542CC5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2" r="3268"/>
          <a:stretch/>
        </p:blipFill>
        <p:spPr>
          <a:xfrm>
            <a:off x="3745418" y="3795220"/>
            <a:ext cx="1946586" cy="2489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101E9-4470-E321-B65C-AE9D4C1BE638}"/>
              </a:ext>
            </a:extLst>
          </p:cNvPr>
          <p:cNvSpPr txBox="1"/>
          <p:nvPr/>
        </p:nvSpPr>
        <p:spPr>
          <a:xfrm>
            <a:off x="5723223" y="321050"/>
            <a:ext cx="633859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1E22AA"/>
                </a:solidFill>
                <a:latin typeface="Calibri"/>
              </a:rPr>
              <a:t>In-situ XAS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real time determination of the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local chemical/structural environment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sz="2200" b="1" dirty="0">
                <a:solidFill>
                  <a:srgbClr val="1E22AA"/>
                </a:solidFill>
                <a:latin typeface="Calibri"/>
              </a:rPr>
              <a:t>In-situ IR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interrogation of reactants, intermediates,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reactively-formed products bound at nanoparticle surface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sz="2200" b="1" dirty="0">
                <a:solidFill>
                  <a:srgbClr val="1E22AA"/>
                </a:solidFill>
                <a:latin typeface="Calibri"/>
              </a:rPr>
              <a:t>Provide quantitative structure-function relationships</a:t>
            </a:r>
            <a:endParaRPr lang="en-AU" sz="2200" b="1" dirty="0">
              <a:solidFill>
                <a:srgbClr val="1E22AA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911C16-4A80-2EDF-BAA0-4448075C4568}"/>
              </a:ext>
            </a:extLst>
          </p:cNvPr>
          <p:cNvSpPr/>
          <p:nvPr/>
        </p:nvSpPr>
        <p:spPr>
          <a:xfrm>
            <a:off x="0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64DB030-C310-29D8-DE5D-217571E97411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21</a:t>
            </a:fld>
            <a:r>
              <a:rPr lang="en-AU" sz="1200" dirty="0"/>
              <a:t>  |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5D20D-CF8F-4174-587F-A8F96671EF46}"/>
              </a:ext>
            </a:extLst>
          </p:cNvPr>
          <p:cNvSpPr txBox="1"/>
          <p:nvPr/>
        </p:nvSpPr>
        <p:spPr>
          <a:xfrm flipH="1">
            <a:off x="10069032" y="2945219"/>
            <a:ext cx="1960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Other techniques:</a:t>
            </a:r>
          </a:p>
          <a:p>
            <a:r>
              <a:rPr lang="en-US" b="1" dirty="0">
                <a:solidFill>
                  <a:schemeClr val="tx2"/>
                </a:solidFill>
              </a:rPr>
              <a:t>XAS/Raman</a:t>
            </a:r>
          </a:p>
          <a:p>
            <a:r>
              <a:rPr lang="en-US" b="1" dirty="0">
                <a:solidFill>
                  <a:schemeClr val="tx2"/>
                </a:solidFill>
              </a:rPr>
              <a:t>XAS/XRD</a:t>
            </a:r>
          </a:p>
          <a:p>
            <a:r>
              <a:rPr lang="en-US" b="1" dirty="0">
                <a:solidFill>
                  <a:schemeClr val="tx2"/>
                </a:solidFill>
              </a:rPr>
              <a:t>XAS with ?</a:t>
            </a:r>
            <a:endParaRPr lang="en-HK" b="1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A8051-ED92-AE4D-76B9-27F9F3708313}"/>
              </a:ext>
            </a:extLst>
          </p:cNvPr>
          <p:cNvSpPr txBox="1"/>
          <p:nvPr/>
        </p:nvSpPr>
        <p:spPr>
          <a:xfrm>
            <a:off x="434605" y="138314"/>
            <a:ext cx="61535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/>
              <a:t>What we wish to do with XAS </a:t>
            </a:r>
            <a:endParaRPr lang="en-HK" sz="3200" u="sng" dirty="0"/>
          </a:p>
        </p:txBody>
      </p:sp>
    </p:spTree>
    <p:extLst>
      <p:ext uri="{BB962C8B-B14F-4D97-AF65-F5344CB8AC3E}">
        <p14:creationId xmlns:p14="http://schemas.microsoft.com/office/powerpoint/2010/main" val="1388173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FF417-50CE-3FDA-A6D2-3C854760A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89" y="1892831"/>
            <a:ext cx="3581402" cy="338846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altLang="zh-TW" sz="36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Now</a:t>
            </a:r>
            <a:br>
              <a:rPr lang="en-US" altLang="zh-TW" sz="34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2800" kern="1200" dirty="0">
                <a:solidFill>
                  <a:srgbClr val="FFFFFF"/>
                </a:solidFill>
                <a:latin typeface="Segoe UI Emoji" panose="020B0502040204020203" pitchFamily="34" charset="0"/>
              </a:rPr>
              <a:t>🙁</a:t>
            </a:r>
            <a: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Far away</a:t>
            </a:r>
            <a:b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2800" kern="1200" dirty="0">
                <a:solidFill>
                  <a:srgbClr val="FFFFFF"/>
                </a:solidFill>
                <a:latin typeface="Segoe UI Emoji" panose="020B0502040204020203" pitchFamily="34" charset="0"/>
              </a:rPr>
              <a:t>🙁</a:t>
            </a:r>
            <a: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 regular access</a:t>
            </a:r>
            <a:b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2800" kern="1200" dirty="0">
                <a:solidFill>
                  <a:srgbClr val="FFFFFF"/>
                </a:solidFill>
                <a:latin typeface="Segoe UI Emoji" panose="020B0502040204020203" pitchFamily="34" charset="0"/>
              </a:rPr>
              <a:t>🙁</a:t>
            </a:r>
            <a: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Long waiting time</a:t>
            </a:r>
            <a:b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2800" kern="1200" dirty="0">
                <a:solidFill>
                  <a:srgbClr val="FFFFFF"/>
                </a:solidFill>
                <a:latin typeface="Segoe UI Emoji" panose="020B0502040204020203" pitchFamily="34" charset="0"/>
              </a:rPr>
              <a:t>🙁</a:t>
            </a:r>
            <a: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Costly</a:t>
            </a:r>
            <a:b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2800" kern="1200" dirty="0">
                <a:solidFill>
                  <a:srgbClr val="FFFFFF"/>
                </a:solidFill>
                <a:latin typeface="Segoe UI Emoji" panose="020B0502040204020203" pitchFamily="34" charset="0"/>
              </a:rPr>
              <a:t>🙁</a:t>
            </a:r>
            <a:r>
              <a:rPr lang="en-US" altLang="zh-TW" sz="2800" dirty="0">
                <a:solidFill>
                  <a:srgbClr val="FFFFFF"/>
                </a:solidFill>
              </a:rPr>
              <a:t>L</a:t>
            </a:r>
            <a:r>
              <a:rPr lang="en-US" altLang="zh-TW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imited gas options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2C123-9E8B-A9A4-0EF1-0E9C6BC505DD}"/>
              </a:ext>
            </a:extLst>
          </p:cNvPr>
          <p:cNvSpPr txBox="1"/>
          <p:nvPr/>
        </p:nvSpPr>
        <p:spPr>
          <a:xfrm>
            <a:off x="470833" y="82909"/>
            <a:ext cx="2706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 resources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8F7BF9-8CD7-016E-681C-8E7BAF8D7493}"/>
              </a:ext>
            </a:extLst>
          </p:cNvPr>
          <p:cNvGrpSpPr/>
          <p:nvPr/>
        </p:nvGrpSpPr>
        <p:grpSpPr>
          <a:xfrm>
            <a:off x="3593162" y="0"/>
            <a:ext cx="4841542" cy="6910740"/>
            <a:chOff x="3593162" y="0"/>
            <a:chExt cx="4841542" cy="69107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D96E99-A8B0-1A23-E0F0-CE91CB65E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3162" y="0"/>
              <a:ext cx="4841542" cy="691074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45F1C5-CEFB-E39D-160D-893317378D44}"/>
                </a:ext>
              </a:extLst>
            </p:cNvPr>
            <p:cNvGrpSpPr/>
            <p:nvPr/>
          </p:nvGrpSpPr>
          <p:grpSpPr>
            <a:xfrm>
              <a:off x="3638579" y="431425"/>
              <a:ext cx="4025128" cy="5996463"/>
              <a:chOff x="3638579" y="431425"/>
              <a:chExt cx="4025128" cy="5996463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D85F23F-1711-463F-127D-C49DDF70CE52}"/>
                  </a:ext>
                </a:extLst>
              </p:cNvPr>
              <p:cNvSpPr/>
              <p:nvPr/>
            </p:nvSpPr>
            <p:spPr>
              <a:xfrm>
                <a:off x="4329435" y="1850668"/>
                <a:ext cx="623311" cy="528638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HK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9714C59-E414-80E5-5696-68C9BA294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25391" y="431425"/>
                <a:ext cx="785259" cy="38893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B5AAD1A-FE0D-8363-1ED2-F0A7DA74F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68082" y="1305852"/>
                <a:ext cx="544816" cy="54481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52A88D0-A748-6572-CB32-C10F36AC9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2061" y="559341"/>
                <a:ext cx="595226" cy="522043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F5856C7-27E0-D97D-003C-A4CB074B0F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95418" y="714504"/>
                <a:ext cx="569063" cy="472290"/>
              </a:xfrm>
              <a:prstGeom prst="rect">
                <a:avLst/>
              </a:prstGeom>
            </p:spPr>
          </p:pic>
          <p:pic>
            <p:nvPicPr>
              <p:cNvPr id="3074" name="Picture 2" descr="The Australian Synchrotron – Astronomy and Light Festival Victoria">
                <a:extLst>
                  <a:ext uri="{FF2B5EF4-FFF2-40B4-BE49-F238E27FC236}">
                    <a16:creationId xmlns:a16="http://schemas.microsoft.com/office/drawing/2014/main" id="{CFE948D2-A571-60CC-383F-41A03867BD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824" t="17676" r="5153" b="11460"/>
              <a:stretch/>
            </p:blipFill>
            <p:spPr bwMode="auto">
              <a:xfrm>
                <a:off x="7102324" y="6012578"/>
                <a:ext cx="561383" cy="4153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4B00939-0DB3-62BD-7F81-71B2941FA4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38579" y="2816083"/>
                <a:ext cx="512767" cy="480364"/>
              </a:xfrm>
              <a:prstGeom prst="rect">
                <a:avLst/>
              </a:prstGeom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ABEE28-D01C-1890-2922-A1F8A351D24B}"/>
              </a:ext>
            </a:extLst>
          </p:cNvPr>
          <p:cNvGrpSpPr/>
          <p:nvPr/>
        </p:nvGrpSpPr>
        <p:grpSpPr>
          <a:xfrm>
            <a:off x="7982246" y="-12355"/>
            <a:ext cx="4223384" cy="6923095"/>
            <a:chOff x="7982246" y="-12355"/>
            <a:chExt cx="4223384" cy="692309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3D57C6-3A3A-9EB6-2FB6-916F0C98933F}"/>
                </a:ext>
              </a:extLst>
            </p:cNvPr>
            <p:cNvSpPr/>
            <p:nvPr/>
          </p:nvSpPr>
          <p:spPr>
            <a:xfrm>
              <a:off x="7982246" y="-12355"/>
              <a:ext cx="4223384" cy="445880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9C7186F9-F062-4007-E535-5F13AE57ACE3}"/>
                </a:ext>
              </a:extLst>
            </p:cNvPr>
            <p:cNvSpPr txBox="1">
              <a:spLocks/>
            </p:cNvSpPr>
            <p:nvPr/>
          </p:nvSpPr>
          <p:spPr>
            <a:xfrm>
              <a:off x="8532924" y="222381"/>
              <a:ext cx="3300092" cy="307190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新細明體" panose="02020500000000000000" pitchFamily="18" charset="-120"/>
                  <a:cs typeface="+mj-cs"/>
                </a:rPr>
                <a:t>With SILF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25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Emoji" panose="020B0502040204020203" pitchFamily="34" charset="0"/>
                  <a:ea typeface="新細明體" panose="02020500000000000000" pitchFamily="18" charset="-120"/>
                  <a:cs typeface="+mj-cs"/>
                </a:rPr>
                <a:t>🙂</a:t>
              </a:r>
              <a:r>
                <a:rPr kumimoji="0" lang="en-US" altLang="zh-TW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新細明體" panose="02020500000000000000" pitchFamily="18" charset="-120"/>
                  <a:cs typeface="+mj-cs"/>
                </a:rPr>
                <a:t>Easy access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TW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Emoji" panose="020B0502040204020203" pitchFamily="34" charset="0"/>
                  <a:ea typeface="Segoe UI Emoji" panose="020B0502040204020203" pitchFamily="34" charset="0"/>
                  <a:cs typeface="+mj-cs"/>
                </a:rPr>
                <a:t>🙂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Great connection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Emoji" panose="020B0502040204020203" pitchFamily="34" charset="0"/>
                  <a:ea typeface="Segoe UI Emoji" panose="020B0502040204020203" pitchFamily="34" charset="0"/>
                  <a:cs typeface="+mj-cs"/>
                </a:rPr>
                <a:t>🙂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Most advanced</a:t>
              </a:r>
              <a:b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</a:b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	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Emoji" panose="020B0502040204020203" pitchFamily="34" charset="0"/>
                  <a:ea typeface="Segoe UI Emoji" panose="020B0502040204020203" pitchFamily="34" charset="0"/>
                  <a:cs typeface="+mj-cs"/>
                </a:rPr>
                <a:t>🙂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Emoji" panose="020B0502040204020203" pitchFamily="34" charset="0"/>
                  <a:ea typeface="Segoe UI Emoji" panose="020B0502040204020203" pitchFamily="34" charset="0"/>
                  <a:cs typeface="+mj-cs"/>
                </a:rPr>
                <a:t>Easy communication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CD9B7C-A2D0-0949-DA5E-7D29D4E60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296"/>
            <a:stretch/>
          </p:blipFill>
          <p:spPr>
            <a:xfrm>
              <a:off x="7982246" y="3313904"/>
              <a:ext cx="4223384" cy="3596836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F55407-4EC6-936B-263C-3B71C20EB626}"/>
                </a:ext>
              </a:extLst>
            </p:cNvPr>
            <p:cNvSpPr/>
            <p:nvPr/>
          </p:nvSpPr>
          <p:spPr>
            <a:xfrm>
              <a:off x="9059071" y="3345563"/>
              <a:ext cx="872066" cy="4373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6" descr="院况简介-深圳综合粒子设施研究院-Institute of Advanced Science Facilities, Shenzhen">
              <a:extLst>
                <a:ext uri="{FF2B5EF4-FFF2-40B4-BE49-F238E27FC236}">
                  <a16:creationId xmlns:a16="http://schemas.microsoft.com/office/drawing/2014/main" id="{3CFED7F1-17B2-B37D-61D0-D33FB49E0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5182" y="3810277"/>
              <a:ext cx="2166110" cy="446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619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B8BE49-3E03-4A23-9C79-EA09AE499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Catalysis and catalyst</a:t>
            </a:r>
          </a:p>
        </p:txBody>
      </p:sp>
      <p:pic>
        <p:nvPicPr>
          <p:cNvPr id="4098" name="Picture 2" descr="ç¸éåç">
            <a:extLst>
              <a:ext uri="{FF2B5EF4-FFF2-40B4-BE49-F238E27FC236}">
                <a16:creationId xmlns:a16="http://schemas.microsoft.com/office/drawing/2014/main" id="{4A8155D5-4FD6-400A-9B8C-2555BAA00D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/>
          <a:stretch/>
        </p:blipFill>
        <p:spPr bwMode="auto">
          <a:xfrm>
            <a:off x="5153822" y="761246"/>
            <a:ext cx="6553545" cy="53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FEE3E-0183-42E1-B5A1-DF1D0978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317" y="6423025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A90C3EF-172E-43F7-96C8-C8BA0462250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5250F9-71D6-4804-A596-A5F9E1F9E0A6}"/>
              </a:ext>
            </a:extLst>
          </p:cNvPr>
          <p:cNvSpPr/>
          <p:nvPr/>
        </p:nvSpPr>
        <p:spPr>
          <a:xfrm>
            <a:off x="6094476" y="6183419"/>
            <a:ext cx="67944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i="1" dirty="0"/>
              <a:t>Catalysis: Concepts and Green Applications. </a:t>
            </a:r>
            <a:r>
              <a:rPr lang="en-GB" sz="1200" i="1" dirty="0" err="1"/>
              <a:t>Gadi</a:t>
            </a:r>
            <a:r>
              <a:rPr lang="en-GB" sz="1200" i="1" dirty="0"/>
              <a:t> Rothenberg, Wiley-VCH, Weinheim, Germany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EB534D-071B-4733-8354-6447F532A495}"/>
              </a:ext>
            </a:extLst>
          </p:cNvPr>
          <p:cNvSpPr/>
          <p:nvPr/>
        </p:nvSpPr>
        <p:spPr>
          <a:xfrm>
            <a:off x="5001098" y="311449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>
                <a:solidFill>
                  <a:srgbClr val="C00000"/>
                </a:solidFill>
              </a:rPr>
              <a:t>A chemical reaction occurs at accelerated rate due to the participation of an additional substance (catalyst)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3D7586-5FE6-4BDC-AF59-D347F88B5CB1}"/>
              </a:ext>
            </a:extLst>
          </p:cNvPr>
          <p:cNvSpPr/>
          <p:nvPr/>
        </p:nvSpPr>
        <p:spPr>
          <a:xfrm>
            <a:off x="0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58E6A92C-2596-41D0-B948-1557FAC0009D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3</a:t>
            </a:fld>
            <a:r>
              <a:rPr lang="en-AU" sz="1200"/>
              <a:t>  |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795429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Homogeneous/heterogeneous catalysis</a:t>
            </a:r>
          </a:p>
        </p:txBody>
      </p:sp>
      <p:cxnSp>
        <p:nvCxnSpPr>
          <p:cNvPr id="18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603343" y="6522430"/>
            <a:ext cx="2743200" cy="347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</a:t>
            </a:fld>
            <a:r>
              <a:rPr lang="en-US" sz="1200">
                <a:solidFill>
                  <a:srgbClr val="898989"/>
                </a:solidFill>
              </a:rPr>
              <a:t>  |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-1600200" y="1066801"/>
            <a:ext cx="45719" cy="45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latin typeface="Times New Roman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9AA632-87CC-42EE-9A69-751B6CAF2F44}"/>
              </a:ext>
            </a:extLst>
          </p:cNvPr>
          <p:cNvGrpSpPr/>
          <p:nvPr/>
        </p:nvGrpSpPr>
        <p:grpSpPr>
          <a:xfrm>
            <a:off x="2697284" y="2449066"/>
            <a:ext cx="2808312" cy="3922694"/>
            <a:chOff x="2937445" y="1515692"/>
            <a:chExt cx="2808312" cy="392269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B1CA78B-3DEB-42B4-9BCF-D4FAAE40EEDA}"/>
                </a:ext>
              </a:extLst>
            </p:cNvPr>
            <p:cNvGrpSpPr/>
            <p:nvPr/>
          </p:nvGrpSpPr>
          <p:grpSpPr>
            <a:xfrm>
              <a:off x="2937445" y="1515692"/>
              <a:ext cx="2808312" cy="3922694"/>
              <a:chOff x="2937445" y="1515692"/>
              <a:chExt cx="2808312" cy="3922694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ED30079-7832-459C-8897-60B7C3682320}"/>
                  </a:ext>
                </a:extLst>
              </p:cNvPr>
              <p:cNvGrpSpPr/>
              <p:nvPr/>
            </p:nvGrpSpPr>
            <p:grpSpPr>
              <a:xfrm>
                <a:off x="2937445" y="2198026"/>
                <a:ext cx="2808312" cy="3240360"/>
                <a:chOff x="5148064" y="2564904"/>
                <a:chExt cx="2808312" cy="3240360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1BDBD1BB-8F0D-4105-A5FC-A50EC9D11352}"/>
                    </a:ext>
                  </a:extLst>
                </p:cNvPr>
                <p:cNvGrpSpPr/>
                <p:nvPr/>
              </p:nvGrpSpPr>
              <p:grpSpPr>
                <a:xfrm>
                  <a:off x="5148064" y="2564904"/>
                  <a:ext cx="2808312" cy="3240360"/>
                  <a:chOff x="1475656" y="2564904"/>
                  <a:chExt cx="2808312" cy="3240360"/>
                </a:xfrm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A5318779-C003-4947-93F5-B40B4B313086}"/>
                      </a:ext>
                    </a:extLst>
                  </p:cNvPr>
                  <p:cNvSpPr/>
                  <p:nvPr/>
                </p:nvSpPr>
                <p:spPr>
                  <a:xfrm>
                    <a:off x="1475656" y="2564904"/>
                    <a:ext cx="2808312" cy="324036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pic>
                <p:nvPicPr>
                  <p:cNvPr id="50" name="Graphic 12" descr="Beaker">
                    <a:extLst>
                      <a:ext uri="{FF2B5EF4-FFF2-40B4-BE49-F238E27FC236}">
                        <a16:creationId xmlns:a16="http://schemas.microsoft.com/office/drawing/2014/main" id="{0A0CE8D0-8622-415C-A6CA-571EE2D762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19672" y="2636912"/>
                    <a:ext cx="2664296" cy="2664296"/>
                  </a:xfrm>
                  <a:prstGeom prst="rect">
                    <a:avLst/>
                  </a:prstGeom>
                </p:spPr>
              </p:pic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3120C26D-5FC9-4053-817B-B54C2D1C9020}"/>
                      </a:ext>
                    </a:extLst>
                  </p:cNvPr>
                  <p:cNvSpPr/>
                  <p:nvPr/>
                </p:nvSpPr>
                <p:spPr>
                  <a:xfrm>
                    <a:off x="2123728" y="2636912"/>
                    <a:ext cx="1656184" cy="7920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262EADDC-8206-41F0-9B2B-33C79975CDA9}"/>
                    </a:ext>
                  </a:extLst>
                </p:cNvPr>
                <p:cNvSpPr/>
                <p:nvPr/>
              </p:nvSpPr>
              <p:spPr>
                <a:xfrm>
                  <a:off x="6624228" y="3879050"/>
                  <a:ext cx="612068" cy="111612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84507DC-7D47-4CA1-8B0C-67F7683BED51}"/>
                  </a:ext>
                </a:extLst>
              </p:cNvPr>
              <p:cNvSpPr txBox="1"/>
              <p:nvPr/>
            </p:nvSpPr>
            <p:spPr>
              <a:xfrm>
                <a:off x="3189590" y="1515692"/>
                <a:ext cx="24480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One phase</a:t>
                </a:r>
                <a:br>
                  <a:rPr lang="en-US" b="1" dirty="0"/>
                </a:br>
                <a:r>
                  <a:rPr lang="en-US" b="1" dirty="0"/>
                  <a:t>homogeneous catalysis </a:t>
                </a:r>
                <a:endParaRPr lang="en-GB" b="1" dirty="0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D05391-447B-410A-96A3-99ADE6DBF4FD}"/>
                </a:ext>
              </a:extLst>
            </p:cNvPr>
            <p:cNvSpPr txBox="1"/>
            <p:nvPr/>
          </p:nvSpPr>
          <p:spPr>
            <a:xfrm>
              <a:off x="3360842" y="5001692"/>
              <a:ext cx="2225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gas+gas</a:t>
              </a:r>
              <a:r>
                <a:rPr lang="en-US" b="1" dirty="0"/>
                <a:t>, </a:t>
              </a:r>
              <a:r>
                <a:rPr lang="en-US" b="1" dirty="0" err="1"/>
                <a:t>liquid+liquid</a:t>
              </a:r>
              <a:endParaRPr lang="en-GB" b="1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3302D8E-0AFB-4E87-B34D-5CF305AD7F65}"/>
              </a:ext>
            </a:extLst>
          </p:cNvPr>
          <p:cNvGrpSpPr/>
          <p:nvPr/>
        </p:nvGrpSpPr>
        <p:grpSpPr>
          <a:xfrm>
            <a:off x="6794532" y="2424212"/>
            <a:ext cx="2808312" cy="3946945"/>
            <a:chOff x="6576340" y="1491441"/>
            <a:chExt cx="2808312" cy="394694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0026C36-D96D-46A0-8FD7-8F471E251F8E}"/>
                </a:ext>
              </a:extLst>
            </p:cNvPr>
            <p:cNvGrpSpPr/>
            <p:nvPr/>
          </p:nvGrpSpPr>
          <p:grpSpPr>
            <a:xfrm>
              <a:off x="6576340" y="1491441"/>
              <a:ext cx="2808312" cy="3946945"/>
              <a:chOff x="6576340" y="1491441"/>
              <a:chExt cx="2808312" cy="3946945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06F3BE3A-987B-4894-96B7-0B7194793A8D}"/>
                  </a:ext>
                </a:extLst>
              </p:cNvPr>
              <p:cNvGrpSpPr/>
              <p:nvPr/>
            </p:nvGrpSpPr>
            <p:grpSpPr>
              <a:xfrm>
                <a:off x="6576340" y="2198026"/>
                <a:ext cx="2808312" cy="3240360"/>
                <a:chOff x="1187236" y="2601904"/>
                <a:chExt cx="2808312" cy="3240360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93D4FAF3-A92E-4FDC-818F-1578FCFEDC03}"/>
                    </a:ext>
                  </a:extLst>
                </p:cNvPr>
                <p:cNvGrpSpPr/>
                <p:nvPr/>
              </p:nvGrpSpPr>
              <p:grpSpPr>
                <a:xfrm>
                  <a:off x="1187236" y="2601904"/>
                  <a:ext cx="2808312" cy="3240360"/>
                  <a:chOff x="1475656" y="2564904"/>
                  <a:chExt cx="2808312" cy="3240360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7B93C6B3-3949-4F35-9BD8-7CEEF531C7AA}"/>
                      </a:ext>
                    </a:extLst>
                  </p:cNvPr>
                  <p:cNvGrpSpPr/>
                  <p:nvPr/>
                </p:nvGrpSpPr>
                <p:grpSpPr>
                  <a:xfrm>
                    <a:off x="1475656" y="2564904"/>
                    <a:ext cx="2808312" cy="3240360"/>
                    <a:chOff x="1475656" y="2564904"/>
                    <a:chExt cx="2808312" cy="3240360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E9672624-4001-4C0E-ACDE-EA127DD30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656" y="2564904"/>
                      <a:ext cx="2808312" cy="324036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pic>
                  <p:nvPicPr>
                    <p:cNvPr id="69" name="Graphic 5" descr="Beaker">
                      <a:extLst>
                        <a:ext uri="{FF2B5EF4-FFF2-40B4-BE49-F238E27FC236}">
                          <a16:creationId xmlns:a16="http://schemas.microsoft.com/office/drawing/2014/main" id="{18EE2DAE-6930-43B6-91DE-F467088843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19672" y="2636912"/>
                      <a:ext cx="2664296" cy="266429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6CE5B4B1-75CF-4275-BDB3-F7AE3E1A0D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23728" y="2636912"/>
                      <a:ext cx="1656184" cy="7920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F80810EF-FCC5-4071-8EB5-F668BD4BAD8E}"/>
                      </a:ext>
                    </a:extLst>
                  </p:cNvPr>
                  <p:cNvSpPr/>
                  <p:nvPr/>
                </p:nvSpPr>
                <p:spPr>
                  <a:xfrm>
                    <a:off x="2879812" y="3896056"/>
                    <a:ext cx="612068" cy="1116124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13BBC22E-9BD8-4170-B65D-1C2979BFE67C}"/>
                    </a:ext>
                  </a:extLst>
                </p:cNvPr>
                <p:cNvSpPr/>
                <p:nvPr/>
              </p:nvSpPr>
              <p:spPr>
                <a:xfrm>
                  <a:off x="2191531" y="4266666"/>
                  <a:ext cx="365760" cy="36203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scene3d>
                  <a:camera prst="orthographicFront"/>
                  <a:lightRig rig="threePt" dir="t"/>
                </a:scene3d>
                <a:sp3d extrusionH="127000">
                  <a:bevelT w="127000" h="38100"/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0EB98CA4-3984-4941-9B48-95CE5BC4C31E}"/>
                    </a:ext>
                  </a:extLst>
                </p:cNvPr>
                <p:cNvSpPr/>
                <p:nvPr/>
              </p:nvSpPr>
              <p:spPr>
                <a:xfrm>
                  <a:off x="2454008" y="4419102"/>
                  <a:ext cx="365760" cy="36203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scene3d>
                  <a:camera prst="orthographicFront"/>
                  <a:lightRig rig="threePt" dir="t"/>
                </a:scene3d>
                <a:sp3d extrusionH="127000">
                  <a:bevelT w="127000" h="38100"/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4D15F8F8-5062-4D87-B124-5FE8C2E7E211}"/>
                    </a:ext>
                  </a:extLst>
                </p:cNvPr>
                <p:cNvSpPr/>
                <p:nvPr/>
              </p:nvSpPr>
              <p:spPr>
                <a:xfrm>
                  <a:off x="2493192" y="4776535"/>
                  <a:ext cx="365760" cy="36203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scene3d>
                  <a:camera prst="orthographicFront"/>
                  <a:lightRig rig="threePt" dir="t"/>
                </a:scene3d>
                <a:sp3d extrusionH="127000">
                  <a:bevelT w="127000" h="38100"/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733EE34D-D12E-4417-8113-B06ECA6CCA48}"/>
                    </a:ext>
                  </a:extLst>
                </p:cNvPr>
                <p:cNvSpPr/>
                <p:nvPr/>
              </p:nvSpPr>
              <p:spPr>
                <a:xfrm>
                  <a:off x="2103712" y="4770528"/>
                  <a:ext cx="365760" cy="36203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scene3d>
                  <a:camera prst="orthographicFront"/>
                  <a:lightRig rig="threePt" dir="t"/>
                </a:scene3d>
                <a:sp3d extrusionH="127000">
                  <a:bevelT w="127000" h="38100"/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47E63B57-7135-4035-9A66-98924A33058E}"/>
                    </a:ext>
                  </a:extLst>
                </p:cNvPr>
                <p:cNvSpPr/>
                <p:nvPr/>
              </p:nvSpPr>
              <p:spPr>
                <a:xfrm>
                  <a:off x="2758808" y="4243252"/>
                  <a:ext cx="336252" cy="36203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scene3d>
                  <a:camera prst="orthographicFront"/>
                  <a:lightRig rig="threePt" dir="t"/>
                </a:scene3d>
                <a:sp3d extrusionH="127000">
                  <a:bevelT w="127000" h="38100"/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A71B1E07-234E-4070-96E8-F8B8B47A4DF7}"/>
                    </a:ext>
                  </a:extLst>
                </p:cNvPr>
                <p:cNvSpPr/>
                <p:nvPr/>
              </p:nvSpPr>
              <p:spPr>
                <a:xfrm>
                  <a:off x="2076360" y="4477958"/>
                  <a:ext cx="365760" cy="36203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scene3d>
                  <a:camera prst="orthographicFront"/>
                  <a:lightRig rig="threePt" dir="t"/>
                </a:scene3d>
                <a:sp3d extrusionH="127000">
                  <a:bevelT w="127000" h="38100"/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4816F937-00A3-422C-A210-96871BC3EA89}"/>
                    </a:ext>
                  </a:extLst>
                </p:cNvPr>
                <p:cNvSpPr/>
                <p:nvPr/>
              </p:nvSpPr>
              <p:spPr>
                <a:xfrm>
                  <a:off x="2882672" y="4782264"/>
                  <a:ext cx="365760" cy="36203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scene3d>
                  <a:camera prst="orthographicFront"/>
                  <a:lightRig rig="threePt" dir="t"/>
                </a:scene3d>
                <a:sp3d extrusionH="127000">
                  <a:bevelT w="127000" h="38100"/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D3957710-1352-4964-AA18-2B736387336E}"/>
                    </a:ext>
                  </a:extLst>
                </p:cNvPr>
                <p:cNvSpPr/>
                <p:nvPr/>
              </p:nvSpPr>
              <p:spPr>
                <a:xfrm>
                  <a:off x="2862939" y="4433003"/>
                  <a:ext cx="365760" cy="36203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  <a:scene3d>
                  <a:camera prst="orthographicFront"/>
                  <a:lightRig rig="threePt" dir="t"/>
                </a:scene3d>
                <a:sp3d extrusionH="127000">
                  <a:bevelT w="127000" h="38100"/>
                  <a:bevelB w="1270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EE05684-8D8F-45B6-AFB3-63B77C0D1D1C}"/>
                  </a:ext>
                </a:extLst>
              </p:cNvPr>
              <p:cNvSpPr txBox="1"/>
              <p:nvPr/>
            </p:nvSpPr>
            <p:spPr>
              <a:xfrm>
                <a:off x="6745671" y="1491441"/>
                <a:ext cx="24696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Two phases</a:t>
                </a:r>
              </a:p>
              <a:p>
                <a:pPr algn="ctr"/>
                <a:r>
                  <a:rPr lang="en-GB" b="1" dirty="0"/>
                  <a:t>heterogeneous catalysis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36E9063-A824-47EC-82D4-087D111D82B6}"/>
                </a:ext>
              </a:extLst>
            </p:cNvPr>
            <p:cNvSpPr txBox="1"/>
            <p:nvPr/>
          </p:nvSpPr>
          <p:spPr>
            <a:xfrm>
              <a:off x="6881861" y="4998719"/>
              <a:ext cx="2277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solid+gas</a:t>
              </a:r>
              <a:r>
                <a:rPr lang="en-US" b="1" dirty="0"/>
                <a:t>, </a:t>
              </a:r>
              <a:r>
                <a:rPr lang="en-US" b="1" dirty="0" err="1"/>
                <a:t>solid+liquid</a:t>
              </a:r>
              <a:endParaRPr lang="en-GB" b="1" dirty="0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6F362BF5-B971-4FFD-9EB8-15E76803FC14}"/>
              </a:ext>
            </a:extLst>
          </p:cNvPr>
          <p:cNvSpPr/>
          <p:nvPr/>
        </p:nvSpPr>
        <p:spPr>
          <a:xfrm>
            <a:off x="0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2">
            <a:extLst>
              <a:ext uri="{FF2B5EF4-FFF2-40B4-BE49-F238E27FC236}">
                <a16:creationId xmlns:a16="http://schemas.microsoft.com/office/drawing/2014/main" id="{0FBAD389-4808-4F70-85C9-4059181CEFC6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4</a:t>
            </a:fld>
            <a:r>
              <a:rPr lang="en-AU" sz="1200"/>
              <a:t>  |</a:t>
            </a:r>
            <a:endParaRPr lang="en-AU" sz="1200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7876C77-ACD6-46A8-996F-1ACF30D49E1C}"/>
              </a:ext>
            </a:extLst>
          </p:cNvPr>
          <p:cNvSpPr/>
          <p:nvPr/>
        </p:nvSpPr>
        <p:spPr>
          <a:xfrm>
            <a:off x="6224404" y="2277801"/>
            <a:ext cx="4049896" cy="4326800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404" y="0"/>
            <a:ext cx="5447072" cy="16083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Supported metal catalyst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2500" y="1000789"/>
            <a:ext cx="9410700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Support materials: High-surface-area, porous structure, low cost, high stability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 example: metal oxides, zeolites, carbon, etc. </a:t>
            </a: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50A8713-1A30-48B6-8BE1-C851D0D8A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59" y="3136901"/>
            <a:ext cx="5315059" cy="28302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4AF7DBA-42AF-4EF3-9852-E9DE52DF5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99" y="2422812"/>
            <a:ext cx="4227801" cy="354436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705F57E-CFD4-4573-B08C-97EB2C5AE27C}"/>
              </a:ext>
            </a:extLst>
          </p:cNvPr>
          <p:cNvSpPr/>
          <p:nvPr/>
        </p:nvSpPr>
        <p:spPr>
          <a:xfrm>
            <a:off x="0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lide Number Placeholder 2">
            <a:extLst>
              <a:ext uri="{FF2B5EF4-FFF2-40B4-BE49-F238E27FC236}">
                <a16:creationId xmlns:a16="http://schemas.microsoft.com/office/drawing/2014/main" id="{10EA61D3-E70F-4988-83E7-E3533C1E3906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5</a:t>
            </a:fld>
            <a:r>
              <a:rPr lang="en-AU" sz="1200"/>
              <a:t>  |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5378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FDF5F05-D158-4D70-AEBC-AB96D72B0FC8}"/>
              </a:ext>
            </a:extLst>
          </p:cNvPr>
          <p:cNvSpPr/>
          <p:nvPr/>
        </p:nvSpPr>
        <p:spPr>
          <a:xfrm>
            <a:off x="5578162" y="6150081"/>
            <a:ext cx="72360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/>
              <a:t>http://organicsynthesisinternational.blogspot.com/2015/07/heterogeneous-catalysis-and-catalyst.html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84FBC6-27AB-4D09-BF58-B3E8CB4EE6EE}"/>
              </a:ext>
            </a:extLst>
          </p:cNvPr>
          <p:cNvSpPr/>
          <p:nvPr/>
        </p:nvSpPr>
        <p:spPr>
          <a:xfrm>
            <a:off x="3048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48570998-4D64-42B5-9E63-71FC7669FA41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6</a:t>
            </a:fld>
            <a:r>
              <a:rPr lang="en-AU" sz="1200"/>
              <a:t>  |</a:t>
            </a:r>
            <a:endParaRPr lang="en-AU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B8E89D-97FC-4275-9498-A7C05FEA1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538" y="594388"/>
            <a:ext cx="7510923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4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ãheterogeneous Catalysisãçåçæå°çµæ">
            <a:extLst>
              <a:ext uri="{FF2B5EF4-FFF2-40B4-BE49-F238E27FC236}">
                <a16:creationId xmlns:a16="http://schemas.microsoft.com/office/drawing/2014/main" id="{DC10FBBF-EB9A-4BA1-BAA5-98B7FB203C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162" y="594360"/>
            <a:ext cx="751167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DF5F05-D158-4D70-AEBC-AB96D72B0FC8}"/>
              </a:ext>
            </a:extLst>
          </p:cNvPr>
          <p:cNvSpPr/>
          <p:nvPr/>
        </p:nvSpPr>
        <p:spPr>
          <a:xfrm>
            <a:off x="5578162" y="6150081"/>
            <a:ext cx="72360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/>
              <a:t>http://organicsynthesisinternational.blogspot.com/2015/07/heterogeneous-catalysis-and-catalyst.html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84FBC6-27AB-4D09-BF58-B3E8CB4EE6EE}"/>
              </a:ext>
            </a:extLst>
          </p:cNvPr>
          <p:cNvSpPr/>
          <p:nvPr/>
        </p:nvSpPr>
        <p:spPr>
          <a:xfrm>
            <a:off x="3048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48570998-4D64-42B5-9E63-71FC7669FA41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7</a:t>
            </a:fld>
            <a:r>
              <a:rPr lang="en-AU" sz="1200"/>
              <a:t>  |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608970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29D5AD-8348-4446-B191-6A9B6FE03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A3F395A2-2B64-4749-BD93-2F159C7E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1899601"/>
          </a:xfrm>
          <a:custGeom>
            <a:avLst/>
            <a:gdLst>
              <a:gd name="connsiteX0" fmla="*/ 0 w 12188952"/>
              <a:gd name="connsiteY0" fmla="*/ 0 h 1899601"/>
              <a:gd name="connsiteX1" fmla="*/ 12188952 w 12188952"/>
              <a:gd name="connsiteY1" fmla="*/ 0 h 1899601"/>
              <a:gd name="connsiteX2" fmla="*/ 12188952 w 12188952"/>
              <a:gd name="connsiteY2" fmla="*/ 1635106 h 1899601"/>
              <a:gd name="connsiteX3" fmla="*/ 11356325 w 12188952"/>
              <a:gd name="connsiteY3" fmla="*/ 1707615 h 1899601"/>
              <a:gd name="connsiteX4" fmla="*/ 6096001 w 12188952"/>
              <a:gd name="connsiteY4" fmla="*/ 1899601 h 1899601"/>
              <a:gd name="connsiteX5" fmla="*/ 835678 w 12188952"/>
              <a:gd name="connsiteY5" fmla="*/ 1707615 h 1899601"/>
              <a:gd name="connsiteX6" fmla="*/ 0 w 12188952"/>
              <a:gd name="connsiteY6" fmla="*/ 1634841 h 189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1899601">
                <a:moveTo>
                  <a:pt x="0" y="0"/>
                </a:moveTo>
                <a:lnTo>
                  <a:pt x="12188952" y="0"/>
                </a:lnTo>
                <a:lnTo>
                  <a:pt x="12188952" y="1635106"/>
                </a:lnTo>
                <a:lnTo>
                  <a:pt x="11356325" y="1707615"/>
                </a:lnTo>
                <a:cubicBezTo>
                  <a:pt x="9739512" y="1831240"/>
                  <a:pt x="7961919" y="1899601"/>
                  <a:pt x="6096001" y="1899601"/>
                </a:cubicBezTo>
                <a:cubicBezTo>
                  <a:pt x="4230084" y="1899601"/>
                  <a:pt x="2452490" y="1831240"/>
                  <a:pt x="835678" y="1707615"/>
                </a:cubicBezTo>
                <a:lnTo>
                  <a:pt x="0" y="1634841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CF0135B-EAB8-4CA0-896C-2D897ECD2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890722"/>
          </a:xfrm>
          <a:custGeom>
            <a:avLst/>
            <a:gdLst>
              <a:gd name="connsiteX0" fmla="*/ 0 w 12192000"/>
              <a:gd name="connsiteY0" fmla="*/ 0 h 1890722"/>
              <a:gd name="connsiteX1" fmla="*/ 12192000 w 12192000"/>
              <a:gd name="connsiteY1" fmla="*/ 0 h 1890722"/>
              <a:gd name="connsiteX2" fmla="*/ 12192000 w 12192000"/>
              <a:gd name="connsiteY2" fmla="*/ 1626227 h 1890722"/>
              <a:gd name="connsiteX3" fmla="*/ 11359165 w 12192000"/>
              <a:gd name="connsiteY3" fmla="*/ 1698736 h 1890722"/>
              <a:gd name="connsiteX4" fmla="*/ 6097526 w 12192000"/>
              <a:gd name="connsiteY4" fmla="*/ 1890722 h 1890722"/>
              <a:gd name="connsiteX5" fmla="*/ 835887 w 12192000"/>
              <a:gd name="connsiteY5" fmla="*/ 1698736 h 1890722"/>
              <a:gd name="connsiteX6" fmla="*/ 0 w 12192000"/>
              <a:gd name="connsiteY6" fmla="*/ 1625962 h 1890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890722">
                <a:moveTo>
                  <a:pt x="0" y="0"/>
                </a:moveTo>
                <a:lnTo>
                  <a:pt x="12192000" y="0"/>
                </a:lnTo>
                <a:lnTo>
                  <a:pt x="12192000" y="1626227"/>
                </a:lnTo>
                <a:lnTo>
                  <a:pt x="11359165" y="1698736"/>
                </a:lnTo>
                <a:cubicBezTo>
                  <a:pt x="9741947" y="1822361"/>
                  <a:pt x="7963910" y="1890722"/>
                  <a:pt x="6097526" y="1890722"/>
                </a:cubicBezTo>
                <a:cubicBezTo>
                  <a:pt x="4231142" y="1890722"/>
                  <a:pt x="2453104" y="1822361"/>
                  <a:pt x="835887" y="1698736"/>
                </a:cubicBezTo>
                <a:lnTo>
                  <a:pt x="0" y="1625962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53397"/>
            <a:ext cx="10515600" cy="12732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TW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Complementary characterisation techniques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2C3387C-D24F-4737-8A37-1DC5CFF09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452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5808" y="1298030"/>
            <a:ext cx="7378700" cy="5194845"/>
          </a:xfrm>
        </p:spPr>
        <p:txBody>
          <a:bodyPr vert="horz" lIns="91440" tIns="45720" rIns="91440" bIns="45720" rtlCol="0">
            <a:noAutofit/>
          </a:bodyPr>
          <a:lstStyle/>
          <a:p>
            <a:endParaRPr lang="en-US" sz="1800" dirty="0"/>
          </a:p>
          <a:p>
            <a:r>
              <a:rPr lang="en-US" sz="1800" b="1" u="sng" dirty="0"/>
              <a:t>Crystal structure, local environment:</a:t>
            </a:r>
            <a:br>
              <a:rPr lang="en-US" sz="1800" dirty="0"/>
            </a:br>
            <a:r>
              <a:rPr lang="en-US" sz="1800" dirty="0"/>
              <a:t>-XRD: long-range structural order</a:t>
            </a:r>
            <a:br>
              <a:rPr lang="en-US" sz="1800" dirty="0"/>
            </a:br>
            <a:r>
              <a:rPr lang="en-US" sz="1800" dirty="0"/>
              <a:t>-XAS/EXAFS: short range structural order and bonding configuration</a:t>
            </a:r>
            <a:br>
              <a:rPr lang="en-US" sz="1800" dirty="0"/>
            </a:br>
            <a:r>
              <a:rPr lang="en-US" sz="1800" dirty="0"/>
              <a:t>-Electron microscopy: local structure and morphology</a:t>
            </a:r>
          </a:p>
          <a:p>
            <a:endParaRPr lang="en-US" sz="1800" dirty="0"/>
          </a:p>
          <a:p>
            <a:r>
              <a:rPr lang="en-US" sz="1800" b="1" u="sng" dirty="0"/>
              <a:t>Catalyst surface properties:</a:t>
            </a:r>
            <a:br>
              <a:rPr lang="en-US" sz="1800" b="1" u="sng" dirty="0"/>
            </a:br>
            <a:r>
              <a:rPr lang="en-US" sz="1800" dirty="0"/>
              <a:t>-TPR: metal-support interaction </a:t>
            </a:r>
            <a:br>
              <a:rPr lang="en-US" sz="1800" dirty="0"/>
            </a:br>
            <a:r>
              <a:rPr lang="en-US" sz="1800" dirty="0"/>
              <a:t>-TPD: interactions between the adsorbed molecules and active sites</a:t>
            </a:r>
            <a:br>
              <a:rPr lang="en-US" sz="1800" dirty="0"/>
            </a:br>
            <a:r>
              <a:rPr lang="en-US" sz="1800" dirty="0"/>
              <a:t>-TPO: oxidation property of catalyst, carbon deposition investigation</a:t>
            </a:r>
          </a:p>
          <a:p>
            <a:endParaRPr lang="en-US" sz="1800" dirty="0"/>
          </a:p>
          <a:p>
            <a:r>
              <a:rPr lang="en-US" sz="1800" b="1" u="sng" dirty="0"/>
              <a:t>Electronic properties:</a:t>
            </a:r>
            <a:br>
              <a:rPr lang="en-US" sz="1800" dirty="0"/>
            </a:br>
            <a:r>
              <a:rPr lang="en-US" sz="1800" dirty="0"/>
              <a:t>-XAS/XANES &amp; XPS: Oxidation state, charge transfer</a:t>
            </a:r>
          </a:p>
          <a:p>
            <a:endParaRPr lang="en-US" sz="1800" dirty="0"/>
          </a:p>
          <a:p>
            <a:r>
              <a:rPr lang="en-US" sz="1800" b="1" u="sng" dirty="0"/>
              <a:t>Catalyst surface composition:</a:t>
            </a:r>
            <a:br>
              <a:rPr lang="en-US" sz="1800" dirty="0"/>
            </a:br>
            <a:r>
              <a:rPr lang="en-US" sz="1800" dirty="0"/>
              <a:t>- XPS &amp; HSLEIS (ion scattering), STEM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EE2ECD-5504-4981-8E04-E0BE0019C4AC}"/>
              </a:ext>
            </a:extLst>
          </p:cNvPr>
          <p:cNvGrpSpPr/>
          <p:nvPr/>
        </p:nvGrpSpPr>
        <p:grpSpPr>
          <a:xfrm>
            <a:off x="3221847" y="2176217"/>
            <a:ext cx="8956219" cy="1190030"/>
            <a:chOff x="977900" y="2247900"/>
            <a:chExt cx="8956219" cy="11900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182D78-3CB8-4796-B18A-9F3FCA8B6A10}"/>
                </a:ext>
              </a:extLst>
            </p:cNvPr>
            <p:cNvSpPr txBox="1"/>
            <p:nvPr/>
          </p:nvSpPr>
          <p:spPr>
            <a:xfrm>
              <a:off x="6720916" y="2514600"/>
              <a:ext cx="32132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Very useful when studying extremely small and active metal catalysts</a:t>
              </a:r>
              <a:endParaRPr lang="en-AU" dirty="0">
                <a:solidFill>
                  <a:schemeClr val="accent1"/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2E06826-B129-46BB-9FB4-F7F9E6DAC8CA}"/>
                </a:ext>
              </a:extLst>
            </p:cNvPr>
            <p:cNvSpPr/>
            <p:nvPr/>
          </p:nvSpPr>
          <p:spPr>
            <a:xfrm>
              <a:off x="977900" y="2247900"/>
              <a:ext cx="6794500" cy="26670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F325033-1C3A-4903-AC7A-11A799684836}"/>
              </a:ext>
            </a:extLst>
          </p:cNvPr>
          <p:cNvSpPr/>
          <p:nvPr/>
        </p:nvSpPr>
        <p:spPr>
          <a:xfrm>
            <a:off x="3048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40AC9400-4C67-4E01-9420-670597C743F9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8</a:t>
            </a:fld>
            <a:r>
              <a:rPr lang="en-AU" sz="1200"/>
              <a:t>  |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81836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C6AD3-6444-4AAD-968A-F4AD8AA1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33735"/>
            <a:ext cx="3505495" cy="1622321"/>
          </a:xfrm>
        </p:spPr>
        <p:txBody>
          <a:bodyPr>
            <a:normAutofit/>
          </a:bodyPr>
          <a:lstStyle/>
          <a:p>
            <a:r>
              <a:rPr lang="en-GB" sz="3700" dirty="0"/>
              <a:t>X-ray Absorption Spectroscopy (XAS)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585543-D8C5-4444-BDD7-0E0AD36BF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342869"/>
            <a:ext cx="3505494" cy="3785419"/>
          </a:xfrm>
        </p:spPr>
        <p:txBody>
          <a:bodyPr>
            <a:normAutofit/>
          </a:bodyPr>
          <a:lstStyle/>
          <a:p>
            <a:r>
              <a:rPr lang="fr-FR" sz="1900" dirty="0"/>
              <a:t>An </a:t>
            </a:r>
            <a:r>
              <a:rPr lang="fr-FR" sz="1900" dirty="0" err="1"/>
              <a:t>experimental</a:t>
            </a:r>
            <a:r>
              <a:rPr lang="fr-FR" sz="1900" dirty="0"/>
              <a:t> technique at synchrotron radiation </a:t>
            </a:r>
            <a:r>
              <a:rPr lang="fr-FR" sz="1900" dirty="0" err="1"/>
              <a:t>facilities</a:t>
            </a:r>
            <a:r>
              <a:rPr lang="fr-FR" sz="1900" dirty="0"/>
              <a:t> </a:t>
            </a:r>
            <a:endParaRPr lang="en-GB" sz="1900" dirty="0"/>
          </a:p>
          <a:p>
            <a:r>
              <a:rPr lang="en-GB" sz="1900" dirty="0"/>
              <a:t>XAS is an element selective probe (very dilute systems can be studied)</a:t>
            </a:r>
          </a:p>
          <a:p>
            <a:r>
              <a:rPr lang="en-GB" sz="1900" dirty="0"/>
              <a:t>Structural and electronic information</a:t>
            </a:r>
          </a:p>
          <a:p>
            <a:r>
              <a:rPr lang="en-GB" sz="1900" dirty="0"/>
              <a:t>Can analyse amorphous powders/solutions</a:t>
            </a:r>
          </a:p>
          <a:p>
            <a:r>
              <a:rPr lang="en-GB" sz="1900" dirty="0"/>
              <a:t>Powerful technique to resolve local structure/environment</a:t>
            </a:r>
          </a:p>
          <a:p>
            <a:endParaRPr lang="en-GB" sz="19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BF0A7-828F-49A2-859F-9E3BC81A8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741" y="682597"/>
            <a:ext cx="4604503" cy="3511605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E3CAF6-4002-4C50-AAAC-858304E543DB}"/>
              </a:ext>
            </a:extLst>
          </p:cNvPr>
          <p:cNvSpPr/>
          <p:nvPr/>
        </p:nvSpPr>
        <p:spPr>
          <a:xfrm>
            <a:off x="3048" y="6497811"/>
            <a:ext cx="12188952" cy="3601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food, sitting, soup, table&#10;&#10;Description automatically generated">
            <a:extLst>
              <a:ext uri="{FF2B5EF4-FFF2-40B4-BE49-F238E27FC236}">
                <a16:creationId xmlns:a16="http://schemas.microsoft.com/office/drawing/2014/main" id="{82814413-60C7-48C1-B3CE-EC37C760C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70" b="1"/>
          <a:stretch/>
        </p:blipFill>
        <p:spPr>
          <a:xfrm>
            <a:off x="5136458" y="4076701"/>
            <a:ext cx="6568982" cy="2203770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0F9B35-5F7E-4FA9-B979-23BC22C333C8}"/>
              </a:ext>
            </a:extLst>
          </p:cNvPr>
          <p:cNvSpPr/>
          <p:nvPr/>
        </p:nvSpPr>
        <p:spPr>
          <a:xfrm>
            <a:off x="9265397" y="6032034"/>
            <a:ext cx="25566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i="1" dirty="0">
                <a:solidFill>
                  <a:schemeClr val="tx2">
                    <a:lumMod val="75000"/>
                  </a:schemeClr>
                </a:solidFill>
              </a:rPr>
              <a:t>Pics from https:// www.nsrrc.org.tw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33495D9-B4A2-44AB-BC2D-0FA28AD53328}"/>
              </a:ext>
            </a:extLst>
          </p:cNvPr>
          <p:cNvSpPr txBox="1">
            <a:spLocks/>
          </p:cNvSpPr>
          <p:nvPr/>
        </p:nvSpPr>
        <p:spPr>
          <a:xfrm>
            <a:off x="9105900" y="6604603"/>
            <a:ext cx="2743200" cy="365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ABE124A-B5C5-46E0-B944-45307B126769}" type="slidenum">
              <a:rPr lang="en-AU" sz="1200" smtClean="0"/>
              <a:pPr>
                <a:spcAft>
                  <a:spcPts val="600"/>
                </a:spcAft>
              </a:pPr>
              <a:t>9</a:t>
            </a:fld>
            <a:r>
              <a:rPr lang="en-AU" sz="1200"/>
              <a:t>  |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859344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1210</Words>
  <Application>Microsoft Office PowerPoint</Application>
  <PresentationFormat>Widescreen</PresentationFormat>
  <Paragraphs>216</Paragraphs>
  <Slides>22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ScalaPro-Regular</vt:lpstr>
      <vt:lpstr>Arial</vt:lpstr>
      <vt:lpstr>Calibri</vt:lpstr>
      <vt:lpstr>Calibri Light</vt:lpstr>
      <vt:lpstr>Segoe UI Emoji</vt:lpstr>
      <vt:lpstr>Times New Roman</vt:lpstr>
      <vt:lpstr>Wingdings</vt:lpstr>
      <vt:lpstr>Office Theme</vt:lpstr>
      <vt:lpstr>1_Office Theme</vt:lpstr>
      <vt:lpstr>2_Office Theme</vt:lpstr>
      <vt:lpstr>Office 佈景主題</vt:lpstr>
      <vt:lpstr>Graph</vt:lpstr>
      <vt:lpstr>The Role of X-ray Absorption Spectroscopy in Developing Novel Heterogeneous Catalysts</vt:lpstr>
      <vt:lpstr>Outline of talk</vt:lpstr>
      <vt:lpstr>Catalysis and catalyst</vt:lpstr>
      <vt:lpstr>Homogeneous/heterogeneous catalysis</vt:lpstr>
      <vt:lpstr>Supported metal catalyst</vt:lpstr>
      <vt:lpstr>PowerPoint Presentation</vt:lpstr>
      <vt:lpstr>PowerPoint Presentation</vt:lpstr>
      <vt:lpstr>PowerPoint Presentation</vt:lpstr>
      <vt:lpstr>X-ray Absorption Spectroscopy (XAS)</vt:lpstr>
      <vt:lpstr>XANES &amp; EXAFS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 🙁Far away  🙁No regular access  🙁Long waiting time  🙁Costly  🙁Limited gas options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Methanol synthesis at low H2/CO2 ratios over Rh-In bimetallic catalyst</dc:title>
  <dc:creator>LI, Molly [AP]</dc:creator>
  <cp:lastModifiedBy>LI, Molly [AP]</cp:lastModifiedBy>
  <cp:revision>222</cp:revision>
  <dcterms:created xsi:type="dcterms:W3CDTF">2020-07-23T07:19:15Z</dcterms:created>
  <dcterms:modified xsi:type="dcterms:W3CDTF">2023-07-07T05:59:11Z</dcterms:modified>
</cp:coreProperties>
</file>