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680" r:id="rId3"/>
    <p:sldId id="714" r:id="rId4"/>
    <p:sldId id="702" r:id="rId5"/>
    <p:sldId id="701" r:id="rId6"/>
    <p:sldId id="689" r:id="rId7"/>
    <p:sldId id="692" r:id="rId8"/>
    <p:sldId id="713" r:id="rId9"/>
    <p:sldId id="358" r:id="rId10"/>
    <p:sldId id="717" r:id="rId11"/>
    <p:sldId id="697" r:id="rId12"/>
    <p:sldId id="686" r:id="rId13"/>
    <p:sldId id="687" r:id="rId14"/>
    <p:sldId id="716" r:id="rId15"/>
    <p:sldId id="699" r:id="rId16"/>
    <p:sldId id="694" r:id="rId17"/>
    <p:sldId id="695" r:id="rId18"/>
    <p:sldId id="678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3"/>
    <p:restoredTop sz="94410"/>
  </p:normalViewPr>
  <p:slideViewPr>
    <p:cSldViewPr snapToGrid="0" snapToObjects="1">
      <p:cViewPr varScale="1">
        <p:scale>
          <a:sx n="52" d="100"/>
          <a:sy n="52" d="100"/>
        </p:scale>
        <p:origin x="14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0160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054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7FAE0-7289-BE1F-47A8-951E32C1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7AFDAE-F1B8-4FFA-3728-AE84EAF39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94C524-E984-3A48-F2ED-7F226A76DA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766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274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marL="4445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966" y="6817657"/>
            <a:ext cx="5521521" cy="67742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5371107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C41340-BF3E-D691-E6A4-041837D4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052" y="942144"/>
            <a:ext cx="7772400" cy="43711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9A3184-EE09-49CB-3877-9BE42F16177A}"/>
              </a:ext>
            </a:extLst>
          </p:cNvPr>
          <p:cNvSpPr txBox="1"/>
          <p:nvPr/>
        </p:nvSpPr>
        <p:spPr>
          <a:xfrm>
            <a:off x="15337631" y="86352"/>
            <a:ext cx="1364456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New pickup tools </a:t>
            </a: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207A2-8505-F9FD-73D8-C7137D1B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16E389-A4C9-6F71-6DEA-5B6C7400E3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F6DF67-62D5-B900-4F2F-27DFE064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322" y="4138948"/>
            <a:ext cx="11733085" cy="880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5D789E-459B-B0C3-6013-1F08F4B6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" y="4024287"/>
            <a:ext cx="12224112" cy="9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768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DESY?): 12 channels DC </a:t>
            </a:r>
            <a:r>
              <a:rPr kumimoji="1" lang="en" altLang="zh-CN">
                <a:solidFill>
                  <a:srgbClr val="FFFF00"/>
                </a:solidFill>
              </a:rPr>
              <a:t>power supply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(done)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chemeClr val="tx1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-going</a:t>
            </a:r>
            <a:r>
              <a:rPr lang="en" altLang="zh-CN" dirty="0">
                <a:solidFill>
                  <a:schemeClr val="tx1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Dicing , (on going 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September: Production of final carbon support ladders (done 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dummy chips (done 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Assembly of ladders with real chips (Nov, developing )</a:t>
            </a:r>
          </a:p>
          <a:p>
            <a:pPr lvl="1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Oct: Assembly first Barrel with ladder support only  (done)</a:t>
            </a:r>
          </a:p>
          <a:p>
            <a:pPr lvl="1"/>
            <a:r>
              <a:rPr lang="en" altLang="zh-CN" dirty="0">
                <a:effectLst/>
              </a:rPr>
              <a:t>Oct: mounting dummy ladders (done)</a:t>
            </a:r>
          </a:p>
          <a:p>
            <a:pPr lvl="1"/>
            <a:r>
              <a:rPr lang="en" altLang="zh-CN" dirty="0">
                <a:effectLst/>
              </a:rPr>
              <a:t>Nov: mounting real ladders </a:t>
            </a:r>
          </a:p>
          <a:p>
            <a:r>
              <a:rPr lang="en" altLang="zh-CN" dirty="0">
                <a:effectLst/>
              </a:rPr>
              <a:t>December 12nd -22</a:t>
            </a:r>
            <a:r>
              <a:rPr lang="en" altLang="zh-CN" baseline="30000" dirty="0">
                <a:effectLst/>
              </a:rPr>
              <a:t>nd</a:t>
            </a:r>
            <a:r>
              <a:rPr lang="en" altLang="zh-CN" dirty="0">
                <a:effectLst/>
              </a:rPr>
              <a:t> 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5CD489-B411-38B6-661D-E40E7471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2022   </a:t>
            </a:r>
          </a:p>
          <a:p>
            <a:r>
              <a:rPr kumimoji="1" lang="en-US" altLang="zh-CN" dirty="0"/>
              <a:t>Send 1 wafers for thinning (150um) and dicing (done!)</a:t>
            </a:r>
          </a:p>
          <a:p>
            <a:pPr lvl="2">
              <a:buFont typeface="Wingdings" pitchFamily="2" charset="2"/>
              <a:buChar char="à"/>
            </a:pP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IR drop is not a big problem ?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Low resistance </a:t>
            </a: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  after power on, resistance become normal ?</a:t>
            </a:r>
            <a:endParaRPr kumimoji="1" lang="en-US" altLang="zh-CN" dirty="0"/>
          </a:p>
          <a:p>
            <a:r>
              <a:rPr kumimoji="1" lang="en-US" altLang="zh-CN" dirty="0"/>
              <a:t>Send 5 wafers to NCAP for wafer testing , thinning and dicing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wafer just diced last week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Functionality validated after wire bonding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Dicing scheme worked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NCAP are going to do dicing for the rest of 4 wafers this week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267EF9-ECF6-CCF5-C35D-CDA0DCB15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36" y="9910851"/>
            <a:ext cx="14548106" cy="27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736E1-A2DA-DF38-E0FA-EEB9BCC9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Electron beam 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BEPC BSRF in Nov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303DF5-7789-1346-7932-9B3A39586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Electron beam test in BSRF from Nov </a:t>
            </a:r>
            <a:r>
              <a:rPr kumimoji="1" lang="en-US" altLang="zh-CN" dirty="0">
                <a:solidFill>
                  <a:srgbClr val="FFFF00"/>
                </a:solidFill>
              </a:rPr>
              <a:t>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r>
              <a:rPr kumimoji="1" lang="en-US" altLang="zh-CN" dirty="0">
                <a:solidFill>
                  <a:srgbClr val="FFFF00"/>
                </a:solidFill>
              </a:rPr>
              <a:t>4W1A station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electron beam going through  multiple test boards 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th.  ~ </a:t>
            </a:r>
            <a:r>
              <a:rPr kumimoji="1" lang="en-US" altLang="zh-CN" dirty="0">
                <a:solidFill>
                  <a:srgbClr val="FFFF00"/>
                </a:solidFill>
              </a:rPr>
              <a:t>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ladder (Nov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~27st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prototype (Nov 27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– Dec 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rd</a:t>
            </a:r>
            <a:r>
              <a:rPr kumimoji="1" lang="en-US" altLang="zh-CN" dirty="0">
                <a:solidFill>
                  <a:srgbClr val="FFFF00"/>
                </a:solidFill>
              </a:rPr>
              <a:t> ) </a:t>
            </a:r>
          </a:p>
          <a:p>
            <a:r>
              <a:rPr kumimoji="1" lang="en-US" altLang="zh-CN" dirty="0"/>
              <a:t>3</a:t>
            </a:r>
            <a:r>
              <a:rPr kumimoji="1" lang="en-US" altLang="zh-CN" baseline="30000" dirty="0"/>
              <a:t>rd</a:t>
            </a:r>
            <a:r>
              <a:rPr kumimoji="1" lang="en-US" altLang="zh-CN" dirty="0"/>
              <a:t> version of single chip board submitted. (will be available in 1 week ?)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25BFCF-332F-5BE3-0653-B2F93D5A62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6C1BE4-D6C2-EB35-6948-2EAE84A83789}"/>
              </a:ext>
            </a:extLst>
          </p:cNvPr>
          <p:cNvSpPr txBox="1"/>
          <p:nvPr/>
        </p:nvSpPr>
        <p:spPr>
          <a:xfrm>
            <a:off x="430537" y="6563929"/>
            <a:ext cx="123586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2nd version of 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702316-8665-3B78-D447-CF4A2C76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245" y="7357933"/>
            <a:ext cx="8772476" cy="4934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E9C768-8597-F50F-107B-ECB43FB7A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9" y="7802457"/>
            <a:ext cx="8546973" cy="48076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9BB6D6-B3C8-DC18-C610-E67DFD6C2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511" y="7379428"/>
            <a:ext cx="7772400" cy="43719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99E9C9C-6E09-8AC9-A14B-31A022CF2608}"/>
              </a:ext>
            </a:extLst>
          </p:cNvPr>
          <p:cNvSpPr txBox="1"/>
          <p:nvPr/>
        </p:nvSpPr>
        <p:spPr>
          <a:xfrm>
            <a:off x="13697465" y="6323566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/>
              <a:t>Test beam setup in BSRF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80379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received. (2 metal layer  version)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12 flex available now ( 7 flex arrived this week)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4 metal layer flex will be available in one week ?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Single chip testing on flex (on-going)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4 chips on flex available for testing 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Data communication in OCT mode </a:t>
            </a:r>
          </a:p>
          <a:p>
            <a:pPr lvl="2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02FB6C5-F45C-BFB2-E720-9FD6117AA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5727" y="2506672"/>
            <a:ext cx="5798994" cy="1030626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06E52FF-531B-595C-14F2-EB7D81D96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28" y="7701448"/>
            <a:ext cx="7521094" cy="57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98EB33-0E2A-DCD2-9B3C-E2A9E71AE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7650" y="7610675"/>
            <a:ext cx="9224555" cy="482283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835D63D-3C85-737B-6DDA-018E7A3BDFAC}"/>
              </a:ext>
            </a:extLst>
          </p:cNvPr>
          <p:cNvSpPr txBox="1"/>
          <p:nvPr/>
        </p:nvSpPr>
        <p:spPr>
          <a:xfrm>
            <a:off x="10143308" y="6327016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Single chip testing on flex 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8B5134D-6B37-9100-4495-0E763BF78393}"/>
              </a:ext>
            </a:extLst>
          </p:cNvPr>
          <p:cNvSpPr txBox="1"/>
          <p:nvPr/>
        </p:nvSpPr>
        <p:spPr>
          <a:xfrm>
            <a:off x="18752975" y="1309072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5 flex received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099A0-BC83-6490-AB6E-460776058874}"/>
              </a:ext>
            </a:extLst>
          </p:cNvPr>
          <p:cNvSpPr txBox="1"/>
          <p:nvPr/>
        </p:nvSpPr>
        <p:spPr>
          <a:xfrm>
            <a:off x="1948696" y="6309378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 err="1">
                <a:solidFill>
                  <a:srgbClr val="FFFF00"/>
                </a:solidFill>
              </a:rPr>
              <a:t>Wirebonding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99754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interface board submitted (to be ready in </a:t>
            </a:r>
            <a:r>
              <a:rPr kumimoji="1" lang="en-US" altLang="zh-CN"/>
              <a:t>one week?)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To fix the pins issue for connection with flex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Move the connector to the middle 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927" y="6924257"/>
            <a:ext cx="9070479" cy="6802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96" y="7363874"/>
            <a:ext cx="4532002" cy="6042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9354410" y="680494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5975843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F87A26BF-3BB9-98D0-8AC2-059AF2AF3D18}"/>
              </a:ext>
            </a:extLst>
          </p:cNvPr>
          <p:cNvCxnSpPr/>
          <p:nvPr/>
        </p:nvCxnSpPr>
        <p:spPr>
          <a:xfrm flipV="1">
            <a:off x="7907866" y="12512574"/>
            <a:ext cx="0" cy="1214542"/>
          </a:xfrm>
          <a:prstGeom prst="straightConnector1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Prototype support ready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a dummy ladder with glass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dummy chip ladder with wire bond (Early Nov)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 real ladders ( End of Nov)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BBE0EEA-8A3B-62F0-3DC7-E148B654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65" y="6933605"/>
            <a:ext cx="8103687" cy="56966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71C39D-1D17-0724-BBF9-411951052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50" y="7133980"/>
            <a:ext cx="6870700" cy="5295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A5A290-FFD6-2AA9-3D64-AA44012D61D4}"/>
              </a:ext>
            </a:extLst>
          </p:cNvPr>
          <p:cNvSpPr txBox="1"/>
          <p:nvPr/>
        </p:nvSpPr>
        <p:spPr>
          <a:xfrm>
            <a:off x="1643063" y="5817781"/>
            <a:ext cx="1254442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Prototype support with aluminum machining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2489B2-D745-D7BA-DE24-300EC1A51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4437" y="6982036"/>
            <a:ext cx="8570238" cy="482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56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" y="2915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Correct Chip Configuration and  Laser tests data taking with DAQ software (done)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Matlab</a:t>
            </a:r>
            <a:r>
              <a:rPr kumimoji="1" lang="en-US" altLang="zh-CN" dirty="0">
                <a:solidFill>
                  <a:srgbClr val="FFFF00"/>
                </a:solidFill>
              </a:rPr>
              <a:t> and DAQ software are getting the same results </a:t>
            </a:r>
          </a:p>
          <a:p>
            <a:r>
              <a:rPr kumimoji="1" lang="en-US" altLang="zh-CN" dirty="0"/>
              <a:t>Purchase DAQ PC for data taking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Long-term tests with laser (done)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Threshold scan  (to be done 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Parallel processing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multi-chip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(ongoing)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Key task to be validated in BSRF  test beam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7945628" y="374800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5147105"/>
            <a:ext cx="11577832" cy="82594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280BEE-9135-AF9C-DC81-3FCF5697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51" y="7070815"/>
            <a:ext cx="9733281" cy="53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24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Alignment strategy ready </a:t>
            </a:r>
          </a:p>
          <a:p>
            <a:r>
              <a:rPr kumimoji="1" lang="en-US" altLang="zh-CN" dirty="0"/>
              <a:t>Clustering has the first version </a:t>
            </a:r>
          </a:p>
          <a:p>
            <a:r>
              <a:rPr kumimoji="1" lang="en-US" altLang="zh-CN" dirty="0"/>
              <a:t>Offline data handling are still needed, to be test in Nov BSRF beam test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5764595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9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17" y="7757410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 in Dec 12nd 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News about people : 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Tianya, </a:t>
            </a:r>
            <a:r>
              <a:rPr kumimoji="1" lang="en-US" altLang="zh-CN" dirty="0" err="1">
                <a:solidFill>
                  <a:schemeClr val="tx1"/>
                </a:solidFill>
              </a:rPr>
              <a:t>Xinhui</a:t>
            </a:r>
            <a:r>
              <a:rPr kumimoji="1" lang="en-US" altLang="zh-CN" dirty="0">
                <a:solidFill>
                  <a:schemeClr val="tx1"/>
                </a:solidFill>
              </a:rPr>
              <a:t>, </a:t>
            </a:r>
            <a:r>
              <a:rPr kumimoji="1" lang="en-US" altLang="zh-CN" dirty="0" err="1">
                <a:solidFill>
                  <a:schemeClr val="tx1"/>
                </a:solidFill>
              </a:rPr>
              <a:t>Shuqi</a:t>
            </a:r>
            <a:r>
              <a:rPr kumimoji="1" lang="en-US" altLang="zh-CN" dirty="0">
                <a:solidFill>
                  <a:schemeClr val="tx1"/>
                </a:solidFill>
              </a:rPr>
              <a:t>, Zhou jia got Visa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: will be listed after BSRF test beam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8BCD6B0-B32D-F30A-9F5B-8EE81364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595" y="8133463"/>
            <a:ext cx="6765595" cy="50761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631B79-8ECC-40F0-C0EE-AE38061D9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3862" y="8220855"/>
            <a:ext cx="7048733" cy="52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99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14597</TotalTime>
  <Words>1038</Words>
  <Application>Microsoft Macintosh PowerPoint</Application>
  <PresentationFormat>自定义</PresentationFormat>
  <Paragraphs>165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News about Taichupix3 production </vt:lpstr>
      <vt:lpstr>Electron beam test in BEPC BSRF in Nov</vt:lpstr>
      <vt:lpstr>Flex and interface board </vt:lpstr>
      <vt:lpstr>interface board </vt:lpstr>
      <vt:lpstr>Vertex detector prototype assembly procedure</vt:lpstr>
      <vt:lpstr>DAQ Architecture development </vt:lpstr>
      <vt:lpstr> offline reconstruction </vt:lpstr>
      <vt:lpstr>Plan for test beam </vt:lpstr>
      <vt:lpstr>backup</vt:lpstr>
      <vt:lpstr>Plan for test beam </vt:lpstr>
      <vt:lpstr>Detector module(ladder) assembly </vt:lpstr>
      <vt:lpstr>Ladder assembly</vt:lpstr>
      <vt:lpstr>Plan for test beam </vt:lpstr>
      <vt:lpstr>Equipment for  Test beam</vt:lpstr>
      <vt:lpstr> Timeline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457</cp:revision>
  <dcterms:modified xsi:type="dcterms:W3CDTF">2022-11-10T05:57:37Z</dcterms:modified>
</cp:coreProperties>
</file>