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9" r:id="rId3"/>
    <p:sldId id="257" r:id="rId4"/>
    <p:sldId id="258" r:id="rId5"/>
    <p:sldId id="256" r:id="rId6"/>
    <p:sldId id="263" r:id="rId7"/>
    <p:sldId id="264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0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image" Target="../media/image4.png"/><Relationship Id="rId3" Type="http://schemas.openxmlformats.org/officeDocument/2006/relationships/tags" Target="../tags/tag65.xml"/><Relationship Id="rId2" Type="http://schemas.openxmlformats.org/officeDocument/2006/relationships/image" Target="../media/image3.pn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826bbd1ed4ba55557ce47498971b4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4035" y="1449070"/>
            <a:ext cx="4436663" cy="396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9935" y="222250"/>
            <a:ext cx="4223385" cy="963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400"/>
              </a:lnSpc>
            </a:pPr>
            <a:r>
              <a:rPr lang="en-US" altLang="zh-CN" sz="2400" b="1"/>
              <a:t>Chip W9R1 and W9R2 Test</a:t>
            </a:r>
            <a:endParaRPr lang="en-US" altLang="zh-CN" sz="2400" b="1"/>
          </a:p>
          <a:p>
            <a:pPr fontAlgn="auto">
              <a:lnSpc>
                <a:spcPts val="3400"/>
              </a:lnSpc>
            </a:pPr>
            <a:r>
              <a:rPr lang="en-US" altLang="zh-CN" sz="2000"/>
              <a:t>Xiaoxu Zhang  2022/11/10</a:t>
            </a:r>
            <a:endParaRPr lang="en-US" altLang="zh-CN" sz="20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166100" y="5589270"/>
            <a:ext cx="1872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test board v1.1</a:t>
            </a:r>
            <a:endParaRPr lang="zh-CN" altLang="en-US" sz="2000"/>
          </a:p>
        </p:txBody>
      </p:sp>
      <p:pic>
        <p:nvPicPr>
          <p:cNvPr id="6" name="图片 5" descr="微信图片_20221110121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30" y="2123440"/>
            <a:ext cx="3768180" cy="342000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H="1" flipV="1">
            <a:off x="2401570" y="1993265"/>
            <a:ext cx="429895" cy="6864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267075" y="2001520"/>
            <a:ext cx="448945" cy="6781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09140" y="1286510"/>
            <a:ext cx="949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W9R1</a:t>
            </a:r>
            <a:endParaRPr lang="en-US" altLang="zh-CN" sz="2000">
              <a:solidFill>
                <a:srgbClr val="FF0000"/>
              </a:solidFill>
            </a:endParaRPr>
          </a:p>
          <a:p>
            <a:r>
              <a:rPr lang="en-US" altLang="zh-CN" sz="2000">
                <a:solidFill>
                  <a:srgbClr val="FF0000"/>
                </a:solidFill>
              </a:rPr>
              <a:t>(0,-3)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33115" y="1301115"/>
            <a:ext cx="949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W9R2</a:t>
            </a:r>
            <a:endParaRPr lang="en-US" altLang="zh-CN" sz="2000">
              <a:solidFill>
                <a:srgbClr val="FF0000"/>
              </a:solidFill>
            </a:endParaRPr>
          </a:p>
          <a:p>
            <a:r>
              <a:rPr lang="en-US" altLang="zh-CN" sz="2000">
                <a:solidFill>
                  <a:srgbClr val="FF0000"/>
                </a:solidFill>
              </a:rPr>
              <a:t>(1,-3)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2455" y="5788025"/>
            <a:ext cx="4993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Wafer 9 is based on the modified progress</a:t>
            </a:r>
            <a:endParaRPr lang="en-US" altLang="zh-CN" sz="2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9R1nois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49645" y="2126615"/>
            <a:ext cx="5999999" cy="4500000"/>
          </a:xfrm>
          <a:prstGeom prst="rect">
            <a:avLst/>
          </a:prstGeom>
        </p:spPr>
      </p:pic>
      <p:pic>
        <p:nvPicPr>
          <p:cNvPr id="5" name="图片 4" descr="W9R1threshol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7645" y="2126615"/>
            <a:ext cx="5999999" cy="450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2745" y="203200"/>
            <a:ext cx="188023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400" b="1"/>
              <a:t>Chip W9R1</a:t>
            </a:r>
            <a:endParaRPr lang="zh-CN" altLang="en-US" sz="2400" b="1"/>
          </a:p>
        </p:txBody>
      </p:sp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372745" y="786765"/>
          <a:ext cx="843470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175"/>
                <a:gridCol w="780415"/>
                <a:gridCol w="783590"/>
                <a:gridCol w="661670"/>
                <a:gridCol w="782955"/>
                <a:gridCol w="630555"/>
                <a:gridCol w="878840"/>
                <a:gridCol w="992505"/>
                <a:gridCol w="1012825"/>
                <a:gridCol w="1146175"/>
              </a:tblGrid>
              <a:tr h="38100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Power current [A]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gridSpan="7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Bias Voltage [V]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86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1.8A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1.8D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VCLIP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VCASN2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0.003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0.068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0.199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0.47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1.598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1.65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0.519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0.555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840980" y="3376930"/>
            <a:ext cx="349123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000">
                <a:solidFill>
                  <a:srgbClr val="FF0000"/>
                </a:solidFill>
              </a:rPr>
              <a:t>more like Landau distribution</a:t>
            </a:r>
            <a:endParaRPr lang="en-US" altLang="zh-CN" sz="20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28625" y="221615"/>
            <a:ext cx="1871345" cy="475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fontAlgn="auto">
              <a:lnSpc>
                <a:spcPts val="3000"/>
              </a:lnSpc>
              <a:buClrTx/>
              <a:buSzTx/>
              <a:buNone/>
            </a:pPr>
            <a:r>
              <a:rPr lang="en-US" altLang="zh-CN" sz="2400" b="1"/>
              <a:t>Chip W9R2</a:t>
            </a:r>
            <a:endParaRPr lang="en-US" altLang="zh-CN" sz="2400" b="1"/>
          </a:p>
        </p:txBody>
      </p:sp>
      <p:pic>
        <p:nvPicPr>
          <p:cNvPr id="5" name="图片 4" descr="W9R2nois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5845" y="2131060"/>
            <a:ext cx="6000000" cy="4500000"/>
          </a:xfrm>
          <a:prstGeom prst="rect">
            <a:avLst/>
          </a:prstGeom>
        </p:spPr>
      </p:pic>
      <p:pic>
        <p:nvPicPr>
          <p:cNvPr id="6" name="图片 5" descr="W9R2thresho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2131060"/>
            <a:ext cx="6000000" cy="450000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428625" y="837565"/>
          <a:ext cx="8434705" cy="113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175"/>
                <a:gridCol w="780415"/>
                <a:gridCol w="783590"/>
                <a:gridCol w="661670"/>
                <a:gridCol w="782955"/>
                <a:gridCol w="630555"/>
                <a:gridCol w="878840"/>
                <a:gridCol w="992505"/>
                <a:gridCol w="1012825"/>
                <a:gridCol w="1146175"/>
              </a:tblGrid>
              <a:tr h="38989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Power current [A]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gridSpan="7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Bias Voltage [V]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86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1.8A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1.8D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VCLIP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VCASN2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0.003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0.063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0.21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0.47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1.599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1.65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0.03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0.513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0.553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99360" y="224155"/>
            <a:ext cx="373888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000">
                <a:solidFill>
                  <a:srgbClr val="FF0000"/>
                </a:solidFill>
              </a:rPr>
              <a:t>needs 355 column level mask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40980" y="3376930"/>
            <a:ext cx="349123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000">
                <a:solidFill>
                  <a:srgbClr val="FF0000"/>
                </a:solidFill>
              </a:rPr>
              <a:t>more like Landau distribution</a:t>
            </a:r>
            <a:endParaRPr lang="en-US" altLang="zh-CN" sz="200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9445" y="1684020"/>
            <a:ext cx="3839999" cy="2880000"/>
          </a:xfrm>
          <a:prstGeom prst="rect">
            <a:avLst/>
          </a:prstGeom>
        </p:spPr>
      </p:pic>
      <p:pic>
        <p:nvPicPr>
          <p:cNvPr id="5" name="图片 4" descr="pictur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50" y="1684020"/>
            <a:ext cx="3839999" cy="2880000"/>
          </a:xfrm>
          <a:prstGeom prst="rect">
            <a:avLst/>
          </a:prstGeom>
        </p:spPr>
      </p:pic>
      <p:pic>
        <p:nvPicPr>
          <p:cNvPr id="6" name="图片 5" descr="pictur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1684020"/>
            <a:ext cx="3839999" cy="28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6705" y="497840"/>
            <a:ext cx="4953000" cy="963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400"/>
              </a:lnSpc>
            </a:pPr>
            <a:r>
              <a:rPr lang="en-US" altLang="zh-CN" sz="2400" b="1"/>
              <a:t>Nonrepeatability of same pixels </a:t>
            </a:r>
            <a:r>
              <a:rPr lang="en-US" altLang="zh-CN" sz="2000"/>
              <a:t>b</a:t>
            </a:r>
            <a:r>
              <a:rPr lang="en-US" altLang="zh-CN" sz="2000"/>
              <a:t>oth W9R1 and W9R2</a:t>
            </a:r>
            <a:endParaRPr lang="en-US" altLang="zh-CN" sz="2000"/>
          </a:p>
        </p:txBody>
      </p:sp>
      <p:sp>
        <p:nvSpPr>
          <p:cNvPr id="8" name="文本框 7"/>
          <p:cNvSpPr txBox="1"/>
          <p:nvPr/>
        </p:nvSpPr>
        <p:spPr>
          <a:xfrm>
            <a:off x="876300" y="4832350"/>
            <a:ext cx="2307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first time, bad data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4686300" y="4832350"/>
            <a:ext cx="2819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second time, good data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8969375" y="4832350"/>
            <a:ext cx="2419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third time, bad data</a:t>
            </a:r>
            <a:endParaRPr lang="zh-CN" altLang="en-US" sz="20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50875" y="2359660"/>
            <a:ext cx="186118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000">
                <a:solidFill>
                  <a:srgbClr val="FF0000"/>
                </a:solidFill>
              </a:rPr>
              <a:t>more than 100</a:t>
            </a:r>
            <a:endParaRPr lang="en-US" altLang="zh-CN" sz="200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" y="1198245"/>
            <a:ext cx="6309033" cy="2520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4185" y="370205"/>
            <a:ext cx="286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Fake hit rate test</a:t>
            </a:r>
            <a:endParaRPr lang="en-US" altLang="zh-CN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464185" y="3971290"/>
            <a:ext cx="7145655" cy="1950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ts val="3400"/>
              </a:lnSpc>
            </a:pPr>
            <a:r>
              <a:rPr lang="en-US" altLang="zh-CN" sz="2000" b="1"/>
              <a:t>Test process (ITHR 32)</a:t>
            </a:r>
            <a:endParaRPr lang="en-US" altLang="zh-CN" sz="2000" b="1"/>
          </a:p>
          <a:p>
            <a:pPr fontAlgn="auto">
              <a:lnSpc>
                <a:spcPts val="3400"/>
              </a:lnSpc>
            </a:pPr>
            <a:r>
              <a:rPr lang="en-US" altLang="zh-CN" sz="2000"/>
              <a:t>test 1:  no </a:t>
            </a:r>
            <a:r>
              <a:rPr lang="en-US" altLang="zh-CN" sz="2000"/>
              <a:t>mask pixels, offline 100s</a:t>
            </a:r>
            <a:endParaRPr lang="en-US" altLang="zh-CN" sz="2000"/>
          </a:p>
          <a:p>
            <a:pPr fontAlgn="auto">
              <a:lnSpc>
                <a:spcPts val="3400"/>
              </a:lnSpc>
            </a:pPr>
            <a:r>
              <a:rPr lang="en-US" altLang="zh-CN" sz="2000"/>
              <a:t>test 2:  mask fake hit pixels in test 1, </a:t>
            </a:r>
            <a:r>
              <a:rPr lang="en-US" altLang="zh-CN" sz="2000">
                <a:sym typeface="+mn-ea"/>
              </a:rPr>
              <a:t>offline 100s</a:t>
            </a:r>
            <a:endParaRPr lang="en-US" altLang="zh-CN" sz="2000">
              <a:sym typeface="+mn-ea"/>
            </a:endParaRPr>
          </a:p>
          <a:p>
            <a:pPr fontAlgn="auto">
              <a:lnSpc>
                <a:spcPts val="3400"/>
              </a:lnSpc>
            </a:pPr>
            <a:r>
              <a:rPr lang="en-US" altLang="zh-CN" sz="2000"/>
              <a:t>test 3:  mask </a:t>
            </a:r>
            <a:r>
              <a:rPr lang="en-US" altLang="zh-CN" sz="2000">
                <a:sym typeface="+mn-ea"/>
              </a:rPr>
              <a:t>fake hit pixels in test 1 and test 2, </a:t>
            </a:r>
            <a:r>
              <a:rPr lang="en-US" altLang="zh-CN" sz="2000">
                <a:sym typeface="+mn-ea"/>
              </a:rPr>
              <a:t>offline 30min</a:t>
            </a:r>
            <a:endParaRPr lang="en-US" altLang="zh-CN" sz="2000">
              <a:sym typeface="+mn-ea"/>
            </a:endParaRPr>
          </a:p>
          <a:p>
            <a:pPr fontAlgn="auto">
              <a:lnSpc>
                <a:spcPts val="3400"/>
              </a:lnSpc>
            </a:pPr>
            <a:endParaRPr lang="en-US" altLang="zh-CN" sz="2000"/>
          </a:p>
          <a:p>
            <a:pPr fontAlgn="auto">
              <a:lnSpc>
                <a:spcPts val="3400"/>
              </a:lnSpc>
            </a:pPr>
            <a:endParaRPr lang="en-US" altLang="zh-CN" sz="2000"/>
          </a:p>
        </p:txBody>
      </p:sp>
      <p:graphicFrame>
        <p:nvGraphicFramePr>
          <p:cNvPr id="13" name="表格 12"/>
          <p:cNvGraphicFramePr/>
          <p:nvPr>
            <p:custDataLst>
              <p:tags r:id="rId2"/>
            </p:custDataLst>
          </p:nvPr>
        </p:nvGraphicFramePr>
        <p:xfrm>
          <a:off x="5262880" y="337185"/>
          <a:ext cx="658622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/>
                <a:gridCol w="896620"/>
                <a:gridCol w="1092835"/>
                <a:gridCol w="1985010"/>
                <a:gridCol w="165163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Fake hit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Sampled time [s]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Fake hit rate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W9R1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test 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70799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6.8e-11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test 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1.7e-13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test 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2065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1.1e-13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W9R2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test 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673819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6.4e-10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test 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6.2e-13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test 3</a:t>
                      </a:r>
                      <a:endParaRPr lang="en-US" altLang="zh-CN"/>
                    </a:p>
                  </a:txBody>
                  <a:tcPr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oscillates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86435" y="490220"/>
            <a:ext cx="188023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400" b="1"/>
              <a:t>summary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686435" y="1115060"/>
            <a:ext cx="11116310" cy="1950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ts val="3400"/>
              </a:lnSpc>
            </a:pPr>
            <a:r>
              <a:rPr lang="en-US" altLang="zh-CN" sz="2000"/>
              <a:t>1. </a:t>
            </a:r>
            <a:r>
              <a:rPr lang="en-US" altLang="zh-CN" sz="2000">
                <a:solidFill>
                  <a:schemeClr val="tx1"/>
                </a:solidFill>
              </a:rPr>
              <a:t>W9R2 needs 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column level mask, W9R1 does not.</a:t>
            </a:r>
            <a:endParaRPr lang="en-US" altLang="zh-CN" sz="20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ts val="3400"/>
              </a:lnSpc>
            </a:pPr>
            <a:r>
              <a:rPr lang="en-US" altLang="zh-CN" sz="2000">
                <a:solidFill>
                  <a:schemeClr val="tx1"/>
                </a:solidFill>
                <a:sym typeface="+mn-ea"/>
              </a:rPr>
              <a:t>2. Compared to W9R1, W9R2 has higher fake hit rate and easy to oscillates.</a:t>
            </a:r>
            <a:endParaRPr lang="en-US" altLang="zh-CN" sz="2000">
              <a:solidFill>
                <a:srgbClr val="FF0000"/>
              </a:solidFill>
            </a:endParaRPr>
          </a:p>
          <a:p>
            <a:pPr fontAlgn="auto">
              <a:lnSpc>
                <a:spcPts val="3400"/>
              </a:lnSpc>
            </a:pPr>
            <a:r>
              <a:rPr lang="en-US" altLang="zh-CN" sz="2000"/>
              <a:t>3. Threshold and noise distribution of both W9R1 and W9R2 is more like Laudau than Gaussian.</a:t>
            </a:r>
            <a:endParaRPr lang="en-US" altLang="zh-CN" sz="2000"/>
          </a:p>
          <a:p>
            <a:pPr algn="l" fontAlgn="auto">
              <a:lnSpc>
                <a:spcPts val="3400"/>
              </a:lnSpc>
              <a:buClrTx/>
              <a:buSzTx/>
              <a:buNone/>
            </a:pPr>
            <a:r>
              <a:rPr lang="en-US" altLang="zh-CN" sz="2000"/>
              <a:t>4. For both W9R1 and W9R2, S-curve test is n</a:t>
            </a:r>
            <a:r>
              <a:rPr lang="en-US" altLang="zh-CN" sz="2000">
                <a:sym typeface="+mn-ea"/>
              </a:rPr>
              <a:t>onrepeatability of same pixels.</a:t>
            </a:r>
            <a:endParaRPr lang="en-US" altLang="zh-CN" sz="20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65.xml><?xml version="1.0" encoding="utf-8"?>
<p:tagLst xmlns:p="http://schemas.openxmlformats.org/presentationml/2006/main">
  <p:tag name="KSO_WM_UNIT_PLACING_PICTURE_USER_VIEWPORT" val="{&quot;height&quot;:7875,&quot;width&quot;:10500}"/>
</p:tagLst>
</file>

<file path=ppt/tags/tag66.xml><?xml version="1.0" encoding="utf-8"?>
<p:tagLst xmlns:p="http://schemas.openxmlformats.org/presentationml/2006/main">
  <p:tag name="KSO_WM_UNIT_TABLE_BEAUTIFY" val="smartTable{0fb5f865-47f5-420c-8f74-ff60c2a74bfd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TABLE_BEAUTIFY" val="smartTable{0fb5f865-47f5-420c-8f74-ff60c2a74bfd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UNIT_TABLE_BEAUTIFY" val="smartTable{377786aa-742b-4110-9c18-9c10ba1ba3c9}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COMMONDATA" val="eyJoZGlkIjoiYWI3NDVkNzFlMGJhZDRlNmRiOWUwNmRjMDNkNmQ1OWQifQ=="/>
  <p:tag name="KSO_WPP_MARK_KEY" val="04e22309-4f13-4c24-ba1b-99431b407cdc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</Words>
  <Application>WPS 演示</Application>
  <PresentationFormat>宽屏</PresentationFormat>
  <Paragraphs>247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小旭</cp:lastModifiedBy>
  <cp:revision>158</cp:revision>
  <dcterms:created xsi:type="dcterms:W3CDTF">2019-06-19T02:08:00Z</dcterms:created>
  <dcterms:modified xsi:type="dcterms:W3CDTF">2022-11-10T06:06:26Z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0528086235D14D808EC42DD152173F0F</vt:lpwstr>
  </property>
</Properties>
</file>