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410" r:id="rId3"/>
    <p:sldId id="412" r:id="rId4"/>
    <p:sldId id="450" r:id="rId5"/>
    <p:sldId id="415" r:id="rId6"/>
    <p:sldId id="449" r:id="rId7"/>
    <p:sldId id="44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00CC"/>
    <a:srgbClr val="6300CB"/>
    <a:srgbClr val="FFB2B2"/>
    <a:srgbClr val="00B0F0"/>
    <a:srgbClr val="EF7C18"/>
    <a:srgbClr val="FB2E2E"/>
    <a:srgbClr val="11B459"/>
    <a:srgbClr val="0094E3"/>
    <a:srgbClr val="8AC1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深色样式 2 - 强调 5/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129" autoAdjust="0"/>
  </p:normalViewPr>
  <p:slideViewPr>
    <p:cSldViewPr snapToGrid="0">
      <p:cViewPr varScale="1">
        <p:scale>
          <a:sx n="100" d="100"/>
          <a:sy n="100" d="100"/>
        </p:scale>
        <p:origin x="1152" y="64"/>
      </p:cViewPr>
      <p:guideLst>
        <p:guide orient="horz" pos="2137"/>
        <p:guide pos="29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16"/>
    </p:cViewPr>
  </p:sorterViewPr>
  <p:notesViewPr>
    <p:cSldViewPr snapToGrid="0">
      <p:cViewPr varScale="1">
        <p:scale>
          <a:sx n="59" d="100"/>
          <a:sy n="59" d="100"/>
        </p:scale>
        <p:origin x="3005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7376E-9184-4F87-B35A-263432C89F62}" type="datetimeFigureOut">
              <a:rPr lang="zh-CN" altLang="en-US" smtClean="0"/>
              <a:t>2022/11/15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7700A-3435-4671-AF85-2CC9C76DF7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1491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大家好，我是李民祥。今天我要讲的题目是通过让平衡极化率达到</a:t>
            </a:r>
            <a:r>
              <a:rPr lang="en-US" altLang="zh-CN" dirty="0"/>
              <a:t>80%</a:t>
            </a:r>
            <a:r>
              <a:rPr lang="zh-CN" altLang="en-US" dirty="0"/>
              <a:t>以上来维持对撞环中电子束的极化率在整个对撞时间内都大于</a:t>
            </a:r>
            <a:r>
              <a:rPr lang="en-US" altLang="zh-CN" dirty="0"/>
              <a:t>80%</a:t>
            </a:r>
            <a:r>
              <a:rPr lang="zh-CN" altLang="en-US" dirty="0"/>
              <a:t>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7700A-3435-4671-AF85-2CC9C76DF74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4210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7700A-3435-4671-AF85-2CC9C76DF74F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492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7700A-3435-4671-AF85-2CC9C76DF74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6850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7700A-3435-4671-AF85-2CC9C76DF74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5668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7700A-3435-4671-AF85-2CC9C76DF74F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8187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7700A-3435-4671-AF85-2CC9C76DF74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6497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ED0-F4CA-4241-B9E0-97CC374DF5A2}" type="datetimeFigureOut">
              <a:rPr lang="zh-CN" altLang="en-US" smtClean="0"/>
              <a:t>2022/11/15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16BE-46C4-4EA0-91F5-61334612CB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200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762F4918-C15C-4DBE-A681-A87140D31A71}"/>
              </a:ext>
            </a:extLst>
          </p:cNvPr>
          <p:cNvSpPr/>
          <p:nvPr userDrawn="1"/>
        </p:nvSpPr>
        <p:spPr>
          <a:xfrm>
            <a:off x="0" y="810139"/>
            <a:ext cx="9144000" cy="49877"/>
          </a:xfrm>
          <a:prstGeom prst="rect">
            <a:avLst/>
          </a:prstGeom>
          <a:gradFill>
            <a:gsLst>
              <a:gs pos="74000">
                <a:srgbClr val="FF0000"/>
              </a:gs>
              <a:gs pos="10000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13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6F960F52-1975-48CD-BDE8-1B828F21E7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3144" y="77867"/>
            <a:ext cx="610495" cy="66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314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ED0-F4CA-4241-B9E0-97CC374DF5A2}" type="datetimeFigureOut">
              <a:rPr lang="zh-CN" altLang="en-US" smtClean="0"/>
              <a:t>2022/11/15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16BE-46C4-4EA0-91F5-61334612CB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5372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ED0-F4CA-4241-B9E0-97CC374DF5A2}" type="datetimeFigureOut">
              <a:rPr lang="zh-CN" altLang="en-US" smtClean="0"/>
              <a:t>2022/11/15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16BE-46C4-4EA0-91F5-61334612CB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9568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ED0-F4CA-4241-B9E0-97CC374DF5A2}" type="datetimeFigureOut">
              <a:rPr lang="zh-CN" altLang="en-US" smtClean="0"/>
              <a:t>2022/11/15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16BE-46C4-4EA0-91F5-61334612CB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439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ED0-F4CA-4241-B9E0-97CC374DF5A2}" type="datetimeFigureOut">
              <a:rPr lang="zh-CN" altLang="en-US" smtClean="0"/>
              <a:t>2022/11/15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16BE-46C4-4EA0-91F5-61334612CB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0450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ED0-F4CA-4241-B9E0-97CC374DF5A2}" type="datetimeFigureOut">
              <a:rPr lang="zh-CN" altLang="en-US" smtClean="0"/>
              <a:t>2022/11/15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16BE-46C4-4EA0-91F5-61334612CB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855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ED0-F4CA-4241-B9E0-97CC374DF5A2}" type="datetimeFigureOut">
              <a:rPr lang="zh-CN" altLang="en-US" smtClean="0"/>
              <a:t>2022/11/15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16BE-46C4-4EA0-91F5-61334612CB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8028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ED0-F4CA-4241-B9E0-97CC374DF5A2}" type="datetimeFigureOut">
              <a:rPr lang="zh-CN" altLang="en-US" smtClean="0"/>
              <a:t>2022/11/15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16BE-46C4-4EA0-91F5-61334612CB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9451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1454711"/>
            <a:ext cx="9144000" cy="49877"/>
          </a:xfrm>
          <a:prstGeom prst="rect">
            <a:avLst/>
          </a:prstGeom>
          <a:gradFill>
            <a:gsLst>
              <a:gs pos="74000">
                <a:srgbClr val="FF0000"/>
              </a:gs>
              <a:gs pos="10000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13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BE2DA2A-B236-4C66-B25E-09B444B1FF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202" y="98786"/>
            <a:ext cx="1201335" cy="1303019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9ED5F6D-2D9A-4F5C-A7EF-FB4DEBEB86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68" t="3890" r="17270" b="27270"/>
          <a:stretch/>
        </p:blipFill>
        <p:spPr>
          <a:xfrm>
            <a:off x="7182493" y="62490"/>
            <a:ext cx="1380803" cy="1375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62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810137"/>
            <a:ext cx="9144000" cy="49877"/>
          </a:xfrm>
          <a:prstGeom prst="rect">
            <a:avLst/>
          </a:prstGeom>
          <a:gradFill>
            <a:gsLst>
              <a:gs pos="74000">
                <a:srgbClr val="FF0000"/>
              </a:gs>
              <a:gs pos="10000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13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BE2DA2A-B236-4C66-B25E-09B444B1FF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6833" y="58992"/>
            <a:ext cx="610495" cy="66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55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011" y="133004"/>
            <a:ext cx="8116339" cy="83956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ED0-F4CA-4241-B9E0-97CC374DF5A2}" type="datetimeFigureOut">
              <a:rPr lang="zh-CN" altLang="en-US" smtClean="0"/>
              <a:t>2022/11/15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816BE-46C4-4EA0-91F5-61334612CB5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0" y="1454711"/>
            <a:ext cx="9144000" cy="49877"/>
          </a:xfrm>
          <a:prstGeom prst="rect">
            <a:avLst/>
          </a:prstGeom>
          <a:gradFill>
            <a:gsLst>
              <a:gs pos="74000">
                <a:srgbClr val="FF0000"/>
              </a:gs>
              <a:gs pos="10000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13"/>
          </a:p>
        </p:txBody>
      </p:sp>
    </p:spTree>
    <p:extLst>
      <p:ext uri="{BB962C8B-B14F-4D97-AF65-F5344CB8AC3E}">
        <p14:creationId xmlns:p14="http://schemas.microsoft.com/office/powerpoint/2010/main" val="400308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4F0110C4-C31E-4F16-97AE-17866A7CA1F8}"/>
              </a:ext>
            </a:extLst>
          </p:cNvPr>
          <p:cNvSpPr/>
          <p:nvPr userDrawn="1"/>
        </p:nvSpPr>
        <p:spPr>
          <a:xfrm>
            <a:off x="0" y="510879"/>
            <a:ext cx="9144000" cy="49877"/>
          </a:xfrm>
          <a:prstGeom prst="rect">
            <a:avLst/>
          </a:prstGeom>
          <a:gradFill>
            <a:gsLst>
              <a:gs pos="74000">
                <a:srgbClr val="FF0000"/>
              </a:gs>
              <a:gs pos="100000">
                <a:schemeClr val="accent1">
                  <a:lumMod val="45000"/>
                  <a:lumOff val="5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 sz="1013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20B71CC0-442A-474D-A237-3D5D028CB9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9476" y="0"/>
            <a:ext cx="431478" cy="468000"/>
          </a:xfrm>
          <a:prstGeom prst="rect">
            <a:avLst/>
          </a:prstGeom>
        </p:spPr>
      </p:pic>
      <p:sp>
        <p:nvSpPr>
          <p:cNvPr id="8" name="页脚占位符 11">
            <a:extLst>
              <a:ext uri="{FF2B5EF4-FFF2-40B4-BE49-F238E27FC236}">
                <a16:creationId xmlns:a16="http://schemas.microsoft.com/office/drawing/2014/main" id="{B6656226-17BC-4BA5-B73D-C56F8BA79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45978" y="6347125"/>
            <a:ext cx="674976" cy="365125"/>
          </a:xfrm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998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1DED0-F4CA-4241-B9E0-97CC374DF5A2}" type="datetimeFigureOut">
              <a:rPr lang="zh-CN" altLang="en-US" smtClean="0"/>
              <a:t>2022/11/15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816BE-46C4-4EA0-91F5-61334612CB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397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7" r:id="rId7"/>
    <p:sldLayoutId id="2147483696" r:id="rId8"/>
    <p:sldLayoutId id="2147483691" r:id="rId9"/>
    <p:sldLayoutId id="2147483692" r:id="rId10"/>
    <p:sldLayoutId id="2147483693" r:id="rId11"/>
    <p:sldLayoutId id="2147483694" r:id="rId12"/>
    <p:sldLayoutId id="214748369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56166" y="2869086"/>
            <a:ext cx="8801409" cy="1765116"/>
          </a:xfrm>
        </p:spPr>
        <p:txBody>
          <a:bodyPr>
            <a:normAutofit/>
          </a:bodyPr>
          <a:lstStyle/>
          <a:p>
            <a:r>
              <a:rPr lang="en-US" altLang="zh-CN" sz="54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Preliminary considerations for the spin navigator</a:t>
            </a:r>
            <a:endParaRPr lang="zh-CN" altLang="en-US" sz="5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730112" y="4907756"/>
            <a:ext cx="4222299" cy="1655762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latin typeface="宋体" panose="02010600030101010101" pitchFamily="2" charset="-122"/>
                <a:ea typeface="宋体" panose="02010600030101010101" pitchFamily="2" charset="-122"/>
              </a:rPr>
              <a:t>李民祥</a:t>
            </a:r>
            <a:endParaRPr lang="en-US" altLang="zh-CN" sz="32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355" y="0"/>
            <a:ext cx="1026313" cy="1113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456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 idx="4294967295"/>
          </p:nvPr>
        </p:nvSpPr>
        <p:spPr>
          <a:xfrm>
            <a:off x="1" y="133351"/>
            <a:ext cx="4983479" cy="646332"/>
          </a:xfrm>
        </p:spPr>
        <p:txBody>
          <a:bodyPr>
            <a:normAutofit/>
          </a:bodyPr>
          <a:lstStyle/>
          <a:p>
            <a:pPr>
              <a:spcBef>
                <a:spcPts val="2000"/>
              </a:spcBef>
              <a:buClr>
                <a:srgbClr val="B739B9"/>
              </a:buClr>
            </a:pP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spin control of proton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C4A1163-3FB5-44F1-BA26-51D67A22E5D2}"/>
              </a:ext>
            </a:extLst>
          </p:cNvPr>
          <p:cNvSpPr txBox="1"/>
          <p:nvPr/>
        </p:nvSpPr>
        <p:spPr>
          <a:xfrm>
            <a:off x="80010" y="875148"/>
            <a:ext cx="9063990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en-US" altLang="zh-CN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A spin direction control scheme for the pRing: the usual method</a:t>
            </a:r>
            <a:endParaRPr lang="zh-CN" altLang="en-US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AA3988E7-BE23-4F51-ABC9-25C5F36066D6}"/>
              </a:ext>
            </a:extLst>
          </p:cNvPr>
          <p:cNvGrpSpPr/>
          <p:nvPr/>
        </p:nvGrpSpPr>
        <p:grpSpPr>
          <a:xfrm>
            <a:off x="368758" y="1419176"/>
            <a:ext cx="1243930" cy="369332"/>
            <a:chOff x="1185280" y="2117742"/>
            <a:chExt cx="1243930" cy="369332"/>
          </a:xfrm>
        </p:grpSpPr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DD32C887-604D-410F-A3C6-6AA26361E2AC}"/>
                </a:ext>
              </a:extLst>
            </p:cNvPr>
            <p:cNvSpPr/>
            <p:nvPr/>
          </p:nvSpPr>
          <p:spPr>
            <a:xfrm>
              <a:off x="1185280" y="2206433"/>
              <a:ext cx="109057" cy="1919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4A54CAB2-82A9-4490-AFD1-EE4BE3BDC097}"/>
                </a:ext>
              </a:extLst>
            </p:cNvPr>
            <p:cNvSpPr txBox="1"/>
            <p:nvPr/>
          </p:nvSpPr>
          <p:spPr>
            <a:xfrm>
              <a:off x="1408726" y="2117742"/>
              <a:ext cx="10204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>
                  <a:latin typeface="Times New Roman" panose="02020603050405020304" pitchFamily="18" charset="0"/>
                  <a:ea typeface="黑体" panose="02010609060101010101" pitchFamily="49" charset="-122"/>
                </a:rPr>
                <a:t>IP</a:t>
              </a:r>
              <a:endParaRPr lang="zh-CN" altLang="en-US" dirty="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7E819F3C-0E4B-4A58-997C-1769922B1828}"/>
              </a:ext>
            </a:extLst>
          </p:cNvPr>
          <p:cNvGrpSpPr/>
          <p:nvPr/>
        </p:nvGrpSpPr>
        <p:grpSpPr>
          <a:xfrm>
            <a:off x="277154" y="1735932"/>
            <a:ext cx="1727064" cy="369332"/>
            <a:chOff x="1093676" y="2434498"/>
            <a:chExt cx="1727064" cy="369332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234F84E9-AB7A-4895-B524-53E5C552C135}"/>
                </a:ext>
              </a:extLst>
            </p:cNvPr>
            <p:cNvSpPr/>
            <p:nvPr/>
          </p:nvSpPr>
          <p:spPr>
            <a:xfrm>
              <a:off x="1093676" y="2573618"/>
              <a:ext cx="249949" cy="89776"/>
            </a:xfrm>
            <a:prstGeom prst="rect">
              <a:avLst/>
            </a:prstGeom>
            <a:solidFill>
              <a:srgbClr val="4F81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9A351155-0DAF-401E-BED1-E537907D477B}"/>
                </a:ext>
              </a:extLst>
            </p:cNvPr>
            <p:cNvSpPr txBox="1"/>
            <p:nvPr/>
          </p:nvSpPr>
          <p:spPr>
            <a:xfrm>
              <a:off x="1379907" y="2434498"/>
              <a:ext cx="14408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>
                  <a:latin typeface="Times New Roman" panose="02020603050405020304" pitchFamily="18" charset="0"/>
                  <a:ea typeface="黑体" panose="02010609060101010101" pitchFamily="49" charset="-122"/>
                </a:rPr>
                <a:t>Spin Rotator</a:t>
              </a:r>
              <a:endParaRPr lang="zh-CN" altLang="en-US" dirty="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5D7CCE04-4D86-48D9-83CD-3E4B05468F7A}"/>
              </a:ext>
            </a:extLst>
          </p:cNvPr>
          <p:cNvGrpSpPr/>
          <p:nvPr/>
        </p:nvGrpSpPr>
        <p:grpSpPr>
          <a:xfrm>
            <a:off x="199466" y="2118191"/>
            <a:ext cx="1883702" cy="369332"/>
            <a:chOff x="1015988" y="2816757"/>
            <a:chExt cx="1883702" cy="369332"/>
          </a:xfrm>
        </p:grpSpPr>
        <p:sp>
          <p:nvSpPr>
            <p:cNvPr id="17" name="箭头: 右 16">
              <a:extLst>
                <a:ext uri="{FF2B5EF4-FFF2-40B4-BE49-F238E27FC236}">
                  <a16:creationId xmlns:a16="http://schemas.microsoft.com/office/drawing/2014/main" id="{5C5926ED-5A21-4734-9AAB-587C7FBBFD00}"/>
                </a:ext>
              </a:extLst>
            </p:cNvPr>
            <p:cNvSpPr/>
            <p:nvPr/>
          </p:nvSpPr>
          <p:spPr>
            <a:xfrm rot="10800000">
              <a:off x="1015988" y="2925714"/>
              <a:ext cx="358448" cy="206826"/>
            </a:xfrm>
            <a:prstGeom prst="rightArrow">
              <a:avLst/>
            </a:prstGeom>
            <a:solidFill>
              <a:srgbClr val="EE7B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A3E85FE7-29E1-4BC2-9ABE-70089E57AA0F}"/>
                </a:ext>
              </a:extLst>
            </p:cNvPr>
            <p:cNvSpPr txBox="1"/>
            <p:nvPr/>
          </p:nvSpPr>
          <p:spPr>
            <a:xfrm>
              <a:off x="1381372" y="2816757"/>
              <a:ext cx="15183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>
                  <a:latin typeface="Times New Roman" panose="02020603050405020304" pitchFamily="18" charset="0"/>
                  <a:ea typeface="黑体" panose="02010609060101010101" pitchFamily="49" charset="-122"/>
                </a:rPr>
                <a:t>Spin direction</a:t>
              </a:r>
              <a:endParaRPr lang="zh-CN" altLang="en-US" dirty="0"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04029701-5BD0-4D3D-983A-452931935C27}"/>
              </a:ext>
            </a:extLst>
          </p:cNvPr>
          <p:cNvGrpSpPr/>
          <p:nvPr/>
        </p:nvGrpSpPr>
        <p:grpSpPr>
          <a:xfrm>
            <a:off x="735393" y="1278844"/>
            <a:ext cx="2961588" cy="5117550"/>
            <a:chOff x="735393" y="1278844"/>
            <a:chExt cx="2961588" cy="5117550"/>
          </a:xfrm>
        </p:grpSpPr>
        <p:grpSp>
          <p:nvGrpSpPr>
            <p:cNvPr id="20" name="Group 279">
              <a:extLst>
                <a:ext uri="{FF2B5EF4-FFF2-40B4-BE49-F238E27FC236}">
                  <a16:creationId xmlns:a16="http://schemas.microsoft.com/office/drawing/2014/main" id="{73F7E4C7-7A40-45DC-BEF1-69C9BC053DB6}"/>
                </a:ext>
              </a:extLst>
            </p:cNvPr>
            <p:cNvGrpSpPr>
              <a:grpSpLocks/>
            </p:cNvGrpSpPr>
            <p:nvPr/>
          </p:nvGrpSpPr>
          <p:grpSpPr bwMode="auto">
            <a:xfrm rot="18892953">
              <a:off x="-450492" y="2717638"/>
              <a:ext cx="5117550" cy="2239962"/>
              <a:chOff x="762000" y="4038600"/>
              <a:chExt cx="5117550" cy="2239962"/>
            </a:xfrm>
          </p:grpSpPr>
          <p:sp>
            <p:nvSpPr>
              <p:cNvPr id="32" name="Arc 3">
                <a:extLst>
                  <a:ext uri="{FF2B5EF4-FFF2-40B4-BE49-F238E27FC236}">
                    <a16:creationId xmlns:a16="http://schemas.microsoft.com/office/drawing/2014/main" id="{91FFC056-3E7F-4C79-9486-EB63AA13ACD7}"/>
                  </a:ext>
                </a:extLst>
              </p:cNvPr>
              <p:cNvSpPr>
                <a:spLocks/>
              </p:cNvSpPr>
              <p:nvPr/>
            </p:nvSpPr>
            <p:spPr>
              <a:xfrm rot="13500000" flipH="1" flipV="1">
                <a:off x="3745706" y="4144169"/>
                <a:ext cx="2132013" cy="2079625"/>
              </a:xfrm>
              <a:prstGeom prst="arc">
                <a:avLst/>
              </a:prstGeom>
              <a:noFill/>
              <a:ln w="38100" cap="flat" cmpd="sng" algn="ctr">
                <a:solidFill>
                  <a:srgbClr val="0000CC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sz="1200" kern="0">
                  <a:solidFill>
                    <a:prstClr val="black"/>
                  </a:solidFill>
                  <a:latin typeface="Calibri"/>
                  <a:cs typeface="Arial" pitchFamily="34" charset="0"/>
                </a:endParaRPr>
              </a:p>
            </p:txBody>
          </p:sp>
          <p:sp>
            <p:nvSpPr>
              <p:cNvPr id="33" name="Arc 146">
                <a:extLst>
                  <a:ext uri="{FF2B5EF4-FFF2-40B4-BE49-F238E27FC236}">
                    <a16:creationId xmlns:a16="http://schemas.microsoft.com/office/drawing/2014/main" id="{BE5B7641-0EDD-409A-8493-09E9C210060D}"/>
                  </a:ext>
                </a:extLst>
              </p:cNvPr>
              <p:cNvSpPr>
                <a:spLocks/>
              </p:cNvSpPr>
              <p:nvPr/>
            </p:nvSpPr>
            <p:spPr>
              <a:xfrm rot="13500000" flipH="1">
                <a:off x="3810613" y="4169729"/>
                <a:ext cx="2062656" cy="2075218"/>
              </a:xfrm>
              <a:prstGeom prst="arc">
                <a:avLst/>
              </a:prstGeom>
              <a:noFill/>
              <a:ln w="38100" cap="flat" cmpd="sng" algn="ctr">
                <a:solidFill>
                  <a:srgbClr val="0000CC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sz="1200" kern="0">
                  <a:solidFill>
                    <a:prstClr val="black"/>
                  </a:solidFill>
                  <a:latin typeface="Calibri"/>
                  <a:cs typeface="Arial" pitchFamily="34" charset="0"/>
                </a:endParaRPr>
              </a:p>
            </p:txBody>
          </p:sp>
          <p:sp>
            <p:nvSpPr>
              <p:cNvPr id="34" name="Arc 3">
                <a:extLst>
                  <a:ext uri="{FF2B5EF4-FFF2-40B4-BE49-F238E27FC236}">
                    <a16:creationId xmlns:a16="http://schemas.microsoft.com/office/drawing/2014/main" id="{3C3BF58F-CB78-49F0-8481-87C7FD75D1C1}"/>
                  </a:ext>
                </a:extLst>
              </p:cNvPr>
              <p:cNvSpPr>
                <a:spLocks/>
              </p:cNvSpPr>
              <p:nvPr/>
            </p:nvSpPr>
            <p:spPr>
              <a:xfrm rot="8100000" flipH="1" flipV="1">
                <a:off x="3987800" y="4038600"/>
                <a:ext cx="1855788" cy="2182813"/>
              </a:xfrm>
              <a:prstGeom prst="arc">
                <a:avLst/>
              </a:prstGeom>
              <a:noFill/>
              <a:ln w="38100" cap="flat" cmpd="sng" algn="ctr">
                <a:solidFill>
                  <a:srgbClr val="0000CC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sz="1200" kern="0">
                  <a:solidFill>
                    <a:prstClr val="black"/>
                  </a:solidFill>
                  <a:latin typeface="Calibri"/>
                  <a:cs typeface="Arial" pitchFamily="34" charset="0"/>
                </a:endParaRPr>
              </a:p>
            </p:txBody>
          </p:sp>
          <p:sp>
            <p:nvSpPr>
              <p:cNvPr id="35" name="Arc 3">
                <a:extLst>
                  <a:ext uri="{FF2B5EF4-FFF2-40B4-BE49-F238E27FC236}">
                    <a16:creationId xmlns:a16="http://schemas.microsoft.com/office/drawing/2014/main" id="{D0F0A9E8-EEC3-4509-8483-1C7FB2E8F916}"/>
                  </a:ext>
                </a:extLst>
              </p:cNvPr>
              <p:cNvSpPr>
                <a:spLocks/>
              </p:cNvSpPr>
              <p:nvPr/>
            </p:nvSpPr>
            <p:spPr>
              <a:xfrm rot="2700000" flipH="1" flipV="1">
                <a:off x="776923" y="4122737"/>
                <a:ext cx="2133600" cy="2079625"/>
              </a:xfrm>
              <a:prstGeom prst="arc">
                <a:avLst/>
              </a:prstGeom>
              <a:noFill/>
              <a:ln w="38100" cap="flat" cmpd="sng" algn="ctr">
                <a:solidFill>
                  <a:srgbClr val="0000CC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sz="1200" kern="0">
                  <a:solidFill>
                    <a:prstClr val="black"/>
                  </a:solidFill>
                  <a:latin typeface="Calibri"/>
                  <a:cs typeface="Arial" pitchFamily="34" charset="0"/>
                </a:endParaRPr>
              </a:p>
            </p:txBody>
          </p:sp>
          <p:sp>
            <p:nvSpPr>
              <p:cNvPr id="36" name="Arc 152">
                <a:extLst>
                  <a:ext uri="{FF2B5EF4-FFF2-40B4-BE49-F238E27FC236}">
                    <a16:creationId xmlns:a16="http://schemas.microsoft.com/office/drawing/2014/main" id="{9D30590F-1092-4585-8799-8EFDB4E9D428}"/>
                  </a:ext>
                </a:extLst>
              </p:cNvPr>
              <p:cNvSpPr>
                <a:spLocks/>
              </p:cNvSpPr>
              <p:nvPr/>
            </p:nvSpPr>
            <p:spPr>
              <a:xfrm rot="2700000" flipH="1">
                <a:off x="769938" y="4149725"/>
                <a:ext cx="2198687" cy="2058988"/>
              </a:xfrm>
              <a:prstGeom prst="arc">
                <a:avLst/>
              </a:prstGeom>
              <a:noFill/>
              <a:ln w="38100" cap="flat" cmpd="sng" algn="ctr">
                <a:solidFill>
                  <a:srgbClr val="0000CC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sz="1200" kern="0" dirty="0">
                  <a:solidFill>
                    <a:prstClr val="black"/>
                  </a:solidFill>
                  <a:latin typeface="Calibri"/>
                  <a:cs typeface="Arial" pitchFamily="34" charset="0"/>
                </a:endParaRPr>
              </a:p>
            </p:txBody>
          </p:sp>
          <p:sp>
            <p:nvSpPr>
              <p:cNvPr id="37" name="Arc 3">
                <a:extLst>
                  <a:ext uri="{FF2B5EF4-FFF2-40B4-BE49-F238E27FC236}">
                    <a16:creationId xmlns:a16="http://schemas.microsoft.com/office/drawing/2014/main" id="{760B77C8-4B35-4494-B871-00982074C058}"/>
                  </a:ext>
                </a:extLst>
              </p:cNvPr>
              <p:cNvSpPr>
                <a:spLocks/>
              </p:cNvSpPr>
              <p:nvPr/>
            </p:nvSpPr>
            <p:spPr>
              <a:xfrm rot="18900000" flipH="1" flipV="1">
                <a:off x="762000" y="4060825"/>
                <a:ext cx="2079625" cy="2132013"/>
              </a:xfrm>
              <a:prstGeom prst="arc">
                <a:avLst/>
              </a:prstGeom>
              <a:noFill/>
              <a:ln w="38100" cap="flat" cmpd="sng" algn="ctr">
                <a:solidFill>
                  <a:srgbClr val="0000CC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sz="1200" kern="0">
                  <a:solidFill>
                    <a:prstClr val="black"/>
                  </a:solidFill>
                  <a:latin typeface="Calibri"/>
                  <a:cs typeface="Arial" pitchFamily="34" charset="0"/>
                </a:endParaRPr>
              </a:p>
            </p:txBody>
          </p:sp>
          <p:cxnSp>
            <p:nvCxnSpPr>
              <p:cNvPr id="38" name="Straight Connector 158">
                <a:extLst>
                  <a:ext uri="{FF2B5EF4-FFF2-40B4-BE49-F238E27FC236}">
                    <a16:creationId xmlns:a16="http://schemas.microsoft.com/office/drawing/2014/main" id="{4331D447-63EA-430E-88CA-8FB9EB3EA56F}"/>
                  </a:ext>
                </a:extLst>
              </p:cNvPr>
              <p:cNvCxnSpPr/>
              <p:nvPr/>
            </p:nvCxnSpPr>
            <p:spPr>
              <a:xfrm flipV="1">
                <a:off x="2427150" y="4311417"/>
                <a:ext cx="1765300" cy="1690688"/>
              </a:xfrm>
              <a:prstGeom prst="line">
                <a:avLst/>
              </a:prstGeom>
              <a:noFill/>
              <a:ln w="38100" cap="flat" cmpd="sng" algn="ctr">
                <a:solidFill>
                  <a:srgbClr val="0000CC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9" name="Straight Connector 159">
                <a:extLst>
                  <a:ext uri="{FF2B5EF4-FFF2-40B4-BE49-F238E27FC236}">
                    <a16:creationId xmlns:a16="http://schemas.microsoft.com/office/drawing/2014/main" id="{ABF5CC0A-8EBC-40F3-9F8E-BEEF31B30AAE}"/>
                  </a:ext>
                </a:extLst>
              </p:cNvPr>
              <p:cNvCxnSpPr/>
              <p:nvPr/>
            </p:nvCxnSpPr>
            <p:spPr>
              <a:xfrm rot="18900000" flipH="1" flipV="1">
                <a:off x="3344863" y="4149725"/>
                <a:ext cx="3175" cy="2095500"/>
              </a:xfrm>
              <a:prstGeom prst="line">
                <a:avLst/>
              </a:prstGeom>
              <a:noFill/>
              <a:ln w="38100" cap="flat" cmpd="sng" algn="ctr">
                <a:solidFill>
                  <a:srgbClr val="0000CC"/>
                </a:solidFill>
                <a:prstDash val="solid"/>
              </a:ln>
              <a:effectLst/>
            </p:spPr>
          </p:cxnSp>
        </p:grpSp>
        <p:sp>
          <p:nvSpPr>
            <p:cNvPr id="21" name="椭圆 20">
              <a:extLst>
                <a:ext uri="{FF2B5EF4-FFF2-40B4-BE49-F238E27FC236}">
                  <a16:creationId xmlns:a16="http://schemas.microsoft.com/office/drawing/2014/main" id="{9530C032-6870-4F2A-A3F1-A2C038EB7704}"/>
                </a:ext>
              </a:extLst>
            </p:cNvPr>
            <p:cNvSpPr/>
            <p:nvPr/>
          </p:nvSpPr>
          <p:spPr>
            <a:xfrm>
              <a:off x="1464656" y="3754633"/>
              <a:ext cx="109057" cy="1919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椭圆 21">
              <a:extLst>
                <a:ext uri="{FF2B5EF4-FFF2-40B4-BE49-F238E27FC236}">
                  <a16:creationId xmlns:a16="http://schemas.microsoft.com/office/drawing/2014/main" id="{6E2F2046-1BAA-4169-B49C-225735D7D42C}"/>
                </a:ext>
              </a:extLst>
            </p:cNvPr>
            <p:cNvSpPr/>
            <p:nvPr/>
          </p:nvSpPr>
          <p:spPr>
            <a:xfrm>
              <a:off x="2805673" y="3760995"/>
              <a:ext cx="109057" cy="19195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09ED9185-C0A5-474A-8023-C472C273D379}"/>
                </a:ext>
              </a:extLst>
            </p:cNvPr>
            <p:cNvSpPr/>
            <p:nvPr/>
          </p:nvSpPr>
          <p:spPr>
            <a:xfrm>
              <a:off x="1095349" y="3797096"/>
              <a:ext cx="249949" cy="89776"/>
            </a:xfrm>
            <a:prstGeom prst="rect">
              <a:avLst/>
            </a:prstGeom>
            <a:solidFill>
              <a:srgbClr val="4F81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F9C78E83-9E1E-4FB3-857F-7A2F2573C3FB}"/>
                </a:ext>
              </a:extLst>
            </p:cNvPr>
            <p:cNvSpPr/>
            <p:nvPr/>
          </p:nvSpPr>
          <p:spPr>
            <a:xfrm>
              <a:off x="3053394" y="3807461"/>
              <a:ext cx="249949" cy="89776"/>
            </a:xfrm>
            <a:prstGeom prst="rect">
              <a:avLst/>
            </a:prstGeom>
            <a:solidFill>
              <a:srgbClr val="4F81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箭头: 右 24">
              <a:extLst>
                <a:ext uri="{FF2B5EF4-FFF2-40B4-BE49-F238E27FC236}">
                  <a16:creationId xmlns:a16="http://schemas.microsoft.com/office/drawing/2014/main" id="{32B0F54D-198B-4C24-97E0-081AF0CEA155}"/>
                </a:ext>
              </a:extLst>
            </p:cNvPr>
            <p:cNvSpPr/>
            <p:nvPr/>
          </p:nvSpPr>
          <p:spPr>
            <a:xfrm rot="10800000">
              <a:off x="2187529" y="3754633"/>
              <a:ext cx="358448" cy="206826"/>
            </a:xfrm>
            <a:prstGeom prst="rightArrow">
              <a:avLst/>
            </a:prstGeom>
            <a:solidFill>
              <a:srgbClr val="EE7B1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id="{19242204-BCB6-4A50-8C5E-DDE3CA6E410B}"/>
                </a:ext>
              </a:extLst>
            </p:cNvPr>
            <p:cNvGrpSpPr/>
            <p:nvPr/>
          </p:nvGrpSpPr>
          <p:grpSpPr>
            <a:xfrm>
              <a:off x="3476762" y="3416904"/>
              <a:ext cx="220219" cy="238786"/>
              <a:chOff x="4196852" y="3416904"/>
              <a:chExt cx="220219" cy="238786"/>
            </a:xfrm>
          </p:grpSpPr>
          <p:sp>
            <p:nvSpPr>
              <p:cNvPr id="30" name="椭圆 29">
                <a:extLst>
                  <a:ext uri="{FF2B5EF4-FFF2-40B4-BE49-F238E27FC236}">
                    <a16:creationId xmlns:a16="http://schemas.microsoft.com/office/drawing/2014/main" id="{96A4EB05-F829-4562-9B81-BC433C8F2109}"/>
                  </a:ext>
                </a:extLst>
              </p:cNvPr>
              <p:cNvSpPr/>
              <p:nvPr/>
            </p:nvSpPr>
            <p:spPr>
              <a:xfrm>
                <a:off x="4196852" y="3416904"/>
                <a:ext cx="220219" cy="238786"/>
              </a:xfrm>
              <a:prstGeom prst="ellipse">
                <a:avLst/>
              </a:prstGeom>
              <a:noFill/>
              <a:ln>
                <a:solidFill>
                  <a:srgbClr val="EE7B1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1" name="椭圆 30">
                <a:extLst>
                  <a:ext uri="{FF2B5EF4-FFF2-40B4-BE49-F238E27FC236}">
                    <a16:creationId xmlns:a16="http://schemas.microsoft.com/office/drawing/2014/main" id="{ED17B1FF-96DF-4030-9E9D-1152F939B3BB}"/>
                  </a:ext>
                </a:extLst>
              </p:cNvPr>
              <p:cNvSpPr/>
              <p:nvPr/>
            </p:nvSpPr>
            <p:spPr>
              <a:xfrm>
                <a:off x="4286223" y="3506749"/>
                <a:ext cx="45719" cy="67112"/>
              </a:xfrm>
              <a:prstGeom prst="ellipse">
                <a:avLst/>
              </a:prstGeom>
              <a:solidFill>
                <a:srgbClr val="EE7B1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7" name="组合 26">
              <a:extLst>
                <a:ext uri="{FF2B5EF4-FFF2-40B4-BE49-F238E27FC236}">
                  <a16:creationId xmlns:a16="http://schemas.microsoft.com/office/drawing/2014/main" id="{8591BB06-8706-4C58-A84E-C3057C9BDD00}"/>
                </a:ext>
              </a:extLst>
            </p:cNvPr>
            <p:cNvGrpSpPr/>
            <p:nvPr/>
          </p:nvGrpSpPr>
          <p:grpSpPr>
            <a:xfrm>
              <a:off x="735393" y="3979786"/>
              <a:ext cx="220219" cy="238786"/>
              <a:chOff x="1455483" y="3979786"/>
              <a:chExt cx="220219" cy="238786"/>
            </a:xfrm>
          </p:grpSpPr>
          <p:sp>
            <p:nvSpPr>
              <p:cNvPr id="28" name="椭圆 27">
                <a:extLst>
                  <a:ext uri="{FF2B5EF4-FFF2-40B4-BE49-F238E27FC236}">
                    <a16:creationId xmlns:a16="http://schemas.microsoft.com/office/drawing/2014/main" id="{7D2F2123-4C8F-4A3A-86A0-453BF3CE224F}"/>
                  </a:ext>
                </a:extLst>
              </p:cNvPr>
              <p:cNvSpPr/>
              <p:nvPr/>
            </p:nvSpPr>
            <p:spPr>
              <a:xfrm>
                <a:off x="1546982" y="4067987"/>
                <a:ext cx="45719" cy="67112"/>
              </a:xfrm>
              <a:prstGeom prst="ellipse">
                <a:avLst/>
              </a:prstGeom>
              <a:solidFill>
                <a:srgbClr val="EE7B1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" name="椭圆 28">
                <a:extLst>
                  <a:ext uri="{FF2B5EF4-FFF2-40B4-BE49-F238E27FC236}">
                    <a16:creationId xmlns:a16="http://schemas.microsoft.com/office/drawing/2014/main" id="{D77099E9-C3BB-4760-A2FC-6ADC107959BD}"/>
                  </a:ext>
                </a:extLst>
              </p:cNvPr>
              <p:cNvSpPr/>
              <p:nvPr/>
            </p:nvSpPr>
            <p:spPr>
              <a:xfrm>
                <a:off x="1455483" y="3979786"/>
                <a:ext cx="220219" cy="238786"/>
              </a:xfrm>
              <a:prstGeom prst="ellipse">
                <a:avLst/>
              </a:prstGeom>
              <a:noFill/>
              <a:ln>
                <a:solidFill>
                  <a:srgbClr val="EE7B1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40" name="文本框 39">
            <a:extLst>
              <a:ext uri="{FF2B5EF4-FFF2-40B4-BE49-F238E27FC236}">
                <a16:creationId xmlns:a16="http://schemas.microsoft.com/office/drawing/2014/main" id="{F7D59DC2-E48E-4B50-854E-EFD7C4F9C1D7}"/>
              </a:ext>
            </a:extLst>
          </p:cNvPr>
          <p:cNvSpPr txBox="1"/>
          <p:nvPr/>
        </p:nvSpPr>
        <p:spPr>
          <a:xfrm>
            <a:off x="527103" y="6001760"/>
            <a:ext cx="2367526" cy="416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Fig.1. the usual method</a:t>
            </a:r>
            <a:endParaRPr lang="zh-CN" altLang="en-US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15DC9822-3BE1-4209-9565-660A3496F554}"/>
              </a:ext>
            </a:extLst>
          </p:cNvPr>
          <p:cNvSpPr txBox="1"/>
          <p:nvPr/>
        </p:nvSpPr>
        <p:spPr>
          <a:xfrm>
            <a:off x="4306807" y="1710900"/>
            <a:ext cx="4734323" cy="776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30000"/>
              </a:lnSpc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Only one spin closed orbit </a:t>
            </a:r>
            <a:r>
              <a:rPr lang="en-US" altLang="zh-CN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in the usual ring accelerator; 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7AA133AD-3360-468B-8E9E-6DE673D949AD}"/>
              </a:ext>
            </a:extLst>
          </p:cNvPr>
          <p:cNvSpPr txBox="1"/>
          <p:nvPr/>
        </p:nvSpPr>
        <p:spPr>
          <a:xfrm>
            <a:off x="2959730" y="5501095"/>
            <a:ext cx="5905423" cy="1136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30000"/>
              </a:lnSpc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en-US" altLang="zh-CN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The spin direction needs to be equal to the spin closed orbit, which is usually the direction of the bending magnetic field of the arc section.</a:t>
            </a:r>
            <a:endParaRPr lang="zh-CN" altLang="en-US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43" name="图片 42">
            <a:extLst>
              <a:ext uri="{FF2B5EF4-FFF2-40B4-BE49-F238E27FC236}">
                <a16:creationId xmlns:a16="http://schemas.microsoft.com/office/drawing/2014/main" id="{2FC90422-7A97-4228-927B-A7EC783F86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5905" y="4145177"/>
            <a:ext cx="6618095" cy="11885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文本框 43">
                <a:extLst>
                  <a:ext uri="{FF2B5EF4-FFF2-40B4-BE49-F238E27FC236}">
                    <a16:creationId xmlns:a16="http://schemas.microsoft.com/office/drawing/2014/main" id="{28040551-120C-47DB-9BE3-61CFD52D332F}"/>
                  </a:ext>
                </a:extLst>
              </p:cNvPr>
              <p:cNvSpPr txBox="1"/>
              <p:nvPr/>
            </p:nvSpPr>
            <p:spPr>
              <a:xfrm>
                <a:off x="4491989" y="2487523"/>
                <a:ext cx="4549139" cy="1230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30000"/>
                  </a:lnSpc>
                </a:pPr>
                <a:r>
                  <a:rPr lang="en-US" altLang="zh-CN"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The OTM with an angle 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rPr>
                      <m:t>𝜑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rPr>
                      <m:t>=2</m:t>
                    </m:r>
                    <m:r>
                      <a:rPr lang="zh-CN" altLang="en-US" b="0" i="1" smtClean="0">
                        <a:latin typeface="Cambria Math" panose="020405030504060302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rPr>
                      <m:t>𝜋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仿宋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仿宋" panose="02010609060101010101" pitchFamily="49" charset="-122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仿宋" panose="02010609060101010101" pitchFamily="49" charset="-122"/>
                            <a:cs typeface="Times New Roman" panose="02020603050405020304" pitchFamily="18" charset="0"/>
                          </a:rPr>
                          <m:t>𝑠𝑝𝑖𝑛</m:t>
                        </m:r>
                      </m:sub>
                    </m:sSub>
                  </m:oMath>
                </a14:m>
                <a:r>
                  <a:rPr lang="zh-CN" altLang="en-US"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 </a:t>
                </a:r>
                <a:r>
                  <a:rPr lang="en-US" altLang="zh-CN"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around the rotation axis, the spin closed orbit,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仿宋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仿宋" panose="02010609060101010101" pitchFamily="49" charset="-122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</m:acc>
                    <m:r>
                      <a:rPr lang="en-US" altLang="zh-CN" b="0" i="1" smtClean="0">
                        <a:latin typeface="Cambria Math" panose="020405030504060302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仿宋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仿宋" panose="02010609060101010101" pitchFamily="49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仿宋" panose="02010609060101010101" pitchFamily="49" charset="-122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仿宋" panose="02010609060101010101" pitchFamily="49" charset="-122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仿宋" panose="02010609060101010101" pitchFamily="49" charset="-122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仿宋" panose="02010609060101010101" pitchFamily="49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仿宋" panose="02010609060101010101" pitchFamily="49" charset="-122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仿宋" panose="02010609060101010101" pitchFamily="49" charset="-122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仿宋" panose="02010609060101010101" pitchFamily="49" charset="-122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仿宋" panose="02010609060101010101" pitchFamily="49" charset="-122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仿宋" panose="02010609060101010101" pitchFamily="49" charset="-122"/>
                                <a:cs typeface="Times New Roman" panose="020206030504050203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仿宋" panose="02010609060101010101" pitchFamily="49" charset="-122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:</a:t>
                </a:r>
                <a:endParaRPr lang="zh-CN" altLang="en-US"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" name="文本框 43">
                <a:extLst>
                  <a:ext uri="{FF2B5EF4-FFF2-40B4-BE49-F238E27FC236}">
                    <a16:creationId xmlns:a16="http://schemas.microsoft.com/office/drawing/2014/main" id="{28040551-120C-47DB-9BE3-61CFD52D33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1989" y="2487523"/>
                <a:ext cx="4549139" cy="1230658"/>
              </a:xfrm>
              <a:prstGeom prst="rect">
                <a:avLst/>
              </a:prstGeom>
              <a:blipFill>
                <a:blip r:embed="rId4"/>
                <a:stretch>
                  <a:fillRect l="-1206" r="-1072" b="-49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5" name="图片 44">
            <a:extLst>
              <a:ext uri="{FF2B5EF4-FFF2-40B4-BE49-F238E27FC236}">
                <a16:creationId xmlns:a16="http://schemas.microsoft.com/office/drawing/2014/main" id="{E273087C-98B7-48EF-AB68-67A02847E7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019" y="2862083"/>
            <a:ext cx="2027070" cy="52616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6" name="文本框 45">
                <a:extLst>
                  <a:ext uri="{FF2B5EF4-FFF2-40B4-BE49-F238E27FC236}">
                    <a16:creationId xmlns:a16="http://schemas.microsoft.com/office/drawing/2014/main" id="{455C9B45-368A-4521-A88C-9A709708BD98}"/>
                  </a:ext>
                </a:extLst>
              </p:cNvPr>
              <p:cNvSpPr txBox="1"/>
              <p:nvPr/>
            </p:nvSpPr>
            <p:spPr>
              <a:xfrm>
                <a:off x="6548925" y="3059940"/>
                <a:ext cx="2094574" cy="10588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zh-CN" i="1" smtClean="0">
                              <a:latin typeface="Cambria Math" panose="02040503050406030204" pitchFamily="18" charset="0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  <a:ea typeface="仿宋" panose="02010609060101010101" pitchFamily="49" charset="-122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  <m:t>c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  <m:t>os</m:t>
                                    </m:r>
                                  </m:fName>
                                  <m:e>
                                    <m:r>
                                      <a:rPr lang="zh-CN" altLang="en-US" b="0" i="1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  <m:t>𝜑</m:t>
                                    </m:r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altLang="zh-CN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zh-CN" altLang="en-US" i="1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  <m:t>𝜑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en-US" altLang="zh-CN" i="1" smtClean="0">
                                    <a:latin typeface="Cambria Math" panose="02040503050406030204" pitchFamily="18" charset="0"/>
                                    <a:ea typeface="仿宋" panose="02010609060101010101" pitchFamily="49" charset="-122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func>
                                  <m:func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zh-CN" altLang="en-US" i="1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  <m:t>𝜑</m:t>
                                    </m:r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altLang="zh-CN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  <m:t>c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  <m:t>os</m:t>
                                    </m:r>
                                  </m:fName>
                                  <m:e>
                                    <m:r>
                                      <a:rPr lang="zh-CN" altLang="en-US" i="1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  <m:t>𝜑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  <a:ea typeface="仿宋" panose="02010609060101010101" pitchFamily="49" charset="-122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i="1" smtClean="0">
                                    <a:latin typeface="Cambria Math" panose="02040503050406030204" pitchFamily="18" charset="0"/>
                                    <a:ea typeface="仿宋" panose="02010609060101010101" pitchFamily="49" charset="-122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  <a:ea typeface="仿宋" panose="02010609060101010101" pitchFamily="49" charset="-122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  <a:ea typeface="仿宋" panose="02010609060101010101" pitchFamily="49" charset="-122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CN" altLang="en-US"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6" name="文本框 45">
                <a:extLst>
                  <a:ext uri="{FF2B5EF4-FFF2-40B4-BE49-F238E27FC236}">
                    <a16:creationId xmlns:a16="http://schemas.microsoft.com/office/drawing/2014/main" id="{455C9B45-368A-4521-A88C-9A709708BD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8925" y="3059940"/>
                <a:ext cx="2094574" cy="1058880"/>
              </a:xfrm>
              <a:prstGeom prst="rect">
                <a:avLst/>
              </a:prstGeom>
              <a:blipFill>
                <a:blip r:embed="rId6"/>
                <a:stretch>
                  <a:fillRect r="-11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4458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3">
            <a:extLst>
              <a:ext uri="{FF2B5EF4-FFF2-40B4-BE49-F238E27FC236}">
                <a16:creationId xmlns:a16="http://schemas.microsoft.com/office/drawing/2014/main" id="{2452193D-6868-4984-9B68-86C1E402EF5C}"/>
              </a:ext>
            </a:extLst>
          </p:cNvPr>
          <p:cNvSpPr txBox="1">
            <a:spLocks/>
          </p:cNvSpPr>
          <p:nvPr/>
        </p:nvSpPr>
        <p:spPr>
          <a:xfrm>
            <a:off x="1" y="133351"/>
            <a:ext cx="4983479" cy="646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2000"/>
              </a:spcBef>
              <a:buClr>
                <a:srgbClr val="B739B9"/>
              </a:buClr>
            </a:pP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spin control of proton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572E46F-4ABC-475A-98E0-46D98ADC19C3}"/>
              </a:ext>
            </a:extLst>
          </p:cNvPr>
          <p:cNvSpPr txBox="1"/>
          <p:nvPr/>
        </p:nvSpPr>
        <p:spPr>
          <a:xfrm>
            <a:off x="80010" y="875148"/>
            <a:ext cx="9063990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en-US" altLang="zh-CN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A spin direction control scheme for the pRing:</a:t>
            </a:r>
            <a:r>
              <a:rPr lang="zh-CN" altLang="en-US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Transparent Spin Method </a:t>
            </a:r>
            <a:endParaRPr lang="zh-CN" altLang="en-US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3CB5F4A0-3BCD-4D87-B4DA-D7664EE09121}"/>
              </a:ext>
            </a:extLst>
          </p:cNvPr>
          <p:cNvSpPr/>
          <p:nvPr/>
        </p:nvSpPr>
        <p:spPr>
          <a:xfrm>
            <a:off x="-8676" y="6319862"/>
            <a:ext cx="90639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>
                <a:latin typeface="Times New Roman" panose="02020603050405020304" pitchFamily="18" charset="0"/>
                <a:cs typeface="Times New Roman" panose="02020603050405020304" pitchFamily="18" charset="0"/>
              </a:rPr>
              <a:t>Filatov Y N, Kondratenko A M, Kondratenko M A, et al. Transparent Spin Method for Spin Control of Hadron Beams in Colliders[J]. Physical Review Letters, </a:t>
            </a:r>
            <a:r>
              <a:rPr lang="en-US" altLang="zh-CN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r>
              <a:rPr lang="en-US" altLang="zh-CN" sz="1400">
                <a:latin typeface="Times New Roman" panose="02020603050405020304" pitchFamily="18" charset="0"/>
                <a:cs typeface="Times New Roman" panose="02020603050405020304" pitchFamily="18" charset="0"/>
              </a:rPr>
              <a:t>, 124(19): 194801.</a:t>
            </a:r>
            <a:endParaRPr lang="zh-CN" altLang="en-US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884DD312-A3FD-4566-BB9A-C4FB788FF262}"/>
              </a:ext>
            </a:extLst>
          </p:cNvPr>
          <p:cNvGrpSpPr/>
          <p:nvPr/>
        </p:nvGrpSpPr>
        <p:grpSpPr>
          <a:xfrm>
            <a:off x="118460" y="1259794"/>
            <a:ext cx="4508317" cy="5117550"/>
            <a:chOff x="118460" y="1259794"/>
            <a:chExt cx="4508317" cy="5117550"/>
          </a:xfrm>
        </p:grpSpPr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id="{2F62CC6F-ECB9-41BF-AE17-73F4CBF4F69F}"/>
                </a:ext>
              </a:extLst>
            </p:cNvPr>
            <p:cNvGrpSpPr/>
            <p:nvPr/>
          </p:nvGrpSpPr>
          <p:grpSpPr>
            <a:xfrm>
              <a:off x="368758" y="1419176"/>
              <a:ext cx="1243930" cy="369332"/>
              <a:chOff x="1185280" y="2117742"/>
              <a:chExt cx="1243930" cy="369332"/>
            </a:xfrm>
          </p:grpSpPr>
          <p:sp>
            <p:nvSpPr>
              <p:cNvPr id="13" name="椭圆 12">
                <a:extLst>
                  <a:ext uri="{FF2B5EF4-FFF2-40B4-BE49-F238E27FC236}">
                    <a16:creationId xmlns:a16="http://schemas.microsoft.com/office/drawing/2014/main" id="{3636CA52-D1BF-44AF-B9D8-EAE2BB06A45D}"/>
                  </a:ext>
                </a:extLst>
              </p:cNvPr>
              <p:cNvSpPr/>
              <p:nvPr/>
            </p:nvSpPr>
            <p:spPr>
              <a:xfrm>
                <a:off x="1185280" y="2206433"/>
                <a:ext cx="109057" cy="1919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B114EF1B-ABDA-4E10-81CC-A881D88BB466}"/>
                  </a:ext>
                </a:extLst>
              </p:cNvPr>
              <p:cNvSpPr txBox="1"/>
              <p:nvPr/>
            </p:nvSpPr>
            <p:spPr>
              <a:xfrm>
                <a:off x="1408726" y="2117742"/>
                <a:ext cx="10204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>
                    <a:latin typeface="Times New Roman" panose="02020603050405020304" pitchFamily="18" charset="0"/>
                    <a:ea typeface="黑体" panose="02010609060101010101" pitchFamily="49" charset="-122"/>
                  </a:rPr>
                  <a:t>IP</a:t>
                </a:r>
                <a:endParaRPr lang="zh-CN" altLang="en-US" dirty="0"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E6503435-6F36-4A97-BC77-5684E472AF1A}"/>
                </a:ext>
              </a:extLst>
            </p:cNvPr>
            <p:cNvGrpSpPr/>
            <p:nvPr/>
          </p:nvGrpSpPr>
          <p:grpSpPr>
            <a:xfrm>
              <a:off x="199466" y="2118191"/>
              <a:ext cx="1883702" cy="369332"/>
              <a:chOff x="1015988" y="2816757"/>
              <a:chExt cx="1883702" cy="369332"/>
            </a:xfrm>
          </p:grpSpPr>
          <p:sp>
            <p:nvSpPr>
              <p:cNvPr id="16" name="箭头: 右 15">
                <a:extLst>
                  <a:ext uri="{FF2B5EF4-FFF2-40B4-BE49-F238E27FC236}">
                    <a16:creationId xmlns:a16="http://schemas.microsoft.com/office/drawing/2014/main" id="{E31B236D-212A-480C-ACDF-9B12BBEB9A61}"/>
                  </a:ext>
                </a:extLst>
              </p:cNvPr>
              <p:cNvSpPr/>
              <p:nvPr/>
            </p:nvSpPr>
            <p:spPr>
              <a:xfrm rot="10800000">
                <a:off x="1015988" y="2925714"/>
                <a:ext cx="358448" cy="206826"/>
              </a:xfrm>
              <a:prstGeom prst="rightArrow">
                <a:avLst/>
              </a:prstGeom>
              <a:solidFill>
                <a:srgbClr val="EE7B1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6C855CBF-C90F-4631-965A-6E540F8F6684}"/>
                  </a:ext>
                </a:extLst>
              </p:cNvPr>
              <p:cNvSpPr txBox="1"/>
              <p:nvPr/>
            </p:nvSpPr>
            <p:spPr>
              <a:xfrm>
                <a:off x="1381372" y="2816757"/>
                <a:ext cx="15183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>
                    <a:latin typeface="Times New Roman" panose="02020603050405020304" pitchFamily="18" charset="0"/>
                    <a:ea typeface="黑体" panose="02010609060101010101" pitchFamily="49" charset="-122"/>
                  </a:rPr>
                  <a:t>Spin direction</a:t>
                </a:r>
                <a:endParaRPr lang="zh-CN" altLang="en-US" dirty="0"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</p:grpSp>
        <p:grpSp>
          <p:nvGrpSpPr>
            <p:cNvPr id="18" name="组合 17">
              <a:extLst>
                <a:ext uri="{FF2B5EF4-FFF2-40B4-BE49-F238E27FC236}">
                  <a16:creationId xmlns:a16="http://schemas.microsoft.com/office/drawing/2014/main" id="{B277DC91-2057-444A-9B18-4DEA5D5BC3D7}"/>
                </a:ext>
              </a:extLst>
            </p:cNvPr>
            <p:cNvGrpSpPr/>
            <p:nvPr/>
          </p:nvGrpSpPr>
          <p:grpSpPr>
            <a:xfrm>
              <a:off x="248876" y="1788491"/>
              <a:ext cx="1848929" cy="369332"/>
              <a:chOff x="248876" y="2554301"/>
              <a:chExt cx="1848929" cy="369332"/>
            </a:xfrm>
          </p:grpSpPr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E0FB0E55-665F-4357-A0C7-F64A7BE20019}"/>
                  </a:ext>
                </a:extLst>
              </p:cNvPr>
              <p:cNvSpPr/>
              <p:nvPr/>
            </p:nvSpPr>
            <p:spPr>
              <a:xfrm>
                <a:off x="560205" y="2554301"/>
                <a:ext cx="15376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solidFill>
                      <a:srgbClr val="66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Spin navigator</a:t>
                </a:r>
                <a:endParaRPr lang="zh-CN" altLang="en-US">
                  <a:solidFill>
                    <a:srgbClr val="66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E3DC2B31-C6A7-4A18-8AE1-E7FD15DB8E7F}"/>
                  </a:ext>
                </a:extLst>
              </p:cNvPr>
              <p:cNvSpPr/>
              <p:nvPr/>
            </p:nvSpPr>
            <p:spPr>
              <a:xfrm>
                <a:off x="248876" y="2676370"/>
                <a:ext cx="315974" cy="113621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id="{757F967D-564E-4D5C-9CDC-1D82EA2E7353}"/>
                </a:ext>
              </a:extLst>
            </p:cNvPr>
            <p:cNvGrpSpPr/>
            <p:nvPr/>
          </p:nvGrpSpPr>
          <p:grpSpPr>
            <a:xfrm>
              <a:off x="118460" y="1259794"/>
              <a:ext cx="4508317" cy="5117550"/>
              <a:chOff x="3821780" y="1431244"/>
              <a:chExt cx="4508317" cy="5117550"/>
            </a:xfrm>
          </p:grpSpPr>
          <p:grpSp>
            <p:nvGrpSpPr>
              <p:cNvPr id="23" name="Group 279">
                <a:extLst>
                  <a:ext uri="{FF2B5EF4-FFF2-40B4-BE49-F238E27FC236}">
                    <a16:creationId xmlns:a16="http://schemas.microsoft.com/office/drawing/2014/main" id="{65E09BF9-4B6C-4FC1-8217-05820AB40E3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18892953">
                <a:off x="3481007" y="2870038"/>
                <a:ext cx="5117550" cy="2239962"/>
                <a:chOff x="762000" y="4038600"/>
                <a:chExt cx="5117550" cy="2239962"/>
              </a:xfrm>
            </p:grpSpPr>
            <p:sp>
              <p:nvSpPr>
                <p:cNvPr id="38" name="Arc 3">
                  <a:extLst>
                    <a:ext uri="{FF2B5EF4-FFF2-40B4-BE49-F238E27FC236}">
                      <a16:creationId xmlns:a16="http://schemas.microsoft.com/office/drawing/2014/main" id="{D15F17EF-CF86-457E-99AF-8D53D9E9C9AE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13500000" flipH="1" flipV="1">
                  <a:off x="3745706" y="4144169"/>
                  <a:ext cx="2132013" cy="2079625"/>
                </a:xfrm>
                <a:prstGeom prst="arc">
                  <a:avLst/>
                </a:prstGeom>
                <a:noFill/>
                <a:ln w="38100" cap="flat" cmpd="sng" algn="ctr">
                  <a:solidFill>
                    <a:srgbClr val="0000CC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sz="1200" kern="0">
                    <a:solidFill>
                      <a:prstClr val="black"/>
                    </a:solidFill>
                    <a:latin typeface="Calibri"/>
                    <a:cs typeface="Arial" pitchFamily="34" charset="0"/>
                  </a:endParaRPr>
                </a:p>
              </p:txBody>
            </p:sp>
            <p:sp>
              <p:nvSpPr>
                <p:cNvPr id="39" name="Arc 146">
                  <a:extLst>
                    <a:ext uri="{FF2B5EF4-FFF2-40B4-BE49-F238E27FC236}">
                      <a16:creationId xmlns:a16="http://schemas.microsoft.com/office/drawing/2014/main" id="{FA958F67-FE14-4BCE-BA8C-6BB3A79380EB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13500000" flipH="1">
                  <a:off x="3810613" y="4169729"/>
                  <a:ext cx="2062656" cy="2075218"/>
                </a:xfrm>
                <a:prstGeom prst="arc">
                  <a:avLst/>
                </a:prstGeom>
                <a:noFill/>
                <a:ln w="38100" cap="flat" cmpd="sng" algn="ctr">
                  <a:solidFill>
                    <a:srgbClr val="0000CC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sz="1200" kern="0">
                    <a:solidFill>
                      <a:prstClr val="black"/>
                    </a:solidFill>
                    <a:latin typeface="Calibri"/>
                    <a:cs typeface="Arial" pitchFamily="34" charset="0"/>
                  </a:endParaRPr>
                </a:p>
              </p:txBody>
            </p:sp>
            <p:sp>
              <p:nvSpPr>
                <p:cNvPr id="40" name="Arc 3">
                  <a:extLst>
                    <a:ext uri="{FF2B5EF4-FFF2-40B4-BE49-F238E27FC236}">
                      <a16:creationId xmlns:a16="http://schemas.microsoft.com/office/drawing/2014/main" id="{9B4BFED0-3DE5-49BE-98E7-0C606BDF94DC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8100000" flipH="1" flipV="1">
                  <a:off x="3987800" y="4038600"/>
                  <a:ext cx="1855788" cy="2182813"/>
                </a:xfrm>
                <a:prstGeom prst="arc">
                  <a:avLst/>
                </a:prstGeom>
                <a:noFill/>
                <a:ln w="38100" cap="flat" cmpd="sng" algn="ctr">
                  <a:solidFill>
                    <a:srgbClr val="0000CC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sz="1200" kern="0">
                    <a:solidFill>
                      <a:prstClr val="black"/>
                    </a:solidFill>
                    <a:latin typeface="Calibri"/>
                    <a:cs typeface="Arial" pitchFamily="34" charset="0"/>
                  </a:endParaRPr>
                </a:p>
              </p:txBody>
            </p:sp>
            <p:sp>
              <p:nvSpPr>
                <p:cNvPr id="41" name="Arc 3">
                  <a:extLst>
                    <a:ext uri="{FF2B5EF4-FFF2-40B4-BE49-F238E27FC236}">
                      <a16:creationId xmlns:a16="http://schemas.microsoft.com/office/drawing/2014/main" id="{117E70FC-417D-41D4-AB09-2C1A0086FDD5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2700000" flipH="1" flipV="1">
                  <a:off x="776923" y="4122737"/>
                  <a:ext cx="2133600" cy="2079625"/>
                </a:xfrm>
                <a:prstGeom prst="arc">
                  <a:avLst/>
                </a:prstGeom>
                <a:noFill/>
                <a:ln w="38100" cap="flat" cmpd="sng" algn="ctr">
                  <a:solidFill>
                    <a:srgbClr val="0000CC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sz="1200" kern="0">
                    <a:solidFill>
                      <a:prstClr val="black"/>
                    </a:solidFill>
                    <a:latin typeface="Calibri"/>
                    <a:cs typeface="Arial" pitchFamily="34" charset="0"/>
                  </a:endParaRPr>
                </a:p>
              </p:txBody>
            </p:sp>
            <p:sp>
              <p:nvSpPr>
                <p:cNvPr id="42" name="Arc 152">
                  <a:extLst>
                    <a:ext uri="{FF2B5EF4-FFF2-40B4-BE49-F238E27FC236}">
                      <a16:creationId xmlns:a16="http://schemas.microsoft.com/office/drawing/2014/main" id="{6793A0DC-3409-4FAB-8127-768DB70EA41C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2700000" flipH="1">
                  <a:off x="769938" y="4149725"/>
                  <a:ext cx="2198687" cy="2058988"/>
                </a:xfrm>
                <a:prstGeom prst="arc">
                  <a:avLst/>
                </a:prstGeom>
                <a:noFill/>
                <a:ln w="38100" cap="flat" cmpd="sng" algn="ctr">
                  <a:solidFill>
                    <a:srgbClr val="0000CC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sz="1200" kern="0" dirty="0">
                    <a:solidFill>
                      <a:prstClr val="black"/>
                    </a:solidFill>
                    <a:latin typeface="Calibri"/>
                    <a:cs typeface="Arial" pitchFamily="34" charset="0"/>
                  </a:endParaRPr>
                </a:p>
              </p:txBody>
            </p:sp>
            <p:sp>
              <p:nvSpPr>
                <p:cNvPr id="43" name="Arc 3">
                  <a:extLst>
                    <a:ext uri="{FF2B5EF4-FFF2-40B4-BE49-F238E27FC236}">
                      <a16:creationId xmlns:a16="http://schemas.microsoft.com/office/drawing/2014/main" id="{6EE5F46D-C465-4C4B-90C2-477DE9897659}"/>
                    </a:ext>
                  </a:extLst>
                </p:cNvPr>
                <p:cNvSpPr>
                  <a:spLocks/>
                </p:cNvSpPr>
                <p:nvPr/>
              </p:nvSpPr>
              <p:spPr>
                <a:xfrm rot="18900000" flipH="1" flipV="1">
                  <a:off x="762000" y="4060825"/>
                  <a:ext cx="2079625" cy="2132013"/>
                </a:xfrm>
                <a:prstGeom prst="arc">
                  <a:avLst/>
                </a:prstGeom>
                <a:noFill/>
                <a:ln w="38100" cap="flat" cmpd="sng" algn="ctr">
                  <a:solidFill>
                    <a:srgbClr val="0000CC"/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sz="1200" kern="0">
                    <a:solidFill>
                      <a:prstClr val="black"/>
                    </a:solidFill>
                    <a:latin typeface="Calibri"/>
                    <a:cs typeface="Arial" pitchFamily="34" charset="0"/>
                  </a:endParaRPr>
                </a:p>
              </p:txBody>
            </p:sp>
            <p:cxnSp>
              <p:nvCxnSpPr>
                <p:cNvPr id="44" name="Straight Connector 158">
                  <a:extLst>
                    <a:ext uri="{FF2B5EF4-FFF2-40B4-BE49-F238E27FC236}">
                      <a16:creationId xmlns:a16="http://schemas.microsoft.com/office/drawing/2014/main" id="{DBFC6715-78FB-4AF1-9599-EF027197EAFF}"/>
                    </a:ext>
                  </a:extLst>
                </p:cNvPr>
                <p:cNvCxnSpPr/>
                <p:nvPr/>
              </p:nvCxnSpPr>
              <p:spPr>
                <a:xfrm flipV="1">
                  <a:off x="2427150" y="4311417"/>
                  <a:ext cx="1765300" cy="1690688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0000CC"/>
                  </a:solidFill>
                  <a:prstDash val="solid"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5" name="Straight Connector 159">
                  <a:extLst>
                    <a:ext uri="{FF2B5EF4-FFF2-40B4-BE49-F238E27FC236}">
                      <a16:creationId xmlns:a16="http://schemas.microsoft.com/office/drawing/2014/main" id="{9AB8DEC5-898D-4B08-8BF4-16BA9404E008}"/>
                    </a:ext>
                  </a:extLst>
                </p:cNvPr>
                <p:cNvCxnSpPr/>
                <p:nvPr/>
              </p:nvCxnSpPr>
              <p:spPr>
                <a:xfrm rot="18900000" flipH="1" flipV="1">
                  <a:off x="3344863" y="4149725"/>
                  <a:ext cx="3175" cy="2095500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0000CC"/>
                  </a:solidFill>
                  <a:prstDash val="solid"/>
                </a:ln>
                <a:effectLst/>
              </p:spPr>
            </p:cxnSp>
          </p:grpSp>
          <p:sp>
            <p:nvSpPr>
              <p:cNvPr id="24" name="椭圆 23">
                <a:extLst>
                  <a:ext uri="{FF2B5EF4-FFF2-40B4-BE49-F238E27FC236}">
                    <a16:creationId xmlns:a16="http://schemas.microsoft.com/office/drawing/2014/main" id="{BE46902E-A00E-4A0A-8A45-C7D00C9B3AD6}"/>
                  </a:ext>
                </a:extLst>
              </p:cNvPr>
              <p:cNvSpPr/>
              <p:nvPr/>
            </p:nvSpPr>
            <p:spPr>
              <a:xfrm>
                <a:off x="5320654" y="3907033"/>
                <a:ext cx="109057" cy="1919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id="{B6F2DFC3-1FEB-4462-AA9F-FAD2B312D2D4}"/>
                  </a:ext>
                </a:extLst>
              </p:cNvPr>
              <p:cNvSpPr/>
              <p:nvPr/>
            </p:nvSpPr>
            <p:spPr>
              <a:xfrm>
                <a:off x="6661671" y="3913395"/>
                <a:ext cx="109057" cy="19195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6" name="箭头: 右 25">
                <a:extLst>
                  <a:ext uri="{FF2B5EF4-FFF2-40B4-BE49-F238E27FC236}">
                    <a16:creationId xmlns:a16="http://schemas.microsoft.com/office/drawing/2014/main" id="{34C10E1B-62CD-4A60-9C45-0F6966FD1F48}"/>
                  </a:ext>
                </a:extLst>
              </p:cNvPr>
              <p:cNvSpPr/>
              <p:nvPr/>
            </p:nvSpPr>
            <p:spPr>
              <a:xfrm rot="10800000">
                <a:off x="6107295" y="3895649"/>
                <a:ext cx="358448" cy="206826"/>
              </a:xfrm>
              <a:prstGeom prst="rightArrow">
                <a:avLst/>
              </a:prstGeom>
              <a:solidFill>
                <a:srgbClr val="EE7B1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id="{D7E11C6C-BD6F-4C8A-84E1-BBFCA2A87248}"/>
                  </a:ext>
                </a:extLst>
              </p:cNvPr>
              <p:cNvSpPr/>
              <p:nvPr/>
            </p:nvSpPr>
            <p:spPr>
              <a:xfrm rot="5400000">
                <a:off x="5899837" y="3286127"/>
                <a:ext cx="315974" cy="113621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" name="箭头: 右 27">
                <a:extLst>
                  <a:ext uri="{FF2B5EF4-FFF2-40B4-BE49-F238E27FC236}">
                    <a16:creationId xmlns:a16="http://schemas.microsoft.com/office/drawing/2014/main" id="{9BD8DCCE-45D6-4437-A891-24480367449D}"/>
                  </a:ext>
                </a:extLst>
              </p:cNvPr>
              <p:cNvSpPr/>
              <p:nvPr/>
            </p:nvSpPr>
            <p:spPr>
              <a:xfrm rot="9890461">
                <a:off x="4383041" y="3946603"/>
                <a:ext cx="358448" cy="206826"/>
              </a:xfrm>
              <a:prstGeom prst="rightArrow">
                <a:avLst/>
              </a:prstGeom>
              <a:solidFill>
                <a:srgbClr val="EE7B1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" name="箭头: 右 28">
                <a:extLst>
                  <a:ext uri="{FF2B5EF4-FFF2-40B4-BE49-F238E27FC236}">
                    <a16:creationId xmlns:a16="http://schemas.microsoft.com/office/drawing/2014/main" id="{F93AA723-DDF7-44B6-9700-9BDD36B8FDBA}"/>
                  </a:ext>
                </a:extLst>
              </p:cNvPr>
              <p:cNvSpPr/>
              <p:nvPr/>
            </p:nvSpPr>
            <p:spPr>
              <a:xfrm rot="6270035">
                <a:off x="3745969" y="4932916"/>
                <a:ext cx="358448" cy="206826"/>
              </a:xfrm>
              <a:prstGeom prst="rightArrow">
                <a:avLst/>
              </a:prstGeom>
              <a:solidFill>
                <a:srgbClr val="EE7B1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" name="箭头: 右 29">
                <a:extLst>
                  <a:ext uri="{FF2B5EF4-FFF2-40B4-BE49-F238E27FC236}">
                    <a16:creationId xmlns:a16="http://schemas.microsoft.com/office/drawing/2014/main" id="{79EE65B8-6DD0-4905-B04B-527D9B185269}"/>
                  </a:ext>
                </a:extLst>
              </p:cNvPr>
              <p:cNvSpPr/>
              <p:nvPr/>
            </p:nvSpPr>
            <p:spPr>
              <a:xfrm rot="3505578">
                <a:off x="4204747" y="5865197"/>
                <a:ext cx="358448" cy="206826"/>
              </a:xfrm>
              <a:prstGeom prst="rightArrow">
                <a:avLst/>
              </a:prstGeom>
              <a:solidFill>
                <a:srgbClr val="EE7B1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1" name="箭头: 右 30">
                <a:extLst>
                  <a:ext uri="{FF2B5EF4-FFF2-40B4-BE49-F238E27FC236}">
                    <a16:creationId xmlns:a16="http://schemas.microsoft.com/office/drawing/2014/main" id="{2862024D-041B-4E5B-8ABB-7E0603136558}"/>
                  </a:ext>
                </a:extLst>
              </p:cNvPr>
              <p:cNvSpPr/>
              <p:nvPr/>
            </p:nvSpPr>
            <p:spPr>
              <a:xfrm>
                <a:off x="5526595" y="5778031"/>
                <a:ext cx="358448" cy="206826"/>
              </a:xfrm>
              <a:prstGeom prst="rightArrow">
                <a:avLst/>
              </a:prstGeom>
              <a:solidFill>
                <a:srgbClr val="EE7B1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箭头: 右 31">
                <a:extLst>
                  <a:ext uri="{FF2B5EF4-FFF2-40B4-BE49-F238E27FC236}">
                    <a16:creationId xmlns:a16="http://schemas.microsoft.com/office/drawing/2014/main" id="{DB468810-D52E-492D-BBAC-CC295A01D54C}"/>
                  </a:ext>
                </a:extLst>
              </p:cNvPr>
              <p:cNvSpPr/>
              <p:nvPr/>
            </p:nvSpPr>
            <p:spPr>
              <a:xfrm rot="16200000">
                <a:off x="5830832" y="4823349"/>
                <a:ext cx="358448" cy="206826"/>
              </a:xfrm>
              <a:prstGeom prst="rightArrow">
                <a:avLst/>
              </a:prstGeom>
              <a:solidFill>
                <a:srgbClr val="EE7B1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3" name="箭头: 右 32">
                <a:extLst>
                  <a:ext uri="{FF2B5EF4-FFF2-40B4-BE49-F238E27FC236}">
                    <a16:creationId xmlns:a16="http://schemas.microsoft.com/office/drawing/2014/main" id="{47B4E167-E1F1-47A7-B6FF-09A2A0BEF03D}"/>
                  </a:ext>
                </a:extLst>
              </p:cNvPr>
              <p:cNvSpPr/>
              <p:nvPr/>
            </p:nvSpPr>
            <p:spPr>
              <a:xfrm rot="7269959">
                <a:off x="7545225" y="3775057"/>
                <a:ext cx="358448" cy="206826"/>
              </a:xfrm>
              <a:prstGeom prst="rightArrow">
                <a:avLst/>
              </a:prstGeom>
              <a:solidFill>
                <a:srgbClr val="EE7B1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4" name="箭头: 右 33">
                <a:extLst>
                  <a:ext uri="{FF2B5EF4-FFF2-40B4-BE49-F238E27FC236}">
                    <a16:creationId xmlns:a16="http://schemas.microsoft.com/office/drawing/2014/main" id="{7CAB4AC3-F945-443C-BD96-2D1C29DD5804}"/>
                  </a:ext>
                </a:extLst>
              </p:cNvPr>
              <p:cNvSpPr/>
              <p:nvPr/>
            </p:nvSpPr>
            <p:spPr>
              <a:xfrm rot="3663734">
                <a:off x="8047460" y="2920602"/>
                <a:ext cx="358448" cy="206826"/>
              </a:xfrm>
              <a:prstGeom prst="rightArrow">
                <a:avLst/>
              </a:prstGeom>
              <a:solidFill>
                <a:srgbClr val="EE7B1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箭头: 右 34">
                <a:extLst>
                  <a:ext uri="{FF2B5EF4-FFF2-40B4-BE49-F238E27FC236}">
                    <a16:creationId xmlns:a16="http://schemas.microsoft.com/office/drawing/2014/main" id="{04C2CF2E-445D-49EF-8CA8-549D44445A55}"/>
                  </a:ext>
                </a:extLst>
              </p:cNvPr>
              <p:cNvSpPr/>
              <p:nvPr/>
            </p:nvSpPr>
            <p:spPr>
              <a:xfrm rot="590674">
                <a:off x="7638374" y="1945008"/>
                <a:ext cx="358448" cy="206826"/>
              </a:xfrm>
              <a:prstGeom prst="rightArrow">
                <a:avLst/>
              </a:prstGeom>
              <a:solidFill>
                <a:srgbClr val="EE7B1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" name="箭头: 右 35">
                <a:extLst>
                  <a:ext uri="{FF2B5EF4-FFF2-40B4-BE49-F238E27FC236}">
                    <a16:creationId xmlns:a16="http://schemas.microsoft.com/office/drawing/2014/main" id="{40572314-9F83-43BF-877C-FF18ED045141}"/>
                  </a:ext>
                </a:extLst>
              </p:cNvPr>
              <p:cNvSpPr/>
              <p:nvPr/>
            </p:nvSpPr>
            <p:spPr>
              <a:xfrm rot="17138965">
                <a:off x="6235520" y="1923259"/>
                <a:ext cx="358448" cy="206826"/>
              </a:xfrm>
              <a:prstGeom prst="rightArrow">
                <a:avLst/>
              </a:prstGeom>
              <a:solidFill>
                <a:srgbClr val="EE7B1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7" name="箭头: 右 36">
                <a:extLst>
                  <a:ext uri="{FF2B5EF4-FFF2-40B4-BE49-F238E27FC236}">
                    <a16:creationId xmlns:a16="http://schemas.microsoft.com/office/drawing/2014/main" id="{ADF09660-FE15-4680-B933-7672E469BF48}"/>
                  </a:ext>
                </a:extLst>
              </p:cNvPr>
              <p:cNvSpPr/>
              <p:nvPr/>
            </p:nvSpPr>
            <p:spPr>
              <a:xfrm rot="16200000">
                <a:off x="5868181" y="2759006"/>
                <a:ext cx="358448" cy="206826"/>
              </a:xfrm>
              <a:prstGeom prst="rightArrow">
                <a:avLst/>
              </a:prstGeom>
              <a:solidFill>
                <a:srgbClr val="EE7B1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46" name="文本框 45">
            <a:extLst>
              <a:ext uri="{FF2B5EF4-FFF2-40B4-BE49-F238E27FC236}">
                <a16:creationId xmlns:a16="http://schemas.microsoft.com/office/drawing/2014/main" id="{4A7E8FE4-EA15-4F1C-A65B-8948068CE9A0}"/>
              </a:ext>
            </a:extLst>
          </p:cNvPr>
          <p:cNvSpPr txBox="1"/>
          <p:nvPr/>
        </p:nvSpPr>
        <p:spPr>
          <a:xfrm>
            <a:off x="557914" y="5926154"/>
            <a:ext cx="3471015" cy="416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Fig.2. the Transparent Spin Method</a:t>
            </a:r>
            <a:endParaRPr lang="zh-CN" altLang="en-US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B5E854C1-59D2-4703-AF0D-F3F94FD75C2D}"/>
              </a:ext>
            </a:extLst>
          </p:cNvPr>
          <p:cNvSpPr txBox="1"/>
          <p:nvPr/>
        </p:nvSpPr>
        <p:spPr>
          <a:xfrm>
            <a:off x="4515404" y="1495646"/>
            <a:ext cx="4588317" cy="776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30000"/>
              </a:lnSpc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en-US" altLang="zh-CN" b="1">
                <a:solidFill>
                  <a:srgbClr val="0000FF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All directions </a:t>
            </a:r>
            <a:r>
              <a:rPr lang="en-US" altLang="zh-CN" b="1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are the spin closed orbit in the pRing, a figure-8 shaped synchrotron;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文本框 47">
                <a:extLst>
                  <a:ext uri="{FF2B5EF4-FFF2-40B4-BE49-F238E27FC236}">
                    <a16:creationId xmlns:a16="http://schemas.microsoft.com/office/drawing/2014/main" id="{25F3051D-5C9E-4A4A-BA5D-18CAD201BB2F}"/>
                  </a:ext>
                </a:extLst>
              </p:cNvPr>
              <p:cNvSpPr txBox="1"/>
              <p:nvPr/>
            </p:nvSpPr>
            <p:spPr>
              <a:xfrm>
                <a:off x="4964778" y="2345421"/>
                <a:ext cx="3979757" cy="8179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30000"/>
                  </a:lnSpc>
                </a:pPr>
                <a:r>
                  <a:rPr lang="en-US" altLang="zh-CN"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The OTM with a rotation angle 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rPr>
                      <m:t>𝜑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rPr>
                      <m:t>=2</m:t>
                    </m:r>
                    <m:r>
                      <a:rPr lang="zh-CN" altLang="en-US" b="0" i="1" smtClean="0">
                        <a:latin typeface="Cambria Math" panose="020405030504060302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rPr>
                      <m:t>𝜋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仿宋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仿宋" panose="02010609060101010101" pitchFamily="49" charset="-122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仿宋" panose="02010609060101010101" pitchFamily="49" charset="-122"/>
                            <a:cs typeface="Times New Roman" panose="02020603050405020304" pitchFamily="18" charset="0"/>
                          </a:rPr>
                          <m:t>𝑠𝑝𝑖𝑛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altLang="zh-CN">
                    <a:latin typeface="Times New Roman" panose="02020603050405020304" pitchFamily="18" charset="0"/>
                    <a:ea typeface="仿宋" panose="02010609060101010101" pitchFamily="49" charset="-122"/>
                    <a:cs typeface="Times New Roman" panose="02020603050405020304" pitchFamily="18" charset="0"/>
                  </a:rPr>
                  <a:t>:</a:t>
                </a:r>
                <a:endParaRPr lang="zh-CN" altLang="en-US"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" name="文本框 47">
                <a:extLst>
                  <a:ext uri="{FF2B5EF4-FFF2-40B4-BE49-F238E27FC236}">
                    <a16:creationId xmlns:a16="http://schemas.microsoft.com/office/drawing/2014/main" id="{25F3051D-5C9E-4A4A-BA5D-18CAD201BB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778" y="2345421"/>
                <a:ext cx="3979757" cy="817981"/>
              </a:xfrm>
              <a:prstGeom prst="rect">
                <a:avLst/>
              </a:prstGeom>
              <a:blipFill>
                <a:blip r:embed="rId3"/>
                <a:stretch>
                  <a:fillRect l="-1225" b="-82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本框 48">
                <a:extLst>
                  <a:ext uri="{FF2B5EF4-FFF2-40B4-BE49-F238E27FC236}">
                    <a16:creationId xmlns:a16="http://schemas.microsoft.com/office/drawing/2014/main" id="{E64ED273-4409-4EBB-8861-27ACE262ECCC}"/>
                  </a:ext>
                </a:extLst>
              </p:cNvPr>
              <p:cNvSpPr txBox="1"/>
              <p:nvPr/>
            </p:nvSpPr>
            <p:spPr>
              <a:xfrm>
                <a:off x="7431238" y="2956752"/>
                <a:ext cx="1214307" cy="9523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just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zh-CN" b="1" i="1" smtClean="0">
                              <a:latin typeface="Cambria Math" panose="02040503050406030204" pitchFamily="18" charset="0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b="1" i="1" smtClean="0">
                                  <a:latin typeface="Cambria Math" panose="02040503050406030204" pitchFamily="18" charset="0"/>
                                  <a:ea typeface="仿宋" panose="02010609060101010101" pitchFamily="49" charset="-122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b="1" i="1" smtClean="0">
                                    <a:latin typeface="Cambria Math" panose="02040503050406030204" pitchFamily="18" charset="0"/>
                                    <a:ea typeface="仿宋" panose="02010609060101010101" pitchFamily="49" charset="-122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altLang="zh-CN" b="1" i="1" smtClean="0">
                                    <a:latin typeface="Cambria Math" panose="02040503050406030204" pitchFamily="18" charset="0"/>
                                    <a:ea typeface="仿宋" panose="02010609060101010101" pitchFamily="49" charset="-122"/>
                                    <a:cs typeface="Times New Roman" panose="020206030504050203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altLang="zh-CN" b="1" i="1" smtClean="0">
                                    <a:latin typeface="Cambria Math" panose="02040503050406030204" pitchFamily="18" charset="0"/>
                                    <a:ea typeface="仿宋" panose="02010609060101010101" pitchFamily="49" charset="-122"/>
                                    <a:cs typeface="Times New Roman" panose="020206030504050203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b="1" i="1" smtClean="0">
                                    <a:latin typeface="Cambria Math" panose="02040503050406030204" pitchFamily="18" charset="0"/>
                                    <a:ea typeface="仿宋" panose="02010609060101010101" pitchFamily="49" charset="-122"/>
                                    <a:cs typeface="Times New Roman" panose="020206030504050203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altLang="zh-CN" b="1" i="1" smtClean="0">
                                    <a:latin typeface="Cambria Math" panose="02040503050406030204" pitchFamily="18" charset="0"/>
                                    <a:ea typeface="仿宋" panose="02010609060101010101" pitchFamily="49" charset="-122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e>
                              <m:e>
                                <m:r>
                                  <a:rPr lang="en-US" altLang="zh-CN" b="1" i="1" smtClean="0">
                                    <a:latin typeface="Cambria Math" panose="02040503050406030204" pitchFamily="18" charset="0"/>
                                    <a:ea typeface="仿宋" panose="02010609060101010101" pitchFamily="49" charset="-122"/>
                                    <a:cs typeface="Times New Roman" panose="02020603050405020304" pitchFamily="18" charset="0"/>
                                  </a:rPr>
                                  <m:t>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b="1" i="1" smtClean="0">
                                    <a:latin typeface="Cambria Math" panose="02040503050406030204" pitchFamily="18" charset="0"/>
                                    <a:ea typeface="仿宋" panose="02010609060101010101" pitchFamily="49" charset="-122"/>
                                    <a:cs typeface="Times New Roman" panose="020206030504050203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altLang="zh-CN" b="1" i="1" smtClean="0">
                                    <a:latin typeface="Cambria Math" panose="02040503050406030204" pitchFamily="18" charset="0"/>
                                    <a:ea typeface="仿宋" panose="02010609060101010101" pitchFamily="49" charset="-122"/>
                                    <a:cs typeface="Times New Roman" panose="02020603050405020304" pitchFamily="18" charset="0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altLang="zh-CN" b="1" i="1" smtClean="0">
                                    <a:latin typeface="Cambria Math" panose="02040503050406030204" pitchFamily="18" charset="0"/>
                                    <a:ea typeface="仿宋" panose="02010609060101010101" pitchFamily="49" charset="-122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CN" altLang="en-US" b="1"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文本框 48">
                <a:extLst>
                  <a:ext uri="{FF2B5EF4-FFF2-40B4-BE49-F238E27FC236}">
                    <a16:creationId xmlns:a16="http://schemas.microsoft.com/office/drawing/2014/main" id="{E64ED273-4409-4EBB-8861-27ACE262EC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1238" y="2956752"/>
                <a:ext cx="1214307" cy="9523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文本框 49">
            <a:extLst>
              <a:ext uri="{FF2B5EF4-FFF2-40B4-BE49-F238E27FC236}">
                <a16:creationId xmlns:a16="http://schemas.microsoft.com/office/drawing/2014/main" id="{01351DC0-1DF0-49BF-A626-DD36A9DF90A5}"/>
              </a:ext>
            </a:extLst>
          </p:cNvPr>
          <p:cNvSpPr txBox="1"/>
          <p:nvPr/>
        </p:nvSpPr>
        <p:spPr>
          <a:xfrm>
            <a:off x="3012879" y="3938459"/>
            <a:ext cx="3060385" cy="416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30000"/>
              </a:lnSpc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en-US" altLang="zh-CN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The Spin Transparent ring:</a:t>
            </a:r>
            <a:endParaRPr lang="zh-CN" altLang="en-US" b="1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EE8E657A-6664-4F1D-B3DB-8EEDBD7CAA29}"/>
              </a:ext>
            </a:extLst>
          </p:cNvPr>
          <p:cNvSpPr txBox="1"/>
          <p:nvPr/>
        </p:nvSpPr>
        <p:spPr>
          <a:xfrm>
            <a:off x="3521395" y="4432455"/>
            <a:ext cx="5320065" cy="1496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Set any required spin direction at any orbital location in a collider;</a:t>
            </a:r>
          </a:p>
          <a:p>
            <a:pPr marL="285750" indent="-28575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Maintain stable polarization during an experiment;</a:t>
            </a:r>
          </a:p>
          <a:p>
            <a:pPr marL="285750" indent="-285750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Accelerate the beam without polarization loss;</a:t>
            </a:r>
          </a:p>
        </p:txBody>
      </p:sp>
      <p:pic>
        <p:nvPicPr>
          <p:cNvPr id="75" name="图片 74">
            <a:extLst>
              <a:ext uri="{FF2B5EF4-FFF2-40B4-BE49-F238E27FC236}">
                <a16:creationId xmlns:a16="http://schemas.microsoft.com/office/drawing/2014/main" id="{14E45A2E-FED2-4FA1-A67E-E20DA3D291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557" y="2630481"/>
            <a:ext cx="2145331" cy="741804"/>
          </a:xfrm>
          <a:prstGeom prst="rect">
            <a:avLst/>
          </a:prstGeom>
        </p:spPr>
      </p:pic>
      <p:sp>
        <p:nvSpPr>
          <p:cNvPr id="78" name="箭头: 右 77">
            <a:extLst>
              <a:ext uri="{FF2B5EF4-FFF2-40B4-BE49-F238E27FC236}">
                <a16:creationId xmlns:a16="http://schemas.microsoft.com/office/drawing/2014/main" id="{AF3F0013-3179-490A-BBEC-DC45F6646D42}"/>
              </a:ext>
            </a:extLst>
          </p:cNvPr>
          <p:cNvSpPr/>
          <p:nvPr/>
        </p:nvSpPr>
        <p:spPr>
          <a:xfrm>
            <a:off x="6877444" y="3490571"/>
            <a:ext cx="472200" cy="169447"/>
          </a:xfrm>
          <a:prstGeom prst="rightArrow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id="{CF064860-F257-4D73-8A3C-3B8D35E81586}"/>
                  </a:ext>
                </a:extLst>
              </p:cNvPr>
              <p:cNvSpPr txBox="1"/>
              <p:nvPr/>
            </p:nvSpPr>
            <p:spPr>
              <a:xfrm>
                <a:off x="4668492" y="2949824"/>
                <a:ext cx="2094574" cy="10588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zh-CN" i="1" smtClean="0">
                              <a:latin typeface="Cambria Math" panose="02040503050406030204" pitchFamily="18" charset="0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  <a:ea typeface="仿宋" panose="02010609060101010101" pitchFamily="49" charset="-122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func>
                                  <m:func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  <m:t>c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 b="0" i="0" smtClean="0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  <m:t>os</m:t>
                                    </m:r>
                                  </m:fName>
                                  <m:e>
                                    <m:r>
                                      <a:rPr lang="zh-CN" altLang="en-US" b="0" i="1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  <m:t>𝜑</m:t>
                                    </m:r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altLang="zh-CN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zh-CN" altLang="en-US" i="1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  <m:t>𝜑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en-US" altLang="zh-CN" i="1" smtClean="0">
                                    <a:latin typeface="Cambria Math" panose="02040503050406030204" pitchFamily="18" charset="0"/>
                                    <a:ea typeface="仿宋" panose="02010609060101010101" pitchFamily="49" charset="-122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func>
                                  <m:func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altLang="zh-CN" b="0" i="0" smtClean="0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zh-CN" altLang="en-US" i="1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  <m:t>𝜑</m:t>
                                    </m:r>
                                  </m:e>
                                </m:func>
                              </m:e>
                              <m:e>
                                <m:func>
                                  <m:func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altLang="zh-CN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  <m:t>c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zh-CN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  <m:t>os</m:t>
                                    </m:r>
                                  </m:fName>
                                  <m:e>
                                    <m:r>
                                      <a:rPr lang="zh-CN" altLang="en-US" i="1">
                                        <a:latin typeface="Cambria Math" panose="02040503050406030204" pitchFamily="18" charset="0"/>
                                        <a:ea typeface="仿宋" panose="02010609060101010101" pitchFamily="49" charset="-122"/>
                                        <a:cs typeface="Times New Roman" panose="02020603050405020304" pitchFamily="18" charset="0"/>
                                      </a:rPr>
                                      <m:t>𝜑</m:t>
                                    </m:r>
                                  </m:e>
                                </m:func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  <a:ea typeface="仿宋" panose="02010609060101010101" pitchFamily="49" charset="-122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i="1" smtClean="0">
                                    <a:latin typeface="Cambria Math" panose="02040503050406030204" pitchFamily="18" charset="0"/>
                                    <a:ea typeface="仿宋" panose="02010609060101010101" pitchFamily="49" charset="-122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  <a:ea typeface="仿宋" panose="02010609060101010101" pitchFamily="49" charset="-122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  <a:ea typeface="仿宋" panose="02010609060101010101" pitchFamily="49" charset="-122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zh-CN" altLang="en-US"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id="{CF064860-F257-4D73-8A3C-3B8D35E815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492" y="2949824"/>
                <a:ext cx="2094574" cy="1058880"/>
              </a:xfrm>
              <a:prstGeom prst="rect">
                <a:avLst/>
              </a:prstGeom>
              <a:blipFill>
                <a:blip r:embed="rId6"/>
                <a:stretch>
                  <a:fillRect r="-14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2277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3">
            <a:extLst>
              <a:ext uri="{FF2B5EF4-FFF2-40B4-BE49-F238E27FC236}">
                <a16:creationId xmlns:a16="http://schemas.microsoft.com/office/drawing/2014/main" id="{2452193D-6868-4984-9B68-86C1E402EF5C}"/>
              </a:ext>
            </a:extLst>
          </p:cNvPr>
          <p:cNvSpPr txBox="1">
            <a:spLocks/>
          </p:cNvSpPr>
          <p:nvPr/>
        </p:nvSpPr>
        <p:spPr>
          <a:xfrm>
            <a:off x="1" y="133351"/>
            <a:ext cx="4983479" cy="646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2000"/>
              </a:spcBef>
              <a:buClr>
                <a:srgbClr val="B739B9"/>
              </a:buClr>
            </a:pP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spin control of proton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572E46F-4ABC-475A-98E0-46D98ADC19C3}"/>
              </a:ext>
            </a:extLst>
          </p:cNvPr>
          <p:cNvSpPr txBox="1"/>
          <p:nvPr/>
        </p:nvSpPr>
        <p:spPr>
          <a:xfrm>
            <a:off x="80010" y="875148"/>
            <a:ext cx="9063990" cy="458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en-US" altLang="zh-CN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Transparent Spin</a:t>
            </a:r>
            <a:endParaRPr lang="zh-CN" altLang="en-US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7016EC80-803F-428A-AD07-93653B1BF8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751" y="1561438"/>
            <a:ext cx="4022849" cy="442141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5C639CCF-7A85-4BCC-B6D9-950CB3B2B62A}"/>
                  </a:ext>
                </a:extLst>
              </p:cNvPr>
              <p:cNvSpPr txBox="1"/>
              <p:nvPr/>
            </p:nvSpPr>
            <p:spPr>
              <a:xfrm>
                <a:off x="6397606" y="3228945"/>
                <a:ext cx="850939" cy="400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just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m:t>𝐺</m:t>
                      </m:r>
                      <m:r>
                        <a:rPr lang="zh-CN" altLang="en-US" sz="2000" b="0" i="1" smtClean="0">
                          <a:latin typeface="Cambria Math" panose="020405030504060302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m:t>𝛾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m:t>𝑘</m:t>
                      </m:r>
                    </m:oMath>
                  </m:oMathPara>
                </a14:m>
                <a:endParaRPr lang="zh-CN" altLang="en-US" sz="2000"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5C639CCF-7A85-4BCC-B6D9-950CB3B2B6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606" y="3228945"/>
                <a:ext cx="850939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本框 3">
            <a:extLst>
              <a:ext uri="{FF2B5EF4-FFF2-40B4-BE49-F238E27FC236}">
                <a16:creationId xmlns:a16="http://schemas.microsoft.com/office/drawing/2014/main" id="{44C82644-9E21-4CDC-8BD6-84F78A622027}"/>
              </a:ext>
            </a:extLst>
          </p:cNvPr>
          <p:cNvSpPr txBox="1"/>
          <p:nvPr/>
        </p:nvSpPr>
        <p:spPr>
          <a:xfrm>
            <a:off x="5892800" y="2976504"/>
            <a:ext cx="482600" cy="452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20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(c)</a:t>
            </a:r>
            <a:endParaRPr lang="zh-CN" altLang="en-US" sz="2000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102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 idx="4294967295"/>
          </p:nvPr>
        </p:nvSpPr>
        <p:spPr>
          <a:xfrm>
            <a:off x="0" y="67134"/>
            <a:ext cx="8663939" cy="64633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2000"/>
              </a:spcBef>
              <a:buClr>
                <a:srgbClr val="B739B9"/>
              </a:buClr>
            </a:pP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</a:t>
            </a:r>
            <a:r>
              <a:rPr lang="en-US" altLang="zh-CN" sz="32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spin navigator</a:t>
            </a:r>
            <a:endParaRPr lang="en-US" altLang="zh-CN" sz="320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7305F144-2BDE-4D8E-B167-213288F84D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259" y="1914820"/>
            <a:ext cx="4023709" cy="1607959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167B8391-5204-4588-912A-A6C703CB8C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259" y="3650662"/>
            <a:ext cx="4016088" cy="2248095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4D05DD67-67D5-4164-9B5D-9AE57C051B16}"/>
              </a:ext>
            </a:extLst>
          </p:cNvPr>
          <p:cNvSpPr txBox="1"/>
          <p:nvPr/>
        </p:nvSpPr>
        <p:spPr>
          <a:xfrm>
            <a:off x="223199" y="1054033"/>
            <a:ext cx="6220132" cy="416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altLang="zh-CN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The spin navigator provides rotation around the z and y axes. </a:t>
            </a:r>
            <a:endParaRPr lang="zh-CN" altLang="en-US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B465118D-F408-4AE4-A08B-CB71EC1FD58C}"/>
              </a:ext>
            </a:extLst>
          </p:cNvPr>
          <p:cNvSpPr txBox="1"/>
          <p:nvPr/>
        </p:nvSpPr>
        <p:spPr>
          <a:xfrm>
            <a:off x="158750" y="6026640"/>
            <a:ext cx="8985250" cy="700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600">
                <a:latin typeface="Times New Roman" panose="02020603050405020304" pitchFamily="18" charset="0"/>
                <a:cs typeface="Times New Roman" panose="02020603050405020304" pitchFamily="18" charset="0"/>
              </a:rPr>
              <a:t>Filatov Y N, et al. Hadron polarization control at integer spin resonances in synchrotrons using a spin navigator[J]. PRAB, 2021, 24(6): 061001.</a:t>
            </a:r>
            <a:endParaRPr lang="zh-CN" altLang="en-US" sz="1600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BBD44478-31E3-4F7E-8510-77D856E76B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7359" y="4088875"/>
            <a:ext cx="3530781" cy="137167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1E485BE4-BDEF-4B9F-A8C0-E7ABFC7926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97359" y="2185372"/>
            <a:ext cx="3264068" cy="53342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F1B4B10F-FBE0-4EE0-9D95-F1F351D3F68D}"/>
                  </a:ext>
                </a:extLst>
              </p:cNvPr>
              <p:cNvSpPr txBox="1"/>
              <p:nvPr/>
            </p:nvSpPr>
            <p:spPr>
              <a:xfrm>
                <a:off x="5358404" y="2727941"/>
                <a:ext cx="2541978" cy="5271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just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2000" i="1" smtClean="0">
                              <a:latin typeface="Cambria Math" panose="02040503050406030204" pitchFamily="18" charset="0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m:t>𝐺</m:t>
                      </m:r>
                      <m:r>
                        <a:rPr lang="zh-CN" altLang="en-US" sz="2000" b="0" i="1" smtClean="0">
                          <a:latin typeface="Cambria Math" panose="020405030504060302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m:t>𝛾</m:t>
                      </m:r>
                      <m:box>
                        <m:boxPr>
                          <m:ctrlPr>
                            <a:rPr lang="zh-CN" altLang="en-US" sz="2000" b="0" i="1" smtClean="0">
                              <a:latin typeface="Cambria Math" panose="02040503050406030204" pitchFamily="18" charset="0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仿宋" panose="02010609060101010101" pitchFamily="49" charset="-122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仿宋" panose="02010609060101010101" pitchFamily="49" charset="-122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仿宋" panose="02010609060101010101" pitchFamily="49" charset="-122"/>
                                      <a:cs typeface="Times New Roman" panose="020206030504050203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仿宋" panose="02010609060101010101" pitchFamily="49" charset="-122"/>
                                      <a:cs typeface="Times New Roman" panose="020206030504050203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仿宋" panose="02010609060101010101" pitchFamily="49" charset="-122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仿宋" panose="02010609060101010101" pitchFamily="49" charset="-122"/>
                                      <a:cs typeface="Times New Roman" panose="020206030504050203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仿宋" panose="02010609060101010101" pitchFamily="49" charset="-122"/>
                                      <a:cs typeface="Times New Roman" panose="020206030504050203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仿宋" panose="02010609060101010101" pitchFamily="49" charset="-122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  <m:r>
                                <a:rPr lang="zh-CN" altLang="en-US" sz="2000" b="0" i="1" smtClean="0">
                                  <a:latin typeface="Cambria Math" panose="02040503050406030204" pitchFamily="18" charset="0"/>
                                  <a:ea typeface="仿宋" panose="02010609060101010101" pitchFamily="49" charset="-122"/>
                                  <a:cs typeface="Times New Roman" panose="02020603050405020304" pitchFamily="18" charset="0"/>
                                </a:rPr>
                                <m:t>𝜌</m:t>
                              </m:r>
                            </m:den>
                          </m:f>
                        </m:e>
                      </m:box>
                      <m:r>
                        <a:rPr lang="en-US" altLang="zh-CN" sz="2000" b="0" i="1" smtClean="0">
                          <a:latin typeface="Cambria Math" panose="020405030504060302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  <a:ea typeface="仿宋" panose="02010609060101010101" pitchFamily="49" charset="-122"/>
                              <a:cs typeface="Times New Roman" panose="020206030504050203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仿宋" panose="02010609060101010101" pitchFamily="49" charset="-122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仿宋" panose="02010609060101010101" pitchFamily="49" charset="-122"/>
                                  <a:cs typeface="Times New Roman" panose="02020603050405020304" pitchFamily="18" charset="0"/>
                                </a:rPr>
                                <m:t>𝑒𝐺</m:t>
                              </m:r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  <a:ea typeface="仿宋" panose="02010609060101010101" pitchFamily="49" charset="-122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  <a:ea typeface="仿宋" panose="02010609060101010101" pitchFamily="49" charset="-122"/>
                                      <a:cs typeface="Times New Roman" panose="020206030504050203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  <a:ea typeface="仿宋" panose="02010609060101010101" pitchFamily="49" charset="-122"/>
                                      <a:cs typeface="Times New Roman" panose="020206030504050203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  <a:ea typeface="仿宋" panose="02010609060101010101" pitchFamily="49" charset="-122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  <a:ea typeface="仿宋" panose="02010609060101010101" pitchFamily="49" charset="-122"/>
                                      <a:cs typeface="Times New Roman" panose="020206030504050203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  <a:ea typeface="仿宋" panose="02010609060101010101" pitchFamily="49" charset="-122"/>
                                      <a:cs typeface="Times New Roman" panose="020206030504050203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仿宋" panose="02010609060101010101" pitchFamily="49" charset="-122"/>
                                  <a:cs typeface="Times New Roman" panose="02020603050405020304" pitchFamily="18" charset="0"/>
                                </a:rPr>
                                <m:t>𝑚𝑐</m:t>
                              </m:r>
                              <m:r>
                                <a:rPr lang="zh-CN" altLang="en-US" sz="2000" b="0" i="1" smtClean="0">
                                  <a:latin typeface="Cambria Math" panose="02040503050406030204" pitchFamily="18" charset="0"/>
                                  <a:ea typeface="仿宋" panose="02010609060101010101" pitchFamily="49" charset="-122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zh-CN" altLang="en-US" sz="2000">
                  <a:latin typeface="Times New Roman" panose="02020603050405020304" pitchFamily="18" charset="0"/>
                  <a:ea typeface="仿宋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F1B4B10F-FBE0-4EE0-9D95-F1F351D3F6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8404" y="2727941"/>
                <a:ext cx="2541978" cy="5271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4719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 idx="4294967295"/>
          </p:nvPr>
        </p:nvSpPr>
        <p:spPr>
          <a:xfrm>
            <a:off x="0" y="67134"/>
            <a:ext cx="8663939" cy="64633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2000"/>
              </a:spcBef>
              <a:buClr>
                <a:srgbClr val="B739B9"/>
              </a:buClr>
            </a:pPr>
            <a:r>
              <a:rPr lang="en-US" altLang="zh-CN" sz="32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</a:t>
            </a:r>
            <a:r>
              <a:rPr lang="en-US" altLang="zh-CN" sz="320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spin navigator</a:t>
            </a:r>
            <a:endParaRPr lang="en-US" altLang="zh-CN" sz="320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92E03704-C950-4DF7-8EAD-EC3E04F8AC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071" y="1170784"/>
            <a:ext cx="2872989" cy="2667231"/>
          </a:xfrm>
          <a:prstGeom prst="rect">
            <a:avLst/>
          </a:prstGeom>
        </p:spPr>
      </p:pic>
      <p:sp>
        <p:nvSpPr>
          <p:cNvPr id="19" name="文本框 18">
            <a:extLst>
              <a:ext uri="{FF2B5EF4-FFF2-40B4-BE49-F238E27FC236}">
                <a16:creationId xmlns:a16="http://schemas.microsoft.com/office/drawing/2014/main" id="{83BA2D8C-713C-4098-A2E9-7662F4AE2352}"/>
              </a:ext>
            </a:extLst>
          </p:cNvPr>
          <p:cNvSpPr txBox="1"/>
          <p:nvPr/>
        </p:nvSpPr>
        <p:spPr>
          <a:xfrm>
            <a:off x="274109" y="4256997"/>
            <a:ext cx="8094195" cy="416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altLang="zh-CN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The </a:t>
            </a:r>
            <a:r>
              <a:rPr lang="en-US" altLang="zh-CN">
                <a:solidFill>
                  <a:srgbClr val="0000FF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reasonably designed navigator can provide arbitrary spin directions. </a:t>
            </a:r>
            <a:endParaRPr lang="zh-CN" altLang="en-US" b="1">
              <a:solidFill>
                <a:srgbClr val="0000FF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C67C1C0C-221D-46EE-97E1-47761220490D}"/>
              </a:ext>
            </a:extLst>
          </p:cNvPr>
          <p:cNvSpPr txBox="1"/>
          <p:nvPr/>
        </p:nvSpPr>
        <p:spPr>
          <a:xfrm>
            <a:off x="274109" y="4688920"/>
            <a:ext cx="5188472" cy="416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en-US" altLang="zh-CN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The spin navigator was designed for RHIC in 2021.</a:t>
            </a:r>
            <a:endParaRPr lang="zh-CN" altLang="en-US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6F97BCF2-E832-420C-8C60-AE77FCEDC8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1207" y="1095977"/>
            <a:ext cx="4057859" cy="150502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1EF44ED7-E6B5-41D6-A588-D057A6468F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21207" y="2742926"/>
            <a:ext cx="4026107" cy="140977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CDD6F1B0-A8F1-486C-A3A4-B36E529505D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22747198"/>
                  </p:ext>
                </p:extLst>
              </p:nvPr>
            </p:nvGraphicFramePr>
            <p:xfrm>
              <a:off x="1084971" y="5194344"/>
              <a:ext cx="675093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250310">
                      <a:extLst>
                        <a:ext uri="{9D8B030D-6E8A-4147-A177-3AD203B41FA5}">
                          <a16:colId xmlns:a16="http://schemas.microsoft.com/office/drawing/2014/main" val="1446647280"/>
                        </a:ext>
                      </a:extLst>
                    </a:gridCol>
                    <a:gridCol w="2250310">
                      <a:extLst>
                        <a:ext uri="{9D8B030D-6E8A-4147-A177-3AD203B41FA5}">
                          <a16:colId xmlns:a16="http://schemas.microsoft.com/office/drawing/2014/main" val="111584933"/>
                        </a:ext>
                      </a:extLst>
                    </a:gridCol>
                    <a:gridCol w="2250310">
                      <a:extLst>
                        <a:ext uri="{9D8B030D-6E8A-4147-A177-3AD203B41FA5}">
                          <a16:colId xmlns:a16="http://schemas.microsoft.com/office/drawing/2014/main" val="17246963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/>
                            <a:t>particle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/>
                            <a:t>p</a:t>
                          </a:r>
                          <a:endParaRPr lang="en-US" altLang="zh-CN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/>
                            <a:t>d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2853657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/>
                            <a:t>Kinetic energy(GeV/u)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19.08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11.9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774535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acc>
                                <m:accPr>
                                  <m:chr m:val="⃑"/>
                                  <m:ctrlPr>
                                    <a:rPr lang="zh-CN" altLang="en-US" smtClean="0"/>
                                  </m:ctrlPr>
                                </m:accPr>
                                <m:e>
                                  <m:r>
                                    <a:rPr lang="en-US" altLang="zh-CN" smtClean="0"/>
                                    <m:t>𝑛</m:t>
                                  </m:r>
                                </m:e>
                              </m:acc>
                            </m:oMath>
                          </a14:m>
                          <a:r>
                            <a:rPr lang="zh-CN" altLang="en-US"/>
                            <a:t> </a:t>
                          </a:r>
                          <a:r>
                            <a:rPr lang="en-US" altLang="zh-CN"/>
                            <a:t>direction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Any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Any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237961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mtClean="0"/>
                                  </m:ctrlPr>
                                </m:sSub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altLang="zh-CN" smtClean="0"/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zh-CN" smtClean="0"/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mtClean="0"/>
                                            <m:t>𝐵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mtClean="0"/>
                                            <m:t>𝑧𝑖</m:t>
                                          </m:r>
                                        </m:sub>
                                      </m:sSub>
                                      <m:r>
                                        <a:rPr lang="en-US" altLang="zh-CN" smtClean="0"/>
                                        <m:t>𝐿</m:t>
                                      </m:r>
                                    </m:e>
                                  </m:d>
                                </m:e>
                                <m:sub>
                                  <m:r>
                                    <a:rPr lang="en-US" altLang="zh-CN" smtClean="0"/>
                                    <m:t>𝑚𝑎𝑥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zh-CN"/>
                            <a:t> Tm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0.929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3.179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1948215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表格 5">
                <a:extLst>
                  <a:ext uri="{FF2B5EF4-FFF2-40B4-BE49-F238E27FC236}">
                    <a16:creationId xmlns:a16="http://schemas.microsoft.com/office/drawing/2014/main" id="{CDD6F1B0-A8F1-486C-A3A4-B36E529505D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22747198"/>
                  </p:ext>
                </p:extLst>
              </p:nvPr>
            </p:nvGraphicFramePr>
            <p:xfrm>
              <a:off x="1084971" y="5194344"/>
              <a:ext cx="675093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250310">
                      <a:extLst>
                        <a:ext uri="{9D8B030D-6E8A-4147-A177-3AD203B41FA5}">
                          <a16:colId xmlns:a16="http://schemas.microsoft.com/office/drawing/2014/main" val="1446647280"/>
                        </a:ext>
                      </a:extLst>
                    </a:gridCol>
                    <a:gridCol w="2250310">
                      <a:extLst>
                        <a:ext uri="{9D8B030D-6E8A-4147-A177-3AD203B41FA5}">
                          <a16:colId xmlns:a16="http://schemas.microsoft.com/office/drawing/2014/main" val="111584933"/>
                        </a:ext>
                      </a:extLst>
                    </a:gridCol>
                    <a:gridCol w="2250310">
                      <a:extLst>
                        <a:ext uri="{9D8B030D-6E8A-4147-A177-3AD203B41FA5}">
                          <a16:colId xmlns:a16="http://schemas.microsoft.com/office/drawing/2014/main" val="172469633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/>
                            <a:t>particle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/>
                            <a:t>p</a:t>
                          </a:r>
                          <a:endParaRPr lang="en-US" altLang="zh-CN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/>
                            <a:t>d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2853657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/>
                            <a:t>Kinetic energy(GeV/u)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19.08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11.9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774535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6"/>
                          <a:stretch>
                            <a:fillRect t="-208197" r="-2000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Any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Any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237961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t="-308197" r="-2000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0.929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3.179</a:t>
                          </a:r>
                          <a:endParaRPr lang="zh-CN" altLang="en-US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1948215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24485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E0158D12-D015-48DF-BAF2-6EC340EEAA57}"/>
              </a:ext>
            </a:extLst>
          </p:cNvPr>
          <p:cNvSpPr/>
          <p:nvPr/>
        </p:nvSpPr>
        <p:spPr>
          <a:xfrm>
            <a:off x="3787170" y="3073806"/>
            <a:ext cx="1569660" cy="7103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360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谢谢</a:t>
            </a:r>
            <a:r>
              <a:rPr lang="zh-CN" altLang="en-US" sz="3600" b="1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884535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B0F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just">
          <a:lnSpc>
            <a:spcPct val="130000"/>
          </a:lnSpc>
          <a:defRPr sz="2000" smtClean="0">
            <a:latin typeface="Times New Roman" panose="02020603050405020304" pitchFamily="18" charset="0"/>
            <a:ea typeface="仿宋" panose="02010609060101010101" pitchFamily="49" charset="-122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133451</TotalTime>
  <Words>393</Words>
  <Application>Microsoft Office PowerPoint</Application>
  <PresentationFormat>全屏显示(4:3)</PresentationFormat>
  <Paragraphs>58</Paragraphs>
  <Slides>7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0" baseType="lpstr">
      <vt:lpstr>等线</vt:lpstr>
      <vt:lpstr>等线 Light</vt:lpstr>
      <vt:lpstr>仿宋</vt:lpstr>
      <vt:lpstr>黑体</vt:lpstr>
      <vt:lpstr>楷体</vt:lpstr>
      <vt:lpstr>宋体</vt:lpstr>
      <vt:lpstr>Arial</vt:lpstr>
      <vt:lpstr>Calibri</vt:lpstr>
      <vt:lpstr>Calibri Light</vt:lpstr>
      <vt:lpstr>Cambria Math</vt:lpstr>
      <vt:lpstr>Times New Roman</vt:lpstr>
      <vt:lpstr>Wingdings</vt:lpstr>
      <vt:lpstr>Office 主题​​</vt:lpstr>
      <vt:lpstr>Preliminary considerations for the spin navigator</vt:lpstr>
      <vt:lpstr>The spin control of proton</vt:lpstr>
      <vt:lpstr>PowerPoint 演示文稿</vt:lpstr>
      <vt:lpstr>PowerPoint 演示文稿</vt:lpstr>
      <vt:lpstr>The spin navigator</vt:lpstr>
      <vt:lpstr>The spin navigator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如何提高极化电子束在对撞时间内的极化率</dc:title>
  <dc:creator>xyangzi</dc:creator>
  <cp:lastModifiedBy>李民祥</cp:lastModifiedBy>
  <cp:revision>1247</cp:revision>
  <dcterms:created xsi:type="dcterms:W3CDTF">2019-03-13T10:46:11Z</dcterms:created>
  <dcterms:modified xsi:type="dcterms:W3CDTF">2022-11-15T05:38:09Z</dcterms:modified>
</cp:coreProperties>
</file>