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57" r:id="rId4"/>
    <p:sldId id="259" r:id="rId5"/>
    <p:sldId id="262" r:id="rId6"/>
    <p:sldId id="256" r:id="rId7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8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70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5.xml"/><Relationship Id="rId3" Type="http://schemas.openxmlformats.org/officeDocument/2006/relationships/image" Target="../media/image3.png"/><Relationship Id="rId2" Type="http://schemas.openxmlformats.org/officeDocument/2006/relationships/tags" Target="../tags/tag64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6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9.xml"/><Relationship Id="rId3" Type="http://schemas.openxmlformats.org/officeDocument/2006/relationships/image" Target="../media/image11.png"/><Relationship Id="rId2" Type="http://schemas.openxmlformats.org/officeDocument/2006/relationships/tags" Target="../tags/tag68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49935" y="222250"/>
            <a:ext cx="4223385" cy="9632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3400"/>
              </a:lnSpc>
            </a:pPr>
            <a:r>
              <a:rPr lang="en-US" altLang="zh-CN" sz="2400" b="1"/>
              <a:t>Chip 9 Test</a:t>
            </a:r>
            <a:endParaRPr lang="en-US" altLang="zh-CN" sz="2400" b="1"/>
          </a:p>
          <a:p>
            <a:pPr fontAlgn="auto">
              <a:lnSpc>
                <a:spcPts val="3400"/>
              </a:lnSpc>
            </a:pPr>
            <a:r>
              <a:rPr lang="en-US" altLang="zh-CN" sz="2000"/>
              <a:t>Xiaoxu Zhang  2022/11/17</a:t>
            </a:r>
            <a:endParaRPr lang="en-US" altLang="zh-CN" sz="2000"/>
          </a:p>
        </p:txBody>
      </p:sp>
      <p:pic>
        <p:nvPicPr>
          <p:cNvPr id="4" name="图片 3" descr="微信图片_202211171209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935" y="1401445"/>
            <a:ext cx="4324400" cy="4320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976120" y="6050915"/>
            <a:ext cx="18726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test board v1.1</a:t>
            </a:r>
            <a:endParaRPr lang="zh-CN" altLang="en-US" sz="2000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Chip9_threshol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" y="1840865"/>
            <a:ext cx="6240000" cy="4680000"/>
          </a:xfrm>
          <a:prstGeom prst="rect">
            <a:avLst/>
          </a:prstGeom>
        </p:spPr>
      </p:pic>
      <p:graphicFrame>
        <p:nvGraphicFramePr>
          <p:cNvPr id="8" name="表格 7"/>
          <p:cNvGraphicFramePr/>
          <p:nvPr>
            <p:custDataLst>
              <p:tags r:id="rId2"/>
            </p:custDataLst>
          </p:nvPr>
        </p:nvGraphicFramePr>
        <p:xfrm>
          <a:off x="255270" y="837565"/>
          <a:ext cx="6333490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3145"/>
                <a:gridCol w="878840"/>
                <a:gridCol w="992505"/>
                <a:gridCol w="1012825"/>
                <a:gridCol w="1146175"/>
              </a:tblGrid>
              <a:tr h="3263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Ibias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110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1000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3V power current [A]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0.263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0.288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0.301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0.312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255270" y="185420"/>
            <a:ext cx="4525645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3000"/>
              </a:lnSpc>
            </a:pPr>
            <a:r>
              <a:rPr lang="en-US" altLang="zh-CN" sz="2400" b="1"/>
              <a:t>Chip 9  different ibias (ITHR32)</a:t>
            </a:r>
            <a:endParaRPr lang="zh-CN" altLang="en-US" sz="2400" b="1"/>
          </a:p>
        </p:txBody>
      </p:sp>
      <p:pic>
        <p:nvPicPr>
          <p:cNvPr id="6" name="图片 5" descr="Chip9_nois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530" y="1840865"/>
            <a:ext cx="6240001" cy="468000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5174615" y="200660"/>
            <a:ext cx="26003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1">
                <a:ea typeface="SimSun" panose="02010600030101010101" pitchFamily="2" charset="-122"/>
                <a:cs typeface="+mn-lt"/>
              </a:rPr>
              <a:t>电流</a:t>
            </a:r>
            <a:r>
              <a:rPr lang="en-US" sz="2400" b="1">
                <a:ea typeface="SimSun" panose="02010600030101010101" pitchFamily="2" charset="-122"/>
                <a:cs typeface="+mn-lt"/>
              </a:rPr>
              <a:t>DAC0</a:t>
            </a:r>
            <a:r>
              <a:rPr lang="zh-CN" sz="2400" b="1">
                <a:ea typeface="SimSun" panose="02010600030101010101" pitchFamily="2" charset="-122"/>
                <a:cs typeface="+mn-lt"/>
              </a:rPr>
              <a:t>控制码</a:t>
            </a:r>
            <a:endParaRPr lang="zh-CN" altLang="en-US" sz="2400" b="1">
              <a:ea typeface="SimSun" panose="02010600030101010101" pitchFamily="2" charset="-122"/>
              <a:cs typeface="+mn-lt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Chip9_threshold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2305" y="67310"/>
            <a:ext cx="5305259" cy="3312000"/>
          </a:xfrm>
          <a:prstGeom prst="rect">
            <a:avLst/>
          </a:prstGeom>
        </p:spPr>
      </p:pic>
      <p:pic>
        <p:nvPicPr>
          <p:cNvPr id="3" name="图片 2" descr="Chip9_threshold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305" y="3437890"/>
            <a:ext cx="5221622" cy="3312000"/>
          </a:xfrm>
          <a:prstGeom prst="rect">
            <a:avLst/>
          </a:prstGeom>
        </p:spPr>
      </p:pic>
      <p:pic>
        <p:nvPicPr>
          <p:cNvPr id="6" name="图片 5" descr="Chip9_noise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40" y="67310"/>
            <a:ext cx="5209886" cy="3312000"/>
          </a:xfrm>
          <a:prstGeom prst="rect">
            <a:avLst/>
          </a:prstGeom>
        </p:spPr>
      </p:pic>
      <p:pic>
        <p:nvPicPr>
          <p:cNvPr id="2" name="图片 1" descr="Chip9_noise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9440" y="3437890"/>
            <a:ext cx="5233409" cy="3312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5885" y="67310"/>
            <a:ext cx="247205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3000"/>
              </a:lnSpc>
            </a:pPr>
            <a:r>
              <a:rPr lang="en-US" altLang="zh-CN" sz="2400" b="1"/>
              <a:t>ibias10/1000</a:t>
            </a:r>
            <a:endParaRPr lang="en-US" altLang="zh-CN" sz="2400" b="1"/>
          </a:p>
          <a:p>
            <a:pPr fontAlgn="auto">
              <a:lnSpc>
                <a:spcPts val="3000"/>
              </a:lnSpc>
            </a:pPr>
            <a:r>
              <a:rPr lang="en-US" altLang="zh-CN" sz="2400" b="1"/>
              <a:t>different ITHR</a:t>
            </a:r>
            <a:endParaRPr lang="en-US" altLang="zh-CN" sz="2400" b="1"/>
          </a:p>
        </p:txBody>
      </p:sp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threshol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355" y="934085"/>
            <a:ext cx="6000000" cy="4500000"/>
          </a:xfrm>
          <a:prstGeom prst="rect">
            <a:avLst/>
          </a:prstGeom>
        </p:spPr>
      </p:pic>
      <p:pic>
        <p:nvPicPr>
          <p:cNvPr id="5" name="图片 4" descr="nois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110" y="934085"/>
            <a:ext cx="6000000" cy="4500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48615" y="311150"/>
            <a:ext cx="429133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3000"/>
              </a:lnSpc>
            </a:pPr>
            <a:r>
              <a:rPr lang="en-US" altLang="zh-CN" sz="2400" b="1"/>
              <a:t>ibias10/1000  different ITHR</a:t>
            </a:r>
            <a:endParaRPr lang="en-US" altLang="zh-CN" sz="2400" b="1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570" y="639445"/>
            <a:ext cx="5407742" cy="2160000"/>
          </a:xfrm>
          <a:prstGeom prst="rect">
            <a:avLst/>
          </a:prstGeom>
        </p:spPr>
      </p:pic>
      <p:graphicFrame>
        <p:nvGraphicFramePr>
          <p:cNvPr id="13" name="表格 12"/>
          <p:cNvGraphicFramePr/>
          <p:nvPr>
            <p:custDataLst>
              <p:tags r:id="rId2"/>
            </p:custDataLst>
          </p:nvPr>
        </p:nvGraphicFramePr>
        <p:xfrm>
          <a:off x="173355" y="2907030"/>
          <a:ext cx="597154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960"/>
                <a:gridCol w="1007745"/>
                <a:gridCol w="1014730"/>
                <a:gridCol w="1748155"/>
                <a:gridCol w="1504950"/>
              </a:tblGrid>
              <a:tr h="3352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ITHR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Mask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Fake hit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Sampled time [s]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Fake hit rate</a:t>
                      </a:r>
                      <a:endParaRPr lang="en-US" altLang="zh-CN" sz="1600"/>
                    </a:p>
                  </a:txBody>
                  <a:tcPr/>
                </a:tc>
              </a:tr>
              <a:tr h="200025">
                <a:tc rowSpan="3">
                  <a:txBody>
                    <a:bodyPr/>
                    <a:p>
                      <a:pPr algn="ctr">
                        <a:buNone/>
                      </a:pPr>
                      <a:endParaRPr lang="en-US" altLang="zh-CN" sz="1600"/>
                    </a:p>
                    <a:p>
                      <a:pPr algn="ctr">
                        <a:buNone/>
                      </a:pPr>
                      <a:r>
                        <a:rPr lang="en-US" altLang="zh-CN" sz="1600"/>
                        <a:t>16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no mask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5042430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1000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4.8e-10</a:t>
                      </a:r>
                      <a:endParaRPr lang="en-US" altLang="zh-CN" sz="1600"/>
                    </a:p>
                  </a:txBody>
                  <a:tcPr/>
                </a:tc>
              </a:tr>
              <a:tr h="13081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&gt;500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473021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1000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4.5e-11</a:t>
                      </a:r>
                      <a:endParaRPr lang="en-US" altLang="zh-CN" sz="1600"/>
                    </a:p>
                  </a:txBody>
                  <a:tcPr/>
                </a:tc>
              </a:tr>
              <a:tr h="30480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&gt;50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136753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1000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1.3e-11</a:t>
                      </a:r>
                      <a:endParaRPr lang="en-US" altLang="zh-CN" sz="1600"/>
                    </a:p>
                  </a:txBody>
                  <a:tcPr/>
                </a:tc>
              </a:tr>
              <a:tr h="189865">
                <a:tc rowSpan="3">
                  <a:txBody>
                    <a:bodyPr/>
                    <a:p>
                      <a:pPr algn="ctr">
                        <a:buNone/>
                      </a:pPr>
                      <a:endParaRPr lang="en-US" altLang="zh-CN" sz="1600"/>
                    </a:p>
                    <a:p>
                      <a:pPr algn="ctr">
                        <a:buNone/>
                      </a:pPr>
                      <a:r>
                        <a:rPr lang="en-US" altLang="zh-CN" sz="1600"/>
                        <a:t>32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no mask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3069048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1000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2.9e-10</a:t>
                      </a:r>
                      <a:endParaRPr lang="en-US" altLang="zh-CN" sz="1600"/>
                    </a:p>
                  </a:txBody>
                  <a:tcPr/>
                </a:tc>
              </a:tr>
              <a:tr h="217805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&gt;500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6426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1000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6.1e-13</a:t>
                      </a:r>
                      <a:endParaRPr lang="en-US" altLang="zh-CN" sz="1600"/>
                    </a:p>
                  </a:txBody>
                  <a:tcPr/>
                </a:tc>
              </a:tr>
              <a:tr h="30480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&gt;50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961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1000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9.2e-14</a:t>
                      </a:r>
                      <a:endParaRPr lang="en-US" altLang="zh-CN" sz="1600"/>
                    </a:p>
                  </a:txBody>
                  <a:tcPr/>
                </a:tc>
              </a:tr>
              <a:tr h="198755">
                <a:tc rowSpan="3">
                  <a:txBody>
                    <a:bodyPr/>
                    <a:p>
                      <a:pPr algn="ctr">
                        <a:buNone/>
                      </a:pPr>
                      <a:endParaRPr lang="en-US" altLang="zh-CN" sz="1600"/>
                    </a:p>
                    <a:p>
                      <a:pPr algn="ctr">
                        <a:buNone/>
                      </a:pPr>
                      <a:r>
                        <a:rPr lang="en-US" altLang="zh-CN" sz="1600"/>
                        <a:t>48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no mask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600" b="0"/>
                        <a:t>250388</a:t>
                      </a:r>
                      <a:endParaRPr lang="en-US" altLang="zh-CN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1000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2.4e-11</a:t>
                      </a:r>
                      <a:endParaRPr lang="en-US" altLang="zh-CN" sz="1600"/>
                    </a:p>
                  </a:txBody>
                  <a:tcPr/>
                </a:tc>
              </a:tr>
              <a:tr h="217805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&gt;500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889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1000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8.5e-14</a:t>
                      </a:r>
                      <a:endParaRPr lang="en-US" altLang="zh-CN" sz="1600"/>
                    </a:p>
                  </a:txBody>
                  <a:tcPr/>
                </a:tc>
              </a:tr>
              <a:tr h="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&gt;50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508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1000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4.8e-14</a:t>
                      </a:r>
                      <a:endParaRPr lang="en-US" altLang="zh-CN" sz="1600"/>
                    </a:p>
                  </a:txBody>
                  <a:tcPr/>
                </a:tc>
              </a:tr>
              <a:tr h="2266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64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no mask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455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1000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/>
                        <a:t>4.3e-14</a:t>
                      </a:r>
                      <a:endParaRPr lang="en-US" altLang="zh-CN" sz="16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15570" y="146050"/>
            <a:ext cx="2861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Fake hit rate test</a:t>
            </a:r>
            <a:endParaRPr lang="en-US" altLang="zh-CN" sz="2400" b="1"/>
          </a:p>
        </p:txBody>
      </p:sp>
      <p:sp>
        <p:nvSpPr>
          <p:cNvPr id="10" name="文本框 9"/>
          <p:cNvSpPr txBox="1"/>
          <p:nvPr/>
        </p:nvSpPr>
        <p:spPr>
          <a:xfrm>
            <a:off x="5554980" y="540385"/>
            <a:ext cx="6754495" cy="19507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ts val="3400"/>
              </a:lnSpc>
            </a:pPr>
            <a:r>
              <a:rPr lang="en-US" altLang="zh-CN" b="1"/>
              <a:t>Test process (ibias10)</a:t>
            </a:r>
            <a:endParaRPr lang="en-US" altLang="zh-CN" b="1"/>
          </a:p>
          <a:p>
            <a:pPr fontAlgn="auto">
              <a:lnSpc>
                <a:spcPts val="3400"/>
              </a:lnSpc>
            </a:pPr>
            <a:r>
              <a:rPr lang="en-US" altLang="zh-CN"/>
              <a:t>test 1:  no mask pixels, offline 1000s</a:t>
            </a:r>
            <a:endParaRPr lang="en-US" altLang="zh-CN"/>
          </a:p>
          <a:p>
            <a:pPr fontAlgn="auto">
              <a:lnSpc>
                <a:spcPts val="3400"/>
              </a:lnSpc>
            </a:pPr>
            <a:r>
              <a:rPr lang="en-US" altLang="zh-CN"/>
              <a:t>test 2:  mask fake hit pixels(fake hit &gt;500) in test 1, </a:t>
            </a:r>
            <a:r>
              <a:rPr lang="en-US" altLang="zh-CN">
                <a:sym typeface="+mn-ea"/>
              </a:rPr>
              <a:t>offline 1000s</a:t>
            </a:r>
            <a:endParaRPr lang="en-US" altLang="zh-CN">
              <a:sym typeface="+mn-ea"/>
            </a:endParaRPr>
          </a:p>
          <a:p>
            <a:pPr fontAlgn="auto">
              <a:lnSpc>
                <a:spcPts val="3400"/>
              </a:lnSpc>
            </a:pPr>
            <a:r>
              <a:rPr lang="en-US" altLang="zh-CN"/>
              <a:t>test 3:  </a:t>
            </a:r>
            <a:r>
              <a:rPr lang="en-US" altLang="zh-CN">
                <a:sym typeface="+mn-ea"/>
              </a:rPr>
              <a:t>mask fake hit pixels(fake hit &gt;50) in test 1, </a:t>
            </a:r>
            <a:r>
              <a:rPr lang="en-US" altLang="zh-CN">
                <a:sym typeface="+mn-ea"/>
              </a:rPr>
              <a:t>offline 1000s</a:t>
            </a:r>
            <a:endParaRPr lang="en-US" altLang="zh-CN">
              <a:sym typeface="+mn-ea"/>
            </a:endParaRPr>
          </a:p>
          <a:p>
            <a:pPr fontAlgn="auto">
              <a:lnSpc>
                <a:spcPts val="3400"/>
              </a:lnSpc>
            </a:pPr>
            <a:endParaRPr lang="en-US" altLang="zh-CN" sz="2000"/>
          </a:p>
          <a:p>
            <a:pPr fontAlgn="auto">
              <a:lnSpc>
                <a:spcPts val="3400"/>
              </a:lnSpc>
            </a:pPr>
            <a:endParaRPr lang="en-US" altLang="zh-CN" sz="2000"/>
          </a:p>
        </p:txBody>
      </p:sp>
      <p:pic>
        <p:nvPicPr>
          <p:cNvPr id="4" name="图片 3" descr="fake_hit_rat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080" y="2454910"/>
            <a:ext cx="5520001" cy="4140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UNIT_TABLE_BEAUTIFY" val="smartTable{0fb5f865-47f5-420c-8f74-ff60c2a74bfd}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UNIT_TABLE_BEAUTIFY" val="smartTable{377786aa-742b-4110-9c18-9c10ba1ba3c9}"/>
</p:tagLst>
</file>

<file path=ppt/tags/tag6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COMMONDATA" val="eyJoZGlkIjoiYWI3NDVkNzFlMGJhZDRlNmRiOWUwNmRjMDNkNmQ1OWQifQ=="/>
  <p:tag name="KSO_WPP_MARK_KEY" val="b69da90d-e89d-426d-af34-b1946627284e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698</Words>
  <Application>WPS 演示</Application>
  <PresentationFormat>宽屏</PresentationFormat>
  <Paragraphs>153</Paragraphs>
  <Slides>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SimSun</vt:lpstr>
      <vt:lpstr>Wingdings</vt:lpstr>
      <vt:lpstr>Wingdings</vt:lpstr>
      <vt:lpstr>Microsoft YaHei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小旭</cp:lastModifiedBy>
  <cp:revision>160</cp:revision>
  <dcterms:created xsi:type="dcterms:W3CDTF">2019-06-19T02:08:00Z</dcterms:created>
  <dcterms:modified xsi:type="dcterms:W3CDTF">2022-11-24T08:44:21Z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DDB86C9EB00246088A35F1A86DDDB2EF</vt:lpwstr>
  </property>
</Properties>
</file>