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4" r:id="rId2"/>
    <p:sldId id="287" r:id="rId3"/>
    <p:sldId id="256" r:id="rId4"/>
    <p:sldId id="259" r:id="rId5"/>
    <p:sldId id="260" r:id="rId6"/>
    <p:sldId id="291" r:id="rId7"/>
    <p:sldId id="288" r:id="rId8"/>
    <p:sldId id="289" r:id="rId9"/>
    <p:sldId id="292" r:id="rId10"/>
    <p:sldId id="257" r:id="rId11"/>
    <p:sldId id="29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99659-FEA5-4EDB-A7D7-8054FFD65CF1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0A105-EF99-4FEF-B92F-B1D9028B55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0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29982-F180-4315-9D28-DB3D80DA5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789EA8-99DF-4330-9B9E-616F6D33E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446ABF-84ED-494B-BE6F-39E4F1B3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71B-C9B8-4CAD-A34B-577B5699154C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0F4D8E-6380-4CF5-A0EC-FA9F3910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3F69B4-EEF2-4495-BE56-C78713E7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44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EA645-7AB1-409C-940E-5C325054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AE274B-BC0D-4508-B3AB-6FCB1DF26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92537C-CB6C-4BC8-9A31-17DC690E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DA9-BFB2-4E37-B50F-80A3DC7B2F5B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800F75-3DB1-4ED7-92B3-AA9C9EB8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35EDB2-4A91-4EDF-8DA9-CA1AF613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54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34DB70-A873-4176-9AE0-A5C32A326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1EDC10-D527-4D91-AECA-BA13A887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BA6D8D-E7FD-4A32-B836-C02BF7BC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C326-707F-4C04-8548-1347916C8F57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E9C6DD-51BE-4E31-BC3F-7B4B3A6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36BDE5-41E3-4C5F-B2F5-707A2F17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9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75BA6-0505-4F3F-B5DE-D5DBC331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64E98A-7CA9-4BAE-9E7B-1673A51D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E48EA2-8D96-4B72-95A2-CF6B4F5F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BC94-7304-4711-8994-19CF2375FB6B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F58489-E232-45C8-9FE4-C9A825B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907FEA-F936-420C-AEAC-E2DAF1FD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64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AB9E0-DC68-4D1C-AE71-9F901BDE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23B5F8-8CA9-4AAF-B51C-5B510E766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AC662-9B76-4AD8-AFA6-D7499BD3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94B6-EB96-4144-B97A-65105631882D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21D0D0-41B2-4F11-8CFC-2DE8BD3D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6F8D42-DA22-432D-A040-45BA8781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41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26558-0758-43CF-80D4-1057B066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00DBAA-9B71-48F3-A39D-ED2352833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98B5B9-0E7E-4D86-B28F-DFB27E087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6EFC4B-9AFF-4CE0-A8E6-31AFAA43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66C1-AF4E-40B7-BCB2-8140BAF724C2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16D18D-3315-4553-BB50-3AA4C58A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86B859-6909-49F3-8B50-DF0E220C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8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9B7A85-D40C-40FC-A0B8-B4CA4C81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DA7817-5733-4DED-8C90-3AF6E1944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1FBF33-FC21-413B-80F0-FED445643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899753-0533-47FF-94E4-BC6FDB23E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7E66D3-F370-4307-8E85-5236352E5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5F14370-FEEE-458E-BC7C-415EB05F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7638-D5CE-4762-9DDA-755B96B7F347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D1AB3C-445B-4751-A6C3-7CF6EA65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8521AD-D0C3-421B-9AD2-1192C36A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62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364D7-6EA5-4458-86DF-CC96C8B6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F92308-4375-4D9B-8ACF-D7EE4F70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19D-578F-4436-AE59-45DB1E83DC32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3D42AC-7B00-42FF-95BC-27F06FD0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0CF7C3-9C02-4FB4-B517-5D19434B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8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749CA2-B70F-4C50-AF3F-01853CF0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0B0-0EED-4432-9A6F-E34BB03B11A2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22131D-E923-463B-AC37-BF21DA8A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241125-1AF3-49FD-B595-A833A8C7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09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0770CB-923B-4EA2-ADF4-5B0C7A89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468EF7-A787-4C84-A9CA-B1D010ABE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679F53-5F42-45FF-A50C-5EBA19DF0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4CBD81-8D5E-4E36-8F8E-DC29408D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E4B-56AE-4B02-9870-A54792D7A2C4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198B2B-BCD3-4188-BA02-5B4754E2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A9E1AB-EA3F-41CB-90CF-E9C604EF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DD515-5DA5-4A7F-8B3F-79D9D8CC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030C3E-819B-4B76-85E7-74B5B812A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E5AB95-52D5-40EE-8C15-E1866FE1C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A67446-CFA9-483B-B489-DD91D06C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0FB4-06B7-4AC7-B248-2E1CC2F0384F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8C7917-C0DA-4690-A624-C32DAAFC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F1608C-CD2C-46A7-ADB0-E91537D7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11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2F8B4B-BEB0-4379-8F88-21AB34F3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71112C-C55B-42A7-A391-146DFC8FD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510486-2B13-483C-B174-FDEC057DE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FED48-6489-4C18-B73D-2E6E77BECF0A}" type="datetime1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B393BE-BC75-48B7-AC86-BDCFDC89C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F46E54-E24C-4867-9574-8AE0C0D8D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FC17-3F7F-4629-8B43-BDA7D74FC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3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EC14FE4-3BBF-408F-AC51-A90DDEC6224C}"/>
              </a:ext>
            </a:extLst>
          </p:cNvPr>
          <p:cNvSpPr/>
          <p:nvPr/>
        </p:nvSpPr>
        <p:spPr>
          <a:xfrm>
            <a:off x="1490134" y="1698549"/>
            <a:ext cx="9271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/>
              <a:t>Preliminary waveform selection and charge analysis of beam test data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54AAA49-24FB-4C6E-8291-8B3303F3F6AC}"/>
              </a:ext>
            </a:extLst>
          </p:cNvPr>
          <p:cNvSpPr txBox="1"/>
          <p:nvPr/>
        </p:nvSpPr>
        <p:spPr>
          <a:xfrm>
            <a:off x="902001" y="3851401"/>
            <a:ext cx="1038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/>
              <a:t>Yaxin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Shen,Mingyi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Dong,Guang</a:t>
            </a:r>
            <a:r>
              <a:rPr lang="en-US" altLang="zh-CN" sz="2800" dirty="0"/>
              <a:t> Zhao, </a:t>
            </a:r>
            <a:r>
              <a:rPr lang="en-US" altLang="zh-CN" sz="2800" dirty="0" err="1"/>
              <a:t>Linghui</a:t>
            </a:r>
            <a:r>
              <a:rPr lang="en-US" altLang="zh-CN" sz="2800" dirty="0"/>
              <a:t> Wu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9D48D9-C6A1-4754-A663-C472BB6C90E4}"/>
              </a:ext>
            </a:extLst>
          </p:cNvPr>
          <p:cNvSpPr txBox="1"/>
          <p:nvPr/>
        </p:nvSpPr>
        <p:spPr>
          <a:xfrm>
            <a:off x="4017433" y="4850355"/>
            <a:ext cx="41571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</a:rPr>
              <a:t>Cluster Counting Meeting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C25A40-3692-4218-A5C2-F688FC32A7BD}"/>
              </a:ext>
            </a:extLst>
          </p:cNvPr>
          <p:cNvSpPr txBox="1"/>
          <p:nvPr/>
        </p:nvSpPr>
        <p:spPr>
          <a:xfrm>
            <a:off x="4797257" y="5585845"/>
            <a:ext cx="259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Nov 24,2022</a:t>
            </a:r>
            <a:endParaRPr lang="zh-CN" altLang="en-US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0B0C2C-3C50-4D01-83EC-4C30D485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09716" cy="1502892"/>
          </a:xfrm>
          <a:prstGeom prst="rect">
            <a:avLst/>
          </a:prstGeom>
        </p:spPr>
      </p:pic>
      <p:pic>
        <p:nvPicPr>
          <p:cNvPr id="7" name="Picture 2" descr="https://pic.gerenjianli.com/xiaohui2046/b53.jpg">
            <a:extLst>
              <a:ext uri="{FF2B5EF4-FFF2-40B4-BE49-F238E27FC236}">
                <a16:creationId xmlns:a16="http://schemas.microsoft.com/office/drawing/2014/main" id="{8DD2A3ED-DB3D-4A4A-AF41-53A0A0227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571" y="100177"/>
            <a:ext cx="1402715" cy="14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2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C196DA-4BFE-44F9-9842-DC9854B02D43}"/>
              </a:ext>
            </a:extLst>
          </p:cNvPr>
          <p:cNvSpPr txBox="1"/>
          <p:nvPr/>
        </p:nvSpPr>
        <p:spPr>
          <a:xfrm>
            <a:off x="865454" y="720527"/>
            <a:ext cx="1053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Select a channel with a large mean for drawing waveform(root29,channel11)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r>
              <a:rPr lang="en-US" altLang="zh-CN" b="1" dirty="0"/>
              <a:t>find that some waveforms have more than one big peak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A50D44-C601-46D2-871B-22CB845A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84" y="1424971"/>
            <a:ext cx="5353050" cy="16859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9E46166-5D94-44B5-B58E-C86843C3C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6" y="3043672"/>
            <a:ext cx="5267325" cy="17240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2A4B2C-6E46-4A93-AB7C-3029C56AC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235" y="1424971"/>
            <a:ext cx="5467350" cy="17716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DC6306-45A1-4CDD-A64F-C379BF32C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310" y="3196621"/>
            <a:ext cx="5248275" cy="17240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9816C2-C0B7-429B-A81B-3F011EC28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723" y="4935898"/>
            <a:ext cx="5286375" cy="1714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0CB5A1-1846-4DA4-AF19-E845B2C14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02" y="4854936"/>
            <a:ext cx="5495925" cy="1876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8073" y="92364"/>
            <a:ext cx="419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Discussion:</a:t>
            </a:r>
            <a:endParaRPr lang="zh-CN" altLang="en-US" sz="4000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47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FE5CB5C-E3AF-4EA0-8839-DCA6D8371930}"/>
              </a:ext>
            </a:extLst>
          </p:cNvPr>
          <p:cNvSpPr/>
          <p:nvPr/>
        </p:nvSpPr>
        <p:spPr>
          <a:xfrm>
            <a:off x="411462" y="413969"/>
            <a:ext cx="2416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400" b="1" dirty="0">
                <a:solidFill>
                  <a:prstClr val="black"/>
                </a:solidFill>
                <a:latin typeface="等线 Light" panose="020F0302020204030204"/>
                <a:ea typeface="等线 Light" panose="02010600030101010101" pitchFamily="2" charset="-122"/>
              </a:rPr>
              <a:t>Summary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EDB2D12-E03A-4F12-85AA-E17F606C0FF3}"/>
              </a:ext>
            </a:extLst>
          </p:cNvPr>
          <p:cNvSpPr txBox="1"/>
          <p:nvPr/>
        </p:nvSpPr>
        <p:spPr>
          <a:xfrm>
            <a:off x="699910" y="1422400"/>
            <a:ext cx="10600267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Preliminary waveform selection performed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Charge distribution and maximum amplitude distribution obtained.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</a:rPr>
              <a:t>   It seems that the gains of channel 7 and 11 are much higher  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To do: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Future analysis with peak finding algorithm </a:t>
            </a:r>
          </a:p>
          <a:p>
            <a:pPr lvl="1"/>
            <a:endParaRPr lang="en-US" altLang="zh-CN" sz="32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endParaRPr lang="en-US" altLang="zh-CN" sz="2800" dirty="0">
              <a:solidFill>
                <a:prstClr val="black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1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04C82F3-E360-40A8-BD95-E0934A8B7CAD}"/>
              </a:ext>
            </a:extLst>
          </p:cNvPr>
          <p:cNvSpPr/>
          <p:nvPr/>
        </p:nvSpPr>
        <p:spPr>
          <a:xfrm>
            <a:off x="529661" y="447835"/>
            <a:ext cx="3052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prstClr val="black"/>
                </a:solidFill>
                <a:latin typeface="等线 Light" panose="020F0302020204030204"/>
                <a:ea typeface="等线 Light" panose="02010600030101010101" pitchFamily="2" charset="-122"/>
                <a:cs typeface="+mj-cs"/>
              </a:rPr>
              <a:t>Introduction</a:t>
            </a:r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018EA9-41AE-4F92-A0FC-AAF21FBAF050}"/>
              </a:ext>
            </a:extLst>
          </p:cNvPr>
          <p:cNvSpPr/>
          <p:nvPr/>
        </p:nvSpPr>
        <p:spPr>
          <a:xfrm>
            <a:off x="1273603" y="1467901"/>
            <a:ext cx="9902397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prstClr val="black"/>
                </a:solidFill>
              </a:rPr>
              <a:t>Waveform selection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prstClr val="black"/>
                </a:solidFill>
              </a:rPr>
              <a:t>Charge distribution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Charge distribution of each channel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Fitted to Landau distribution </a:t>
            </a:r>
            <a:endParaRPr lang="en-US" altLang="zh-CN" sz="32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prstClr val="black"/>
                </a:solidFill>
              </a:rPr>
              <a:t>Maximum amplitude distribution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32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3200" b="1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>
                <a:solidFill>
                  <a:prstClr val="black"/>
                </a:solidFill>
              </a:rPr>
              <a:t>   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3200" dirty="0">
              <a:solidFill>
                <a:prstClr val="black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16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0D76A6-6B8B-4E1C-9CD7-62917877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24" y="2651667"/>
            <a:ext cx="3794815" cy="380631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4DE2BD2-95CC-4FC3-8C89-2AE6E8EF25A7}"/>
              </a:ext>
            </a:extLst>
          </p:cNvPr>
          <p:cNvSpPr txBox="1"/>
          <p:nvPr/>
        </p:nvSpPr>
        <p:spPr>
          <a:xfrm>
            <a:off x="469655" y="1102791"/>
            <a:ext cx="1144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468" y="1702039"/>
            <a:ext cx="6118264" cy="434527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1674" y="1728337"/>
            <a:ext cx="4904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Experiment condition: Gas : 80/20</a:t>
            </a:r>
          </a:p>
          <a:p>
            <a:r>
              <a:rPr lang="en-US" altLang="zh-CN" dirty="0"/>
              <a:t>                                    Sampling rate: 1.5Ghz</a:t>
            </a:r>
          </a:p>
          <a:p>
            <a:r>
              <a:rPr lang="en-US" altLang="zh-CN" dirty="0"/>
              <a:t>                                    Angle: 0  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21674" y="277091"/>
            <a:ext cx="893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Data file:tbdata_29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6886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Waveform selection</a:t>
            </a:r>
            <a:endParaRPr lang="zh-CN" altLang="en-US" b="1" dirty="0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3E41EB-FC13-465D-9524-ED0BC8D63E36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741276" y="2355747"/>
            <a:ext cx="3937519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Find all the local max of the waveform (&gt;0.015mV)</a:t>
            </a:r>
          </a:p>
          <a:p>
            <a:pPr marL="342900" indent="-342900">
              <a:buAutoNum type="arabicPeriod"/>
            </a:pP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For each local maximum points, find the nearest early point, whose slope starts to decrease (inflection point)</a:t>
            </a:r>
          </a:p>
          <a:p>
            <a:pPr marL="342900" indent="-342900">
              <a:buAutoNum type="arabicPeriod"/>
            </a:pP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The Amplitude distance between the local maximum and the inflection points is recorded as the rising edge.   </a:t>
            </a:r>
            <a:endParaRPr lang="zh-CN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2308" y="6147635"/>
            <a:ext cx="950011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00" b="1" dirty="0">
                <a:latin typeface="Arial" panose="020B0604020202020204" pitchFamily="34" charset="0"/>
              </a:rPr>
              <a:t>The points marked in the figure are </a:t>
            </a:r>
            <a:r>
              <a:rPr lang="en-US" altLang="zh-CN" sz="1900" b="1" dirty="0">
                <a:solidFill>
                  <a:srgbClr val="0000FF"/>
                </a:solidFill>
                <a:latin typeface="Arial" panose="020B0604020202020204" pitchFamily="34" charset="0"/>
              </a:rPr>
              <a:t>local maximum points </a:t>
            </a:r>
            <a:r>
              <a:rPr lang="en-US" altLang="zh-CN" sz="1900" b="1" dirty="0">
                <a:latin typeface="Arial" panose="020B0604020202020204" pitchFamily="34" charset="0"/>
              </a:rPr>
              <a:t>and</a:t>
            </a:r>
            <a:r>
              <a:rPr lang="en-US" altLang="zh-CN" sz="1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900" b="1" dirty="0">
                <a:solidFill>
                  <a:srgbClr val="FF0000"/>
                </a:solidFill>
                <a:latin typeface="Arial" panose="020B0604020202020204" pitchFamily="34" charset="0"/>
              </a:rPr>
              <a:t>inflection points</a:t>
            </a:r>
            <a:endParaRPr lang="zh-CN" alt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50667" y="2241613"/>
            <a:ext cx="6634813" cy="3982669"/>
            <a:chOff x="428717" y="2203409"/>
            <a:chExt cx="7243707" cy="447341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782" y="2203409"/>
              <a:ext cx="7115642" cy="4190687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 rot="16200000">
              <a:off x="-246055" y="4130741"/>
              <a:ext cx="1685570" cy="336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Amplitude (mV)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650582" y="6331136"/>
              <a:ext cx="1021661" cy="34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Time (ns)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等腰三角形 17"/>
          <p:cNvSpPr/>
          <p:nvPr/>
        </p:nvSpPr>
        <p:spPr>
          <a:xfrm rot="10800000">
            <a:off x="3722914" y="3514991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 rot="10800000">
            <a:off x="3745773" y="2763403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等腰三角形 25"/>
          <p:cNvSpPr/>
          <p:nvPr/>
        </p:nvSpPr>
        <p:spPr>
          <a:xfrm rot="10800000">
            <a:off x="2110629" y="3064054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481244" y="4810339"/>
            <a:ext cx="537366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66982" y="1492415"/>
            <a:ext cx="861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Select good waveforms for peak finding analysis 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6264" y="133939"/>
            <a:ext cx="10515600" cy="1325563"/>
          </a:xfrm>
        </p:spPr>
        <p:txBody>
          <a:bodyPr/>
          <a:lstStyle/>
          <a:p>
            <a:r>
              <a:rPr lang="en-US" altLang="zh-CN" b="1" dirty="0"/>
              <a:t>waveform selection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t="5306"/>
          <a:stretch>
            <a:fillRect/>
          </a:stretch>
        </p:blipFill>
        <p:spPr>
          <a:xfrm>
            <a:off x="5187820" y="4077476"/>
            <a:ext cx="3298495" cy="235581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12106" y="1455333"/>
            <a:ext cx="7548418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Valid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 with maximum amplitude&gt;0.03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Case Ⅰ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 g</a:t>
            </a:r>
            <a:r>
              <a:rPr lang="zh-CN" altLang="en-US" sz="2000" b="1" dirty="0"/>
              <a:t>ood </a:t>
            </a:r>
            <a:r>
              <a:rPr lang="en-US" altLang="zh-CN" sz="2000" b="1" dirty="0"/>
              <a:t>waveforms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with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multi-peaks(number of </a:t>
            </a:r>
            <a:r>
              <a:rPr lang="zh-CN" altLang="en-US" sz="2000" b="1" dirty="0"/>
              <a:t>rising edges between 0.</a:t>
            </a:r>
            <a:r>
              <a:rPr lang="en-US" altLang="zh-CN" sz="2000" b="1" dirty="0"/>
              <a:t>0</a:t>
            </a:r>
            <a:r>
              <a:rPr lang="zh-CN" altLang="en-US" sz="2000" b="1" dirty="0"/>
              <a:t>1 and 0.</a:t>
            </a:r>
            <a:r>
              <a:rPr lang="en-US" altLang="zh-CN" sz="2000" b="1" dirty="0"/>
              <a:t>0</a:t>
            </a:r>
            <a:r>
              <a:rPr lang="zh-CN" altLang="en-US" sz="2000" b="1" dirty="0"/>
              <a:t>3</a:t>
            </a:r>
            <a:r>
              <a:rPr lang="en-US" altLang="zh-CN" sz="2000" b="1" dirty="0"/>
              <a:t>mV more than 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r>
              <a:rPr lang="en-US" altLang="zh-CN" sz="2000" b="1" dirty="0"/>
              <a:t>    </a:t>
            </a: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C3E41EB-FC13-465D-9524-ED0BC8D63E36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3C1BB2-B097-4BAF-AF4F-717AF197991C}"/>
              </a:ext>
            </a:extLst>
          </p:cNvPr>
          <p:cNvSpPr txBox="1"/>
          <p:nvPr/>
        </p:nvSpPr>
        <p:spPr>
          <a:xfrm>
            <a:off x="6252601" y="6385030"/>
            <a:ext cx="935782" cy="30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Time (ns)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436201-3774-4AA6-BC70-609D24224403}"/>
              </a:ext>
            </a:extLst>
          </p:cNvPr>
          <p:cNvSpPr txBox="1"/>
          <p:nvPr/>
        </p:nvSpPr>
        <p:spPr>
          <a:xfrm rot="16200000">
            <a:off x="4251063" y="5101493"/>
            <a:ext cx="1500659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Amplitude (mV)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8859170" y="4061636"/>
            <a:ext cx="3071909" cy="2387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4436201-3774-4AA6-BC70-609D24224403}"/>
              </a:ext>
            </a:extLst>
          </p:cNvPr>
          <p:cNvSpPr txBox="1"/>
          <p:nvPr/>
        </p:nvSpPr>
        <p:spPr>
          <a:xfrm rot="16200000">
            <a:off x="8014160" y="5101492"/>
            <a:ext cx="1500659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Amplitude (mV)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3C1BB2-B097-4BAF-AF4F-717AF197991C}"/>
              </a:ext>
            </a:extLst>
          </p:cNvPr>
          <p:cNvSpPr txBox="1"/>
          <p:nvPr/>
        </p:nvSpPr>
        <p:spPr>
          <a:xfrm>
            <a:off x="9823285" y="6356350"/>
            <a:ext cx="935782" cy="30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Time (ns)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94703"/>
              </p:ext>
            </p:extLst>
          </p:nvPr>
        </p:nvGraphicFramePr>
        <p:xfrm>
          <a:off x="580323" y="1945640"/>
          <a:ext cx="37592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1718103967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134093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</a:t>
                      </a:r>
                      <a:r>
                        <a:rPr lang="en-US" altLang="zh-CN" baseline="0" dirty="0"/>
                        <a:t> entries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84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Valid</a:t>
                      </a:r>
                      <a:r>
                        <a:rPr lang="en-US" altLang="zh-CN" baseline="0" dirty="0"/>
                        <a:t> entries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2791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197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Case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Ⅰ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877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0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Case Ⅱ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1914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610015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4725953" y="2538677"/>
            <a:ext cx="753457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Case Ⅱ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number of rising edges between 0.01 and 0.03mv not more than 6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D741D5-333F-4053-91D1-78A35087B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" y="3531421"/>
            <a:ext cx="3366179" cy="29055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28EA271-6D4A-48EF-99A0-DE617787669D}"/>
              </a:ext>
            </a:extLst>
          </p:cNvPr>
          <p:cNvSpPr txBox="1"/>
          <p:nvPr/>
        </p:nvSpPr>
        <p:spPr>
          <a:xfrm>
            <a:off x="6252601" y="3708144"/>
            <a:ext cx="15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Case Ⅰ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E4AFD51-75E4-4D66-A2B6-CF307A6AFDFD}"/>
              </a:ext>
            </a:extLst>
          </p:cNvPr>
          <p:cNvSpPr txBox="1"/>
          <p:nvPr/>
        </p:nvSpPr>
        <p:spPr>
          <a:xfrm>
            <a:off x="9713167" y="3754216"/>
            <a:ext cx="187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Case Ⅱ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1EFD5D0-5901-437B-8556-EE4CD785C2A0}"/>
              </a:ext>
            </a:extLst>
          </p:cNvPr>
          <p:cNvSpPr txBox="1"/>
          <p:nvPr/>
        </p:nvSpPr>
        <p:spPr>
          <a:xfrm>
            <a:off x="1408280" y="1489671"/>
            <a:ext cx="169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Tube</a:t>
            </a:r>
            <a:r>
              <a:rPr lang="zh-CN" altLang="en-US" dirty="0"/>
              <a:t>：</a:t>
            </a:r>
            <a:r>
              <a:rPr lang="en-US" altLang="zh-CN" dirty="0"/>
              <a:t>HV 23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66" y="2013514"/>
            <a:ext cx="6413067" cy="4608524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276264" y="13393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/>
              <a:t>Waveform selection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6264" y="1173018"/>
            <a:ext cx="105155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Charge distribution: add the amplitude values for each point</a:t>
            </a:r>
          </a:p>
          <a:p>
            <a:r>
              <a:rPr lang="en-US" altLang="zh-CN" sz="2800" dirty="0"/>
              <a:t>  Time from 50ns to 800ns</a:t>
            </a:r>
          </a:p>
          <a:p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6206836" y="4627418"/>
            <a:ext cx="0" cy="14501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0865755" y="4784436"/>
            <a:ext cx="14681" cy="12930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76264" y="3121510"/>
            <a:ext cx="5127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Maximum distribution:</a:t>
            </a:r>
          </a:p>
          <a:p>
            <a:r>
              <a:rPr lang="en-US" altLang="zh-CN" sz="2800" dirty="0"/>
              <a:t>The highest point of each waveform amplitude</a:t>
            </a:r>
          </a:p>
          <a:p>
            <a:r>
              <a:rPr lang="en-US" altLang="zh-CN" sz="2800" dirty="0"/>
              <a:t>(marked in red)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7028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A0125-60D5-4347-84CE-36D96698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17" y="1262670"/>
            <a:ext cx="5233665" cy="55782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E6D9D6-D829-4EE9-9663-6B4C941DE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1220"/>
            <a:ext cx="5129645" cy="54231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91CD35-2E72-42E3-A8C3-60E6503796C4}"/>
              </a:ext>
            </a:extLst>
          </p:cNvPr>
          <p:cNvSpPr txBox="1"/>
          <p:nvPr/>
        </p:nvSpPr>
        <p:spPr>
          <a:xfrm>
            <a:off x="594804" y="1030001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channel0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9CDE17-F58B-468C-8A28-F9F14102F02C}"/>
              </a:ext>
            </a:extLst>
          </p:cNvPr>
          <p:cNvSpPr txBox="1"/>
          <p:nvPr/>
        </p:nvSpPr>
        <p:spPr>
          <a:xfrm>
            <a:off x="594804" y="1959633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channel1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A563130-C220-4FAC-B8A2-B0A333CA1097}"/>
              </a:ext>
            </a:extLst>
          </p:cNvPr>
          <p:cNvSpPr txBox="1"/>
          <p:nvPr/>
        </p:nvSpPr>
        <p:spPr>
          <a:xfrm>
            <a:off x="594804" y="2923000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channel2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EFB25C-ACFC-4912-80AC-250018D6958D}"/>
              </a:ext>
            </a:extLst>
          </p:cNvPr>
          <p:cNvSpPr txBox="1"/>
          <p:nvPr/>
        </p:nvSpPr>
        <p:spPr>
          <a:xfrm>
            <a:off x="594804" y="3886367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channel3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15CEF4-0109-4A6D-A216-A7BEA48308F6}"/>
              </a:ext>
            </a:extLst>
          </p:cNvPr>
          <p:cNvSpPr txBox="1"/>
          <p:nvPr/>
        </p:nvSpPr>
        <p:spPr>
          <a:xfrm>
            <a:off x="594804" y="4780978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channel4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15BD8E-5842-4D5F-8C09-229DEFC0EB7D}"/>
              </a:ext>
            </a:extLst>
          </p:cNvPr>
          <p:cNvSpPr txBox="1"/>
          <p:nvPr/>
        </p:nvSpPr>
        <p:spPr>
          <a:xfrm>
            <a:off x="594804" y="5744345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channel5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42F3356-FA82-42BF-99BB-DFA5AEEE796C}"/>
              </a:ext>
            </a:extLst>
          </p:cNvPr>
          <p:cNvSpPr txBox="1"/>
          <p:nvPr/>
        </p:nvSpPr>
        <p:spPr>
          <a:xfrm>
            <a:off x="6346502" y="1118866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channel6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8AE4E1-79D6-4588-B553-4B9B8FEC6EE1}"/>
              </a:ext>
            </a:extLst>
          </p:cNvPr>
          <p:cNvSpPr txBox="1"/>
          <p:nvPr/>
        </p:nvSpPr>
        <p:spPr>
          <a:xfrm>
            <a:off x="6346502" y="2004978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channel7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E71CD1-7416-4777-8865-AA251D6D02E7}"/>
              </a:ext>
            </a:extLst>
          </p:cNvPr>
          <p:cNvSpPr txBox="1"/>
          <p:nvPr/>
        </p:nvSpPr>
        <p:spPr>
          <a:xfrm>
            <a:off x="6346502" y="3004675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channel8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9EF4991-E2E4-4A06-AC18-3B13E7C06666}"/>
              </a:ext>
            </a:extLst>
          </p:cNvPr>
          <p:cNvSpPr txBox="1"/>
          <p:nvPr/>
        </p:nvSpPr>
        <p:spPr>
          <a:xfrm>
            <a:off x="6346502" y="3904781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channel9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5378EE-4739-4AC2-B858-F6AFDDE0ED78}"/>
              </a:ext>
            </a:extLst>
          </p:cNvPr>
          <p:cNvSpPr txBox="1"/>
          <p:nvPr/>
        </p:nvSpPr>
        <p:spPr>
          <a:xfrm>
            <a:off x="6346502" y="4859156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channel10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CAE1CAD-135C-4830-B3AC-A09708018BB3}"/>
              </a:ext>
            </a:extLst>
          </p:cNvPr>
          <p:cNvSpPr txBox="1"/>
          <p:nvPr/>
        </p:nvSpPr>
        <p:spPr>
          <a:xfrm>
            <a:off x="6346502" y="5744345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channel11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41F189F-AABE-4765-AD0E-F51DAB137AD9}"/>
              </a:ext>
            </a:extLst>
          </p:cNvPr>
          <p:cNvSpPr/>
          <p:nvPr/>
        </p:nvSpPr>
        <p:spPr>
          <a:xfrm>
            <a:off x="463175" y="168913"/>
            <a:ext cx="110514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/>
                </a:solidFill>
                <a:latin typeface="等线 Light" panose="020F0302020204030204"/>
                <a:ea typeface="等线 Light" panose="02010600030101010101" pitchFamily="2" charset="-122"/>
                <a:cs typeface="+mj-cs"/>
              </a:rPr>
              <a:t>Charge </a:t>
            </a:r>
            <a:r>
              <a:rPr lang="en-US" altLang="zh-CN" sz="3200" b="1" dirty="0" err="1">
                <a:solidFill>
                  <a:prstClr val="black"/>
                </a:solidFill>
                <a:latin typeface="等线 Light" panose="020F0302020204030204"/>
                <a:ea typeface="等线 Light" panose="02010600030101010101" pitchFamily="2" charset="-122"/>
                <a:cs typeface="+mj-cs"/>
              </a:rPr>
              <a:t>distribution</a:t>
            </a:r>
            <a:r>
              <a:rPr lang="en-US" altLang="zh-CN" sz="3200" dirty="0" err="1">
                <a:solidFill>
                  <a:prstClr val="black"/>
                </a:solidFill>
                <a:latin typeface="等线 Light" panose="020F0302020204030204"/>
                <a:ea typeface="等线 Light" panose="02010600030101010101" pitchFamily="2" charset="-122"/>
                <a:cs typeface="+mj-cs"/>
              </a:rPr>
              <a:t>:</a:t>
            </a:r>
            <a:r>
              <a:rPr lang="en-US" altLang="zh-CN" sz="3200" dirty="0" err="1"/>
              <a:t>fitted</a:t>
            </a:r>
            <a:r>
              <a:rPr lang="en-US" altLang="zh-CN" sz="3200" dirty="0"/>
              <a:t> to Landau distribution</a:t>
            </a:r>
          </a:p>
          <a:p>
            <a:r>
              <a:rPr lang="en-US" altLang="zh-CN" sz="2000" dirty="0"/>
              <a:t>This includes all valid entries(2791). </a:t>
            </a:r>
            <a:endParaRPr lang="zh-CN" altLang="en-US" sz="2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29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3BC61E2-A00E-4BAB-ABFF-82ABF518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4" y="807868"/>
            <a:ext cx="5643001" cy="60501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A340E9-5733-4654-8228-889FEB71B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386" y="737018"/>
            <a:ext cx="5425614" cy="612098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E0E167E-1522-4879-BE6A-775868C5CB6E}"/>
              </a:ext>
            </a:extLst>
          </p:cNvPr>
          <p:cNvSpPr/>
          <p:nvPr/>
        </p:nvSpPr>
        <p:spPr>
          <a:xfrm>
            <a:off x="294622" y="112878"/>
            <a:ext cx="10102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Maximum amplitude distribution: include all value entries(2791).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0C7759-E40A-4E0A-AE81-111BC6C355F2}"/>
              </a:ext>
            </a:extLst>
          </p:cNvPr>
          <p:cNvSpPr txBox="1"/>
          <p:nvPr/>
        </p:nvSpPr>
        <p:spPr>
          <a:xfrm>
            <a:off x="507999" y="623202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0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353116-3B55-4F60-9A45-962A7C574263}"/>
              </a:ext>
            </a:extLst>
          </p:cNvPr>
          <p:cNvSpPr txBox="1"/>
          <p:nvPr/>
        </p:nvSpPr>
        <p:spPr>
          <a:xfrm>
            <a:off x="507999" y="1656136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1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81AE32-6431-4E03-ADA0-A709E383B66F}"/>
              </a:ext>
            </a:extLst>
          </p:cNvPr>
          <p:cNvSpPr txBox="1"/>
          <p:nvPr/>
        </p:nvSpPr>
        <p:spPr>
          <a:xfrm>
            <a:off x="507999" y="2689070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2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42F069-D234-4B25-BDE9-6915AF6B1C1F}"/>
              </a:ext>
            </a:extLst>
          </p:cNvPr>
          <p:cNvSpPr txBox="1"/>
          <p:nvPr/>
        </p:nvSpPr>
        <p:spPr>
          <a:xfrm>
            <a:off x="507998" y="3702666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3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4C0545-F9E3-4949-8E9F-C564D4A21582}"/>
              </a:ext>
            </a:extLst>
          </p:cNvPr>
          <p:cNvSpPr txBox="1"/>
          <p:nvPr/>
        </p:nvSpPr>
        <p:spPr>
          <a:xfrm>
            <a:off x="507998" y="4704974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4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62CBFA1-FAE6-4BBE-A583-114D0E51CADB}"/>
              </a:ext>
            </a:extLst>
          </p:cNvPr>
          <p:cNvSpPr txBox="1"/>
          <p:nvPr/>
        </p:nvSpPr>
        <p:spPr>
          <a:xfrm>
            <a:off x="507997" y="5724928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5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06DCC7F-5886-4B9F-B252-FF3894B38476}"/>
              </a:ext>
            </a:extLst>
          </p:cNvPr>
          <p:cNvSpPr txBox="1"/>
          <p:nvPr/>
        </p:nvSpPr>
        <p:spPr>
          <a:xfrm>
            <a:off x="6449428" y="623202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6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89797E-3EEF-4563-8C82-D5A2ACF586C5}"/>
              </a:ext>
            </a:extLst>
          </p:cNvPr>
          <p:cNvSpPr txBox="1"/>
          <p:nvPr/>
        </p:nvSpPr>
        <p:spPr>
          <a:xfrm>
            <a:off x="6449428" y="1656136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7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6973214-110E-452D-84C8-6F15DE569349}"/>
              </a:ext>
            </a:extLst>
          </p:cNvPr>
          <p:cNvSpPr txBox="1"/>
          <p:nvPr/>
        </p:nvSpPr>
        <p:spPr>
          <a:xfrm>
            <a:off x="6438136" y="2681021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8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027085-8D5E-4179-89B4-2763615F2399}"/>
              </a:ext>
            </a:extLst>
          </p:cNvPr>
          <p:cNvSpPr txBox="1"/>
          <p:nvPr/>
        </p:nvSpPr>
        <p:spPr>
          <a:xfrm>
            <a:off x="6449428" y="3674493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9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58BC6F6-887E-4E1C-B67F-6EF611227C06}"/>
              </a:ext>
            </a:extLst>
          </p:cNvPr>
          <p:cNvSpPr txBox="1"/>
          <p:nvPr/>
        </p:nvSpPr>
        <p:spPr>
          <a:xfrm>
            <a:off x="6438133" y="4700042"/>
            <a:ext cx="137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10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115A2B-20E5-4830-AB55-997C037D03C5}"/>
              </a:ext>
            </a:extLst>
          </p:cNvPr>
          <p:cNvSpPr txBox="1"/>
          <p:nvPr/>
        </p:nvSpPr>
        <p:spPr>
          <a:xfrm>
            <a:off x="6438132" y="5732312"/>
            <a:ext cx="137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11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7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C17-3F7F-4629-8B43-BDA7D74FC4EF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34" y="1682912"/>
            <a:ext cx="6135614" cy="40561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92" y="1725790"/>
            <a:ext cx="5546107" cy="38234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6C525E8-E417-4437-9873-C1B1AAE1A67B}"/>
              </a:ext>
            </a:extLst>
          </p:cNvPr>
          <p:cNvSpPr txBox="1"/>
          <p:nvPr/>
        </p:nvSpPr>
        <p:spPr>
          <a:xfrm>
            <a:off x="1293090" y="6015692"/>
            <a:ext cx="98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Gains of channel7 and 11 are much higher than that of others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2341985" y="1138335"/>
            <a:ext cx="203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dE/dx vs tube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2262" y="3825848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436201-3774-4AA6-BC70-609D24224403}"/>
              </a:ext>
            </a:extLst>
          </p:cNvPr>
          <p:cNvSpPr txBox="1"/>
          <p:nvPr/>
        </p:nvSpPr>
        <p:spPr>
          <a:xfrm rot="16200000">
            <a:off x="5652773" y="3700799"/>
            <a:ext cx="1500659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Amplitude (mV)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31225" y="1138334"/>
            <a:ext cx="403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Maximum amplitude vs tube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22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11124</TotalTime>
  <Words>430</Words>
  <Application>Microsoft Office PowerPoint</Application>
  <PresentationFormat>宽屏</PresentationFormat>
  <Paragraphs>104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Waveform selection</vt:lpstr>
      <vt:lpstr>waveform selection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</dc:creator>
  <cp:lastModifiedBy>L</cp:lastModifiedBy>
  <cp:revision>80</cp:revision>
  <dcterms:created xsi:type="dcterms:W3CDTF">2022-10-21T09:18:53Z</dcterms:created>
  <dcterms:modified xsi:type="dcterms:W3CDTF">2022-11-24T10:07:02Z</dcterms:modified>
</cp:coreProperties>
</file>