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58" r:id="rId7"/>
    <p:sldId id="259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0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780238-4771-CAE2-0D5A-B41AE2871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D5EE4CE-D7D4-0F69-A77A-8A9FBD20F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6A1B33-0C8F-055D-43A7-8BCC1F6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A563E5-6C92-60EC-A29C-1A1D30E3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C4A11F-AC28-586E-BCBF-D071912F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8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0D659-AF4C-FE82-D763-9EBFECEF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32A9DE-1B65-6027-BED9-025086797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F1A120-96F9-8D4A-FDA1-7605C817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824BD7-F9E2-E9E3-F4A3-45B490C7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16B80F-277B-AFE0-B4B1-B9E9ED5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09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BAF574-DE0A-EDD2-4652-175016A87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5A3351-5D3C-310E-EF41-857BCBD75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86D9E1-0F85-6F94-D154-25279125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B8EEF-343D-E257-7102-B029A51D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102ACB-D8E3-CB51-CA97-39054655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69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12F63-C323-EC84-940C-768E6E0C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3C01C8-5DA0-84F3-4783-A3EBE9274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C0E80-1C3E-43F4-A2E2-BBF0B94A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F3DDF-2E43-FA66-699A-FFCD245B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7C5F4E-4A35-7935-2B52-9194F991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14FD07-C516-3D2C-6037-0D5E3162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7D201-AD58-02C9-9071-2B29158F3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8062C-ED1A-2F33-0CFF-7F33FA86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57B85-F6B6-CA53-5A59-83E06F56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50669-49C5-9E09-62D6-D7C46933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3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E1779-F4B3-5B2A-5A60-69F08635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7911E9-07C8-F3F7-E34D-ED646FA79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04C9E2-C19D-863C-6742-2B7390131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D91F16-948C-14E0-449E-2BA818E8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38153B-27A2-3784-7D35-A7AA14BD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E75BFC-01E1-8129-35EA-6687390E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17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5BF927-EBB6-7BEB-6824-91B658D2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5CCAD-B41E-0B9A-854F-9FD1B857B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F938D7-48D6-B282-275A-53422346F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C8F323-051E-B7E0-4670-1FD06EB87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CBDBCD-E743-DC4C-8F8C-4E6DF5509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18155A-9F43-6CF9-A9BA-61F88DF3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632CB3-95C4-66DA-E073-9D26BB5E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AB9EDD-1220-A536-F9FD-C300E63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06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613320-D478-F970-E71F-791643D0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F11F1E-2EC9-E651-CB98-FF6524F5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163EFB-BF21-D8C6-317C-0D1F0684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52712F-3778-B0D1-1297-775EB7B1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6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2B14B5-05D0-6FB7-1C99-4570E9E3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90B6862-7418-3E03-C423-2163E25F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F6BF55-8062-5250-4598-65E25467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37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8B7438-8BE3-63F7-3B0E-6741FF1B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8EEB98-2552-644D-21E9-06DB99BBC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2383C2-1CC9-EB0F-DCC4-5A22A5547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C697BB-D55B-9C5F-09DD-6475F3AF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C0151A-0926-7BF1-2BDE-CF847BD1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F2B99D-25D5-B998-C5E1-458A9BF3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16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23C16-EDB2-4CD2-907C-C768D0F7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BA1FC1-0CC5-9BBC-95AF-17BE4F111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10CC4E-F832-59D8-7162-296529FD9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EC73-CCDA-0BF1-AC31-5CBBE657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6FFD59-74DF-87EE-F84D-AA602D28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175FCB-DC07-96F0-A530-D096292F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9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3B5EE4-40D5-0CCF-5071-BF23FEE10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F85013-2260-8D06-0C1B-5B1F9D0D4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4371B9-2BCC-4B92-4DFB-4D2E3A9E2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37AB7-3E4F-4D42-9135-B6C22A4DB529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BD6F8-E14A-8063-4B42-2ADA85F0A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504A5-C307-856B-225E-C20A127CD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1350F-7719-4B00-85FC-7F9A5A7F6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16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8B4B8DD-E9F3-AFE3-6263-75CF25525E71}"/>
              </a:ext>
            </a:extLst>
          </p:cNvPr>
          <p:cNvSpPr txBox="1"/>
          <p:nvPr/>
        </p:nvSpPr>
        <p:spPr>
          <a:xfrm>
            <a:off x="519084" y="53787"/>
            <a:ext cx="435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latin typeface="Helvetica"/>
                <a:cs typeface="Calibri"/>
                <a:sym typeface="Calibri"/>
              </a:rPr>
              <a:t>Loading Test: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F67CD9-6B80-760D-DEA8-A3CF88BFFF03}"/>
              </a:ext>
            </a:extLst>
          </p:cNvPr>
          <p:cNvSpPr txBox="1"/>
          <p:nvPr/>
        </p:nvSpPr>
        <p:spPr>
          <a:xfrm>
            <a:off x="519084" y="667712"/>
            <a:ext cx="7626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We have assembled a dummy ladder with some dummy sensors.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6B1296-21A6-6EC6-7CCE-E604AA79E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42707" r="2154" b="25293"/>
          <a:stretch/>
        </p:blipFill>
        <p:spPr>
          <a:xfrm>
            <a:off x="881096" y="1037044"/>
            <a:ext cx="6256391" cy="16459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EAE47A-B034-F4FA-E53A-178DC62A7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9488" y="3535496"/>
            <a:ext cx="3481130" cy="26108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F1BC05-144F-E5BA-CC0A-DE561342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6"/>
          <a:stretch/>
        </p:blipFill>
        <p:spPr>
          <a:xfrm>
            <a:off x="389176" y="3572982"/>
            <a:ext cx="4985736" cy="30140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27C8846-40C2-02FA-5728-779E0E9670C2}"/>
              </a:ext>
            </a:extLst>
          </p:cNvPr>
          <p:cNvSpPr txBox="1"/>
          <p:nvPr/>
        </p:nvSpPr>
        <p:spPr>
          <a:xfrm>
            <a:off x="439367" y="2915688"/>
            <a:ext cx="435733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Try to load the ladder on the support.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37DD889-E85D-0658-9308-C8DFCF9A4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9288" y="947969"/>
            <a:ext cx="5247249" cy="393543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DB03150-1A07-A6C0-561F-AAC99CF23B50}"/>
              </a:ext>
            </a:extLst>
          </p:cNvPr>
          <p:cNvSpPr txBox="1"/>
          <p:nvPr/>
        </p:nvSpPr>
        <p:spPr>
          <a:xfrm>
            <a:off x="8145194" y="5719747"/>
            <a:ext cx="4303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</a:rPr>
              <a:t>Wire-bonding safe.</a:t>
            </a:r>
            <a:endParaRPr lang="zh-CN" altLang="en-US" b="1" kern="0" dirty="0">
              <a:latin typeface="Helvetic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9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8B4B8DD-E9F3-AFE3-6263-75CF25525E71}"/>
              </a:ext>
            </a:extLst>
          </p:cNvPr>
          <p:cNvSpPr txBox="1"/>
          <p:nvPr/>
        </p:nvSpPr>
        <p:spPr>
          <a:xfrm>
            <a:off x="519084" y="53787"/>
            <a:ext cx="435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latin typeface="Helvetica"/>
                <a:cs typeface="Calibri"/>
                <a:sym typeface="Calibri"/>
              </a:rPr>
              <a:t>Loading Test: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52980E4-35FD-88C9-0575-3F0BBB173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16102"/>
          <a:stretch/>
        </p:blipFill>
        <p:spPr>
          <a:xfrm>
            <a:off x="262597" y="640080"/>
            <a:ext cx="6532098" cy="32057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B84026-33A1-42EB-DC33-C5078E2F3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b="6666"/>
          <a:stretch/>
        </p:blipFill>
        <p:spPr>
          <a:xfrm>
            <a:off x="5162843" y="2412941"/>
            <a:ext cx="6970541" cy="44450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C64D47-48C1-7865-CD4C-E392476239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r="15343"/>
          <a:stretch/>
        </p:blipFill>
        <p:spPr>
          <a:xfrm rot="5400000">
            <a:off x="1298017" y="3821886"/>
            <a:ext cx="2799471" cy="3060061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39B3C0F6-D2AF-6D09-5D48-F90B85024CC2}"/>
              </a:ext>
            </a:extLst>
          </p:cNvPr>
          <p:cNvCxnSpPr>
            <a:cxnSpLocks/>
          </p:cNvCxnSpPr>
          <p:nvPr/>
        </p:nvCxnSpPr>
        <p:spPr>
          <a:xfrm flipV="1">
            <a:off x="3017520" y="2166425"/>
            <a:ext cx="450166" cy="206091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07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F47CD1C-5CB1-A69E-023D-4B6F0A5D6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8"/>
          <a:stretch/>
        </p:blipFill>
        <p:spPr>
          <a:xfrm>
            <a:off x="3343309" y="422031"/>
            <a:ext cx="5617923" cy="3154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C247F1-A605-C89E-CE81-34BA547F2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9" b="8411"/>
          <a:stretch/>
        </p:blipFill>
        <p:spPr>
          <a:xfrm>
            <a:off x="2643553" y="3772043"/>
            <a:ext cx="6904892" cy="30859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5CD57D-3992-70AA-D8F4-ABACBC65C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3683" y="946053"/>
            <a:ext cx="4192172" cy="31441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DE496B-6C9A-91DE-102F-733C4F6F1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6052" y="946051"/>
            <a:ext cx="4192173" cy="31441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16264C-45B0-6DC2-7CCB-D84D45BE21F3}"/>
              </a:ext>
            </a:extLst>
          </p:cNvPr>
          <p:cNvSpPr txBox="1"/>
          <p:nvPr/>
        </p:nvSpPr>
        <p:spPr>
          <a:xfrm>
            <a:off x="519084" y="53787"/>
            <a:ext cx="5923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latin typeface="Helvetica"/>
                <a:cs typeface="Calibri"/>
                <a:sym typeface="Calibri"/>
              </a:rPr>
              <a:t>Loading Test: Fix the ladder on the flange</a:t>
            </a:r>
          </a:p>
        </p:txBody>
      </p:sp>
    </p:spTree>
    <p:extLst>
      <p:ext uri="{BB962C8B-B14F-4D97-AF65-F5344CB8AC3E}">
        <p14:creationId xmlns:p14="http://schemas.microsoft.com/office/powerpoint/2010/main" val="296425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CDC31B-1EF3-39A5-5989-44E5917958A1}"/>
              </a:ext>
            </a:extLst>
          </p:cNvPr>
          <p:cNvSpPr txBox="1"/>
          <p:nvPr/>
        </p:nvSpPr>
        <p:spPr>
          <a:xfrm>
            <a:off x="519084" y="53787"/>
            <a:ext cx="435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latin typeface="Helvetica"/>
                <a:cs typeface="Calibri"/>
                <a:sym typeface="Calibri"/>
              </a:rPr>
              <a:t>Loading Test: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6DB900-28C5-5ACE-D1CA-D2210150C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33163" r="4436" b="11862"/>
          <a:stretch/>
        </p:blipFill>
        <p:spPr>
          <a:xfrm>
            <a:off x="91440" y="520505"/>
            <a:ext cx="5723573" cy="25823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F74478-E75D-0290-3D09-25D558B73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 b="13148"/>
          <a:stretch/>
        </p:blipFill>
        <p:spPr>
          <a:xfrm>
            <a:off x="91440" y="3547767"/>
            <a:ext cx="5723573" cy="28236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A81879-6960-D9C8-DE89-2F68A2042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16308"/>
          <a:stretch/>
        </p:blipFill>
        <p:spPr>
          <a:xfrm>
            <a:off x="6825855" y="3547767"/>
            <a:ext cx="5091150" cy="2823630"/>
          </a:xfrm>
          <a:prstGeom prst="rect">
            <a:avLst/>
          </a:prstGeom>
        </p:spPr>
      </p:pic>
      <p:sp>
        <p:nvSpPr>
          <p:cNvPr id="19" name="箭头: 下 18">
            <a:extLst>
              <a:ext uri="{FF2B5EF4-FFF2-40B4-BE49-F238E27FC236}">
                <a16:creationId xmlns:a16="http://schemas.microsoft.com/office/drawing/2014/main" id="{A05FAF95-8565-A6D3-5C9B-1D3269FD295E}"/>
              </a:ext>
            </a:extLst>
          </p:cNvPr>
          <p:cNvSpPr/>
          <p:nvPr/>
        </p:nvSpPr>
        <p:spPr>
          <a:xfrm>
            <a:off x="1814732" y="3003904"/>
            <a:ext cx="1835834" cy="642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D27C6D34-1A93-22F4-A4A6-4AA587C927AE}"/>
              </a:ext>
            </a:extLst>
          </p:cNvPr>
          <p:cNvSpPr/>
          <p:nvPr/>
        </p:nvSpPr>
        <p:spPr>
          <a:xfrm rot="16200000">
            <a:off x="5401162" y="4366519"/>
            <a:ext cx="1835834" cy="1013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A139E18-7C65-A964-0DB0-26A397EEE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8" b="6154"/>
          <a:stretch/>
        </p:blipFill>
        <p:spPr>
          <a:xfrm>
            <a:off x="6217552" y="357860"/>
            <a:ext cx="5723574" cy="29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4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BA7851-7F66-F323-7A01-242B2A9AD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/>
          <a:stretch/>
        </p:blipFill>
        <p:spPr>
          <a:xfrm rot="5400000">
            <a:off x="8914970" y="3603272"/>
            <a:ext cx="3236604" cy="2888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3A29FC-C548-473E-8BEF-DCB1DC6F7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/>
          <a:stretch/>
        </p:blipFill>
        <p:spPr>
          <a:xfrm rot="5400000">
            <a:off x="5867849" y="3699515"/>
            <a:ext cx="3236606" cy="28880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5DAC40-4576-4400-B502-446CE0AC04C4}"/>
              </a:ext>
            </a:extLst>
          </p:cNvPr>
          <p:cNvSpPr txBox="1"/>
          <p:nvPr/>
        </p:nvSpPr>
        <p:spPr>
          <a:xfrm>
            <a:off x="519084" y="53787"/>
            <a:ext cx="435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latin typeface="Helvetica"/>
                <a:cs typeface="Calibri"/>
                <a:sym typeface="Calibri"/>
              </a:rPr>
              <a:t>Loading Test: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6E8B7A-CC41-C6CF-8998-F57C1FCC18A1}"/>
              </a:ext>
            </a:extLst>
          </p:cNvPr>
          <p:cNvSpPr txBox="1"/>
          <p:nvPr/>
        </p:nvSpPr>
        <p:spPr>
          <a:xfrm>
            <a:off x="519084" y="555170"/>
            <a:ext cx="1023566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b="1" kern="0" dirty="0">
                <a:latin typeface="Helvetica"/>
                <a:cs typeface="Calibri"/>
                <a:sym typeface="Calibri"/>
              </a:rPr>
              <a:t>Successful loading test with inner barrel!</a:t>
            </a:r>
          </a:p>
          <a:p>
            <a:pPr lvl="1"/>
            <a:r>
              <a:rPr lang="en-US" altLang="zh-CN" b="1" kern="0" dirty="0">
                <a:latin typeface="Helvetica"/>
                <a:cs typeface="Calibri"/>
                <a:sym typeface="Calibri"/>
              </a:rPr>
              <a:t>The loading on middle and outer barrel would be much easier than the inner barrel.</a:t>
            </a:r>
          </a:p>
          <a:p>
            <a:pPr lvl="1"/>
            <a:r>
              <a:rPr lang="en-US" altLang="zh-CN" b="1" kern="0" dirty="0">
                <a:latin typeface="Helvetica"/>
                <a:cs typeface="Calibri"/>
                <a:sym typeface="Calibri"/>
              </a:rPr>
              <a:t>This test was done with flex v1.0 (4-layer).</a:t>
            </a:r>
          </a:p>
          <a:p>
            <a:pPr lvl="1"/>
            <a:endParaRPr lang="en-US" altLang="zh-CN" b="1" kern="0" dirty="0">
              <a:latin typeface="Helvetica"/>
              <a:cs typeface="Calibri"/>
              <a:sym typeface="Calibri"/>
            </a:endParaRPr>
          </a:p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Some difficulties with ladder assembly: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solidFill>
                  <a:srgbClr val="C00000"/>
                </a:solidFill>
                <a:latin typeface="Helvetica"/>
                <a:cs typeface="Calibri"/>
                <a:sym typeface="Calibri"/>
              </a:rPr>
              <a:t>We can only assemble one side until the glue is dry(about 6 hours in room temperature,   10 mins with 80</a:t>
            </a:r>
            <a:r>
              <a:rPr lang="zh-CN" altLang="en-US" b="1" kern="0" dirty="0">
                <a:solidFill>
                  <a:srgbClr val="C00000"/>
                </a:solidFill>
                <a:latin typeface="Helvetica"/>
                <a:cs typeface="Calibri"/>
                <a:sym typeface="Calibri"/>
              </a:rPr>
              <a:t>℃</a:t>
            </a:r>
            <a:r>
              <a:rPr lang="en-US" altLang="zh-CN" b="1" kern="0" dirty="0">
                <a:solidFill>
                  <a:srgbClr val="C00000"/>
                </a:solidFill>
                <a:latin typeface="Helvetica"/>
                <a:cs typeface="Calibri"/>
                <a:sym typeface="Calibri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latin typeface="Helvetica"/>
                <a:cs typeface="Calibri"/>
                <a:sym typeface="Calibri"/>
              </a:rPr>
              <a:t>The vacuum the gantry use is not enough to pick up the flex, we assemble the ladder by hand with a vacuum chuck and some pins.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C5194CB-B52E-6A19-E202-A1B1740C3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8" b="15488"/>
          <a:stretch/>
        </p:blipFill>
        <p:spPr>
          <a:xfrm>
            <a:off x="267903" y="4499568"/>
            <a:ext cx="5615163" cy="15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50E8D4-80DC-2C9F-94DA-EAA19257507E}"/>
              </a:ext>
            </a:extLst>
          </p:cNvPr>
          <p:cNvSpPr txBox="1"/>
          <p:nvPr/>
        </p:nvSpPr>
        <p:spPr>
          <a:xfrm>
            <a:off x="519084" y="53787"/>
            <a:ext cx="4357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latin typeface="Helvetica"/>
                <a:cs typeface="Calibri"/>
                <a:sym typeface="Calibri"/>
              </a:rPr>
              <a:t>Tools for beamtest in DESY:</a:t>
            </a:r>
            <a:endParaRPr lang="en-US" altLang="zh-CN" sz="2000" b="1" kern="0" dirty="0">
              <a:latin typeface="Helvetica"/>
              <a:cs typeface="Calibri"/>
              <a:sym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548B59-DEBA-8FC9-52E9-98A80C06785E}"/>
              </a:ext>
            </a:extLst>
          </p:cNvPr>
          <p:cNvSpPr txBox="1"/>
          <p:nvPr/>
        </p:nvSpPr>
        <p:spPr>
          <a:xfrm>
            <a:off x="519084" y="667712"/>
            <a:ext cx="569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CEPC Silicon Tracker beamtest in DESY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65095F1-3607-803A-DFDD-B60A9AD07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10" y="95948"/>
            <a:ext cx="5104238" cy="38193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188A67-E5A1-4CE0-E47B-11A65F224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3" b="12347"/>
          <a:stretch/>
        </p:blipFill>
        <p:spPr>
          <a:xfrm>
            <a:off x="519084" y="3247586"/>
            <a:ext cx="7700874" cy="351446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F4B3D3-012C-4514-51B4-A1E6C0778450}"/>
              </a:ext>
            </a:extLst>
          </p:cNvPr>
          <p:cNvSpPr txBox="1"/>
          <p:nvPr/>
        </p:nvSpPr>
        <p:spPr>
          <a:xfrm>
            <a:off x="519084" y="1410710"/>
            <a:ext cx="5276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The metal support was designed and carried by their team to fix their test board.</a:t>
            </a:r>
          </a:p>
          <a:p>
            <a:endParaRPr lang="en-US" altLang="zh-CN" b="1" kern="0" dirty="0">
              <a:latin typeface="Helvetica"/>
              <a:cs typeface="Calibri"/>
              <a:sym typeface="Calibri"/>
            </a:endParaRPr>
          </a:p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We should design and produce our own.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093063B-0BEE-A966-D6E4-97E07CF17ECF}"/>
              </a:ext>
            </a:extLst>
          </p:cNvPr>
          <p:cNvCxnSpPr>
            <a:cxnSpLocks/>
          </p:cNvCxnSpPr>
          <p:nvPr/>
        </p:nvCxnSpPr>
        <p:spPr>
          <a:xfrm>
            <a:off x="2349305" y="2016111"/>
            <a:ext cx="1484141" cy="159928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07C4EF7-10BB-CC70-193E-2B03B23B4BCC}"/>
              </a:ext>
            </a:extLst>
          </p:cNvPr>
          <p:cNvCxnSpPr>
            <a:cxnSpLocks/>
          </p:cNvCxnSpPr>
          <p:nvPr/>
        </p:nvCxnSpPr>
        <p:spPr>
          <a:xfrm>
            <a:off x="2616591" y="1876850"/>
            <a:ext cx="6506307" cy="1287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83E046A-0B51-C93C-02C3-B786A3CF631B}"/>
              </a:ext>
            </a:extLst>
          </p:cNvPr>
          <p:cNvCxnSpPr>
            <a:cxnSpLocks/>
          </p:cNvCxnSpPr>
          <p:nvPr/>
        </p:nvCxnSpPr>
        <p:spPr>
          <a:xfrm flipH="1" flipV="1">
            <a:off x="9355924" y="2173458"/>
            <a:ext cx="294513" cy="295087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9AD65EDF-BCB2-2235-9B7C-1944AFCBBD05}"/>
              </a:ext>
            </a:extLst>
          </p:cNvPr>
          <p:cNvSpPr txBox="1"/>
          <p:nvPr/>
        </p:nvSpPr>
        <p:spPr>
          <a:xfrm>
            <a:off x="8290298" y="5293925"/>
            <a:ext cx="368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A very large platform to keep the support stable.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10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49752FE-B756-0596-6ACC-9176EF51F67C}"/>
              </a:ext>
            </a:extLst>
          </p:cNvPr>
          <p:cNvSpPr txBox="1"/>
          <p:nvPr/>
        </p:nvSpPr>
        <p:spPr>
          <a:xfrm>
            <a:off x="519084" y="53787"/>
            <a:ext cx="4357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latin typeface="Helvetica"/>
                <a:cs typeface="Calibri"/>
                <a:sym typeface="Calibri"/>
              </a:rPr>
              <a:t>Tools for beamtest in DESY:</a:t>
            </a:r>
            <a:endParaRPr lang="en-US" altLang="zh-CN" sz="2000" b="1" kern="0" dirty="0">
              <a:latin typeface="Helvetica"/>
              <a:cs typeface="Calibri"/>
              <a:sym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3ABF37-4F75-0D56-09E3-7DD8139FBEEE}"/>
              </a:ext>
            </a:extLst>
          </p:cNvPr>
          <p:cNvSpPr txBox="1"/>
          <p:nvPr/>
        </p:nvSpPr>
        <p:spPr>
          <a:xfrm>
            <a:off x="519084" y="667712"/>
            <a:ext cx="58606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Wonder whether we should carry these: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latin typeface="Helvetica"/>
                <a:cs typeface="Calibri"/>
                <a:sym typeface="Calibri"/>
              </a:rPr>
              <a:t>Optical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latin typeface="Helvetica"/>
                <a:cs typeface="Calibri"/>
                <a:sym typeface="Calibri"/>
              </a:rPr>
              <a:t>Hex wrench(M2-M5), Screwdriver(M1-M5)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latin typeface="Helvetica"/>
                <a:cs typeface="Calibri"/>
                <a:sym typeface="Calibri"/>
              </a:rPr>
              <a:t>Screws, Nuts and Gaskets(M2-M5)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latin typeface="Helvetica"/>
                <a:cs typeface="Calibri"/>
                <a:sym typeface="Calibri"/>
              </a:rPr>
              <a:t>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0" dirty="0">
                <a:latin typeface="Helvetica"/>
                <a:cs typeface="Calibri"/>
                <a:sym typeface="Calibri"/>
              </a:rPr>
              <a:t>To be filled…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kern="0" dirty="0">
              <a:latin typeface="Helvetica"/>
              <a:cs typeface="Calibri"/>
              <a:sym typeface="Calibri"/>
            </a:endParaRPr>
          </a:p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Will deliver a mail to DESY to check whether they could these tools for assembly and loading.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14DA43-2805-2198-6956-39FD57442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6615" b="8878"/>
          <a:stretch/>
        </p:blipFill>
        <p:spPr>
          <a:xfrm>
            <a:off x="737133" y="3199244"/>
            <a:ext cx="5391900" cy="32718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3590-996D-A311-0C32-C447A7BCB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b="17538"/>
          <a:stretch/>
        </p:blipFill>
        <p:spPr>
          <a:xfrm>
            <a:off x="7371353" y="1247496"/>
            <a:ext cx="4301563" cy="522364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35256AC-13FA-7707-A79C-C49F7BC501EF}"/>
              </a:ext>
            </a:extLst>
          </p:cNvPr>
          <p:cNvSpPr txBox="1"/>
          <p:nvPr/>
        </p:nvSpPr>
        <p:spPr>
          <a:xfrm>
            <a:off x="6817557" y="284619"/>
            <a:ext cx="5280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Helvetica"/>
                <a:cs typeface="Calibri"/>
                <a:sym typeface="Calibri"/>
              </a:rPr>
              <a:t>What is number of the layers of the support, and the distance between the boards?</a:t>
            </a:r>
          </a:p>
        </p:txBody>
      </p:sp>
    </p:spTree>
    <p:extLst>
      <p:ext uri="{BB962C8B-B14F-4D97-AF65-F5344CB8AC3E}">
        <p14:creationId xmlns:p14="http://schemas.microsoft.com/office/powerpoint/2010/main" val="741753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254</Words>
  <Application>Microsoft Office PowerPoint</Application>
  <PresentationFormat>宽屏</PresentationFormat>
  <Paragraphs>31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等线</vt:lpstr>
      <vt:lpstr>等线 Light</vt:lpstr>
      <vt:lpstr>Arial</vt:lpstr>
      <vt:lpstr>Helvetica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MOST2Assembly_11242022</dc:title>
  <dc:creator>Frederick Huang</dc:creator>
  <cp:lastModifiedBy>Frederick Huang</cp:lastModifiedBy>
  <cp:revision>13</cp:revision>
  <dcterms:created xsi:type="dcterms:W3CDTF">2022-10-19T11:16:12Z</dcterms:created>
  <dcterms:modified xsi:type="dcterms:W3CDTF">2022-11-24T08:21:52Z</dcterms:modified>
</cp:coreProperties>
</file>