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1" r:id="rId5"/>
    <p:sldId id="264" r:id="rId6"/>
    <p:sldId id="265" r:id="rId7"/>
    <p:sldId id="258" r:id="rId8"/>
    <p:sldId id="259" r:id="rId9"/>
    <p:sldId id="268" r:id="rId10"/>
    <p:sldId id="270" r:id="rId11"/>
    <p:sldId id="271" r:id="rId12"/>
    <p:sldId id="269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7"/>
        <p:guide pos="389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87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10T13:31:51.051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1.xml"/><Relationship Id="rId1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5.xml"/><Relationship Id="rId2" Type="http://schemas.openxmlformats.org/officeDocument/2006/relationships/image" Target="../media/image12.png"/><Relationship Id="rId1" Type="http://schemas.openxmlformats.org/officeDocument/2006/relationships/tags" Target="../tags/tag8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6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1.png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comments" Target="../comments/comment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7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74.xm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tags" Target="../tags/tag7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en-US" altLang="zh-CN"/>
              <a:t>11/10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8330" y="1313815"/>
            <a:ext cx="9533255" cy="47593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Mutiple cores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en-US" altLang="zh-CN" sz="2000"/>
              <a:t>Events build need single core, so just build events without any other operations.</a:t>
            </a:r>
            <a:endParaRPr lang="en-US" altLang="zh-CN" sz="2000"/>
          </a:p>
          <a:p>
            <a:r>
              <a:rPr lang="en-US" altLang="zh-CN" sz="2000"/>
              <a:t>1 Evt Contains:</a:t>
            </a:r>
            <a:endParaRPr lang="en-US" altLang="zh-CN" sz="1775"/>
          </a:p>
          <a:p>
            <a:pPr lvl="1"/>
            <a:r>
              <a:rPr lang="en-US" altLang="zh-CN" sz="1775"/>
              <a:t>EvtID</a:t>
            </a:r>
            <a:endParaRPr lang="en-US" altLang="zh-CN" sz="1775"/>
          </a:p>
          <a:p>
            <a:pPr marL="457200" lvl="1" indent="0">
              <a:buNone/>
            </a:pPr>
            <a:endParaRPr lang="en-US" altLang="zh-CN" sz="1775"/>
          </a:p>
          <a:p>
            <a:pPr lvl="1"/>
            <a:r>
              <a:rPr lang="en-US" altLang="zh-CN" sz="1775"/>
              <a:t>ChipID			(not definitely in order)</a:t>
            </a:r>
            <a:endParaRPr lang="en-US" altLang="zh-CN" sz="1775"/>
          </a:p>
          <a:p>
            <a:pPr lvl="1"/>
            <a:r>
              <a:rPr lang="en-US" altLang="zh-CN" sz="1775"/>
              <a:t>Position </a:t>
            </a:r>
            <a:endParaRPr lang="en-US" altLang="zh-CN" sz="1775"/>
          </a:p>
          <a:p>
            <a:endParaRPr lang="en-US" altLang="zh-CN" sz="2000"/>
          </a:p>
          <a:p>
            <a:r>
              <a:rPr lang="en-US" altLang="zh-CN" sz="2000"/>
              <a:t>Clustering can process in mutiple-cores.</a:t>
            </a:r>
            <a:endParaRPr lang="en-US" altLang="zh-CN" sz="2000"/>
          </a:p>
          <a:p>
            <a:pPr marL="457200" lvl="1" indent="457200">
              <a:buNone/>
            </a:pPr>
            <a:r>
              <a:rPr lang="en-US" altLang="zh-CN" sz="1775"/>
              <a:t>During clustering, If input-hits are too much, may lead some std::alloc error.</a:t>
            </a:r>
            <a:endParaRPr lang="en-US" altLang="zh-CN" sz="1775"/>
          </a:p>
          <a:p>
            <a:pPr marL="457200" lvl="1" indent="457200">
              <a:buNone/>
            </a:pPr>
            <a:endParaRPr lang="en-US" altLang="zh-CN" sz="1775"/>
          </a:p>
          <a:p>
            <a:pPr marL="457200" lvl="1" indent="457200">
              <a:buNone/>
            </a:pPr>
            <a:r>
              <a:rPr lang="en-US" altLang="zh-CN" sz="1775"/>
              <a:t>One simple way to fix that: Use unordered_map&lt;vector&gt; instead of vector&lt;vector&gt;</a:t>
            </a:r>
            <a:endParaRPr lang="en-US" altLang="zh-CN" sz="1775"/>
          </a:p>
          <a:p>
            <a:pPr marL="457200" lvl="1" indent="0">
              <a:buNone/>
            </a:pPr>
            <a:endParaRPr lang="en-US" altLang="zh-CN" sz="200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65475" y="6115685"/>
            <a:ext cx="8148320" cy="56007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Timecamp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signal process</a:t>
            </a:r>
            <a:endParaRPr lang="en-US" altLang="zh-CN"/>
          </a:p>
          <a:p>
            <a:endParaRPr lang="en-US" altLang="zh-CN"/>
          </a:p>
          <a:p>
            <a:pPr marL="0" indent="0">
              <a:buNone/>
            </a:pPr>
            <a:r>
              <a:rPr lang="en-US" altLang="zh-CN"/>
              <a:t>1.chips get hits	</a:t>
            </a:r>
            <a:r>
              <a:rPr lang="zh-CN" altLang="en-US"/>
              <a:t>：</a:t>
            </a:r>
            <a:r>
              <a:rPr lang="en-US" altLang="zh-CN">
                <a:sym typeface="+mn-ea"/>
              </a:rPr>
              <a:t> chips share same clock but have diff phase.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2.time_chip stop	</a:t>
            </a:r>
            <a:r>
              <a:rPr lang="zh-CN" altLang="en-US"/>
              <a:t>：</a:t>
            </a:r>
            <a:r>
              <a:rPr lang="en-US" altLang="zh-CN">
                <a:sym typeface="+mn-ea"/>
              </a:rPr>
              <a:t>only when signal stop, the chip_time will update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/>
              <a:t>3.send time_chip info to FPGA			</a:t>
            </a:r>
            <a:r>
              <a:rPr lang="zh-CN" altLang="en-US"/>
              <a:t>：</a:t>
            </a:r>
            <a:r>
              <a:rPr lang="en-US" altLang="zh-CN"/>
              <a:t>FIFO, 1hit needs 400ns to handle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4.when signal reach, record time_FPGA	</a:t>
            </a:r>
            <a:r>
              <a:rPr lang="zh-CN" altLang="en-US"/>
              <a:t>：</a:t>
            </a:r>
            <a:r>
              <a:rPr lang="en-US" altLang="zh-CN"/>
              <a:t>If hits have 20+, time_FPGA Gap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≈ 4 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1.chip_time alignment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820" y="1534850"/>
            <a:ext cx="10969200" cy="4759200"/>
          </a:xfrm>
        </p:spPr>
        <p:txBody>
          <a:bodyPr/>
          <a:p>
            <a:endParaRPr lang="en-US" altLang="zh-CN"/>
          </a:p>
        </p:txBody>
      </p:sp>
      <p:sp>
        <p:nvSpPr>
          <p:cNvPr id="4" name="矩形 3"/>
          <p:cNvSpPr/>
          <p:nvPr/>
        </p:nvSpPr>
        <p:spPr>
          <a:xfrm>
            <a:off x="1794510" y="1835785"/>
            <a:ext cx="2921635" cy="568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716145" y="1835785"/>
            <a:ext cx="2921635" cy="568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836295" y="2404110"/>
            <a:ext cx="2921635" cy="568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757930" y="2404110"/>
            <a:ext cx="2921635" cy="568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388110" y="2972435"/>
            <a:ext cx="2921635" cy="568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309745" y="2972435"/>
            <a:ext cx="2921635" cy="568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402840" y="3540760"/>
            <a:ext cx="2921635" cy="568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324475" y="3540760"/>
            <a:ext cx="2921635" cy="568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6384290" y="938530"/>
            <a:ext cx="40640" cy="5284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859145" y="2504440"/>
            <a:ext cx="4362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t2</a:t>
            </a:r>
            <a:endParaRPr lang="en-US" altLang="zh-CN"/>
          </a:p>
        </p:txBody>
      </p:sp>
      <p:sp>
        <p:nvSpPr>
          <p:cNvPr id="15" name="文本框 14"/>
          <p:cNvSpPr txBox="1"/>
          <p:nvPr/>
        </p:nvSpPr>
        <p:spPr>
          <a:xfrm>
            <a:off x="5859145" y="1958975"/>
            <a:ext cx="4673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t1</a:t>
            </a:r>
            <a:endParaRPr lang="en-US" altLang="zh-CN"/>
          </a:p>
        </p:txBody>
      </p:sp>
      <p:sp>
        <p:nvSpPr>
          <p:cNvPr id="16" name="文本框 15"/>
          <p:cNvSpPr txBox="1"/>
          <p:nvPr/>
        </p:nvSpPr>
        <p:spPr>
          <a:xfrm>
            <a:off x="5874385" y="3072765"/>
            <a:ext cx="4362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t3</a:t>
            </a:r>
            <a:endParaRPr lang="en-US" altLang="zh-CN"/>
          </a:p>
        </p:txBody>
      </p:sp>
      <p:sp>
        <p:nvSpPr>
          <p:cNvPr id="17" name="文本框 16"/>
          <p:cNvSpPr txBox="1"/>
          <p:nvPr/>
        </p:nvSpPr>
        <p:spPr>
          <a:xfrm>
            <a:off x="5859145" y="3641090"/>
            <a:ext cx="4362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t4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9051290" y="2503805"/>
            <a:ext cx="22218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φ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</a:rPr>
              <a:t>2=0</a:t>
            </a:r>
            <a:endParaRPr lang="en-US" altLang="zh-CN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051290" y="1958975"/>
            <a:ext cx="22218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φ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</a:rPr>
              <a:t>1=t2-t1</a:t>
            </a:r>
            <a:endParaRPr lang="en-US" altLang="zh-CN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051290" y="3072765"/>
            <a:ext cx="22218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φ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</a:rPr>
              <a:t>3=t2-t3</a:t>
            </a:r>
            <a:endParaRPr lang="en-US" altLang="zh-CN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051290" y="3640455"/>
            <a:ext cx="22218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φ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</a:rPr>
              <a:t>4=t2-t4</a:t>
            </a:r>
            <a:endParaRPr lang="en-US" altLang="zh-CN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179955" y="5153025"/>
            <a:ext cx="7790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time_align[ i ] = </a:t>
            </a:r>
            <a:r>
              <a:rPr lang="zh-CN" altLang="en-US"/>
              <a:t>（</a:t>
            </a:r>
            <a:r>
              <a:rPr lang="en-US" altLang="zh-CN"/>
              <a:t>time[ i ]+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φ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i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% 256</a:t>
            </a:r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>
            <a:off x="2383155" y="4209415"/>
            <a:ext cx="2849245" cy="95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3036570" y="4319270"/>
            <a:ext cx="16535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256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consider err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000" b="1">
                <a:solidFill>
                  <a:schemeClr val="tx1"/>
                </a:solidFill>
              </a:rPr>
              <a:t>phase difference</a:t>
            </a:r>
            <a:r>
              <a:rPr lang="en-US" altLang="zh-CN" sz="2000"/>
              <a:t> may have error, let it be 2 chip_clock;</a:t>
            </a:r>
            <a:endParaRPr lang="en-US" altLang="zh-CN" sz="2000"/>
          </a:p>
          <a:p>
            <a:endParaRPr lang="en-US" altLang="zh-CN"/>
          </a:p>
          <a:p>
            <a:r>
              <a:rPr lang="en-US" altLang="zh-CN" sz="2000"/>
              <a:t>When </a:t>
            </a:r>
            <a:r>
              <a:rPr lang="en-US" altLang="zh-CN" sz="2000" b="1">
                <a:solidFill>
                  <a:schemeClr val="tx1"/>
                </a:solidFill>
              </a:rPr>
              <a:t>time_FPGA  </a:t>
            </a:r>
            <a:r>
              <a:rPr lang="en-US" altLang="zh-CN" sz="2000" b="1">
                <a:solidFill>
                  <a:schemeClr val="tx1"/>
                </a:solidFill>
                <a:sym typeface="+mn-ea"/>
              </a:rPr>
              <a:t>difference </a:t>
            </a:r>
            <a:r>
              <a:rPr lang="en-US" altLang="zh-CN" sz="2000" b="1">
                <a:solidFill>
                  <a:schemeClr val="tx1"/>
                </a:solidFill>
              </a:rPr>
              <a:t>&lt; criterian</a:t>
            </a:r>
            <a:r>
              <a:rPr lang="zh-CN" altLang="en-US" sz="2000"/>
              <a:t>，</a:t>
            </a:r>
            <a:r>
              <a:rPr lang="en-US" altLang="zh-CN" sz="2000"/>
              <a:t> </a:t>
            </a:r>
            <a:endParaRPr lang="en-US" altLang="zh-CN" sz="2000"/>
          </a:p>
          <a:p>
            <a:pPr marL="914400" lvl="2" indent="0">
              <a:buNone/>
            </a:pPr>
            <a:r>
              <a:rPr lang="en-US" altLang="zh-CN" sz="2000" b="1">
                <a:solidFill>
                  <a:schemeClr val="tx1"/>
                </a:solidFill>
              </a:rPr>
              <a:t> chip_time(align) </a:t>
            </a:r>
            <a:r>
              <a:rPr lang="en-US" altLang="zh-CN" sz="2000" b="1">
                <a:solidFill>
                  <a:schemeClr val="tx1"/>
                </a:solidFill>
                <a:sym typeface="+mn-ea"/>
              </a:rPr>
              <a:t>difference </a:t>
            </a:r>
            <a:r>
              <a:rPr lang="en-US" altLang="zh-CN" sz="2000" b="1">
                <a:solidFill>
                  <a:schemeClr val="tx1"/>
                </a:solidFill>
              </a:rPr>
              <a:t>&lt; </a:t>
            </a:r>
            <a:r>
              <a:rPr lang="en-US" altLang="zh-CN" sz="2000" b="1">
                <a:solidFill>
                  <a:schemeClr val="tx1"/>
                </a:solidFill>
                <a:sym typeface="+mn-ea"/>
              </a:rPr>
              <a:t>phase</a:t>
            </a:r>
            <a:r>
              <a:rPr lang="en-US" altLang="zh-CN" sz="200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zh-CN" sz="2000" b="1">
                <a:solidFill>
                  <a:schemeClr val="tx1"/>
                </a:solidFill>
                <a:sym typeface="+mn-ea"/>
              </a:rPr>
              <a:t>difference+1</a:t>
            </a:r>
            <a:endParaRPr lang="en-US" altLang="zh-CN" sz="2000" b="1">
              <a:solidFill>
                <a:schemeClr val="tx1"/>
              </a:solidFill>
              <a:sym typeface="+mn-ea"/>
            </a:endParaRPr>
          </a:p>
          <a:p>
            <a:pPr marL="914400" lvl="2" indent="0">
              <a:buNone/>
            </a:pPr>
            <a:endParaRPr lang="en-US" altLang="zh-CN" sz="2000" b="1">
              <a:solidFill>
                <a:schemeClr val="tx1"/>
              </a:solidFill>
              <a:sym typeface="+mn-ea"/>
            </a:endParaRPr>
          </a:p>
          <a:p>
            <a:pPr marL="914400" lvl="2" indent="0">
              <a:buNone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consider as same evt</a:t>
            </a:r>
            <a:endParaRPr lang="en-US" altLang="zh-CN" sz="2000">
              <a:solidFill>
                <a:schemeClr val="tx1"/>
              </a:solidFill>
              <a:sym typeface="+mn-ea"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sz="200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04670" y="4949825"/>
            <a:ext cx="3956685" cy="59817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3244850" y="4452620"/>
            <a:ext cx="0" cy="1845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554095" y="4452620"/>
            <a:ext cx="0" cy="1845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3214370" y="6075680"/>
            <a:ext cx="365125" cy="101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Special situation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490345" y="2748915"/>
            <a:ext cx="3956685" cy="59817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447030" y="2748915"/>
            <a:ext cx="3956685" cy="59817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5273675" y="2251710"/>
            <a:ext cx="0" cy="1845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582920" y="2251710"/>
            <a:ext cx="0" cy="1845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5243195" y="3874770"/>
            <a:ext cx="365125" cy="101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/>
              <p:cNvSpPr txBox="1"/>
              <p:nvPr/>
            </p:nvSpPr>
            <p:spPr>
              <a:xfrm>
                <a:off x="1317625" y="4615180"/>
                <a:ext cx="9321800" cy="922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timeFPGA update by reach time, can’t used to judge such situation</a:t>
                </a:r>
                <a:endParaRPr lang="en-US" altLang="zh-CN"/>
              </a:p>
              <a:p>
                <a:endParaRPr lang="en-US" altLang="zh-CN"/>
              </a:p>
              <a:p>
                <a:r>
                  <a:rPr lang="en-US" altLang="zh-CN"/>
                  <a:t>trade - offs: 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charset="0"/>
                        <a:sym typeface="+mn-ea"/>
                      </a:rPr>
                      <m:t>𝑎𝑏𝑠</m:t>
                    </m:r>
                    <m:r>
                      <a:rPr lang="en-US" altLang="zh-CN">
                        <a:latin typeface="Cambria Math" panose="02040503050406030204" charset="0"/>
                        <a:sym typeface="+mn-ea"/>
                      </a:rPr>
                      <m:t>(</m:t>
                    </m:r>
                    <m:r>
                      <a:rPr lang="en-US" altLang="zh-CN">
                        <a:latin typeface="Cambria Math" panose="02040503050406030204" charset="0"/>
                        <a:sym typeface="+mn-ea"/>
                      </a:rPr>
                      <m:t>𝑡</m:t>
                    </m:r>
                    <m:r>
                      <a:rPr lang="en-US" altLang="zh-CN">
                        <a:latin typeface="Cambria Math" panose="02040503050406030204" charset="0"/>
                        <a:sym typeface="+mn-ea"/>
                      </a:rPr>
                      <m:t>1</m:t>
                    </m:r>
                    <m:r>
                      <a:rPr lang="en-US" altLang="zh-CN">
                        <a:latin typeface="Cambria Math" panose="02040503050406030204" charset="0"/>
                        <a:sym typeface="+mn-ea"/>
                      </a:rPr>
                      <m:t>−</m:t>
                    </m:r>
                    <m:r>
                      <a:rPr lang="en-US" altLang="zh-CN">
                        <a:latin typeface="Cambria Math" panose="02040503050406030204" charset="0"/>
                        <a:sym typeface="+mn-ea"/>
                      </a:rPr>
                      <m:t>𝑡</m:t>
                    </m:r>
                    <m:r>
                      <a:rPr lang="en-US" altLang="zh-CN">
                        <a:latin typeface="Cambria Math" panose="02040503050406030204" charset="0"/>
                        <a:sym typeface="+mn-ea"/>
                      </a:rPr>
                      <m:t>2</m:t>
                    </m:r>
                    <m:r>
                      <a:rPr lang="en-US" altLang="zh-CN">
                        <a:latin typeface="Cambria Math" panose="02040503050406030204" charset="0"/>
                        <a:sym typeface="+mn-ea"/>
                      </a:rPr>
                      <m:t>)</m:t>
                    </m:r>
                    <m:r>
                      <a:rPr lang="en-US" altLang="zh-CN">
                        <a:latin typeface="Cambria Math" panose="02040503050406030204" charset="0"/>
                        <a:sym typeface="+mn-ea"/>
                      </a:rPr>
                      <m:t> 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∈ [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0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,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3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] ∪[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252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,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255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]</m:t>
                    </m:r>
                  </m:oMath>
                </a14:m>
                <a:r>
                  <a:rPr lang="en-US" altLang="zh-CN"/>
                  <a:t> is same evt</a:t>
                </a:r>
                <a:endParaRPr lang="en-US" altLang="zh-CN"/>
              </a:p>
            </p:txBody>
          </p:sp>
        </mc:Choice>
        <mc:Fallback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625" y="4615180"/>
                <a:ext cx="9321800" cy="92202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Judge of event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4" name="圆角矩形 3"/>
          <p:cNvSpPr/>
          <p:nvPr/>
        </p:nvSpPr>
        <p:spPr>
          <a:xfrm>
            <a:off x="762000" y="3449320"/>
            <a:ext cx="1717040" cy="86360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3337560" y="2418080"/>
            <a:ext cx="1717040" cy="86360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3337560" y="4465320"/>
            <a:ext cx="1717040" cy="86360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5882640" y="3449320"/>
            <a:ext cx="1717040" cy="86360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5882640" y="5328920"/>
            <a:ext cx="1717040" cy="86360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2499360" y="2778760"/>
            <a:ext cx="762000" cy="1005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5054600" y="3942080"/>
            <a:ext cx="762000" cy="1005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2479040" y="3784600"/>
            <a:ext cx="822960" cy="1198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5090160" y="4947920"/>
            <a:ext cx="822960" cy="1198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914400" y="3632200"/>
            <a:ext cx="1473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time_FPGA gap &gt; n1</a:t>
            </a:r>
            <a:endParaRPr lang="en-US" altLang="zh-CN"/>
          </a:p>
        </p:txBody>
      </p:sp>
      <p:sp>
        <p:nvSpPr>
          <p:cNvPr id="15" name="文本框 14"/>
          <p:cNvSpPr txBox="1"/>
          <p:nvPr/>
        </p:nvSpPr>
        <p:spPr>
          <a:xfrm>
            <a:off x="3441700" y="4574540"/>
            <a:ext cx="1473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time_FPGA gap &gt; n2</a:t>
            </a:r>
            <a:endParaRPr lang="en-US" altLang="zh-CN"/>
          </a:p>
        </p:txBody>
      </p:sp>
      <p:sp>
        <p:nvSpPr>
          <p:cNvPr id="16" name="文本框 15"/>
          <p:cNvSpPr txBox="1"/>
          <p:nvPr/>
        </p:nvSpPr>
        <p:spPr>
          <a:xfrm>
            <a:off x="3434080" y="2565400"/>
            <a:ext cx="15036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generate new evt</a:t>
            </a:r>
            <a:endParaRPr lang="en-US" altLang="zh-CN"/>
          </a:p>
        </p:txBody>
      </p:sp>
      <p:sp>
        <p:nvSpPr>
          <p:cNvPr id="17" name="文本框 16"/>
          <p:cNvSpPr txBox="1"/>
          <p:nvPr/>
        </p:nvSpPr>
        <p:spPr>
          <a:xfrm>
            <a:off x="6004560" y="3558540"/>
            <a:ext cx="1473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generate </a:t>
            </a:r>
            <a:endParaRPr lang="en-US" altLang="zh-CN"/>
          </a:p>
          <a:p>
            <a:r>
              <a:rPr lang="en-US" altLang="zh-CN"/>
              <a:t>new evt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6014720" y="5440680"/>
            <a:ext cx="1432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fill into old evt</a:t>
            </a:r>
            <a:endParaRPr lang="en-US" altLang="zh-CN"/>
          </a:p>
        </p:txBody>
      </p:sp>
      <p:sp>
        <p:nvSpPr>
          <p:cNvPr id="19" name="文本框 18"/>
          <p:cNvSpPr txBox="1"/>
          <p:nvPr/>
        </p:nvSpPr>
        <p:spPr>
          <a:xfrm>
            <a:off x="2509520" y="2606040"/>
            <a:ext cx="335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Y</a:t>
            </a:r>
            <a:endParaRPr lang="en-US" altLang="zh-CN"/>
          </a:p>
        </p:txBody>
      </p:sp>
      <p:sp>
        <p:nvSpPr>
          <p:cNvPr id="20" name="文本框 19"/>
          <p:cNvSpPr txBox="1"/>
          <p:nvPr/>
        </p:nvSpPr>
        <p:spPr>
          <a:xfrm>
            <a:off x="5090160" y="3909060"/>
            <a:ext cx="335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Y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>
            <a:off x="2509520" y="4574540"/>
            <a:ext cx="335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N</a:t>
            </a:r>
            <a:endParaRPr lang="en-US" altLang="zh-CN"/>
          </a:p>
        </p:txBody>
      </p:sp>
      <p:sp>
        <p:nvSpPr>
          <p:cNvPr id="22" name="文本框 21"/>
          <p:cNvSpPr txBox="1"/>
          <p:nvPr/>
        </p:nvSpPr>
        <p:spPr>
          <a:xfrm>
            <a:off x="5090160" y="5608320"/>
            <a:ext cx="335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N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Results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000"/>
              <a:t>Set time_chip criterian: no evts found</a:t>
            </a:r>
            <a:endParaRPr lang="en-US" altLang="zh-CN" sz="2000"/>
          </a:p>
          <a:p>
            <a:pPr lvl="1"/>
            <a:r>
              <a:rPr lang="en-US" altLang="zh-CN" sz="2000"/>
              <a:t>Check the phase difference of different chips</a:t>
            </a:r>
            <a:endParaRPr lang="en-US" altLang="zh-CN" sz="2000"/>
          </a:p>
          <a:p>
            <a:pPr lvl="1"/>
            <a:r>
              <a:rPr lang="en-US" altLang="zh-CN" sz="2000"/>
              <a:t>particle reach time may not ignorant</a:t>
            </a:r>
            <a:endParaRPr lang="en-US" altLang="zh-CN" sz="2000"/>
          </a:p>
          <a:p>
            <a:pPr lvl="1"/>
            <a:endParaRPr lang="en-US" altLang="zh-CN" sz="2000"/>
          </a:p>
          <a:p>
            <a:pPr lvl="1"/>
            <a:endParaRPr lang="en-US" altLang="zh-CN" sz="2000"/>
          </a:p>
          <a:p>
            <a:pPr marL="228600" lvl="0" indent="-228600">
              <a:buFont typeface="Arial" panose="020B0604020202020204" pitchFamily="34" charset="0"/>
              <a:buChar char="●"/>
            </a:pPr>
            <a:r>
              <a:rPr lang="en-US" altLang="zh-CN" sz="2000">
                <a:solidFill>
                  <a:schemeClr val="tx1">
                    <a:lumMod val="65000"/>
                    <a:lumOff val="35000"/>
                  </a:schemeClr>
                </a:solidFill>
              </a:rPr>
              <a:t>Only set time_FPGA criterian: find many evts</a:t>
            </a:r>
            <a:endParaRPr lang="en-US" altLang="zh-CN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8330" y="1313815"/>
            <a:ext cx="10968990" cy="557657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</a:t>
            </a:r>
            <a:r>
              <a:rPr lang="en-US" altLang="zh-CN"/>
              <a:t>uild event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498840" y="1313815"/>
            <a:ext cx="3078480" cy="47593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75970" y="1619885"/>
            <a:ext cx="7077075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Statics: only have Timestamp, Row&amp;Col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Build event: Cut events and translate origin statics to time&amp;position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Row&amp;Col  </a:t>
            </a:r>
            <a:r>
              <a:rPr lang="en-US" altLang="zh-CN"/>
              <a:t>to Position: mutiple pixel’s size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Timestamp to time:</a:t>
            </a:r>
            <a:endParaRPr lang="en-US" altLang="zh-CN"/>
          </a:p>
          <a:p>
            <a:pPr indent="457200"/>
            <a:endParaRPr lang="en-US" altLang="zh-CN"/>
          </a:p>
          <a:p>
            <a:pPr indent="457200"/>
            <a:r>
              <a:rPr lang="en-US" altLang="zh-CN"/>
              <a:t>0101 ..... 0101 .......... 1111</a:t>
            </a:r>
            <a:endParaRPr lang="en-US" altLang="zh-CN"/>
          </a:p>
          <a:p>
            <a:pPr indent="457200"/>
            <a:endParaRPr lang="en-US" altLang="zh-CN"/>
          </a:p>
        </p:txBody>
      </p:sp>
      <p:cxnSp>
        <p:nvCxnSpPr>
          <p:cNvPr id="6" name="直接连接符 5"/>
          <p:cNvCxnSpPr/>
          <p:nvPr/>
        </p:nvCxnSpPr>
        <p:spPr>
          <a:xfrm>
            <a:off x="1268095" y="4006850"/>
            <a:ext cx="8890" cy="6464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223770" y="4006850"/>
            <a:ext cx="8890" cy="6464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054475" y="4006850"/>
            <a:ext cx="8890" cy="6464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1276985" y="4735195"/>
            <a:ext cx="929005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2287905" y="4717415"/>
            <a:ext cx="1758315" cy="889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607695" y="4935855"/>
            <a:ext cx="15621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Small:8bit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2415540" y="4881245"/>
            <a:ext cx="1849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Big: 28 bit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630555" y="5682615"/>
            <a:ext cx="62566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Time/Clock = (1&lt;&lt;8)*Big_ts + Small_ts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Code:/afs/ihep.ac.cn/users/h/huyiming/knossos_i/class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Event build Process</a:t>
            </a:r>
            <a:endParaRPr lang="en-US" altLang="zh-CN"/>
          </a:p>
        </p:txBody>
      </p:sp>
      <p:sp>
        <p:nvSpPr>
          <p:cNvPr id="4" name="矩形 3"/>
          <p:cNvSpPr/>
          <p:nvPr/>
        </p:nvSpPr>
        <p:spPr>
          <a:xfrm>
            <a:off x="4510405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510405" y="478472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510405" y="374586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10405" y="426529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5287645" y="284035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287645" y="3150870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287645" y="339153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719955" y="489013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0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4719955" y="439356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1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4719955" y="387413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2</a:t>
            </a:r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4719955" y="2263140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n</a:t>
            </a:r>
            <a:endParaRPr lang="en-US" altLang="zh-CN"/>
          </a:p>
        </p:txBody>
      </p:sp>
      <p:sp>
        <p:nvSpPr>
          <p:cNvPr id="15" name="矩形 14"/>
          <p:cNvSpPr/>
          <p:nvPr/>
        </p:nvSpPr>
        <p:spPr>
          <a:xfrm>
            <a:off x="1614170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778000" y="2263140"/>
            <a:ext cx="10839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new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>
            <a:off x="1877695" y="3378835"/>
            <a:ext cx="11023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Judge</a:t>
            </a:r>
            <a:endParaRPr lang="en-US" altLang="zh-CN" sz="2400"/>
          </a:p>
        </p:txBody>
      </p:sp>
      <p:sp>
        <p:nvSpPr>
          <p:cNvPr id="23" name="文本框 22"/>
          <p:cNvSpPr txBox="1"/>
          <p:nvPr/>
        </p:nvSpPr>
        <p:spPr>
          <a:xfrm>
            <a:off x="4523740" y="148399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Temp evt</a:t>
            </a:r>
            <a:endParaRPr lang="en-US" altLang="zh-CN"/>
          </a:p>
        </p:txBody>
      </p:sp>
      <p:sp>
        <p:nvSpPr>
          <p:cNvPr id="25" name="文本框 24"/>
          <p:cNvSpPr txBox="1"/>
          <p:nvPr/>
        </p:nvSpPr>
        <p:spPr>
          <a:xfrm>
            <a:off x="7370445" y="1490345"/>
            <a:ext cx="21037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repository</a:t>
            </a:r>
            <a:endParaRPr lang="en-US" altLang="zh-CN"/>
          </a:p>
        </p:txBody>
      </p:sp>
      <p:sp>
        <p:nvSpPr>
          <p:cNvPr id="26" name="左箭头 25"/>
          <p:cNvSpPr/>
          <p:nvPr/>
        </p:nvSpPr>
        <p:spPr>
          <a:xfrm>
            <a:off x="2980055" y="3545205"/>
            <a:ext cx="1366520" cy="2190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>
            <a:off x="2352040" y="2840355"/>
            <a:ext cx="336550" cy="574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7370445" y="483743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406640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7370445" y="431800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1058545" y="4462145"/>
            <a:ext cx="25228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True:Generate Evt</a:t>
            </a:r>
            <a:endParaRPr lang="en-US" altLang="zh-CN"/>
          </a:p>
        </p:txBody>
      </p:sp>
      <p:sp>
        <p:nvSpPr>
          <p:cNvPr id="33" name="右大括号 32"/>
          <p:cNvSpPr/>
          <p:nvPr/>
        </p:nvSpPr>
        <p:spPr>
          <a:xfrm>
            <a:off x="6297930" y="2292350"/>
            <a:ext cx="385445" cy="29006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34" name="直接箭头连接符 33"/>
          <p:cNvCxnSpPr/>
          <p:nvPr/>
        </p:nvCxnSpPr>
        <p:spPr>
          <a:xfrm flipV="1">
            <a:off x="6683375" y="2393950"/>
            <a:ext cx="659765" cy="1351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7618095" y="2291715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new</a:t>
            </a:r>
            <a:endParaRPr lang="en-US" altLang="zh-CN"/>
          </a:p>
        </p:txBody>
      </p:sp>
      <p:sp>
        <p:nvSpPr>
          <p:cNvPr id="36" name="文本框 35"/>
          <p:cNvSpPr txBox="1"/>
          <p:nvPr/>
        </p:nvSpPr>
        <p:spPr>
          <a:xfrm>
            <a:off x="7618095" y="4912995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0</a:t>
            </a:r>
            <a:endParaRPr lang="en-US" altLang="zh-CN"/>
          </a:p>
        </p:txBody>
      </p:sp>
      <p:sp>
        <p:nvSpPr>
          <p:cNvPr id="37" name="文本框 36"/>
          <p:cNvSpPr txBox="1"/>
          <p:nvPr/>
        </p:nvSpPr>
        <p:spPr>
          <a:xfrm>
            <a:off x="7618095" y="4340860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1</a:t>
            </a:r>
            <a:endParaRPr lang="en-US" altLang="zh-CN"/>
          </a:p>
        </p:txBody>
      </p:sp>
      <p:sp>
        <p:nvSpPr>
          <p:cNvPr id="38" name="矩形 37"/>
          <p:cNvSpPr/>
          <p:nvPr/>
        </p:nvSpPr>
        <p:spPr>
          <a:xfrm>
            <a:off x="7370445" y="379857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文本框 38"/>
          <p:cNvSpPr txBox="1"/>
          <p:nvPr/>
        </p:nvSpPr>
        <p:spPr>
          <a:xfrm>
            <a:off x="7618095" y="3821430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2</a:t>
            </a:r>
            <a:endParaRPr lang="en-US" altLang="zh-CN"/>
          </a:p>
        </p:txBody>
      </p:sp>
      <p:sp>
        <p:nvSpPr>
          <p:cNvPr id="40" name="椭圆 39"/>
          <p:cNvSpPr/>
          <p:nvPr/>
        </p:nvSpPr>
        <p:spPr>
          <a:xfrm>
            <a:off x="8153400" y="288099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8153400" y="3191510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8153400" y="343217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  <p:bldP spid="33" grpId="0" animBg="1"/>
      <p:bldP spid="33" grpId="1" animBg="1"/>
      <p:bldP spid="35" grpId="0"/>
      <p:bldP spid="3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4" name="矩形 3"/>
          <p:cNvSpPr/>
          <p:nvPr/>
        </p:nvSpPr>
        <p:spPr>
          <a:xfrm>
            <a:off x="4510405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510405" y="478472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510405" y="374586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10405" y="426529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5287645" y="284035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287645" y="3150870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287645" y="339153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719955" y="489013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0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4719955" y="439356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1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4719955" y="387413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2</a:t>
            </a:r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4719955" y="2263140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n</a:t>
            </a:r>
            <a:endParaRPr lang="en-US" altLang="zh-CN"/>
          </a:p>
        </p:txBody>
      </p:sp>
      <p:sp>
        <p:nvSpPr>
          <p:cNvPr id="15" name="矩形 14"/>
          <p:cNvSpPr/>
          <p:nvPr/>
        </p:nvSpPr>
        <p:spPr>
          <a:xfrm>
            <a:off x="1614170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778000" y="2263140"/>
            <a:ext cx="10839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new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>
            <a:off x="1877695" y="3378835"/>
            <a:ext cx="11023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Judge</a:t>
            </a:r>
            <a:endParaRPr lang="en-US" altLang="zh-CN" sz="2400"/>
          </a:p>
        </p:txBody>
      </p:sp>
      <p:sp>
        <p:nvSpPr>
          <p:cNvPr id="23" name="文本框 22"/>
          <p:cNvSpPr txBox="1"/>
          <p:nvPr/>
        </p:nvSpPr>
        <p:spPr>
          <a:xfrm>
            <a:off x="4523740" y="148399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Temp evt</a:t>
            </a:r>
            <a:endParaRPr lang="en-US" altLang="zh-CN"/>
          </a:p>
        </p:txBody>
      </p:sp>
      <p:sp>
        <p:nvSpPr>
          <p:cNvPr id="25" name="文本框 24"/>
          <p:cNvSpPr txBox="1"/>
          <p:nvPr/>
        </p:nvSpPr>
        <p:spPr>
          <a:xfrm>
            <a:off x="7370445" y="1490345"/>
            <a:ext cx="21037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repository</a:t>
            </a:r>
            <a:endParaRPr lang="en-US" altLang="zh-CN"/>
          </a:p>
        </p:txBody>
      </p:sp>
      <p:sp>
        <p:nvSpPr>
          <p:cNvPr id="26" name="左箭头 25"/>
          <p:cNvSpPr/>
          <p:nvPr/>
        </p:nvSpPr>
        <p:spPr>
          <a:xfrm>
            <a:off x="2980055" y="3545205"/>
            <a:ext cx="1366520" cy="2190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>
            <a:off x="2352040" y="2840355"/>
            <a:ext cx="336550" cy="574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7370445" y="483743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406640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7370445" y="431800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1058545" y="4462145"/>
            <a:ext cx="25228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True:Generate Evt</a:t>
            </a:r>
            <a:endParaRPr lang="en-US" altLang="zh-CN"/>
          </a:p>
        </p:txBody>
      </p:sp>
      <p:sp>
        <p:nvSpPr>
          <p:cNvPr id="35" name="文本框 34"/>
          <p:cNvSpPr txBox="1"/>
          <p:nvPr/>
        </p:nvSpPr>
        <p:spPr>
          <a:xfrm>
            <a:off x="7618095" y="2291715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new</a:t>
            </a:r>
            <a:endParaRPr lang="en-US" altLang="zh-CN"/>
          </a:p>
        </p:txBody>
      </p:sp>
      <p:sp>
        <p:nvSpPr>
          <p:cNvPr id="36" name="文本框 35"/>
          <p:cNvSpPr txBox="1"/>
          <p:nvPr/>
        </p:nvSpPr>
        <p:spPr>
          <a:xfrm>
            <a:off x="7618095" y="4912995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0</a:t>
            </a:r>
            <a:endParaRPr lang="en-US" altLang="zh-CN"/>
          </a:p>
        </p:txBody>
      </p:sp>
      <p:sp>
        <p:nvSpPr>
          <p:cNvPr id="37" name="文本框 36"/>
          <p:cNvSpPr txBox="1"/>
          <p:nvPr/>
        </p:nvSpPr>
        <p:spPr>
          <a:xfrm>
            <a:off x="7618095" y="4340860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1</a:t>
            </a:r>
            <a:endParaRPr lang="en-US" altLang="zh-CN"/>
          </a:p>
        </p:txBody>
      </p:sp>
      <p:sp>
        <p:nvSpPr>
          <p:cNvPr id="38" name="矩形 37"/>
          <p:cNvSpPr/>
          <p:nvPr/>
        </p:nvSpPr>
        <p:spPr>
          <a:xfrm>
            <a:off x="7370445" y="379857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文本框 38"/>
          <p:cNvSpPr txBox="1"/>
          <p:nvPr/>
        </p:nvSpPr>
        <p:spPr>
          <a:xfrm>
            <a:off x="7618095" y="3821430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2</a:t>
            </a:r>
            <a:endParaRPr lang="en-US" altLang="zh-CN"/>
          </a:p>
        </p:txBody>
      </p:sp>
      <p:sp>
        <p:nvSpPr>
          <p:cNvPr id="40" name="椭圆 39"/>
          <p:cNvSpPr/>
          <p:nvPr/>
        </p:nvSpPr>
        <p:spPr>
          <a:xfrm>
            <a:off x="8153400" y="288099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8153400" y="3191510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8153400" y="343217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24935" y="5588635"/>
            <a:ext cx="3326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</a:t>
            </a:r>
            <a:r>
              <a:rPr lang="en-US" altLang="zh-CN"/>
              <a:t>lear temp evt</a:t>
            </a:r>
            <a:endParaRPr lang="en-US" altLang="zh-CN"/>
          </a:p>
        </p:txBody>
      </p:sp>
      <p:sp>
        <p:nvSpPr>
          <p:cNvPr id="17" name="文本框 16"/>
          <p:cNvSpPr txBox="1"/>
          <p:nvPr/>
        </p:nvSpPr>
        <p:spPr>
          <a:xfrm>
            <a:off x="3924935" y="6158865"/>
            <a:ext cx="29216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Fil new event</a:t>
            </a:r>
            <a:endParaRPr lang="en-US" altLang="zh-CN"/>
          </a:p>
        </p:txBody>
      </p:sp>
      <p:cxnSp>
        <p:nvCxnSpPr>
          <p:cNvPr id="18" name="直接箭头连接符 17"/>
          <p:cNvCxnSpPr/>
          <p:nvPr/>
        </p:nvCxnSpPr>
        <p:spPr>
          <a:xfrm>
            <a:off x="3326130" y="2434590"/>
            <a:ext cx="1095375" cy="2657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566285" y="4890135"/>
            <a:ext cx="15824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0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1"/>
      <p:bldP spid="32" grpId="0"/>
      <p:bldP spid="32" grpId="1"/>
      <p:bldP spid="3" grpId="0"/>
      <p:bldP spid="3" grpId="1"/>
      <p:bldP spid="14" grpId="0"/>
      <p:bldP spid="13" grpId="0"/>
      <p:bldP spid="12" grpId="0"/>
      <p:bldP spid="11" grpId="0"/>
      <p:bldP spid="14" grpId="1"/>
      <p:bldP spid="13" grpId="1"/>
      <p:bldP spid="12" grpId="1"/>
      <p:bldP spid="11" grpId="1"/>
      <p:bldP spid="17" grpId="0"/>
      <p:bldP spid="17" grpId="1"/>
      <p:bldP spid="19" grpId="0"/>
      <p:bldP spid="19" grpId="1"/>
      <p:bldP spid="16" grpId="0"/>
      <p:bldP spid="1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510405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510405" y="478472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510405" y="374586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10405" y="426529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5287645" y="284035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287645" y="3150870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287645" y="339153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719955" y="489013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0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4719955" y="439356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1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4719955" y="387413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2</a:t>
            </a:r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4719955" y="2263140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n</a:t>
            </a:r>
            <a:endParaRPr lang="en-US" altLang="zh-CN"/>
          </a:p>
        </p:txBody>
      </p:sp>
      <p:sp>
        <p:nvSpPr>
          <p:cNvPr id="15" name="矩形 14"/>
          <p:cNvSpPr/>
          <p:nvPr/>
        </p:nvSpPr>
        <p:spPr>
          <a:xfrm>
            <a:off x="1614170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778000" y="2263140"/>
            <a:ext cx="10839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new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>
            <a:off x="1877695" y="3378835"/>
            <a:ext cx="11023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Judge</a:t>
            </a:r>
            <a:endParaRPr lang="en-US" altLang="zh-CN" sz="2400"/>
          </a:p>
        </p:txBody>
      </p:sp>
      <p:sp>
        <p:nvSpPr>
          <p:cNvPr id="23" name="文本框 22"/>
          <p:cNvSpPr txBox="1"/>
          <p:nvPr/>
        </p:nvSpPr>
        <p:spPr>
          <a:xfrm>
            <a:off x="4510405" y="994410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Temp evt</a:t>
            </a:r>
            <a:endParaRPr lang="en-US" altLang="zh-CN"/>
          </a:p>
        </p:txBody>
      </p:sp>
      <p:sp>
        <p:nvSpPr>
          <p:cNvPr id="25" name="文本框 24"/>
          <p:cNvSpPr txBox="1"/>
          <p:nvPr/>
        </p:nvSpPr>
        <p:spPr>
          <a:xfrm>
            <a:off x="7370445" y="994410"/>
            <a:ext cx="21037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repository</a:t>
            </a:r>
            <a:endParaRPr lang="en-US" altLang="zh-CN"/>
          </a:p>
        </p:txBody>
      </p:sp>
      <p:sp>
        <p:nvSpPr>
          <p:cNvPr id="26" name="左箭头 25"/>
          <p:cNvSpPr/>
          <p:nvPr/>
        </p:nvSpPr>
        <p:spPr>
          <a:xfrm>
            <a:off x="2980055" y="3545205"/>
            <a:ext cx="1366520" cy="2190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>
            <a:off x="2352040" y="2840355"/>
            <a:ext cx="336550" cy="574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7370445" y="483743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406640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7370445" y="431800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1058545" y="4462145"/>
            <a:ext cx="25228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False:fill curr Evt</a:t>
            </a:r>
            <a:endParaRPr lang="en-US" altLang="zh-CN"/>
          </a:p>
        </p:txBody>
      </p:sp>
      <p:sp>
        <p:nvSpPr>
          <p:cNvPr id="36" name="文本框 35"/>
          <p:cNvSpPr txBox="1"/>
          <p:nvPr/>
        </p:nvSpPr>
        <p:spPr>
          <a:xfrm>
            <a:off x="7618095" y="4912995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0</a:t>
            </a:r>
            <a:endParaRPr lang="en-US" altLang="zh-CN"/>
          </a:p>
        </p:txBody>
      </p:sp>
      <p:sp>
        <p:nvSpPr>
          <p:cNvPr id="37" name="文本框 36"/>
          <p:cNvSpPr txBox="1"/>
          <p:nvPr/>
        </p:nvSpPr>
        <p:spPr>
          <a:xfrm>
            <a:off x="7618095" y="4340860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1</a:t>
            </a:r>
            <a:endParaRPr lang="en-US" altLang="zh-CN"/>
          </a:p>
        </p:txBody>
      </p:sp>
      <p:sp>
        <p:nvSpPr>
          <p:cNvPr id="38" name="矩形 37"/>
          <p:cNvSpPr/>
          <p:nvPr/>
        </p:nvSpPr>
        <p:spPr>
          <a:xfrm>
            <a:off x="7370445" y="379857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文本框 38"/>
          <p:cNvSpPr txBox="1"/>
          <p:nvPr/>
        </p:nvSpPr>
        <p:spPr>
          <a:xfrm>
            <a:off x="7618095" y="3821430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Evt 2</a:t>
            </a:r>
            <a:endParaRPr lang="en-US" altLang="zh-CN"/>
          </a:p>
        </p:txBody>
      </p:sp>
      <p:sp>
        <p:nvSpPr>
          <p:cNvPr id="40" name="椭圆 39"/>
          <p:cNvSpPr/>
          <p:nvPr/>
        </p:nvSpPr>
        <p:spPr>
          <a:xfrm>
            <a:off x="8153400" y="288099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8153400" y="3191510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8153400" y="343217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496435" y="166814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2" name="直接箭头连接符 21"/>
          <p:cNvCxnSpPr>
            <a:stCxn id="15" idx="3"/>
          </p:cNvCxnSpPr>
          <p:nvPr/>
        </p:nvCxnSpPr>
        <p:spPr>
          <a:xfrm flipV="1">
            <a:off x="3244215" y="1932305"/>
            <a:ext cx="1136650" cy="514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4719320" y="1743710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n+1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/>
      <p:bldP spid="13" grpId="1"/>
      <p:bldP spid="12" grpId="1"/>
      <p:bldP spid="11" grpId="1"/>
      <p:bldP spid="32" grpId="0"/>
      <p:bldP spid="32" grpId="1"/>
      <p:bldP spid="24" grpId="0"/>
      <p:bldP spid="24" grpId="1"/>
      <p:bldP spid="16" grpId="0"/>
      <p:bldP spid="1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Judgement of Event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1.Using time as criterion</a:t>
            </a:r>
            <a:endParaRPr lang="en-US" altLang="zh-CN"/>
          </a:p>
          <a:p>
            <a:pPr lvl="1"/>
            <a:r>
              <a:rPr lang="en-US" altLang="zh-CN"/>
              <a:t>timegap set as 3 clock</a:t>
            </a:r>
            <a:endParaRPr lang="en-US" altLang="zh-CN"/>
          </a:p>
          <a:p>
            <a:pPr lvl="1"/>
            <a:endParaRPr lang="en-US" altLang="zh-CN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72200" y="1639570"/>
            <a:ext cx="5276215" cy="25939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1880" y="4759325"/>
            <a:ext cx="5296535" cy="17462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076315" y="118046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timeFPGA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7642225" y="118046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timeChip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9036050" y="118046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row</a:t>
            </a:r>
            <a:endParaRPr lang="en-US" altLang="zh-CN"/>
          </a:p>
        </p:txBody>
      </p:sp>
      <p:sp>
        <p:nvSpPr>
          <p:cNvPr id="11" name="文本框 10"/>
          <p:cNvSpPr txBox="1"/>
          <p:nvPr/>
        </p:nvSpPr>
        <p:spPr>
          <a:xfrm>
            <a:off x="10101580" y="118046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col</a:t>
            </a:r>
            <a:endParaRPr lang="en-US" altLang="zh-CN"/>
          </a:p>
        </p:txBody>
      </p:sp>
      <p:sp>
        <p:nvSpPr>
          <p:cNvPr id="12" name="圆角矩形 11"/>
          <p:cNvSpPr/>
          <p:nvPr/>
        </p:nvSpPr>
        <p:spPr>
          <a:xfrm>
            <a:off x="7725410" y="3096260"/>
            <a:ext cx="874395" cy="64643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31890" y="5309235"/>
            <a:ext cx="1302385" cy="63754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Stack top or bottom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457200">
              <a:buNone/>
            </a:pPr>
            <a:endParaRPr lang="en-US" altLang="zh-CN"/>
          </a:p>
          <a:p>
            <a:r>
              <a:rPr lang="en-US" altLang="zh-CN"/>
              <a:t>Info contains:</a:t>
            </a:r>
            <a:endParaRPr lang="en-US" altLang="zh-CN"/>
          </a:p>
          <a:p>
            <a:pPr lvl="1"/>
            <a:r>
              <a:rPr lang="en-US" altLang="zh-CN"/>
              <a:t>time</a:t>
            </a:r>
            <a:endParaRPr lang="en-US" altLang="zh-CN"/>
          </a:p>
          <a:p>
            <a:pPr lvl="1"/>
            <a:r>
              <a:rPr lang="en-US" altLang="zh-CN"/>
              <a:t>chipID</a:t>
            </a:r>
            <a:endParaRPr lang="en-US" altLang="zh-CN"/>
          </a:p>
          <a:p>
            <a:pPr lvl="1"/>
            <a:r>
              <a:rPr lang="en-US" altLang="zh-CN"/>
              <a:t>hit Position</a:t>
            </a:r>
            <a:endParaRPr lang="en-US" altLang="zh-CN"/>
          </a:p>
        </p:txBody>
      </p:sp>
      <p:sp>
        <p:nvSpPr>
          <p:cNvPr id="4" name="矩形 3"/>
          <p:cNvSpPr/>
          <p:nvPr/>
        </p:nvSpPr>
        <p:spPr>
          <a:xfrm>
            <a:off x="4510405" y="218757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510405" y="478472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510405" y="374586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10405" y="4265295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5287645" y="284035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287645" y="3150870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287645" y="3391535"/>
            <a:ext cx="75565" cy="755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719955" y="489013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0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4719955" y="439356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1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4719955" y="3874135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2</a:t>
            </a:r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4719955" y="2263140"/>
            <a:ext cx="118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n</a:t>
            </a:r>
            <a:endParaRPr lang="en-US" altLang="zh-CN"/>
          </a:p>
        </p:txBody>
      </p:sp>
      <p:sp>
        <p:nvSpPr>
          <p:cNvPr id="15" name="矩形 14"/>
          <p:cNvSpPr/>
          <p:nvPr/>
        </p:nvSpPr>
        <p:spPr>
          <a:xfrm>
            <a:off x="7916545" y="1743710"/>
            <a:ext cx="1630045" cy="5194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8253730" y="1830070"/>
            <a:ext cx="10839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Info new</a:t>
            </a:r>
            <a:endParaRPr lang="en-US" altLang="zh-CN"/>
          </a:p>
        </p:txBody>
      </p:sp>
      <p:cxnSp>
        <p:nvCxnSpPr>
          <p:cNvPr id="17" name="直接箭头连接符 16"/>
          <p:cNvCxnSpPr/>
          <p:nvPr/>
        </p:nvCxnSpPr>
        <p:spPr>
          <a:xfrm flipH="1">
            <a:off x="6249670" y="1985010"/>
            <a:ext cx="1576070" cy="4006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6240780" y="1966595"/>
            <a:ext cx="1584960" cy="3069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7279640" y="3270885"/>
            <a:ext cx="2932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?compare to top or bottom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821055" y="5812155"/>
            <a:ext cx="5953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0640" y="222955"/>
            <a:ext cx="10969200" cy="705600"/>
          </a:xfrm>
        </p:spPr>
        <p:txBody>
          <a:bodyPr/>
          <a:p>
            <a:r>
              <a:rPr lang="en-US" altLang="zh-CN"/>
              <a:t>Charge sharing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98170" y="926465"/>
            <a:ext cx="5082540" cy="29489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320" y="926465"/>
            <a:ext cx="5039360" cy="3031490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>
          <a:xfrm>
            <a:off x="5711190" y="2250440"/>
            <a:ext cx="628650" cy="466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>
            <a:off x="5711190" y="5065395"/>
            <a:ext cx="628650" cy="466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790" y="4065905"/>
            <a:ext cx="5201920" cy="263588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9840" y="4126865"/>
            <a:ext cx="5205095" cy="2635885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81050" y="1520825"/>
            <a:ext cx="9255125" cy="47593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PLACING_PICTURE_USER_VIEWPORT" val="{&quot;height&quot;:7495,&quot;width&quot;:4848}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KSO_WM_UNIT_PLACING_PICTURE_USER_VIEWPORT" val="{&quot;height&quot;:4644,&quot;width&quot;:8004}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4.xml><?xml version="1.0" encoding="utf-8"?>
<p:tagLst xmlns:p="http://schemas.openxmlformats.org/presentationml/2006/main">
  <p:tag name="KSO_WM_UNIT_PLACING_PICTURE_USER_VIEWPORT" val="{&quot;height&quot;:6936,&quot;width&quot;:13644}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7.xml><?xml version="1.0" encoding="utf-8"?>
<p:tagLst xmlns:p="http://schemas.openxmlformats.org/presentationml/2006/main">
  <p:tag name="KSO_WPP_MARK_KEY" val="cf0f7534-4739-4552-be43-6ff3e20fdbea"/>
  <p:tag name="COMMONDATA" val="eyJoZGlkIjoiMDYwZTJjNzUyYmI4MDVlNmU3YzBjOWNiNmZiNzQ4ZjI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2223</Words>
  <Application>WPS 演示</Application>
  <PresentationFormat>宽屏</PresentationFormat>
  <Paragraphs>240</Paragraphs>
  <Slides>19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Arial</vt:lpstr>
      <vt:lpstr>宋体</vt:lpstr>
      <vt:lpstr>Wingdings</vt:lpstr>
      <vt:lpstr>Wingdings</vt:lpstr>
      <vt:lpstr>微软雅黑</vt:lpstr>
      <vt:lpstr>Cambria Math</vt:lpstr>
      <vt:lpstr>Arial Unicode MS</vt:lpstr>
      <vt:lpstr>Calibri</vt:lpstr>
      <vt:lpstr>Office 主题​​</vt:lpstr>
      <vt:lpstr>11/10</vt:lpstr>
      <vt:lpstr>Build event</vt:lpstr>
      <vt:lpstr>Event build Process</vt:lpstr>
      <vt:lpstr>PowerPoint 演示文稿</vt:lpstr>
      <vt:lpstr>PowerPoint 演示文稿</vt:lpstr>
      <vt:lpstr>Judgement of Event</vt:lpstr>
      <vt:lpstr>Stack top or bottom</vt:lpstr>
      <vt:lpstr>Charge sharing</vt:lpstr>
      <vt:lpstr>PowerPoint 演示文稿</vt:lpstr>
      <vt:lpstr>PowerPoint 演示文稿</vt:lpstr>
      <vt:lpstr>Mutiple cores</vt:lpstr>
      <vt:lpstr>Timecamp </vt:lpstr>
      <vt:lpstr>1.chip_time alignment </vt:lpstr>
      <vt:lpstr>consider err</vt:lpstr>
      <vt:lpstr>Special situation</vt:lpstr>
      <vt:lpstr>Judge of event</vt:lpstr>
      <vt:lpstr>Results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Valar</cp:lastModifiedBy>
  <cp:revision>245</cp:revision>
  <dcterms:created xsi:type="dcterms:W3CDTF">2019-06-19T02:08:00Z</dcterms:created>
  <dcterms:modified xsi:type="dcterms:W3CDTF">2022-11-24T05:10:17Z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5234194CCFE6425E83297019C898C518</vt:lpwstr>
  </property>
</Properties>
</file>