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7" r:id="rId2"/>
    <p:sldId id="680" r:id="rId3"/>
    <p:sldId id="714" r:id="rId4"/>
    <p:sldId id="702" r:id="rId5"/>
    <p:sldId id="701" r:id="rId6"/>
    <p:sldId id="689" r:id="rId7"/>
    <p:sldId id="692" r:id="rId8"/>
    <p:sldId id="713" r:id="rId9"/>
    <p:sldId id="358" r:id="rId10"/>
    <p:sldId id="718" r:id="rId11"/>
    <p:sldId id="717" r:id="rId12"/>
    <p:sldId id="697" r:id="rId13"/>
    <p:sldId id="686" r:id="rId14"/>
    <p:sldId id="687" r:id="rId15"/>
    <p:sldId id="716" r:id="rId16"/>
    <p:sldId id="699" r:id="rId17"/>
    <p:sldId id="694" r:id="rId18"/>
    <p:sldId id="695" r:id="rId19"/>
    <p:sldId id="67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16"/>
    <p:restoredTop sz="94540"/>
  </p:normalViewPr>
  <p:slideViewPr>
    <p:cSldViewPr snapToGrid="0" snapToObjects="1">
      <p:cViewPr varScale="1">
        <p:scale>
          <a:sx n="52" d="100"/>
          <a:sy n="52" d="100"/>
        </p:scale>
        <p:origin x="2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04026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80160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30547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4650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3" r:id="rId59"/>
    <p:sldLayoutId id="2147483714" r:id="rId60"/>
    <p:sldLayoutId id="2147483716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4" y="7920919"/>
            <a:ext cx="20253425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dirty="0"/>
              <a:t>Zhijun Liang for CEPC MOST2 vertex detector team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62679-6347-EC5C-F384-1AFA01B3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A7F484-13F3-91CA-EB8E-21813B8916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5D43D8A-7778-6BC9-835C-8FD662EAF5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A4D5E7F-09D6-B879-4B49-056C6FAB9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85" y="959531"/>
            <a:ext cx="22549855" cy="1237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8159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77FAE0-7289-BE1F-47A8-951E32C15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backup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7AFDAE-F1B8-4FFA-3728-AE84EAF39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694C524-E984-3A48-F2ED-7F226A76DAD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27661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3130A8-0694-07EA-EDC6-E090EA878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64CF71-9DFA-6D99-3311-B9858D1EE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959425"/>
            <a:ext cx="24384001" cy="11412142"/>
          </a:xfrm>
        </p:spPr>
        <p:txBody>
          <a:bodyPr/>
          <a:lstStyle/>
          <a:p>
            <a:r>
              <a:rPr kumimoji="1" lang="en" altLang="zh-CN" dirty="0"/>
              <a:t>Person</a:t>
            </a:r>
            <a:r>
              <a:rPr kumimoji="1" lang="zh-CN" altLang="en-US" dirty="0"/>
              <a:t> </a:t>
            </a:r>
            <a:r>
              <a:rPr kumimoji="1" lang="en-US" altLang="zh-CN" dirty="0"/>
              <a:t>power, expertise </a:t>
            </a:r>
            <a:endParaRPr kumimoji="1" lang="en" altLang="zh-CN" dirty="0"/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Ming Qi (NJU,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Joao (IHEP,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Zhijun Liang (IHEP, overall)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Tianya Wu(IHEP</a:t>
            </a:r>
            <a:r>
              <a:rPr kumimoji="1" lang="en-US" altLang="zh-CN" dirty="0">
                <a:solidFill>
                  <a:srgbClr val="FFFF00"/>
                </a:solidFill>
              </a:rPr>
              <a:t>, ASIC</a:t>
            </a:r>
            <a:r>
              <a:rPr kumimoji="1" lang="en" altLang="zh-CN" dirty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kumimoji="1" lang="en" altLang="zh-CN" dirty="0" err="1">
                <a:solidFill>
                  <a:srgbClr val="FFFF00"/>
                </a:solidFill>
              </a:rPr>
              <a:t>Xiaomin</a:t>
            </a:r>
            <a:r>
              <a:rPr kumimoji="1" lang="en" altLang="zh-CN" dirty="0">
                <a:solidFill>
                  <a:srgbClr val="FFFF00"/>
                </a:solidFill>
              </a:rPr>
              <a:t> Wei(NWPU, ASIC 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Jia Zhou (IHEP ,DAQ)</a:t>
            </a:r>
          </a:p>
          <a:p>
            <a:pPr lvl="1"/>
            <a:r>
              <a:rPr kumimoji="1" lang="en" altLang="zh-CN" dirty="0" err="1">
                <a:solidFill>
                  <a:srgbClr val="FFFF00"/>
                </a:solidFill>
              </a:rPr>
              <a:t>Ziyue</a:t>
            </a:r>
            <a:r>
              <a:rPr kumimoji="1" lang="en" altLang="zh-CN" dirty="0">
                <a:solidFill>
                  <a:srgbClr val="FFFF00"/>
                </a:solidFill>
              </a:rPr>
              <a:t> Yan (IHEP ,firmware)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Xinhui</a:t>
            </a:r>
            <a:r>
              <a:rPr kumimoji="1" lang="en-US" altLang="zh-CN" dirty="0">
                <a:solidFill>
                  <a:srgbClr val="FFFF00"/>
                </a:solidFill>
              </a:rPr>
              <a:t> Huang (IHEP, mechanism) 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Shuqi</a:t>
            </a:r>
            <a:r>
              <a:rPr kumimoji="1" lang="en-US" altLang="zh-CN" dirty="0">
                <a:solidFill>
                  <a:srgbClr val="FFFF00"/>
                </a:solidFill>
              </a:rPr>
              <a:t> Li (IHEP, offline) </a:t>
            </a:r>
          </a:p>
          <a:p>
            <a:pPr lvl="1"/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" altLang="zh-CN" dirty="0">
                <a:solidFill>
                  <a:schemeClr val="tx1"/>
                </a:solidFill>
              </a:rPr>
              <a:t>Requesting Invitation letters (almost ready)</a:t>
            </a:r>
          </a:p>
          <a:p>
            <a:pPr lvl="1"/>
            <a:r>
              <a:rPr kumimoji="1" lang="en" altLang="zh-CN" dirty="0">
                <a:solidFill>
                  <a:schemeClr val="tx1"/>
                </a:solidFill>
              </a:rPr>
              <a:t>Application Passports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137D0B-F729-53EB-6395-7218858EA6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22870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25CF37-3708-A97B-D2D8-46426B844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Detector</a:t>
            </a:r>
            <a:r>
              <a:rPr lang="zh-CN" altLang="en-US" dirty="0"/>
              <a:t> </a:t>
            </a:r>
            <a:r>
              <a:rPr lang="en-US" altLang="zh-CN" dirty="0"/>
              <a:t>module(ladder) assembly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2DEBC8-1D21-2096-14E6-A4C411BE6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162742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Progress in assembly in ladder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Dummy</a:t>
            </a:r>
            <a:r>
              <a:rPr kumimoji="1" lang="en-US" altLang="zh-CN" dirty="0"/>
              <a:t> </a:t>
            </a:r>
          </a:p>
          <a:p>
            <a:pPr lvl="1"/>
            <a:r>
              <a:rPr kumimoji="1" lang="en-US" altLang="zh-CN" dirty="0"/>
              <a:t>2 flex with 10</a:t>
            </a:r>
            <a:r>
              <a:rPr kumimoji="1" lang="zh-CN" altLang="en-US" dirty="0"/>
              <a:t> </a:t>
            </a:r>
            <a:r>
              <a:rPr kumimoji="1" lang="en-US" altLang="zh-CN" dirty="0"/>
              <a:t>glass dummy ASIC  assembly </a:t>
            </a:r>
          </a:p>
          <a:p>
            <a:pPr lvl="1"/>
            <a:r>
              <a:rPr kumimoji="1" lang="en-US" altLang="zh-CN" dirty="0"/>
              <a:t>Automatic glue dispensing using gantry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Real chip</a:t>
            </a:r>
          </a:p>
          <a:p>
            <a:pPr marL="444500" lvl="1" indent="0">
              <a:buNone/>
            </a:pP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EB12F5-5B78-2E7A-B596-230C72B4F39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FECE652-EEBE-EA21-FBAF-430B336F7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9966" y="6817657"/>
            <a:ext cx="5521521" cy="677423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0501062-104E-8D22-29D5-07881249337C}"/>
              </a:ext>
            </a:extLst>
          </p:cNvPr>
          <p:cNvSpPr txBox="1"/>
          <p:nvPr/>
        </p:nvSpPr>
        <p:spPr>
          <a:xfrm>
            <a:off x="1142513" y="5769295"/>
            <a:ext cx="12467966" cy="1384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sz="4200" b="0" dirty="0"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Wire bonded one Taichu3 on flexible PCB</a:t>
            </a:r>
          </a:p>
          <a:p>
            <a:r>
              <a:rPr kumimoji="1" lang="en-US" altLang="zh-CN" sz="4200" b="0" dirty="0"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Jun and </a:t>
            </a:r>
            <a:r>
              <a:rPr kumimoji="1" lang="en-US" altLang="zh-CN" sz="4200" b="0" dirty="0" err="1"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Ziyue</a:t>
            </a:r>
            <a:r>
              <a:rPr kumimoji="1" lang="en-US" altLang="zh-CN" sz="4200" b="0" dirty="0"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rPr>
              <a:t> are testing it with interface board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AD730FF-E783-551E-9447-6EA59E0109D6}"/>
              </a:ext>
            </a:extLst>
          </p:cNvPr>
          <p:cNvSpPr txBox="1"/>
          <p:nvPr/>
        </p:nvSpPr>
        <p:spPr>
          <a:xfrm>
            <a:off x="14297454" y="5371107"/>
            <a:ext cx="12467966" cy="14465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Setting up wire bonding station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For full-size detector module( ladder)</a:t>
            </a:r>
            <a:endParaRPr kumimoji="1" lang="zh-CN" altLang="en-US" dirty="0">
              <a:solidFill>
                <a:srgbClr val="FFFF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ECF4213-2ADD-D3D2-50A6-4E9E3F03C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2" y="9340024"/>
            <a:ext cx="14267742" cy="33706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8C41340-BF3E-D691-E6A4-041837D45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2052" y="942144"/>
            <a:ext cx="7772400" cy="437112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89A3184-EE09-49CB-3877-9BE42F16177A}"/>
              </a:ext>
            </a:extLst>
          </p:cNvPr>
          <p:cNvSpPr txBox="1"/>
          <p:nvPr/>
        </p:nvSpPr>
        <p:spPr>
          <a:xfrm>
            <a:off x="15337631" y="86352"/>
            <a:ext cx="13644562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New pickup tools </a:t>
            </a:r>
          </a:p>
        </p:txBody>
      </p:sp>
    </p:spTree>
    <p:extLst>
      <p:ext uri="{BB962C8B-B14F-4D97-AF65-F5344CB8AC3E}">
        <p14:creationId xmlns:p14="http://schemas.microsoft.com/office/powerpoint/2010/main" val="182439939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16210C-31B9-07D4-29AE-6F876B7F7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Ladder assembly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E241727-C578-C92A-2917-424C90D44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1519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Ladder (double side)= 20 ASIC chips + two flexible PCB + carbon fiber support</a:t>
            </a:r>
          </a:p>
          <a:p>
            <a:r>
              <a:rPr kumimoji="1" lang="en-US" altLang="zh-CN" dirty="0"/>
              <a:t>Ladder assembly procedure verified with dummy ASIC (glass)</a:t>
            </a:r>
            <a:endParaRPr kumimoji="1" lang="zh-CN" altLang="en-US" dirty="0"/>
          </a:p>
          <a:p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6B6B1D-20EE-1768-B894-1CE42588C0D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AFFFCF0-83C1-0ED6-7C58-DE7A176B5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605" y="3009598"/>
            <a:ext cx="13428747" cy="98220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A630376-9BAB-7D7C-B955-9AEEFCB9B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8054" y="3388203"/>
            <a:ext cx="9676402" cy="544297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0D6CD86-AFA0-17DF-FC41-B17A18C45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5655" y="9144908"/>
            <a:ext cx="10557540" cy="368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477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207A2-8505-F9FD-73D8-C7137D1BC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16E389-A4C9-6F71-6DEA-5B6C7400E34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2F6DF67-62D5-B900-4F2F-27DFE0643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9322" y="4138948"/>
            <a:ext cx="11733085" cy="880325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85D789E-459B-B0C3-6013-1F08F4B6C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13" y="4024287"/>
            <a:ext cx="12224112" cy="91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0768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698F0A-5543-1400-A451-3649255D8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Equipment for  Test beam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F5F4CC7-0968-E05F-FB3F-ACF72516C4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CN" dirty="0"/>
              <a:t>Instrumentations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1. vertex detector prototype 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2. FPGA boards </a:t>
            </a:r>
            <a:r>
              <a:rPr kumimoji="1" lang="en" altLang="zh-CN" dirty="0">
                <a:solidFill>
                  <a:schemeClr val="tx1"/>
                </a:solidFill>
              </a:rPr>
              <a:t>(15 boards including JTAG adapter)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3. Test PC (2 personal computers. one for test one for backup)</a:t>
            </a:r>
          </a:p>
          <a:p>
            <a:pPr lvl="2"/>
            <a:r>
              <a:rPr kumimoji="1" lang="en" altLang="zh-CN" dirty="0">
                <a:solidFill>
                  <a:schemeClr val="tx1"/>
                </a:solidFill>
              </a:rPr>
              <a:t>3 PC for DAQ, electronics , offline ?</a:t>
            </a:r>
          </a:p>
          <a:p>
            <a:pPr lvl="2"/>
            <a:r>
              <a:rPr kumimoji="1" lang="en" altLang="zh-CN" dirty="0">
                <a:solidFill>
                  <a:schemeClr val="tx1"/>
                </a:solidFill>
              </a:rPr>
              <a:t>2T </a:t>
            </a:r>
            <a:r>
              <a:rPr kumimoji="1" lang="en" altLang="zh-CN" dirty="0" err="1">
                <a:solidFill>
                  <a:schemeClr val="tx1"/>
                </a:solidFill>
              </a:rPr>
              <a:t>harddisk</a:t>
            </a:r>
            <a:r>
              <a:rPr kumimoji="1" lang="en" altLang="zh-CN" dirty="0">
                <a:solidFill>
                  <a:schemeClr val="tx1"/>
                </a:solidFill>
              </a:rPr>
              <a:t> , </a:t>
            </a:r>
            <a:r>
              <a:rPr kumimoji="1" lang="zh-CN" altLang="en" dirty="0">
                <a:solidFill>
                  <a:schemeClr val="tx1"/>
                </a:solidFill>
              </a:rPr>
              <a:t>交换</a:t>
            </a:r>
            <a:r>
              <a:rPr kumimoji="1" lang="zh-CN" altLang="en-US" dirty="0">
                <a:solidFill>
                  <a:schemeClr val="tx1"/>
                </a:solidFill>
              </a:rPr>
              <a:t>机</a:t>
            </a:r>
            <a:r>
              <a:rPr kumimoji="1" lang="en-US" altLang="zh-CN" dirty="0">
                <a:solidFill>
                  <a:schemeClr val="tx1"/>
                </a:solidFill>
              </a:rPr>
              <a:t>switcher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(24 channels, 8 channels …),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 temp monitoring slow control (PC needed)</a:t>
            </a:r>
          </a:p>
          <a:p>
            <a:pPr lvl="2"/>
            <a:r>
              <a:rPr kumimoji="1" lang="en" altLang="zh-CN" dirty="0">
                <a:solidFill>
                  <a:schemeClr val="tx1"/>
                </a:solidFill>
              </a:rPr>
              <a:t>Power adaptors …,  4-5 DC power supply ?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4. Several DC power supply (borrow it from DESY?): 12 channels DC </a:t>
            </a:r>
            <a:r>
              <a:rPr kumimoji="1" lang="en" altLang="zh-CN">
                <a:solidFill>
                  <a:srgbClr val="FFFF00"/>
                </a:solidFill>
              </a:rPr>
              <a:t>power supply</a:t>
            </a:r>
            <a:endParaRPr kumimoji="1" lang="en" altLang="zh-CN" dirty="0">
              <a:solidFill>
                <a:srgbClr val="FFFF00"/>
              </a:solidFill>
            </a:endParaRP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5. Several network cables and other cables.</a:t>
            </a:r>
          </a:p>
          <a:p>
            <a:pPr lvl="1"/>
            <a:r>
              <a:rPr kumimoji="1" lang="en" altLang="zh-CN" dirty="0">
                <a:solidFill>
                  <a:srgbClr val="FFFF00"/>
                </a:solidFill>
              </a:rPr>
              <a:t>6. Borrow one oscilloscope for debug</a:t>
            </a:r>
            <a:endParaRPr kumimoji="1" lang="zh-CN" altLang="en-US" dirty="0">
              <a:solidFill>
                <a:srgbClr val="FFFF00"/>
              </a:solidFill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B42783-FF3C-1D6E-12FE-C8CCDC95916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34498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142FDF-135D-FD62-DD8D-DE6FDB72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Timeline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453CEE-1056-1CA4-521D-F74849DAA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2583" y="2214562"/>
            <a:ext cx="19659826" cy="11412142"/>
          </a:xfrm>
        </p:spPr>
        <p:txBody>
          <a:bodyPr/>
          <a:lstStyle/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ASIC</a:t>
            </a:r>
          </a:p>
          <a:p>
            <a:pPr lvl="2"/>
            <a:r>
              <a:rPr lang="en" altLang="zh-CN" dirty="0">
                <a:effectLst/>
              </a:rPr>
              <a:t>ASICs arrive to IHEP (June)	</a:t>
            </a:r>
          </a:p>
          <a:p>
            <a:pPr lvl="2"/>
            <a:r>
              <a:rPr lang="en" altLang="zh-CN" dirty="0">
                <a:effectLst/>
              </a:rPr>
              <a:t>Dicing and Thinning (one wafer dicing before wafer-level tests)  (June) 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Single ASIC testing </a:t>
            </a:r>
          </a:p>
          <a:p>
            <a:pPr lvl="2"/>
            <a:r>
              <a:rPr lang="en" altLang="zh-CN" dirty="0">
                <a:effectLst/>
              </a:rPr>
              <a:t>PCB under production ( Done)</a:t>
            </a:r>
          </a:p>
          <a:p>
            <a:pPr lvl="2"/>
            <a:r>
              <a:rPr lang="en" altLang="zh-CN" dirty="0">
                <a:effectLst/>
              </a:rPr>
              <a:t>Wire-bonding on test PCB … (Done)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Laser</a:t>
            </a:r>
            <a:r>
              <a:rPr lang="zh-CN" altLang="en-US" dirty="0">
                <a:solidFill>
                  <a:srgbClr val="FFFF00"/>
                </a:solidFill>
                <a:effectLst/>
              </a:rPr>
              <a:t> 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tests, 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Functional Tests … (on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-going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)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Beta source test (on</a:t>
            </a:r>
            <a:r>
              <a:rPr lang="en-US" altLang="zh-CN" dirty="0">
                <a:solidFill>
                  <a:srgbClr val="FFFF00"/>
                </a:solidFill>
                <a:effectLst/>
              </a:rPr>
              <a:t>-going</a:t>
            </a:r>
            <a:r>
              <a:rPr lang="en" altLang="zh-CN" dirty="0">
                <a:solidFill>
                  <a:srgbClr val="FFFF00"/>
                </a:solidFill>
                <a:effectLst/>
              </a:rPr>
              <a:t>)</a:t>
            </a:r>
          </a:p>
          <a:p>
            <a:pPr lvl="2"/>
            <a:r>
              <a:rPr lang="en" altLang="zh-CN" dirty="0">
                <a:effectLst/>
              </a:rPr>
              <a:t>Irradiation test (done)</a:t>
            </a:r>
          </a:p>
          <a:p>
            <a:pPr lvl="2"/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Wafer level testing </a:t>
            </a:r>
          </a:p>
          <a:p>
            <a:pPr lvl="2"/>
            <a:r>
              <a:rPr lang="en" altLang="zh-CN" dirty="0">
                <a:solidFill>
                  <a:schemeClr val="tx1"/>
                </a:solidFill>
                <a:effectLst/>
              </a:rPr>
              <a:t>Wafer level test of ASICs (on</a:t>
            </a:r>
            <a:r>
              <a:rPr lang="en-US" altLang="zh-CN" dirty="0">
                <a:solidFill>
                  <a:schemeClr val="tx1"/>
                </a:solidFill>
                <a:effectLst/>
              </a:rPr>
              <a:t>-going</a:t>
            </a:r>
            <a:r>
              <a:rPr lang="en" altLang="zh-CN" dirty="0">
                <a:solidFill>
                  <a:schemeClr val="tx1"/>
                </a:solidFill>
                <a:effectLst/>
              </a:rPr>
              <a:t>)</a:t>
            </a:r>
          </a:p>
          <a:p>
            <a:pPr lvl="2"/>
            <a:r>
              <a:rPr lang="en" altLang="zh-CN" dirty="0">
                <a:solidFill>
                  <a:srgbClr val="FFFF00"/>
                </a:solidFill>
                <a:effectLst/>
              </a:rPr>
              <a:t>Dicing , (on going ) 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50E881-D69D-4474-75CE-5F50757D22E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67992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2D8C35-6918-374C-B1BE-E23E5B77A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59289C-3592-2648-8D29-CB182C325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2" y="1631279"/>
            <a:ext cx="24384001" cy="11412142"/>
          </a:xfrm>
        </p:spPr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Mechanics:</a:t>
            </a:r>
          </a:p>
          <a:p>
            <a:pPr lvl="1"/>
            <a:r>
              <a:rPr lang="en" altLang="zh-CN" dirty="0">
                <a:effectLst/>
              </a:rPr>
              <a:t>Now: Carbon support samples available</a:t>
            </a:r>
          </a:p>
          <a:p>
            <a:pPr lvl="1"/>
            <a:r>
              <a:rPr lang="en" altLang="zh-CN" dirty="0">
                <a:solidFill>
                  <a:schemeClr val="tx1"/>
                </a:solidFill>
                <a:effectLst/>
              </a:rPr>
              <a:t>Pre-production carbon support ladders available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September: Production of final carbon support ladders (done )</a:t>
            </a:r>
          </a:p>
          <a:p>
            <a:r>
              <a:rPr lang="en" altLang="zh-CN" dirty="0">
                <a:solidFill>
                  <a:srgbClr val="FFFF00"/>
                </a:solidFill>
                <a:effectLst/>
              </a:rPr>
              <a:t>Ladders Assembly:</a:t>
            </a:r>
          </a:p>
          <a:p>
            <a:pPr lvl="1"/>
            <a:r>
              <a:rPr lang="en" altLang="zh-CN" dirty="0">
                <a:effectLst/>
              </a:rPr>
              <a:t>May: Flex cable available</a:t>
            </a:r>
          </a:p>
          <a:p>
            <a:pPr lvl="1"/>
            <a:r>
              <a:rPr lang="en" altLang="zh-CN" dirty="0">
                <a:effectLst/>
              </a:rPr>
              <a:t>May: Test of wire bonding and gluing on carbon support</a:t>
            </a:r>
          </a:p>
          <a:p>
            <a:pPr lvl="1"/>
            <a:r>
              <a:rPr lang="en" altLang="zh-CN" dirty="0">
                <a:effectLst/>
              </a:rPr>
              <a:t>Tooling design and production (June) </a:t>
            </a:r>
          </a:p>
          <a:p>
            <a:pPr lvl="1"/>
            <a:r>
              <a:rPr lang="en" altLang="zh-CN" dirty="0">
                <a:effectLst/>
              </a:rPr>
              <a:t>Dummy sensor (Glass) assembly on flex  (JUNE)</a:t>
            </a:r>
          </a:p>
          <a:p>
            <a:pPr lvl="1"/>
            <a:r>
              <a:rPr lang="en" altLang="zh-CN" dirty="0">
                <a:solidFill>
                  <a:schemeClr val="tx1"/>
                </a:solidFill>
                <a:effectLst/>
              </a:rPr>
              <a:t>Jig tool , Wire bonding tests on flex (done)</a:t>
            </a:r>
          </a:p>
          <a:p>
            <a:pPr lvl="1"/>
            <a:r>
              <a:rPr lang="en" altLang="zh-CN" dirty="0">
                <a:effectLst/>
              </a:rPr>
              <a:t>Assembly of ladders with dummy chips (done )</a:t>
            </a:r>
          </a:p>
          <a:p>
            <a:pPr lvl="1"/>
            <a:r>
              <a:rPr lang="en" altLang="zh-CN" dirty="0">
                <a:solidFill>
                  <a:srgbClr val="FFFF00"/>
                </a:solidFill>
                <a:effectLst/>
              </a:rPr>
              <a:t>Assembly of ladders with real chips (Nov, developing )</a:t>
            </a:r>
          </a:p>
          <a:p>
            <a:pPr lvl="1"/>
            <a:endParaRPr lang="en" altLang="zh-CN" dirty="0">
              <a:solidFill>
                <a:srgbClr val="FFFF00"/>
              </a:solidFill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pPr lvl="1"/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A0D2BB-C0B2-6442-A6E8-0078F11B56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72019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Time line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>
                <a:solidFill>
                  <a:srgbClr val="FFFF00"/>
                </a:solidFill>
                <a:effectLst/>
              </a:rPr>
              <a:t>Barrel Prototype:</a:t>
            </a:r>
          </a:p>
          <a:p>
            <a:pPr lvl="1"/>
            <a:r>
              <a:rPr lang="en" altLang="zh-CN" dirty="0">
                <a:effectLst/>
              </a:rPr>
              <a:t>Oct: Assembly first Barrel with ladder support only  (done)</a:t>
            </a:r>
          </a:p>
          <a:p>
            <a:pPr lvl="1"/>
            <a:r>
              <a:rPr lang="en" altLang="zh-CN" dirty="0">
                <a:effectLst/>
              </a:rPr>
              <a:t>Oct: mounting dummy ladders (done)</a:t>
            </a:r>
          </a:p>
          <a:p>
            <a:pPr lvl="1"/>
            <a:r>
              <a:rPr lang="en" altLang="zh-CN" dirty="0">
                <a:effectLst/>
              </a:rPr>
              <a:t>Nov: mounting real ladders </a:t>
            </a:r>
          </a:p>
          <a:p>
            <a:r>
              <a:rPr lang="en" altLang="zh-CN" dirty="0">
                <a:effectLst/>
              </a:rPr>
              <a:t>December 12nd -22</a:t>
            </a:r>
            <a:r>
              <a:rPr lang="en" altLang="zh-CN" baseline="30000" dirty="0">
                <a:effectLst/>
              </a:rPr>
              <a:t>nd</a:t>
            </a:r>
            <a:r>
              <a:rPr lang="en" altLang="zh-CN" dirty="0">
                <a:effectLst/>
              </a:rPr>
              <a:t> : DESY test beam</a:t>
            </a: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25CD489-B411-38B6-661D-E40E7471F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61" y="8928581"/>
            <a:ext cx="22478034" cy="315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5122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3AD10D-6614-FD8D-A1D0-E6A99D6B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News about Taichupix3 production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0B8A75-1743-B7F2-0A5A-DDB9A67E6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422923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6 Taichu3 wafers are ready.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Wafer arrival at IHEP in 5th July</a:t>
            </a:r>
            <a:r>
              <a:rPr kumimoji="1" lang="zh-CN" altLang="en-US" dirty="0">
                <a:solidFill>
                  <a:schemeClr val="tx1"/>
                </a:solidFill>
              </a:rPr>
              <a:t> </a:t>
            </a:r>
            <a:r>
              <a:rPr kumimoji="1" lang="en-US" altLang="zh-CN" dirty="0">
                <a:solidFill>
                  <a:schemeClr val="tx1"/>
                </a:solidFill>
              </a:rPr>
              <a:t>2022   </a:t>
            </a:r>
          </a:p>
          <a:p>
            <a:r>
              <a:rPr kumimoji="1" lang="en-US" altLang="zh-CN" dirty="0"/>
              <a:t>Send 1 wafers for thinning (150um) and dicing (done!)</a:t>
            </a:r>
          </a:p>
          <a:p>
            <a:pPr lvl="2">
              <a:buFont typeface="Wingdings" pitchFamily="2" charset="2"/>
              <a:buChar char="à"/>
            </a:pPr>
            <a:r>
              <a:rPr kumimoji="1" lang="en-US" altLang="zh-CN" dirty="0">
                <a:solidFill>
                  <a:schemeClr val="tx1"/>
                </a:solidFill>
                <a:sym typeface="Wingdings" pitchFamily="2" charset="2"/>
              </a:rPr>
              <a:t>IR drop is not a big problem ?</a:t>
            </a:r>
            <a:endParaRPr kumimoji="1" lang="en-US" altLang="zh-CN" dirty="0">
              <a:solidFill>
                <a:schemeClr val="tx1"/>
              </a:solidFill>
            </a:endParaRP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Low resistance </a:t>
            </a:r>
            <a:r>
              <a:rPr kumimoji="1" lang="en-US" altLang="zh-CN" dirty="0">
                <a:solidFill>
                  <a:schemeClr val="tx1"/>
                </a:solidFill>
                <a:sym typeface="Wingdings" pitchFamily="2" charset="2"/>
              </a:rPr>
              <a:t>  after power on, resistance become normal ?</a:t>
            </a:r>
            <a:endParaRPr kumimoji="1" lang="en-US" altLang="zh-CN" dirty="0"/>
          </a:p>
          <a:p>
            <a:r>
              <a:rPr kumimoji="1" lang="en-US" altLang="zh-CN" dirty="0"/>
              <a:t>Send 5 wafers to NCAP for wafer testing , thinning and dicing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Another wafer just diced last week 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Functionality validated after wire bonding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Dicing scheme worked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NCAP are going to do dicing for the rest of 4 wafers this week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07538A-8E01-CB26-15C1-CCC1D2088D6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zh-CN" alt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01539341-E77A-3F77-DAAA-0320ACF9E1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CCFD3B6-685E-F828-1D48-EADE4F9AB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4888" y="520700"/>
            <a:ext cx="6629400" cy="6489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0355702-DAE2-A677-043E-9266D8C69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4742" y="7314361"/>
            <a:ext cx="9009546" cy="5678285"/>
          </a:xfrm>
          <a:prstGeom prst="rect">
            <a:avLst/>
          </a:prstGeom>
        </p:spPr>
      </p:pic>
      <p:sp>
        <p:nvSpPr>
          <p:cNvPr id="9" name="圆角矩形 8">
            <a:extLst>
              <a:ext uri="{FF2B5EF4-FFF2-40B4-BE49-F238E27FC236}">
                <a16:creationId xmlns:a16="http://schemas.microsoft.com/office/drawing/2014/main" id="{68766FD3-2A1B-43EF-CD45-D229FBA22D8F}"/>
              </a:ext>
            </a:extLst>
          </p:cNvPr>
          <p:cNvSpPr/>
          <p:nvPr/>
        </p:nvSpPr>
        <p:spPr>
          <a:xfrm>
            <a:off x="19132062" y="7367706"/>
            <a:ext cx="5281651" cy="1065617"/>
          </a:xfrm>
          <a:prstGeom prst="roundRect">
            <a:avLst/>
          </a:prstGeom>
          <a:noFill/>
          <a:ln w="31750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5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64529" dir="2700000" rotWithShape="0">
                  <a:srgbClr val="000000">
                    <a:alpha val="48275"/>
                  </a:srgbClr>
                </a:outerShdw>
              </a:effectLst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8267EF9-ECF6-CCF5-C35D-CDA0DCB15B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636" y="9910851"/>
            <a:ext cx="14548106" cy="272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3791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9736E1-A2DA-DF38-E0FA-EEB9BCC93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Electron beam 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BEPC BSRF in Nov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303DF5-7789-1346-7932-9B3A39586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11" y="115192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Electron beam test in BSRF from Nov </a:t>
            </a:r>
            <a:r>
              <a:rPr kumimoji="1" lang="en-US" altLang="zh-CN" dirty="0">
                <a:solidFill>
                  <a:srgbClr val="FFFF00"/>
                </a:solidFill>
              </a:rPr>
              <a:t>(Nov 8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</a:t>
            </a:r>
            <a:r>
              <a:rPr kumimoji="1" lang="zh-CN" altLang="en-US" dirty="0">
                <a:solidFill>
                  <a:srgbClr val="FFFF00"/>
                </a:solidFill>
              </a:rPr>
              <a:t>， </a:t>
            </a:r>
            <a:r>
              <a:rPr kumimoji="1" lang="en-US" altLang="zh-CN" dirty="0">
                <a:solidFill>
                  <a:srgbClr val="FFFF00"/>
                </a:solidFill>
              </a:rPr>
              <a:t>4W1A station 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Test electron beam going through  multiple test boards (Nov 8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th.  ~ </a:t>
            </a:r>
            <a:r>
              <a:rPr kumimoji="1" lang="en-US" altLang="zh-CN" dirty="0">
                <a:solidFill>
                  <a:srgbClr val="FFFF00"/>
                </a:solidFill>
              </a:rPr>
              <a:t>Nov 15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</a:t>
            </a:r>
            <a:r>
              <a:rPr kumimoji="1" lang="en-US" altLang="zh-CN" dirty="0">
                <a:solidFill>
                  <a:srgbClr val="FFFF00"/>
                </a:solidFill>
              </a:rPr>
              <a:t> </a:t>
            </a:r>
            <a:r>
              <a:rPr kumimoji="1" lang="zh-CN" altLang="en-US" dirty="0">
                <a:solidFill>
                  <a:srgbClr val="FFFF00"/>
                </a:solidFill>
              </a:rPr>
              <a:t>，</a:t>
            </a:r>
            <a:r>
              <a:rPr kumimoji="1" lang="en-US" altLang="zh-CN" dirty="0">
                <a:solidFill>
                  <a:srgbClr val="FFFF00"/>
                </a:solidFill>
              </a:rPr>
              <a:t>done</a:t>
            </a:r>
            <a:r>
              <a:rPr kumimoji="1" lang="zh-CN" altLang="en-US" dirty="0">
                <a:solidFill>
                  <a:srgbClr val="FFFF00"/>
                </a:solidFill>
              </a:rPr>
              <a:t>！</a:t>
            </a:r>
            <a:r>
              <a:rPr kumimoji="1" lang="en-US" altLang="zh-CN" dirty="0">
                <a:solidFill>
                  <a:srgbClr val="FFFF00"/>
                </a:solidFill>
              </a:rPr>
              <a:t>)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Test of ladder (Nov 27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th</a:t>
            </a:r>
            <a:r>
              <a:rPr kumimoji="1" lang="en-US" altLang="zh-CN" dirty="0">
                <a:solidFill>
                  <a:srgbClr val="FFFF00"/>
                </a:solidFill>
              </a:rPr>
              <a:t> – Dec 5</a:t>
            </a:r>
            <a:r>
              <a:rPr kumimoji="1" lang="en-US" altLang="zh-CN" baseline="30000" dirty="0">
                <a:solidFill>
                  <a:srgbClr val="FFFF00"/>
                </a:solidFill>
              </a:rPr>
              <a:t>rd</a:t>
            </a:r>
            <a:r>
              <a:rPr kumimoji="1" lang="en-US" altLang="zh-CN" dirty="0">
                <a:solidFill>
                  <a:srgbClr val="FFFF00"/>
                </a:solidFill>
              </a:rPr>
              <a:t> , </a:t>
            </a:r>
            <a:r>
              <a:rPr kumimoji="1" lang="en-US" altLang="zh-CN" dirty="0" err="1">
                <a:solidFill>
                  <a:srgbClr val="FFFF00"/>
                </a:solidFill>
              </a:rPr>
              <a:t>tbd</a:t>
            </a:r>
            <a:r>
              <a:rPr kumimoji="1" lang="en-US" altLang="zh-CN" dirty="0">
                <a:solidFill>
                  <a:srgbClr val="FFFF00"/>
                </a:solidFill>
              </a:rPr>
              <a:t> )</a:t>
            </a:r>
          </a:p>
          <a:p>
            <a:r>
              <a:rPr kumimoji="1" lang="en-US" altLang="zh-CN" dirty="0"/>
              <a:t>3</a:t>
            </a:r>
            <a:r>
              <a:rPr kumimoji="1" lang="en-US" altLang="zh-CN" baseline="30000" dirty="0"/>
              <a:t>rd</a:t>
            </a:r>
            <a:r>
              <a:rPr kumimoji="1" lang="en-US" altLang="zh-CN" dirty="0"/>
              <a:t> version of single chip board received (5 boards wire bonded)</a:t>
            </a:r>
          </a:p>
          <a:p>
            <a:pPr lvl="1"/>
            <a:r>
              <a:rPr kumimoji="1" lang="en-US" altLang="zh-CN" dirty="0"/>
              <a:t>3 boards were tested in BSRF test beam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25BFCF-332F-5BE3-0653-B2F93D5A620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3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46C1BE4-D6C2-EB35-6948-2EAE84A83789}"/>
              </a:ext>
            </a:extLst>
          </p:cNvPr>
          <p:cNvSpPr txBox="1"/>
          <p:nvPr/>
        </p:nvSpPr>
        <p:spPr>
          <a:xfrm>
            <a:off x="430537" y="6563929"/>
            <a:ext cx="1235868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3rd version of single chip board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99E9C9C-6E09-8AC9-A14B-31A022CF2608}"/>
              </a:ext>
            </a:extLst>
          </p:cNvPr>
          <p:cNvSpPr txBox="1"/>
          <p:nvPr/>
        </p:nvSpPr>
        <p:spPr>
          <a:xfrm>
            <a:off x="14042169" y="4653266"/>
            <a:ext cx="1246796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Test beam setup in BSRF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04FA5C2-0338-E29A-7971-1AB81DC95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01" t="16098" r="-14901" b="5253"/>
          <a:stretch/>
        </p:blipFill>
        <p:spPr>
          <a:xfrm>
            <a:off x="14042169" y="5495738"/>
            <a:ext cx="5657850" cy="791080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74AFBFA-7308-11B7-5496-ED14D4F97C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47" b="29289"/>
          <a:stretch/>
        </p:blipFill>
        <p:spPr>
          <a:xfrm>
            <a:off x="629204" y="7526498"/>
            <a:ext cx="8193520" cy="599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3796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763F0A-15D5-1DFD-B96C-26F209EE0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28" y="-162675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Flex and interface board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DEB1661-C708-3FC0-8132-B34C673D6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021370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2</a:t>
            </a:r>
            <a:r>
              <a:rPr kumimoji="1" lang="en-US" altLang="zh-CN" baseline="30000" dirty="0"/>
              <a:t>nd</a:t>
            </a:r>
            <a:r>
              <a:rPr kumimoji="1" lang="en-US" altLang="zh-CN" dirty="0"/>
              <a:t> version of the flex received. (2 metal layer  version)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12 flex available now </a:t>
            </a:r>
            <a:r>
              <a:rPr kumimoji="1" lang="zh-CN" altLang="en-US" dirty="0">
                <a:solidFill>
                  <a:srgbClr val="FFFF00"/>
                </a:solidFill>
              </a:rPr>
              <a:t>，</a:t>
            </a:r>
            <a:r>
              <a:rPr kumimoji="1" lang="en-US" altLang="zh-CN" dirty="0">
                <a:solidFill>
                  <a:srgbClr val="FFFF00"/>
                </a:solidFill>
              </a:rPr>
              <a:t>4 metal layer flex will be available in one week ?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Single chip testing on flex (on-going) 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10 chips on flex available for testing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Data communication in OCT mode , still has some problem in normal mode</a:t>
            </a:r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Hard PCB with test points </a:t>
            </a:r>
          </a:p>
          <a:p>
            <a:pPr lvl="2"/>
            <a:r>
              <a:rPr kumimoji="1" lang="en-US" altLang="zh-CN" dirty="0">
                <a:solidFill>
                  <a:schemeClr val="tx1"/>
                </a:solidFill>
              </a:rPr>
              <a:t>Just received this week (in middle of wire-bonding)</a:t>
            </a:r>
          </a:p>
          <a:p>
            <a:pPr lvl="2"/>
            <a:endParaRPr kumimoji="1" lang="en-US" altLang="zh-CN" dirty="0">
              <a:solidFill>
                <a:srgbClr val="FFFF00"/>
              </a:solidFill>
            </a:endParaRPr>
          </a:p>
          <a:p>
            <a:pPr lvl="1"/>
            <a:endParaRPr kumimoji="1" lang="en-US" altLang="zh-CN" dirty="0">
              <a:solidFill>
                <a:srgbClr val="FFFF0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4CAC7ED-75A4-5EB3-B6CE-936A0D8BFCD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6E52FF-531B-595C-14F2-EB7D81D96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28" y="7701448"/>
            <a:ext cx="7521094" cy="57113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98EB33-0E2A-DCD2-9B3C-E2A9E71AE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222" y="9020432"/>
            <a:ext cx="9224555" cy="407913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835D63D-3C85-737B-6DDA-018E7A3BDFAC}"/>
              </a:ext>
            </a:extLst>
          </p:cNvPr>
          <p:cNvSpPr txBox="1"/>
          <p:nvPr/>
        </p:nvSpPr>
        <p:spPr>
          <a:xfrm>
            <a:off x="9836026" y="8684443"/>
            <a:ext cx="12657908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Single chip testing on flex 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3F099A0-BC83-6490-AB6E-460776058874}"/>
              </a:ext>
            </a:extLst>
          </p:cNvPr>
          <p:cNvSpPr txBox="1"/>
          <p:nvPr/>
        </p:nvSpPr>
        <p:spPr>
          <a:xfrm>
            <a:off x="1858810" y="6841234"/>
            <a:ext cx="12657908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 err="1">
                <a:solidFill>
                  <a:srgbClr val="FFFF00"/>
                </a:solidFill>
              </a:rPr>
              <a:t>Wirebonding</a:t>
            </a:r>
            <a:r>
              <a:rPr kumimoji="1" lang="en-US" altLang="zh-CN" dirty="0">
                <a:solidFill>
                  <a:srgbClr val="FFFF00"/>
                </a:solidFill>
              </a:rPr>
              <a:t> 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A8B3078-9366-B391-FAE3-56D07AECF2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602" b="40969"/>
          <a:stretch/>
        </p:blipFill>
        <p:spPr>
          <a:xfrm>
            <a:off x="8470867" y="6981490"/>
            <a:ext cx="10207632" cy="14600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1E3F6B3-0503-2B8D-0908-795D9F6FC2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81978" y="4961131"/>
            <a:ext cx="6336533" cy="844541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FACB21A-D815-F1D6-2104-2293CE6EECFB}"/>
              </a:ext>
            </a:extLst>
          </p:cNvPr>
          <p:cNvSpPr txBox="1"/>
          <p:nvPr/>
        </p:nvSpPr>
        <p:spPr>
          <a:xfrm>
            <a:off x="16854616" y="3512374"/>
            <a:ext cx="12653318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Hard PCB with test points </a:t>
            </a:r>
          </a:p>
        </p:txBody>
      </p:sp>
    </p:spTree>
    <p:extLst>
      <p:ext uri="{BB962C8B-B14F-4D97-AF65-F5344CB8AC3E}">
        <p14:creationId xmlns:p14="http://schemas.microsoft.com/office/powerpoint/2010/main" val="408997546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FEA902-975F-E748-A62E-5F9ECA926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interface board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81E325-FF50-47CF-5CAD-7A96F0FBC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9713" y="1098871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Interface board was planned to have </a:t>
            </a:r>
            <a:r>
              <a:rPr kumimoji="1" lang="en-US" altLang="zh-CN" dirty="0" err="1"/>
              <a:t>soft+hard</a:t>
            </a:r>
            <a:r>
              <a:rPr kumimoji="1" lang="en-US" altLang="zh-CN" dirty="0"/>
              <a:t> PCB design</a:t>
            </a:r>
          </a:p>
          <a:p>
            <a:pPr lvl="1"/>
            <a:r>
              <a:rPr kumimoji="1" lang="en-US" altLang="zh-CN" dirty="0"/>
              <a:t>Interface board is to connected the flex and FPGA board </a:t>
            </a:r>
          </a:p>
          <a:p>
            <a:r>
              <a:rPr kumimoji="1" lang="en-US" altLang="zh-CN" dirty="0"/>
              <a:t>2</a:t>
            </a:r>
            <a:r>
              <a:rPr kumimoji="1" lang="en-US" altLang="zh-CN" baseline="30000" dirty="0"/>
              <a:t>nd</a:t>
            </a:r>
            <a:r>
              <a:rPr kumimoji="1" lang="en-US" altLang="zh-CN" dirty="0"/>
              <a:t> version of interface board received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To fix the pins issue for connection with flex </a:t>
            </a:r>
          </a:p>
          <a:p>
            <a:pPr lvl="1"/>
            <a:r>
              <a:rPr kumimoji="1" lang="en-US" altLang="zh-CN" dirty="0">
                <a:solidFill>
                  <a:srgbClr val="FFFF00"/>
                </a:solidFill>
              </a:rPr>
              <a:t>Move the connector to the middle  </a:t>
            </a:r>
          </a:p>
          <a:p>
            <a:endParaRPr kumimoji="1"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87CF2F-FDE7-9B42-0963-07AD396579C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5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6A65348-4455-152A-9DA1-89E823D60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9927" y="6924257"/>
            <a:ext cx="9070479" cy="68028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092CEF-8DD1-60B9-29E8-F9E5C318C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896" y="7363874"/>
            <a:ext cx="4532002" cy="604266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29ABBF8-A52D-5B39-300D-05DAB93CAFD9}"/>
              </a:ext>
            </a:extLst>
          </p:cNvPr>
          <p:cNvSpPr txBox="1"/>
          <p:nvPr/>
        </p:nvSpPr>
        <p:spPr>
          <a:xfrm>
            <a:off x="9354410" y="6804942"/>
            <a:ext cx="1246238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Interface board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CF145E8-6DBA-E8F9-DD83-1273F0FB64BE}"/>
              </a:ext>
            </a:extLst>
          </p:cNvPr>
          <p:cNvSpPr txBox="1"/>
          <p:nvPr/>
        </p:nvSpPr>
        <p:spPr>
          <a:xfrm>
            <a:off x="15983312" y="5975843"/>
            <a:ext cx="1246238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Interface </a:t>
            </a:r>
            <a:r>
              <a:rPr kumimoji="1" lang="en-US" altLang="zh-CN" dirty="0" err="1">
                <a:solidFill>
                  <a:srgbClr val="FFFF00"/>
                </a:solidFill>
              </a:rPr>
              <a:t>board+FPGA</a:t>
            </a:r>
            <a:r>
              <a:rPr kumimoji="1" lang="en-US" altLang="zh-CN" dirty="0">
                <a:solidFill>
                  <a:srgbClr val="FFFF00"/>
                </a:solidFill>
              </a:rPr>
              <a:t> +flex  </a:t>
            </a:r>
            <a:endParaRPr lang="zh-CN" altLang="en-US" dirty="0">
              <a:solidFill>
                <a:srgbClr val="FFFF00"/>
              </a:solidFill>
            </a:endParaRPr>
          </a:p>
        </p:txBody>
      </p: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F87A26BF-3BB9-98D0-8AC2-059AF2AF3D18}"/>
              </a:ext>
            </a:extLst>
          </p:cNvPr>
          <p:cNvCxnSpPr/>
          <p:nvPr/>
        </p:nvCxnSpPr>
        <p:spPr>
          <a:xfrm flipV="1">
            <a:off x="7907866" y="12512574"/>
            <a:ext cx="0" cy="1214542"/>
          </a:xfrm>
          <a:prstGeom prst="straightConnector1">
            <a:avLst/>
          </a:prstGeom>
          <a:noFill/>
          <a:ln w="12700" cap="flat">
            <a:solidFill>
              <a:srgbClr val="FFFFFF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79224799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07059A-36E4-3163-5FAE-7F69576FD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Vertex detector prototype assembly procedure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B99781F-5987-1DE3-3AEE-6F612C0C9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7128" y="1628285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Prototype support ready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Mounting a dummy ladder with glass (done)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Mounting dummy chip ladder with wire bond (Early Nov)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Mounting  real ladders ( End of Nov)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D3FC09-E466-307E-0CE8-87C8A2A692B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6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571C39D-1D17-0724-BBF9-411951052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1" y="7303032"/>
            <a:ext cx="6870700" cy="52959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2A5A290-FFD6-2AA9-3D64-AA44012D61D4}"/>
              </a:ext>
            </a:extLst>
          </p:cNvPr>
          <p:cNvSpPr txBox="1"/>
          <p:nvPr/>
        </p:nvSpPr>
        <p:spPr>
          <a:xfrm>
            <a:off x="1643063" y="5817781"/>
            <a:ext cx="12544424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chemeClr val="tx1"/>
                </a:solidFill>
              </a:rPr>
              <a:t>Prototype support with aluminum machining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72489B2-D745-D7BA-DE24-300EC1A51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9373" y="7525733"/>
            <a:ext cx="8570238" cy="482075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99C89B6-1E4E-8BA2-5F2B-7705795C1C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390" y="7237458"/>
            <a:ext cx="7838578" cy="587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0568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ECB0D1-C640-84F7-E975-953F1EBBE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2" y="29150"/>
            <a:ext cx="24384001" cy="1482329"/>
          </a:xfrm>
        </p:spPr>
        <p:txBody>
          <a:bodyPr/>
          <a:lstStyle/>
          <a:p>
            <a:r>
              <a:rPr kumimoji="1" lang="en-US" altLang="zh-CN" dirty="0"/>
              <a:t>DAQ </a:t>
            </a:r>
            <a:r>
              <a:rPr lang="en-US" altLang="zh-CN" dirty="0"/>
              <a:t>Architecture </a:t>
            </a:r>
            <a:r>
              <a:rPr kumimoji="1" lang="en-US" altLang="zh-CN" dirty="0"/>
              <a:t>development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9B5704-B098-987F-8943-63A422C2C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82" y="1364744"/>
            <a:ext cx="24384001" cy="11412142"/>
          </a:xfrm>
        </p:spPr>
        <p:txBody>
          <a:bodyPr/>
          <a:lstStyle/>
          <a:p>
            <a:r>
              <a:rPr kumimoji="1" lang="en-US" altLang="zh-CN" dirty="0">
                <a:solidFill>
                  <a:schemeClr val="tx1"/>
                </a:solidFill>
              </a:rPr>
              <a:t>Correct Chip Configuration and  Laser tests data taking with DAQ software (done)</a:t>
            </a:r>
          </a:p>
          <a:p>
            <a:pPr lvl="1"/>
            <a:r>
              <a:rPr kumimoji="1" lang="en-US" altLang="zh-CN" dirty="0" err="1">
                <a:solidFill>
                  <a:srgbClr val="FFFF00"/>
                </a:solidFill>
              </a:rPr>
              <a:t>Matlab</a:t>
            </a:r>
            <a:r>
              <a:rPr kumimoji="1" lang="en-US" altLang="zh-CN" dirty="0">
                <a:solidFill>
                  <a:srgbClr val="FFFF00"/>
                </a:solidFill>
              </a:rPr>
              <a:t> and DAQ software are getting the same results </a:t>
            </a:r>
          </a:p>
          <a:p>
            <a:r>
              <a:rPr kumimoji="1" lang="en-US" altLang="zh-CN" dirty="0"/>
              <a:t>Purchase DAQ PC for data taking (done)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Long-term tests with laser (done)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Threshold scan  (done )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Parallel processing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multi-chip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(done)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Monitoring (to be further tested) </a:t>
            </a:r>
          </a:p>
          <a:p>
            <a:endParaRPr kumimoji="1" lang="en-US" altLang="zh-CN" dirty="0">
              <a:solidFill>
                <a:srgbClr val="FFFF00"/>
              </a:solidFill>
            </a:endParaRPr>
          </a:p>
          <a:p>
            <a:endParaRPr lang="en-US" altLang="zh-CN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03FBC71-3D62-C46C-F411-798AD27FD88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7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7276A5D-7703-B07C-9801-DF1BD3355ABB}"/>
              </a:ext>
            </a:extLst>
          </p:cNvPr>
          <p:cNvSpPr txBox="1"/>
          <p:nvPr/>
        </p:nvSpPr>
        <p:spPr>
          <a:xfrm>
            <a:off x="17945628" y="3748007"/>
            <a:ext cx="12467966" cy="7694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FF00"/>
                </a:solidFill>
              </a:rPr>
              <a:t>DAQ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F6D00F7-49A9-3B88-9CC5-332D4B1C0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5147105"/>
            <a:ext cx="11577832" cy="82594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F280BEE-9135-AF9C-DC81-3FCF56975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651" y="8101905"/>
            <a:ext cx="9733281" cy="530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3243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77B704-BA45-1186-4C14-E8D949B2C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 </a:t>
            </a:r>
            <a:r>
              <a:rPr kumimoji="1" lang="en-US" altLang="zh-CN" dirty="0"/>
              <a:t>offline reconstruction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1ACDBA-B684-5DD1-24E6-564891DEC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631279"/>
            <a:ext cx="24384001" cy="11412142"/>
          </a:xfrm>
        </p:spPr>
        <p:txBody>
          <a:bodyPr/>
          <a:lstStyle/>
          <a:p>
            <a:r>
              <a:rPr kumimoji="1" lang="en-US" altLang="zh-CN" dirty="0"/>
              <a:t>Alignment strategy ready </a:t>
            </a:r>
          </a:p>
          <a:p>
            <a:r>
              <a:rPr kumimoji="1" lang="en-US" altLang="zh-CN" dirty="0"/>
              <a:t>Clustering has the first version </a:t>
            </a:r>
          </a:p>
          <a:p>
            <a:r>
              <a:rPr kumimoji="1" lang="en-US" altLang="zh-CN" dirty="0"/>
              <a:t>Offline data handling are still needed, to be test in Nov BSRF beam test  </a:t>
            </a:r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8C5E01-68A3-51AB-C3FE-A20D8B4A0B9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E1BF426-099B-47CA-A448-00FBC379F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5764595"/>
            <a:ext cx="13691937" cy="55000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781C3AA-0DA7-2D4B-57D9-F23483D9A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8736" y="5764595"/>
            <a:ext cx="9632058" cy="700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6943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989E225-B650-40FA-DC74-64B733F58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917" y="7757410"/>
            <a:ext cx="10503700" cy="5652594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A0A243-B2F9-4649-9F03-5F3C289FE7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1" y="1228421"/>
            <a:ext cx="24093031" cy="11412142"/>
          </a:xfrm>
        </p:spPr>
        <p:txBody>
          <a:bodyPr/>
          <a:lstStyle/>
          <a:p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DESY in Dec 12nd (</a:t>
            </a:r>
            <a:r>
              <a:rPr kumimoji="1" lang="en-US" altLang="zh-CN" dirty="0">
                <a:solidFill>
                  <a:srgbClr val="FFC000"/>
                </a:solidFill>
              </a:rPr>
              <a:t>3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-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7GeV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electron</a:t>
            </a:r>
            <a:r>
              <a:rPr kumimoji="1" lang="zh-CN" altLang="en-US" dirty="0">
                <a:solidFill>
                  <a:srgbClr val="FFC000"/>
                </a:solidFill>
              </a:rPr>
              <a:t> </a:t>
            </a:r>
            <a:r>
              <a:rPr kumimoji="1" lang="en-US" altLang="zh-CN" dirty="0">
                <a:solidFill>
                  <a:srgbClr val="FFC000"/>
                </a:solidFill>
              </a:rPr>
              <a:t>beams)</a:t>
            </a:r>
            <a:endParaRPr kumimoji="1" lang="en-US" altLang="zh-CN" dirty="0"/>
          </a:p>
          <a:p>
            <a:r>
              <a:rPr kumimoji="1" lang="en-US" altLang="zh-CN" dirty="0">
                <a:solidFill>
                  <a:srgbClr val="FFFF00"/>
                </a:solidFill>
              </a:rPr>
              <a:t>5-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single-board (V1.21 board ) telescope (ready)</a:t>
            </a:r>
          </a:p>
          <a:p>
            <a:pPr lvl="1"/>
            <a:r>
              <a:rPr kumimoji="1" lang="en-US" altLang="zh-CN" dirty="0"/>
              <a:t>Need 3~5 more V1.21 board  as backup </a:t>
            </a:r>
          </a:p>
          <a:p>
            <a:r>
              <a:rPr kumimoji="1" lang="en-US" altLang="zh-CN" dirty="0">
                <a:solidFill>
                  <a:srgbClr val="FFFF00"/>
                </a:solidFill>
              </a:rPr>
              <a:t>Enclosure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for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detector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with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air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cooling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is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developed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for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beam</a:t>
            </a:r>
            <a:r>
              <a:rPr kumimoji="1" lang="zh-CN" altLang="en-US" dirty="0">
                <a:solidFill>
                  <a:srgbClr val="FFFF00"/>
                </a:solidFill>
              </a:rPr>
              <a:t> </a:t>
            </a:r>
            <a:r>
              <a:rPr kumimoji="1" lang="en-US" altLang="zh-CN" dirty="0">
                <a:solidFill>
                  <a:srgbClr val="FFFF00"/>
                </a:solidFill>
              </a:rPr>
              <a:t>test(if ladder is in time)</a:t>
            </a:r>
          </a:p>
          <a:p>
            <a:pPr lvl="1"/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  <a:r>
              <a:rPr kumimoji="1" lang="en-US" altLang="zh-CN" dirty="0"/>
              <a:t>is</a:t>
            </a:r>
            <a:r>
              <a:rPr kumimoji="1" lang="zh-CN" altLang="en-US" dirty="0"/>
              <a:t> </a:t>
            </a:r>
            <a:r>
              <a:rPr kumimoji="1" lang="en-US" altLang="zh-CN" dirty="0"/>
              <a:t>shooting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one</a:t>
            </a:r>
            <a:r>
              <a:rPr kumimoji="1" lang="zh-CN" altLang="en-US" dirty="0"/>
              <a:t> </a:t>
            </a:r>
            <a:r>
              <a:rPr kumimoji="1" lang="en-US" altLang="zh-CN" dirty="0"/>
              <a:t>sectors</a:t>
            </a:r>
            <a:r>
              <a:rPr kumimoji="1" lang="zh-CN" altLang="en-US" dirty="0"/>
              <a:t> </a:t>
            </a:r>
            <a:r>
              <a:rPr kumimoji="1" lang="en-US" altLang="zh-CN" dirty="0"/>
              <a:t>of</a:t>
            </a:r>
            <a:r>
              <a:rPr kumimoji="1" lang="zh-CN" altLang="en-US" dirty="0"/>
              <a:t> </a:t>
            </a:r>
            <a:r>
              <a:rPr kumimoji="1" lang="en-US" altLang="zh-CN" dirty="0"/>
              <a:t>vertex</a:t>
            </a:r>
            <a:r>
              <a:rPr kumimoji="1" lang="zh-CN" altLang="en-US" dirty="0"/>
              <a:t> </a:t>
            </a:r>
            <a:r>
              <a:rPr kumimoji="1" lang="en-US" altLang="zh-CN" dirty="0"/>
              <a:t>detectors</a:t>
            </a:r>
            <a:r>
              <a:rPr kumimoji="1" lang="zh-CN" altLang="en-US" dirty="0"/>
              <a:t> </a:t>
            </a:r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6693EEE-106D-8748-B0B9-25380A8F4F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9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BC26E3D-021B-6240-8AE8-FC05A2337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69" y="0"/>
            <a:ext cx="24384001" cy="1482329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Plan</a:t>
            </a:r>
            <a:r>
              <a:rPr kumimoji="1" lang="zh-CN" altLang="en-US" dirty="0"/>
              <a:t> </a:t>
            </a:r>
            <a:r>
              <a:rPr kumimoji="1" lang="en-US" altLang="zh-CN" dirty="0"/>
              <a:t>for</a:t>
            </a:r>
            <a:r>
              <a:rPr kumimoji="1" lang="zh-CN" altLang="en-US" dirty="0"/>
              <a:t> </a:t>
            </a:r>
            <a:r>
              <a:rPr kumimoji="1" lang="en-US" altLang="zh-CN" dirty="0"/>
              <a:t>test</a:t>
            </a:r>
            <a:r>
              <a:rPr kumimoji="1" lang="zh-CN" altLang="en-US" dirty="0"/>
              <a:t> </a:t>
            </a:r>
            <a:r>
              <a:rPr kumimoji="1" lang="en-US" altLang="zh-CN" dirty="0"/>
              <a:t>beam</a:t>
            </a:r>
            <a:r>
              <a:rPr kumimoji="1" lang="zh-CN" altLang="en-US" dirty="0"/>
              <a:t> </a:t>
            </a: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F5C0128F-B1E5-CD4D-8621-74B7E8C97A3E}"/>
              </a:ext>
            </a:extLst>
          </p:cNvPr>
          <p:cNvSpPr txBox="1"/>
          <p:nvPr/>
        </p:nvSpPr>
        <p:spPr>
          <a:xfrm>
            <a:off x="5195816" y="8220855"/>
            <a:ext cx="1164101" cy="523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rgbClr val="FFC000"/>
                </a:solidFill>
              </a:rPr>
              <a:t>Beam</a:t>
            </a:r>
            <a:endParaRPr lang="zh-CN" altLang="en-US" sz="2800" dirty="0">
              <a:solidFill>
                <a:srgbClr val="FFC000"/>
              </a:solidFill>
            </a:endParaRPr>
          </a:p>
        </p:txBody>
      </p:sp>
      <p:cxnSp>
        <p:nvCxnSpPr>
          <p:cNvPr id="28" name="直线箭头连接符 27">
            <a:extLst>
              <a:ext uri="{FF2B5EF4-FFF2-40B4-BE49-F238E27FC236}">
                <a16:creationId xmlns:a16="http://schemas.microsoft.com/office/drawing/2014/main" id="{0209C732-9DFA-1046-BEAB-42A645E7E065}"/>
              </a:ext>
            </a:extLst>
          </p:cNvPr>
          <p:cNvCxnSpPr>
            <a:cxnSpLocks/>
          </p:cNvCxnSpPr>
          <p:nvPr/>
        </p:nvCxnSpPr>
        <p:spPr>
          <a:xfrm flipV="1">
            <a:off x="3723896" y="8420488"/>
            <a:ext cx="3853239" cy="4499065"/>
          </a:xfrm>
          <a:prstGeom prst="straightConnector1">
            <a:avLst/>
          </a:prstGeom>
          <a:noFill/>
          <a:ln w="50800" cap="flat">
            <a:solidFill>
              <a:srgbClr val="C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352FE89C-B0CA-8F4B-2A98-F31B5A24CE2D}"/>
              </a:ext>
            </a:extLst>
          </p:cNvPr>
          <p:cNvSpPr txBox="1"/>
          <p:nvPr/>
        </p:nvSpPr>
        <p:spPr>
          <a:xfrm>
            <a:off x="1700726" y="12946559"/>
            <a:ext cx="117528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Electron beam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09D1786-565D-B563-D731-1D7EE7965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0653" y="5288693"/>
            <a:ext cx="9764284" cy="730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5990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14613</TotalTime>
  <Words>1043</Words>
  <Application>Microsoft Macintosh PowerPoint</Application>
  <PresentationFormat>自定义</PresentationFormat>
  <Paragraphs>165</Paragraphs>
  <Slides>19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6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Wingdings</vt:lpstr>
      <vt:lpstr>Industrial</vt:lpstr>
      <vt:lpstr>PowerPoint 演示文稿</vt:lpstr>
      <vt:lpstr>News about Taichupix3 production </vt:lpstr>
      <vt:lpstr>Electron beam test in BEPC BSRF in Nov</vt:lpstr>
      <vt:lpstr>Flex and interface board </vt:lpstr>
      <vt:lpstr>interface board </vt:lpstr>
      <vt:lpstr>Vertex detector prototype assembly procedure</vt:lpstr>
      <vt:lpstr>DAQ Architecture development </vt:lpstr>
      <vt:lpstr> offline reconstruction </vt:lpstr>
      <vt:lpstr>Plan for test beam </vt:lpstr>
      <vt:lpstr>PowerPoint 演示文稿</vt:lpstr>
      <vt:lpstr>backup</vt:lpstr>
      <vt:lpstr>Plan for test beam </vt:lpstr>
      <vt:lpstr>Detector module(ladder) assembly </vt:lpstr>
      <vt:lpstr>Ladder assembly</vt:lpstr>
      <vt:lpstr>Plan for test beam </vt:lpstr>
      <vt:lpstr>Equipment for  Test beam</vt:lpstr>
      <vt:lpstr> Timeline</vt:lpstr>
      <vt:lpstr>Timeline </vt:lpstr>
      <vt:lpstr>Time line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zhijun liang</cp:lastModifiedBy>
  <cp:revision>463</cp:revision>
  <dcterms:modified xsi:type="dcterms:W3CDTF">2022-11-24T06:00:03Z</dcterms:modified>
</cp:coreProperties>
</file>