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57" r:id="rId8"/>
    <p:sldId id="26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5.png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7.png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../media/image9.png"/><Relationship Id="rId3" Type="http://schemas.openxmlformats.org/officeDocument/2006/relationships/tags" Target="../tags/tag77.xml"/><Relationship Id="rId2" Type="http://schemas.openxmlformats.org/officeDocument/2006/relationships/image" Target="../media/image8.png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9935" y="222250"/>
            <a:ext cx="6286500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400"/>
              </a:lnSpc>
            </a:pPr>
            <a:r>
              <a:rPr lang="en-US" altLang="zh-CN" sz="2400" b="1"/>
              <a:t>Chip W2R3/W2R9/W2R10/W2R12 Test</a:t>
            </a:r>
            <a:endParaRPr lang="en-US" altLang="zh-CN" sz="2400" b="1"/>
          </a:p>
          <a:p>
            <a:pPr fontAlgn="auto">
              <a:lnSpc>
                <a:spcPts val="3400"/>
              </a:lnSpc>
            </a:pPr>
            <a:r>
              <a:rPr lang="en-US" altLang="zh-CN" sz="2000"/>
              <a:t>Xiaoxu Zhang  2022/11/24</a:t>
            </a:r>
            <a:endParaRPr lang="en-US" altLang="zh-CN" sz="2000"/>
          </a:p>
        </p:txBody>
      </p:sp>
      <p:pic>
        <p:nvPicPr>
          <p:cNvPr id="4" name="图片 3" descr="C:\Users\11254\Desktop\5707180e22dd0745804f8cf484b95c1.jpg5707180e22dd0745804f8cf484b95c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64895" y="1401445"/>
            <a:ext cx="4265083" cy="450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09115" y="6034405"/>
            <a:ext cx="22294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test board v1.21</a:t>
            </a:r>
            <a:endParaRPr lang="zh-CN" altLang="en-US" sz="2200"/>
          </a:p>
        </p:txBody>
      </p:sp>
      <p:sp>
        <p:nvSpPr>
          <p:cNvPr id="5" name="椭圆 4"/>
          <p:cNvSpPr/>
          <p:nvPr/>
        </p:nvSpPr>
        <p:spPr>
          <a:xfrm>
            <a:off x="4110990" y="2079625"/>
            <a:ext cx="470535" cy="4000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6"/>
          </p:cNvCxnSpPr>
          <p:nvPr/>
        </p:nvCxnSpPr>
        <p:spPr>
          <a:xfrm flipV="1">
            <a:off x="4581525" y="1887855"/>
            <a:ext cx="1644650" cy="39179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08725" y="1664335"/>
            <a:ext cx="43072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insulated copper column holes</a:t>
            </a:r>
            <a:endParaRPr lang="en-US" altLang="zh-CN" sz="2200"/>
          </a:p>
        </p:txBody>
      </p:sp>
      <p:sp>
        <p:nvSpPr>
          <p:cNvPr id="10" name="椭圆 9"/>
          <p:cNvSpPr/>
          <p:nvPr/>
        </p:nvSpPr>
        <p:spPr>
          <a:xfrm>
            <a:off x="1918335" y="3835400"/>
            <a:ext cx="2010410" cy="10464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6"/>
          </p:cNvCxnSpPr>
          <p:nvPr/>
        </p:nvCxnSpPr>
        <p:spPr>
          <a:xfrm flipV="1">
            <a:off x="3928745" y="3955415"/>
            <a:ext cx="1919605" cy="40322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952490" y="3757295"/>
            <a:ext cx="4662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place covered by black friction tape </a:t>
            </a:r>
            <a:endParaRPr lang="en-US" altLang="zh-CN" sz="2200"/>
          </a:p>
          <a:p>
            <a:r>
              <a:rPr lang="en-US" altLang="zh-CN" sz="2200"/>
              <a:t>hole, back of chip</a:t>
            </a:r>
            <a:endParaRPr lang="en-US" altLang="zh-CN" sz="22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11254\Desktop\TC3_test\W2R3\noise.pngnoi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049645" y="2126810"/>
            <a:ext cx="5999999" cy="4499610"/>
          </a:xfrm>
          <a:prstGeom prst="rect">
            <a:avLst/>
          </a:prstGeom>
        </p:spPr>
      </p:pic>
      <p:pic>
        <p:nvPicPr>
          <p:cNvPr id="5" name="图片 4" descr="C:\Users\11254\Desktop\TC3_test\W2R3\threshold.pngthreshol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07645" y="2126810"/>
            <a:ext cx="5999999" cy="44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745" y="203200"/>
            <a:ext cx="1880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W2R3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2745" y="803910"/>
          <a:ext cx="922845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195"/>
                <a:gridCol w="775970"/>
                <a:gridCol w="769841"/>
                <a:gridCol w="796925"/>
                <a:gridCol w="649000"/>
                <a:gridCol w="778005"/>
                <a:gridCol w="645358"/>
                <a:gridCol w="892663"/>
                <a:gridCol w="998428"/>
                <a:gridCol w="1026356"/>
                <a:gridCol w="1097902"/>
              </a:tblGrid>
              <a:tr h="38100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VBG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0.144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0.752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1.599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0.532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0.566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11254\Desktop\TC3_test\W2R9\noise.pngnoi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049905" y="2126810"/>
            <a:ext cx="5999480" cy="4499610"/>
          </a:xfrm>
          <a:prstGeom prst="rect">
            <a:avLst/>
          </a:prstGeom>
        </p:spPr>
      </p:pic>
      <p:pic>
        <p:nvPicPr>
          <p:cNvPr id="5" name="图片 4" descr="C:\Users\11254\Desktop\TC3_test\W2R9\threshold.pngthreshol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07905" y="2126810"/>
            <a:ext cx="5999480" cy="44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745" y="203200"/>
            <a:ext cx="1880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W2R9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2745" y="803910"/>
          <a:ext cx="898969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5"/>
                <a:gridCol w="796925"/>
                <a:gridCol w="649000"/>
                <a:gridCol w="778005"/>
                <a:gridCol w="645358"/>
                <a:gridCol w="892663"/>
                <a:gridCol w="998428"/>
                <a:gridCol w="1026356"/>
                <a:gridCol w="1097902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gridSpan="8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VBG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0.765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0.529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0.569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677160" y="226060"/>
            <a:ext cx="370205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200">
                <a:solidFill>
                  <a:srgbClr val="FF0000"/>
                </a:solidFill>
                <a:ea typeface="SimSun" panose="02010600030101010101" pitchFamily="2" charset="-122"/>
                <a:cs typeface="+mn-lt"/>
              </a:rPr>
              <a:t>column 350 apulse, no data</a:t>
            </a:r>
            <a:endParaRPr lang="en-US" sz="2200">
              <a:solidFill>
                <a:srgbClr val="FF0000"/>
              </a:solidFill>
              <a:ea typeface="SimSun" panose="02010600030101010101" pitchFamily="2" charset="-122"/>
              <a:cs typeface="+mn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11254\Desktop\TC3_test\W2R10\noise.pngnoi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049905" y="2126810"/>
            <a:ext cx="5999480" cy="4499610"/>
          </a:xfrm>
          <a:prstGeom prst="rect">
            <a:avLst/>
          </a:prstGeom>
        </p:spPr>
      </p:pic>
      <p:pic>
        <p:nvPicPr>
          <p:cNvPr id="5" name="图片 4" descr="C:\Users\11254\Desktop\TC3_test\W2R10\threshold.pngthreshol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07905" y="2126810"/>
            <a:ext cx="5999480" cy="44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745" y="203200"/>
            <a:ext cx="206248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W2R10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2745" y="803910"/>
          <a:ext cx="898969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5"/>
                <a:gridCol w="796925"/>
                <a:gridCol w="649000"/>
                <a:gridCol w="778005"/>
                <a:gridCol w="645358"/>
                <a:gridCol w="892663"/>
                <a:gridCol w="998428"/>
                <a:gridCol w="1026356"/>
                <a:gridCol w="1097902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gridSpan="8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VBG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0.755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0.529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0.563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11254\Desktop\TC3_test\W2R12\noise.pngnoi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049905" y="2126810"/>
            <a:ext cx="5999480" cy="4499610"/>
          </a:xfrm>
          <a:prstGeom prst="rect">
            <a:avLst/>
          </a:prstGeom>
        </p:spPr>
      </p:pic>
      <p:pic>
        <p:nvPicPr>
          <p:cNvPr id="5" name="图片 4" descr="C:\Users\11254\Desktop\TC3_test\W2R12\threshold.pngthreshol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07905" y="2126810"/>
            <a:ext cx="5999480" cy="44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745" y="203200"/>
            <a:ext cx="21405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W2R12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2745" y="803910"/>
          <a:ext cx="913765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5"/>
                <a:gridCol w="796925"/>
                <a:gridCol w="649000"/>
                <a:gridCol w="778005"/>
                <a:gridCol w="794385"/>
                <a:gridCol w="865505"/>
                <a:gridCol w="989965"/>
                <a:gridCol w="991235"/>
                <a:gridCol w="1167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gridSpan="8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VBG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0.752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1.599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0.523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0.564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2Threshol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0" y="1668145"/>
            <a:ext cx="6240000" cy="4680000"/>
          </a:xfrm>
          <a:prstGeom prst="rect">
            <a:avLst/>
          </a:prstGeom>
        </p:spPr>
      </p:pic>
      <p:pic>
        <p:nvPicPr>
          <p:cNvPr id="5" name="图片 4" descr="W2Noi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68145"/>
            <a:ext cx="6240000" cy="468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4850" y="226695"/>
            <a:ext cx="4210050" cy="1454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sz="2200"/>
              <a:t>Modified, ITHR32, Threshold</a:t>
            </a:r>
            <a:endParaRPr lang="en-US" altLang="zh-CN" sz="2200"/>
          </a:p>
          <a:p>
            <a:pPr fontAlgn="auto">
              <a:lnSpc>
                <a:spcPts val="3400"/>
              </a:lnSpc>
            </a:pPr>
            <a:r>
              <a:rPr lang="en-US" altLang="zh-CN" sz="2200">
                <a:sym typeface="+mn-ea"/>
              </a:rPr>
              <a:t>W9R1: 0.1537V</a:t>
            </a:r>
            <a:endParaRPr lang="en-US" altLang="zh-CN" sz="2200"/>
          </a:p>
          <a:p>
            <a:pPr fontAlgn="auto">
              <a:lnSpc>
                <a:spcPts val="3400"/>
              </a:lnSpc>
            </a:pPr>
            <a:r>
              <a:rPr lang="en-US" altLang="zh-CN" sz="2200"/>
              <a:t>W9R2: 0.1470V</a:t>
            </a:r>
            <a:endParaRPr lang="en-US" altLang="zh-CN" sz="2200"/>
          </a:p>
        </p:txBody>
      </p:sp>
      <p:sp>
        <p:nvSpPr>
          <p:cNvPr id="6" name="椭圆 5"/>
          <p:cNvSpPr/>
          <p:nvPr/>
        </p:nvSpPr>
        <p:spPr>
          <a:xfrm>
            <a:off x="1741805" y="3863340"/>
            <a:ext cx="53149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33830" y="3201670"/>
            <a:ext cx="126873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sz="2200">
                <a:solidFill>
                  <a:srgbClr val="FF0000"/>
                </a:solidFill>
              </a:rPr>
              <a:t>ITHR32</a:t>
            </a:r>
            <a:endParaRPr lang="en-US" altLang="zh-CN" sz="22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606425"/>
            <a:ext cx="5407742" cy="2160000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777240" y="3350260"/>
          <a:ext cx="6493510" cy="322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40"/>
                <a:gridCol w="1346835"/>
                <a:gridCol w="1014730"/>
                <a:gridCol w="1748155"/>
                <a:gridCol w="1504950"/>
              </a:tblGrid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Chip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Mask pixels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Fake hit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Sampled time [s]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Fake hit rate</a:t>
                      </a:r>
                      <a:endParaRPr lang="en-US" altLang="zh-CN" sz="1600"/>
                    </a:p>
                  </a:txBody>
                  <a:tcPr/>
                </a:tc>
              </a:tr>
              <a:tr h="361315">
                <a:tc rowSpan="2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W2R3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80067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1.53e-11</a:t>
                      </a:r>
                      <a:endParaRPr lang="en-US" altLang="zh-CN" sz="1600"/>
                    </a:p>
                  </a:txBody>
                  <a:tcPr/>
                </a:tc>
              </a:tr>
              <a:tr h="34417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306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5.84e-14</a:t>
                      </a:r>
                      <a:endParaRPr lang="en-US" altLang="zh-CN" sz="1600"/>
                    </a:p>
                  </a:txBody>
                  <a:tcPr/>
                </a:tc>
              </a:tr>
              <a:tr h="352425">
                <a:tc rowSpan="2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W2R9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5485053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1.05e-9</a:t>
                      </a:r>
                      <a:endParaRPr lang="en-US" altLang="zh-CN" sz="1600"/>
                    </a:p>
                  </a:txBody>
                  <a:tcPr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729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1.39e-13</a:t>
                      </a:r>
                      <a:endParaRPr lang="en-US" altLang="zh-CN" sz="1600"/>
                    </a:p>
                  </a:txBody>
                  <a:tcPr/>
                </a:tc>
              </a:tr>
              <a:tr h="361315">
                <a:tc rowSpan="2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W2R10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0"/>
                        <a:t>5675439</a:t>
                      </a:r>
                      <a:endParaRPr lang="en-US" altLang="zh-CN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1.08e-9</a:t>
                      </a:r>
                      <a:endParaRPr lang="en-US" altLang="zh-CN" sz="1600"/>
                    </a:p>
                  </a:txBody>
                  <a:tcPr/>
                </a:tc>
              </a:tr>
              <a:tr h="36131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697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1.33e-13</a:t>
                      </a:r>
                      <a:endParaRPr lang="en-US" altLang="zh-CN" sz="1600"/>
                    </a:p>
                  </a:txBody>
                  <a:tcPr/>
                </a:tc>
              </a:tr>
              <a:tr h="396240">
                <a:tc rowSpan="2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W2R12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5460389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1.04e-9</a:t>
                      </a:r>
                      <a:endParaRPr lang="en-US" altLang="zh-CN" sz="1600"/>
                    </a:p>
                  </a:txBody>
                  <a:tcPr/>
                </a:tc>
              </a:tr>
              <a:tr h="37909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261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4.98e-14</a:t>
                      </a:r>
                      <a:endParaRPr lang="en-US" altLang="zh-CN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5570" y="113030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Fake hit rate test</a:t>
            </a:r>
            <a:endParaRPr lang="en-US" altLang="zh-CN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5554980" y="507365"/>
            <a:ext cx="6754495" cy="148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b="1"/>
              <a:t>Test process (ITHR32)</a:t>
            </a:r>
            <a:endParaRPr lang="en-US" altLang="zh-CN" b="1"/>
          </a:p>
          <a:p>
            <a:pPr fontAlgn="auto">
              <a:lnSpc>
                <a:spcPts val="3400"/>
              </a:lnSpc>
            </a:pPr>
            <a:r>
              <a:rPr lang="en-US" altLang="zh-CN"/>
              <a:t>test 1:  no mask pixels, offline 500s</a:t>
            </a:r>
            <a:endParaRPr lang="en-US" altLang="zh-CN"/>
          </a:p>
          <a:p>
            <a:pPr fontAlgn="auto">
              <a:lnSpc>
                <a:spcPts val="3400"/>
              </a:lnSpc>
            </a:pPr>
            <a:r>
              <a:rPr lang="en-US" altLang="zh-CN"/>
              <a:t>test 2:  mask fake hit pixels(fake hit &gt;25) in test 1, </a:t>
            </a:r>
            <a:r>
              <a:rPr lang="en-US" altLang="zh-CN">
                <a:sym typeface="+mn-ea"/>
              </a:rPr>
              <a:t>offline 500s</a:t>
            </a:r>
            <a:endParaRPr lang="en-US" altLang="zh-CN" sz="2000"/>
          </a:p>
          <a:p>
            <a:pPr fontAlgn="auto">
              <a:lnSpc>
                <a:spcPts val="3400"/>
              </a:lnSpc>
            </a:pPr>
            <a:endParaRPr lang="en-US" altLang="zh-CN" sz="2000"/>
          </a:p>
        </p:txBody>
      </p:sp>
      <p:sp>
        <p:nvSpPr>
          <p:cNvPr id="2" name="文本框 1"/>
          <p:cNvSpPr txBox="1"/>
          <p:nvPr/>
        </p:nvSpPr>
        <p:spPr>
          <a:xfrm>
            <a:off x="777240" y="2835910"/>
            <a:ext cx="126873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sz="2200">
                <a:solidFill>
                  <a:schemeClr val="tx1"/>
                </a:solidFill>
              </a:rPr>
              <a:t>ITHR32</a:t>
            </a:r>
            <a:endParaRPr lang="en-US" altLang="zh-CN" sz="22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65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66.xml><?xml version="1.0" encoding="utf-8"?>
<p:tagLst xmlns:p="http://schemas.openxmlformats.org/presentationml/2006/main">
  <p:tag name="KSO_WM_UNIT_TABLE_BEAUTIFY" val="smartTable{0fb5f865-47f5-420c-8f74-ff60c2a74bfd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69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0fb5f865-47f5-420c-8f74-ff60c2a74bfd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73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74.xml><?xml version="1.0" encoding="utf-8"?>
<p:tagLst xmlns:p="http://schemas.openxmlformats.org/presentationml/2006/main">
  <p:tag name="KSO_WM_UNIT_TABLE_BEAUTIFY" val="smartTable{0fb5f865-47f5-420c-8f74-ff60c2a74bfd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77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78.xml><?xml version="1.0" encoding="utf-8"?>
<p:tagLst xmlns:p="http://schemas.openxmlformats.org/presentationml/2006/main">
  <p:tag name="KSO_WM_UNIT_TABLE_BEAUTIFY" val="smartTable{0fb5f865-47f5-420c-8f74-ff60c2a74bfd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TABLE_BEAUTIFY" val="smartTable{377786aa-742b-4110-9c18-9c10ba1ba3c9}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COMMONDATA" val="eyJoZGlkIjoiYWI3NDVkNzFlMGJhZDRlNmRiOWUwNmRjMDNkNmQ1OW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</Words>
  <Application>WPS 演示</Application>
  <PresentationFormat>宽屏</PresentationFormat>
  <Paragraphs>361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小旭</cp:lastModifiedBy>
  <cp:revision>156</cp:revision>
  <dcterms:created xsi:type="dcterms:W3CDTF">2019-06-19T02:08:00Z</dcterms:created>
  <dcterms:modified xsi:type="dcterms:W3CDTF">2022-11-24T08:44:29Z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BA77D03D046E4C0CA5AA81C3B7AB22D5</vt:lpwstr>
  </property>
</Properties>
</file>