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廉杰" initials="武廉杰" lastIdx="2" clrIdx="0">
    <p:extLst>
      <p:ext uri="{19B8F6BF-5375-455C-9EA6-DF929625EA0E}">
        <p15:presenceInfo xmlns:p15="http://schemas.microsoft.com/office/powerpoint/2012/main" userId="武廉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5" d="100"/>
          <a:sy n="85"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37611-7344-450F-9E2B-AACDBAFDD04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8070E054-4E1F-4089-BC51-5BBC86E670CC}">
      <dgm:prSet/>
      <dgm:spPr/>
      <dgm:t>
        <a:bodyPr/>
        <a:lstStyle/>
        <a:p>
          <a:pPr algn="l"/>
          <a:r>
            <a:rPr lang="en-US" altLang="zh-CN" dirty="0"/>
            <a:t>3.</a:t>
          </a:r>
          <a:r>
            <a:rPr lang="zh-CN" altLang="en-US" dirty="0"/>
            <a:t>本底分析</a:t>
          </a:r>
          <a:endParaRPr lang="zh-CN" dirty="0"/>
        </a:p>
      </dgm:t>
    </dgm:pt>
    <dgm:pt modelId="{976E73C5-4DED-4412-9A2F-3F706E4052C1}" type="parTrans" cxnId="{09AE7A64-B364-4783-A8C3-34EB9800646B}">
      <dgm:prSet/>
      <dgm:spPr/>
      <dgm:t>
        <a:bodyPr/>
        <a:lstStyle/>
        <a:p>
          <a:endParaRPr lang="zh-CN" altLang="en-US"/>
        </a:p>
      </dgm:t>
    </dgm:pt>
    <dgm:pt modelId="{D3671BAA-74FA-4F62-BF8A-5A005EA84F22}" type="sibTrans" cxnId="{09AE7A64-B364-4783-A8C3-34EB9800646B}">
      <dgm:prSet/>
      <dgm:spPr/>
      <dgm:t>
        <a:bodyPr/>
        <a:lstStyle/>
        <a:p>
          <a:endParaRPr lang="zh-CN" altLang="en-US"/>
        </a:p>
      </dgm:t>
    </dgm:pt>
    <dgm:pt modelId="{81ACB07F-7AC0-44CA-BB76-EA11E7F20C03}">
      <dgm:prSet/>
      <dgm:spPr/>
      <dgm:t>
        <a:bodyPr/>
        <a:lstStyle/>
        <a:p>
          <a:pPr algn="l"/>
          <a:r>
            <a:rPr lang="en-US" altLang="zh-CN" dirty="0"/>
            <a:t>1.</a:t>
          </a:r>
          <a:r>
            <a:rPr lang="zh-CN" altLang="en-US" dirty="0"/>
            <a:t>研究背景与动机</a:t>
          </a:r>
          <a:endParaRPr lang="zh-CN" dirty="0"/>
        </a:p>
      </dgm:t>
    </dgm:pt>
    <dgm:pt modelId="{7B8D56E4-4BF3-46ED-A665-92C09CC3695C}" type="parTrans" cxnId="{1B0F9086-1D3C-41AF-9D90-D8D37CF86CC8}">
      <dgm:prSet/>
      <dgm:spPr/>
      <dgm:t>
        <a:bodyPr/>
        <a:lstStyle/>
        <a:p>
          <a:endParaRPr lang="zh-CN" altLang="en-US"/>
        </a:p>
      </dgm:t>
    </dgm:pt>
    <dgm:pt modelId="{C404D7C2-3F9A-42A7-BAA9-82B62B146E77}" type="sibTrans" cxnId="{1B0F9086-1D3C-41AF-9D90-D8D37CF86CC8}">
      <dgm:prSet/>
      <dgm:spPr/>
      <dgm:t>
        <a:bodyPr/>
        <a:lstStyle/>
        <a:p>
          <a:endParaRPr lang="zh-CN" altLang="en-US"/>
        </a:p>
      </dgm:t>
    </dgm:pt>
    <dgm:pt modelId="{F149ACAD-74DB-4FF4-A864-6703E0B9D3CD}">
      <dgm:prSet/>
      <dgm:spPr/>
      <dgm:t>
        <a:bodyPr/>
        <a:lstStyle/>
        <a:p>
          <a:pPr algn="l"/>
          <a:r>
            <a:rPr lang="en-US" altLang="zh-CN" dirty="0"/>
            <a:t>2.</a:t>
          </a:r>
          <a:r>
            <a:rPr lang="zh-CN" altLang="en-US" dirty="0"/>
            <a:t>事例选择</a:t>
          </a:r>
          <a:endParaRPr lang="zh-CN" dirty="0"/>
        </a:p>
      </dgm:t>
    </dgm:pt>
    <dgm:pt modelId="{1AB9A0FB-3F1E-4AA4-9E09-5A8D61FEF1D5}" type="parTrans" cxnId="{40FCEFED-9928-4D00-8F92-E04B8F7359B9}">
      <dgm:prSet/>
      <dgm:spPr/>
      <dgm:t>
        <a:bodyPr/>
        <a:lstStyle/>
        <a:p>
          <a:endParaRPr lang="zh-CN" altLang="en-US"/>
        </a:p>
      </dgm:t>
    </dgm:pt>
    <dgm:pt modelId="{5E1162C2-B2B8-4B2A-9A40-4F3B63D6BA3F}" type="sibTrans" cxnId="{40FCEFED-9928-4D00-8F92-E04B8F7359B9}">
      <dgm:prSet/>
      <dgm:spPr/>
      <dgm:t>
        <a:bodyPr/>
        <a:lstStyle/>
        <a:p>
          <a:endParaRPr lang="zh-CN" altLang="en-US"/>
        </a:p>
      </dgm:t>
    </dgm:pt>
    <dgm:pt modelId="{1580CF2F-60F9-456C-B44D-4362E15E9EE6}">
      <dgm:prSet/>
      <dgm:spPr/>
      <dgm:t>
        <a:bodyPr/>
        <a:lstStyle/>
        <a:p>
          <a:pPr algn="l"/>
          <a:r>
            <a:rPr lang="en-US" altLang="zh-CN" dirty="0"/>
            <a:t>4.</a:t>
          </a:r>
          <a:r>
            <a:rPr lang="zh-CN" altLang="en-US" dirty="0"/>
            <a:t>信号</a:t>
          </a:r>
          <a:r>
            <a:rPr lang="en-US" altLang="zh-CN" dirty="0"/>
            <a:t>MC</a:t>
          </a:r>
          <a:r>
            <a:rPr lang="zh-CN" altLang="en-US" dirty="0"/>
            <a:t>分析</a:t>
          </a:r>
          <a:endParaRPr lang="en-US" altLang="zh-CN" dirty="0"/>
        </a:p>
      </dgm:t>
    </dgm:pt>
    <dgm:pt modelId="{076BFA57-9FE4-4F4B-A627-A62F1AE0614F}" type="parTrans" cxnId="{5265B692-03BD-46D3-921D-AD56B998E006}">
      <dgm:prSet/>
      <dgm:spPr/>
      <dgm:t>
        <a:bodyPr/>
        <a:lstStyle/>
        <a:p>
          <a:endParaRPr lang="zh-CN" altLang="en-US"/>
        </a:p>
      </dgm:t>
    </dgm:pt>
    <dgm:pt modelId="{8DD5AEEA-F44F-432D-B0AC-F1C8B62209AE}" type="sibTrans" cxnId="{5265B692-03BD-46D3-921D-AD56B998E006}">
      <dgm:prSet/>
      <dgm:spPr/>
      <dgm:t>
        <a:bodyPr/>
        <a:lstStyle/>
        <a:p>
          <a:endParaRPr lang="zh-CN" altLang="en-US"/>
        </a:p>
      </dgm:t>
    </dgm:pt>
    <dgm:pt modelId="{4B9D2CD3-5426-4172-84A9-164687909578}">
      <dgm:prSet/>
      <dgm:spPr/>
      <dgm:t>
        <a:bodyPr/>
        <a:lstStyle/>
        <a:p>
          <a:pPr algn="l"/>
          <a:r>
            <a:rPr lang="en-US" altLang="zh-CN" dirty="0"/>
            <a:t>5.</a:t>
          </a:r>
          <a:r>
            <a:rPr lang="zh-CN" altLang="en-US" dirty="0"/>
            <a:t>系统误差分析</a:t>
          </a:r>
          <a:endParaRPr lang="en-US" altLang="zh-CN" dirty="0"/>
        </a:p>
      </dgm:t>
    </dgm:pt>
    <dgm:pt modelId="{28A70D59-A130-45A9-8A70-5F5E93908EEE}" type="parTrans" cxnId="{99485C1D-A54B-4B9C-814A-9577C67D2680}">
      <dgm:prSet/>
      <dgm:spPr/>
      <dgm:t>
        <a:bodyPr/>
        <a:lstStyle/>
        <a:p>
          <a:endParaRPr lang="zh-CN" altLang="en-US"/>
        </a:p>
      </dgm:t>
    </dgm:pt>
    <dgm:pt modelId="{E198ADFD-DFB8-4FE1-9153-DCFDD524644E}" type="sibTrans" cxnId="{99485C1D-A54B-4B9C-814A-9577C67D2680}">
      <dgm:prSet/>
      <dgm:spPr/>
      <dgm:t>
        <a:bodyPr/>
        <a:lstStyle/>
        <a:p>
          <a:endParaRPr lang="zh-CN" altLang="en-US"/>
        </a:p>
      </dgm:t>
    </dgm:pt>
    <dgm:pt modelId="{506B886A-3E36-42B5-92B8-967D3C89E6E6}">
      <dgm:prSet/>
      <dgm:spPr/>
      <dgm:t>
        <a:bodyPr/>
        <a:lstStyle/>
        <a:p>
          <a:pPr algn="l"/>
          <a:r>
            <a:rPr lang="zh-CN" altLang="en-US" dirty="0"/>
            <a:t>总结</a:t>
          </a:r>
          <a:endParaRPr lang="en-US" altLang="zh-CN" dirty="0"/>
        </a:p>
      </dgm:t>
    </dgm:pt>
    <dgm:pt modelId="{DA19CB64-467B-4DCE-89DA-2BF00076408C}" type="parTrans" cxnId="{EDCEC5BE-529E-40F1-9C61-071B768DACFF}">
      <dgm:prSet/>
      <dgm:spPr/>
      <dgm:t>
        <a:bodyPr/>
        <a:lstStyle/>
        <a:p>
          <a:endParaRPr lang="zh-CN" altLang="en-US"/>
        </a:p>
      </dgm:t>
    </dgm:pt>
    <dgm:pt modelId="{7572CE08-4803-4C10-AACB-EF62D065F4F4}" type="sibTrans" cxnId="{EDCEC5BE-529E-40F1-9C61-071B768DACFF}">
      <dgm:prSet/>
      <dgm:spPr/>
      <dgm:t>
        <a:bodyPr/>
        <a:lstStyle/>
        <a:p>
          <a:endParaRPr lang="zh-CN" altLang="en-US"/>
        </a:p>
      </dgm:t>
    </dgm:pt>
    <dgm:pt modelId="{468BEB5B-0B5B-4FED-92AC-C1E707634ADB}" type="pres">
      <dgm:prSet presAssocID="{D4F37611-7344-450F-9E2B-AACDBAFDD049}" presName="linearFlow" presStyleCnt="0">
        <dgm:presLayoutVars>
          <dgm:dir/>
          <dgm:resizeHandles val="exact"/>
        </dgm:presLayoutVars>
      </dgm:prSet>
      <dgm:spPr/>
    </dgm:pt>
    <dgm:pt modelId="{56B3345F-C2ED-4A5F-8321-BB7813B2A5AC}" type="pres">
      <dgm:prSet presAssocID="{81ACB07F-7AC0-44CA-BB76-EA11E7F20C03}" presName="composite" presStyleCnt="0"/>
      <dgm:spPr/>
    </dgm:pt>
    <dgm:pt modelId="{54BC79E3-59A4-42F4-9679-FE60CB06C503}" type="pres">
      <dgm:prSet presAssocID="{81ACB07F-7AC0-44CA-BB76-EA11E7F20C03}" presName="imgShp" presStyleLbl="fgImgPlace1" presStyleIdx="0" presStyleCnt="6"/>
      <dgm:spPr/>
    </dgm:pt>
    <dgm:pt modelId="{65C187C9-8DA8-4530-A2C0-20647CDD6250}" type="pres">
      <dgm:prSet presAssocID="{81ACB07F-7AC0-44CA-BB76-EA11E7F20C03}" presName="txShp" presStyleLbl="node1" presStyleIdx="0" presStyleCnt="6">
        <dgm:presLayoutVars>
          <dgm:bulletEnabled val="1"/>
        </dgm:presLayoutVars>
      </dgm:prSet>
      <dgm:spPr/>
    </dgm:pt>
    <dgm:pt modelId="{2BF2EC13-3861-4D43-9C35-6A8A2ECE6E78}" type="pres">
      <dgm:prSet presAssocID="{C404D7C2-3F9A-42A7-BAA9-82B62B146E77}" presName="spacing" presStyleCnt="0"/>
      <dgm:spPr/>
    </dgm:pt>
    <dgm:pt modelId="{0CDC62FE-E97C-4DC1-950B-E17A642EB1B6}" type="pres">
      <dgm:prSet presAssocID="{F149ACAD-74DB-4FF4-A864-6703E0B9D3CD}" presName="composite" presStyleCnt="0"/>
      <dgm:spPr/>
    </dgm:pt>
    <dgm:pt modelId="{5EE53081-59B3-4C6D-BF02-9E273BA14438}" type="pres">
      <dgm:prSet presAssocID="{F149ACAD-74DB-4FF4-A864-6703E0B9D3CD}" presName="imgShp" presStyleLbl="fgImgPlace1" presStyleIdx="1" presStyleCnt="6"/>
      <dgm:spPr/>
    </dgm:pt>
    <dgm:pt modelId="{C72A3DE6-EC15-4F4A-9E75-B44A634CBE1F}" type="pres">
      <dgm:prSet presAssocID="{F149ACAD-74DB-4FF4-A864-6703E0B9D3CD}" presName="txShp" presStyleLbl="node1" presStyleIdx="1" presStyleCnt="6" custLinFactNeighborX="368">
        <dgm:presLayoutVars>
          <dgm:bulletEnabled val="1"/>
        </dgm:presLayoutVars>
      </dgm:prSet>
      <dgm:spPr/>
    </dgm:pt>
    <dgm:pt modelId="{2D80AE31-25A5-4AE4-9EF8-7B000B36F1AE}" type="pres">
      <dgm:prSet presAssocID="{5E1162C2-B2B8-4B2A-9A40-4F3B63D6BA3F}" presName="spacing" presStyleCnt="0"/>
      <dgm:spPr/>
    </dgm:pt>
    <dgm:pt modelId="{01E5D667-4F68-4FE4-BAA4-35F9F00889E0}" type="pres">
      <dgm:prSet presAssocID="{8070E054-4E1F-4089-BC51-5BBC86E670CC}" presName="composite" presStyleCnt="0"/>
      <dgm:spPr/>
    </dgm:pt>
    <dgm:pt modelId="{FB1CC78A-962E-4107-A305-3704245BAC0E}" type="pres">
      <dgm:prSet presAssocID="{8070E054-4E1F-4089-BC51-5BBC86E670CC}" presName="imgShp" presStyleLbl="fgImgPlace1" presStyleIdx="2" presStyleCnt="6"/>
      <dgm:spPr/>
    </dgm:pt>
    <dgm:pt modelId="{C6E39295-8DCC-49F1-A34D-51FB810E0CB1}" type="pres">
      <dgm:prSet presAssocID="{8070E054-4E1F-4089-BC51-5BBC86E670CC}" presName="txShp" presStyleLbl="node1" presStyleIdx="2" presStyleCnt="6" custLinFactNeighborX="-117" custLinFactNeighborY="696">
        <dgm:presLayoutVars>
          <dgm:bulletEnabled val="1"/>
        </dgm:presLayoutVars>
      </dgm:prSet>
      <dgm:spPr/>
    </dgm:pt>
    <dgm:pt modelId="{E944D810-727F-4ABD-831C-A5BD6E346311}" type="pres">
      <dgm:prSet presAssocID="{D3671BAA-74FA-4F62-BF8A-5A005EA84F22}" presName="spacing" presStyleCnt="0"/>
      <dgm:spPr/>
    </dgm:pt>
    <dgm:pt modelId="{50F08D4F-C8FF-4E41-8F67-5F7DE4C405F1}" type="pres">
      <dgm:prSet presAssocID="{1580CF2F-60F9-456C-B44D-4362E15E9EE6}" presName="composite" presStyleCnt="0"/>
      <dgm:spPr/>
    </dgm:pt>
    <dgm:pt modelId="{DBBC19CD-B54F-4B7B-BF53-85B42EFDE3E0}" type="pres">
      <dgm:prSet presAssocID="{1580CF2F-60F9-456C-B44D-4362E15E9EE6}" presName="imgShp" presStyleLbl="fgImgPlace1" presStyleIdx="3" presStyleCnt="6"/>
      <dgm:spPr/>
    </dgm:pt>
    <dgm:pt modelId="{1DE148B4-D0AD-43C0-813F-D761A1221E91}" type="pres">
      <dgm:prSet presAssocID="{1580CF2F-60F9-456C-B44D-4362E15E9EE6}" presName="txShp" presStyleLbl="node1" presStyleIdx="3" presStyleCnt="6">
        <dgm:presLayoutVars>
          <dgm:bulletEnabled val="1"/>
        </dgm:presLayoutVars>
      </dgm:prSet>
      <dgm:spPr/>
    </dgm:pt>
    <dgm:pt modelId="{5286919A-584F-49F7-A4FC-502B794DE25C}" type="pres">
      <dgm:prSet presAssocID="{8DD5AEEA-F44F-432D-B0AC-F1C8B62209AE}" presName="spacing" presStyleCnt="0"/>
      <dgm:spPr/>
    </dgm:pt>
    <dgm:pt modelId="{D0A5B6A1-9D18-4A26-8229-22174B520CEA}" type="pres">
      <dgm:prSet presAssocID="{4B9D2CD3-5426-4172-84A9-164687909578}" presName="composite" presStyleCnt="0"/>
      <dgm:spPr/>
    </dgm:pt>
    <dgm:pt modelId="{AF1D2538-FB1E-40B2-A92D-B6C0C992B919}" type="pres">
      <dgm:prSet presAssocID="{4B9D2CD3-5426-4172-84A9-164687909578}" presName="imgShp" presStyleLbl="fgImgPlace1" presStyleIdx="4" presStyleCnt="6"/>
      <dgm:spPr/>
    </dgm:pt>
    <dgm:pt modelId="{FC0F762B-21F6-430A-8009-B3A0F361B902}" type="pres">
      <dgm:prSet presAssocID="{4B9D2CD3-5426-4172-84A9-164687909578}" presName="txShp" presStyleLbl="node1" presStyleIdx="4" presStyleCnt="6">
        <dgm:presLayoutVars>
          <dgm:bulletEnabled val="1"/>
        </dgm:presLayoutVars>
      </dgm:prSet>
      <dgm:spPr/>
    </dgm:pt>
    <dgm:pt modelId="{9B826A57-7784-481E-A665-18F28776C610}" type="pres">
      <dgm:prSet presAssocID="{E198ADFD-DFB8-4FE1-9153-DCFDD524644E}" presName="spacing" presStyleCnt="0"/>
      <dgm:spPr/>
    </dgm:pt>
    <dgm:pt modelId="{B13CC767-D14C-4A95-AE4D-979CDBF81F46}" type="pres">
      <dgm:prSet presAssocID="{506B886A-3E36-42B5-92B8-967D3C89E6E6}" presName="composite" presStyleCnt="0"/>
      <dgm:spPr/>
    </dgm:pt>
    <dgm:pt modelId="{7C9C52DF-D946-45C9-B5C8-38194A49F8EF}" type="pres">
      <dgm:prSet presAssocID="{506B886A-3E36-42B5-92B8-967D3C89E6E6}" presName="imgShp" presStyleLbl="fgImgPlace1" presStyleIdx="5" presStyleCnt="6"/>
      <dgm:spPr/>
    </dgm:pt>
    <dgm:pt modelId="{EE98071B-85AF-4C6C-9730-BEE2476E5B99}" type="pres">
      <dgm:prSet presAssocID="{506B886A-3E36-42B5-92B8-967D3C89E6E6}" presName="txShp" presStyleLbl="node1" presStyleIdx="5" presStyleCnt="6">
        <dgm:presLayoutVars>
          <dgm:bulletEnabled val="1"/>
        </dgm:presLayoutVars>
      </dgm:prSet>
      <dgm:spPr/>
    </dgm:pt>
  </dgm:ptLst>
  <dgm:cxnLst>
    <dgm:cxn modelId="{57124D03-8133-4519-A83E-5A6615846A78}" type="presOf" srcId="{F149ACAD-74DB-4FF4-A864-6703E0B9D3CD}" destId="{C72A3DE6-EC15-4F4A-9E75-B44A634CBE1F}" srcOrd="0" destOrd="0" presId="urn:microsoft.com/office/officeart/2005/8/layout/vList3"/>
    <dgm:cxn modelId="{99485C1D-A54B-4B9C-814A-9577C67D2680}" srcId="{D4F37611-7344-450F-9E2B-AACDBAFDD049}" destId="{4B9D2CD3-5426-4172-84A9-164687909578}" srcOrd="4" destOrd="0" parTransId="{28A70D59-A130-45A9-8A70-5F5E93908EEE}" sibTransId="{E198ADFD-DFB8-4FE1-9153-DCFDD524644E}"/>
    <dgm:cxn modelId="{18CD8D24-56CB-48B9-9DEE-DFF320C22265}" type="presOf" srcId="{1580CF2F-60F9-456C-B44D-4362E15E9EE6}" destId="{1DE148B4-D0AD-43C0-813F-D761A1221E91}" srcOrd="0" destOrd="0" presId="urn:microsoft.com/office/officeart/2005/8/layout/vList3"/>
    <dgm:cxn modelId="{90CFD22F-0919-4AFA-AE93-6704233BE5B4}" type="presOf" srcId="{506B886A-3E36-42B5-92B8-967D3C89E6E6}" destId="{EE98071B-85AF-4C6C-9730-BEE2476E5B99}" srcOrd="0" destOrd="0" presId="urn:microsoft.com/office/officeart/2005/8/layout/vList3"/>
    <dgm:cxn modelId="{09AE7A64-B364-4783-A8C3-34EB9800646B}" srcId="{D4F37611-7344-450F-9E2B-AACDBAFDD049}" destId="{8070E054-4E1F-4089-BC51-5BBC86E670CC}" srcOrd="2" destOrd="0" parTransId="{976E73C5-4DED-4412-9A2F-3F706E4052C1}" sibTransId="{D3671BAA-74FA-4F62-BF8A-5A005EA84F22}"/>
    <dgm:cxn modelId="{04156679-0901-413C-8003-0D2EDA2014DB}" type="presOf" srcId="{81ACB07F-7AC0-44CA-BB76-EA11E7F20C03}" destId="{65C187C9-8DA8-4530-A2C0-20647CDD6250}" srcOrd="0" destOrd="0" presId="urn:microsoft.com/office/officeart/2005/8/layout/vList3"/>
    <dgm:cxn modelId="{1B0F9086-1D3C-41AF-9D90-D8D37CF86CC8}" srcId="{D4F37611-7344-450F-9E2B-AACDBAFDD049}" destId="{81ACB07F-7AC0-44CA-BB76-EA11E7F20C03}" srcOrd="0" destOrd="0" parTransId="{7B8D56E4-4BF3-46ED-A665-92C09CC3695C}" sibTransId="{C404D7C2-3F9A-42A7-BAA9-82B62B146E77}"/>
    <dgm:cxn modelId="{5265B692-03BD-46D3-921D-AD56B998E006}" srcId="{D4F37611-7344-450F-9E2B-AACDBAFDD049}" destId="{1580CF2F-60F9-456C-B44D-4362E15E9EE6}" srcOrd="3" destOrd="0" parTransId="{076BFA57-9FE4-4F4B-A627-A62F1AE0614F}" sibTransId="{8DD5AEEA-F44F-432D-B0AC-F1C8B62209AE}"/>
    <dgm:cxn modelId="{EDCEC5BE-529E-40F1-9C61-071B768DACFF}" srcId="{D4F37611-7344-450F-9E2B-AACDBAFDD049}" destId="{506B886A-3E36-42B5-92B8-967D3C89E6E6}" srcOrd="5" destOrd="0" parTransId="{DA19CB64-467B-4DCE-89DA-2BF00076408C}" sibTransId="{7572CE08-4803-4C10-AACB-EF62D065F4F4}"/>
    <dgm:cxn modelId="{8A7F8BC2-4940-4929-B8C5-CD931B13E4A2}" type="presOf" srcId="{8070E054-4E1F-4089-BC51-5BBC86E670CC}" destId="{C6E39295-8DCC-49F1-A34D-51FB810E0CB1}" srcOrd="0" destOrd="0" presId="urn:microsoft.com/office/officeart/2005/8/layout/vList3"/>
    <dgm:cxn modelId="{966A0DDC-BF27-4289-A2DB-71FF938DA1E9}" type="presOf" srcId="{D4F37611-7344-450F-9E2B-AACDBAFDD049}" destId="{468BEB5B-0B5B-4FED-92AC-C1E707634ADB}" srcOrd="0" destOrd="0" presId="urn:microsoft.com/office/officeart/2005/8/layout/vList3"/>
    <dgm:cxn modelId="{BB496CDF-914D-4338-A170-040D80DC8463}" type="presOf" srcId="{4B9D2CD3-5426-4172-84A9-164687909578}" destId="{FC0F762B-21F6-430A-8009-B3A0F361B902}" srcOrd="0" destOrd="0" presId="urn:microsoft.com/office/officeart/2005/8/layout/vList3"/>
    <dgm:cxn modelId="{40FCEFED-9928-4D00-8F92-E04B8F7359B9}" srcId="{D4F37611-7344-450F-9E2B-AACDBAFDD049}" destId="{F149ACAD-74DB-4FF4-A864-6703E0B9D3CD}" srcOrd="1" destOrd="0" parTransId="{1AB9A0FB-3F1E-4AA4-9E09-5A8D61FEF1D5}" sibTransId="{5E1162C2-B2B8-4B2A-9A40-4F3B63D6BA3F}"/>
    <dgm:cxn modelId="{059E6730-051F-4D0F-9E0E-96300A4C104D}" type="presParOf" srcId="{468BEB5B-0B5B-4FED-92AC-C1E707634ADB}" destId="{56B3345F-C2ED-4A5F-8321-BB7813B2A5AC}" srcOrd="0" destOrd="0" presId="urn:microsoft.com/office/officeart/2005/8/layout/vList3"/>
    <dgm:cxn modelId="{5CFCEEEA-997F-4EA4-952C-F4B65C6979D3}" type="presParOf" srcId="{56B3345F-C2ED-4A5F-8321-BB7813B2A5AC}" destId="{54BC79E3-59A4-42F4-9679-FE60CB06C503}" srcOrd="0" destOrd="0" presId="urn:microsoft.com/office/officeart/2005/8/layout/vList3"/>
    <dgm:cxn modelId="{5067E05E-DF90-40F5-8791-6400FBA61077}" type="presParOf" srcId="{56B3345F-C2ED-4A5F-8321-BB7813B2A5AC}" destId="{65C187C9-8DA8-4530-A2C0-20647CDD6250}" srcOrd="1" destOrd="0" presId="urn:microsoft.com/office/officeart/2005/8/layout/vList3"/>
    <dgm:cxn modelId="{71D8908D-40E4-4DDF-8E9F-F62E3B14056B}" type="presParOf" srcId="{468BEB5B-0B5B-4FED-92AC-C1E707634ADB}" destId="{2BF2EC13-3861-4D43-9C35-6A8A2ECE6E78}" srcOrd="1" destOrd="0" presId="urn:microsoft.com/office/officeart/2005/8/layout/vList3"/>
    <dgm:cxn modelId="{44408E5E-3AA4-480C-A38F-67D7A7D7389B}" type="presParOf" srcId="{468BEB5B-0B5B-4FED-92AC-C1E707634ADB}" destId="{0CDC62FE-E97C-4DC1-950B-E17A642EB1B6}" srcOrd="2" destOrd="0" presId="urn:microsoft.com/office/officeart/2005/8/layout/vList3"/>
    <dgm:cxn modelId="{A18DBC88-9526-4112-9D0C-8D1DCFBD1C5B}" type="presParOf" srcId="{0CDC62FE-E97C-4DC1-950B-E17A642EB1B6}" destId="{5EE53081-59B3-4C6D-BF02-9E273BA14438}" srcOrd="0" destOrd="0" presId="urn:microsoft.com/office/officeart/2005/8/layout/vList3"/>
    <dgm:cxn modelId="{566A08C9-B204-418C-881C-6B7917E648B2}" type="presParOf" srcId="{0CDC62FE-E97C-4DC1-950B-E17A642EB1B6}" destId="{C72A3DE6-EC15-4F4A-9E75-B44A634CBE1F}" srcOrd="1" destOrd="0" presId="urn:microsoft.com/office/officeart/2005/8/layout/vList3"/>
    <dgm:cxn modelId="{4DFBFD7C-CBE9-4B7B-8AC0-3557401D1A0D}" type="presParOf" srcId="{468BEB5B-0B5B-4FED-92AC-C1E707634ADB}" destId="{2D80AE31-25A5-4AE4-9EF8-7B000B36F1AE}" srcOrd="3" destOrd="0" presId="urn:microsoft.com/office/officeart/2005/8/layout/vList3"/>
    <dgm:cxn modelId="{C0DA2CA1-3C4B-4732-930E-4A6C6CF27E7F}" type="presParOf" srcId="{468BEB5B-0B5B-4FED-92AC-C1E707634ADB}" destId="{01E5D667-4F68-4FE4-BAA4-35F9F00889E0}" srcOrd="4" destOrd="0" presId="urn:microsoft.com/office/officeart/2005/8/layout/vList3"/>
    <dgm:cxn modelId="{D4A0BDAC-8911-4C90-9190-67F3B57EB3EC}" type="presParOf" srcId="{01E5D667-4F68-4FE4-BAA4-35F9F00889E0}" destId="{FB1CC78A-962E-4107-A305-3704245BAC0E}" srcOrd="0" destOrd="0" presId="urn:microsoft.com/office/officeart/2005/8/layout/vList3"/>
    <dgm:cxn modelId="{392AA976-C80E-4D00-A6D6-AFE5363CDB53}" type="presParOf" srcId="{01E5D667-4F68-4FE4-BAA4-35F9F00889E0}" destId="{C6E39295-8DCC-49F1-A34D-51FB810E0CB1}" srcOrd="1" destOrd="0" presId="urn:microsoft.com/office/officeart/2005/8/layout/vList3"/>
    <dgm:cxn modelId="{ACD9184F-A818-4DFB-93C5-F49AD57BD18C}" type="presParOf" srcId="{468BEB5B-0B5B-4FED-92AC-C1E707634ADB}" destId="{E944D810-727F-4ABD-831C-A5BD6E346311}" srcOrd="5" destOrd="0" presId="urn:microsoft.com/office/officeart/2005/8/layout/vList3"/>
    <dgm:cxn modelId="{22AAF090-7B1A-4451-8C69-B5ED1DCCD1D9}" type="presParOf" srcId="{468BEB5B-0B5B-4FED-92AC-C1E707634ADB}" destId="{50F08D4F-C8FF-4E41-8F67-5F7DE4C405F1}" srcOrd="6" destOrd="0" presId="urn:microsoft.com/office/officeart/2005/8/layout/vList3"/>
    <dgm:cxn modelId="{4A0D1ADF-71E0-404D-B2D6-EBD7CC9D0171}" type="presParOf" srcId="{50F08D4F-C8FF-4E41-8F67-5F7DE4C405F1}" destId="{DBBC19CD-B54F-4B7B-BF53-85B42EFDE3E0}" srcOrd="0" destOrd="0" presId="urn:microsoft.com/office/officeart/2005/8/layout/vList3"/>
    <dgm:cxn modelId="{9B2A0CC1-BB00-4E06-B80E-3DE434DDA2C8}" type="presParOf" srcId="{50F08D4F-C8FF-4E41-8F67-5F7DE4C405F1}" destId="{1DE148B4-D0AD-43C0-813F-D761A1221E91}" srcOrd="1" destOrd="0" presId="urn:microsoft.com/office/officeart/2005/8/layout/vList3"/>
    <dgm:cxn modelId="{EE2AA0B3-859C-488A-8AB5-1732AA789797}" type="presParOf" srcId="{468BEB5B-0B5B-4FED-92AC-C1E707634ADB}" destId="{5286919A-584F-49F7-A4FC-502B794DE25C}" srcOrd="7" destOrd="0" presId="urn:microsoft.com/office/officeart/2005/8/layout/vList3"/>
    <dgm:cxn modelId="{734B0C12-FCA7-4FF2-8E09-9F42D8CAA251}" type="presParOf" srcId="{468BEB5B-0B5B-4FED-92AC-C1E707634ADB}" destId="{D0A5B6A1-9D18-4A26-8229-22174B520CEA}" srcOrd="8" destOrd="0" presId="urn:microsoft.com/office/officeart/2005/8/layout/vList3"/>
    <dgm:cxn modelId="{E8D2D5F3-FA0C-46DA-B03E-E251D8140B94}" type="presParOf" srcId="{D0A5B6A1-9D18-4A26-8229-22174B520CEA}" destId="{AF1D2538-FB1E-40B2-A92D-B6C0C992B919}" srcOrd="0" destOrd="0" presId="urn:microsoft.com/office/officeart/2005/8/layout/vList3"/>
    <dgm:cxn modelId="{8F94EBBC-8399-463B-8CAF-3E90C61B0669}" type="presParOf" srcId="{D0A5B6A1-9D18-4A26-8229-22174B520CEA}" destId="{FC0F762B-21F6-430A-8009-B3A0F361B902}" srcOrd="1" destOrd="0" presId="urn:microsoft.com/office/officeart/2005/8/layout/vList3"/>
    <dgm:cxn modelId="{6D6B5F75-A202-438D-B3ED-8EB8FBBA1888}" type="presParOf" srcId="{468BEB5B-0B5B-4FED-92AC-C1E707634ADB}" destId="{9B826A57-7784-481E-A665-18F28776C610}" srcOrd="9" destOrd="0" presId="urn:microsoft.com/office/officeart/2005/8/layout/vList3"/>
    <dgm:cxn modelId="{BD081EAE-DD2E-4C06-9984-66F9BA0C8DC1}" type="presParOf" srcId="{468BEB5B-0B5B-4FED-92AC-C1E707634ADB}" destId="{B13CC767-D14C-4A95-AE4D-979CDBF81F46}" srcOrd="10" destOrd="0" presId="urn:microsoft.com/office/officeart/2005/8/layout/vList3"/>
    <dgm:cxn modelId="{800FBBCA-DE6B-4ED2-9FD9-47B5A688108D}" type="presParOf" srcId="{B13CC767-D14C-4A95-AE4D-979CDBF81F46}" destId="{7C9C52DF-D946-45C9-B5C8-38194A49F8EF}" srcOrd="0" destOrd="0" presId="urn:microsoft.com/office/officeart/2005/8/layout/vList3"/>
    <dgm:cxn modelId="{AB9C0F1C-FDF7-422E-9711-76385ED25717}" type="presParOf" srcId="{B13CC767-D14C-4A95-AE4D-979CDBF81F46}" destId="{EE98071B-85AF-4C6C-9730-BEE2476E5B9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0F02F-1E17-453C-9F6A-429AD34365F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9D7CCC63-67F9-4A9B-BE88-78C5AEBB3A50}">
          <dgm:prSet phldrT="[文本]" custT="1"/>
          <dgm:spPr/>
          <dgm:t>
            <a:bodyPr/>
            <a:lstStyle/>
            <a:p>
              <a14:m>
                <m:oMath xmlns:m="http://schemas.openxmlformats.org/officeDocument/2006/math">
                  <m:sSup>
                    <m:sSupPr>
                      <m:ctrlPr>
                        <a:rPr lang="en-US" altLang="zh-CN" sz="2800" i="1" smtClean="0">
                          <a:latin typeface="Cambria Math" panose="02040503050406030204" pitchFamily="18" charset="0"/>
                        </a:rPr>
                      </m:ctrlPr>
                    </m:sSupPr>
                    <m:e>
                      <m:r>
                        <a:rPr lang="zh-CN" altLang="en-US" sz="2800" i="1" smtClean="0">
                          <a:latin typeface="Cambria Math" panose="02040503050406030204" pitchFamily="18" charset="0"/>
                        </a:rPr>
                        <m:t>𝜓</m:t>
                      </m:r>
                      <m:d>
                        <m:dPr>
                          <m:ctrlPr>
                            <a:rPr lang="en-US" altLang="zh-CN" sz="2800" i="1" smtClean="0">
                              <a:latin typeface="Cambria Math" panose="02040503050406030204" pitchFamily="18" charset="0"/>
                            </a:rPr>
                          </m:ctrlPr>
                        </m:dPr>
                        <m:e>
                          <m:r>
                            <a:rPr lang="en-US" altLang="zh-CN" sz="2800" b="0" i="1" smtClean="0">
                              <a:latin typeface="Cambria Math" panose="02040503050406030204" pitchFamily="18" charset="0"/>
                            </a:rPr>
                            <m:t>3686</m:t>
                          </m:r>
                        </m:e>
                      </m:d>
                      <m:r>
                        <a:rPr lang="en-US" altLang="zh-CN" sz="280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 </m:t>
                      </m:r>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𝜂</m:t>
                          </m:r>
                        </m:e>
                        <m:sup>
                          <m:r>
                            <a:rPr lang="en-US" altLang="zh-CN" sz="2800" b="0" i="1" smtClean="0">
                              <a:latin typeface="Cambria Math" panose="02040503050406030204" pitchFamily="18" charset="0"/>
                              <a:ea typeface="Cambria Math" panose="02040503050406030204" pitchFamily="18" charset="0"/>
                            </a:rPr>
                            <m:t>′ </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r>
                        <a:rPr lang="zh-CN" altLang="en-US" sz="2800" dirty="0">
                          <a:latin typeface="Cambria Math" panose="02040503050406030204" pitchFamily="18" charset="0"/>
                        </a:rPr>
                        <m:t>，</m:t>
                      </m:r>
                      <m:r>
                        <a:rPr lang="zh-CN" altLang="en-US" sz="2800" i="1" smtClean="0">
                          <a:latin typeface="Cambria Math" panose="02040503050406030204" pitchFamily="18" charset="0"/>
                        </a:rPr>
                        <m:t>𝜂</m:t>
                      </m:r>
                    </m:e>
                    <m:sup>
                      <m:r>
                        <a:rPr lang="en-US" altLang="zh-CN" sz="2800" b="0" i="1" smtClean="0">
                          <a:latin typeface="Cambria Math" panose="02040503050406030204" pitchFamily="18" charset="0"/>
                        </a:rPr>
                        <m:t>′</m:t>
                      </m:r>
                    </m:sup>
                  </m:sSup>
                </m:oMath>
              </a14:m>
              <a:r>
                <a:rPr lang="zh-CN" altLang="en-US" sz="2800" dirty="0"/>
                <a:t>介子重建</a:t>
              </a:r>
            </a:p>
          </dgm:t>
        </dgm:pt>
      </mc:Choice>
      <mc:Fallback xmlns="">
        <dgm:pt modelId="{9D7CCC63-67F9-4A9B-BE88-78C5AEBB3A50}">
          <dgm:prSet phldrT="[文本]" custT="1"/>
          <dgm:spPr/>
          <dgm:t>
            <a:bodyPr/>
            <a:lstStyle/>
            <a:p>
              <a:r>
                <a:rPr lang="en-US" altLang="zh-CN" sz="2800" i="0">
                  <a:latin typeface="Cambria Math" panose="02040503050406030204" pitchFamily="18" charset="0"/>
                </a:rPr>
                <a:t>〖</a:t>
              </a:r>
              <a:r>
                <a:rPr lang="zh-CN" altLang="en-US" sz="2800" i="0">
                  <a:latin typeface="Cambria Math" panose="02040503050406030204" pitchFamily="18" charset="0"/>
                </a:rPr>
                <a:t>𝜓</a:t>
              </a:r>
              <a:r>
                <a:rPr lang="en-US" altLang="zh-CN" sz="2800" i="0">
                  <a:latin typeface="Cambria Math" panose="02040503050406030204" pitchFamily="18" charset="0"/>
                </a:rPr>
                <a:t>(</a:t>
              </a:r>
              <a:r>
                <a:rPr lang="en-US" altLang="zh-CN" sz="2800" b="0" i="0">
                  <a:latin typeface="Cambria Math" panose="02040503050406030204" pitchFamily="18" charset="0"/>
                </a:rPr>
                <a:t>3686)</a:t>
              </a:r>
              <a:r>
                <a:rPr lang="en-US" altLang="zh-CN" sz="2800" i="0">
                  <a:latin typeface="Cambria Math" panose="02040503050406030204" pitchFamily="18" charset="0"/>
                  <a:ea typeface="Cambria Math" panose="02040503050406030204" pitchFamily="18" charset="0"/>
                </a:rPr>
                <a:t>→</a:t>
              </a:r>
              <a:r>
                <a:rPr lang="en-US" altLang="zh-CN" sz="2800" b="0" i="0">
                  <a:latin typeface="Cambria Math" panose="02040503050406030204" pitchFamily="18" charset="0"/>
                  <a:ea typeface="Cambria Math" panose="02040503050406030204" pitchFamily="18" charset="0"/>
                </a:rPr>
                <a:t> </a:t>
              </a:r>
              <a:r>
                <a:rPr lang="zh-CN" altLang="en-US" sz="2800" b="0" i="0">
                  <a:latin typeface="Cambria Math" panose="02040503050406030204" pitchFamily="18" charset="0"/>
                  <a:ea typeface="Cambria Math" panose="02040503050406030204" pitchFamily="18" charset="0"/>
                </a:rPr>
                <a:t>𝜂</a:t>
              </a:r>
              <a:r>
                <a:rPr lang="en-US" altLang="zh-CN" sz="2800" b="0" i="0">
                  <a:latin typeface="Cambria Math" panose="02040503050406030204" pitchFamily="18" charset="0"/>
                  <a:ea typeface="Cambria Math" panose="02040503050406030204" pitchFamily="18" charset="0"/>
                </a:rPr>
                <a:t>^(′ ) 𝑒^+ 𝑒^−</a:t>
              </a:r>
              <a:r>
                <a:rPr lang="zh-CN" altLang="en-US" sz="2800" i="0" dirty="0"/>
                <a:t>，</a:t>
              </a:r>
              <a:r>
                <a:rPr lang="zh-CN" altLang="en-US" sz="2800" i="0">
                  <a:latin typeface="Cambria Math" panose="02040503050406030204" pitchFamily="18" charset="0"/>
                </a:rPr>
                <a:t>𝜂</a:t>
              </a:r>
              <a:r>
                <a:rPr lang="en-US" altLang="zh-CN" sz="2800" i="0">
                  <a:latin typeface="Cambria Math" panose="02040503050406030204" pitchFamily="18" charset="0"/>
                </a:rPr>
                <a:t>〗^</a:t>
              </a:r>
              <a:r>
                <a:rPr lang="en-US" altLang="zh-CN" sz="2800" b="0" i="0">
                  <a:latin typeface="Cambria Math" panose="02040503050406030204" pitchFamily="18" charset="0"/>
                </a:rPr>
                <a:t>′</a:t>
              </a:r>
              <a:r>
                <a:rPr lang="zh-CN" altLang="en-US" sz="2800" dirty="0"/>
                <a:t>介子重建</a:t>
              </a:r>
            </a:p>
          </dgm:t>
        </dgm:pt>
      </mc:Fallback>
    </mc:AlternateContent>
    <dgm:pt modelId="{5BD00903-C4F1-4E54-AB9A-C66FEE4DF4FA}" type="parTrans" cxnId="{7C7693A4-C335-46BF-A6E4-AC4B2AD450AB}">
      <dgm:prSet/>
      <dgm:spPr/>
      <dgm:t>
        <a:bodyPr/>
        <a:lstStyle/>
        <a:p>
          <a:endParaRPr lang="zh-CN" altLang="en-US"/>
        </a:p>
      </dgm:t>
    </dgm:pt>
    <dgm:pt modelId="{BDDE3D13-EAEF-41F9-82F6-BC6AA8D8BA86}" type="sibTrans" cxnId="{7C7693A4-C335-46BF-A6E4-AC4B2AD450AB}">
      <dgm:prSet/>
      <dgm:spPr/>
      <dgm:t>
        <a:bodyPr/>
        <a:lstStyle/>
        <a:p>
          <a:endParaRPr lang="zh-CN" altLang="en-US"/>
        </a:p>
      </dgm:t>
    </dgm:pt>
    <mc:AlternateContent xmlns:mc="http://schemas.openxmlformats.org/markup-compatibility/2006" xmlns:a14="http://schemas.microsoft.com/office/drawing/2010/main">
      <mc:Choice Requires="a14">
        <dgm:pt modelId="{FFC120D0-41C7-46C7-BA6F-39EE4A46376F}">
          <dgm:prSet phldrT="[文本]" custT="1"/>
          <dgm:spPr/>
          <dgm: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r>
                          <a:rPr lang="zh-CN" altLang="en-US" sz="2800" i="1" smtClean="0">
                            <a:latin typeface="Cambria Math" panose="02040503050406030204" pitchFamily="18" charset="0"/>
                          </a:rPr>
                          <m:t>𝜂</m:t>
                        </m:r>
                      </m:e>
                      <m:sup>
                        <m:r>
                          <a:rPr lang="en-US" altLang="zh-CN" sz="2800" b="0" i="1" smtClean="0">
                            <a:latin typeface="Cambria Math" panose="02040503050406030204" pitchFamily="18" charset="0"/>
                          </a:rPr>
                          <m:t>′</m:t>
                        </m:r>
                      </m:sup>
                    </m:sSup>
                    <m:r>
                      <a:rPr lang="en-US" altLang="zh-CN" sz="2800" i="1" smtClean="0">
                        <a:latin typeface="Cambria Math" panose="02040503050406030204" pitchFamily="18" charset="0"/>
                        <a:ea typeface="Cambria Math" panose="02040503050406030204" pitchFamily="18" charset="0"/>
                      </a:rPr>
                      <m:t>→</m:t>
                    </m:r>
                    <m:r>
                      <a:rPr lang="zh-CN" altLang="en-US" sz="2800" i="1" smtClean="0">
                        <a:latin typeface="Cambria Math" panose="02040503050406030204" pitchFamily="18" charset="0"/>
                        <a:ea typeface="Cambria Math" panose="02040503050406030204" pitchFamily="18" charset="0"/>
                      </a:rPr>
                      <m:t>𝛾</m:t>
                    </m:r>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oMath>
                </m:oMathPara>
              </a14:m>
              <a:endParaRPr lang="zh-CN" altLang="en-US" sz="2800" dirty="0"/>
            </a:p>
          </dgm:t>
        </dgm:pt>
      </mc:Choice>
      <mc:Fallback xmlns="">
        <dgm:pt modelId="{FFC120D0-41C7-46C7-BA6F-39EE4A46376F}">
          <dgm:prSet phldrT="[文本]" custT="1"/>
          <dgm:spPr/>
          <dgm:t>
            <a:bodyPr/>
            <a:lstStyle/>
            <a:p>
              <a:pPr/>
              <a:r>
                <a:rPr lang="zh-CN" altLang="en-US" sz="2800" i="0">
                  <a:latin typeface="Cambria Math" panose="02040503050406030204" pitchFamily="18" charset="0"/>
                </a:rPr>
                <a:t>𝜂</a:t>
              </a:r>
              <a:r>
                <a:rPr lang="en-US" altLang="zh-CN" sz="2800" i="0">
                  <a:latin typeface="Cambria Math" panose="02040503050406030204" pitchFamily="18" charset="0"/>
                </a:rPr>
                <a:t>^</a:t>
              </a:r>
              <a:r>
                <a:rPr lang="en-US" altLang="zh-CN" sz="2800" b="0" i="0">
                  <a:latin typeface="Cambria Math" panose="02040503050406030204" pitchFamily="18" charset="0"/>
                </a:rPr>
                <a:t>′</a:t>
              </a:r>
              <a:r>
                <a:rPr lang="en-US" altLang="zh-CN" sz="2800" i="0">
                  <a:latin typeface="Cambria Math" panose="02040503050406030204" pitchFamily="18" charset="0"/>
                  <a:ea typeface="Cambria Math" panose="02040503050406030204" pitchFamily="18" charset="0"/>
                </a:rPr>
                <a:t>→</a:t>
              </a:r>
              <a:r>
                <a:rPr lang="zh-CN" altLang="en-US" sz="2800" i="0">
                  <a:latin typeface="Cambria Math" panose="02040503050406030204" pitchFamily="18" charset="0"/>
                  <a:ea typeface="Cambria Math" panose="02040503050406030204" pitchFamily="18" charset="0"/>
                </a:rPr>
                <a:t>𝛾𝜋</a:t>
              </a:r>
              <a:r>
                <a:rPr lang="en-US" altLang="zh-CN" sz="2800" i="0">
                  <a:latin typeface="Cambria Math" panose="02040503050406030204" pitchFamily="18" charset="0"/>
                  <a:ea typeface="Cambria Math" panose="02040503050406030204" pitchFamily="18" charset="0"/>
                </a:rPr>
                <a:t>^</a:t>
              </a:r>
              <a:r>
                <a:rPr lang="en-US" altLang="zh-CN" sz="2800" b="0" i="0">
                  <a:latin typeface="Cambria Math" panose="02040503050406030204" pitchFamily="18" charset="0"/>
                  <a:ea typeface="Cambria Math" panose="02040503050406030204" pitchFamily="18" charset="0"/>
                </a:rPr>
                <a:t>+ </a:t>
              </a:r>
              <a:r>
                <a:rPr lang="zh-CN" altLang="en-US" sz="2800" i="0">
                  <a:latin typeface="Cambria Math" panose="02040503050406030204" pitchFamily="18" charset="0"/>
                  <a:ea typeface="Cambria Math" panose="02040503050406030204" pitchFamily="18" charset="0"/>
                </a:rPr>
                <a:t>𝜋</a:t>
              </a:r>
              <a:r>
                <a:rPr lang="en-US" altLang="zh-CN" sz="2800" i="0">
                  <a:latin typeface="Cambria Math" panose="02040503050406030204" pitchFamily="18" charset="0"/>
                  <a:ea typeface="Cambria Math" panose="02040503050406030204" pitchFamily="18" charset="0"/>
                </a:rPr>
                <a:t>^</a:t>
              </a:r>
              <a:r>
                <a:rPr lang="en-US" altLang="zh-CN" sz="2800" b="0" i="0">
                  <a:latin typeface="Cambria Math" panose="02040503050406030204" pitchFamily="18" charset="0"/>
                  <a:ea typeface="Cambria Math" panose="02040503050406030204" pitchFamily="18" charset="0"/>
                </a:rPr>
                <a:t>−</a:t>
              </a:r>
              <a:endParaRPr lang="zh-CN" altLang="en-US" sz="2800" dirty="0"/>
            </a:p>
          </dgm:t>
        </dgm:pt>
      </mc:Fallback>
    </mc:AlternateContent>
    <dgm:pt modelId="{57D9FDA1-B8AD-4DF0-9220-020A792E28D3}" type="parTrans" cxnId="{AADCD03E-BECE-4B53-9E21-06970A445A1A}">
      <dgm:prSet/>
      <dgm:spPr/>
      <dgm:t>
        <a:bodyPr/>
        <a:lstStyle/>
        <a:p>
          <a:endParaRPr lang="zh-CN" altLang="en-US"/>
        </a:p>
      </dgm:t>
    </dgm:pt>
    <dgm:pt modelId="{B3232DE6-FFEE-42E1-8CA3-2306253A5DF6}" type="sibTrans" cxnId="{AADCD03E-BECE-4B53-9E21-06970A445A1A}">
      <dgm:prSet/>
      <dgm:spPr/>
      <dgm:t>
        <a:bodyPr/>
        <a:lstStyle/>
        <a:p>
          <a:endParaRPr lang="zh-CN" altLang="en-US"/>
        </a:p>
      </dgm:t>
    </dgm:pt>
    <mc:AlternateContent xmlns:mc="http://schemas.openxmlformats.org/markup-compatibility/2006" xmlns:a14="http://schemas.microsoft.com/office/drawing/2010/main">
      <mc:Choice Requires="a14">
        <dgm:pt modelId="{373D0B7C-1893-41BA-AF86-F8FDCA927912}">
          <dgm:prSet phldrT="[文本]" custT="1"/>
          <dgm:spPr/>
          <dgm: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r>
                          <a:rPr lang="zh-CN" altLang="en-US" sz="2800" i="1" smtClean="0">
                            <a:latin typeface="Cambria Math" panose="02040503050406030204" pitchFamily="18" charset="0"/>
                          </a:rPr>
                          <m:t>𝜂</m:t>
                        </m:r>
                      </m:e>
                      <m:sup>
                        <m:r>
                          <a:rPr lang="en-US" altLang="zh-CN" sz="2800" b="0" i="1" smtClean="0">
                            <a:latin typeface="Cambria Math" panose="02040503050406030204" pitchFamily="18" charset="0"/>
                          </a:rPr>
                          <m:t>′</m:t>
                        </m:r>
                      </m:sup>
                    </m:sSup>
                    <m:r>
                      <a:rPr lang="en-US" altLang="zh-CN" sz="2800" i="1" smtClean="0">
                        <a:latin typeface="Cambria Math" panose="02040503050406030204" pitchFamily="18" charset="0"/>
                        <a:ea typeface="Cambria Math" panose="02040503050406030204" pitchFamily="18" charset="0"/>
                      </a:rPr>
                      <m:t>→</m:t>
                    </m:r>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r>
                      <a:rPr lang="zh-CN" altLang="en-US" sz="2800" i="1" smtClean="0">
                        <a:latin typeface="Cambria Math" panose="02040503050406030204" pitchFamily="18" charset="0"/>
                        <a:ea typeface="Cambria Math" panose="02040503050406030204" pitchFamily="18" charset="0"/>
                      </a:rPr>
                      <m:t>𝜂</m:t>
                    </m:r>
                  </m:oMath>
                </m:oMathPara>
              </a14:m>
              <a:endParaRPr lang="en-US" altLang="zh-CN" sz="2800" dirty="0"/>
            </a:p>
            <a:p>
              <a:pPr/>
              <a14:m>
                <m:oMathPara xmlns:m="http://schemas.openxmlformats.org/officeDocument/2006/math">
                  <m:oMathParaPr>
                    <m:jc m:val="centerGroup"/>
                  </m:oMathParaPr>
                  <m:oMath xmlns:m="http://schemas.openxmlformats.org/officeDocument/2006/math">
                    <m:r>
                      <a:rPr lang="zh-CN" altLang="en-US" sz="2800" i="1" smtClean="0">
                        <a:latin typeface="Cambria Math" panose="02040503050406030204" pitchFamily="18" charset="0"/>
                      </a:rPr>
                      <m:t>𝜂</m:t>
                    </m:r>
                    <m:r>
                      <a:rPr lang="zh-CN" altLang="en-US" sz="2800" i="1" smtClean="0">
                        <a:latin typeface="Cambria Math" panose="02040503050406030204" pitchFamily="18" charset="0"/>
                      </a:rPr>
                      <m:t>→</m:t>
                    </m:r>
                    <m:r>
                      <a:rPr lang="zh-CN" altLang="en-US" sz="2800" i="1" smtClean="0">
                        <a:latin typeface="Cambria Math" panose="02040503050406030204" pitchFamily="18" charset="0"/>
                      </a:rPr>
                      <m:t>𝛾𝛾</m:t>
                    </m:r>
                  </m:oMath>
                </m:oMathPara>
              </a14:m>
              <a:endParaRPr lang="zh-CN" altLang="en-US" sz="2800" dirty="0"/>
            </a:p>
          </dgm:t>
        </dgm:pt>
      </mc:Choice>
      <mc:Fallback xmlns="">
        <dgm:pt modelId="{373D0B7C-1893-41BA-AF86-F8FDCA927912}">
          <dgm:prSet phldrT="[文本]" custT="1"/>
          <dgm:spPr/>
          <dgm:t>
            <a:bodyPr/>
            <a:lstStyle/>
            <a:p>
              <a:pPr/>
              <a:r>
                <a:rPr lang="zh-CN" altLang="en-US" sz="2800" i="0">
                  <a:latin typeface="Cambria Math" panose="02040503050406030204" pitchFamily="18" charset="0"/>
                </a:rPr>
                <a:t>𝜂</a:t>
              </a:r>
              <a:r>
                <a:rPr lang="en-US" altLang="zh-CN" sz="2800" i="0">
                  <a:latin typeface="Cambria Math" panose="02040503050406030204" pitchFamily="18" charset="0"/>
                </a:rPr>
                <a:t>^</a:t>
              </a:r>
              <a:r>
                <a:rPr lang="en-US" altLang="zh-CN" sz="2800" b="0" i="0">
                  <a:latin typeface="Cambria Math" panose="02040503050406030204" pitchFamily="18" charset="0"/>
                </a:rPr>
                <a:t>′</a:t>
              </a:r>
              <a:r>
                <a:rPr lang="en-US" altLang="zh-CN" sz="2800" i="0">
                  <a:latin typeface="Cambria Math" panose="02040503050406030204" pitchFamily="18" charset="0"/>
                  <a:ea typeface="Cambria Math" panose="02040503050406030204" pitchFamily="18" charset="0"/>
                </a:rPr>
                <a:t>→</a:t>
              </a:r>
              <a:r>
                <a:rPr lang="zh-CN" altLang="en-US" sz="2800" i="0">
                  <a:latin typeface="Cambria Math" panose="02040503050406030204" pitchFamily="18" charset="0"/>
                  <a:ea typeface="Cambria Math" panose="02040503050406030204" pitchFamily="18" charset="0"/>
                </a:rPr>
                <a:t>𝜋</a:t>
              </a:r>
              <a:r>
                <a:rPr lang="en-US" altLang="zh-CN" sz="2800" i="0">
                  <a:latin typeface="Cambria Math" panose="02040503050406030204" pitchFamily="18" charset="0"/>
                  <a:ea typeface="Cambria Math" panose="02040503050406030204" pitchFamily="18" charset="0"/>
                </a:rPr>
                <a:t>^</a:t>
              </a:r>
              <a:r>
                <a:rPr lang="en-US" altLang="zh-CN" sz="2800" b="0" i="0">
                  <a:latin typeface="Cambria Math" panose="02040503050406030204" pitchFamily="18" charset="0"/>
                  <a:ea typeface="Cambria Math" panose="02040503050406030204" pitchFamily="18" charset="0"/>
                </a:rPr>
                <a:t>+ </a:t>
              </a:r>
              <a:r>
                <a:rPr lang="zh-CN" altLang="en-US" sz="2800" i="0">
                  <a:latin typeface="Cambria Math" panose="02040503050406030204" pitchFamily="18" charset="0"/>
                  <a:ea typeface="Cambria Math" panose="02040503050406030204" pitchFamily="18" charset="0"/>
                </a:rPr>
                <a:t>𝜋</a:t>
              </a:r>
              <a:r>
                <a:rPr lang="en-US" altLang="zh-CN" sz="2800" i="0">
                  <a:latin typeface="Cambria Math" panose="02040503050406030204" pitchFamily="18" charset="0"/>
                  <a:ea typeface="Cambria Math" panose="02040503050406030204" pitchFamily="18" charset="0"/>
                </a:rPr>
                <a:t>^</a:t>
              </a:r>
              <a:r>
                <a:rPr lang="en-US" altLang="zh-CN" sz="2800" b="0" i="0">
                  <a:latin typeface="Cambria Math" panose="02040503050406030204" pitchFamily="18" charset="0"/>
                  <a:ea typeface="Cambria Math" panose="02040503050406030204" pitchFamily="18" charset="0"/>
                </a:rPr>
                <a:t>−</a:t>
              </a:r>
              <a:r>
                <a:rPr lang="zh-CN" altLang="en-US" sz="2800" b="0" i="0">
                  <a:latin typeface="Cambria Math" panose="02040503050406030204" pitchFamily="18" charset="0"/>
                  <a:ea typeface="Cambria Math" panose="02040503050406030204" pitchFamily="18" charset="0"/>
                </a:rPr>
                <a:t> </a:t>
              </a:r>
              <a:r>
                <a:rPr lang="zh-CN" altLang="en-US" sz="2800" i="0">
                  <a:latin typeface="Cambria Math" panose="02040503050406030204" pitchFamily="18" charset="0"/>
                  <a:ea typeface="Cambria Math" panose="02040503050406030204" pitchFamily="18" charset="0"/>
                </a:rPr>
                <a:t>𝜂</a:t>
              </a:r>
              <a:endParaRPr lang="en-US" altLang="zh-CN" sz="2800" dirty="0"/>
            </a:p>
            <a:p>
              <a:pPr/>
              <a:r>
                <a:rPr lang="zh-CN" altLang="en-US" sz="2800" i="0">
                  <a:latin typeface="Cambria Math" panose="02040503050406030204" pitchFamily="18" charset="0"/>
                </a:rPr>
                <a:t>𝜂→𝛾𝛾</a:t>
              </a:r>
              <a:endParaRPr lang="zh-CN" altLang="en-US" sz="2800" dirty="0"/>
            </a:p>
          </dgm:t>
        </dgm:pt>
      </mc:Fallback>
    </mc:AlternateContent>
    <dgm:pt modelId="{6EB98357-E3D6-4719-B7B6-7CD2172013C8}" type="parTrans" cxnId="{666C8AFD-DAC9-4304-B30B-ACAF36BDD62D}">
      <dgm:prSet/>
      <dgm:spPr/>
      <dgm:t>
        <a:bodyPr/>
        <a:lstStyle/>
        <a:p>
          <a:endParaRPr lang="zh-CN" altLang="en-US"/>
        </a:p>
      </dgm:t>
    </dgm:pt>
    <dgm:pt modelId="{D45BCF31-94B0-4581-AA6F-6AEC865F2F88}" type="sibTrans" cxnId="{666C8AFD-DAC9-4304-B30B-ACAF36BDD62D}">
      <dgm:prSet/>
      <dgm:spPr/>
      <dgm:t>
        <a:bodyPr/>
        <a:lstStyle/>
        <a:p>
          <a:endParaRPr lang="zh-CN" altLang="en-US"/>
        </a:p>
      </dgm:t>
    </dgm:pt>
    <dgm:pt modelId="{B5D71C0A-0AE4-4B51-8F3E-D14926600D01}" type="pres">
      <dgm:prSet presAssocID="{11D0F02F-1E17-453C-9F6A-429AD34365F2}" presName="hierChild1" presStyleCnt="0">
        <dgm:presLayoutVars>
          <dgm:orgChart val="1"/>
          <dgm:chPref val="1"/>
          <dgm:dir/>
          <dgm:animOne val="branch"/>
          <dgm:animLvl val="lvl"/>
          <dgm:resizeHandles/>
        </dgm:presLayoutVars>
      </dgm:prSet>
      <dgm:spPr/>
    </dgm:pt>
    <dgm:pt modelId="{D4B756B2-B3EE-42FA-A3D5-E4282B1F38ED}" type="pres">
      <dgm:prSet presAssocID="{9D7CCC63-67F9-4A9B-BE88-78C5AEBB3A50}" presName="hierRoot1" presStyleCnt="0">
        <dgm:presLayoutVars>
          <dgm:hierBranch val="init"/>
        </dgm:presLayoutVars>
      </dgm:prSet>
      <dgm:spPr/>
    </dgm:pt>
    <dgm:pt modelId="{330ADFAE-565E-46B2-883D-B89F2DF8E621}" type="pres">
      <dgm:prSet presAssocID="{9D7CCC63-67F9-4A9B-BE88-78C5AEBB3A50}" presName="rootComposite1" presStyleCnt="0"/>
      <dgm:spPr/>
    </dgm:pt>
    <dgm:pt modelId="{2FE5CAA3-F525-45FC-A544-54F5A95DAE7A}" type="pres">
      <dgm:prSet presAssocID="{9D7CCC63-67F9-4A9B-BE88-78C5AEBB3A50}" presName="rootText1" presStyleLbl="node0" presStyleIdx="0" presStyleCnt="1">
        <dgm:presLayoutVars>
          <dgm:chPref val="3"/>
        </dgm:presLayoutVars>
      </dgm:prSet>
      <dgm:spPr/>
    </dgm:pt>
    <dgm:pt modelId="{9096B32B-5616-4EBA-8277-F4DB647B4F0C}" type="pres">
      <dgm:prSet presAssocID="{9D7CCC63-67F9-4A9B-BE88-78C5AEBB3A50}" presName="rootConnector1" presStyleLbl="node1" presStyleIdx="0" presStyleCnt="0"/>
      <dgm:spPr/>
    </dgm:pt>
    <dgm:pt modelId="{7BDC5BDB-1590-4699-99EC-FC6673F4AE07}" type="pres">
      <dgm:prSet presAssocID="{9D7CCC63-67F9-4A9B-BE88-78C5AEBB3A50}" presName="hierChild2" presStyleCnt="0"/>
      <dgm:spPr/>
    </dgm:pt>
    <dgm:pt modelId="{6F7DEAEB-10E9-454D-B2F5-66ACA905D7C8}" type="pres">
      <dgm:prSet presAssocID="{57D9FDA1-B8AD-4DF0-9220-020A792E28D3}" presName="Name64" presStyleLbl="parChTrans1D2" presStyleIdx="0" presStyleCnt="2"/>
      <dgm:spPr/>
    </dgm:pt>
    <dgm:pt modelId="{161C1302-F546-4F67-9878-BC0AB3B4A3D6}" type="pres">
      <dgm:prSet presAssocID="{FFC120D0-41C7-46C7-BA6F-39EE4A46376F}" presName="hierRoot2" presStyleCnt="0">
        <dgm:presLayoutVars>
          <dgm:hierBranch val="init"/>
        </dgm:presLayoutVars>
      </dgm:prSet>
      <dgm:spPr/>
    </dgm:pt>
    <dgm:pt modelId="{81F61236-21F1-4642-B008-D12000786122}" type="pres">
      <dgm:prSet presAssocID="{FFC120D0-41C7-46C7-BA6F-39EE4A46376F}" presName="rootComposite" presStyleCnt="0"/>
      <dgm:spPr/>
    </dgm:pt>
    <dgm:pt modelId="{5CEC42BB-8FA3-40B6-A255-1751D1E0A15B}" type="pres">
      <dgm:prSet presAssocID="{FFC120D0-41C7-46C7-BA6F-39EE4A46376F}" presName="rootText" presStyleLbl="node2" presStyleIdx="0" presStyleCnt="2">
        <dgm:presLayoutVars>
          <dgm:chPref val="3"/>
        </dgm:presLayoutVars>
      </dgm:prSet>
      <dgm:spPr/>
    </dgm:pt>
    <dgm:pt modelId="{5C60C5FA-43A5-4027-9A41-9B56362E0E24}" type="pres">
      <dgm:prSet presAssocID="{FFC120D0-41C7-46C7-BA6F-39EE4A46376F}" presName="rootConnector" presStyleLbl="node2" presStyleIdx="0" presStyleCnt="2"/>
      <dgm:spPr/>
    </dgm:pt>
    <dgm:pt modelId="{EA4DC25D-8D14-4C13-B3C5-28BD9F2DF878}" type="pres">
      <dgm:prSet presAssocID="{FFC120D0-41C7-46C7-BA6F-39EE4A46376F}" presName="hierChild4" presStyleCnt="0"/>
      <dgm:spPr/>
    </dgm:pt>
    <dgm:pt modelId="{37FAC5F0-A0F4-416B-B563-82D1550C19A4}" type="pres">
      <dgm:prSet presAssocID="{FFC120D0-41C7-46C7-BA6F-39EE4A46376F}" presName="hierChild5" presStyleCnt="0"/>
      <dgm:spPr/>
    </dgm:pt>
    <dgm:pt modelId="{5E6AA72B-1E1A-4C7C-A196-034F3BEE9DBC}" type="pres">
      <dgm:prSet presAssocID="{6EB98357-E3D6-4719-B7B6-7CD2172013C8}" presName="Name64" presStyleLbl="parChTrans1D2" presStyleIdx="1" presStyleCnt="2"/>
      <dgm:spPr/>
    </dgm:pt>
    <dgm:pt modelId="{D13FCDE8-6859-4C03-BAEA-DFD217219E76}" type="pres">
      <dgm:prSet presAssocID="{373D0B7C-1893-41BA-AF86-F8FDCA927912}" presName="hierRoot2" presStyleCnt="0">
        <dgm:presLayoutVars>
          <dgm:hierBranch val="init"/>
        </dgm:presLayoutVars>
      </dgm:prSet>
      <dgm:spPr/>
    </dgm:pt>
    <dgm:pt modelId="{DF74FA63-A716-4373-BC57-AF3FD6A60BC3}" type="pres">
      <dgm:prSet presAssocID="{373D0B7C-1893-41BA-AF86-F8FDCA927912}" presName="rootComposite" presStyleCnt="0"/>
      <dgm:spPr/>
    </dgm:pt>
    <dgm:pt modelId="{BDA42757-DF23-4B52-A28F-CB91F130BBF6}" type="pres">
      <dgm:prSet presAssocID="{373D0B7C-1893-41BA-AF86-F8FDCA927912}" presName="rootText" presStyleLbl="node2" presStyleIdx="1" presStyleCnt="2">
        <dgm:presLayoutVars>
          <dgm:chPref val="3"/>
        </dgm:presLayoutVars>
      </dgm:prSet>
      <dgm:spPr/>
    </dgm:pt>
    <dgm:pt modelId="{07952B42-EDDA-41E9-9BA9-4EDD73B763F5}" type="pres">
      <dgm:prSet presAssocID="{373D0B7C-1893-41BA-AF86-F8FDCA927912}" presName="rootConnector" presStyleLbl="node2" presStyleIdx="1" presStyleCnt="2"/>
      <dgm:spPr/>
    </dgm:pt>
    <dgm:pt modelId="{ACDF5FA0-C3ED-4E10-B11E-6F1C5E1FDDA1}" type="pres">
      <dgm:prSet presAssocID="{373D0B7C-1893-41BA-AF86-F8FDCA927912}" presName="hierChild4" presStyleCnt="0"/>
      <dgm:spPr/>
    </dgm:pt>
    <dgm:pt modelId="{10D883B3-A32C-4191-9641-EB4A441AB91C}" type="pres">
      <dgm:prSet presAssocID="{373D0B7C-1893-41BA-AF86-F8FDCA927912}" presName="hierChild5" presStyleCnt="0"/>
      <dgm:spPr/>
    </dgm:pt>
    <dgm:pt modelId="{62566705-F871-4205-9220-9669B4F75AD2}" type="pres">
      <dgm:prSet presAssocID="{9D7CCC63-67F9-4A9B-BE88-78C5AEBB3A50}" presName="hierChild3" presStyleCnt="0"/>
      <dgm:spPr/>
    </dgm:pt>
  </dgm:ptLst>
  <dgm:cxnLst>
    <dgm:cxn modelId="{4A0D4808-46F2-40AC-9E6B-041CB1C511F2}" type="presOf" srcId="{6EB98357-E3D6-4719-B7B6-7CD2172013C8}" destId="{5E6AA72B-1E1A-4C7C-A196-034F3BEE9DBC}" srcOrd="0" destOrd="0" presId="urn:microsoft.com/office/officeart/2009/3/layout/HorizontalOrganizationChart"/>
    <dgm:cxn modelId="{85AC470A-0E06-4681-943A-D7C521457503}" type="presOf" srcId="{11D0F02F-1E17-453C-9F6A-429AD34365F2}" destId="{B5D71C0A-0AE4-4B51-8F3E-D14926600D01}" srcOrd="0" destOrd="0" presId="urn:microsoft.com/office/officeart/2009/3/layout/HorizontalOrganizationChart"/>
    <dgm:cxn modelId="{4B4A330F-ED0B-48C5-BAF7-B48E80B27B35}" type="presOf" srcId="{373D0B7C-1893-41BA-AF86-F8FDCA927912}" destId="{07952B42-EDDA-41E9-9BA9-4EDD73B763F5}" srcOrd="1" destOrd="0" presId="urn:microsoft.com/office/officeart/2009/3/layout/HorizontalOrganizationChart"/>
    <dgm:cxn modelId="{B140A51F-6391-4716-B331-D7C634BFE009}" type="presOf" srcId="{373D0B7C-1893-41BA-AF86-F8FDCA927912}" destId="{BDA42757-DF23-4B52-A28F-CB91F130BBF6}" srcOrd="0" destOrd="0" presId="urn:microsoft.com/office/officeart/2009/3/layout/HorizontalOrganizationChart"/>
    <dgm:cxn modelId="{9577A724-D9D7-4487-844F-01AB8203E6DA}" type="presOf" srcId="{57D9FDA1-B8AD-4DF0-9220-020A792E28D3}" destId="{6F7DEAEB-10E9-454D-B2F5-66ACA905D7C8}" srcOrd="0" destOrd="0" presId="urn:microsoft.com/office/officeart/2009/3/layout/HorizontalOrganizationChart"/>
    <dgm:cxn modelId="{AADCD03E-BECE-4B53-9E21-06970A445A1A}" srcId="{9D7CCC63-67F9-4A9B-BE88-78C5AEBB3A50}" destId="{FFC120D0-41C7-46C7-BA6F-39EE4A46376F}" srcOrd="0" destOrd="0" parTransId="{57D9FDA1-B8AD-4DF0-9220-020A792E28D3}" sibTransId="{B3232DE6-FFEE-42E1-8CA3-2306253A5DF6}"/>
    <dgm:cxn modelId="{B927C781-B1C9-4A56-AF3E-006BF6DF6851}" type="presOf" srcId="{9D7CCC63-67F9-4A9B-BE88-78C5AEBB3A50}" destId="{2FE5CAA3-F525-45FC-A544-54F5A95DAE7A}" srcOrd="0" destOrd="0" presId="urn:microsoft.com/office/officeart/2009/3/layout/HorizontalOrganizationChart"/>
    <dgm:cxn modelId="{7C7693A4-C335-46BF-A6E4-AC4B2AD450AB}" srcId="{11D0F02F-1E17-453C-9F6A-429AD34365F2}" destId="{9D7CCC63-67F9-4A9B-BE88-78C5AEBB3A50}" srcOrd="0" destOrd="0" parTransId="{5BD00903-C4F1-4E54-AB9A-C66FEE4DF4FA}" sibTransId="{BDDE3D13-EAEF-41F9-82F6-BC6AA8D8BA86}"/>
    <dgm:cxn modelId="{93507EC4-7EEB-40DA-AE2C-2003E969DDF5}" type="presOf" srcId="{9D7CCC63-67F9-4A9B-BE88-78C5AEBB3A50}" destId="{9096B32B-5616-4EBA-8277-F4DB647B4F0C}" srcOrd="1" destOrd="0" presId="urn:microsoft.com/office/officeart/2009/3/layout/HorizontalOrganizationChart"/>
    <dgm:cxn modelId="{CDBF89CF-8A26-4D09-AF1F-D6EDA88C734F}" type="presOf" srcId="{FFC120D0-41C7-46C7-BA6F-39EE4A46376F}" destId="{5CEC42BB-8FA3-40B6-A255-1751D1E0A15B}" srcOrd="0" destOrd="0" presId="urn:microsoft.com/office/officeart/2009/3/layout/HorizontalOrganizationChart"/>
    <dgm:cxn modelId="{E8219AED-8A15-4B92-B5BC-A2A36B6E6FEC}" type="presOf" srcId="{FFC120D0-41C7-46C7-BA6F-39EE4A46376F}" destId="{5C60C5FA-43A5-4027-9A41-9B56362E0E24}" srcOrd="1" destOrd="0" presId="urn:microsoft.com/office/officeart/2009/3/layout/HorizontalOrganizationChart"/>
    <dgm:cxn modelId="{666C8AFD-DAC9-4304-B30B-ACAF36BDD62D}" srcId="{9D7CCC63-67F9-4A9B-BE88-78C5AEBB3A50}" destId="{373D0B7C-1893-41BA-AF86-F8FDCA927912}" srcOrd="1" destOrd="0" parTransId="{6EB98357-E3D6-4719-B7B6-7CD2172013C8}" sibTransId="{D45BCF31-94B0-4581-AA6F-6AEC865F2F88}"/>
    <dgm:cxn modelId="{096EBB50-AB34-4797-91F1-63F107581332}" type="presParOf" srcId="{B5D71C0A-0AE4-4B51-8F3E-D14926600D01}" destId="{D4B756B2-B3EE-42FA-A3D5-E4282B1F38ED}" srcOrd="0" destOrd="0" presId="urn:microsoft.com/office/officeart/2009/3/layout/HorizontalOrganizationChart"/>
    <dgm:cxn modelId="{F8200B56-6E3F-4FAA-84D4-61BA3353E9B4}" type="presParOf" srcId="{D4B756B2-B3EE-42FA-A3D5-E4282B1F38ED}" destId="{330ADFAE-565E-46B2-883D-B89F2DF8E621}" srcOrd="0" destOrd="0" presId="urn:microsoft.com/office/officeart/2009/3/layout/HorizontalOrganizationChart"/>
    <dgm:cxn modelId="{1ADDC125-712E-4809-A341-D428EE5C4C1C}" type="presParOf" srcId="{330ADFAE-565E-46B2-883D-B89F2DF8E621}" destId="{2FE5CAA3-F525-45FC-A544-54F5A95DAE7A}" srcOrd="0" destOrd="0" presId="urn:microsoft.com/office/officeart/2009/3/layout/HorizontalOrganizationChart"/>
    <dgm:cxn modelId="{285B7194-927D-417F-9A62-98A8C3577AB9}" type="presParOf" srcId="{330ADFAE-565E-46B2-883D-B89F2DF8E621}" destId="{9096B32B-5616-4EBA-8277-F4DB647B4F0C}" srcOrd="1" destOrd="0" presId="urn:microsoft.com/office/officeart/2009/3/layout/HorizontalOrganizationChart"/>
    <dgm:cxn modelId="{27C8835A-C9CE-449C-A8CB-121DDBBF864D}" type="presParOf" srcId="{D4B756B2-B3EE-42FA-A3D5-E4282B1F38ED}" destId="{7BDC5BDB-1590-4699-99EC-FC6673F4AE07}" srcOrd="1" destOrd="0" presId="urn:microsoft.com/office/officeart/2009/3/layout/HorizontalOrganizationChart"/>
    <dgm:cxn modelId="{AB26249D-3C01-4C8D-B74F-507B4F017A83}" type="presParOf" srcId="{7BDC5BDB-1590-4699-99EC-FC6673F4AE07}" destId="{6F7DEAEB-10E9-454D-B2F5-66ACA905D7C8}" srcOrd="0" destOrd="0" presId="urn:microsoft.com/office/officeart/2009/3/layout/HorizontalOrganizationChart"/>
    <dgm:cxn modelId="{52AA2AB9-AA35-4597-8D9F-D7ABFB794E94}" type="presParOf" srcId="{7BDC5BDB-1590-4699-99EC-FC6673F4AE07}" destId="{161C1302-F546-4F67-9878-BC0AB3B4A3D6}" srcOrd="1" destOrd="0" presId="urn:microsoft.com/office/officeart/2009/3/layout/HorizontalOrganizationChart"/>
    <dgm:cxn modelId="{A921394A-4FB4-47E8-91CC-1FBC4EBA6270}" type="presParOf" srcId="{161C1302-F546-4F67-9878-BC0AB3B4A3D6}" destId="{81F61236-21F1-4642-B008-D12000786122}" srcOrd="0" destOrd="0" presId="urn:microsoft.com/office/officeart/2009/3/layout/HorizontalOrganizationChart"/>
    <dgm:cxn modelId="{F02217B3-F6C3-487E-94B4-1FD29DE9C37C}" type="presParOf" srcId="{81F61236-21F1-4642-B008-D12000786122}" destId="{5CEC42BB-8FA3-40B6-A255-1751D1E0A15B}" srcOrd="0" destOrd="0" presId="urn:microsoft.com/office/officeart/2009/3/layout/HorizontalOrganizationChart"/>
    <dgm:cxn modelId="{0FD9154D-FA73-45B5-BD8E-C05E29AA05BB}" type="presParOf" srcId="{81F61236-21F1-4642-B008-D12000786122}" destId="{5C60C5FA-43A5-4027-9A41-9B56362E0E24}" srcOrd="1" destOrd="0" presId="urn:microsoft.com/office/officeart/2009/3/layout/HorizontalOrganizationChart"/>
    <dgm:cxn modelId="{3D6344E5-07E0-4186-922A-3D5861ADA7B0}" type="presParOf" srcId="{161C1302-F546-4F67-9878-BC0AB3B4A3D6}" destId="{EA4DC25D-8D14-4C13-B3C5-28BD9F2DF878}" srcOrd="1" destOrd="0" presId="urn:microsoft.com/office/officeart/2009/3/layout/HorizontalOrganizationChart"/>
    <dgm:cxn modelId="{5B8789DA-F5BA-43FB-A908-E0039D310C34}" type="presParOf" srcId="{161C1302-F546-4F67-9878-BC0AB3B4A3D6}" destId="{37FAC5F0-A0F4-416B-B563-82D1550C19A4}" srcOrd="2" destOrd="0" presId="urn:microsoft.com/office/officeart/2009/3/layout/HorizontalOrganizationChart"/>
    <dgm:cxn modelId="{BA3494BE-CDBF-49ED-A4A5-80DCFEF7C3C6}" type="presParOf" srcId="{7BDC5BDB-1590-4699-99EC-FC6673F4AE07}" destId="{5E6AA72B-1E1A-4C7C-A196-034F3BEE9DBC}" srcOrd="2" destOrd="0" presId="urn:microsoft.com/office/officeart/2009/3/layout/HorizontalOrganizationChart"/>
    <dgm:cxn modelId="{20A26B1D-68EF-43AB-9646-72FC7EDC4A18}" type="presParOf" srcId="{7BDC5BDB-1590-4699-99EC-FC6673F4AE07}" destId="{D13FCDE8-6859-4C03-BAEA-DFD217219E76}" srcOrd="3" destOrd="0" presId="urn:microsoft.com/office/officeart/2009/3/layout/HorizontalOrganizationChart"/>
    <dgm:cxn modelId="{5AE84225-6AF4-41F9-94ED-D38533D27DD5}" type="presParOf" srcId="{D13FCDE8-6859-4C03-BAEA-DFD217219E76}" destId="{DF74FA63-A716-4373-BC57-AF3FD6A60BC3}" srcOrd="0" destOrd="0" presId="urn:microsoft.com/office/officeart/2009/3/layout/HorizontalOrganizationChart"/>
    <dgm:cxn modelId="{4992078B-C5CF-4234-A282-5DC3078E59B7}" type="presParOf" srcId="{DF74FA63-A716-4373-BC57-AF3FD6A60BC3}" destId="{BDA42757-DF23-4B52-A28F-CB91F130BBF6}" srcOrd="0" destOrd="0" presId="urn:microsoft.com/office/officeart/2009/3/layout/HorizontalOrganizationChart"/>
    <dgm:cxn modelId="{7BB0B0DF-FB95-4C93-87D4-867670F9EC8A}" type="presParOf" srcId="{DF74FA63-A716-4373-BC57-AF3FD6A60BC3}" destId="{07952B42-EDDA-41E9-9BA9-4EDD73B763F5}" srcOrd="1" destOrd="0" presId="urn:microsoft.com/office/officeart/2009/3/layout/HorizontalOrganizationChart"/>
    <dgm:cxn modelId="{96C24B22-7D60-44FF-8351-83E9480EA524}" type="presParOf" srcId="{D13FCDE8-6859-4C03-BAEA-DFD217219E76}" destId="{ACDF5FA0-C3ED-4E10-B11E-6F1C5E1FDDA1}" srcOrd="1" destOrd="0" presId="urn:microsoft.com/office/officeart/2009/3/layout/HorizontalOrganizationChart"/>
    <dgm:cxn modelId="{20320BA9-2E13-48D4-9224-0BBD0387300A}" type="presParOf" srcId="{D13FCDE8-6859-4C03-BAEA-DFD217219E76}" destId="{10D883B3-A32C-4191-9641-EB4A441AB91C}" srcOrd="2" destOrd="0" presId="urn:microsoft.com/office/officeart/2009/3/layout/HorizontalOrganizationChart"/>
    <dgm:cxn modelId="{975C8450-A4DC-4A22-A3AA-714FA9E108B7}" type="presParOf" srcId="{D4B756B2-B3EE-42FA-A3D5-E4282B1F38ED}" destId="{62566705-F871-4205-9220-9669B4F75AD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0F02F-1E17-453C-9F6A-429AD34365F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9D7CCC63-67F9-4A9B-BE88-78C5AEBB3A50}">
      <dgm:prSet phldrT="[文本]" custT="1"/>
      <dgm:spPr>
        <a:blipFill>
          <a:blip xmlns:r="http://schemas.openxmlformats.org/officeDocument/2006/relationships" r:embed="rId1"/>
          <a:stretch>
            <a:fillRect/>
          </a:stretch>
        </a:blipFill>
      </dgm:spPr>
      <dgm:t>
        <a:bodyPr/>
        <a:lstStyle/>
        <a:p>
          <a:r>
            <a:rPr lang="zh-CN" altLang="en-US">
              <a:noFill/>
            </a:rPr>
            <a:t> </a:t>
          </a:r>
        </a:p>
      </dgm:t>
    </dgm:pt>
    <dgm:pt modelId="{5BD00903-C4F1-4E54-AB9A-C66FEE4DF4FA}" type="parTrans" cxnId="{7C7693A4-C335-46BF-A6E4-AC4B2AD450AB}">
      <dgm:prSet/>
      <dgm:spPr/>
      <dgm:t>
        <a:bodyPr/>
        <a:lstStyle/>
        <a:p>
          <a:endParaRPr lang="zh-CN" altLang="en-US"/>
        </a:p>
      </dgm:t>
    </dgm:pt>
    <dgm:pt modelId="{BDDE3D13-EAEF-41F9-82F6-BC6AA8D8BA86}" type="sibTrans" cxnId="{7C7693A4-C335-46BF-A6E4-AC4B2AD450AB}">
      <dgm:prSet/>
      <dgm:spPr/>
      <dgm:t>
        <a:bodyPr/>
        <a:lstStyle/>
        <a:p>
          <a:endParaRPr lang="zh-CN" altLang="en-US"/>
        </a:p>
      </dgm:t>
    </dgm:pt>
    <dgm:pt modelId="{FFC120D0-41C7-46C7-BA6F-39EE4A46376F}">
      <dgm:prSet phldrT="[文本]" custT="1"/>
      <dgm:spPr>
        <a:blipFill>
          <a:blip xmlns:r="http://schemas.openxmlformats.org/officeDocument/2006/relationships" r:embed="rId2"/>
          <a:stretch>
            <a:fillRect/>
          </a:stretch>
        </a:blipFill>
      </dgm:spPr>
      <dgm:t>
        <a:bodyPr/>
        <a:lstStyle/>
        <a:p>
          <a:r>
            <a:rPr lang="zh-CN" altLang="en-US">
              <a:noFill/>
            </a:rPr>
            <a:t> </a:t>
          </a:r>
        </a:p>
      </dgm:t>
    </dgm:pt>
    <dgm:pt modelId="{57D9FDA1-B8AD-4DF0-9220-020A792E28D3}" type="parTrans" cxnId="{AADCD03E-BECE-4B53-9E21-06970A445A1A}">
      <dgm:prSet/>
      <dgm:spPr/>
      <dgm:t>
        <a:bodyPr/>
        <a:lstStyle/>
        <a:p>
          <a:endParaRPr lang="zh-CN" altLang="en-US"/>
        </a:p>
      </dgm:t>
    </dgm:pt>
    <dgm:pt modelId="{B3232DE6-FFEE-42E1-8CA3-2306253A5DF6}" type="sibTrans" cxnId="{AADCD03E-BECE-4B53-9E21-06970A445A1A}">
      <dgm:prSet/>
      <dgm:spPr/>
      <dgm:t>
        <a:bodyPr/>
        <a:lstStyle/>
        <a:p>
          <a:endParaRPr lang="zh-CN" altLang="en-US"/>
        </a:p>
      </dgm:t>
    </dgm:pt>
    <dgm:pt modelId="{373D0B7C-1893-41BA-AF86-F8FDCA927912}">
      <dgm:prSet phldrT="[文本]" custT="1"/>
      <dgm:spPr>
        <a:blipFill>
          <a:blip xmlns:r="http://schemas.openxmlformats.org/officeDocument/2006/relationships" r:embed="rId3"/>
          <a:stretch>
            <a:fillRect/>
          </a:stretch>
        </a:blipFill>
      </dgm:spPr>
      <dgm:t>
        <a:bodyPr/>
        <a:lstStyle/>
        <a:p>
          <a:r>
            <a:rPr lang="zh-CN" altLang="en-US">
              <a:noFill/>
            </a:rPr>
            <a:t> </a:t>
          </a:r>
        </a:p>
      </dgm:t>
    </dgm:pt>
    <dgm:pt modelId="{6EB98357-E3D6-4719-B7B6-7CD2172013C8}" type="parTrans" cxnId="{666C8AFD-DAC9-4304-B30B-ACAF36BDD62D}">
      <dgm:prSet/>
      <dgm:spPr/>
      <dgm:t>
        <a:bodyPr/>
        <a:lstStyle/>
        <a:p>
          <a:endParaRPr lang="zh-CN" altLang="en-US"/>
        </a:p>
      </dgm:t>
    </dgm:pt>
    <dgm:pt modelId="{D45BCF31-94B0-4581-AA6F-6AEC865F2F88}" type="sibTrans" cxnId="{666C8AFD-DAC9-4304-B30B-ACAF36BDD62D}">
      <dgm:prSet/>
      <dgm:spPr/>
      <dgm:t>
        <a:bodyPr/>
        <a:lstStyle/>
        <a:p>
          <a:endParaRPr lang="zh-CN" altLang="en-US"/>
        </a:p>
      </dgm:t>
    </dgm:pt>
    <dgm:pt modelId="{B5D71C0A-0AE4-4B51-8F3E-D14926600D01}" type="pres">
      <dgm:prSet presAssocID="{11D0F02F-1E17-453C-9F6A-429AD34365F2}" presName="hierChild1" presStyleCnt="0">
        <dgm:presLayoutVars>
          <dgm:orgChart val="1"/>
          <dgm:chPref val="1"/>
          <dgm:dir/>
          <dgm:animOne val="branch"/>
          <dgm:animLvl val="lvl"/>
          <dgm:resizeHandles/>
        </dgm:presLayoutVars>
      </dgm:prSet>
      <dgm:spPr/>
    </dgm:pt>
    <dgm:pt modelId="{D4B756B2-B3EE-42FA-A3D5-E4282B1F38ED}" type="pres">
      <dgm:prSet presAssocID="{9D7CCC63-67F9-4A9B-BE88-78C5AEBB3A50}" presName="hierRoot1" presStyleCnt="0">
        <dgm:presLayoutVars>
          <dgm:hierBranch val="init"/>
        </dgm:presLayoutVars>
      </dgm:prSet>
      <dgm:spPr/>
    </dgm:pt>
    <dgm:pt modelId="{330ADFAE-565E-46B2-883D-B89F2DF8E621}" type="pres">
      <dgm:prSet presAssocID="{9D7CCC63-67F9-4A9B-BE88-78C5AEBB3A50}" presName="rootComposite1" presStyleCnt="0"/>
      <dgm:spPr/>
    </dgm:pt>
    <dgm:pt modelId="{2FE5CAA3-F525-45FC-A544-54F5A95DAE7A}" type="pres">
      <dgm:prSet presAssocID="{9D7CCC63-67F9-4A9B-BE88-78C5AEBB3A50}" presName="rootText1" presStyleLbl="node0" presStyleIdx="0" presStyleCnt="1">
        <dgm:presLayoutVars>
          <dgm:chPref val="3"/>
        </dgm:presLayoutVars>
      </dgm:prSet>
      <dgm:spPr/>
    </dgm:pt>
    <dgm:pt modelId="{9096B32B-5616-4EBA-8277-F4DB647B4F0C}" type="pres">
      <dgm:prSet presAssocID="{9D7CCC63-67F9-4A9B-BE88-78C5AEBB3A50}" presName="rootConnector1" presStyleLbl="node1" presStyleIdx="0" presStyleCnt="0"/>
      <dgm:spPr/>
    </dgm:pt>
    <dgm:pt modelId="{7BDC5BDB-1590-4699-99EC-FC6673F4AE07}" type="pres">
      <dgm:prSet presAssocID="{9D7CCC63-67F9-4A9B-BE88-78C5AEBB3A50}" presName="hierChild2" presStyleCnt="0"/>
      <dgm:spPr/>
    </dgm:pt>
    <dgm:pt modelId="{6F7DEAEB-10E9-454D-B2F5-66ACA905D7C8}" type="pres">
      <dgm:prSet presAssocID="{57D9FDA1-B8AD-4DF0-9220-020A792E28D3}" presName="Name64" presStyleLbl="parChTrans1D2" presStyleIdx="0" presStyleCnt="2"/>
      <dgm:spPr/>
    </dgm:pt>
    <dgm:pt modelId="{161C1302-F546-4F67-9878-BC0AB3B4A3D6}" type="pres">
      <dgm:prSet presAssocID="{FFC120D0-41C7-46C7-BA6F-39EE4A46376F}" presName="hierRoot2" presStyleCnt="0">
        <dgm:presLayoutVars>
          <dgm:hierBranch val="init"/>
        </dgm:presLayoutVars>
      </dgm:prSet>
      <dgm:spPr/>
    </dgm:pt>
    <dgm:pt modelId="{81F61236-21F1-4642-B008-D12000786122}" type="pres">
      <dgm:prSet presAssocID="{FFC120D0-41C7-46C7-BA6F-39EE4A46376F}" presName="rootComposite" presStyleCnt="0"/>
      <dgm:spPr/>
    </dgm:pt>
    <dgm:pt modelId="{5CEC42BB-8FA3-40B6-A255-1751D1E0A15B}" type="pres">
      <dgm:prSet presAssocID="{FFC120D0-41C7-46C7-BA6F-39EE4A46376F}" presName="rootText" presStyleLbl="node2" presStyleIdx="0" presStyleCnt="2">
        <dgm:presLayoutVars>
          <dgm:chPref val="3"/>
        </dgm:presLayoutVars>
      </dgm:prSet>
      <dgm:spPr/>
    </dgm:pt>
    <dgm:pt modelId="{5C60C5FA-43A5-4027-9A41-9B56362E0E24}" type="pres">
      <dgm:prSet presAssocID="{FFC120D0-41C7-46C7-BA6F-39EE4A46376F}" presName="rootConnector" presStyleLbl="node2" presStyleIdx="0" presStyleCnt="2"/>
      <dgm:spPr/>
    </dgm:pt>
    <dgm:pt modelId="{EA4DC25D-8D14-4C13-B3C5-28BD9F2DF878}" type="pres">
      <dgm:prSet presAssocID="{FFC120D0-41C7-46C7-BA6F-39EE4A46376F}" presName="hierChild4" presStyleCnt="0"/>
      <dgm:spPr/>
    </dgm:pt>
    <dgm:pt modelId="{37FAC5F0-A0F4-416B-B563-82D1550C19A4}" type="pres">
      <dgm:prSet presAssocID="{FFC120D0-41C7-46C7-BA6F-39EE4A46376F}" presName="hierChild5" presStyleCnt="0"/>
      <dgm:spPr/>
    </dgm:pt>
    <dgm:pt modelId="{5E6AA72B-1E1A-4C7C-A196-034F3BEE9DBC}" type="pres">
      <dgm:prSet presAssocID="{6EB98357-E3D6-4719-B7B6-7CD2172013C8}" presName="Name64" presStyleLbl="parChTrans1D2" presStyleIdx="1" presStyleCnt="2"/>
      <dgm:spPr/>
    </dgm:pt>
    <dgm:pt modelId="{D13FCDE8-6859-4C03-BAEA-DFD217219E76}" type="pres">
      <dgm:prSet presAssocID="{373D0B7C-1893-41BA-AF86-F8FDCA927912}" presName="hierRoot2" presStyleCnt="0">
        <dgm:presLayoutVars>
          <dgm:hierBranch val="init"/>
        </dgm:presLayoutVars>
      </dgm:prSet>
      <dgm:spPr/>
    </dgm:pt>
    <dgm:pt modelId="{DF74FA63-A716-4373-BC57-AF3FD6A60BC3}" type="pres">
      <dgm:prSet presAssocID="{373D0B7C-1893-41BA-AF86-F8FDCA927912}" presName="rootComposite" presStyleCnt="0"/>
      <dgm:spPr/>
    </dgm:pt>
    <dgm:pt modelId="{BDA42757-DF23-4B52-A28F-CB91F130BBF6}" type="pres">
      <dgm:prSet presAssocID="{373D0B7C-1893-41BA-AF86-F8FDCA927912}" presName="rootText" presStyleLbl="node2" presStyleIdx="1" presStyleCnt="2">
        <dgm:presLayoutVars>
          <dgm:chPref val="3"/>
        </dgm:presLayoutVars>
      </dgm:prSet>
      <dgm:spPr/>
    </dgm:pt>
    <dgm:pt modelId="{07952B42-EDDA-41E9-9BA9-4EDD73B763F5}" type="pres">
      <dgm:prSet presAssocID="{373D0B7C-1893-41BA-AF86-F8FDCA927912}" presName="rootConnector" presStyleLbl="node2" presStyleIdx="1" presStyleCnt="2"/>
      <dgm:spPr/>
    </dgm:pt>
    <dgm:pt modelId="{ACDF5FA0-C3ED-4E10-B11E-6F1C5E1FDDA1}" type="pres">
      <dgm:prSet presAssocID="{373D0B7C-1893-41BA-AF86-F8FDCA927912}" presName="hierChild4" presStyleCnt="0"/>
      <dgm:spPr/>
    </dgm:pt>
    <dgm:pt modelId="{10D883B3-A32C-4191-9641-EB4A441AB91C}" type="pres">
      <dgm:prSet presAssocID="{373D0B7C-1893-41BA-AF86-F8FDCA927912}" presName="hierChild5" presStyleCnt="0"/>
      <dgm:spPr/>
    </dgm:pt>
    <dgm:pt modelId="{62566705-F871-4205-9220-9669B4F75AD2}" type="pres">
      <dgm:prSet presAssocID="{9D7CCC63-67F9-4A9B-BE88-78C5AEBB3A50}" presName="hierChild3" presStyleCnt="0"/>
      <dgm:spPr/>
    </dgm:pt>
  </dgm:ptLst>
  <dgm:cxnLst>
    <dgm:cxn modelId="{4A0D4808-46F2-40AC-9E6B-041CB1C511F2}" type="presOf" srcId="{6EB98357-E3D6-4719-B7B6-7CD2172013C8}" destId="{5E6AA72B-1E1A-4C7C-A196-034F3BEE9DBC}" srcOrd="0" destOrd="0" presId="urn:microsoft.com/office/officeart/2009/3/layout/HorizontalOrganizationChart"/>
    <dgm:cxn modelId="{85AC470A-0E06-4681-943A-D7C521457503}" type="presOf" srcId="{11D0F02F-1E17-453C-9F6A-429AD34365F2}" destId="{B5D71C0A-0AE4-4B51-8F3E-D14926600D01}" srcOrd="0" destOrd="0" presId="urn:microsoft.com/office/officeart/2009/3/layout/HorizontalOrganizationChart"/>
    <dgm:cxn modelId="{4B4A330F-ED0B-48C5-BAF7-B48E80B27B35}" type="presOf" srcId="{373D0B7C-1893-41BA-AF86-F8FDCA927912}" destId="{07952B42-EDDA-41E9-9BA9-4EDD73B763F5}" srcOrd="1" destOrd="0" presId="urn:microsoft.com/office/officeart/2009/3/layout/HorizontalOrganizationChart"/>
    <dgm:cxn modelId="{B140A51F-6391-4716-B331-D7C634BFE009}" type="presOf" srcId="{373D0B7C-1893-41BA-AF86-F8FDCA927912}" destId="{BDA42757-DF23-4B52-A28F-CB91F130BBF6}" srcOrd="0" destOrd="0" presId="urn:microsoft.com/office/officeart/2009/3/layout/HorizontalOrganizationChart"/>
    <dgm:cxn modelId="{9577A724-D9D7-4487-844F-01AB8203E6DA}" type="presOf" srcId="{57D9FDA1-B8AD-4DF0-9220-020A792E28D3}" destId="{6F7DEAEB-10E9-454D-B2F5-66ACA905D7C8}" srcOrd="0" destOrd="0" presId="urn:microsoft.com/office/officeart/2009/3/layout/HorizontalOrganizationChart"/>
    <dgm:cxn modelId="{AADCD03E-BECE-4B53-9E21-06970A445A1A}" srcId="{9D7CCC63-67F9-4A9B-BE88-78C5AEBB3A50}" destId="{FFC120D0-41C7-46C7-BA6F-39EE4A46376F}" srcOrd="0" destOrd="0" parTransId="{57D9FDA1-B8AD-4DF0-9220-020A792E28D3}" sibTransId="{B3232DE6-FFEE-42E1-8CA3-2306253A5DF6}"/>
    <dgm:cxn modelId="{B927C781-B1C9-4A56-AF3E-006BF6DF6851}" type="presOf" srcId="{9D7CCC63-67F9-4A9B-BE88-78C5AEBB3A50}" destId="{2FE5CAA3-F525-45FC-A544-54F5A95DAE7A}" srcOrd="0" destOrd="0" presId="urn:microsoft.com/office/officeart/2009/3/layout/HorizontalOrganizationChart"/>
    <dgm:cxn modelId="{7C7693A4-C335-46BF-A6E4-AC4B2AD450AB}" srcId="{11D0F02F-1E17-453C-9F6A-429AD34365F2}" destId="{9D7CCC63-67F9-4A9B-BE88-78C5AEBB3A50}" srcOrd="0" destOrd="0" parTransId="{5BD00903-C4F1-4E54-AB9A-C66FEE4DF4FA}" sibTransId="{BDDE3D13-EAEF-41F9-82F6-BC6AA8D8BA86}"/>
    <dgm:cxn modelId="{93507EC4-7EEB-40DA-AE2C-2003E969DDF5}" type="presOf" srcId="{9D7CCC63-67F9-4A9B-BE88-78C5AEBB3A50}" destId="{9096B32B-5616-4EBA-8277-F4DB647B4F0C}" srcOrd="1" destOrd="0" presId="urn:microsoft.com/office/officeart/2009/3/layout/HorizontalOrganizationChart"/>
    <dgm:cxn modelId="{CDBF89CF-8A26-4D09-AF1F-D6EDA88C734F}" type="presOf" srcId="{FFC120D0-41C7-46C7-BA6F-39EE4A46376F}" destId="{5CEC42BB-8FA3-40B6-A255-1751D1E0A15B}" srcOrd="0" destOrd="0" presId="urn:microsoft.com/office/officeart/2009/3/layout/HorizontalOrganizationChart"/>
    <dgm:cxn modelId="{E8219AED-8A15-4B92-B5BC-A2A36B6E6FEC}" type="presOf" srcId="{FFC120D0-41C7-46C7-BA6F-39EE4A46376F}" destId="{5C60C5FA-43A5-4027-9A41-9B56362E0E24}" srcOrd="1" destOrd="0" presId="urn:microsoft.com/office/officeart/2009/3/layout/HorizontalOrganizationChart"/>
    <dgm:cxn modelId="{666C8AFD-DAC9-4304-B30B-ACAF36BDD62D}" srcId="{9D7CCC63-67F9-4A9B-BE88-78C5AEBB3A50}" destId="{373D0B7C-1893-41BA-AF86-F8FDCA927912}" srcOrd="1" destOrd="0" parTransId="{6EB98357-E3D6-4719-B7B6-7CD2172013C8}" sibTransId="{D45BCF31-94B0-4581-AA6F-6AEC865F2F88}"/>
    <dgm:cxn modelId="{096EBB50-AB34-4797-91F1-63F107581332}" type="presParOf" srcId="{B5D71C0A-0AE4-4B51-8F3E-D14926600D01}" destId="{D4B756B2-B3EE-42FA-A3D5-E4282B1F38ED}" srcOrd="0" destOrd="0" presId="urn:microsoft.com/office/officeart/2009/3/layout/HorizontalOrganizationChart"/>
    <dgm:cxn modelId="{F8200B56-6E3F-4FAA-84D4-61BA3353E9B4}" type="presParOf" srcId="{D4B756B2-B3EE-42FA-A3D5-E4282B1F38ED}" destId="{330ADFAE-565E-46B2-883D-B89F2DF8E621}" srcOrd="0" destOrd="0" presId="urn:microsoft.com/office/officeart/2009/3/layout/HorizontalOrganizationChart"/>
    <dgm:cxn modelId="{1ADDC125-712E-4809-A341-D428EE5C4C1C}" type="presParOf" srcId="{330ADFAE-565E-46B2-883D-B89F2DF8E621}" destId="{2FE5CAA3-F525-45FC-A544-54F5A95DAE7A}" srcOrd="0" destOrd="0" presId="urn:microsoft.com/office/officeart/2009/3/layout/HorizontalOrganizationChart"/>
    <dgm:cxn modelId="{285B7194-927D-417F-9A62-98A8C3577AB9}" type="presParOf" srcId="{330ADFAE-565E-46B2-883D-B89F2DF8E621}" destId="{9096B32B-5616-4EBA-8277-F4DB647B4F0C}" srcOrd="1" destOrd="0" presId="urn:microsoft.com/office/officeart/2009/3/layout/HorizontalOrganizationChart"/>
    <dgm:cxn modelId="{27C8835A-C9CE-449C-A8CB-121DDBBF864D}" type="presParOf" srcId="{D4B756B2-B3EE-42FA-A3D5-E4282B1F38ED}" destId="{7BDC5BDB-1590-4699-99EC-FC6673F4AE07}" srcOrd="1" destOrd="0" presId="urn:microsoft.com/office/officeart/2009/3/layout/HorizontalOrganizationChart"/>
    <dgm:cxn modelId="{AB26249D-3C01-4C8D-B74F-507B4F017A83}" type="presParOf" srcId="{7BDC5BDB-1590-4699-99EC-FC6673F4AE07}" destId="{6F7DEAEB-10E9-454D-B2F5-66ACA905D7C8}" srcOrd="0" destOrd="0" presId="urn:microsoft.com/office/officeart/2009/3/layout/HorizontalOrganizationChart"/>
    <dgm:cxn modelId="{52AA2AB9-AA35-4597-8D9F-D7ABFB794E94}" type="presParOf" srcId="{7BDC5BDB-1590-4699-99EC-FC6673F4AE07}" destId="{161C1302-F546-4F67-9878-BC0AB3B4A3D6}" srcOrd="1" destOrd="0" presId="urn:microsoft.com/office/officeart/2009/3/layout/HorizontalOrganizationChart"/>
    <dgm:cxn modelId="{A921394A-4FB4-47E8-91CC-1FBC4EBA6270}" type="presParOf" srcId="{161C1302-F546-4F67-9878-BC0AB3B4A3D6}" destId="{81F61236-21F1-4642-B008-D12000786122}" srcOrd="0" destOrd="0" presId="urn:microsoft.com/office/officeart/2009/3/layout/HorizontalOrganizationChart"/>
    <dgm:cxn modelId="{F02217B3-F6C3-487E-94B4-1FD29DE9C37C}" type="presParOf" srcId="{81F61236-21F1-4642-B008-D12000786122}" destId="{5CEC42BB-8FA3-40B6-A255-1751D1E0A15B}" srcOrd="0" destOrd="0" presId="urn:microsoft.com/office/officeart/2009/3/layout/HorizontalOrganizationChart"/>
    <dgm:cxn modelId="{0FD9154D-FA73-45B5-BD8E-C05E29AA05BB}" type="presParOf" srcId="{81F61236-21F1-4642-B008-D12000786122}" destId="{5C60C5FA-43A5-4027-9A41-9B56362E0E24}" srcOrd="1" destOrd="0" presId="urn:microsoft.com/office/officeart/2009/3/layout/HorizontalOrganizationChart"/>
    <dgm:cxn modelId="{3D6344E5-07E0-4186-922A-3D5861ADA7B0}" type="presParOf" srcId="{161C1302-F546-4F67-9878-BC0AB3B4A3D6}" destId="{EA4DC25D-8D14-4C13-B3C5-28BD9F2DF878}" srcOrd="1" destOrd="0" presId="urn:microsoft.com/office/officeart/2009/3/layout/HorizontalOrganizationChart"/>
    <dgm:cxn modelId="{5B8789DA-F5BA-43FB-A908-E0039D310C34}" type="presParOf" srcId="{161C1302-F546-4F67-9878-BC0AB3B4A3D6}" destId="{37FAC5F0-A0F4-416B-B563-82D1550C19A4}" srcOrd="2" destOrd="0" presId="urn:microsoft.com/office/officeart/2009/3/layout/HorizontalOrganizationChart"/>
    <dgm:cxn modelId="{BA3494BE-CDBF-49ED-A4A5-80DCFEF7C3C6}" type="presParOf" srcId="{7BDC5BDB-1590-4699-99EC-FC6673F4AE07}" destId="{5E6AA72B-1E1A-4C7C-A196-034F3BEE9DBC}" srcOrd="2" destOrd="0" presId="urn:microsoft.com/office/officeart/2009/3/layout/HorizontalOrganizationChart"/>
    <dgm:cxn modelId="{20A26B1D-68EF-43AB-9646-72FC7EDC4A18}" type="presParOf" srcId="{7BDC5BDB-1590-4699-99EC-FC6673F4AE07}" destId="{D13FCDE8-6859-4C03-BAEA-DFD217219E76}" srcOrd="3" destOrd="0" presId="urn:microsoft.com/office/officeart/2009/3/layout/HorizontalOrganizationChart"/>
    <dgm:cxn modelId="{5AE84225-6AF4-41F9-94ED-D38533D27DD5}" type="presParOf" srcId="{D13FCDE8-6859-4C03-BAEA-DFD217219E76}" destId="{DF74FA63-A716-4373-BC57-AF3FD6A60BC3}" srcOrd="0" destOrd="0" presId="urn:microsoft.com/office/officeart/2009/3/layout/HorizontalOrganizationChart"/>
    <dgm:cxn modelId="{4992078B-C5CF-4234-A282-5DC3078E59B7}" type="presParOf" srcId="{DF74FA63-A716-4373-BC57-AF3FD6A60BC3}" destId="{BDA42757-DF23-4B52-A28F-CB91F130BBF6}" srcOrd="0" destOrd="0" presId="urn:microsoft.com/office/officeart/2009/3/layout/HorizontalOrganizationChart"/>
    <dgm:cxn modelId="{7BB0B0DF-FB95-4C93-87D4-867670F9EC8A}" type="presParOf" srcId="{DF74FA63-A716-4373-BC57-AF3FD6A60BC3}" destId="{07952B42-EDDA-41E9-9BA9-4EDD73B763F5}" srcOrd="1" destOrd="0" presId="urn:microsoft.com/office/officeart/2009/3/layout/HorizontalOrganizationChart"/>
    <dgm:cxn modelId="{96C24B22-7D60-44FF-8351-83E9480EA524}" type="presParOf" srcId="{D13FCDE8-6859-4C03-BAEA-DFD217219E76}" destId="{ACDF5FA0-C3ED-4E10-B11E-6F1C5E1FDDA1}" srcOrd="1" destOrd="0" presId="urn:microsoft.com/office/officeart/2009/3/layout/HorizontalOrganizationChart"/>
    <dgm:cxn modelId="{20320BA9-2E13-48D4-9224-0BBD0387300A}" type="presParOf" srcId="{D13FCDE8-6859-4C03-BAEA-DFD217219E76}" destId="{10D883B3-A32C-4191-9641-EB4A441AB91C}" srcOrd="2" destOrd="0" presId="urn:microsoft.com/office/officeart/2009/3/layout/HorizontalOrganizationChart"/>
    <dgm:cxn modelId="{975C8450-A4DC-4A22-A3AA-714FA9E108B7}" type="presParOf" srcId="{D4B756B2-B3EE-42FA-A3D5-E4282B1F38ED}" destId="{62566705-F871-4205-9220-9669B4F75AD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187C9-8DA8-4530-A2C0-20647CDD6250}">
      <dsp:nvSpPr>
        <dsp:cNvPr id="0" name=""/>
        <dsp:cNvSpPr/>
      </dsp:nvSpPr>
      <dsp:spPr>
        <a:xfrm rot="10800000">
          <a:off x="1870026" y="2756"/>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en-US" altLang="zh-CN" sz="2600" kern="1200" dirty="0"/>
            <a:t>1.</a:t>
          </a:r>
          <a:r>
            <a:rPr lang="zh-CN" altLang="en-US" sz="2600" kern="1200" dirty="0"/>
            <a:t>研究背景与动机</a:t>
          </a:r>
          <a:endParaRPr lang="zh-CN" sz="2600" kern="1200" dirty="0"/>
        </a:p>
      </dsp:txBody>
      <dsp:txXfrm rot="10800000">
        <a:off x="2019754" y="2756"/>
        <a:ext cx="6680114" cy="598912"/>
      </dsp:txXfrm>
    </dsp:sp>
    <dsp:sp modelId="{54BC79E3-59A4-42F4-9679-FE60CB06C503}">
      <dsp:nvSpPr>
        <dsp:cNvPr id="0" name=""/>
        <dsp:cNvSpPr/>
      </dsp:nvSpPr>
      <dsp:spPr>
        <a:xfrm>
          <a:off x="1570570" y="2756"/>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A3DE6-EC15-4F4A-9E75-B44A634CBE1F}">
      <dsp:nvSpPr>
        <dsp:cNvPr id="0" name=""/>
        <dsp:cNvSpPr/>
      </dsp:nvSpPr>
      <dsp:spPr>
        <a:xfrm rot="10800000">
          <a:off x="1895160" y="780448"/>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en-US" altLang="zh-CN" sz="2600" kern="1200" dirty="0"/>
            <a:t>2.</a:t>
          </a:r>
          <a:r>
            <a:rPr lang="zh-CN" altLang="en-US" sz="2600" kern="1200" dirty="0"/>
            <a:t>事例选择</a:t>
          </a:r>
          <a:endParaRPr lang="zh-CN" sz="2600" kern="1200" dirty="0"/>
        </a:p>
      </dsp:txBody>
      <dsp:txXfrm rot="10800000">
        <a:off x="2044888" y="780448"/>
        <a:ext cx="6680114" cy="598912"/>
      </dsp:txXfrm>
    </dsp:sp>
    <dsp:sp modelId="{5EE53081-59B3-4C6D-BF02-9E273BA14438}">
      <dsp:nvSpPr>
        <dsp:cNvPr id="0" name=""/>
        <dsp:cNvSpPr/>
      </dsp:nvSpPr>
      <dsp:spPr>
        <a:xfrm>
          <a:off x="1570570" y="780448"/>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39295-8DCC-49F1-A34D-51FB810E0CB1}">
      <dsp:nvSpPr>
        <dsp:cNvPr id="0" name=""/>
        <dsp:cNvSpPr/>
      </dsp:nvSpPr>
      <dsp:spPr>
        <a:xfrm rot="10800000">
          <a:off x="1862035" y="1562309"/>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en-US" altLang="zh-CN" sz="2600" kern="1200" dirty="0"/>
            <a:t>3.</a:t>
          </a:r>
          <a:r>
            <a:rPr lang="zh-CN" altLang="en-US" sz="2600" kern="1200" dirty="0"/>
            <a:t>本底分析</a:t>
          </a:r>
          <a:endParaRPr lang="zh-CN" sz="2600" kern="1200" dirty="0"/>
        </a:p>
      </dsp:txBody>
      <dsp:txXfrm rot="10800000">
        <a:off x="2011763" y="1562309"/>
        <a:ext cx="6680114" cy="598912"/>
      </dsp:txXfrm>
    </dsp:sp>
    <dsp:sp modelId="{FB1CC78A-962E-4107-A305-3704245BAC0E}">
      <dsp:nvSpPr>
        <dsp:cNvPr id="0" name=""/>
        <dsp:cNvSpPr/>
      </dsp:nvSpPr>
      <dsp:spPr>
        <a:xfrm>
          <a:off x="1570570" y="1558140"/>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148B4-D0AD-43C0-813F-D761A1221E91}">
      <dsp:nvSpPr>
        <dsp:cNvPr id="0" name=""/>
        <dsp:cNvSpPr/>
      </dsp:nvSpPr>
      <dsp:spPr>
        <a:xfrm rot="10800000">
          <a:off x="1870026" y="2335833"/>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en-US" altLang="zh-CN" sz="2600" kern="1200" dirty="0"/>
            <a:t>4.</a:t>
          </a:r>
          <a:r>
            <a:rPr lang="zh-CN" altLang="en-US" sz="2600" kern="1200" dirty="0"/>
            <a:t>信号</a:t>
          </a:r>
          <a:r>
            <a:rPr lang="en-US" altLang="zh-CN" sz="2600" kern="1200" dirty="0"/>
            <a:t>MC</a:t>
          </a:r>
          <a:r>
            <a:rPr lang="zh-CN" altLang="en-US" sz="2600" kern="1200" dirty="0"/>
            <a:t>分析</a:t>
          </a:r>
          <a:endParaRPr lang="en-US" altLang="zh-CN" sz="2600" kern="1200" dirty="0"/>
        </a:p>
      </dsp:txBody>
      <dsp:txXfrm rot="10800000">
        <a:off x="2019754" y="2335833"/>
        <a:ext cx="6680114" cy="598912"/>
      </dsp:txXfrm>
    </dsp:sp>
    <dsp:sp modelId="{DBBC19CD-B54F-4B7B-BF53-85B42EFDE3E0}">
      <dsp:nvSpPr>
        <dsp:cNvPr id="0" name=""/>
        <dsp:cNvSpPr/>
      </dsp:nvSpPr>
      <dsp:spPr>
        <a:xfrm>
          <a:off x="1570570" y="2335833"/>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F762B-21F6-430A-8009-B3A0F361B902}">
      <dsp:nvSpPr>
        <dsp:cNvPr id="0" name=""/>
        <dsp:cNvSpPr/>
      </dsp:nvSpPr>
      <dsp:spPr>
        <a:xfrm rot="10800000">
          <a:off x="1870026" y="3113525"/>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en-US" altLang="zh-CN" sz="2600" kern="1200" dirty="0"/>
            <a:t>5.</a:t>
          </a:r>
          <a:r>
            <a:rPr lang="zh-CN" altLang="en-US" sz="2600" kern="1200" dirty="0"/>
            <a:t>系统误差分析</a:t>
          </a:r>
          <a:endParaRPr lang="en-US" altLang="zh-CN" sz="2600" kern="1200" dirty="0"/>
        </a:p>
      </dsp:txBody>
      <dsp:txXfrm rot="10800000">
        <a:off x="2019754" y="3113525"/>
        <a:ext cx="6680114" cy="598912"/>
      </dsp:txXfrm>
    </dsp:sp>
    <dsp:sp modelId="{AF1D2538-FB1E-40B2-A92D-B6C0C992B919}">
      <dsp:nvSpPr>
        <dsp:cNvPr id="0" name=""/>
        <dsp:cNvSpPr/>
      </dsp:nvSpPr>
      <dsp:spPr>
        <a:xfrm>
          <a:off x="1570570" y="3113525"/>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8071B-85AF-4C6C-9730-BEE2476E5B99}">
      <dsp:nvSpPr>
        <dsp:cNvPr id="0" name=""/>
        <dsp:cNvSpPr/>
      </dsp:nvSpPr>
      <dsp:spPr>
        <a:xfrm rot="10800000">
          <a:off x="1870026" y="3891218"/>
          <a:ext cx="6829842" cy="598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04" tIns="99060" rIns="184912"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总结</a:t>
          </a:r>
          <a:endParaRPr lang="en-US" altLang="zh-CN" sz="2600" kern="1200" dirty="0"/>
        </a:p>
      </dsp:txBody>
      <dsp:txXfrm rot="10800000">
        <a:off x="2019754" y="3891218"/>
        <a:ext cx="6680114" cy="598912"/>
      </dsp:txXfrm>
    </dsp:sp>
    <dsp:sp modelId="{7C9C52DF-D946-45C9-B5C8-38194A49F8EF}">
      <dsp:nvSpPr>
        <dsp:cNvPr id="0" name=""/>
        <dsp:cNvSpPr/>
      </dsp:nvSpPr>
      <dsp:spPr>
        <a:xfrm>
          <a:off x="1570570" y="3891218"/>
          <a:ext cx="598912" cy="5989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A72B-1E1A-4C7C-A196-034F3BEE9DBC}">
      <dsp:nvSpPr>
        <dsp:cNvPr id="0" name=""/>
        <dsp:cNvSpPr/>
      </dsp:nvSpPr>
      <dsp:spPr>
        <a:xfrm>
          <a:off x="4401746" y="1498600"/>
          <a:ext cx="814833" cy="875946"/>
        </a:xfrm>
        <a:custGeom>
          <a:avLst/>
          <a:gdLst/>
          <a:ahLst/>
          <a:cxnLst/>
          <a:rect l="0" t="0" r="0" b="0"/>
          <a:pathLst>
            <a:path>
              <a:moveTo>
                <a:pt x="0" y="0"/>
              </a:moveTo>
              <a:lnTo>
                <a:pt x="407416" y="0"/>
              </a:lnTo>
              <a:lnTo>
                <a:pt x="407416" y="875946"/>
              </a:lnTo>
              <a:lnTo>
                <a:pt x="814833" y="8759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DEAEB-10E9-454D-B2F5-66ACA905D7C8}">
      <dsp:nvSpPr>
        <dsp:cNvPr id="0" name=""/>
        <dsp:cNvSpPr/>
      </dsp:nvSpPr>
      <dsp:spPr>
        <a:xfrm>
          <a:off x="4401746" y="622653"/>
          <a:ext cx="814833" cy="875946"/>
        </a:xfrm>
        <a:custGeom>
          <a:avLst/>
          <a:gdLst/>
          <a:ahLst/>
          <a:cxnLst/>
          <a:rect l="0" t="0" r="0" b="0"/>
          <a:pathLst>
            <a:path>
              <a:moveTo>
                <a:pt x="0" y="875946"/>
              </a:moveTo>
              <a:lnTo>
                <a:pt x="407416" y="875946"/>
              </a:lnTo>
              <a:lnTo>
                <a:pt x="407416" y="0"/>
              </a:lnTo>
              <a:lnTo>
                <a:pt x="81483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5CAA3-F525-45FC-A544-54F5A95DAE7A}">
      <dsp:nvSpPr>
        <dsp:cNvPr id="0" name=""/>
        <dsp:cNvSpPr/>
      </dsp:nvSpPr>
      <dsp:spPr>
        <a:xfrm>
          <a:off x="327577" y="877289"/>
          <a:ext cx="4074169" cy="1242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 xmlns:m="http://schemas.openxmlformats.org/officeDocument/2006/math">
              <m:sSup>
                <m:sSupPr>
                  <m:ctrlPr>
                    <a:rPr lang="en-US" altLang="zh-CN" sz="2800" i="1" kern="1200" smtClean="0">
                      <a:latin typeface="Cambria Math" panose="02040503050406030204" pitchFamily="18" charset="0"/>
                    </a:rPr>
                  </m:ctrlPr>
                </m:sSupPr>
                <m:e>
                  <m:r>
                    <a:rPr lang="zh-CN" altLang="en-US" sz="2800" i="1" kern="1200" smtClean="0">
                      <a:latin typeface="Cambria Math" panose="02040503050406030204" pitchFamily="18" charset="0"/>
                    </a:rPr>
                    <m:t>𝜓</m:t>
                  </m:r>
                  <m:d>
                    <m:dPr>
                      <m:ctrlPr>
                        <a:rPr lang="en-US" altLang="zh-CN" sz="2800" i="1" kern="1200" smtClean="0">
                          <a:latin typeface="Cambria Math" panose="02040503050406030204" pitchFamily="18" charset="0"/>
                        </a:rPr>
                      </m:ctrlPr>
                    </m:dPr>
                    <m:e>
                      <m:r>
                        <a:rPr lang="en-US" altLang="zh-CN" sz="2800" b="0" i="1" kern="1200" smtClean="0">
                          <a:latin typeface="Cambria Math" panose="02040503050406030204" pitchFamily="18" charset="0"/>
                        </a:rPr>
                        <m:t>3686</m:t>
                      </m:r>
                    </m:e>
                  </m:d>
                  <m:r>
                    <a:rPr lang="en-US" altLang="zh-CN" sz="2800" i="1" kern="1200" smtClean="0">
                      <a:latin typeface="Cambria Math" panose="02040503050406030204" pitchFamily="18" charset="0"/>
                      <a:ea typeface="Cambria Math" panose="02040503050406030204" pitchFamily="18" charset="0"/>
                    </a:rPr>
                    <m:t>→</m:t>
                  </m:r>
                  <m:r>
                    <a:rPr lang="en-US" altLang="zh-CN" sz="2800" b="0" i="1" kern="1200" smtClean="0">
                      <a:latin typeface="Cambria Math" panose="02040503050406030204" pitchFamily="18" charset="0"/>
                      <a:ea typeface="Cambria Math" panose="02040503050406030204" pitchFamily="18" charset="0"/>
                    </a:rPr>
                    <m:t> </m:t>
                  </m:r>
                  <m:sSup>
                    <m:sSupPr>
                      <m:ctrlPr>
                        <a:rPr lang="en-US" altLang="zh-CN" sz="2800" b="0" i="1" kern="1200" smtClean="0">
                          <a:latin typeface="Cambria Math" panose="02040503050406030204" pitchFamily="18" charset="0"/>
                          <a:ea typeface="Cambria Math" panose="02040503050406030204" pitchFamily="18" charset="0"/>
                        </a:rPr>
                      </m:ctrlPr>
                    </m:sSupPr>
                    <m:e>
                      <m:r>
                        <a:rPr lang="zh-CN" altLang="en-US" sz="2800" b="0" i="1" kern="1200" smtClean="0">
                          <a:latin typeface="Cambria Math" panose="02040503050406030204" pitchFamily="18" charset="0"/>
                          <a:ea typeface="Cambria Math" panose="02040503050406030204" pitchFamily="18" charset="0"/>
                        </a:rPr>
                        <m:t>𝜂</m:t>
                      </m:r>
                    </m:e>
                    <m:sup>
                      <m:r>
                        <a:rPr lang="en-US" altLang="zh-CN" sz="2800" b="0" i="1" kern="1200" smtClean="0">
                          <a:latin typeface="Cambria Math" panose="02040503050406030204" pitchFamily="18" charset="0"/>
                          <a:ea typeface="Cambria Math" panose="02040503050406030204" pitchFamily="18" charset="0"/>
                        </a:rPr>
                        <m:t>′ </m:t>
                      </m:r>
                    </m:sup>
                  </m:sSup>
                  <m:sSup>
                    <m:sSupPr>
                      <m:ctrlPr>
                        <a:rPr lang="en-US" altLang="zh-CN" sz="2800" b="0" i="1" kern="1200" smtClean="0">
                          <a:latin typeface="Cambria Math" panose="02040503050406030204" pitchFamily="18" charset="0"/>
                          <a:ea typeface="Cambria Math" panose="02040503050406030204" pitchFamily="18" charset="0"/>
                        </a:rPr>
                      </m:ctrlPr>
                    </m:sSupPr>
                    <m:e>
                      <m:r>
                        <a:rPr lang="en-US" altLang="zh-CN" sz="2800" b="0" i="1" kern="1200" smtClean="0">
                          <a:latin typeface="Cambria Math" panose="02040503050406030204" pitchFamily="18" charset="0"/>
                          <a:ea typeface="Cambria Math" panose="02040503050406030204" pitchFamily="18" charset="0"/>
                        </a:rPr>
                        <m:t>𝑒</m:t>
                      </m:r>
                    </m:e>
                    <m:sup>
                      <m:r>
                        <a:rPr lang="en-US" altLang="zh-CN" sz="2800" b="0" i="1" kern="1200" smtClean="0">
                          <a:latin typeface="Cambria Math" panose="02040503050406030204" pitchFamily="18" charset="0"/>
                          <a:ea typeface="Cambria Math" panose="02040503050406030204" pitchFamily="18" charset="0"/>
                        </a:rPr>
                        <m:t>+</m:t>
                      </m:r>
                    </m:sup>
                  </m:sSup>
                  <m:sSup>
                    <m:sSupPr>
                      <m:ctrlPr>
                        <a:rPr lang="en-US" altLang="zh-CN" sz="2800" b="0" i="1" kern="1200" smtClean="0">
                          <a:latin typeface="Cambria Math" panose="02040503050406030204" pitchFamily="18" charset="0"/>
                          <a:ea typeface="Cambria Math" panose="02040503050406030204" pitchFamily="18" charset="0"/>
                        </a:rPr>
                      </m:ctrlPr>
                    </m:sSupPr>
                    <m:e>
                      <m:r>
                        <a:rPr lang="en-US" altLang="zh-CN" sz="2800" b="0" i="1" kern="1200" smtClean="0">
                          <a:latin typeface="Cambria Math" panose="02040503050406030204" pitchFamily="18" charset="0"/>
                          <a:ea typeface="Cambria Math" panose="02040503050406030204" pitchFamily="18" charset="0"/>
                        </a:rPr>
                        <m:t>𝑒</m:t>
                      </m:r>
                    </m:e>
                    <m:sup>
                      <m:r>
                        <a:rPr lang="en-US" altLang="zh-CN" sz="2800" b="0" i="1" kern="1200" smtClean="0">
                          <a:latin typeface="Cambria Math" panose="02040503050406030204" pitchFamily="18" charset="0"/>
                          <a:ea typeface="Cambria Math" panose="02040503050406030204" pitchFamily="18" charset="0"/>
                        </a:rPr>
                        <m:t>−</m:t>
                      </m:r>
                    </m:sup>
                  </m:sSup>
                  <m:r>
                    <a:rPr lang="zh-CN" altLang="en-US" sz="2800" kern="1200" dirty="0">
                      <a:latin typeface="Cambria Math" panose="02040503050406030204" pitchFamily="18" charset="0"/>
                    </a:rPr>
                    <m:t>，</m:t>
                  </m:r>
                  <m:r>
                    <a:rPr lang="zh-CN" altLang="en-US" sz="2800" i="1" kern="1200" smtClean="0">
                      <a:latin typeface="Cambria Math" panose="02040503050406030204" pitchFamily="18" charset="0"/>
                    </a:rPr>
                    <m:t>𝜂</m:t>
                  </m:r>
                </m:e>
                <m:sup>
                  <m:r>
                    <a:rPr lang="en-US" altLang="zh-CN" sz="2800" b="0" i="1" kern="1200" smtClean="0">
                      <a:latin typeface="Cambria Math" panose="02040503050406030204" pitchFamily="18" charset="0"/>
                    </a:rPr>
                    <m:t>′</m:t>
                  </m:r>
                </m:sup>
              </m:sSup>
            </m:oMath>
          </a14:m>
          <a:r>
            <a:rPr lang="zh-CN" altLang="en-US" sz="2800" kern="1200" dirty="0"/>
            <a:t>介子重建</a:t>
          </a:r>
        </a:p>
      </dsp:txBody>
      <dsp:txXfrm>
        <a:off x="327577" y="877289"/>
        <a:ext cx="4074169" cy="1242621"/>
      </dsp:txXfrm>
    </dsp:sp>
    <dsp:sp modelId="{5CEC42BB-8FA3-40B6-A255-1751D1E0A15B}">
      <dsp:nvSpPr>
        <dsp:cNvPr id="0" name=""/>
        <dsp:cNvSpPr/>
      </dsp:nvSpPr>
      <dsp:spPr>
        <a:xfrm>
          <a:off x="5216580" y="1342"/>
          <a:ext cx="4074169" cy="1242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p>
                  <m:sSupPr>
                    <m:ctrlPr>
                      <a:rPr lang="en-US" altLang="zh-CN" sz="2800" i="1" kern="1200" smtClean="0">
                        <a:latin typeface="Cambria Math" panose="02040503050406030204" pitchFamily="18" charset="0"/>
                      </a:rPr>
                    </m:ctrlPr>
                  </m:sSupPr>
                  <m:e>
                    <m:r>
                      <a:rPr lang="zh-CN" altLang="en-US" sz="2800" i="1" kern="1200" smtClean="0">
                        <a:latin typeface="Cambria Math" panose="02040503050406030204" pitchFamily="18" charset="0"/>
                      </a:rPr>
                      <m:t>𝜂</m:t>
                    </m:r>
                  </m:e>
                  <m:sup>
                    <m:r>
                      <a:rPr lang="en-US" altLang="zh-CN" sz="2800" b="0" i="1" kern="1200" smtClean="0">
                        <a:latin typeface="Cambria Math" panose="02040503050406030204" pitchFamily="18" charset="0"/>
                      </a:rPr>
                      <m:t>′</m:t>
                    </m:r>
                  </m:sup>
                </m:sSup>
                <m:r>
                  <a:rPr lang="en-US" altLang="zh-CN" sz="2800" i="1" kern="1200" smtClean="0">
                    <a:latin typeface="Cambria Math" panose="02040503050406030204" pitchFamily="18" charset="0"/>
                    <a:ea typeface="Cambria Math" panose="02040503050406030204" pitchFamily="18" charset="0"/>
                  </a:rPr>
                  <m:t>→</m:t>
                </m:r>
                <m:r>
                  <a:rPr lang="zh-CN" altLang="en-US" sz="2800" i="1" kern="1200" smtClean="0">
                    <a:latin typeface="Cambria Math" panose="02040503050406030204" pitchFamily="18" charset="0"/>
                    <a:ea typeface="Cambria Math" panose="02040503050406030204" pitchFamily="18" charset="0"/>
                  </a:rPr>
                  <m:t>𝛾</m:t>
                </m:r>
                <m:sSup>
                  <m:sSupPr>
                    <m:ctrlPr>
                      <a:rPr lang="en-US" altLang="zh-CN" sz="2800" i="1" kern="1200" smtClean="0">
                        <a:latin typeface="Cambria Math" panose="02040503050406030204" pitchFamily="18" charset="0"/>
                        <a:ea typeface="Cambria Math" panose="02040503050406030204" pitchFamily="18" charset="0"/>
                      </a:rPr>
                    </m:ctrlPr>
                  </m:sSupPr>
                  <m:e>
                    <m:r>
                      <a:rPr lang="zh-CN" altLang="en-US" sz="2800" i="1" kern="1200" smtClean="0">
                        <a:latin typeface="Cambria Math" panose="02040503050406030204" pitchFamily="18" charset="0"/>
                        <a:ea typeface="Cambria Math" panose="02040503050406030204" pitchFamily="18" charset="0"/>
                      </a:rPr>
                      <m:t>𝜋</m:t>
                    </m:r>
                  </m:e>
                  <m:sup>
                    <m:r>
                      <a:rPr lang="en-US" altLang="zh-CN" sz="2800" b="0" i="1" kern="1200" smtClean="0">
                        <a:latin typeface="Cambria Math" panose="02040503050406030204" pitchFamily="18" charset="0"/>
                        <a:ea typeface="Cambria Math" panose="02040503050406030204" pitchFamily="18" charset="0"/>
                      </a:rPr>
                      <m:t>+</m:t>
                    </m:r>
                  </m:sup>
                </m:sSup>
                <m:sSup>
                  <m:sSupPr>
                    <m:ctrlPr>
                      <a:rPr lang="en-US" altLang="zh-CN" sz="2800" i="1" kern="1200" smtClean="0">
                        <a:latin typeface="Cambria Math" panose="02040503050406030204" pitchFamily="18" charset="0"/>
                        <a:ea typeface="Cambria Math" panose="02040503050406030204" pitchFamily="18" charset="0"/>
                      </a:rPr>
                    </m:ctrlPr>
                  </m:sSupPr>
                  <m:e>
                    <m:r>
                      <a:rPr lang="zh-CN" altLang="en-US" sz="2800" i="1" kern="1200" smtClean="0">
                        <a:latin typeface="Cambria Math" panose="02040503050406030204" pitchFamily="18" charset="0"/>
                        <a:ea typeface="Cambria Math" panose="02040503050406030204" pitchFamily="18" charset="0"/>
                      </a:rPr>
                      <m:t>𝜋</m:t>
                    </m:r>
                  </m:e>
                  <m:sup>
                    <m:r>
                      <a:rPr lang="en-US" altLang="zh-CN" sz="2800" b="0" i="1" kern="1200" smtClean="0">
                        <a:latin typeface="Cambria Math" panose="02040503050406030204" pitchFamily="18" charset="0"/>
                        <a:ea typeface="Cambria Math" panose="02040503050406030204" pitchFamily="18" charset="0"/>
                      </a:rPr>
                      <m:t>−</m:t>
                    </m:r>
                  </m:sup>
                </m:sSup>
              </m:oMath>
            </m:oMathPara>
          </a14:m>
          <a:endParaRPr lang="zh-CN" altLang="en-US" sz="2800" kern="1200" dirty="0"/>
        </a:p>
      </dsp:txBody>
      <dsp:txXfrm>
        <a:off x="5216580" y="1342"/>
        <a:ext cx="4074169" cy="1242621"/>
      </dsp:txXfrm>
    </dsp:sp>
    <dsp:sp modelId="{BDA42757-DF23-4B52-A28F-CB91F130BBF6}">
      <dsp:nvSpPr>
        <dsp:cNvPr id="0" name=""/>
        <dsp:cNvSpPr/>
      </dsp:nvSpPr>
      <dsp:spPr>
        <a:xfrm>
          <a:off x="5216580" y="1753235"/>
          <a:ext cx="4074169" cy="1242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p>
                  <m:sSupPr>
                    <m:ctrlPr>
                      <a:rPr lang="en-US" altLang="zh-CN" sz="2800" i="1" kern="1200" smtClean="0">
                        <a:latin typeface="Cambria Math" panose="02040503050406030204" pitchFamily="18" charset="0"/>
                      </a:rPr>
                    </m:ctrlPr>
                  </m:sSupPr>
                  <m:e>
                    <m:r>
                      <a:rPr lang="zh-CN" altLang="en-US" sz="2800" i="1" kern="1200" smtClean="0">
                        <a:latin typeface="Cambria Math" panose="02040503050406030204" pitchFamily="18" charset="0"/>
                      </a:rPr>
                      <m:t>𝜂</m:t>
                    </m:r>
                  </m:e>
                  <m:sup>
                    <m:r>
                      <a:rPr lang="en-US" altLang="zh-CN" sz="2800" b="0" i="1" kern="1200" smtClean="0">
                        <a:latin typeface="Cambria Math" panose="02040503050406030204" pitchFamily="18" charset="0"/>
                      </a:rPr>
                      <m:t>′</m:t>
                    </m:r>
                  </m:sup>
                </m:sSup>
                <m:r>
                  <a:rPr lang="en-US" altLang="zh-CN" sz="2800" i="1" kern="1200" smtClean="0">
                    <a:latin typeface="Cambria Math" panose="02040503050406030204" pitchFamily="18" charset="0"/>
                    <a:ea typeface="Cambria Math" panose="02040503050406030204" pitchFamily="18" charset="0"/>
                  </a:rPr>
                  <m:t>→</m:t>
                </m:r>
                <m:sSup>
                  <m:sSupPr>
                    <m:ctrlPr>
                      <a:rPr lang="en-US" altLang="zh-CN" sz="2800" i="1" kern="1200" smtClean="0">
                        <a:latin typeface="Cambria Math" panose="02040503050406030204" pitchFamily="18" charset="0"/>
                        <a:ea typeface="Cambria Math" panose="02040503050406030204" pitchFamily="18" charset="0"/>
                      </a:rPr>
                    </m:ctrlPr>
                  </m:sSupPr>
                  <m:e>
                    <m:r>
                      <a:rPr lang="zh-CN" altLang="en-US" sz="2800" i="1" kern="1200" smtClean="0">
                        <a:latin typeface="Cambria Math" panose="02040503050406030204" pitchFamily="18" charset="0"/>
                        <a:ea typeface="Cambria Math" panose="02040503050406030204" pitchFamily="18" charset="0"/>
                      </a:rPr>
                      <m:t>𝜋</m:t>
                    </m:r>
                  </m:e>
                  <m:sup>
                    <m:r>
                      <a:rPr lang="en-US" altLang="zh-CN" sz="2800" b="0" i="1" kern="1200" smtClean="0">
                        <a:latin typeface="Cambria Math" panose="02040503050406030204" pitchFamily="18" charset="0"/>
                        <a:ea typeface="Cambria Math" panose="02040503050406030204" pitchFamily="18" charset="0"/>
                      </a:rPr>
                      <m:t>+</m:t>
                    </m:r>
                  </m:sup>
                </m:sSup>
                <m:sSup>
                  <m:sSupPr>
                    <m:ctrlPr>
                      <a:rPr lang="en-US" altLang="zh-CN" sz="2800" i="1" kern="1200" smtClean="0">
                        <a:latin typeface="Cambria Math" panose="02040503050406030204" pitchFamily="18" charset="0"/>
                        <a:ea typeface="Cambria Math" panose="02040503050406030204" pitchFamily="18" charset="0"/>
                      </a:rPr>
                    </m:ctrlPr>
                  </m:sSupPr>
                  <m:e>
                    <m:r>
                      <a:rPr lang="zh-CN" altLang="en-US" sz="2800" i="1" kern="1200" smtClean="0">
                        <a:latin typeface="Cambria Math" panose="02040503050406030204" pitchFamily="18" charset="0"/>
                        <a:ea typeface="Cambria Math" panose="02040503050406030204" pitchFamily="18" charset="0"/>
                      </a:rPr>
                      <m:t>𝜋</m:t>
                    </m:r>
                  </m:e>
                  <m:sup>
                    <m:r>
                      <a:rPr lang="en-US" altLang="zh-CN" sz="2800" b="0" i="1" kern="1200" smtClean="0">
                        <a:latin typeface="Cambria Math" panose="02040503050406030204" pitchFamily="18" charset="0"/>
                        <a:ea typeface="Cambria Math" panose="02040503050406030204" pitchFamily="18" charset="0"/>
                      </a:rPr>
                      <m:t>−</m:t>
                    </m:r>
                  </m:sup>
                </m:sSup>
                <m:r>
                  <a:rPr lang="zh-CN" altLang="en-US" sz="2800" i="1" kern="1200" smtClean="0">
                    <a:latin typeface="Cambria Math" panose="02040503050406030204" pitchFamily="18" charset="0"/>
                    <a:ea typeface="Cambria Math" panose="02040503050406030204" pitchFamily="18" charset="0"/>
                  </a:rPr>
                  <m:t>𝜂</m:t>
                </m:r>
              </m:oMath>
            </m:oMathPara>
          </a14:m>
          <a:endParaRPr lang="en-US" altLang="zh-CN" sz="2800" kern="1200" dirty="0"/>
        </a:p>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zh-CN" altLang="en-US" sz="2800" i="1" kern="1200" smtClean="0">
                    <a:latin typeface="Cambria Math" panose="02040503050406030204" pitchFamily="18" charset="0"/>
                  </a:rPr>
                  <m:t>𝜂</m:t>
                </m:r>
                <m:r>
                  <a:rPr lang="zh-CN" altLang="en-US" sz="2800" i="1" kern="1200" smtClean="0">
                    <a:latin typeface="Cambria Math" panose="02040503050406030204" pitchFamily="18" charset="0"/>
                  </a:rPr>
                  <m:t>→</m:t>
                </m:r>
                <m:r>
                  <a:rPr lang="zh-CN" altLang="en-US" sz="2800" i="1" kern="1200" smtClean="0">
                    <a:latin typeface="Cambria Math" panose="02040503050406030204" pitchFamily="18" charset="0"/>
                  </a:rPr>
                  <m:t>𝛾𝛾</m:t>
                </m:r>
              </m:oMath>
            </m:oMathPara>
          </a14:m>
          <a:endParaRPr lang="zh-CN" altLang="en-US" sz="2800" kern="1200" dirty="0"/>
        </a:p>
      </dsp:txBody>
      <dsp:txXfrm>
        <a:off x="5216580" y="1753235"/>
        <a:ext cx="4074169" cy="124262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11/19/2022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586B75A-687E-405C-8A0B-8D00578BA2C3}" type="datetimeFigureOut">
              <a:rPr lang="en-US" dirty="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CN" altLang="en-US"/>
              <a:t>单击此处编辑母版文本样式</a:t>
            </a:r>
          </a:p>
        </p:txBody>
      </p:sp>
      <p:sp>
        <p:nvSpPr>
          <p:cNvPr id="5" name="Date Placeholder 4"/>
          <p:cNvSpPr>
            <a:spLocks noGrp="1"/>
          </p:cNvSpPr>
          <p:nvPr>
            <p:ph type="dt" sz="half" idx="10"/>
          </p:nvPr>
        </p:nvSpPr>
        <p:spPr/>
        <p:txBody>
          <a:bodyPr/>
          <a:lstStyle/>
          <a:p>
            <a:fld id="{AF6E2C9B-5FA2-460D-9BE7-B0812FC2A6FF}"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11/19/2022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272">
              <a:srgbClr val="CFEAEF"/>
            </a:gs>
            <a:gs pos="16000">
              <a:srgbClr val="E8F5F7"/>
            </a:gs>
            <a:gs pos="36000">
              <a:srgbClr val="CEEAEF"/>
            </a:gs>
            <a:gs pos="0">
              <a:schemeClr val="accent1">
                <a:lumMod val="5000"/>
                <a:lumOff val="95000"/>
              </a:schemeClr>
            </a:gs>
            <a:gs pos="74000">
              <a:schemeClr val="accent1">
                <a:lumMod val="45000"/>
                <a:lumOff val="55000"/>
              </a:schemeClr>
            </a:gs>
            <a:gs pos="0">
              <a:schemeClr val="accent1">
                <a:lumMod val="45000"/>
                <a:lumOff val="55000"/>
              </a:schemeClr>
            </a:gs>
            <a:gs pos="58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11/19/2022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png"/><Relationship Id="rId5" Type="http://schemas.openxmlformats.org/officeDocument/2006/relationships/diagramColors" Target="../diagrams/colors2.xml"/><Relationship Id="rId10"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F90707A-9275-08E8-CD36-7F66DB11CE66}"/>
                  </a:ext>
                </a:extLst>
              </p:cNvPr>
              <p:cNvSpPr txBox="1"/>
              <p:nvPr/>
            </p:nvSpPr>
            <p:spPr>
              <a:xfrm>
                <a:off x="215318" y="2329343"/>
                <a:ext cx="11761364" cy="923330"/>
              </a:xfrm>
              <a:prstGeom prst="rect">
                <a:avLst/>
              </a:prstGeom>
              <a:noFill/>
            </p:spPr>
            <p:txBody>
              <a:bodyPr wrap="square" rtlCol="0">
                <a:spAutoFit/>
              </a:bodyPr>
              <a:lstStyle/>
              <a:p>
                <a:pPr algn="ctr"/>
                <a:r>
                  <a:rPr lang="en-US" altLang="zh-CN" sz="5400" b="1" dirty="0">
                    <a:latin typeface="News Gothic MT" panose="020B0604020202020204" pitchFamily="34" charset="0"/>
                  </a:rPr>
                  <a:t>Observation of </a:t>
                </a:r>
                <a14:m>
                  <m:oMath xmlns:m="http://schemas.openxmlformats.org/officeDocument/2006/math">
                    <m:r>
                      <a:rPr lang="zh-CN" altLang="en-US" sz="5400" i="1" smtClean="0">
                        <a:latin typeface="Cambria Math" panose="02040503050406030204" pitchFamily="18" charset="0"/>
                      </a:rPr>
                      <m:t>𝜓</m:t>
                    </m:r>
                    <m:d>
                      <m:dPr>
                        <m:ctrlPr>
                          <a:rPr lang="en-US" altLang="zh-CN" sz="5400" i="1" smtClean="0">
                            <a:latin typeface="Cambria Math" panose="02040503050406030204" pitchFamily="18" charset="0"/>
                          </a:rPr>
                        </m:ctrlPr>
                      </m:dPr>
                      <m:e>
                        <m:r>
                          <a:rPr lang="en-US" altLang="zh-CN" sz="5400" b="0" i="1" smtClean="0">
                            <a:latin typeface="Cambria Math" panose="02040503050406030204" pitchFamily="18" charset="0"/>
                          </a:rPr>
                          <m:t>3686</m:t>
                        </m:r>
                      </m:e>
                    </m:d>
                    <m:r>
                      <a:rPr lang="en-US" altLang="zh-CN" sz="5400" i="1" smtClean="0">
                        <a:latin typeface="Cambria Math" panose="02040503050406030204" pitchFamily="18" charset="0"/>
                        <a:ea typeface="Cambria Math" panose="02040503050406030204" pitchFamily="18" charset="0"/>
                      </a:rPr>
                      <m:t>→</m:t>
                    </m:r>
                    <m:r>
                      <a:rPr lang="en-US" altLang="zh-CN" sz="5400" b="0" i="1" smtClean="0">
                        <a:latin typeface="Cambria Math" panose="02040503050406030204" pitchFamily="18" charset="0"/>
                        <a:ea typeface="Cambria Math" panose="02040503050406030204" pitchFamily="18" charset="0"/>
                      </a:rPr>
                      <m:t> </m:t>
                    </m:r>
                    <m:sSup>
                      <m:sSupPr>
                        <m:ctrlPr>
                          <a:rPr lang="en-US" altLang="zh-CN" sz="5400" b="0" i="1" smtClean="0">
                            <a:latin typeface="Cambria Math" panose="02040503050406030204" pitchFamily="18" charset="0"/>
                            <a:ea typeface="Cambria Math" panose="02040503050406030204" pitchFamily="18" charset="0"/>
                          </a:rPr>
                        </m:ctrlPr>
                      </m:sSupPr>
                      <m:e>
                        <m:r>
                          <a:rPr lang="zh-CN" altLang="en-US" sz="5400" b="0" i="1" smtClean="0">
                            <a:latin typeface="Cambria Math" panose="02040503050406030204" pitchFamily="18" charset="0"/>
                            <a:ea typeface="Cambria Math" panose="02040503050406030204" pitchFamily="18" charset="0"/>
                          </a:rPr>
                          <m:t>𝜂</m:t>
                        </m:r>
                      </m:e>
                      <m:sup>
                        <m:r>
                          <a:rPr lang="en-US" altLang="zh-CN" sz="5400" b="0" i="1" smtClean="0">
                            <a:latin typeface="Cambria Math" panose="02040503050406030204" pitchFamily="18" charset="0"/>
                            <a:ea typeface="Cambria Math" panose="02040503050406030204" pitchFamily="18" charset="0"/>
                          </a:rPr>
                          <m:t>′ </m:t>
                        </m:r>
                      </m:sup>
                    </m:sSup>
                    <m:sSup>
                      <m:sSupPr>
                        <m:ctrlPr>
                          <a:rPr lang="en-US" altLang="zh-CN" sz="5400" b="0" i="1" smtClean="0">
                            <a:latin typeface="Cambria Math" panose="02040503050406030204" pitchFamily="18" charset="0"/>
                            <a:ea typeface="Cambria Math" panose="02040503050406030204" pitchFamily="18" charset="0"/>
                          </a:rPr>
                        </m:ctrlPr>
                      </m:sSupPr>
                      <m:e>
                        <m:r>
                          <a:rPr lang="en-US" altLang="zh-CN" sz="5400" b="0" i="1" smtClean="0">
                            <a:latin typeface="Cambria Math" panose="02040503050406030204" pitchFamily="18" charset="0"/>
                            <a:ea typeface="Cambria Math" panose="02040503050406030204" pitchFamily="18" charset="0"/>
                          </a:rPr>
                          <m:t>𝑒</m:t>
                        </m:r>
                      </m:e>
                      <m:sup>
                        <m:r>
                          <a:rPr lang="en-US" altLang="zh-CN" sz="5400" b="0" i="1" smtClean="0">
                            <a:latin typeface="Cambria Math" panose="02040503050406030204" pitchFamily="18" charset="0"/>
                            <a:ea typeface="Cambria Math" panose="02040503050406030204" pitchFamily="18" charset="0"/>
                          </a:rPr>
                          <m:t>+</m:t>
                        </m:r>
                      </m:sup>
                    </m:sSup>
                    <m:sSup>
                      <m:sSupPr>
                        <m:ctrlPr>
                          <a:rPr lang="en-US" altLang="zh-CN" sz="5400" b="0" i="1" smtClean="0">
                            <a:latin typeface="Cambria Math" panose="02040503050406030204" pitchFamily="18" charset="0"/>
                            <a:ea typeface="Cambria Math" panose="02040503050406030204" pitchFamily="18" charset="0"/>
                          </a:rPr>
                        </m:ctrlPr>
                      </m:sSupPr>
                      <m:e>
                        <m:r>
                          <a:rPr lang="en-US" altLang="zh-CN" sz="5400" b="0" i="1" smtClean="0">
                            <a:latin typeface="Cambria Math" panose="02040503050406030204" pitchFamily="18" charset="0"/>
                            <a:ea typeface="Cambria Math" panose="02040503050406030204" pitchFamily="18" charset="0"/>
                          </a:rPr>
                          <m:t>𝑒</m:t>
                        </m:r>
                      </m:e>
                      <m:sup>
                        <m:r>
                          <a:rPr lang="en-US" altLang="zh-CN" sz="5400" b="0" i="1" smtClean="0">
                            <a:latin typeface="Cambria Math" panose="02040503050406030204" pitchFamily="18" charset="0"/>
                            <a:ea typeface="Cambria Math" panose="02040503050406030204" pitchFamily="18" charset="0"/>
                          </a:rPr>
                          <m:t>−</m:t>
                        </m:r>
                      </m:sup>
                    </m:sSup>
                  </m:oMath>
                </a14:m>
                <a:r>
                  <a:rPr lang="en-US" altLang="zh-CN" sz="5400" dirty="0"/>
                  <a:t> </a:t>
                </a:r>
                <a:endParaRPr lang="zh-CN" altLang="en-US" sz="5400" dirty="0"/>
              </a:p>
            </p:txBody>
          </p:sp>
        </mc:Choice>
        <mc:Fallback xmlns="">
          <p:sp>
            <p:nvSpPr>
              <p:cNvPr id="4" name="文本框 3">
                <a:extLst>
                  <a:ext uri="{FF2B5EF4-FFF2-40B4-BE49-F238E27FC236}">
                    <a16:creationId xmlns:a16="http://schemas.microsoft.com/office/drawing/2014/main" id="{0F90707A-9275-08E8-CD36-7F66DB11CE66}"/>
                  </a:ext>
                </a:extLst>
              </p:cNvPr>
              <p:cNvSpPr txBox="1">
                <a:spLocks noRot="1" noChangeAspect="1" noMove="1" noResize="1" noEditPoints="1" noAdjustHandles="1" noChangeArrowheads="1" noChangeShapeType="1" noTextEdit="1"/>
              </p:cNvSpPr>
              <p:nvPr/>
            </p:nvSpPr>
            <p:spPr>
              <a:xfrm>
                <a:off x="215318" y="2329343"/>
                <a:ext cx="11761364" cy="923330"/>
              </a:xfrm>
              <a:prstGeom prst="rect">
                <a:avLst/>
              </a:prstGeom>
              <a:blipFill>
                <a:blip r:embed="rId2"/>
                <a:stretch>
                  <a:fillRect l="-104" t="-20395" b="-36842"/>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EC5DE888-94D0-5815-9945-592B58D37A22}"/>
              </a:ext>
            </a:extLst>
          </p:cNvPr>
          <p:cNvSpPr txBox="1"/>
          <p:nvPr/>
        </p:nvSpPr>
        <p:spPr>
          <a:xfrm>
            <a:off x="2203782" y="3429000"/>
            <a:ext cx="9109259" cy="461665"/>
          </a:xfrm>
          <a:prstGeom prst="rect">
            <a:avLst/>
          </a:prstGeom>
          <a:noFill/>
        </p:spPr>
        <p:txBody>
          <a:bodyPr wrap="square" rtlCol="0">
            <a:spAutoFit/>
          </a:bodyPr>
          <a:lstStyle/>
          <a:p>
            <a:r>
              <a:rPr lang="en-US" altLang="zh-CN" sz="2400" dirty="0"/>
              <a:t>M. </a:t>
            </a:r>
            <a:r>
              <a:rPr lang="en-US" altLang="zh-CN" sz="2400" dirty="0" err="1"/>
              <a:t>Ablikim</a:t>
            </a:r>
            <a:r>
              <a:rPr lang="en-US" altLang="zh-CN" sz="2400" dirty="0"/>
              <a:t> </a:t>
            </a:r>
            <a:r>
              <a:rPr lang="en-US" altLang="zh-CN" sz="2400" i="1" dirty="0"/>
              <a:t>et al. </a:t>
            </a:r>
            <a:r>
              <a:rPr lang="en-US" altLang="zh-CN" sz="2400" dirty="0"/>
              <a:t>(BESIII Collaboration), Phys. Lett. B </a:t>
            </a:r>
            <a:r>
              <a:rPr lang="en-US" altLang="zh-CN" sz="2400" b="1" dirty="0"/>
              <a:t>783</a:t>
            </a:r>
            <a:r>
              <a:rPr lang="en-US" altLang="zh-CN" sz="2400" dirty="0"/>
              <a:t>, 452 (2018)</a:t>
            </a:r>
            <a:endParaRPr lang="zh-CN" altLang="en-US" sz="2400" dirty="0"/>
          </a:p>
        </p:txBody>
      </p:sp>
      <p:sp>
        <p:nvSpPr>
          <p:cNvPr id="2" name="文本框 1">
            <a:extLst>
              <a:ext uri="{FF2B5EF4-FFF2-40B4-BE49-F238E27FC236}">
                <a16:creationId xmlns:a16="http://schemas.microsoft.com/office/drawing/2014/main" id="{5B28155A-2AD2-EE9B-915D-D38C45412DDB}"/>
              </a:ext>
            </a:extLst>
          </p:cNvPr>
          <p:cNvSpPr txBox="1"/>
          <p:nvPr/>
        </p:nvSpPr>
        <p:spPr>
          <a:xfrm>
            <a:off x="4579265" y="4335938"/>
            <a:ext cx="3720339" cy="584775"/>
          </a:xfrm>
          <a:prstGeom prst="rect">
            <a:avLst/>
          </a:prstGeom>
          <a:noFill/>
        </p:spPr>
        <p:txBody>
          <a:bodyPr wrap="square" rtlCol="0">
            <a:spAutoFit/>
          </a:bodyPr>
          <a:lstStyle/>
          <a:p>
            <a:r>
              <a:rPr lang="zh-CN" altLang="en-US" sz="3200" dirty="0"/>
              <a:t>报告人：武廉杰</a:t>
            </a:r>
          </a:p>
        </p:txBody>
      </p:sp>
    </p:spTree>
    <p:extLst>
      <p:ext uri="{BB962C8B-B14F-4D97-AF65-F5344CB8AC3E}">
        <p14:creationId xmlns:p14="http://schemas.microsoft.com/office/powerpoint/2010/main" val="263569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542235" y="39169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4.</a:t>
            </a:r>
            <a:r>
              <a:rPr kumimoji="0" lang="zh-CN" altLang="en-US"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 </a:t>
            </a:r>
            <a:r>
              <a:rPr lang="zh-CN" altLang="en-US" sz="2800" b="1" spc="-120" dirty="0">
                <a:solidFill>
                  <a:srgbClr val="50B4C8"/>
                </a:solidFill>
                <a:latin typeface="宋体" panose="02010600030101010101" pitchFamily="2" charset="-122"/>
                <a:ea typeface="宋体" panose="02010600030101010101" pitchFamily="2" charset="-122"/>
              </a:rPr>
              <a:t>信号事例数的获取</a:t>
            </a:r>
          </a:p>
        </p:txBody>
      </p:sp>
      <p:pic>
        <p:nvPicPr>
          <p:cNvPr id="3" name="图片 2">
            <a:extLst>
              <a:ext uri="{FF2B5EF4-FFF2-40B4-BE49-F238E27FC236}">
                <a16:creationId xmlns:a16="http://schemas.microsoft.com/office/drawing/2014/main" id="{2B1E7AE4-A09A-CF9F-F934-F9D72134BACF}"/>
              </a:ext>
            </a:extLst>
          </p:cNvPr>
          <p:cNvPicPr>
            <a:picLocks noChangeAspect="1"/>
          </p:cNvPicPr>
          <p:nvPr/>
        </p:nvPicPr>
        <p:blipFill>
          <a:blip r:embed="rId2"/>
          <a:stretch>
            <a:fillRect/>
          </a:stretch>
        </p:blipFill>
        <p:spPr>
          <a:xfrm>
            <a:off x="2861811" y="1074410"/>
            <a:ext cx="6468378" cy="3019846"/>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B12CB26-D723-8D33-E29F-FE52BDF76683}"/>
                  </a:ext>
                </a:extLst>
              </p:cNvPr>
              <p:cNvSpPr txBox="1"/>
              <p:nvPr/>
            </p:nvSpPr>
            <p:spPr>
              <a:xfrm>
                <a:off x="2861811" y="4253756"/>
                <a:ext cx="6468378" cy="523220"/>
              </a:xfrm>
              <a:prstGeom prst="rect">
                <a:avLst/>
              </a:prstGeom>
              <a:noFill/>
            </p:spPr>
            <p:txBody>
              <a:bodyPr wrap="square" rtlCol="0">
                <a:spAutoFit/>
              </a:bodyPr>
              <a:lstStyle/>
              <a:p>
                <a:pPr algn="ctr"/>
                <a:r>
                  <a:rPr lang="en-US" altLang="zh-CN" sz="2800" dirty="0"/>
                  <a:t>Fig.3</a:t>
                </a:r>
                <a14:m>
                  <m:oMath xmlns:m="http://schemas.openxmlformats.org/officeDocument/2006/math">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 </m:t>
                        </m:r>
                        <m:r>
                          <a:rPr lang="zh-CN" altLang="en-US" sz="2800" i="1" smtClean="0">
                            <a:latin typeface="Cambria Math" panose="02040503050406030204" pitchFamily="18" charset="0"/>
                          </a:rPr>
                          <m:t>𝜂</m:t>
                        </m:r>
                      </m:e>
                      <m:sup>
                        <m:r>
                          <a:rPr lang="en-US" altLang="zh-CN" sz="2800" b="0" i="1" smtClean="0">
                            <a:latin typeface="Cambria Math" panose="02040503050406030204" pitchFamily="18" charset="0"/>
                          </a:rPr>
                          <m:t>′</m:t>
                        </m:r>
                      </m:sup>
                    </m:sSup>
                  </m:oMath>
                </a14:m>
                <a:r>
                  <a:rPr lang="zh-CN" altLang="en-US" sz="2800" dirty="0"/>
                  <a:t>信号的质量分布</a:t>
                </a:r>
              </a:p>
            </p:txBody>
          </p:sp>
        </mc:Choice>
        <mc:Fallback xmlns="">
          <p:sp>
            <p:nvSpPr>
              <p:cNvPr id="5" name="文本框 4">
                <a:extLst>
                  <a:ext uri="{FF2B5EF4-FFF2-40B4-BE49-F238E27FC236}">
                    <a16:creationId xmlns:a16="http://schemas.microsoft.com/office/drawing/2014/main" id="{8B12CB26-D723-8D33-E29F-FE52BDF76683}"/>
                  </a:ext>
                </a:extLst>
              </p:cNvPr>
              <p:cNvSpPr txBox="1">
                <a:spLocks noRot="1" noChangeAspect="1" noMove="1" noResize="1" noEditPoints="1" noAdjustHandles="1" noChangeArrowheads="1" noChangeShapeType="1" noTextEdit="1"/>
              </p:cNvSpPr>
              <p:nvPr/>
            </p:nvSpPr>
            <p:spPr>
              <a:xfrm>
                <a:off x="2861811" y="4253756"/>
                <a:ext cx="6468378" cy="523220"/>
              </a:xfrm>
              <a:prstGeom prst="rect">
                <a:avLst/>
              </a:prstGeom>
              <a:blipFill>
                <a:blip r:embed="rId3"/>
                <a:stretch>
                  <a:fillRect t="-17442" b="-337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494CAF8-DE4D-5AB8-6A35-3B39B29228AF}"/>
                  </a:ext>
                </a:extLst>
              </p:cNvPr>
              <p:cNvSpPr txBox="1"/>
              <p:nvPr/>
            </p:nvSpPr>
            <p:spPr>
              <a:xfrm>
                <a:off x="2212285" y="4936476"/>
                <a:ext cx="8851900" cy="954107"/>
              </a:xfrm>
              <a:prstGeom prst="rect">
                <a:avLst/>
              </a:prstGeom>
              <a:noFill/>
            </p:spPr>
            <p:txBody>
              <a:bodyPr wrap="square" rtlCol="0">
                <a:spAutoFit/>
              </a:bodyPr>
              <a:lstStyle/>
              <a:p>
                <a:r>
                  <a:rPr lang="zh-CN" altLang="en-US" sz="2800" dirty="0"/>
                  <a:t>对</a:t>
                </a:r>
                <a14:m>
                  <m:oMath xmlns:m="http://schemas.openxmlformats.org/officeDocument/2006/math">
                    <m:r>
                      <a:rPr lang="en-US" altLang="zh-CN" sz="2800" b="0" i="1" smtClean="0">
                        <a:latin typeface="Cambria Math" panose="02040503050406030204" pitchFamily="18" charset="0"/>
                      </a:rPr>
                      <m:t>[0.85,1.05]</m:t>
                    </m:r>
                    <m:f>
                      <m:fPr>
                        <m:type m:val="lin"/>
                        <m:ctrlPr>
                          <a:rPr lang="en-US" altLang="zh-CN" sz="2800" b="0" i="1" smtClean="0">
                            <a:latin typeface="Cambria Math" panose="02040503050406030204" pitchFamily="18" charset="0"/>
                          </a:rPr>
                        </m:ctrlPr>
                      </m:fPr>
                      <m:num>
                        <m:r>
                          <m:rPr>
                            <m:sty m:val="p"/>
                          </m:rPr>
                          <a:rPr lang="en-US" altLang="zh-CN" sz="2800" b="0" i="0" smtClean="0">
                            <a:solidFill>
                              <a:schemeClr val="tx1"/>
                            </a:solidFill>
                            <a:latin typeface="Cambria Math" panose="02040503050406030204" pitchFamily="18" charset="0"/>
                          </a:rPr>
                          <m:t>GeV</m:t>
                        </m:r>
                      </m:num>
                      <m:den>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𝑐</m:t>
                            </m:r>
                          </m:e>
                          <m:sup>
                            <m:r>
                              <a:rPr lang="en-US" altLang="zh-CN" sz="2800" b="0" i="1" smtClean="0">
                                <a:latin typeface="Cambria Math" panose="02040503050406030204" pitchFamily="18" charset="0"/>
                              </a:rPr>
                              <m:t>2</m:t>
                            </m:r>
                          </m:sup>
                        </m:sSup>
                      </m:den>
                    </m:f>
                  </m:oMath>
                </a14:m>
                <a:r>
                  <a:rPr lang="zh-CN" altLang="en-US" sz="2800" dirty="0"/>
                  <a:t>质量范围内</a:t>
                </a:r>
                <a14:m>
                  <m:oMath xmlns:m="http://schemas.openxmlformats.org/officeDocument/2006/math">
                    <m:r>
                      <a:rPr lang="en-US" altLang="zh-CN" sz="2800" b="0" i="1" smtClean="0">
                        <a:latin typeface="Cambria Math" panose="02040503050406030204" pitchFamily="18" charset="0"/>
                      </a:rPr>
                      <m:t>𝑀</m:t>
                    </m:r>
                    <m:r>
                      <a:rPr lang="en-US" altLang="zh-CN" sz="2800" b="0" i="1" smtClean="0">
                        <a:latin typeface="Cambria Math" panose="02040503050406030204" pitchFamily="18" charset="0"/>
                      </a:rPr>
                      <m:t>(</m:t>
                    </m:r>
                    <m:r>
                      <a:rPr lang="zh-CN" altLang="en-US" sz="2800" b="0" i="1" smtClean="0">
                        <a:latin typeface="Cambria Math" panose="02040503050406030204" pitchFamily="18" charset="0"/>
                      </a:rPr>
                      <m:t>𝛾</m:t>
                    </m:r>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r>
                      <a:rPr lang="en-US" altLang="zh-CN" sz="2800" b="0" i="1" smtClean="0">
                        <a:latin typeface="Cambria Math" panose="02040503050406030204" pitchFamily="18" charset="0"/>
                      </a:rPr>
                      <m:t>)</m:t>
                    </m:r>
                  </m:oMath>
                </a14:m>
                <a:r>
                  <a:rPr lang="en-US" altLang="zh-CN" sz="2800" dirty="0"/>
                  <a:t>,</a:t>
                </a:r>
                <a14:m>
                  <m:oMath xmlns:m="http://schemas.openxmlformats.org/officeDocument/2006/math">
                    <m:r>
                      <a:rPr lang="en-US" altLang="zh-CN" sz="2800" b="0" i="1" dirty="0" smtClean="0">
                        <a:latin typeface="Cambria Math" panose="02040503050406030204" pitchFamily="18" charset="0"/>
                      </a:rPr>
                      <m:t>𝑀</m:t>
                    </m:r>
                    <m:r>
                      <a:rPr lang="en-US" altLang="zh-CN" sz="2800" b="0" i="1" dirty="0" smtClean="0">
                        <a:latin typeface="Cambria Math" panose="02040503050406030204" pitchFamily="18" charset="0"/>
                      </a:rPr>
                      <m:t>(</m:t>
                    </m:r>
                    <m:r>
                      <a:rPr lang="zh-CN" altLang="en-US" sz="2800" b="0" i="1" dirty="0" smtClean="0">
                        <a:latin typeface="Cambria Math" panose="02040503050406030204" pitchFamily="18" charset="0"/>
                      </a:rPr>
                      <m:t>𝛾𝛾</m:t>
                    </m:r>
                    <m:sSup>
                      <m:sSupPr>
                        <m:ctrlPr>
                          <a:rPr lang="en-US" altLang="zh-CN" sz="2800" b="0" i="1" dirty="0" smtClean="0">
                            <a:latin typeface="Cambria Math" panose="02040503050406030204" pitchFamily="18" charset="0"/>
                          </a:rPr>
                        </m:ctrlPr>
                      </m:sSupPr>
                      <m:e>
                        <m:r>
                          <a:rPr lang="zh-CN" altLang="en-US" sz="2800" b="0" i="1" dirty="0" smtClean="0">
                            <a:latin typeface="Cambria Math" panose="02040503050406030204" pitchFamily="18" charset="0"/>
                          </a:rPr>
                          <m:t>𝜋</m:t>
                        </m:r>
                      </m:e>
                      <m:sup>
                        <m:r>
                          <a:rPr lang="en-US" altLang="zh-CN" sz="2800" b="0" i="1" dirty="0" smtClean="0">
                            <a:latin typeface="Cambria Math" panose="02040503050406030204" pitchFamily="18" charset="0"/>
                          </a:rPr>
                          <m:t>+</m:t>
                        </m:r>
                      </m:sup>
                    </m:sSup>
                    <m:sSup>
                      <m:sSupPr>
                        <m:ctrlPr>
                          <a:rPr lang="en-US" altLang="zh-CN" sz="2800" b="0" i="1" dirty="0" smtClean="0">
                            <a:latin typeface="Cambria Math" panose="02040503050406030204" pitchFamily="18" charset="0"/>
                          </a:rPr>
                        </m:ctrlPr>
                      </m:sSupPr>
                      <m:e>
                        <m:r>
                          <a:rPr lang="zh-CN" altLang="en-US" sz="2800" b="0" i="1" dirty="0" smtClean="0">
                            <a:latin typeface="Cambria Math" panose="02040503050406030204" pitchFamily="18" charset="0"/>
                          </a:rPr>
                          <m:t>𝜋</m:t>
                        </m:r>
                      </m:e>
                      <m:sup>
                        <m:r>
                          <a:rPr lang="en-US" altLang="zh-CN" sz="2800" b="0" i="1" dirty="0" smtClean="0">
                            <a:latin typeface="Cambria Math" panose="02040503050406030204" pitchFamily="18" charset="0"/>
                          </a:rPr>
                          <m:t>−</m:t>
                        </m:r>
                      </m:sup>
                    </m:sSup>
                    <m:r>
                      <a:rPr lang="en-US" altLang="zh-CN" sz="2800" b="0" i="1" dirty="0" smtClean="0">
                        <a:latin typeface="Cambria Math" panose="02040503050406030204" pitchFamily="18" charset="0"/>
                      </a:rPr>
                      <m:t>)</m:t>
                    </m:r>
                  </m:oMath>
                </a14:m>
                <a:r>
                  <a:rPr lang="zh-CN" altLang="en-US" sz="2800" dirty="0"/>
                  <a:t>分布进行不分</a:t>
                </a:r>
                <a:r>
                  <a:rPr lang="en-US" altLang="zh-CN" sz="2800" dirty="0"/>
                  <a:t>bin</a:t>
                </a:r>
                <a:r>
                  <a:rPr lang="zh-CN" altLang="en-US" sz="2800" dirty="0"/>
                  <a:t>的最大似然拟合。</a:t>
                </a:r>
              </a:p>
            </p:txBody>
          </p:sp>
        </mc:Choice>
        <mc:Fallback xmlns="">
          <p:sp>
            <p:nvSpPr>
              <p:cNvPr id="6" name="文本框 5">
                <a:extLst>
                  <a:ext uri="{FF2B5EF4-FFF2-40B4-BE49-F238E27FC236}">
                    <a16:creationId xmlns:a16="http://schemas.microsoft.com/office/drawing/2014/main" id="{F494CAF8-DE4D-5AB8-6A35-3B39B29228AF}"/>
                  </a:ext>
                </a:extLst>
              </p:cNvPr>
              <p:cNvSpPr txBox="1">
                <a:spLocks noRot="1" noChangeAspect="1" noMove="1" noResize="1" noEditPoints="1" noAdjustHandles="1" noChangeArrowheads="1" noChangeShapeType="1" noTextEdit="1"/>
              </p:cNvSpPr>
              <p:nvPr/>
            </p:nvSpPr>
            <p:spPr>
              <a:xfrm>
                <a:off x="2212285" y="4936476"/>
                <a:ext cx="8851900" cy="954107"/>
              </a:xfrm>
              <a:prstGeom prst="rect">
                <a:avLst/>
              </a:prstGeom>
              <a:blipFill>
                <a:blip r:embed="rId4"/>
                <a:stretch>
                  <a:fillRect l="-1446" t="-9615" b="-18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737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446542" y="349172"/>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4.</a:t>
            </a:r>
            <a:r>
              <a:rPr lang="zh-CN" altLang="en-US" sz="2800" b="1" spc="-120" dirty="0">
                <a:solidFill>
                  <a:srgbClr val="50B4C8"/>
                </a:solidFill>
                <a:latin typeface="宋体" panose="02010600030101010101" pitchFamily="2" charset="-122"/>
                <a:ea typeface="宋体" panose="02010600030101010101" pitchFamily="2" charset="-122"/>
              </a:rPr>
              <a:t> 数据与信号</a:t>
            </a:r>
            <a:r>
              <a:rPr lang="en-US" altLang="zh-CN" sz="2800" b="1" spc="-120" dirty="0">
                <a:solidFill>
                  <a:srgbClr val="50B4C8"/>
                </a:solidFill>
                <a:latin typeface="宋体" panose="02010600030101010101" pitchFamily="2" charset="-122"/>
                <a:ea typeface="宋体" panose="02010600030101010101" pitchFamily="2" charset="-122"/>
              </a:rPr>
              <a:t>MC</a:t>
            </a:r>
            <a:r>
              <a:rPr lang="zh-CN" altLang="en-US" sz="2800" b="1" spc="-120" dirty="0">
                <a:solidFill>
                  <a:srgbClr val="50B4C8"/>
                </a:solidFill>
                <a:latin typeface="宋体" panose="02010600030101010101" pitchFamily="2" charset="-122"/>
                <a:ea typeface="宋体" panose="02010600030101010101" pitchFamily="2" charset="-122"/>
              </a:rPr>
              <a:t>的比较</a:t>
            </a:r>
          </a:p>
        </p:txBody>
      </p:sp>
      <p:pic>
        <p:nvPicPr>
          <p:cNvPr id="3" name="图片 2">
            <a:extLst>
              <a:ext uri="{FF2B5EF4-FFF2-40B4-BE49-F238E27FC236}">
                <a16:creationId xmlns:a16="http://schemas.microsoft.com/office/drawing/2014/main" id="{EB37F6E7-3634-E2D8-3CE0-232FB8540DA4}"/>
              </a:ext>
            </a:extLst>
          </p:cNvPr>
          <p:cNvPicPr>
            <a:picLocks noChangeAspect="1"/>
          </p:cNvPicPr>
          <p:nvPr/>
        </p:nvPicPr>
        <p:blipFill>
          <a:blip r:embed="rId2"/>
          <a:stretch>
            <a:fillRect/>
          </a:stretch>
        </p:blipFill>
        <p:spPr>
          <a:xfrm>
            <a:off x="3061864" y="1443742"/>
            <a:ext cx="6068272" cy="2800741"/>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AD74C48-A369-4836-78E4-960A406553F3}"/>
                  </a:ext>
                </a:extLst>
              </p:cNvPr>
              <p:cNvSpPr txBox="1"/>
              <p:nvPr/>
            </p:nvSpPr>
            <p:spPr>
              <a:xfrm>
                <a:off x="2884064" y="4244483"/>
                <a:ext cx="6068272" cy="954107"/>
              </a:xfrm>
              <a:prstGeom prst="rect">
                <a:avLst/>
              </a:prstGeom>
              <a:noFill/>
            </p:spPr>
            <p:txBody>
              <a:bodyPr wrap="square" rtlCol="0">
                <a:spAutoFit/>
              </a:bodyPr>
              <a:lstStyle/>
              <a:p>
                <a:pPr algn="ctr"/>
                <a:r>
                  <a:rPr lang="en-US" altLang="zh-CN" sz="2800" dirty="0"/>
                  <a:t>Fig.4</a:t>
                </a:r>
                <a14:m>
                  <m:oMath xmlns:m="http://schemas.openxmlformats.org/officeDocument/2006/math">
                    <m:r>
                      <a:rPr lang="en-US" altLang="zh-CN" sz="2800" b="0" i="0" smtClean="0">
                        <a:latin typeface="Cambria Math" panose="02040503050406030204" pitchFamily="18" charset="0"/>
                      </a:rPr>
                      <m:t> </m:t>
                    </m:r>
                    <m:r>
                      <a:rPr lang="zh-CN" altLang="en-US" sz="2800" i="1" smtClean="0">
                        <a:latin typeface="Cambria Math" panose="02040503050406030204" pitchFamily="18" charset="0"/>
                      </a:rPr>
                      <m:t>𝜂</m:t>
                    </m:r>
                  </m:oMath>
                </a14:m>
                <a:r>
                  <a:rPr lang="zh-CN" altLang="en-US" sz="2800" dirty="0"/>
                  <a:t>质量区域</a:t>
                </a:r>
                <a14:m>
                  <m:oMath xmlns:m="http://schemas.openxmlformats.org/officeDocument/2006/math">
                    <m:r>
                      <a:rPr lang="en-US" altLang="zh-CN" sz="2800" b="0" i="1" smtClean="0">
                        <a:latin typeface="Cambria Math" panose="02040503050406030204" pitchFamily="18" charset="0"/>
                      </a:rPr>
                      <m:t>[0.93,0.98]</m:t>
                    </m:r>
                    <m:f>
                      <m:fPr>
                        <m:type m:val="lin"/>
                        <m:ctrlPr>
                          <a:rPr lang="en-US" altLang="zh-CN" sz="2800" b="0" i="1" smtClean="0">
                            <a:latin typeface="Cambria Math" panose="02040503050406030204" pitchFamily="18" charset="0"/>
                          </a:rPr>
                        </m:ctrlPr>
                      </m:fPr>
                      <m:num>
                        <m:r>
                          <m:rPr>
                            <m:sty m:val="p"/>
                          </m:rPr>
                          <a:rPr lang="en-US" altLang="zh-CN" sz="2800" b="0" i="0" smtClean="0">
                            <a:solidFill>
                              <a:schemeClr val="tx1"/>
                            </a:solidFill>
                            <a:latin typeface="Cambria Math" panose="02040503050406030204" pitchFamily="18" charset="0"/>
                          </a:rPr>
                          <m:t>GeV</m:t>
                        </m:r>
                      </m:num>
                      <m:den>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𝑐</m:t>
                            </m:r>
                          </m:e>
                          <m:sup>
                            <m:r>
                              <a:rPr lang="en-US" altLang="zh-CN" sz="2800" b="0" i="1" smtClean="0">
                                <a:latin typeface="Cambria Math" panose="02040503050406030204" pitchFamily="18" charset="0"/>
                              </a:rPr>
                              <m:t>2</m:t>
                            </m:r>
                          </m:sup>
                        </m:sSup>
                      </m:den>
                    </m:f>
                  </m:oMath>
                </a14:m>
                <a:r>
                  <a:rPr lang="zh-CN" altLang="en-US" sz="2800" dirty="0"/>
                  <a:t>内</a:t>
                </a:r>
                <a14:m>
                  <m:oMath xmlns:m="http://schemas.openxmlformats.org/officeDocument/2006/math">
                    <m:r>
                      <a:rPr lang="en-US" altLang="zh-CN" sz="2800" b="0" i="1" dirty="0" smtClean="0">
                        <a:latin typeface="Cambria Math" panose="02040503050406030204" pitchFamily="18" charset="0"/>
                      </a:rPr>
                      <m:t>𝑀</m:t>
                    </m:r>
                    <m:r>
                      <a:rPr lang="en-US" altLang="zh-CN" sz="2800" b="0" i="1" dirty="0" smtClean="0">
                        <a:latin typeface="Cambria Math" panose="02040503050406030204" pitchFamily="18" charset="0"/>
                      </a:rPr>
                      <m:t>(</m:t>
                    </m:r>
                    <m:sSup>
                      <m:sSupPr>
                        <m:ctrlPr>
                          <a:rPr lang="en-US" altLang="zh-CN" sz="2800" b="0" i="1" dirty="0" smtClean="0">
                            <a:latin typeface="Cambria Math" panose="02040503050406030204" pitchFamily="18" charset="0"/>
                          </a:rPr>
                        </m:ctrlPr>
                      </m:sSupPr>
                      <m:e>
                        <m:r>
                          <a:rPr lang="en-US" altLang="zh-CN" sz="2800" b="0" i="1" dirty="0" smtClean="0">
                            <a:latin typeface="Cambria Math" panose="02040503050406030204" pitchFamily="18" charset="0"/>
                          </a:rPr>
                          <m:t>𝑒</m:t>
                        </m:r>
                      </m:e>
                      <m:sup>
                        <m:r>
                          <a:rPr lang="en-US" altLang="zh-CN" sz="2800" b="0" i="1" dirty="0" smtClean="0">
                            <a:latin typeface="Cambria Math" panose="02040503050406030204" pitchFamily="18" charset="0"/>
                          </a:rPr>
                          <m:t>+</m:t>
                        </m:r>
                      </m:sup>
                    </m:sSup>
                    <m:sSup>
                      <m:sSupPr>
                        <m:ctrlPr>
                          <a:rPr lang="en-US" altLang="zh-CN" sz="2800" b="0" i="1" dirty="0" smtClean="0">
                            <a:latin typeface="Cambria Math" panose="02040503050406030204" pitchFamily="18" charset="0"/>
                          </a:rPr>
                        </m:ctrlPr>
                      </m:sSupPr>
                      <m:e>
                        <m:r>
                          <a:rPr lang="en-US" altLang="zh-CN" sz="2800" b="0" i="1" dirty="0" smtClean="0">
                            <a:latin typeface="Cambria Math" panose="02040503050406030204" pitchFamily="18" charset="0"/>
                          </a:rPr>
                          <m:t>𝑒</m:t>
                        </m:r>
                      </m:e>
                      <m:sup>
                        <m:r>
                          <a:rPr lang="en-US" altLang="zh-CN" sz="2800" b="0" i="1" dirty="0" smtClean="0">
                            <a:latin typeface="Cambria Math" panose="02040503050406030204" pitchFamily="18" charset="0"/>
                          </a:rPr>
                          <m:t>−</m:t>
                        </m:r>
                      </m:sup>
                    </m:sSup>
                    <m:r>
                      <a:rPr lang="en-US" altLang="zh-CN" sz="2800" b="0" i="1" dirty="0" smtClean="0">
                        <a:latin typeface="Cambria Math" panose="02040503050406030204" pitchFamily="18" charset="0"/>
                      </a:rPr>
                      <m:t>)</m:t>
                    </m:r>
                  </m:oMath>
                </a14:m>
                <a:r>
                  <a:rPr lang="zh-CN" altLang="en-US" sz="2800" dirty="0"/>
                  <a:t>的分布</a:t>
                </a:r>
                <a:endParaRPr lang="en-US" altLang="zh-CN" sz="2800" dirty="0"/>
              </a:p>
            </p:txBody>
          </p:sp>
        </mc:Choice>
        <mc:Fallback xmlns="">
          <p:sp>
            <p:nvSpPr>
              <p:cNvPr id="4" name="文本框 3">
                <a:extLst>
                  <a:ext uri="{FF2B5EF4-FFF2-40B4-BE49-F238E27FC236}">
                    <a16:creationId xmlns:a16="http://schemas.microsoft.com/office/drawing/2014/main" id="{7AD74C48-A369-4836-78E4-960A406553F3}"/>
                  </a:ext>
                </a:extLst>
              </p:cNvPr>
              <p:cNvSpPr txBox="1">
                <a:spLocks noRot="1" noChangeAspect="1" noMove="1" noResize="1" noEditPoints="1" noAdjustHandles="1" noChangeArrowheads="1" noChangeShapeType="1" noTextEdit="1"/>
              </p:cNvSpPr>
              <p:nvPr/>
            </p:nvSpPr>
            <p:spPr>
              <a:xfrm>
                <a:off x="2884064" y="4244483"/>
                <a:ext cx="6068272" cy="954107"/>
              </a:xfrm>
              <a:prstGeom prst="rect">
                <a:avLst/>
              </a:prstGeom>
              <a:blipFill>
                <a:blip r:embed="rId3"/>
                <a:stretch>
                  <a:fillRect t="-8917" b="-140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388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542235" y="55119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4</a:t>
            </a:r>
            <a:r>
              <a:rPr lang="en-US" altLang="zh-CN" sz="2800" b="1" spc="-120" dirty="0">
                <a:solidFill>
                  <a:srgbClr val="50B4C8"/>
                </a:solidFill>
                <a:latin typeface="宋体" panose="02010600030101010101" pitchFamily="2" charset="-122"/>
                <a:ea typeface="宋体" panose="02010600030101010101" pitchFamily="2" charset="-122"/>
              </a:rPr>
              <a:t>.</a:t>
            </a:r>
            <a:r>
              <a:rPr lang="zh-CN" altLang="en-US" sz="2800" b="1" spc="-120" dirty="0">
                <a:solidFill>
                  <a:srgbClr val="50B4C8"/>
                </a:solidFill>
                <a:latin typeface="宋体" panose="02010600030101010101" pitchFamily="2" charset="-122"/>
                <a:ea typeface="宋体" panose="02010600030101010101" pitchFamily="2" charset="-122"/>
              </a:rPr>
              <a:t>分支比的计算</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6603EA2-7C98-5DE5-2C81-C7F380AE38B7}"/>
                  </a:ext>
                </a:extLst>
              </p:cNvPr>
              <p:cNvSpPr txBox="1"/>
              <p:nvPr/>
            </p:nvSpPr>
            <p:spPr>
              <a:xfrm>
                <a:off x="1829809" y="1629544"/>
                <a:ext cx="8064500" cy="10401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𝐵</m:t>
                      </m:r>
                      <m:d>
                        <m:dPr>
                          <m:ctrlPr>
                            <a:rPr lang="en-US" altLang="zh-CN" sz="2800" b="0" i="1" smtClean="0">
                              <a:latin typeface="Cambria Math" panose="02040503050406030204" pitchFamily="18" charset="0"/>
                            </a:rPr>
                          </m:ctrlPr>
                        </m:dPr>
                        <m:e>
                          <m:r>
                            <a:rPr lang="zh-CN" altLang="en-US" sz="2800" b="0" i="1" smtClean="0">
                              <a:latin typeface="Cambria Math" panose="02040503050406030204" pitchFamily="18" charset="0"/>
                            </a:rPr>
                            <m:t>𝜓</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3686</m:t>
                              </m:r>
                            </m:e>
                          </m:d>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𝜂</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e>
                      </m:d>
                      <m:r>
                        <a:rPr lang="en-US" altLang="zh-CN" sz="2800" b="0" i="1" smtClean="0">
                          <a:latin typeface="Cambria Math" panose="02040503050406030204" pitchFamily="18" charset="0"/>
                          <a:ea typeface="Cambria Math" panose="02040503050406030204" pitchFamily="18" charset="0"/>
                        </a:rPr>
                        <m:t>=</m:t>
                      </m:r>
                      <m:f>
                        <m:fPr>
                          <m:ctrlPr>
                            <a:rPr lang="en-US" altLang="zh-CN" sz="2800" b="0" i="1" smtClean="0">
                              <a:latin typeface="Cambria Math" panose="02040503050406030204" pitchFamily="18" charset="0"/>
                              <a:ea typeface="Cambria Math" panose="02040503050406030204" pitchFamily="18" charset="0"/>
                            </a:rPr>
                          </m:ctrlPr>
                        </m:fPr>
                        <m:num>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𝑁</m:t>
                              </m:r>
                            </m:e>
                            <m:sub>
                              <m:r>
                                <a:rPr lang="en-US" altLang="zh-CN" sz="2800" b="0" i="1" smtClean="0">
                                  <a:latin typeface="Cambria Math" panose="02040503050406030204" pitchFamily="18" charset="0"/>
                                  <a:ea typeface="Cambria Math" panose="02040503050406030204" pitchFamily="18" charset="0"/>
                                </a:rPr>
                                <m:t>𝑠𝑖𝑔</m:t>
                              </m:r>
                            </m:sub>
                          </m:sSub>
                        </m:num>
                        <m:den>
                          <m:sSub>
                            <m:sSubPr>
                              <m:ctrlPr>
                                <a:rPr lang="en-US" altLang="zh-CN" sz="2800" b="0" i="1" smtClean="0">
                                  <a:latin typeface="Cambria Math" panose="02040503050406030204" pitchFamily="18" charset="0"/>
                                  <a:ea typeface="Cambria Math" panose="02040503050406030204" pitchFamily="18" charset="0"/>
                                </a:rPr>
                              </m:ctrlPr>
                            </m:sSubPr>
                            <m:e>
                              <m:r>
                                <a:rPr lang="en-US" altLang="zh-CN" sz="2800" b="0" i="1" smtClean="0">
                                  <a:latin typeface="Cambria Math" panose="02040503050406030204" pitchFamily="18" charset="0"/>
                                  <a:ea typeface="Cambria Math" panose="02040503050406030204" pitchFamily="18" charset="0"/>
                                </a:rPr>
                                <m:t>𝑁</m:t>
                              </m:r>
                            </m:e>
                            <m:sub>
                              <m:r>
                                <a:rPr lang="zh-CN" altLang="en-US" sz="2800" b="0" i="1" smtClean="0">
                                  <a:latin typeface="Cambria Math" panose="02040503050406030204" pitchFamily="18" charset="0"/>
                                  <a:ea typeface="Cambria Math" panose="02040503050406030204" pitchFamily="18" charset="0"/>
                                </a:rPr>
                                <m:t>𝜓</m:t>
                              </m:r>
                              <m:r>
                                <a:rPr lang="en-US" altLang="zh-CN" sz="2800" b="0" i="1" smtClean="0">
                                  <a:latin typeface="Cambria Math" panose="02040503050406030204" pitchFamily="18" charset="0"/>
                                  <a:ea typeface="Cambria Math" panose="02040503050406030204" pitchFamily="18" charset="0"/>
                                </a:rPr>
                                <m:t>(3686)</m:t>
                              </m:r>
                            </m:sub>
                          </m:sSub>
                          <m:r>
                            <a:rPr lang="en-US" altLang="zh-CN" sz="2800" b="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𝐵</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Cambria Math" panose="02040503050406030204" pitchFamily="18" charset="0"/>
                                </a:rPr>
                                <m:t>𝜂</m:t>
                              </m:r>
                            </m:e>
                            <m:sup>
                              <m:r>
                                <a:rPr lang="en-US" altLang="zh-CN" sz="2800" b="0" i="1" smtClean="0">
                                  <a:latin typeface="Cambria Math" panose="02040503050406030204" pitchFamily="18" charset="0"/>
                                  <a:ea typeface="Cambria Math" panose="02040503050406030204" pitchFamily="18" charset="0"/>
                                </a:rPr>
                                <m:t>′</m:t>
                              </m:r>
                            </m:sup>
                          </m:sSup>
                          <m:r>
                            <a:rPr lang="en-US" altLang="zh-CN" sz="2800" b="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𝑋</m:t>
                          </m:r>
                          <m:r>
                            <a:rPr lang="en-US" altLang="zh-CN" sz="2800" b="0" i="1" smtClean="0">
                              <a:latin typeface="Cambria Math" panose="02040503050406030204" pitchFamily="18" charset="0"/>
                              <a:ea typeface="Cambria Math" panose="02040503050406030204" pitchFamily="18" charset="0"/>
                            </a:rPr>
                            <m:t>)∙</m:t>
                          </m:r>
                          <m:r>
                            <a:rPr lang="zh-CN" altLang="en-US" sz="2800" b="0" i="1" smtClean="0">
                              <a:latin typeface="Cambria Math" panose="02040503050406030204" pitchFamily="18" charset="0"/>
                              <a:ea typeface="Cambria Math" panose="02040503050406030204" pitchFamily="18" charset="0"/>
                            </a:rPr>
                            <m:t>𝜖</m:t>
                          </m:r>
                        </m:den>
                      </m:f>
                    </m:oMath>
                  </m:oMathPara>
                </a14:m>
                <a:endParaRPr lang="zh-CN" altLang="en-US" sz="2800" dirty="0"/>
              </a:p>
            </p:txBody>
          </p:sp>
        </mc:Choice>
        <mc:Fallback xmlns="">
          <p:sp>
            <p:nvSpPr>
              <p:cNvPr id="4" name="文本框 3">
                <a:extLst>
                  <a:ext uri="{FF2B5EF4-FFF2-40B4-BE49-F238E27FC236}">
                    <a16:creationId xmlns:a16="http://schemas.microsoft.com/office/drawing/2014/main" id="{A6603EA2-7C98-5DE5-2C81-C7F380AE38B7}"/>
                  </a:ext>
                </a:extLst>
              </p:cNvPr>
              <p:cNvSpPr txBox="1">
                <a:spLocks noRot="1" noChangeAspect="1" noMove="1" noResize="1" noEditPoints="1" noAdjustHandles="1" noChangeArrowheads="1" noChangeShapeType="1" noTextEdit="1"/>
              </p:cNvSpPr>
              <p:nvPr/>
            </p:nvSpPr>
            <p:spPr>
              <a:xfrm>
                <a:off x="1829809" y="1629544"/>
                <a:ext cx="8064500" cy="1040157"/>
              </a:xfrm>
              <a:prstGeom prst="rect">
                <a:avLst/>
              </a:prstGeom>
              <a:blipFill>
                <a:blip r:embed="rId2"/>
                <a:stretch>
                  <a:fillRect b="-6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0AC84DE-986C-FD2F-D66B-6E14D935C6F3}"/>
                  </a:ext>
                </a:extLst>
              </p:cNvPr>
              <p:cNvSpPr txBox="1"/>
              <p:nvPr/>
            </p:nvSpPr>
            <p:spPr>
              <a:xfrm>
                <a:off x="137459" y="1212991"/>
                <a:ext cx="7302500" cy="523220"/>
              </a:xfrm>
              <a:prstGeom prst="rect">
                <a:avLst/>
              </a:prstGeom>
              <a:noFill/>
            </p:spPr>
            <p:txBody>
              <a:bodyPr wrap="square" rtlCol="0">
                <a:spAutoFit/>
              </a:bodyPr>
              <a:lstStyle/>
              <a:p>
                <a:pPr algn="ctr"/>
                <a:r>
                  <a:rPr lang="zh-CN" altLang="en-US" sz="2800" dirty="0"/>
                  <a:t>两种</a:t>
                </a:r>
                <a14:m>
                  <m:oMath xmlns:m="http://schemas.openxmlformats.org/officeDocument/2006/math">
                    <m:sSup>
                      <m:sSupPr>
                        <m:ctrlPr>
                          <a:rPr lang="en-US" altLang="zh-CN" sz="2800" i="1" smtClean="0">
                            <a:latin typeface="Cambria Math" panose="02040503050406030204" pitchFamily="18" charset="0"/>
                          </a:rPr>
                        </m:ctrlPr>
                      </m:sSupPr>
                      <m:e>
                        <m:r>
                          <a:rPr lang="zh-CN" altLang="en-US" sz="2800" i="1" smtClean="0">
                            <a:latin typeface="Cambria Math" panose="02040503050406030204" pitchFamily="18" charset="0"/>
                          </a:rPr>
                          <m:t>𝜂</m:t>
                        </m:r>
                      </m:e>
                      <m:sup>
                        <m:r>
                          <a:rPr lang="en-US" altLang="zh-CN" sz="2800" b="0" i="1" smtClean="0">
                            <a:latin typeface="Cambria Math" panose="02040503050406030204" pitchFamily="18" charset="0"/>
                          </a:rPr>
                          <m:t>′</m:t>
                        </m:r>
                      </m:sup>
                    </m:sSup>
                  </m:oMath>
                </a14:m>
                <a:r>
                  <a:rPr lang="zh-CN" altLang="en-US" sz="2800" dirty="0"/>
                  <a:t>衰变模式分支比计算</a:t>
                </a:r>
              </a:p>
            </p:txBody>
          </p:sp>
        </mc:Choice>
        <mc:Fallback xmlns="">
          <p:sp>
            <p:nvSpPr>
              <p:cNvPr id="5" name="文本框 4">
                <a:extLst>
                  <a:ext uri="{FF2B5EF4-FFF2-40B4-BE49-F238E27FC236}">
                    <a16:creationId xmlns:a16="http://schemas.microsoft.com/office/drawing/2014/main" id="{20AC84DE-986C-FD2F-D66B-6E14D935C6F3}"/>
                  </a:ext>
                </a:extLst>
              </p:cNvPr>
              <p:cNvSpPr txBox="1">
                <a:spLocks noRot="1" noChangeAspect="1" noMove="1" noResize="1" noEditPoints="1" noAdjustHandles="1" noChangeArrowheads="1" noChangeShapeType="1" noTextEdit="1"/>
              </p:cNvSpPr>
              <p:nvPr/>
            </p:nvSpPr>
            <p:spPr>
              <a:xfrm>
                <a:off x="137459" y="1212991"/>
                <a:ext cx="7302500" cy="523220"/>
              </a:xfrm>
              <a:prstGeom prst="rect">
                <a:avLst/>
              </a:prstGeom>
              <a:blipFill>
                <a:blip r:embed="rId3"/>
                <a:stretch>
                  <a:fillRect t="-16667" b="-28571"/>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A3D7BE8E-D435-4CCE-CED0-3AE3817BEC88}"/>
              </a:ext>
            </a:extLst>
          </p:cNvPr>
          <p:cNvPicPr>
            <a:picLocks noChangeAspect="1"/>
          </p:cNvPicPr>
          <p:nvPr/>
        </p:nvPicPr>
        <p:blipFill>
          <a:blip r:embed="rId4"/>
          <a:stretch>
            <a:fillRect/>
          </a:stretch>
        </p:blipFill>
        <p:spPr>
          <a:xfrm>
            <a:off x="693899" y="2817057"/>
            <a:ext cx="9826009" cy="2548049"/>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2CBAB89-C49A-B3E0-51CF-5405EDF8BA8D}"/>
                  </a:ext>
                </a:extLst>
              </p:cNvPr>
              <p:cNvSpPr txBox="1"/>
              <p:nvPr/>
            </p:nvSpPr>
            <p:spPr>
              <a:xfrm>
                <a:off x="693899" y="5645009"/>
                <a:ext cx="9826008" cy="954107"/>
              </a:xfrm>
              <a:prstGeom prst="rect">
                <a:avLst/>
              </a:prstGeom>
              <a:noFill/>
            </p:spPr>
            <p:txBody>
              <a:bodyPr wrap="square">
                <a:spAutoFit/>
              </a:bodyPr>
              <a:lstStyle/>
              <a:p>
                <a:r>
                  <a:rPr lang="zh-CN" altLang="en-US" sz="2800" dirty="0"/>
                  <a:t>经过加权平均结果计算</a:t>
                </a:r>
                <a14:m>
                  <m:oMath xmlns:m="http://schemas.openxmlformats.org/officeDocument/2006/math">
                    <m:r>
                      <a:rPr lang="zh-CN" altLang="en-US" sz="2800" i="1" smtClean="0">
                        <a:latin typeface="Cambria Math" panose="02040503050406030204" pitchFamily="18" charset="0"/>
                      </a:rPr>
                      <m:t>𝜓</m:t>
                    </m:r>
                    <m:r>
                      <a:rPr lang="en-US" altLang="zh-CN" sz="2800" b="0" i="1" smtClean="0">
                        <a:latin typeface="Cambria Math" panose="02040503050406030204" pitchFamily="18" charset="0"/>
                      </a:rPr>
                      <m:t>(3686)</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𝜂</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oMath>
                </a14:m>
                <a:r>
                  <a:rPr lang="zh-CN" altLang="en-US" sz="2800" dirty="0"/>
                  <a:t>的分支比为</a:t>
                </a:r>
                <a:endParaRPr lang="en-US" altLang="zh-CN" sz="28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800" b="0" i="0" smtClean="0">
                          <a:latin typeface="Cambria Math" panose="02040503050406030204" pitchFamily="18" charset="0"/>
                        </a:rPr>
                        <m:t>(</m:t>
                      </m:r>
                      <m:r>
                        <a:rPr lang="en-US" altLang="zh-CN" sz="2800" b="0" i="1" smtClean="0">
                          <a:latin typeface="Cambria Math" panose="02040503050406030204" pitchFamily="18" charset="0"/>
                        </a:rPr>
                        <m:t>1.90</m:t>
                      </m:r>
                      <m:r>
                        <a:rPr lang="en-US" altLang="zh-CN" sz="2800" b="0" i="1" smtClean="0">
                          <a:latin typeface="Cambria Math" panose="02040503050406030204" pitchFamily="18" charset="0"/>
                          <a:ea typeface="Cambria Math" panose="02040503050406030204" pitchFamily="18" charset="0"/>
                        </a:rPr>
                        <m:t>±0.25±0.11)×</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10</m:t>
                          </m:r>
                        </m:e>
                        <m:sup>
                          <m:r>
                            <a:rPr lang="en-US" altLang="zh-CN" sz="2800" b="0" i="1" smtClean="0">
                              <a:latin typeface="Cambria Math" panose="02040503050406030204" pitchFamily="18" charset="0"/>
                              <a:ea typeface="Cambria Math" panose="02040503050406030204" pitchFamily="18" charset="0"/>
                            </a:rPr>
                            <m:t>−6</m:t>
                          </m:r>
                        </m:sup>
                      </m:sSup>
                    </m:oMath>
                  </m:oMathPara>
                </a14:m>
                <a:endParaRPr lang="zh-CN" altLang="en-US" sz="2800" dirty="0"/>
              </a:p>
            </p:txBody>
          </p:sp>
        </mc:Choice>
        <mc:Fallback xmlns="">
          <p:sp>
            <p:nvSpPr>
              <p:cNvPr id="3" name="文本框 2">
                <a:extLst>
                  <a:ext uri="{FF2B5EF4-FFF2-40B4-BE49-F238E27FC236}">
                    <a16:creationId xmlns:a16="http://schemas.microsoft.com/office/drawing/2014/main" id="{C2CBAB89-C49A-B3E0-51CF-5405EDF8BA8D}"/>
                  </a:ext>
                </a:extLst>
              </p:cNvPr>
              <p:cNvSpPr txBox="1">
                <a:spLocks noRot="1" noChangeAspect="1" noMove="1" noResize="1" noEditPoints="1" noAdjustHandles="1" noChangeArrowheads="1" noChangeShapeType="1" noTextEdit="1"/>
              </p:cNvSpPr>
              <p:nvPr/>
            </p:nvSpPr>
            <p:spPr>
              <a:xfrm>
                <a:off x="693899" y="5645009"/>
                <a:ext cx="9826008" cy="954107"/>
              </a:xfrm>
              <a:prstGeom prst="rect">
                <a:avLst/>
              </a:prstGeom>
              <a:blipFill>
                <a:blip r:embed="rId5"/>
                <a:stretch>
                  <a:fillRect l="-1290" t="-9211" b="-105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466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542235" y="55119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5.</a:t>
            </a:r>
            <a:r>
              <a:rPr lang="zh-CN" altLang="en-US" sz="2800" b="1" spc="-120" dirty="0">
                <a:solidFill>
                  <a:srgbClr val="50B4C8"/>
                </a:solidFill>
                <a:latin typeface="宋体" panose="02010600030101010101" pitchFamily="2" charset="-122"/>
                <a:ea typeface="宋体" panose="02010600030101010101" pitchFamily="2" charset="-122"/>
              </a:rPr>
              <a:t>系统误差分析</a:t>
            </a:r>
          </a:p>
        </p:txBody>
      </p:sp>
      <p:pic>
        <p:nvPicPr>
          <p:cNvPr id="4" name="图片 3">
            <a:extLst>
              <a:ext uri="{FF2B5EF4-FFF2-40B4-BE49-F238E27FC236}">
                <a16:creationId xmlns:a16="http://schemas.microsoft.com/office/drawing/2014/main" id="{C9BEADEF-AC3B-156B-FD4A-ACED2DD8773C}"/>
              </a:ext>
            </a:extLst>
          </p:cNvPr>
          <p:cNvPicPr>
            <a:picLocks noChangeAspect="1"/>
          </p:cNvPicPr>
          <p:nvPr/>
        </p:nvPicPr>
        <p:blipFill>
          <a:blip r:embed="rId2"/>
          <a:stretch>
            <a:fillRect/>
          </a:stretch>
        </p:blipFill>
        <p:spPr>
          <a:xfrm>
            <a:off x="2076193" y="1074410"/>
            <a:ext cx="8274505" cy="4693726"/>
          </a:xfrm>
          <a:prstGeom prst="rect">
            <a:avLst/>
          </a:prstGeom>
        </p:spPr>
      </p:pic>
    </p:spTree>
    <p:extLst>
      <p:ext uri="{BB962C8B-B14F-4D97-AF65-F5344CB8AC3E}">
        <p14:creationId xmlns:p14="http://schemas.microsoft.com/office/powerpoint/2010/main" val="284406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B42BA9E-B8D8-8E90-0E91-511AE755103A}"/>
              </a:ext>
            </a:extLst>
          </p:cNvPr>
          <p:cNvSpPr txBox="1"/>
          <p:nvPr/>
        </p:nvSpPr>
        <p:spPr>
          <a:xfrm>
            <a:off x="446542" y="466129"/>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800" b="1" spc="-120" dirty="0">
                <a:solidFill>
                  <a:srgbClr val="50B4C8"/>
                </a:solidFill>
                <a:latin typeface="宋体" panose="02010600030101010101" pitchFamily="2" charset="-122"/>
                <a:ea typeface="宋体" panose="02010600030101010101" pitchFamily="2" charset="-122"/>
              </a:rPr>
              <a:t>总结</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BB3384A-6A8E-8C69-E969-7963518DF1F2}"/>
                  </a:ext>
                </a:extLst>
              </p:cNvPr>
              <p:cNvSpPr txBox="1"/>
              <p:nvPr/>
            </p:nvSpPr>
            <p:spPr>
              <a:xfrm>
                <a:off x="1066800" y="1155076"/>
                <a:ext cx="10058400" cy="4547848"/>
              </a:xfrm>
              <a:prstGeom prst="rect">
                <a:avLst/>
              </a:prstGeom>
              <a:noFill/>
            </p:spPr>
            <p:txBody>
              <a:bodyPr wrap="square" rtlCol="0">
                <a:spAutoFit/>
              </a:bodyPr>
              <a:lstStyle/>
              <a:p>
                <a:pPr>
                  <a:lnSpc>
                    <a:spcPct val="150000"/>
                  </a:lnSpc>
                </a:pPr>
                <a:r>
                  <a:rPr lang="zh-CN" altLang="en-US" sz="2800" b="0" i="0" dirty="0">
                    <a:solidFill>
                      <a:srgbClr val="151920"/>
                    </a:solidFill>
                    <a:effectLst/>
                    <a:latin typeface="Microsoft YaHei" panose="020B0503020204020204" pitchFamily="34" charset="-122"/>
                    <a:ea typeface="Microsoft YaHei" panose="020B0503020204020204" pitchFamily="34" charset="-122"/>
                  </a:rPr>
                  <a:t>通过使用</a:t>
                </a:r>
                <a:r>
                  <a:rPr lang="en-US" altLang="zh-CN" sz="2800" dirty="0">
                    <a:solidFill>
                      <a:srgbClr val="151920"/>
                    </a:solidFill>
                    <a:latin typeface="Microsoft YaHei" panose="020B0503020204020204" pitchFamily="34" charset="-122"/>
                    <a:ea typeface="Microsoft YaHei" panose="020B0503020204020204" pitchFamily="34" charset="-122"/>
                  </a:rPr>
                  <a:t>BESIII</a:t>
                </a:r>
                <a:r>
                  <a:rPr lang="zh-CN" altLang="en-US" sz="2800" b="0" i="0" dirty="0">
                    <a:solidFill>
                      <a:srgbClr val="151920"/>
                    </a:solidFill>
                    <a:effectLst/>
                    <a:latin typeface="Microsoft YaHei" panose="020B0503020204020204" pitchFamily="34" charset="-122"/>
                    <a:ea typeface="Microsoft YaHei" panose="020B0503020204020204" pitchFamily="34" charset="-122"/>
                  </a:rPr>
                  <a:t>检测器收集的</a:t>
                </a:r>
                <a14:m>
                  <m:oMath xmlns:m="http://schemas.openxmlformats.org/officeDocument/2006/math">
                    <m:r>
                      <a:rPr lang="en-US" altLang="zh-CN" sz="2800" b="0" i="1" smtClean="0">
                        <a:solidFill>
                          <a:srgbClr val="151920"/>
                        </a:solidFill>
                        <a:effectLst/>
                        <a:latin typeface="Cambria Math" panose="02040503050406030204" pitchFamily="18" charset="0"/>
                        <a:ea typeface="Microsoft YaHei" panose="020B0503020204020204" pitchFamily="34" charset="-122"/>
                      </a:rPr>
                      <m:t>448.1</m:t>
                    </m:r>
                    <m:r>
                      <a:rPr lang="en-US" altLang="zh-CN" sz="2800" b="0" i="1" smtClean="0">
                        <a:solidFill>
                          <a:srgbClr val="151920"/>
                        </a:solidFill>
                        <a:effectLst/>
                        <a:latin typeface="Cambria Math" panose="02040503050406030204" pitchFamily="18" charset="0"/>
                        <a:ea typeface="Cambria Math" panose="02040503050406030204" pitchFamily="18" charset="0"/>
                      </a:rPr>
                      <m:t>×</m:t>
                    </m:r>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en-US" altLang="zh-CN" sz="2800" b="0" i="1" smtClean="0">
                            <a:solidFill>
                              <a:srgbClr val="151920"/>
                            </a:solidFill>
                            <a:effectLst/>
                            <a:latin typeface="Cambria Math" panose="02040503050406030204" pitchFamily="18" charset="0"/>
                            <a:ea typeface="Cambria Math" panose="02040503050406030204" pitchFamily="18" charset="0"/>
                          </a:rPr>
                          <m:t>10</m:t>
                        </m:r>
                      </m:e>
                      <m:sup>
                        <m:r>
                          <a:rPr lang="en-US" altLang="zh-CN" sz="2800" b="0" i="1" smtClean="0">
                            <a:solidFill>
                              <a:srgbClr val="151920"/>
                            </a:solidFill>
                            <a:effectLst/>
                            <a:latin typeface="Cambria Math" panose="02040503050406030204" pitchFamily="18" charset="0"/>
                            <a:ea typeface="Cambria Math" panose="02040503050406030204" pitchFamily="18" charset="0"/>
                          </a:rPr>
                          <m:t>6</m:t>
                        </m:r>
                      </m:sup>
                    </m:sSup>
                    <m:r>
                      <a:rPr lang="zh-CN" altLang="en-US" sz="2800" b="0" i="1" smtClean="0">
                        <a:solidFill>
                          <a:srgbClr val="151920"/>
                        </a:solidFill>
                        <a:effectLst/>
                        <a:latin typeface="Cambria Math" panose="02040503050406030204" pitchFamily="18" charset="0"/>
                        <a:ea typeface="Cambria Math" panose="02040503050406030204" pitchFamily="18" charset="0"/>
                      </a:rPr>
                      <m:t>𝜓</m:t>
                    </m:r>
                    <m:r>
                      <a:rPr lang="en-US" altLang="zh-CN" sz="2800" b="0" i="1" smtClean="0">
                        <a:solidFill>
                          <a:srgbClr val="151920"/>
                        </a:solidFill>
                        <a:effectLst/>
                        <a:latin typeface="Cambria Math" panose="02040503050406030204" pitchFamily="18" charset="0"/>
                        <a:ea typeface="Cambria Math" panose="02040503050406030204" pitchFamily="18" charset="0"/>
                      </a:rPr>
                      <m:t>(3686)</m:t>
                    </m:r>
                  </m:oMath>
                </a14:m>
                <a:r>
                  <a:rPr lang="en-US" altLang="zh-CN" sz="2800" b="0" i="0" dirty="0">
                    <a:solidFill>
                      <a:srgbClr val="151920"/>
                    </a:solidFill>
                    <a:effectLst/>
                    <a:latin typeface="Microsoft YaHei" panose="020B0503020204020204" pitchFamily="34" charset="-122"/>
                    <a:ea typeface="Microsoft YaHei" panose="020B0503020204020204" pitchFamily="34" charset="-122"/>
                  </a:rPr>
                  <a:t> </a:t>
                </a:r>
                <a:r>
                  <a:rPr lang="zh-CN" altLang="en-US" sz="2800" b="0" i="0" dirty="0">
                    <a:solidFill>
                      <a:srgbClr val="151920"/>
                    </a:solidFill>
                    <a:effectLst/>
                    <a:latin typeface="Microsoft YaHei" panose="020B0503020204020204" pitchFamily="34" charset="-122"/>
                    <a:ea typeface="Microsoft YaHei" panose="020B0503020204020204" pitchFamily="34" charset="-122"/>
                  </a:rPr>
                  <a:t>事件的数据样本，我们通过两种衰变模式 </a:t>
                </a:r>
                <a14:m>
                  <m:oMath xmlns:m="http://schemas.openxmlformats.org/officeDocument/2006/math">
                    <m:sSup>
                      <m:sSupPr>
                        <m:ctrlPr>
                          <a:rPr lang="en-US" altLang="zh-CN" sz="2800" b="0" i="1" smtClean="0">
                            <a:solidFill>
                              <a:srgbClr val="151920"/>
                            </a:solidFill>
                            <a:effectLst/>
                            <a:latin typeface="Cambria Math" panose="02040503050406030204" pitchFamily="18" charset="0"/>
                            <a:ea typeface="Microsoft YaHei" panose="020B0503020204020204" pitchFamily="34" charset="-122"/>
                          </a:rPr>
                        </m:ctrlPr>
                      </m:sSupPr>
                      <m:e>
                        <m:r>
                          <a:rPr lang="zh-CN" altLang="en-US" sz="2800" b="0" i="1" smtClean="0">
                            <a:solidFill>
                              <a:srgbClr val="151920"/>
                            </a:solidFill>
                            <a:effectLst/>
                            <a:latin typeface="Cambria Math" panose="02040503050406030204" pitchFamily="18" charset="0"/>
                            <a:ea typeface="Microsoft YaHei" panose="020B0503020204020204" pitchFamily="34" charset="-122"/>
                          </a:rPr>
                          <m:t>𝜂</m:t>
                        </m:r>
                      </m:e>
                      <m:sup>
                        <m:r>
                          <a:rPr lang="en-US" altLang="zh-CN" sz="2800" b="0" i="1" smtClean="0">
                            <a:solidFill>
                              <a:srgbClr val="151920"/>
                            </a:solidFill>
                            <a:effectLst/>
                            <a:latin typeface="Cambria Math" panose="02040503050406030204" pitchFamily="18" charset="0"/>
                            <a:ea typeface="Microsoft YaHei" panose="020B0503020204020204" pitchFamily="34" charset="-122"/>
                          </a:rPr>
                          <m:t>′</m:t>
                        </m:r>
                      </m:sup>
                    </m:sSup>
                    <m:r>
                      <a:rPr lang="en-US" altLang="zh-CN" sz="2800" b="0" i="1" smtClean="0">
                        <a:solidFill>
                          <a:srgbClr val="151920"/>
                        </a:solidFill>
                        <a:effectLst/>
                        <a:latin typeface="Cambria Math" panose="02040503050406030204" pitchFamily="18" charset="0"/>
                        <a:ea typeface="Cambria Math" panose="02040503050406030204" pitchFamily="18" charset="0"/>
                      </a:rPr>
                      <m:t>→</m:t>
                    </m:r>
                    <m:r>
                      <a:rPr lang="zh-CN" altLang="en-US" sz="2800" b="0" i="1" smtClean="0">
                        <a:solidFill>
                          <a:srgbClr val="151920"/>
                        </a:solidFill>
                        <a:effectLst/>
                        <a:latin typeface="Cambria Math" panose="02040503050406030204" pitchFamily="18" charset="0"/>
                        <a:ea typeface="Cambria Math" panose="02040503050406030204" pitchFamily="18" charset="0"/>
                      </a:rPr>
                      <m:t>𝛾</m:t>
                    </m:r>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zh-CN" altLang="en-US" sz="2800" b="0" i="1" smtClean="0">
                            <a:solidFill>
                              <a:srgbClr val="151920"/>
                            </a:solidFill>
                            <a:effectLst/>
                            <a:latin typeface="Cambria Math" panose="02040503050406030204" pitchFamily="18" charset="0"/>
                            <a:ea typeface="Cambria Math" panose="02040503050406030204" pitchFamily="18" charset="0"/>
                          </a:rPr>
                          <m:t>𝜋</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zh-CN" altLang="en-US" sz="2800" b="0" i="1" smtClean="0">
                            <a:solidFill>
                              <a:srgbClr val="151920"/>
                            </a:solidFill>
                            <a:effectLst/>
                            <a:latin typeface="Cambria Math" panose="02040503050406030204" pitchFamily="18" charset="0"/>
                            <a:ea typeface="Cambria Math" panose="02040503050406030204" pitchFamily="18" charset="0"/>
                          </a:rPr>
                          <m:t>𝜋</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和 </a:t>
                </a:r>
                <a14:m>
                  <m:oMath xmlns:m="http://schemas.openxmlformats.org/officeDocument/2006/math">
                    <m:sSup>
                      <m:sSupPr>
                        <m:ctrlPr>
                          <a:rPr lang="en-US" altLang="zh-CN" sz="2800" b="0" i="1" smtClean="0">
                            <a:solidFill>
                              <a:srgbClr val="151920"/>
                            </a:solidFill>
                            <a:effectLst/>
                            <a:latin typeface="Cambria Math" panose="02040503050406030204" pitchFamily="18" charset="0"/>
                            <a:ea typeface="Microsoft YaHei" panose="020B0503020204020204" pitchFamily="34" charset="-122"/>
                          </a:rPr>
                        </m:ctrlPr>
                      </m:sSupPr>
                      <m:e>
                        <m:r>
                          <a:rPr lang="zh-CN" altLang="en-US" sz="2800" b="0" i="1" smtClean="0">
                            <a:solidFill>
                              <a:srgbClr val="151920"/>
                            </a:solidFill>
                            <a:effectLst/>
                            <a:latin typeface="Cambria Math" panose="02040503050406030204" pitchFamily="18" charset="0"/>
                            <a:ea typeface="Microsoft YaHei" panose="020B0503020204020204" pitchFamily="34" charset="-122"/>
                          </a:rPr>
                          <m:t>𝜂</m:t>
                        </m:r>
                      </m:e>
                      <m:sup>
                        <m:r>
                          <a:rPr lang="en-US" altLang="zh-CN" sz="2800" b="0" i="1" smtClean="0">
                            <a:solidFill>
                              <a:srgbClr val="151920"/>
                            </a:solidFill>
                            <a:effectLst/>
                            <a:latin typeface="Cambria Math" panose="02040503050406030204" pitchFamily="18" charset="0"/>
                            <a:ea typeface="Microsoft YaHei" panose="020B0503020204020204" pitchFamily="34" charset="-122"/>
                          </a:rPr>
                          <m:t>′</m:t>
                        </m:r>
                      </m:sup>
                    </m:sSup>
                    <m:r>
                      <a:rPr lang="en-US" altLang="zh-CN" sz="2800" b="0" i="1" smtClean="0">
                        <a:solidFill>
                          <a:srgbClr val="151920"/>
                        </a:solidFill>
                        <a:effectLst/>
                        <a:latin typeface="Cambria Math" panose="02040503050406030204" pitchFamily="18" charset="0"/>
                        <a:ea typeface="Cambria Math" panose="02040503050406030204" pitchFamily="18" charset="0"/>
                      </a:rPr>
                      <m:t>→</m:t>
                    </m:r>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zh-CN" altLang="en-US" sz="2800" b="0" i="1" smtClean="0">
                            <a:solidFill>
                              <a:srgbClr val="151920"/>
                            </a:solidFill>
                            <a:effectLst/>
                            <a:latin typeface="Cambria Math" panose="02040503050406030204" pitchFamily="18" charset="0"/>
                            <a:ea typeface="Cambria Math" panose="02040503050406030204" pitchFamily="18" charset="0"/>
                          </a:rPr>
                          <m:t>𝜋</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zh-CN" altLang="en-US" sz="2800" b="0" i="1" smtClean="0">
                            <a:solidFill>
                              <a:srgbClr val="151920"/>
                            </a:solidFill>
                            <a:effectLst/>
                            <a:latin typeface="Cambria Math" panose="02040503050406030204" pitchFamily="18" charset="0"/>
                            <a:ea typeface="Cambria Math" panose="02040503050406030204" pitchFamily="18" charset="0"/>
                          </a:rPr>
                          <m:t>𝜋</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r>
                      <a:rPr lang="zh-CN" altLang="en-US" sz="2800" b="0" i="1" smtClean="0">
                        <a:solidFill>
                          <a:srgbClr val="151920"/>
                        </a:solidFill>
                        <a:effectLst/>
                        <a:latin typeface="Cambria Math" panose="02040503050406030204" pitchFamily="18" charset="0"/>
                        <a:ea typeface="Cambria Math" panose="02040503050406030204" pitchFamily="18" charset="0"/>
                      </a:rPr>
                      <m:t>𝜂</m:t>
                    </m:r>
                  </m:oMath>
                </a14:m>
                <a:r>
                  <a:rPr lang="zh-CN" altLang="el-GR" sz="2800" b="0" i="0" dirty="0">
                    <a:solidFill>
                      <a:srgbClr val="151920"/>
                    </a:solidFill>
                    <a:effectLst/>
                    <a:latin typeface="Microsoft YaHei" panose="020B0503020204020204" pitchFamily="34" charset="-122"/>
                    <a:ea typeface="Microsoft YaHei" panose="020B0503020204020204" pitchFamily="34" charset="-122"/>
                  </a:rPr>
                  <a:t>，</a:t>
                </a:r>
                <a:r>
                  <a:rPr lang="zh-CN" altLang="en-US" sz="2800" b="0" i="0" dirty="0">
                    <a:solidFill>
                      <a:srgbClr val="151920"/>
                    </a:solidFill>
                    <a:effectLst/>
                    <a:latin typeface="Microsoft YaHei" panose="020B0503020204020204" pitchFamily="34" charset="-122"/>
                    <a:ea typeface="Microsoft YaHei" panose="020B0503020204020204" pitchFamily="34" charset="-122"/>
                  </a:rPr>
                  <a:t>首次观察到</a:t>
                </a:r>
                <a:r>
                  <a:rPr lang="zh-CN" altLang="en-US" sz="2800" dirty="0">
                    <a:solidFill>
                      <a:srgbClr val="151920"/>
                    </a:solidFill>
                    <a:latin typeface="Microsoft YaHei" panose="020B0503020204020204" pitchFamily="34" charset="-122"/>
                    <a:ea typeface="Microsoft YaHei" panose="020B0503020204020204" pitchFamily="34" charset="-122"/>
                  </a:rPr>
                  <a:t>粲夸克偶素</a:t>
                </a:r>
                <a:r>
                  <a:rPr lang="zh-CN" altLang="en-US" sz="2800" b="0" i="0" dirty="0">
                    <a:solidFill>
                      <a:srgbClr val="151920"/>
                    </a:solidFill>
                    <a:effectLst/>
                    <a:latin typeface="Microsoft YaHei" panose="020B0503020204020204" pitchFamily="34" charset="-122"/>
                    <a:ea typeface="Microsoft YaHei" panose="020B0503020204020204" pitchFamily="34" charset="-122"/>
                  </a:rPr>
                  <a:t>电磁</a:t>
                </a:r>
                <a:r>
                  <a:rPr lang="en-US" altLang="zh-CN" sz="2800" b="0" i="0" dirty="0" err="1">
                    <a:solidFill>
                      <a:srgbClr val="151920"/>
                    </a:solidFill>
                    <a:effectLst/>
                    <a:latin typeface="Microsoft YaHei" panose="020B0503020204020204" pitchFamily="34" charset="-122"/>
                    <a:ea typeface="Microsoft YaHei" panose="020B0503020204020204" pitchFamily="34" charset="-122"/>
                  </a:rPr>
                  <a:t>Dalitz</a:t>
                </a:r>
                <a:r>
                  <a:rPr lang="zh-CN" altLang="en-US" sz="2800" b="0" i="0" dirty="0">
                    <a:solidFill>
                      <a:srgbClr val="151920"/>
                    </a:solidFill>
                    <a:effectLst/>
                    <a:latin typeface="Microsoft YaHei" panose="020B0503020204020204" pitchFamily="34" charset="-122"/>
                    <a:ea typeface="Microsoft YaHei" panose="020B0503020204020204" pitchFamily="34" charset="-122"/>
                  </a:rPr>
                  <a:t>衰变 </a:t>
                </a:r>
                <a14:m>
                  <m:oMath xmlns:m="http://schemas.openxmlformats.org/officeDocument/2006/math">
                    <m:r>
                      <a:rPr lang="zh-CN" altLang="en-US" sz="2800" b="0" i="1" smtClean="0">
                        <a:solidFill>
                          <a:srgbClr val="151920"/>
                        </a:solidFill>
                        <a:effectLst/>
                        <a:latin typeface="Cambria Math" panose="02040503050406030204" pitchFamily="18" charset="0"/>
                        <a:ea typeface="Microsoft YaHei" panose="020B0503020204020204" pitchFamily="34" charset="-122"/>
                      </a:rPr>
                      <m:t>𝜓</m:t>
                    </m:r>
                    <m:r>
                      <a:rPr lang="en-US" altLang="zh-CN" sz="2800" b="0" i="1" smtClean="0">
                        <a:solidFill>
                          <a:srgbClr val="151920"/>
                        </a:solidFill>
                        <a:effectLst/>
                        <a:latin typeface="Cambria Math" panose="02040503050406030204" pitchFamily="18" charset="0"/>
                        <a:ea typeface="Microsoft YaHei" panose="020B0503020204020204" pitchFamily="34" charset="-122"/>
                      </a:rPr>
                      <m:t>(3686)</m:t>
                    </m:r>
                    <m:r>
                      <a:rPr lang="en-US" altLang="zh-CN" sz="2800" b="0" i="1" smtClean="0">
                        <a:solidFill>
                          <a:srgbClr val="151920"/>
                        </a:solidFill>
                        <a:effectLst/>
                        <a:latin typeface="Cambria Math" panose="02040503050406030204" pitchFamily="18" charset="0"/>
                        <a:ea typeface="Cambria Math" panose="02040503050406030204" pitchFamily="18" charset="0"/>
                      </a:rPr>
                      <m:t>→</m:t>
                    </m:r>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zh-CN" altLang="en-US" sz="2800" b="0" i="1" smtClean="0">
                            <a:solidFill>
                              <a:srgbClr val="151920"/>
                            </a:solidFill>
                            <a:effectLst/>
                            <a:latin typeface="Cambria Math" panose="02040503050406030204" pitchFamily="18" charset="0"/>
                            <a:ea typeface="Cambria Math" panose="02040503050406030204" pitchFamily="18" charset="0"/>
                          </a:rPr>
                          <m:t>𝜂</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en-US" altLang="zh-CN" sz="2800" b="0" i="1" smtClean="0">
                            <a:solidFill>
                              <a:srgbClr val="151920"/>
                            </a:solidFill>
                            <a:effectLst/>
                            <a:latin typeface="Cambria Math" panose="02040503050406030204" pitchFamily="18" charset="0"/>
                            <a:ea typeface="Cambria Math" panose="02040503050406030204" pitchFamily="18" charset="0"/>
                          </a:rPr>
                          <m:t>𝑒</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sSup>
                      <m:sSupPr>
                        <m:ctrlPr>
                          <a:rPr lang="en-US" altLang="zh-CN" sz="2800" b="0" i="1" smtClean="0">
                            <a:solidFill>
                              <a:srgbClr val="151920"/>
                            </a:solidFill>
                            <a:effectLst/>
                            <a:latin typeface="Cambria Math" panose="02040503050406030204" pitchFamily="18" charset="0"/>
                            <a:ea typeface="Cambria Math" panose="02040503050406030204" pitchFamily="18" charset="0"/>
                          </a:rPr>
                        </m:ctrlPr>
                      </m:sSupPr>
                      <m:e>
                        <m:r>
                          <a:rPr lang="en-US" altLang="zh-CN" sz="2800" b="0" i="1" smtClean="0">
                            <a:solidFill>
                              <a:srgbClr val="151920"/>
                            </a:solidFill>
                            <a:effectLst/>
                            <a:latin typeface="Cambria Math" panose="02040503050406030204" pitchFamily="18" charset="0"/>
                            <a:ea typeface="Cambria Math" panose="02040503050406030204" pitchFamily="18" charset="0"/>
                          </a:rPr>
                          <m:t>𝑒</m:t>
                        </m:r>
                      </m:e>
                      <m:sup>
                        <m:r>
                          <a:rPr lang="en-US" altLang="zh-CN" sz="2800" b="0" i="1" smtClean="0">
                            <a:solidFill>
                              <a:srgbClr val="151920"/>
                            </a:solidFill>
                            <a:effectLst/>
                            <a:latin typeface="Cambria Math" panose="02040503050406030204" pitchFamily="18" charset="0"/>
                            <a:ea typeface="Cambria Math" panose="02040503050406030204" pitchFamily="18" charset="0"/>
                          </a:rPr>
                          <m:t>−</m:t>
                        </m:r>
                      </m:sup>
                    </m:sSup>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，统计意义分别为</a:t>
                </a:r>
                <a14:m>
                  <m:oMath xmlns:m="http://schemas.openxmlformats.org/officeDocument/2006/math">
                    <m:r>
                      <a:rPr lang="en-US" altLang="zh-CN" sz="2800" b="0" i="1" smtClean="0">
                        <a:solidFill>
                          <a:srgbClr val="151920"/>
                        </a:solidFill>
                        <a:effectLst/>
                        <a:latin typeface="Cambria Math" panose="02040503050406030204" pitchFamily="18" charset="0"/>
                        <a:ea typeface="Microsoft YaHei" panose="020B0503020204020204" pitchFamily="34" charset="-122"/>
                      </a:rPr>
                      <m:t>7.0</m:t>
                    </m:r>
                    <m:r>
                      <a:rPr lang="zh-CN" altLang="en-US" sz="2800" b="0" i="1" smtClean="0">
                        <a:solidFill>
                          <a:srgbClr val="151920"/>
                        </a:solidFill>
                        <a:effectLst/>
                        <a:latin typeface="Cambria Math" panose="02040503050406030204" pitchFamily="18" charset="0"/>
                        <a:ea typeface="Microsoft YaHei" panose="020B0503020204020204" pitchFamily="34" charset="-122"/>
                      </a:rPr>
                      <m:t>𝜎</m:t>
                    </m:r>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和</a:t>
                </a:r>
                <a14:m>
                  <m:oMath xmlns:m="http://schemas.openxmlformats.org/officeDocument/2006/math">
                    <m:r>
                      <a:rPr lang="en-US" altLang="zh-CN" sz="2800" b="0" i="1" dirty="0" smtClean="0">
                        <a:solidFill>
                          <a:srgbClr val="151920"/>
                        </a:solidFill>
                        <a:effectLst/>
                        <a:latin typeface="Cambria Math" panose="02040503050406030204" pitchFamily="18" charset="0"/>
                        <a:ea typeface="Microsoft YaHei" panose="020B0503020204020204" pitchFamily="34" charset="-122"/>
                      </a:rPr>
                      <m:t>6.3</m:t>
                    </m:r>
                    <m:r>
                      <a:rPr lang="zh-CN" altLang="en-US" sz="2800" b="0" i="1" dirty="0" smtClean="0">
                        <a:solidFill>
                          <a:srgbClr val="151920"/>
                        </a:solidFill>
                        <a:effectLst/>
                        <a:latin typeface="Cambria Math" panose="02040503050406030204" pitchFamily="18" charset="0"/>
                        <a:ea typeface="Microsoft YaHei" panose="020B0503020204020204" pitchFamily="34" charset="-122"/>
                      </a:rPr>
                      <m:t>𝜎</m:t>
                    </m:r>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a:t>
                </a:r>
                <a14:m>
                  <m:oMath xmlns:m="http://schemas.openxmlformats.org/officeDocument/2006/math">
                    <m:r>
                      <a:rPr lang="zh-CN" altLang="en-US" sz="2800" i="1">
                        <a:solidFill>
                          <a:srgbClr val="151920"/>
                        </a:solidFill>
                        <a:latin typeface="Cambria Math" panose="02040503050406030204" pitchFamily="18" charset="0"/>
                        <a:ea typeface="Microsoft YaHei" panose="020B0503020204020204" pitchFamily="34" charset="-122"/>
                      </a:rPr>
                      <m:t>𝜓</m:t>
                    </m:r>
                    <m:r>
                      <a:rPr lang="en-US" altLang="zh-CN" sz="2800" i="1">
                        <a:solidFill>
                          <a:srgbClr val="151920"/>
                        </a:solidFill>
                        <a:latin typeface="Cambria Math" panose="02040503050406030204" pitchFamily="18" charset="0"/>
                        <a:ea typeface="Microsoft YaHei" panose="020B0503020204020204" pitchFamily="34" charset="-122"/>
                      </a:rPr>
                      <m:t>(3686)</m:t>
                    </m:r>
                    <m:r>
                      <a:rPr lang="en-US" altLang="zh-CN" sz="2800" i="1">
                        <a:solidFill>
                          <a:srgbClr val="151920"/>
                        </a:solidFill>
                        <a:latin typeface="Cambria Math" panose="02040503050406030204" pitchFamily="18" charset="0"/>
                        <a:ea typeface="Cambria Math" panose="02040503050406030204" pitchFamily="18" charset="0"/>
                      </a:rPr>
                      <m:t>→</m:t>
                    </m:r>
                    <m:sSup>
                      <m:sSupPr>
                        <m:ctrlPr>
                          <a:rPr lang="en-US" altLang="zh-CN" sz="2800" i="1">
                            <a:solidFill>
                              <a:srgbClr val="151920"/>
                            </a:solidFill>
                            <a:latin typeface="Cambria Math" panose="02040503050406030204" pitchFamily="18" charset="0"/>
                            <a:ea typeface="Cambria Math" panose="02040503050406030204" pitchFamily="18" charset="0"/>
                          </a:rPr>
                        </m:ctrlPr>
                      </m:sSupPr>
                      <m:e>
                        <m:r>
                          <a:rPr lang="zh-CN" altLang="en-US" sz="2800" i="1">
                            <a:solidFill>
                              <a:srgbClr val="151920"/>
                            </a:solidFill>
                            <a:latin typeface="Cambria Math" panose="02040503050406030204" pitchFamily="18" charset="0"/>
                            <a:ea typeface="Cambria Math" panose="02040503050406030204" pitchFamily="18" charset="0"/>
                          </a:rPr>
                          <m:t>𝜂</m:t>
                        </m:r>
                      </m:e>
                      <m:sup>
                        <m:r>
                          <a:rPr lang="en-US" altLang="zh-CN" sz="2800" i="1">
                            <a:solidFill>
                              <a:srgbClr val="151920"/>
                            </a:solidFill>
                            <a:latin typeface="Cambria Math" panose="02040503050406030204" pitchFamily="18" charset="0"/>
                            <a:ea typeface="Cambria Math" panose="02040503050406030204" pitchFamily="18" charset="0"/>
                          </a:rPr>
                          <m:t>′</m:t>
                        </m:r>
                      </m:sup>
                    </m:sSup>
                    <m:sSup>
                      <m:sSupPr>
                        <m:ctrlPr>
                          <a:rPr lang="en-US" altLang="zh-CN" sz="2800" i="1">
                            <a:solidFill>
                              <a:srgbClr val="151920"/>
                            </a:solidFill>
                            <a:latin typeface="Cambria Math" panose="02040503050406030204" pitchFamily="18" charset="0"/>
                            <a:ea typeface="Cambria Math" panose="02040503050406030204" pitchFamily="18" charset="0"/>
                          </a:rPr>
                        </m:ctrlPr>
                      </m:sSupPr>
                      <m:e>
                        <m:r>
                          <a:rPr lang="en-US" altLang="zh-CN" sz="2800" i="1">
                            <a:solidFill>
                              <a:srgbClr val="151920"/>
                            </a:solidFill>
                            <a:latin typeface="Cambria Math" panose="02040503050406030204" pitchFamily="18" charset="0"/>
                            <a:ea typeface="Cambria Math" panose="02040503050406030204" pitchFamily="18" charset="0"/>
                          </a:rPr>
                          <m:t>𝑒</m:t>
                        </m:r>
                      </m:e>
                      <m:sup>
                        <m:r>
                          <a:rPr lang="en-US" altLang="zh-CN" sz="2800" i="1">
                            <a:solidFill>
                              <a:srgbClr val="151920"/>
                            </a:solidFill>
                            <a:latin typeface="Cambria Math" panose="02040503050406030204" pitchFamily="18" charset="0"/>
                            <a:ea typeface="Cambria Math" panose="02040503050406030204" pitchFamily="18" charset="0"/>
                          </a:rPr>
                          <m:t>+</m:t>
                        </m:r>
                      </m:sup>
                    </m:sSup>
                    <m:sSup>
                      <m:sSupPr>
                        <m:ctrlPr>
                          <a:rPr lang="en-US" altLang="zh-CN" sz="2800" i="1">
                            <a:solidFill>
                              <a:srgbClr val="151920"/>
                            </a:solidFill>
                            <a:latin typeface="Cambria Math" panose="02040503050406030204" pitchFamily="18" charset="0"/>
                            <a:ea typeface="Cambria Math" panose="02040503050406030204" pitchFamily="18" charset="0"/>
                          </a:rPr>
                        </m:ctrlPr>
                      </m:sSupPr>
                      <m:e>
                        <m:r>
                          <a:rPr lang="en-US" altLang="zh-CN" sz="2800" i="1">
                            <a:solidFill>
                              <a:srgbClr val="151920"/>
                            </a:solidFill>
                            <a:latin typeface="Cambria Math" panose="02040503050406030204" pitchFamily="18" charset="0"/>
                            <a:ea typeface="Cambria Math" panose="02040503050406030204" pitchFamily="18" charset="0"/>
                          </a:rPr>
                          <m:t>𝑒</m:t>
                        </m:r>
                      </m:e>
                      <m:sup>
                        <m:r>
                          <a:rPr lang="en-US" altLang="zh-CN" sz="2800" i="1">
                            <a:solidFill>
                              <a:srgbClr val="151920"/>
                            </a:solidFill>
                            <a:latin typeface="Cambria Math" panose="02040503050406030204" pitchFamily="18" charset="0"/>
                            <a:ea typeface="Cambria Math" panose="02040503050406030204" pitchFamily="18" charset="0"/>
                          </a:rPr>
                          <m:t>−</m:t>
                        </m:r>
                      </m:sup>
                    </m:sSup>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的加权平均支化分数被测量为 </a:t>
                </a:r>
                <a14:m>
                  <m:oMath xmlns:m="http://schemas.openxmlformats.org/officeDocument/2006/math">
                    <m:r>
                      <a:rPr lang="en-US" altLang="zh-CN" sz="2800" b="0" i="0" smtClean="0">
                        <a:solidFill>
                          <a:srgbClr val="151920"/>
                        </a:solidFill>
                        <a:latin typeface="Cambria Math" panose="02040503050406030204" pitchFamily="18" charset="0"/>
                        <a:ea typeface="Microsoft YaHei" panose="020B0503020204020204" pitchFamily="34" charset="-122"/>
                      </a:rPr>
                      <m:t>(</m:t>
                    </m:r>
                    <m:r>
                      <a:rPr lang="en-US" altLang="zh-CN" sz="2800" b="0" i="1" smtClean="0">
                        <a:solidFill>
                          <a:srgbClr val="151920"/>
                        </a:solidFill>
                        <a:latin typeface="Cambria Math" panose="02040503050406030204" pitchFamily="18" charset="0"/>
                        <a:ea typeface="Microsoft YaHei" panose="020B0503020204020204" pitchFamily="34" charset="-122"/>
                      </a:rPr>
                      <m:t>1.90</m:t>
                    </m:r>
                    <m:r>
                      <a:rPr lang="en-US" altLang="zh-CN" sz="2800" b="0" i="1" smtClean="0">
                        <a:solidFill>
                          <a:srgbClr val="151920"/>
                        </a:solidFill>
                        <a:latin typeface="Cambria Math" panose="02040503050406030204" pitchFamily="18" charset="0"/>
                        <a:ea typeface="Cambria Math" panose="02040503050406030204" pitchFamily="18" charset="0"/>
                      </a:rPr>
                      <m:t>±0.25±0.11)×</m:t>
                    </m:r>
                    <m:sSup>
                      <m:sSupPr>
                        <m:ctrlPr>
                          <a:rPr lang="en-US" altLang="zh-CN" sz="2800" b="0" i="1" smtClean="0">
                            <a:solidFill>
                              <a:srgbClr val="151920"/>
                            </a:solidFill>
                            <a:latin typeface="Cambria Math" panose="02040503050406030204" pitchFamily="18" charset="0"/>
                            <a:ea typeface="Cambria Math" panose="02040503050406030204" pitchFamily="18" charset="0"/>
                          </a:rPr>
                        </m:ctrlPr>
                      </m:sSupPr>
                      <m:e>
                        <m:r>
                          <a:rPr lang="en-US" altLang="zh-CN" sz="2800" b="0" i="1" smtClean="0">
                            <a:solidFill>
                              <a:srgbClr val="151920"/>
                            </a:solidFill>
                            <a:latin typeface="Cambria Math" panose="02040503050406030204" pitchFamily="18" charset="0"/>
                            <a:ea typeface="Cambria Math" panose="02040503050406030204" pitchFamily="18" charset="0"/>
                          </a:rPr>
                          <m:t>10</m:t>
                        </m:r>
                      </m:e>
                      <m:sup>
                        <m:r>
                          <a:rPr lang="en-US" altLang="zh-CN" sz="2800" b="0" i="1" smtClean="0">
                            <a:solidFill>
                              <a:srgbClr val="151920"/>
                            </a:solidFill>
                            <a:latin typeface="Cambria Math" panose="02040503050406030204" pitchFamily="18" charset="0"/>
                            <a:ea typeface="Cambria Math" panose="02040503050406030204" pitchFamily="18" charset="0"/>
                          </a:rPr>
                          <m:t>−6</m:t>
                        </m:r>
                      </m:sup>
                    </m:sSup>
                  </m:oMath>
                </a14:m>
                <a:r>
                  <a:rPr lang="zh-CN" altLang="en-US" sz="2800" b="0" i="0" dirty="0">
                    <a:solidFill>
                      <a:srgbClr val="151920"/>
                    </a:solidFill>
                    <a:effectLst/>
                    <a:latin typeface="Microsoft YaHei" panose="020B0503020204020204" pitchFamily="34" charset="-122"/>
                    <a:ea typeface="Microsoft YaHei" panose="020B0503020204020204" pitchFamily="34" charset="-122"/>
                  </a:rPr>
                  <a:t>，尽管当前数据的统计不允许精确的 </a:t>
                </a:r>
                <a:r>
                  <a:rPr lang="en-US" altLang="zh-CN" sz="2800" b="0" i="0" dirty="0">
                    <a:solidFill>
                      <a:srgbClr val="151920"/>
                    </a:solidFill>
                    <a:effectLst/>
                    <a:latin typeface="Microsoft YaHei" panose="020B0503020204020204" pitchFamily="34" charset="-122"/>
                    <a:ea typeface="Microsoft YaHei" panose="020B0503020204020204" pitchFamily="34" charset="-122"/>
                  </a:rPr>
                  <a:t>TFF </a:t>
                </a:r>
                <a:r>
                  <a:rPr lang="zh-CN" altLang="en-US" sz="2800" b="0" i="0" dirty="0">
                    <a:solidFill>
                      <a:srgbClr val="151920"/>
                    </a:solidFill>
                    <a:effectLst/>
                    <a:latin typeface="Microsoft YaHei" panose="020B0503020204020204" pitchFamily="34" charset="-122"/>
                    <a:ea typeface="Microsoft YaHei" panose="020B0503020204020204" pitchFamily="34" charset="-122"/>
                  </a:rPr>
                  <a:t>测量，对该过程的观察为粲夸克偶素状态与电磁场的相互作用提供了新信息。</a:t>
                </a:r>
                <a:endParaRPr lang="zh-CN" altLang="en-US" sz="2800" dirty="0"/>
              </a:p>
            </p:txBody>
          </p:sp>
        </mc:Choice>
        <mc:Fallback xmlns="">
          <p:sp>
            <p:nvSpPr>
              <p:cNvPr id="4" name="文本框 3">
                <a:extLst>
                  <a:ext uri="{FF2B5EF4-FFF2-40B4-BE49-F238E27FC236}">
                    <a16:creationId xmlns:a16="http://schemas.microsoft.com/office/drawing/2014/main" id="{7BB3384A-6A8E-8C69-E969-7963518DF1F2}"/>
                  </a:ext>
                </a:extLst>
              </p:cNvPr>
              <p:cNvSpPr txBox="1">
                <a:spLocks noRot="1" noChangeAspect="1" noMove="1" noResize="1" noEditPoints="1" noAdjustHandles="1" noChangeArrowheads="1" noChangeShapeType="1" noTextEdit="1"/>
              </p:cNvSpPr>
              <p:nvPr/>
            </p:nvSpPr>
            <p:spPr>
              <a:xfrm>
                <a:off x="1066800" y="1155076"/>
                <a:ext cx="10058400" cy="4547848"/>
              </a:xfrm>
              <a:prstGeom prst="rect">
                <a:avLst/>
              </a:prstGeom>
              <a:blipFill>
                <a:blip r:embed="rId2"/>
                <a:stretch>
                  <a:fillRect l="-1212" b="-25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406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70153C07-8E42-7B7F-DF83-F01943AD3CE7}"/>
              </a:ext>
            </a:extLst>
          </p:cNvPr>
          <p:cNvGraphicFramePr>
            <a:graphicFrameLocks noGrp="1"/>
          </p:cNvGraphicFramePr>
          <p:nvPr>
            <p:ph idx="1"/>
            <p:extLst>
              <p:ext uri="{D42A27DB-BD31-4B8C-83A1-F6EECF244321}">
                <p14:modId xmlns:p14="http://schemas.microsoft.com/office/powerpoint/2010/main" val="3067036197"/>
              </p:ext>
            </p:extLst>
          </p:nvPr>
        </p:nvGraphicFramePr>
        <p:xfrm>
          <a:off x="1019503" y="1182556"/>
          <a:ext cx="10270440" cy="4492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62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108BDE2-1820-5AF2-E38E-7D62C4656EBA}"/>
              </a:ext>
            </a:extLst>
          </p:cNvPr>
          <p:cNvSpPr txBox="1"/>
          <p:nvPr/>
        </p:nvSpPr>
        <p:spPr>
          <a:xfrm>
            <a:off x="604006" y="452896"/>
            <a:ext cx="3028193" cy="523220"/>
          </a:xfrm>
          <a:prstGeom prst="rect">
            <a:avLst/>
          </a:prstGeom>
          <a:noFill/>
        </p:spPr>
        <p:txBody>
          <a:bodyPr wrap="square" rtlCol="0">
            <a:spAutoFit/>
          </a:bodyPr>
          <a:lstStyle/>
          <a:p>
            <a:r>
              <a:rPr lang="en-US" altLang="zh-CN" sz="2800" b="1" spc="-120" dirty="0">
                <a:solidFill>
                  <a:schemeClr val="accent1"/>
                </a:solidFill>
                <a:latin typeface="+mj-ea"/>
                <a:ea typeface="+mj-ea"/>
                <a:cs typeface="+mj-cs"/>
              </a:rPr>
              <a:t>1.</a:t>
            </a:r>
            <a:r>
              <a:rPr lang="zh-CN" altLang="en-US" sz="2800" b="1" spc="-120" dirty="0">
                <a:solidFill>
                  <a:schemeClr val="accent1"/>
                </a:solidFill>
                <a:latin typeface="+mj-ea"/>
                <a:ea typeface="+mj-ea"/>
                <a:cs typeface="+mj-cs"/>
              </a:rPr>
              <a:t>研究背景与动机</a:t>
            </a:r>
          </a:p>
        </p:txBody>
      </p:sp>
      <mc:AlternateContent xmlns:mc="http://schemas.openxmlformats.org/markup-compatibility/2006" xmlns:a14="http://schemas.microsoft.com/office/drawing/2010/main">
        <mc:Choice Requires="a14">
          <p:sp>
            <p:nvSpPr>
              <p:cNvPr id="16" name="流程图: 可选过程 15">
                <a:extLst>
                  <a:ext uri="{FF2B5EF4-FFF2-40B4-BE49-F238E27FC236}">
                    <a16:creationId xmlns:a16="http://schemas.microsoft.com/office/drawing/2014/main" id="{B219BFE4-5455-B503-627F-902A9D25A068}"/>
                  </a:ext>
                </a:extLst>
              </p:cNvPr>
              <p:cNvSpPr/>
              <p:nvPr/>
            </p:nvSpPr>
            <p:spPr>
              <a:xfrm>
                <a:off x="1459685" y="1455600"/>
                <a:ext cx="9894465" cy="46683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2800" dirty="0"/>
                  <a:t>通过</a:t>
                </a:r>
                <a:r>
                  <a:rPr lang="en-US" altLang="zh-CN" sz="2800" dirty="0"/>
                  <a:t>BESIII</a:t>
                </a:r>
                <a:r>
                  <a:rPr lang="zh-CN" altLang="en-US" sz="2800" dirty="0"/>
                  <a:t>实验使用</a:t>
                </a:r>
                <a14:m>
                  <m:oMath xmlns:m="http://schemas.openxmlformats.org/officeDocument/2006/math">
                    <m:r>
                      <a:rPr lang="en-US" altLang="zh-CN" sz="2800" b="0" i="1" smtClean="0">
                        <a:latin typeface="Cambria Math" panose="02040503050406030204" pitchFamily="18" charset="0"/>
                      </a:rPr>
                      <m:t>2.25</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10</m:t>
                        </m:r>
                      </m:e>
                      <m:sup>
                        <m:r>
                          <a:rPr lang="en-US" altLang="zh-CN" sz="2800" b="0" i="1" smtClean="0">
                            <a:latin typeface="Cambria Math" panose="02040503050406030204" pitchFamily="18" charset="0"/>
                            <a:ea typeface="Cambria Math" panose="02040503050406030204" pitchFamily="18" charset="0"/>
                          </a:rPr>
                          <m:t>8</m:t>
                        </m:r>
                      </m:sup>
                    </m:sSup>
                    <m:f>
                      <m:fPr>
                        <m:type m:val="lin"/>
                        <m:ctrlPr>
                          <a:rPr lang="en-US" altLang="zh-CN" sz="2800" b="0" i="1" smtClean="0">
                            <a:latin typeface="Cambria Math" panose="02040503050406030204" pitchFamily="18" charset="0"/>
                            <a:ea typeface="Cambria Math" panose="02040503050406030204" pitchFamily="18" charset="0"/>
                          </a:rPr>
                        </m:ctrlPr>
                      </m:fPr>
                      <m:num>
                        <m:r>
                          <a:rPr lang="en-US" altLang="zh-CN" sz="2800" b="0" i="1" smtClean="0">
                            <a:latin typeface="Cambria Math" panose="02040503050406030204" pitchFamily="18" charset="0"/>
                            <a:ea typeface="Cambria Math" panose="02040503050406030204" pitchFamily="18" charset="0"/>
                          </a:rPr>
                          <m:t>𝐽</m:t>
                        </m:r>
                      </m:num>
                      <m:den>
                        <m:r>
                          <a:rPr lang="el-GR" altLang="zh-CN" sz="2800" i="1">
                            <a:latin typeface="Cambria Math" panose="02040503050406030204" pitchFamily="18" charset="0"/>
                            <a:ea typeface="Cambria Math" panose="02040503050406030204" pitchFamily="18" charset="0"/>
                          </a:rPr>
                          <m:t>𝜓</m:t>
                        </m:r>
                      </m:den>
                    </m:f>
                    <m:r>
                      <a:rPr lang="zh-CN" altLang="en-US" sz="2800" i="1">
                        <a:latin typeface="Cambria Math" panose="02040503050406030204" pitchFamily="18" charset="0"/>
                        <a:ea typeface="Cambria Math" panose="02040503050406030204" pitchFamily="18" charset="0"/>
                      </a:rPr>
                      <m:t>事例</m:t>
                    </m:r>
                  </m:oMath>
                </a14:m>
                <a:r>
                  <a:rPr lang="zh-CN" altLang="en-US" sz="2800" dirty="0"/>
                  <a:t>样本观察到电磁</a:t>
                </a:r>
                <a:r>
                  <a:rPr lang="en-US" altLang="zh-CN" sz="2800" dirty="0" err="1"/>
                  <a:t>Dalitz</a:t>
                </a:r>
                <a:r>
                  <a:rPr lang="zh-CN" altLang="en-US" sz="2800" dirty="0"/>
                  <a:t>衰变</a:t>
                </a:r>
                <a14:m>
                  <m:oMath xmlns:m="http://schemas.openxmlformats.org/officeDocument/2006/math">
                    <m:f>
                      <m:fPr>
                        <m:type m:val="lin"/>
                        <m:ctrlPr>
                          <a:rPr lang="zh-CN" altLang="en-US" sz="2800" i="1" smtClean="0">
                            <a:latin typeface="Cambria Math" panose="02040503050406030204" pitchFamily="18" charset="0"/>
                          </a:rPr>
                        </m:ctrlPr>
                      </m:fPr>
                      <m:num>
                        <m:r>
                          <a:rPr lang="en-US" altLang="zh-CN" sz="2800" b="0" i="1" smtClean="0">
                            <a:latin typeface="Cambria Math" panose="02040503050406030204" pitchFamily="18" charset="0"/>
                          </a:rPr>
                          <m:t>𝐽</m:t>
                        </m:r>
                      </m:num>
                      <m:den>
                        <m:r>
                          <a:rPr lang="zh-CN" altLang="en-US" sz="2800" i="1" smtClean="0">
                            <a:latin typeface="Cambria Math" panose="02040503050406030204" pitchFamily="18" charset="0"/>
                          </a:rPr>
                          <m:t>𝜓</m:t>
                        </m:r>
                      </m:den>
                    </m:f>
                    <m:r>
                      <a:rPr lang="zh-CN" altLang="en-US" sz="2800" i="1" smtClean="0">
                        <a:latin typeface="Cambria Math" panose="02040503050406030204" pitchFamily="18" charset="0"/>
                      </a:rPr>
                      <m:t>→</m:t>
                    </m:r>
                    <m:r>
                      <a:rPr lang="en-US" altLang="zh-CN" sz="2800" b="0" i="1" smtClean="0">
                        <a:latin typeface="Cambria Math" panose="02040503050406030204" pitchFamily="18" charset="0"/>
                      </a:rPr>
                      <m:t>𝑃</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𝑒</m:t>
                        </m:r>
                      </m:e>
                      <m:sup>
                        <m:r>
                          <a:rPr lang="en-US" altLang="zh-CN" sz="2800" b="0" i="1" smtClean="0">
                            <a:latin typeface="Cambria Math" panose="02040503050406030204" pitchFamily="18" charset="0"/>
                          </a:rPr>
                          <m:t>+</m:t>
                        </m:r>
                      </m:sup>
                    </m:sSup>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𝑒</m:t>
                        </m:r>
                      </m:e>
                      <m:sup>
                        <m:r>
                          <a:rPr lang="en-US" altLang="zh-CN" sz="2800" b="0" i="1" smtClean="0">
                            <a:latin typeface="Cambria Math" panose="02040503050406030204" pitchFamily="18" charset="0"/>
                          </a:rPr>
                          <m:t>−</m:t>
                        </m:r>
                      </m:sup>
                    </m:sSup>
                    <m:r>
                      <a:rPr lang="en-US" altLang="zh-CN" sz="2800" b="0" i="1" smtClean="0">
                        <a:latin typeface="Cambria Math" panose="02040503050406030204" pitchFamily="18" charset="0"/>
                      </a:rPr>
                      <m:t>,</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𝑃</m:t>
                        </m:r>
                        <m:r>
                          <a:rPr lang="en-US" altLang="zh-CN" sz="2800" b="0" i="1" smtClean="0">
                            <a:latin typeface="Cambria Math" panose="02040503050406030204" pitchFamily="18" charset="0"/>
                          </a:rPr>
                          <m:t>=</m:t>
                        </m:r>
                        <m:r>
                          <a:rPr lang="zh-CN" altLang="en-US" sz="2800" b="0" i="1" smtClean="0">
                            <a:latin typeface="Cambria Math" panose="02040503050406030204" pitchFamily="18" charset="0"/>
                          </a:rPr>
                          <m:t>𝜂</m:t>
                        </m:r>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𝜂</m:t>
                            </m:r>
                          </m:e>
                          <m:sup>
                            <m:r>
                              <a:rPr lang="en-US" altLang="zh-CN" sz="2800" b="0" i="1" smtClean="0">
                                <a:latin typeface="Cambria Math" panose="02040503050406030204" pitchFamily="18" charset="0"/>
                              </a:rPr>
                              <m:t>′</m:t>
                            </m:r>
                          </m:sup>
                        </m:sSup>
                      </m:e>
                    </m:d>
                    <m:r>
                      <a:rPr lang="zh-CN" altLang="en-US" sz="2800" i="1">
                        <a:latin typeface="Cambria Math" panose="02040503050406030204" pitchFamily="18" charset="0"/>
                      </a:rPr>
                      <m:t>这与</m:t>
                    </m:r>
                  </m:oMath>
                </a14:m>
                <a:r>
                  <a:rPr lang="zh-CN" altLang="en-US" sz="2800" dirty="0"/>
                  <a:t>理论预测非常吻合，但是从未在</a:t>
                </a:r>
                <a14:m>
                  <m:oMath xmlns:m="http://schemas.openxmlformats.org/officeDocument/2006/math">
                    <m:r>
                      <a:rPr lang="zh-CN" altLang="en-US" sz="2800" i="1" smtClean="0">
                        <a:latin typeface="Cambria Math" panose="02040503050406030204" pitchFamily="18" charset="0"/>
                      </a:rPr>
                      <m:t>𝜓</m:t>
                    </m:r>
                    <m:r>
                      <a:rPr lang="en-US" altLang="zh-CN" sz="2800" b="0" i="1" smtClean="0">
                        <a:latin typeface="Cambria Math" panose="02040503050406030204" pitchFamily="18" charset="0"/>
                      </a:rPr>
                      <m:t>(3686)</m:t>
                    </m:r>
                  </m:oMath>
                </a14:m>
                <a:r>
                  <a:rPr lang="zh-CN" altLang="en-US" sz="2800" dirty="0"/>
                  <a:t>衰变中研究过类似的电磁</a:t>
                </a:r>
                <a:r>
                  <a:rPr lang="en-US" altLang="zh-CN" sz="2800" dirty="0" err="1"/>
                  <a:t>Dalitz</a:t>
                </a:r>
                <a:r>
                  <a:rPr lang="zh-CN" altLang="en-US" sz="2800" dirty="0"/>
                  <a:t>衰变</a:t>
                </a:r>
                <a:endParaRPr lang="en-US" altLang="zh-CN" sz="2800" dirty="0"/>
              </a:p>
              <a:p>
                <a:pPr marL="285750" indent="-285750">
                  <a:lnSpc>
                    <a:spcPct val="150000"/>
                  </a:lnSpc>
                  <a:buFont typeface="Wingdings" panose="05000000000000000000" pitchFamily="2" charset="2"/>
                  <a:buChar char="l"/>
                </a:pPr>
                <a:r>
                  <a:rPr lang="zh-CN" altLang="en-US" sz="2800" dirty="0"/>
                  <a:t>对此类过程的研究对于了解粲夸克偶素矢量态与光子的相互作用非常重要，并有助于进一步研究</a:t>
                </a:r>
                <a14:m>
                  <m:oMath xmlns:m="http://schemas.openxmlformats.org/officeDocument/2006/math">
                    <m:r>
                      <a:rPr lang="zh-CN" altLang="en-US" sz="2800" i="1" smtClean="0">
                        <a:latin typeface="Cambria Math" panose="02040503050406030204" pitchFamily="18" charset="0"/>
                      </a:rPr>
                      <m:t>𝜓</m:t>
                    </m:r>
                    <m:r>
                      <a:rPr lang="zh-CN" altLang="en-US" sz="2800" i="1" smtClean="0">
                        <a:latin typeface="Cambria Math" panose="02040503050406030204" pitchFamily="18" charset="0"/>
                      </a:rPr>
                      <m:t>→</m:t>
                    </m:r>
                    <m:r>
                      <a:rPr lang="en-US" altLang="zh-CN" sz="2800" b="0" i="1" smtClean="0">
                        <a:latin typeface="Cambria Math" panose="02040503050406030204" pitchFamily="18" charset="0"/>
                      </a:rPr>
                      <m:t>𝑉𝑃</m:t>
                    </m:r>
                  </m:oMath>
                </a14:m>
                <a:r>
                  <a:rPr lang="zh-CN" altLang="en-US" sz="2800" dirty="0"/>
                  <a:t>（</a:t>
                </a:r>
                <a:r>
                  <a:rPr lang="en-US" altLang="zh-CN" sz="2800" dirty="0"/>
                  <a:t>V</a:t>
                </a:r>
                <a:r>
                  <a:rPr lang="zh-CN" altLang="en-US" sz="2800" dirty="0"/>
                  <a:t>为矢量介子，</a:t>
                </a:r>
                <a:r>
                  <a:rPr lang="en-US" altLang="zh-CN" sz="2800" dirty="0"/>
                  <a:t>P</a:t>
                </a:r>
                <a:r>
                  <a:rPr lang="zh-CN" altLang="en-US" sz="2800" dirty="0"/>
                  <a:t>为赝标量介子）过程，包括相关 的</a:t>
                </a:r>
                <a14:m>
                  <m:oMath xmlns:m="http://schemas.openxmlformats.org/officeDocument/2006/math">
                    <m:r>
                      <a:rPr lang="zh-CN" altLang="en-US" sz="2800" i="1" smtClean="0">
                        <a:latin typeface="Cambria Math" panose="02040503050406030204" pitchFamily="18" charset="0"/>
                      </a:rPr>
                      <m:t>𝜌𝜋</m:t>
                    </m:r>
                  </m:oMath>
                </a14:m>
                <a:r>
                  <a:rPr lang="zh-CN" altLang="en-US" sz="2800" dirty="0"/>
                  <a:t>疑难。</a:t>
                </a:r>
              </a:p>
              <a:p>
                <a:pPr marL="285750" indent="-285750">
                  <a:lnSpc>
                    <a:spcPct val="150000"/>
                  </a:lnSpc>
                  <a:buFont typeface="Wingdings" panose="05000000000000000000" pitchFamily="2" charset="2"/>
                  <a:buChar char="l"/>
                </a:pPr>
                <a:endParaRPr lang="zh-CN" altLang="en-US" sz="2800" dirty="0"/>
              </a:p>
            </p:txBody>
          </p:sp>
        </mc:Choice>
        <mc:Fallback xmlns="">
          <p:sp>
            <p:nvSpPr>
              <p:cNvPr id="16" name="流程图: 可选过程 15">
                <a:extLst>
                  <a:ext uri="{FF2B5EF4-FFF2-40B4-BE49-F238E27FC236}">
                    <a16:creationId xmlns:a16="http://schemas.microsoft.com/office/drawing/2014/main" id="{B219BFE4-5455-B503-627F-902A9D25A068}"/>
                  </a:ext>
                </a:extLst>
              </p:cNvPr>
              <p:cNvSpPr>
                <a:spLocks noRot="1" noChangeAspect="1" noMove="1" noResize="1" noEditPoints="1" noAdjustHandles="1" noChangeArrowheads="1" noChangeShapeType="1" noTextEdit="1"/>
              </p:cNvSpPr>
              <p:nvPr/>
            </p:nvSpPr>
            <p:spPr>
              <a:xfrm>
                <a:off x="1459685" y="1455600"/>
                <a:ext cx="9894465" cy="4668364"/>
              </a:xfrm>
              <a:prstGeom prst="flowChartAlternateProcess">
                <a:avLst/>
              </a:prstGeom>
              <a:blipFill>
                <a:blip r:embed="rId2"/>
                <a:stretch>
                  <a:fillRect r="-24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478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C30D2-B750-6A0F-6E6D-5FCBCD736965}"/>
              </a:ext>
            </a:extLst>
          </p:cNvPr>
          <p:cNvSpPr>
            <a:spLocks noGrp="1"/>
          </p:cNvSpPr>
          <p:nvPr>
            <p:ph type="title"/>
          </p:nvPr>
        </p:nvSpPr>
        <p:spPr>
          <a:xfrm>
            <a:off x="622300" y="355600"/>
            <a:ext cx="2082800" cy="724535"/>
          </a:xfrm>
        </p:spPr>
        <p:txBody>
          <a:bodyPr>
            <a:normAutofit/>
          </a:bodyPr>
          <a:lstStyle/>
          <a:p>
            <a:r>
              <a:rPr lang="en-US" altLang="zh-CN" sz="2800" b="1" dirty="0">
                <a:latin typeface="+mj-ea"/>
              </a:rPr>
              <a:t>2.</a:t>
            </a:r>
            <a:r>
              <a:rPr lang="zh-CN" altLang="en-US" sz="2800" b="1" dirty="0">
                <a:latin typeface="+mj-ea"/>
              </a:rPr>
              <a:t>事例选择</a:t>
            </a:r>
          </a:p>
        </p:txBody>
      </p:sp>
      <mc:AlternateContent xmlns:mc="http://schemas.openxmlformats.org/markup-compatibility/2006" xmlns:a14="http://schemas.microsoft.com/office/drawing/2010/main">
        <mc:Choice Requires="a14">
          <p:graphicFrame>
            <p:nvGraphicFramePr>
              <p:cNvPr id="12" name="图示 11">
                <a:extLst>
                  <a:ext uri="{FF2B5EF4-FFF2-40B4-BE49-F238E27FC236}">
                    <a16:creationId xmlns:a16="http://schemas.microsoft.com/office/drawing/2014/main" id="{D3D91118-FD07-D33A-2F4F-7EC074CA5D4C}"/>
                  </a:ext>
                </a:extLst>
              </p:cNvPr>
              <p:cNvGraphicFramePr/>
              <p:nvPr>
                <p:extLst>
                  <p:ext uri="{D42A27DB-BD31-4B8C-83A1-F6EECF244321}">
                    <p14:modId xmlns:p14="http://schemas.microsoft.com/office/powerpoint/2010/main" val="4031857281"/>
                  </p:ext>
                </p:extLst>
              </p:nvPr>
            </p:nvGraphicFramePr>
            <p:xfrm>
              <a:off x="1286836" y="3651075"/>
              <a:ext cx="9618327"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图示 11">
                <a:extLst>
                  <a:ext uri="{FF2B5EF4-FFF2-40B4-BE49-F238E27FC236}">
                    <a16:creationId xmlns:a16="http://schemas.microsoft.com/office/drawing/2014/main" id="{D3D91118-FD07-D33A-2F4F-7EC074CA5D4C}"/>
                  </a:ext>
                </a:extLst>
              </p:cNvPr>
              <p:cNvGraphicFramePr/>
              <p:nvPr>
                <p:extLst>
                  <p:ext uri="{D42A27DB-BD31-4B8C-83A1-F6EECF244321}">
                    <p14:modId xmlns:p14="http://schemas.microsoft.com/office/powerpoint/2010/main" val="4031857281"/>
                  </p:ext>
                </p:extLst>
              </p:nvPr>
            </p:nvGraphicFramePr>
            <p:xfrm>
              <a:off x="1286836" y="3651075"/>
              <a:ext cx="9618327" cy="299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 name="标题 1">
            <a:extLst>
              <a:ext uri="{FF2B5EF4-FFF2-40B4-BE49-F238E27FC236}">
                <a16:creationId xmlns:a16="http://schemas.microsoft.com/office/drawing/2014/main" id="{772C99EA-D492-7B36-F003-E9A80C2CAE23}"/>
              </a:ext>
            </a:extLst>
          </p:cNvPr>
          <p:cNvSpPr txBox="1">
            <a:spLocks/>
          </p:cNvSpPr>
          <p:nvPr/>
        </p:nvSpPr>
        <p:spPr>
          <a:xfrm>
            <a:off x="689412" y="3288807"/>
            <a:ext cx="2082800" cy="72453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zh-CN" altLang="en-US" sz="2800" b="1" dirty="0">
                <a:latin typeface="+mj-ea"/>
              </a:rPr>
              <a:t>整个衰变链：</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F61F24C-F69E-0E79-FFE9-3539CEDDA869}"/>
                  </a:ext>
                </a:extLst>
              </p:cNvPr>
              <p:cNvSpPr txBox="1"/>
              <p:nvPr/>
            </p:nvSpPr>
            <p:spPr>
              <a:xfrm>
                <a:off x="1663700" y="1160727"/>
                <a:ext cx="9915787" cy="2308324"/>
              </a:xfrm>
              <a:prstGeom prst="rect">
                <a:avLst/>
              </a:prstGeom>
              <a:noFill/>
            </p:spPr>
            <p:txBody>
              <a:bodyPr wrap="square" rtlCol="0">
                <a:spAutoFit/>
              </a:bodyPr>
              <a:lstStyle/>
              <a:p>
                <a:pPr>
                  <a:lnSpc>
                    <a:spcPct val="150000"/>
                  </a:lnSpc>
                </a:pPr>
                <a:r>
                  <a:rPr lang="zh-CN" altLang="en-US" sz="2800" dirty="0"/>
                  <a:t>使用</a:t>
                </a:r>
                <a:r>
                  <a:rPr lang="en-US" altLang="zh-CN" sz="2800" dirty="0"/>
                  <a:t>BESIII</a:t>
                </a:r>
                <a:r>
                  <a:rPr lang="zh-CN" altLang="en-US" sz="2800" dirty="0"/>
                  <a:t>探测器收集的</a:t>
                </a:r>
                <a14:m>
                  <m:oMath xmlns:m="http://schemas.openxmlformats.org/officeDocument/2006/math">
                    <m:r>
                      <a:rPr lang="en-US" altLang="zh-CN" sz="2800" b="0" i="1" smtClean="0">
                        <a:latin typeface="Cambria Math" panose="02040503050406030204" pitchFamily="18" charset="0"/>
                      </a:rPr>
                      <m:t>448.1</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10</m:t>
                        </m:r>
                      </m:e>
                      <m:sup>
                        <m:r>
                          <a:rPr lang="en-US" altLang="zh-CN" sz="2800" b="0" i="1" smtClean="0">
                            <a:latin typeface="Cambria Math" panose="02040503050406030204" pitchFamily="18" charset="0"/>
                            <a:ea typeface="Cambria Math" panose="02040503050406030204" pitchFamily="18" charset="0"/>
                          </a:rPr>
                          <m:t>6</m:t>
                        </m:r>
                      </m:sup>
                    </m:sSup>
                    <m:r>
                      <a:rPr lang="zh-CN" altLang="en-US" sz="2800" b="0" i="1" smtClean="0">
                        <a:latin typeface="Cambria Math" panose="02040503050406030204" pitchFamily="18" charset="0"/>
                        <a:ea typeface="Cambria Math" panose="02040503050406030204" pitchFamily="18" charset="0"/>
                      </a:rPr>
                      <m:t>𝜓</m:t>
                    </m:r>
                    <m:r>
                      <a:rPr lang="en-US" altLang="zh-CN" sz="2800" b="0" i="1" smtClean="0">
                        <a:latin typeface="Cambria Math" panose="02040503050406030204" pitchFamily="18" charset="0"/>
                        <a:ea typeface="Cambria Math" panose="02040503050406030204" pitchFamily="18" charset="0"/>
                      </a:rPr>
                      <m:t>(3686)</m:t>
                    </m:r>
                  </m:oMath>
                </a14:m>
                <a:r>
                  <a:rPr lang="zh-CN" altLang="en-US" sz="2800" dirty="0"/>
                  <a:t>事例对电磁</a:t>
                </a:r>
                <a:r>
                  <a:rPr lang="en-US" altLang="zh-CN" sz="2800" dirty="0" err="1"/>
                  <a:t>Dalitz</a:t>
                </a:r>
                <a:r>
                  <a:rPr lang="zh-CN" altLang="en-US" sz="2800" dirty="0"/>
                  <a:t>衰变</a:t>
                </a:r>
                <a14:m>
                  <m:oMath xmlns:m="http://schemas.openxmlformats.org/officeDocument/2006/math">
                    <m:r>
                      <a:rPr lang="zh-CN" altLang="en-US" sz="2800" i="1" smtClean="0">
                        <a:latin typeface="Cambria Math" panose="02040503050406030204" pitchFamily="18" charset="0"/>
                      </a:rPr>
                      <m:t>𝜓</m:t>
                    </m:r>
                    <m:r>
                      <a:rPr lang="en-US" altLang="zh-CN" sz="2800" b="0" i="1" smtClean="0">
                        <a:latin typeface="Cambria Math" panose="02040503050406030204" pitchFamily="18" charset="0"/>
                      </a:rPr>
                      <m:t>(3686)</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𝜂</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r>
                      <a:rPr lang="zh-CN" altLang="en-US" sz="2800" b="0" i="1" smtClean="0">
                        <a:latin typeface="Cambria Math" panose="02040503050406030204" pitchFamily="18" charset="0"/>
                        <a:ea typeface="Cambria Math" panose="02040503050406030204" pitchFamily="18" charset="0"/>
                      </a:rPr>
                      <m:t>进行</m:t>
                    </m:r>
                  </m:oMath>
                </a14:m>
                <a:r>
                  <a:rPr lang="zh-CN" altLang="en-US" sz="2800" dirty="0"/>
                  <a:t>了首次观察。</a:t>
                </a:r>
              </a:p>
              <a:p>
                <a:pPr>
                  <a:lnSpc>
                    <a:spcPct val="150000"/>
                  </a:lnSpc>
                </a:pPr>
                <a:endParaRPr lang="zh-CN" altLang="en-US" sz="2800" dirty="0"/>
              </a:p>
              <a:p>
                <a:endParaRPr lang="zh-CN" altLang="en-US" dirty="0"/>
              </a:p>
            </p:txBody>
          </p:sp>
        </mc:Choice>
        <mc:Fallback xmlns="">
          <p:sp>
            <p:nvSpPr>
              <p:cNvPr id="3" name="文本框 2">
                <a:extLst>
                  <a:ext uri="{FF2B5EF4-FFF2-40B4-BE49-F238E27FC236}">
                    <a16:creationId xmlns:a16="http://schemas.microsoft.com/office/drawing/2014/main" id="{6F61F24C-F69E-0E79-FFE9-3539CEDDA869}"/>
                  </a:ext>
                </a:extLst>
              </p:cNvPr>
              <p:cNvSpPr txBox="1">
                <a:spLocks noRot="1" noChangeAspect="1" noMove="1" noResize="1" noEditPoints="1" noAdjustHandles="1" noChangeArrowheads="1" noChangeShapeType="1" noTextEdit="1"/>
              </p:cNvSpPr>
              <p:nvPr/>
            </p:nvSpPr>
            <p:spPr>
              <a:xfrm>
                <a:off x="1663700" y="1160727"/>
                <a:ext cx="9915787" cy="2308324"/>
              </a:xfrm>
              <a:prstGeom prst="rect">
                <a:avLst/>
              </a:prstGeom>
              <a:blipFill>
                <a:blip r:embed="rId11"/>
                <a:stretch>
                  <a:fillRect l="-1291" r="-7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7233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1BE369A-E092-4591-462A-16A9EE0A7E4F}"/>
              </a:ext>
            </a:extLst>
          </p:cNvPr>
          <p:cNvSpPr txBox="1"/>
          <p:nvPr/>
        </p:nvSpPr>
        <p:spPr>
          <a:xfrm>
            <a:off x="403639" y="560216"/>
            <a:ext cx="1941995" cy="523220"/>
          </a:xfrm>
          <a:prstGeom prst="rect">
            <a:avLst/>
          </a:prstGeom>
          <a:noFill/>
        </p:spPr>
        <p:txBody>
          <a:bodyPr wrap="square">
            <a:spAutoFit/>
          </a:bodyPr>
          <a:lstStyle/>
          <a:p>
            <a:r>
              <a:rPr lang="en-US" altLang="zh-CN" sz="2800" b="1" spc="-120" dirty="0">
                <a:solidFill>
                  <a:schemeClr val="accent1"/>
                </a:solidFill>
                <a:latin typeface="+mj-ea"/>
                <a:ea typeface="+mj-ea"/>
                <a:cs typeface="+mj-cs"/>
              </a:rPr>
              <a:t>2.</a:t>
            </a:r>
            <a:r>
              <a:rPr lang="zh-CN" altLang="en-US" sz="2800" b="1" spc="-120" dirty="0">
                <a:solidFill>
                  <a:schemeClr val="accent1"/>
                </a:solidFill>
                <a:latin typeface="+mj-ea"/>
                <a:ea typeface="+mj-ea"/>
                <a:cs typeface="+mj-cs"/>
              </a:rPr>
              <a:t>事例选择</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95E238B-311C-66D5-CEAA-DE94F0E27D43}"/>
                  </a:ext>
                </a:extLst>
              </p:cNvPr>
              <p:cNvSpPr txBox="1"/>
              <p:nvPr/>
            </p:nvSpPr>
            <p:spPr>
              <a:xfrm>
                <a:off x="1241943" y="3121223"/>
                <a:ext cx="9443778" cy="2789097"/>
              </a:xfrm>
              <a:prstGeom prst="rect">
                <a:avLst/>
              </a:prstGeom>
              <a:noFill/>
            </p:spPr>
            <p:txBody>
              <a:bodyPr wrap="square" rtlCol="0">
                <a:spAutoFit/>
              </a:bodyPr>
              <a:lstStyle/>
              <a:p>
                <a:pPr marL="342900" indent="-342900">
                  <a:buClr>
                    <a:schemeClr val="tx2">
                      <a:lumMod val="50000"/>
                      <a:lumOff val="50000"/>
                    </a:schemeClr>
                  </a:buClr>
                  <a:buFont typeface="Wingdings" panose="05000000000000000000" pitchFamily="2" charset="2"/>
                  <a:buChar char="u"/>
                </a:pPr>
                <a:r>
                  <a:rPr lang="en-US" altLang="zh-CN" sz="2400" b="1" spc="-120" dirty="0">
                    <a:solidFill>
                      <a:schemeClr val="tx1"/>
                    </a:solidFill>
                    <a:latin typeface="+mj-ea"/>
                    <a:ea typeface="+mj-ea"/>
                    <a:cs typeface="+mj-cs"/>
                  </a:rPr>
                  <a:t>Good charged track:</a:t>
                </a:r>
                <a:r>
                  <a:rPr lang="zh-CN" altLang="en-US" sz="2400" b="1" spc="-120" dirty="0">
                    <a:solidFill>
                      <a:schemeClr val="tx1"/>
                    </a:solidFill>
                    <a:latin typeface="+mj-ea"/>
                    <a:ea typeface="+mj-ea"/>
                    <a:cs typeface="+mj-cs"/>
                  </a:rPr>
                  <a:t>带电轨迹在最接近</a:t>
                </a:r>
                <a:r>
                  <a:rPr lang="en-US" altLang="zh-CN" sz="2400" b="1" spc="-120" dirty="0">
                    <a:solidFill>
                      <a:schemeClr val="tx1"/>
                    </a:solidFill>
                    <a:latin typeface="+mj-ea"/>
                    <a:ea typeface="+mj-ea"/>
                    <a:cs typeface="+mj-cs"/>
                  </a:rPr>
                  <a:t>IP</a:t>
                </a:r>
                <a:r>
                  <a:rPr lang="zh-CN" altLang="en-US" sz="2400" b="1" spc="-120" dirty="0">
                    <a:solidFill>
                      <a:schemeClr val="tx1"/>
                    </a:solidFill>
                    <a:latin typeface="+mj-ea"/>
                    <a:ea typeface="+mj-ea"/>
                    <a:cs typeface="+mj-cs"/>
                  </a:rPr>
                  <a:t>处</a:t>
                </a:r>
                <a14:m>
                  <m:oMath xmlns:m="http://schemas.openxmlformats.org/officeDocument/2006/math">
                    <m:d>
                      <m:dPr>
                        <m:begChr m:val="|"/>
                        <m:endChr m:val="|"/>
                        <m:ctrlPr>
                          <a:rPr lang="en-US" altLang="zh-CN" sz="2400" b="1" i="1" spc="-120">
                            <a:solidFill>
                              <a:schemeClr val="tx1"/>
                            </a:solidFill>
                            <a:latin typeface="Cambria Math" panose="02040503050406030204" pitchFamily="18" charset="0"/>
                            <a:ea typeface="Cambria Math" panose="02040503050406030204" pitchFamily="18" charset="0"/>
                            <a:cs typeface="+mj-cs"/>
                          </a:rPr>
                        </m:ctrlPr>
                      </m:dPr>
                      <m:e>
                        <m:sSub>
                          <m:sSubPr>
                            <m:ctrlPr>
                              <a:rPr lang="en-US" altLang="zh-CN" sz="2400" b="1" i="1" spc="-120">
                                <a:solidFill>
                                  <a:schemeClr val="tx1"/>
                                </a:solidFill>
                                <a:latin typeface="Cambria Math" panose="02040503050406030204" pitchFamily="18" charset="0"/>
                                <a:ea typeface="Cambria Math" panose="02040503050406030204" pitchFamily="18" charset="0"/>
                                <a:cs typeface="+mj-cs"/>
                              </a:rPr>
                            </m:ctrlPr>
                          </m:sSubPr>
                          <m:e>
                            <m:r>
                              <a:rPr lang="en-US" altLang="zh-CN" sz="2400" b="1" i="1" spc="-120">
                                <a:solidFill>
                                  <a:schemeClr val="tx1"/>
                                </a:solidFill>
                                <a:latin typeface="Cambria Math" panose="02040503050406030204" pitchFamily="18" charset="0"/>
                                <a:ea typeface="Cambria Math" panose="02040503050406030204" pitchFamily="18" charset="0"/>
                                <a:cs typeface="+mj-cs"/>
                              </a:rPr>
                              <m:t>𝑹</m:t>
                            </m:r>
                          </m:e>
                          <m:sub>
                            <m:r>
                              <a:rPr lang="en-US" altLang="zh-CN" sz="2400" b="1" i="1" spc="-120">
                                <a:solidFill>
                                  <a:schemeClr val="tx1"/>
                                </a:solidFill>
                                <a:latin typeface="Cambria Math" panose="02040503050406030204" pitchFamily="18" charset="0"/>
                                <a:ea typeface="Cambria Math" panose="02040503050406030204" pitchFamily="18" charset="0"/>
                                <a:cs typeface="+mj-cs"/>
                              </a:rPr>
                              <m:t>𝒛𝒐</m:t>
                            </m:r>
                          </m:sub>
                        </m:sSub>
                      </m:e>
                    </m:d>
                    <m:r>
                      <a:rPr lang="en-US" altLang="zh-CN" sz="2400" b="1" i="1" spc="-120">
                        <a:solidFill>
                          <a:schemeClr val="tx1"/>
                        </a:solidFill>
                        <a:latin typeface="Cambria Math" panose="02040503050406030204" pitchFamily="18" charset="0"/>
                        <a:ea typeface="Cambria Math" panose="02040503050406030204" pitchFamily="18" charset="0"/>
                        <a:cs typeface="+mj-cs"/>
                      </a:rPr>
                      <m:t>≤</m:t>
                    </m:r>
                    <m:r>
                      <a:rPr lang="en-US" altLang="zh-CN" sz="2400" b="1" i="1" spc="-120">
                        <a:solidFill>
                          <a:schemeClr val="tx1"/>
                        </a:solidFill>
                        <a:latin typeface="Cambria Math" panose="02040503050406030204" pitchFamily="18" charset="0"/>
                        <a:ea typeface="Cambria Math" panose="02040503050406030204" pitchFamily="18" charset="0"/>
                        <a:cs typeface="+mj-cs"/>
                      </a:rPr>
                      <m:t>𝟏𝟎</m:t>
                    </m:r>
                    <m:r>
                      <a:rPr lang="zh-CN" altLang="en-US" sz="2400" b="1" i="1" spc="-120">
                        <a:solidFill>
                          <a:schemeClr val="tx1"/>
                        </a:solidFill>
                        <a:latin typeface="Cambria Math" panose="02040503050406030204" pitchFamily="18" charset="0"/>
                        <a:ea typeface="Cambria Math" panose="02040503050406030204" pitchFamily="18" charset="0"/>
                        <a:cs typeface="+mj-cs"/>
                      </a:rPr>
                      <m:t> </m:t>
                    </m:r>
                    <m:r>
                      <a:rPr lang="en-US" altLang="zh-CN" sz="2400" b="1" i="1" spc="-120">
                        <a:solidFill>
                          <a:schemeClr val="tx1"/>
                        </a:solidFill>
                        <a:latin typeface="Cambria Math" panose="02040503050406030204" pitchFamily="18" charset="0"/>
                        <a:ea typeface="Cambria Math" panose="02040503050406030204" pitchFamily="18" charset="0"/>
                        <a:cs typeface="+mj-cs"/>
                      </a:rPr>
                      <m:t>𝐜𝐦</m:t>
                    </m:r>
                  </m:oMath>
                </a14:m>
                <a:endParaRPr lang="en-US" altLang="zh-CN" sz="2400" b="1" i="1" spc="-120" dirty="0">
                  <a:solidFill>
                    <a:schemeClr val="tx1"/>
                  </a:solidFill>
                  <a:latin typeface="Cambria Math" panose="02040503050406030204" pitchFamily="18" charset="0"/>
                  <a:ea typeface="Cambria Math" panose="02040503050406030204" pitchFamily="18" charset="0"/>
                  <a:cs typeface="+mj-cs"/>
                </a:endParaRPr>
              </a:p>
              <a:p>
                <a:pPr>
                  <a:buClr>
                    <a:schemeClr val="tx2">
                      <a:lumMod val="50000"/>
                      <a:lumOff val="50000"/>
                    </a:schemeClr>
                  </a:buClr>
                </a:pPr>
                <a:r>
                  <a:rPr lang="en-US" altLang="zh-CN" sz="2400" b="1" spc="-120" dirty="0">
                    <a:solidFill>
                      <a:schemeClr val="tx1"/>
                    </a:solidFill>
                    <a:latin typeface="+mj-ea"/>
                    <a:ea typeface="+mj-ea"/>
                    <a:cs typeface="+mj-cs"/>
                  </a:rPr>
                  <a:t>,</a:t>
                </a:r>
                <a14:m>
                  <m:oMath xmlns:m="http://schemas.openxmlformats.org/officeDocument/2006/math">
                    <m:d>
                      <m:dPr>
                        <m:begChr m:val="|"/>
                        <m:endChr m:val="|"/>
                        <m:ctrlPr>
                          <a:rPr lang="en-US" altLang="zh-CN" sz="2400" b="1" i="1" spc="-120">
                            <a:solidFill>
                              <a:schemeClr val="tx1"/>
                            </a:solidFill>
                            <a:latin typeface="Cambria Math" panose="02040503050406030204" pitchFamily="18" charset="0"/>
                            <a:ea typeface="Cambria Math" panose="02040503050406030204" pitchFamily="18" charset="0"/>
                            <a:cs typeface="+mj-cs"/>
                          </a:rPr>
                        </m:ctrlPr>
                      </m:dPr>
                      <m:e>
                        <m:sSub>
                          <m:sSubPr>
                            <m:ctrlPr>
                              <a:rPr lang="en-US" altLang="zh-CN" sz="2400" b="1" i="1" spc="-120">
                                <a:solidFill>
                                  <a:schemeClr val="tx1"/>
                                </a:solidFill>
                                <a:latin typeface="Cambria Math" panose="02040503050406030204" pitchFamily="18" charset="0"/>
                                <a:ea typeface="Cambria Math" panose="02040503050406030204" pitchFamily="18" charset="0"/>
                                <a:cs typeface="+mj-cs"/>
                              </a:rPr>
                            </m:ctrlPr>
                          </m:sSubPr>
                          <m:e>
                            <m:r>
                              <a:rPr lang="en-US" altLang="zh-CN" sz="2400" b="1" i="1" spc="-120">
                                <a:solidFill>
                                  <a:schemeClr val="tx1"/>
                                </a:solidFill>
                                <a:latin typeface="Cambria Math" panose="02040503050406030204" pitchFamily="18" charset="0"/>
                                <a:ea typeface="Cambria Math" panose="02040503050406030204" pitchFamily="18" charset="0"/>
                                <a:cs typeface="+mj-cs"/>
                              </a:rPr>
                              <m:t>𝑹</m:t>
                            </m:r>
                          </m:e>
                          <m:sub>
                            <m:r>
                              <a:rPr lang="en-US" altLang="zh-CN" sz="2400" b="1" i="1" spc="-120">
                                <a:solidFill>
                                  <a:schemeClr val="tx1"/>
                                </a:solidFill>
                                <a:latin typeface="Cambria Math" panose="02040503050406030204" pitchFamily="18" charset="0"/>
                                <a:ea typeface="Cambria Math" panose="02040503050406030204" pitchFamily="18" charset="0"/>
                                <a:cs typeface="+mj-cs"/>
                              </a:rPr>
                              <m:t>𝒙𝒚𝒐</m:t>
                            </m:r>
                          </m:sub>
                        </m:sSub>
                      </m:e>
                    </m:d>
                    <m:r>
                      <a:rPr lang="en-US" altLang="zh-CN" sz="2400" b="1" i="1" spc="-120">
                        <a:solidFill>
                          <a:schemeClr val="tx1"/>
                        </a:solidFill>
                        <a:latin typeface="Cambria Math" panose="02040503050406030204" pitchFamily="18" charset="0"/>
                        <a:ea typeface="Cambria Math" panose="02040503050406030204" pitchFamily="18" charset="0"/>
                        <a:cs typeface="+mj-cs"/>
                      </a:rPr>
                      <m:t>≤</m:t>
                    </m:r>
                    <m:r>
                      <a:rPr lang="en-US" altLang="zh-CN" sz="2400" b="1" i="1" spc="-120">
                        <a:solidFill>
                          <a:schemeClr val="tx1"/>
                        </a:solidFill>
                        <a:latin typeface="Cambria Math" panose="02040503050406030204" pitchFamily="18" charset="0"/>
                        <a:ea typeface="Cambria Math" panose="02040503050406030204" pitchFamily="18" charset="0"/>
                        <a:cs typeface="+mj-cs"/>
                      </a:rPr>
                      <m:t>𝟏</m:t>
                    </m:r>
                    <m:r>
                      <a:rPr lang="zh-CN" altLang="en-US" sz="2400" b="1" i="1" spc="-120">
                        <a:solidFill>
                          <a:schemeClr val="tx1"/>
                        </a:solidFill>
                        <a:latin typeface="Cambria Math" panose="02040503050406030204" pitchFamily="18" charset="0"/>
                        <a:ea typeface="Cambria Math" panose="02040503050406030204" pitchFamily="18" charset="0"/>
                        <a:cs typeface="+mj-cs"/>
                      </a:rPr>
                      <m:t> </m:t>
                    </m:r>
                    <m:r>
                      <a:rPr lang="en-US" altLang="zh-CN" sz="2400" b="1" i="1" spc="-120">
                        <a:solidFill>
                          <a:schemeClr val="tx1"/>
                        </a:solidFill>
                        <a:latin typeface="Cambria Math" panose="02040503050406030204" pitchFamily="18" charset="0"/>
                        <a:ea typeface="Cambria Math" panose="02040503050406030204" pitchFamily="18" charset="0"/>
                        <a:cs typeface="+mj-cs"/>
                      </a:rPr>
                      <m:t>𝐜𝐦</m:t>
                    </m:r>
                  </m:oMath>
                </a14:m>
                <a:r>
                  <a:rPr lang="en-US" altLang="zh-CN" sz="2400" b="1" spc="-120" dirty="0">
                    <a:solidFill>
                      <a:schemeClr val="tx1"/>
                    </a:solidFill>
                    <a:latin typeface="+mj-ea"/>
                    <a:ea typeface="+mj-ea"/>
                    <a:cs typeface="+mj-cs"/>
                  </a:rPr>
                  <a:t>.</a:t>
                </a:r>
                <a:r>
                  <a:rPr lang="zh-CN" altLang="en-US" sz="2400" b="1" spc="-120" dirty="0">
                    <a:solidFill>
                      <a:schemeClr val="tx1"/>
                    </a:solidFill>
                    <a:latin typeface="+mj-ea"/>
                    <a:ea typeface="+mj-ea"/>
                    <a:cs typeface="+mj-cs"/>
                  </a:rPr>
                  <a:t>极角</a:t>
                </a:r>
                <a14:m>
                  <m:oMath xmlns:m="http://schemas.openxmlformats.org/officeDocument/2006/math">
                    <m:d>
                      <m:dPr>
                        <m:begChr m:val="|"/>
                        <m:endChr m:val="|"/>
                        <m:ctrlPr>
                          <a:rPr lang="en-US" altLang="zh-CN" sz="2400" b="1" i="1" spc="-120" smtClean="0">
                            <a:solidFill>
                              <a:schemeClr val="tx1"/>
                            </a:solidFill>
                            <a:latin typeface="Cambria Math" panose="02040503050406030204" pitchFamily="18" charset="0"/>
                            <a:ea typeface="+mj-ea"/>
                            <a:cs typeface="+mj-cs"/>
                          </a:rPr>
                        </m:ctrlPr>
                      </m:dPr>
                      <m:e>
                        <m:func>
                          <m:funcPr>
                            <m:ctrlPr>
                              <a:rPr lang="en-US" altLang="zh-CN" sz="2400" b="1" i="1" spc="-120" smtClean="0">
                                <a:solidFill>
                                  <a:schemeClr val="tx1"/>
                                </a:solidFill>
                                <a:latin typeface="Cambria Math" panose="02040503050406030204" pitchFamily="18" charset="0"/>
                                <a:ea typeface="+mj-ea"/>
                                <a:cs typeface="+mj-cs"/>
                              </a:rPr>
                            </m:ctrlPr>
                          </m:funcPr>
                          <m:fName>
                            <m:r>
                              <m:rPr>
                                <m:sty m:val="p"/>
                              </m:rPr>
                              <a:rPr lang="en-US" altLang="zh-CN" sz="2400" b="0" i="0" spc="-120" smtClean="0">
                                <a:solidFill>
                                  <a:schemeClr val="tx1"/>
                                </a:solidFill>
                                <a:latin typeface="Cambria Math" panose="02040503050406030204" pitchFamily="18" charset="0"/>
                                <a:ea typeface="+mj-ea"/>
                                <a:cs typeface="+mj-cs"/>
                              </a:rPr>
                              <m:t>cos</m:t>
                            </m:r>
                          </m:fName>
                          <m:e>
                            <m:r>
                              <a:rPr lang="zh-CN" altLang="en-US" sz="2400" b="0" i="1" spc="-120" smtClean="0">
                                <a:solidFill>
                                  <a:schemeClr val="tx1"/>
                                </a:solidFill>
                                <a:latin typeface="Cambria Math" panose="02040503050406030204" pitchFamily="18" charset="0"/>
                                <a:ea typeface="+mj-ea"/>
                                <a:cs typeface="+mj-cs"/>
                              </a:rPr>
                              <m:t>𝜽</m:t>
                            </m:r>
                          </m:e>
                        </m:func>
                      </m:e>
                    </m:d>
                    <m:r>
                      <a:rPr lang="en-US" altLang="zh-CN" sz="2400" b="1" i="1" spc="-120" smtClean="0">
                        <a:solidFill>
                          <a:schemeClr val="tx1"/>
                        </a:solidFill>
                        <a:latin typeface="Cambria Math" panose="02040503050406030204" pitchFamily="18" charset="0"/>
                        <a:ea typeface="Cambria Math" panose="02040503050406030204" pitchFamily="18" charset="0"/>
                        <a:cs typeface="+mj-cs"/>
                      </a:rPr>
                      <m:t>&lt;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𝟎</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𝟗𝟑</m:t>
                    </m:r>
                  </m:oMath>
                </a14:m>
                <a:endParaRPr lang="en-US" altLang="zh-CN" sz="2400" b="1" spc="-120" dirty="0">
                  <a:solidFill>
                    <a:schemeClr val="tx1"/>
                  </a:solidFill>
                  <a:latin typeface="+mj-ea"/>
                  <a:ea typeface="+mj-ea"/>
                  <a:cs typeface="+mj-cs"/>
                </a:endParaRPr>
              </a:p>
              <a:p>
                <a:pPr marL="342900" indent="-342900">
                  <a:buClr>
                    <a:schemeClr val="tx2">
                      <a:lumMod val="50000"/>
                      <a:lumOff val="50000"/>
                    </a:schemeClr>
                  </a:buClr>
                  <a:buFont typeface="Wingdings" panose="05000000000000000000" pitchFamily="2" charset="2"/>
                  <a:buChar char="u"/>
                </a:pPr>
                <a:r>
                  <a:rPr lang="en-US" altLang="zh-CN" sz="2400" b="1" spc="-120" dirty="0">
                    <a:solidFill>
                      <a:schemeClr val="tx1"/>
                    </a:solidFill>
                    <a:latin typeface="+mj-ea"/>
                    <a:ea typeface="+mj-ea"/>
                    <a:cs typeface="+mj-cs"/>
                  </a:rPr>
                  <a:t>Good photon :</a:t>
                </a:r>
                <a:r>
                  <a:rPr lang="zh-CN" altLang="en-US" sz="2400" b="1" spc="-120" dirty="0">
                    <a:solidFill>
                      <a:schemeClr val="tx1"/>
                    </a:solidFill>
                    <a:latin typeface="+mj-ea"/>
                    <a:ea typeface="+mj-ea"/>
                    <a:cs typeface="+mj-cs"/>
                  </a:rPr>
                  <a:t>桶区沉积能量应大于</a:t>
                </a:r>
                <a:r>
                  <a:rPr lang="en-US" altLang="zh-CN" sz="2400" b="1" spc="-120" dirty="0">
                    <a:solidFill>
                      <a:schemeClr val="tx1"/>
                    </a:solidFill>
                    <a:latin typeface="+mj-ea"/>
                    <a:ea typeface="+mj-ea"/>
                    <a:cs typeface="+mj-cs"/>
                  </a:rPr>
                  <a:t>25</a:t>
                </a:r>
                <a:r>
                  <a:rPr lang="zh-CN" altLang="en-US" sz="2400" b="1" spc="-120" dirty="0">
                    <a:solidFill>
                      <a:schemeClr val="tx1"/>
                    </a:solidFill>
                    <a:latin typeface="+mj-ea"/>
                    <a:ea typeface="+mj-ea"/>
                    <a:cs typeface="+mj-cs"/>
                  </a:rPr>
                  <a:t> </a:t>
                </a:r>
                <a:r>
                  <a:rPr lang="en-US" altLang="zh-CN" sz="2400" b="1" spc="-120" dirty="0">
                    <a:solidFill>
                      <a:schemeClr val="tx1"/>
                    </a:solidFill>
                    <a:latin typeface="+mj-ea"/>
                    <a:ea typeface="+mj-ea"/>
                    <a:cs typeface="+mj-cs"/>
                  </a:rPr>
                  <a:t>MeV(</a:t>
                </a:r>
                <a14:m>
                  <m:oMath xmlns:m="http://schemas.openxmlformats.org/officeDocument/2006/math">
                    <m:d>
                      <m:dPr>
                        <m:begChr m:val="|"/>
                        <m:endChr m:val="|"/>
                        <m:ctrlPr>
                          <a:rPr lang="en-US" altLang="zh-CN" sz="2400" b="1" i="1" spc="-120" smtClean="0">
                            <a:solidFill>
                              <a:schemeClr val="tx1"/>
                            </a:solidFill>
                            <a:latin typeface="Cambria Math" panose="02040503050406030204" pitchFamily="18" charset="0"/>
                            <a:ea typeface="+mj-ea"/>
                            <a:cs typeface="+mj-cs"/>
                          </a:rPr>
                        </m:ctrlPr>
                      </m:dPr>
                      <m:e>
                        <m:func>
                          <m:funcPr>
                            <m:ctrlPr>
                              <a:rPr lang="en-US" altLang="zh-CN" sz="2400" b="1" i="1" spc="-120" smtClean="0">
                                <a:solidFill>
                                  <a:schemeClr val="tx1"/>
                                </a:solidFill>
                                <a:latin typeface="Cambria Math" panose="02040503050406030204" pitchFamily="18" charset="0"/>
                                <a:ea typeface="+mj-ea"/>
                                <a:cs typeface="+mj-cs"/>
                              </a:rPr>
                            </m:ctrlPr>
                          </m:funcPr>
                          <m:fName>
                            <m:r>
                              <m:rPr>
                                <m:sty m:val="p"/>
                              </m:rPr>
                              <a:rPr lang="en-US" altLang="zh-CN" sz="2400" b="0" i="0" spc="-120" smtClean="0">
                                <a:solidFill>
                                  <a:schemeClr val="tx1"/>
                                </a:solidFill>
                                <a:latin typeface="Cambria Math" panose="02040503050406030204" pitchFamily="18" charset="0"/>
                                <a:ea typeface="+mj-ea"/>
                                <a:cs typeface="+mj-cs"/>
                              </a:rPr>
                              <m:t>cos</m:t>
                            </m:r>
                          </m:fName>
                          <m:e>
                            <m:r>
                              <a:rPr lang="zh-CN" altLang="en-US" sz="2400" b="0" i="1" spc="-120" smtClean="0">
                                <a:solidFill>
                                  <a:schemeClr val="tx1"/>
                                </a:solidFill>
                                <a:latin typeface="Cambria Math" panose="02040503050406030204" pitchFamily="18" charset="0"/>
                                <a:ea typeface="+mj-ea"/>
                                <a:cs typeface="+mj-cs"/>
                              </a:rPr>
                              <m:t>𝜽</m:t>
                            </m:r>
                          </m:e>
                        </m:func>
                      </m:e>
                    </m:d>
                    <m:r>
                      <a:rPr lang="en-US" altLang="zh-CN" sz="2400" b="1" i="1" spc="-120" smtClean="0">
                        <a:solidFill>
                          <a:schemeClr val="tx1"/>
                        </a:solidFill>
                        <a:latin typeface="Cambria Math" panose="02040503050406030204" pitchFamily="18" charset="0"/>
                        <a:ea typeface="Cambria Math" panose="02040503050406030204" pitchFamily="18" charset="0"/>
                        <a:cs typeface="+mj-cs"/>
                      </a:rPr>
                      <m:t>&lt;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𝟎</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𝟖𝟎</m:t>
                    </m:r>
                  </m:oMath>
                </a14:m>
                <a:r>
                  <a:rPr lang="en-US" altLang="zh-CN" sz="2400" b="1" spc="-120" dirty="0">
                    <a:solidFill>
                      <a:schemeClr val="tx1"/>
                    </a:solidFill>
                    <a:latin typeface="+mj-ea"/>
                    <a:ea typeface="+mj-ea"/>
                    <a:cs typeface="+mj-cs"/>
                  </a:rPr>
                  <a:t>)</a:t>
                </a:r>
              </a:p>
              <a:p>
                <a:pPr>
                  <a:buClr>
                    <a:schemeClr val="tx2">
                      <a:lumMod val="50000"/>
                      <a:lumOff val="50000"/>
                    </a:schemeClr>
                  </a:buClr>
                </a:pPr>
                <a:r>
                  <a:rPr lang="zh-CN" altLang="en-US" sz="2400" b="1" spc="-120" dirty="0">
                    <a:solidFill>
                      <a:schemeClr val="tx1"/>
                    </a:solidFill>
                    <a:latin typeface="+mj-ea"/>
                    <a:ea typeface="+mj-ea"/>
                    <a:cs typeface="+mj-cs"/>
                  </a:rPr>
                  <a:t>端盖区沉积能量应大于</a:t>
                </a:r>
                <a:r>
                  <a:rPr lang="en-US" altLang="zh-CN" sz="2400" b="1" spc="-120" dirty="0">
                    <a:solidFill>
                      <a:schemeClr val="tx1"/>
                    </a:solidFill>
                    <a:latin typeface="+mj-ea"/>
                    <a:ea typeface="+mj-ea"/>
                    <a:cs typeface="+mj-cs"/>
                  </a:rPr>
                  <a:t>50</a:t>
                </a:r>
                <a:r>
                  <a:rPr lang="zh-CN" altLang="en-US" sz="2400" b="1" spc="-120" dirty="0">
                    <a:solidFill>
                      <a:schemeClr val="tx1"/>
                    </a:solidFill>
                    <a:latin typeface="+mj-ea"/>
                    <a:ea typeface="+mj-ea"/>
                    <a:cs typeface="+mj-cs"/>
                  </a:rPr>
                  <a:t> </a:t>
                </a:r>
                <a:r>
                  <a:rPr lang="en-US" altLang="zh-CN" sz="2400" b="1" spc="-120" dirty="0">
                    <a:solidFill>
                      <a:schemeClr val="tx1"/>
                    </a:solidFill>
                    <a:latin typeface="+mj-ea"/>
                    <a:ea typeface="+mj-ea"/>
                    <a:cs typeface="+mj-cs"/>
                  </a:rPr>
                  <a:t>MeV(</a:t>
                </a:r>
                <a14:m>
                  <m:oMath xmlns:m="http://schemas.openxmlformats.org/officeDocument/2006/math">
                    <m:d>
                      <m:dPr>
                        <m:begChr m:val="|"/>
                        <m:endChr m:val="|"/>
                        <m:ctrlPr>
                          <a:rPr lang="en-US" altLang="zh-CN" sz="2400" b="1" i="1" spc="-120" smtClean="0">
                            <a:solidFill>
                              <a:schemeClr val="tx1"/>
                            </a:solidFill>
                            <a:latin typeface="Cambria Math" panose="02040503050406030204" pitchFamily="18" charset="0"/>
                            <a:ea typeface="+mj-ea"/>
                            <a:cs typeface="+mj-cs"/>
                          </a:rPr>
                        </m:ctrlPr>
                      </m:dPr>
                      <m:e>
                        <m:func>
                          <m:funcPr>
                            <m:ctrlPr>
                              <a:rPr lang="en-US" altLang="zh-CN" sz="2400" b="1" i="1" spc="-120" smtClean="0">
                                <a:solidFill>
                                  <a:schemeClr val="tx1"/>
                                </a:solidFill>
                                <a:latin typeface="Cambria Math" panose="02040503050406030204" pitchFamily="18" charset="0"/>
                                <a:ea typeface="+mj-ea"/>
                                <a:cs typeface="+mj-cs"/>
                              </a:rPr>
                            </m:ctrlPr>
                          </m:funcPr>
                          <m:fName>
                            <m:r>
                              <m:rPr>
                                <m:sty m:val="p"/>
                              </m:rPr>
                              <a:rPr lang="en-US" altLang="zh-CN" sz="2400" b="0" i="0" spc="-120" smtClean="0">
                                <a:solidFill>
                                  <a:schemeClr val="tx1"/>
                                </a:solidFill>
                                <a:latin typeface="Cambria Math" panose="02040503050406030204" pitchFamily="18" charset="0"/>
                                <a:ea typeface="+mj-ea"/>
                                <a:cs typeface="+mj-cs"/>
                              </a:rPr>
                              <m:t>cos</m:t>
                            </m:r>
                          </m:fName>
                          <m:e>
                            <m:r>
                              <a:rPr lang="zh-CN" altLang="en-US" sz="2400" b="0" i="1" spc="-120" smtClean="0">
                                <a:solidFill>
                                  <a:schemeClr val="tx1"/>
                                </a:solidFill>
                                <a:latin typeface="Cambria Math" panose="02040503050406030204" pitchFamily="18" charset="0"/>
                                <a:ea typeface="+mj-ea"/>
                                <a:cs typeface="+mj-cs"/>
                              </a:rPr>
                              <m:t>𝜽</m:t>
                            </m:r>
                          </m:e>
                        </m:func>
                      </m:e>
                    </m:d>
                    <m:r>
                      <a:rPr lang="en-US" altLang="zh-CN" sz="2400" b="1" i="1" spc="-120" smtClean="0">
                        <a:solidFill>
                          <a:schemeClr val="tx1"/>
                        </a:solidFill>
                        <a:latin typeface="Cambria Math" panose="02040503050406030204" pitchFamily="18" charset="0"/>
                        <a:ea typeface="Cambria Math" panose="02040503050406030204" pitchFamily="18" charset="0"/>
                        <a:cs typeface="+mj-cs"/>
                      </a:rPr>
                      <m:t>&lt;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𝟎</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m:t>
                    </m:r>
                    <m:r>
                      <a:rPr lang="en-US" altLang="zh-CN" sz="2400" b="1" i="1" spc="-120" smtClean="0">
                        <a:solidFill>
                          <a:schemeClr val="tx1"/>
                        </a:solidFill>
                        <a:latin typeface="Cambria Math" panose="02040503050406030204" pitchFamily="18" charset="0"/>
                        <a:ea typeface="Cambria Math" panose="02040503050406030204" pitchFamily="18" charset="0"/>
                        <a:cs typeface="+mj-cs"/>
                      </a:rPr>
                      <m:t>𝟗𝟐</m:t>
                    </m:r>
                  </m:oMath>
                </a14:m>
                <a:r>
                  <a:rPr lang="en-US" altLang="zh-CN" sz="2400" b="1" spc="-120" dirty="0">
                    <a:solidFill>
                      <a:schemeClr val="tx1"/>
                    </a:solidFill>
                    <a:latin typeface="+mj-ea"/>
                    <a:ea typeface="+mj-ea"/>
                    <a:cs typeface="+mj-cs"/>
                  </a:rPr>
                  <a:t>)</a:t>
                </a:r>
              </a:p>
              <a:p>
                <a:pPr marL="342900" indent="-342900">
                  <a:buClr>
                    <a:schemeClr val="tx2">
                      <a:lumMod val="50000"/>
                      <a:lumOff val="50000"/>
                    </a:schemeClr>
                  </a:buClr>
                  <a:buFont typeface="Wingdings" panose="05000000000000000000" pitchFamily="2" charset="2"/>
                  <a:buChar char="u"/>
                </a:pPr>
                <a:r>
                  <a:rPr lang="zh-CN" altLang="en-US" sz="2400" b="1" spc="-120" dirty="0">
                    <a:solidFill>
                      <a:schemeClr val="tx1"/>
                    </a:solidFill>
                    <a:latin typeface="+mj-ea"/>
                    <a:ea typeface="+mj-ea"/>
                    <a:cs typeface="+mj-cs"/>
                  </a:rPr>
                  <a:t>记录光子相对于碰撞的时间</a:t>
                </a:r>
                <a14:m>
                  <m:oMath xmlns:m="http://schemas.openxmlformats.org/officeDocument/2006/math">
                    <m:r>
                      <a:rPr lang="en-US" altLang="zh-CN" sz="2400" b="1" i="1" spc="-120">
                        <a:solidFill>
                          <a:schemeClr val="tx1"/>
                        </a:solidFill>
                        <a:latin typeface="Cambria Math" panose="02040503050406030204" pitchFamily="18" charset="0"/>
                        <a:ea typeface="Cambria Math" panose="02040503050406030204" pitchFamily="18" charset="0"/>
                        <a:cs typeface="+mj-cs"/>
                      </a:rPr>
                      <m:t>𝑻</m:t>
                    </m:r>
                    <m:r>
                      <a:rPr lang="en-US" altLang="zh-CN" sz="2400" b="1" i="1" spc="-120">
                        <a:solidFill>
                          <a:schemeClr val="tx1"/>
                        </a:solidFill>
                        <a:latin typeface="Cambria Math" panose="02040503050406030204" pitchFamily="18" charset="0"/>
                        <a:ea typeface="Cambria Math" panose="02040503050406030204" pitchFamily="18" charset="0"/>
                        <a:cs typeface="+mj-cs"/>
                      </a:rPr>
                      <m:t>&lt;</m:t>
                    </m:r>
                    <m:r>
                      <a:rPr lang="en-US" altLang="zh-CN" sz="2400" b="1" i="1" spc="-120">
                        <a:solidFill>
                          <a:schemeClr val="tx1"/>
                        </a:solidFill>
                        <a:latin typeface="Cambria Math" panose="02040503050406030204" pitchFamily="18" charset="0"/>
                        <a:ea typeface="Cambria Math" panose="02040503050406030204" pitchFamily="18" charset="0"/>
                        <a:cs typeface="+mj-cs"/>
                      </a:rPr>
                      <m:t>𝟕𝟎𝟎</m:t>
                    </m:r>
                    <m:r>
                      <a:rPr lang="zh-CN" altLang="en-US" sz="2400" b="1" i="1" spc="-120">
                        <a:solidFill>
                          <a:schemeClr val="tx1"/>
                        </a:solidFill>
                        <a:latin typeface="Cambria Math" panose="02040503050406030204" pitchFamily="18" charset="0"/>
                        <a:ea typeface="Cambria Math" panose="02040503050406030204" pitchFamily="18" charset="0"/>
                        <a:cs typeface="+mj-cs"/>
                      </a:rPr>
                      <m:t> </m:t>
                    </m:r>
                    <m:r>
                      <a:rPr lang="en-US" altLang="zh-CN" sz="2400" b="1" i="1" spc="-120">
                        <a:solidFill>
                          <a:schemeClr val="tx1"/>
                        </a:solidFill>
                        <a:latin typeface="Cambria Math" panose="02040503050406030204" pitchFamily="18" charset="0"/>
                        <a:ea typeface="Cambria Math" panose="02040503050406030204" pitchFamily="18" charset="0"/>
                        <a:cs typeface="+mj-cs"/>
                      </a:rPr>
                      <m:t>𝐧𝐬</m:t>
                    </m:r>
                  </m:oMath>
                </a14:m>
                <a:endParaRPr lang="en-US" altLang="zh-CN" sz="2400" b="1" i="1" spc="-120" dirty="0">
                  <a:solidFill>
                    <a:schemeClr val="tx1"/>
                  </a:solidFill>
                  <a:latin typeface="Cambria Math" panose="02040503050406030204" pitchFamily="18" charset="0"/>
                  <a:ea typeface="Cambria Math" panose="02040503050406030204" pitchFamily="18" charset="0"/>
                  <a:cs typeface="+mj-cs"/>
                </a:endParaRPr>
              </a:p>
              <a:p>
                <a:pPr marL="457200" indent="-457200">
                  <a:buClr>
                    <a:schemeClr val="tx2">
                      <a:lumMod val="50000"/>
                      <a:lumOff val="50000"/>
                    </a:schemeClr>
                  </a:buClr>
                  <a:buFont typeface="Wingdings" panose="05000000000000000000" pitchFamily="2" charset="2"/>
                  <a:buChar char="u"/>
                </a:pPr>
                <a:r>
                  <a:rPr lang="en-US" altLang="zh-CN" sz="2400" b="1" spc="-120" dirty="0">
                    <a:solidFill>
                      <a:schemeClr val="tx1"/>
                    </a:solidFill>
                    <a:latin typeface="+mj-ea"/>
                    <a:ea typeface="+mj-ea"/>
                    <a:cs typeface="+mj-cs"/>
                  </a:rPr>
                  <a:t>4C kinematic fit:</a:t>
                </a:r>
                <a:r>
                  <a:rPr lang="zh-CN" altLang="en-US" sz="2400" b="1" spc="-120" dirty="0">
                    <a:solidFill>
                      <a:schemeClr val="tx1"/>
                    </a:solidFill>
                    <a:latin typeface="+mj-ea"/>
                    <a:ea typeface="+mj-ea"/>
                    <a:cs typeface="+mj-cs"/>
                  </a:rPr>
                  <a:t>仅保留最小的</a:t>
                </a:r>
                <a14:m>
                  <m:oMath xmlns:m="http://schemas.openxmlformats.org/officeDocument/2006/math">
                    <m:sSubSup>
                      <m:sSubSupPr>
                        <m:ctrlPr>
                          <a:rPr lang="en-US" altLang="zh-CN" sz="2400" b="1" i="1" spc="-120" smtClean="0">
                            <a:solidFill>
                              <a:schemeClr val="tx1"/>
                            </a:solidFill>
                            <a:latin typeface="Cambria Math" panose="02040503050406030204" pitchFamily="18" charset="0"/>
                            <a:ea typeface="+mj-ea"/>
                            <a:cs typeface="+mj-cs"/>
                          </a:rPr>
                        </m:ctrlPr>
                      </m:sSubSupPr>
                      <m:e>
                        <m:r>
                          <a:rPr lang="zh-CN" altLang="en-US" sz="2400" b="1" i="1" spc="-120" smtClean="0">
                            <a:solidFill>
                              <a:schemeClr val="tx1"/>
                            </a:solidFill>
                            <a:latin typeface="Cambria Math" panose="02040503050406030204" pitchFamily="18" charset="0"/>
                            <a:ea typeface="+mj-ea"/>
                            <a:cs typeface="+mj-cs"/>
                          </a:rPr>
                          <m:t>𝝌</m:t>
                        </m:r>
                      </m:e>
                      <m:sub>
                        <m:r>
                          <a:rPr lang="en-US" altLang="zh-CN" sz="2400" b="1" i="1" spc="-120" smtClean="0">
                            <a:solidFill>
                              <a:schemeClr val="tx1"/>
                            </a:solidFill>
                            <a:latin typeface="Cambria Math" panose="02040503050406030204" pitchFamily="18" charset="0"/>
                            <a:ea typeface="+mj-ea"/>
                            <a:cs typeface="+mj-cs"/>
                          </a:rPr>
                          <m:t>𝟒</m:t>
                        </m:r>
                        <m:r>
                          <a:rPr lang="en-US" altLang="zh-CN" sz="2400" b="1" i="1" spc="-120" smtClean="0">
                            <a:solidFill>
                              <a:schemeClr val="tx1"/>
                            </a:solidFill>
                            <a:latin typeface="Cambria Math" panose="02040503050406030204" pitchFamily="18" charset="0"/>
                            <a:ea typeface="+mj-ea"/>
                            <a:cs typeface="+mj-cs"/>
                          </a:rPr>
                          <m:t>𝑪</m:t>
                        </m:r>
                      </m:sub>
                      <m:sup>
                        <m:r>
                          <a:rPr lang="en-US" altLang="zh-CN" sz="2400" b="1" i="1" spc="-120" smtClean="0">
                            <a:solidFill>
                              <a:schemeClr val="tx1"/>
                            </a:solidFill>
                            <a:latin typeface="Cambria Math" panose="02040503050406030204" pitchFamily="18" charset="0"/>
                            <a:ea typeface="+mj-ea"/>
                            <a:cs typeface="+mj-cs"/>
                          </a:rPr>
                          <m:t>𝟐</m:t>
                        </m:r>
                      </m:sup>
                    </m:sSubSup>
                  </m:oMath>
                </a14:m>
                <a:r>
                  <a:rPr lang="en-US" altLang="zh-CN" sz="2400" b="1" spc="-120" dirty="0">
                    <a:solidFill>
                      <a:schemeClr val="tx1"/>
                    </a:solidFill>
                    <a:latin typeface="+mj-ea"/>
                    <a:ea typeface="+mj-ea"/>
                    <a:cs typeface="+mj-cs"/>
                  </a:rPr>
                  <a:t>,</a:t>
                </a:r>
                <a:r>
                  <a:rPr lang="zh-CN" altLang="en-US" sz="2400" b="1" spc="-120" dirty="0">
                    <a:solidFill>
                      <a:schemeClr val="tx1"/>
                    </a:solidFill>
                    <a:latin typeface="+mj-ea"/>
                    <a:ea typeface="+mj-ea"/>
                    <a:cs typeface="+mj-cs"/>
                  </a:rPr>
                  <a:t>在所有情况下将</a:t>
                </a:r>
                <a14:m>
                  <m:oMath xmlns:m="http://schemas.openxmlformats.org/officeDocument/2006/math">
                    <m:sSubSup>
                      <m:sSubSupPr>
                        <m:ctrlPr>
                          <a:rPr lang="en-US" altLang="zh-CN" sz="2400" b="1" i="1" spc="-120">
                            <a:solidFill>
                              <a:schemeClr val="tx1"/>
                            </a:solidFill>
                            <a:latin typeface="Cambria Math" panose="02040503050406030204" pitchFamily="18" charset="0"/>
                          </a:rPr>
                        </m:ctrlPr>
                      </m:sSubSupPr>
                      <m:e>
                        <m:r>
                          <a:rPr lang="zh-CN" altLang="en-US" sz="2400" b="1" i="1" spc="-120">
                            <a:solidFill>
                              <a:schemeClr val="tx1"/>
                            </a:solidFill>
                            <a:latin typeface="Cambria Math" panose="02040503050406030204" pitchFamily="18" charset="0"/>
                          </a:rPr>
                          <m:t>𝝌</m:t>
                        </m:r>
                      </m:e>
                      <m:sub>
                        <m:r>
                          <a:rPr lang="en-US" altLang="zh-CN" sz="2400" b="1" i="1" spc="-120">
                            <a:solidFill>
                              <a:schemeClr val="tx1"/>
                            </a:solidFill>
                            <a:latin typeface="Cambria Math" panose="02040503050406030204" pitchFamily="18" charset="0"/>
                          </a:rPr>
                          <m:t>𝟒</m:t>
                        </m:r>
                        <m:r>
                          <a:rPr lang="en-US" altLang="zh-CN" sz="2400" b="1" i="1" spc="-120">
                            <a:solidFill>
                              <a:schemeClr val="tx1"/>
                            </a:solidFill>
                            <a:latin typeface="Cambria Math" panose="02040503050406030204" pitchFamily="18" charset="0"/>
                          </a:rPr>
                          <m:t>𝑪</m:t>
                        </m:r>
                      </m:sub>
                      <m:sup>
                        <m:r>
                          <a:rPr lang="en-US" altLang="zh-CN" sz="2400" b="1" i="1" spc="-120">
                            <a:solidFill>
                              <a:schemeClr val="tx1"/>
                            </a:solidFill>
                            <a:latin typeface="Cambria Math" panose="02040503050406030204" pitchFamily="18" charset="0"/>
                          </a:rPr>
                          <m:t>𝟐</m:t>
                        </m:r>
                      </m:sup>
                    </m:sSubSup>
                  </m:oMath>
                </a14:m>
                <a:r>
                  <a:rPr lang="zh-CN" altLang="en-US" sz="2400" b="1" spc="-120" dirty="0">
                    <a:solidFill>
                      <a:schemeClr val="tx1"/>
                    </a:solidFill>
                    <a:latin typeface="+mj-ea"/>
                    <a:ea typeface="+mj-ea"/>
                    <a:cs typeface="+mj-cs"/>
                  </a:rPr>
                  <a:t>保留下来做进一步的分析</a:t>
                </a:r>
              </a:p>
            </p:txBody>
          </p:sp>
        </mc:Choice>
        <mc:Fallback xmlns="">
          <p:sp>
            <p:nvSpPr>
              <p:cNvPr id="6" name="文本框 5">
                <a:extLst>
                  <a:ext uri="{FF2B5EF4-FFF2-40B4-BE49-F238E27FC236}">
                    <a16:creationId xmlns:a16="http://schemas.microsoft.com/office/drawing/2014/main" id="{295E238B-311C-66D5-CEAA-DE94F0E27D43}"/>
                  </a:ext>
                </a:extLst>
              </p:cNvPr>
              <p:cNvSpPr txBox="1">
                <a:spLocks noRot="1" noChangeAspect="1" noMove="1" noResize="1" noEditPoints="1" noAdjustHandles="1" noChangeArrowheads="1" noChangeShapeType="1" noTextEdit="1"/>
              </p:cNvSpPr>
              <p:nvPr/>
            </p:nvSpPr>
            <p:spPr>
              <a:xfrm>
                <a:off x="1241943" y="3121223"/>
                <a:ext cx="9443778" cy="2789097"/>
              </a:xfrm>
              <a:prstGeom prst="rect">
                <a:avLst/>
              </a:prstGeom>
              <a:blipFill>
                <a:blip r:embed="rId2"/>
                <a:stretch>
                  <a:fillRect l="-1033" t="-2402" b="-3057"/>
                </a:stretch>
              </a:blipFill>
            </p:spPr>
            <p:txBody>
              <a:bodyPr/>
              <a:lstStyle/>
              <a:p>
                <a:r>
                  <a:rPr lang="zh-CN" altLang="en-US">
                    <a:noFill/>
                  </a:rPr>
                  <a:t> </a:t>
                </a:r>
              </a:p>
            </p:txBody>
          </p:sp>
        </mc:Fallback>
      </mc:AlternateContent>
      <p:pic>
        <p:nvPicPr>
          <p:cNvPr id="8" name="图片 7" descr="图片包含 图示">
            <a:extLst>
              <a:ext uri="{FF2B5EF4-FFF2-40B4-BE49-F238E27FC236}">
                <a16:creationId xmlns:a16="http://schemas.microsoft.com/office/drawing/2014/main" id="{3FB6EF6A-7B0F-F874-D42D-C03B714879EE}"/>
              </a:ext>
            </a:extLst>
          </p:cNvPr>
          <p:cNvPicPr>
            <a:picLocks noChangeAspect="1"/>
          </p:cNvPicPr>
          <p:nvPr/>
        </p:nvPicPr>
        <p:blipFill>
          <a:blip r:embed="rId3"/>
          <a:stretch>
            <a:fillRect/>
          </a:stretch>
        </p:blipFill>
        <p:spPr>
          <a:xfrm>
            <a:off x="5193576" y="0"/>
            <a:ext cx="6998424" cy="2419623"/>
          </a:xfrm>
          <a:prstGeom prst="rect">
            <a:avLst/>
          </a:prstGeom>
        </p:spPr>
      </p:pic>
    </p:spTree>
    <p:extLst>
      <p:ext uri="{BB962C8B-B14F-4D97-AF65-F5344CB8AC3E}">
        <p14:creationId xmlns:p14="http://schemas.microsoft.com/office/powerpoint/2010/main" val="18156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265789" y="304153"/>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3</a:t>
            </a: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a:t>
            </a:r>
            <a:r>
              <a:rPr kumimoji="0" lang="zh-CN" altLang="en-US"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本底分析</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A2CB404-7096-EA5A-BE54-5CD06DA2D4FB}"/>
                  </a:ext>
                </a:extLst>
              </p:cNvPr>
              <p:cNvSpPr txBox="1"/>
              <p:nvPr/>
            </p:nvSpPr>
            <p:spPr>
              <a:xfrm>
                <a:off x="4757199" y="785419"/>
                <a:ext cx="2857500" cy="800219"/>
              </a:xfrm>
              <a:prstGeom prst="rect">
                <a:avLst/>
              </a:prstGeom>
              <a:noFill/>
            </p:spPr>
            <p:txBody>
              <a:bodyPr wrap="square" rtlCol="0">
                <a:spAutoFit/>
              </a:bodyPr>
              <a:lstStyle/>
              <a:p>
                <a:pPr marL="285750" indent="-285750">
                  <a:buFont typeface="Wingdings" panose="05000000000000000000" pitchFamily="2" charset="2"/>
                  <a:buChar char="l"/>
                </a:pPr>
                <a14:m>
                  <m:oMath xmlns:m="http://schemas.openxmlformats.org/officeDocument/2006/math">
                    <m:sSup>
                      <m:sSupPr>
                        <m:ctrlPr>
                          <a:rPr lang="en-US" altLang="zh-CN" sz="2800" i="1" smtClean="0">
                            <a:solidFill>
                              <a:schemeClr val="tx1"/>
                            </a:solidFill>
                            <a:latin typeface="Cambria Math" panose="02040503050406030204" pitchFamily="18" charset="0"/>
                          </a:rPr>
                        </m:ctrlPr>
                      </m:sSupPr>
                      <m:e>
                        <m:r>
                          <a:rPr lang="zh-CN" altLang="en-US" sz="2800" i="1" smtClean="0">
                            <a:solidFill>
                              <a:schemeClr val="tx1"/>
                            </a:solidFill>
                            <a:latin typeface="Cambria Math" panose="02040503050406030204" pitchFamily="18" charset="0"/>
                          </a:rPr>
                          <m:t>𝜂</m:t>
                        </m:r>
                      </m:e>
                      <m:sup>
                        <m:r>
                          <a:rPr lang="en-US" altLang="zh-CN" sz="2800" b="0" i="1" smtClean="0">
                            <a:solidFill>
                              <a:schemeClr val="tx1"/>
                            </a:solidFill>
                            <a:latin typeface="Cambria Math" panose="02040503050406030204" pitchFamily="18" charset="0"/>
                          </a:rPr>
                          <m:t>′</m:t>
                        </m:r>
                      </m:sup>
                    </m:sSup>
                    <m:r>
                      <a:rPr lang="en-US" altLang="zh-CN" sz="2800" i="1" smtClean="0">
                        <a:solidFill>
                          <a:schemeClr val="tx1"/>
                        </a:solidFill>
                        <a:latin typeface="Cambria Math" panose="02040503050406030204" pitchFamily="18" charset="0"/>
                        <a:ea typeface="Cambria Math" panose="02040503050406030204" pitchFamily="18" charset="0"/>
                      </a:rPr>
                      <m:t>→</m:t>
                    </m:r>
                    <m:r>
                      <a:rPr lang="zh-CN" altLang="en-US" sz="2800" i="1" smtClean="0">
                        <a:solidFill>
                          <a:schemeClr val="tx1"/>
                        </a:solidFill>
                        <a:latin typeface="Cambria Math" panose="02040503050406030204" pitchFamily="18" charset="0"/>
                        <a:ea typeface="Cambria Math" panose="02040503050406030204" pitchFamily="18" charset="0"/>
                      </a:rPr>
                      <m:t>𝛾</m:t>
                    </m:r>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zh-CN" altLang="en-US" sz="2800" i="1" smtClean="0">
                            <a:solidFill>
                              <a:schemeClr val="tx1"/>
                            </a:solidFill>
                            <a:latin typeface="Cambria Math" panose="02040503050406030204" pitchFamily="18" charset="0"/>
                            <a:ea typeface="Cambria Math" panose="02040503050406030204" pitchFamily="18" charset="0"/>
                          </a:rPr>
                          <m:t>𝜋</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zh-CN" altLang="en-US" sz="2800" i="1" smtClean="0">
                            <a:solidFill>
                              <a:schemeClr val="tx1"/>
                            </a:solidFill>
                            <a:latin typeface="Cambria Math" panose="02040503050406030204" pitchFamily="18" charset="0"/>
                            <a:ea typeface="Cambria Math" panose="02040503050406030204" pitchFamily="18" charset="0"/>
                          </a:rPr>
                          <m:t>𝜋</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oMath>
                </a14:m>
                <a:endParaRPr lang="en-US" altLang="zh-CN" sz="2800" dirty="0">
                  <a:solidFill>
                    <a:schemeClr val="tx1"/>
                  </a:solidFill>
                </a:endParaRPr>
              </a:p>
              <a:p>
                <a:endParaRPr lang="zh-CN" altLang="en-US" dirty="0"/>
              </a:p>
            </p:txBody>
          </p:sp>
        </mc:Choice>
        <mc:Fallback xmlns="">
          <p:sp>
            <p:nvSpPr>
              <p:cNvPr id="12" name="文本框 11">
                <a:extLst>
                  <a:ext uri="{FF2B5EF4-FFF2-40B4-BE49-F238E27FC236}">
                    <a16:creationId xmlns:a16="http://schemas.microsoft.com/office/drawing/2014/main" id="{0A2CB404-7096-EA5A-BE54-5CD06DA2D4FB}"/>
                  </a:ext>
                </a:extLst>
              </p:cNvPr>
              <p:cNvSpPr txBox="1">
                <a:spLocks noRot="1" noChangeAspect="1" noMove="1" noResize="1" noEditPoints="1" noAdjustHandles="1" noChangeArrowheads="1" noChangeShapeType="1" noTextEdit="1"/>
              </p:cNvSpPr>
              <p:nvPr/>
            </p:nvSpPr>
            <p:spPr>
              <a:xfrm>
                <a:off x="4757199" y="785419"/>
                <a:ext cx="2857500" cy="80021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9E5AD34-BB68-90B6-A092-0E49259E44F6}"/>
                  </a:ext>
                </a:extLst>
              </p:cNvPr>
              <p:cNvSpPr txBox="1"/>
              <p:nvPr/>
            </p:nvSpPr>
            <p:spPr>
              <a:xfrm>
                <a:off x="1069224" y="2635068"/>
                <a:ext cx="9733456" cy="523220"/>
              </a:xfrm>
              <a:prstGeom prst="rect">
                <a:avLst/>
              </a:prstGeom>
              <a:noFill/>
            </p:spPr>
            <p:txBody>
              <a:bodyPr wrap="square" rtlCol="0">
                <a:spAutoFit/>
              </a:bodyPr>
              <a:lstStyle/>
              <a:p>
                <a:r>
                  <a:rPr lang="zh-CN" altLang="en-US" sz="2800" dirty="0"/>
                  <a:t>为了压制该本底要求</a:t>
                </a:r>
                <a14:m>
                  <m:oMath xmlns:m="http://schemas.openxmlformats.org/officeDocument/2006/math">
                    <m:r>
                      <a:rPr lang="en-US" altLang="zh-CN" sz="2800" b="0" i="1" smtClean="0">
                        <a:latin typeface="Cambria Math" panose="02040503050406030204" pitchFamily="18" charset="0"/>
                      </a:rPr>
                      <m:t>𝑅𝑀</m:t>
                    </m:r>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&lt;2.9</m:t>
                    </m:r>
                    <m:f>
                      <m:fPr>
                        <m:type m:val="lin"/>
                        <m:ctrlPr>
                          <a:rPr lang="en-US" altLang="zh-CN" sz="2800" b="0" i="1" smtClean="0">
                            <a:latin typeface="Cambria Math" panose="02040503050406030204" pitchFamily="18" charset="0"/>
                            <a:ea typeface="Cambria Math" panose="02040503050406030204" pitchFamily="18" charset="0"/>
                          </a:rPr>
                        </m:ctrlPr>
                      </m:fPr>
                      <m:num>
                        <m:r>
                          <m:rPr>
                            <m:sty m:val="p"/>
                          </m:rPr>
                          <a:rPr lang="en-US" altLang="zh-CN" sz="2800" b="0" i="0" smtClean="0">
                            <a:solidFill>
                              <a:schemeClr val="tx1"/>
                            </a:solidFill>
                            <a:latin typeface="Cambria Math" panose="02040503050406030204" pitchFamily="18" charset="0"/>
                            <a:ea typeface="Cambria Math" panose="02040503050406030204" pitchFamily="18" charset="0"/>
                          </a:rPr>
                          <m:t>GeV</m:t>
                        </m:r>
                      </m:num>
                      <m:den>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𝑐</m:t>
                            </m:r>
                          </m:e>
                          <m:sup>
                            <m:r>
                              <a:rPr lang="en-US" altLang="zh-CN" sz="2800" b="0" i="1" smtClean="0">
                                <a:latin typeface="Cambria Math" panose="02040503050406030204" pitchFamily="18" charset="0"/>
                                <a:ea typeface="Cambria Math" panose="02040503050406030204" pitchFamily="18" charset="0"/>
                              </a:rPr>
                              <m:t>2</m:t>
                            </m:r>
                          </m:sup>
                        </m:sSup>
                      </m:den>
                    </m:f>
                  </m:oMath>
                </a14:m>
                <a:endParaRPr lang="zh-CN" altLang="en-US" sz="2800" dirty="0"/>
              </a:p>
            </p:txBody>
          </p:sp>
        </mc:Choice>
        <mc:Fallback xmlns="">
          <p:sp>
            <p:nvSpPr>
              <p:cNvPr id="13" name="文本框 12">
                <a:extLst>
                  <a:ext uri="{FF2B5EF4-FFF2-40B4-BE49-F238E27FC236}">
                    <a16:creationId xmlns:a16="http://schemas.microsoft.com/office/drawing/2014/main" id="{F9E5AD34-BB68-90B6-A092-0E49259E44F6}"/>
                  </a:ext>
                </a:extLst>
              </p:cNvPr>
              <p:cNvSpPr txBox="1">
                <a:spLocks noRot="1" noChangeAspect="1" noMove="1" noResize="1" noEditPoints="1" noAdjustHandles="1" noChangeArrowheads="1" noChangeShapeType="1" noTextEdit="1"/>
              </p:cNvSpPr>
              <p:nvPr/>
            </p:nvSpPr>
            <p:spPr>
              <a:xfrm>
                <a:off x="1069224" y="2635068"/>
                <a:ext cx="9733456" cy="523220"/>
              </a:xfrm>
              <a:prstGeom prst="rect">
                <a:avLst/>
              </a:prstGeom>
              <a:blipFill>
                <a:blip r:embed="rId3"/>
                <a:stretch>
                  <a:fillRect l="-1252" t="-16279" b="-267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06A10BC-5771-04DC-35D9-7CED2DE489A3}"/>
                  </a:ext>
                </a:extLst>
              </p:cNvPr>
              <p:cNvSpPr txBox="1"/>
              <p:nvPr/>
            </p:nvSpPr>
            <p:spPr>
              <a:xfrm>
                <a:off x="601391" y="1654004"/>
                <a:ext cx="9296400" cy="664862"/>
              </a:xfrm>
              <a:prstGeom prst="rect">
                <a:avLst/>
              </a:prstGeom>
              <a:noFill/>
            </p:spPr>
            <p:txBody>
              <a:bodyPr wrap="square" rtlCol="0">
                <a:spAutoFit/>
              </a:bodyPr>
              <a:lstStyle/>
              <a:p>
                <a:pPr marL="457200" indent="-457200">
                  <a:lnSpc>
                    <a:spcPct val="150000"/>
                  </a:lnSpc>
                  <a:buFont typeface="Wingdings" pitchFamily="2" charset="2"/>
                  <a:buChar char="Ø"/>
                </a:pPr>
                <a14:m>
                  <m:oMath xmlns:m="http://schemas.openxmlformats.org/officeDocument/2006/math">
                    <m:r>
                      <a:rPr lang="zh-CN" altLang="en-US" sz="2800" i="1" smtClean="0">
                        <a:latin typeface="Cambria Math" panose="02040503050406030204" pitchFamily="18" charset="0"/>
                      </a:rPr>
                      <m:t>主要本底</m:t>
                    </m:r>
                    <m:r>
                      <a:rPr lang="zh-CN" altLang="en-US" sz="2800" b="0" i="1" smtClean="0">
                        <a:latin typeface="Cambria Math" panose="02040503050406030204" pitchFamily="18" charset="0"/>
                      </a:rPr>
                      <m:t>：</m:t>
                    </m:r>
                    <m:r>
                      <a:rPr lang="zh-CN" altLang="en-US" sz="2800" i="1" smtClean="0">
                        <a:latin typeface="Cambria Math" panose="02040503050406030204" pitchFamily="18" charset="0"/>
                      </a:rPr>
                      <m:t>𝜓</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3686</m:t>
                        </m:r>
                      </m:e>
                    </m:d>
                    <m:r>
                      <a:rPr lang="en-US" altLang="zh-CN" sz="2800" i="1">
                        <a:latin typeface="Cambria Math" panose="02040503050406030204" pitchFamily="18" charset="0"/>
                        <a:ea typeface="Cambria Math" panose="02040503050406030204" pitchFamily="18" charset="0"/>
                      </a:rPr>
                      <m:t>→</m:t>
                    </m:r>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f>
                      <m:fPr>
                        <m:type m:val="lin"/>
                        <m:ctrlPr>
                          <a:rPr lang="en-US" altLang="zh-CN" sz="2800" i="1" smtClean="0">
                            <a:latin typeface="Cambria Math" panose="02040503050406030204" pitchFamily="18" charset="0"/>
                            <a:ea typeface="Cambria Math" panose="02040503050406030204" pitchFamily="18" charset="0"/>
                          </a:rPr>
                        </m:ctrlPr>
                      </m:fPr>
                      <m:num>
                        <m:r>
                          <a:rPr lang="en-US" altLang="zh-CN" sz="2800" b="0" i="1" smtClean="0">
                            <a:latin typeface="Cambria Math" panose="02040503050406030204" pitchFamily="18" charset="0"/>
                            <a:ea typeface="Cambria Math" panose="02040503050406030204" pitchFamily="18" charset="0"/>
                          </a:rPr>
                          <m:t>𝐽</m:t>
                        </m:r>
                      </m:num>
                      <m:den>
                        <m:r>
                          <a:rPr lang="zh-CN" altLang="en-US" sz="2800" i="1" smtClean="0">
                            <a:latin typeface="Cambria Math" panose="02040503050406030204" pitchFamily="18" charset="0"/>
                            <a:ea typeface="Cambria Math" panose="02040503050406030204" pitchFamily="18" charset="0"/>
                          </a:rPr>
                          <m:t>𝜓</m:t>
                        </m:r>
                      </m:den>
                    </m:f>
                    <m:r>
                      <a:rPr lang="en-US" altLang="zh-CN" sz="2800" b="0" i="1" smtClean="0">
                        <a:latin typeface="Cambria Math" panose="02040503050406030204" pitchFamily="18" charset="0"/>
                        <a:ea typeface="Cambria Math" panose="02040503050406030204" pitchFamily="18" charset="0"/>
                      </a:rPr>
                      <m:t>,</m:t>
                    </m:r>
                    <m:f>
                      <m:fPr>
                        <m:type m:val="lin"/>
                        <m:ctrlPr>
                          <a:rPr lang="en-US" altLang="zh-CN" sz="2800" i="1" dirty="0" smtClean="0">
                            <a:latin typeface="Cambria Math" panose="02040503050406030204" pitchFamily="18" charset="0"/>
                          </a:rPr>
                        </m:ctrlPr>
                      </m:fPr>
                      <m:num>
                        <m:r>
                          <a:rPr lang="en-US" altLang="zh-CN" sz="2800" b="0" i="1" dirty="0" smtClean="0">
                            <a:latin typeface="Cambria Math" panose="02040503050406030204" pitchFamily="18" charset="0"/>
                          </a:rPr>
                          <m:t>𝐽</m:t>
                        </m:r>
                      </m:num>
                      <m:den>
                        <m:r>
                          <a:rPr lang="zh-CN" altLang="en-US" sz="2800" i="1" dirty="0" smtClean="0">
                            <a:latin typeface="Cambria Math" panose="02040503050406030204" pitchFamily="18" charset="0"/>
                          </a:rPr>
                          <m:t>𝜓</m:t>
                        </m:r>
                      </m:den>
                    </m:f>
                    <m:r>
                      <a:rPr lang="en-US" altLang="zh-CN" sz="2800" i="1" dirty="0" smtClean="0">
                        <a:latin typeface="Cambria Math" panose="02040503050406030204" pitchFamily="18" charset="0"/>
                        <a:ea typeface="Cambria Math" panose="02040503050406030204" pitchFamily="18" charset="0"/>
                      </a:rPr>
                      <m:t>→</m:t>
                    </m:r>
                    <m:sSup>
                      <m:sSupPr>
                        <m:ctrlPr>
                          <a:rPr lang="en-US" altLang="zh-CN" sz="2800" i="1" dirty="0" smtClean="0">
                            <a:latin typeface="Cambria Math" panose="02040503050406030204" pitchFamily="18" charset="0"/>
                            <a:ea typeface="Cambria Math" panose="02040503050406030204" pitchFamily="18" charset="0"/>
                          </a:rPr>
                        </m:ctrlPr>
                      </m:sSupPr>
                      <m:e>
                        <m:r>
                          <a:rPr lang="en-US" altLang="zh-CN" sz="2800" i="1" dirty="0" smtClean="0">
                            <a:latin typeface="Cambria Math" panose="02040503050406030204" pitchFamily="18" charset="0"/>
                            <a:ea typeface="Cambria Math" panose="02040503050406030204" pitchFamily="18" charset="0"/>
                          </a:rPr>
                          <m:t>ℓ</m:t>
                        </m:r>
                      </m:e>
                      <m:sup>
                        <m:r>
                          <a:rPr lang="en-US" altLang="zh-CN" sz="2800" b="0" i="1" dirty="0" smtClean="0">
                            <a:latin typeface="Cambria Math" panose="02040503050406030204" pitchFamily="18" charset="0"/>
                            <a:ea typeface="Cambria Math" panose="02040503050406030204" pitchFamily="18" charset="0"/>
                          </a:rPr>
                          <m:t>+</m:t>
                        </m:r>
                      </m:sup>
                    </m:sSup>
                    <m:sSup>
                      <m:sSupPr>
                        <m:ctrlPr>
                          <a:rPr lang="en-US" altLang="zh-CN" sz="2800" i="1" dirty="0" smtClean="0">
                            <a:latin typeface="Cambria Math" panose="02040503050406030204" pitchFamily="18" charset="0"/>
                            <a:ea typeface="Cambria Math" panose="02040503050406030204" pitchFamily="18" charset="0"/>
                          </a:rPr>
                        </m:ctrlPr>
                      </m:sSupPr>
                      <m:e>
                        <m:r>
                          <a:rPr lang="en-US" altLang="zh-CN" sz="2800" i="1" dirty="0" smtClean="0">
                            <a:latin typeface="Cambria Math" panose="02040503050406030204" pitchFamily="18" charset="0"/>
                            <a:ea typeface="Cambria Math" panose="02040503050406030204" pitchFamily="18" charset="0"/>
                          </a:rPr>
                          <m:t>ℓ</m:t>
                        </m:r>
                      </m:e>
                      <m:sup>
                        <m:r>
                          <a:rPr lang="en-US" altLang="zh-CN" sz="2800" b="0" i="1" dirty="0" smtClean="0">
                            <a:latin typeface="Cambria Math" panose="02040503050406030204" pitchFamily="18" charset="0"/>
                            <a:ea typeface="Cambria Math" panose="02040503050406030204" pitchFamily="18" charset="0"/>
                          </a:rPr>
                          <m:t>−</m:t>
                        </m:r>
                      </m:sup>
                    </m:sSup>
                    <m:d>
                      <m:dPr>
                        <m:ctrlPr>
                          <a:rPr lang="en-US" altLang="zh-CN" sz="2800" b="0" i="1" dirty="0" smtClean="0">
                            <a:latin typeface="Cambria Math" panose="02040503050406030204" pitchFamily="18" charset="0"/>
                            <a:ea typeface="Cambria Math" panose="02040503050406030204" pitchFamily="18" charset="0"/>
                          </a:rPr>
                        </m:ctrlPr>
                      </m:dPr>
                      <m:e>
                        <m:r>
                          <a:rPr lang="zh-CN" altLang="en-US" sz="2800" b="0" i="1" dirty="0" smtClean="0">
                            <a:latin typeface="Cambria Math" panose="02040503050406030204" pitchFamily="18" charset="0"/>
                            <a:ea typeface="Cambria Math" panose="02040503050406030204" pitchFamily="18" charset="0"/>
                          </a:rPr>
                          <m:t>𝛾</m:t>
                        </m:r>
                      </m:e>
                    </m:d>
                  </m:oMath>
                </a14:m>
                <a:endParaRPr lang="en-US" altLang="zh-CN" sz="2800" b="0" dirty="0">
                  <a:ea typeface="Cambria Math" panose="02040503050406030204" pitchFamily="18" charset="0"/>
                </a:endParaRPr>
              </a:p>
            </p:txBody>
          </p:sp>
        </mc:Choice>
        <mc:Fallback xmlns="">
          <p:sp>
            <p:nvSpPr>
              <p:cNvPr id="14" name="文本框 13">
                <a:extLst>
                  <a:ext uri="{FF2B5EF4-FFF2-40B4-BE49-F238E27FC236}">
                    <a16:creationId xmlns:a16="http://schemas.microsoft.com/office/drawing/2014/main" id="{F06A10BC-5771-04DC-35D9-7CED2DE489A3}"/>
                  </a:ext>
                </a:extLst>
              </p:cNvPr>
              <p:cNvSpPr txBox="1">
                <a:spLocks noRot="1" noChangeAspect="1" noMove="1" noResize="1" noEditPoints="1" noAdjustHandles="1" noChangeArrowheads="1" noChangeShapeType="1" noTextEdit="1"/>
              </p:cNvSpPr>
              <p:nvPr/>
            </p:nvSpPr>
            <p:spPr>
              <a:xfrm>
                <a:off x="601391" y="1654004"/>
                <a:ext cx="9296400" cy="664862"/>
              </a:xfrm>
              <a:prstGeom prst="rect">
                <a:avLst/>
              </a:prstGeom>
              <a:blipFill>
                <a:blip r:embed="rId4"/>
                <a:stretch>
                  <a:fillRect l="-1228" t="-79245" b="-1528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D1D9B38-D8CB-BB5D-0B79-6C729909DF8D}"/>
                  </a:ext>
                </a:extLst>
              </p:cNvPr>
              <p:cNvSpPr txBox="1"/>
              <p:nvPr/>
            </p:nvSpPr>
            <p:spPr>
              <a:xfrm>
                <a:off x="601391" y="3474490"/>
                <a:ext cx="11338972" cy="1957524"/>
              </a:xfrm>
              <a:prstGeom prst="rect">
                <a:avLst/>
              </a:prstGeom>
              <a:noFill/>
            </p:spPr>
            <p:txBody>
              <a:bodyPr wrap="square" rtlCol="0">
                <a:spAutoFit/>
              </a:bodyPr>
              <a:lstStyle/>
              <a:p>
                <a:pPr marL="457200" indent="-457200">
                  <a:lnSpc>
                    <a:spcPct val="150000"/>
                  </a:lnSpc>
                  <a:buFont typeface="Wingdings" pitchFamily="2" charset="2"/>
                  <a:buChar char="Ø"/>
                </a:pPr>
                <a14:m>
                  <m:oMath xmlns:m="http://schemas.openxmlformats.org/officeDocument/2006/math">
                    <m:r>
                      <a:rPr lang="zh-CN" altLang="en-US" sz="2800" i="1" smtClean="0">
                        <a:latin typeface="Cambria Math" panose="02040503050406030204" pitchFamily="18" charset="0"/>
                      </a:rPr>
                      <m:t>𝜓</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3686</m:t>
                        </m:r>
                      </m:e>
                    </m:d>
                    <m:r>
                      <a:rPr lang="en-US" altLang="zh-CN" sz="2800" i="1">
                        <a:latin typeface="Cambria Math" panose="02040503050406030204" pitchFamily="18" charset="0"/>
                        <a:ea typeface="Cambria Math" panose="02040503050406030204" pitchFamily="18" charset="0"/>
                      </a:rPr>
                      <m:t>→</m:t>
                    </m:r>
                    <m:sSup>
                      <m:sSupPr>
                        <m:ctrlPr>
                          <a:rPr lang="en-US" altLang="zh-CN" sz="2800" i="1">
                            <a:latin typeface="Cambria Math" panose="02040503050406030204" pitchFamily="18" charset="0"/>
                            <a:ea typeface="Cambria Math" panose="02040503050406030204" pitchFamily="18" charset="0"/>
                          </a:rPr>
                        </m:ctrlPr>
                      </m:sSupPr>
                      <m:e>
                        <m:r>
                          <a:rPr lang="zh-CN" altLang="en-US" sz="2800" i="1">
                            <a:latin typeface="Cambria Math" panose="02040503050406030204" pitchFamily="18" charset="0"/>
                            <a:ea typeface="Cambria Math" panose="02040503050406030204" pitchFamily="18" charset="0"/>
                          </a:rPr>
                          <m:t>𝜋</m:t>
                        </m:r>
                      </m:e>
                      <m:sup>
                        <m:r>
                          <a:rPr lang="en-US" altLang="zh-CN" sz="2800" i="1">
                            <a:latin typeface="Cambria Math" panose="02040503050406030204" pitchFamily="18" charset="0"/>
                            <a:ea typeface="Cambria Math" panose="02040503050406030204" pitchFamily="18" charset="0"/>
                          </a:rPr>
                          <m:t>+</m:t>
                        </m:r>
                      </m:sup>
                    </m:sSup>
                    <m:sSup>
                      <m:sSupPr>
                        <m:ctrlPr>
                          <a:rPr lang="en-US" altLang="zh-CN" sz="2800" i="1">
                            <a:latin typeface="Cambria Math" panose="02040503050406030204" pitchFamily="18" charset="0"/>
                            <a:ea typeface="Cambria Math" panose="02040503050406030204" pitchFamily="18" charset="0"/>
                          </a:rPr>
                        </m:ctrlPr>
                      </m:sSupPr>
                      <m:e>
                        <m:r>
                          <a:rPr lang="zh-CN" altLang="en-US" sz="2800" i="1">
                            <a:latin typeface="Cambria Math" panose="02040503050406030204" pitchFamily="18" charset="0"/>
                            <a:ea typeface="Cambria Math" panose="02040503050406030204" pitchFamily="18" charset="0"/>
                          </a:rPr>
                          <m:t>𝜋</m:t>
                        </m:r>
                      </m:e>
                      <m:sup>
                        <m:r>
                          <a:rPr lang="en-US" altLang="zh-CN" sz="2800" i="1">
                            <a:latin typeface="Cambria Math" panose="02040503050406030204" pitchFamily="18" charset="0"/>
                            <a:ea typeface="Cambria Math" panose="02040503050406030204" pitchFamily="18" charset="0"/>
                          </a:rPr>
                          <m:t>−</m:t>
                        </m:r>
                      </m:sup>
                    </m:sSup>
                    <m:f>
                      <m:fPr>
                        <m:type m:val="lin"/>
                        <m:ctrlPr>
                          <a:rPr lang="en-US"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Cambria Math" panose="02040503050406030204" pitchFamily="18" charset="0"/>
                          </a:rPr>
                          <m:t>𝐽</m:t>
                        </m:r>
                      </m:num>
                      <m:den>
                        <m:r>
                          <a:rPr lang="zh-CN" altLang="en-US" sz="2800" i="1">
                            <a:latin typeface="Cambria Math" panose="02040503050406030204" pitchFamily="18" charset="0"/>
                            <a:ea typeface="Cambria Math" panose="02040503050406030204" pitchFamily="18" charset="0"/>
                          </a:rPr>
                          <m:t>𝜓</m:t>
                        </m:r>
                      </m:den>
                    </m:f>
                    <m:r>
                      <a:rPr lang="en-US" altLang="zh-CN" sz="2800">
                        <a:latin typeface="Cambria Math" panose="02040503050406030204" pitchFamily="18" charset="0"/>
                        <a:ea typeface="Cambria Math" panose="02040503050406030204" pitchFamily="18" charset="0"/>
                      </a:rPr>
                      <m:t>,</m:t>
                    </m:r>
                    <m:f>
                      <m:fPr>
                        <m:type m:val="lin"/>
                        <m:ctrlPr>
                          <a:rPr lang="en-US"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Cambria Math" panose="02040503050406030204" pitchFamily="18" charset="0"/>
                          </a:rPr>
                          <m:t>𝐽</m:t>
                        </m:r>
                      </m:num>
                      <m:den>
                        <m:r>
                          <a:rPr lang="zh-CN" altLang="en-US" sz="2800" i="1">
                            <a:latin typeface="Cambria Math" panose="02040503050406030204" pitchFamily="18" charset="0"/>
                            <a:ea typeface="Cambria Math" panose="02040503050406030204" pitchFamily="18" charset="0"/>
                          </a:rPr>
                          <m:t>𝜓</m:t>
                        </m:r>
                      </m:den>
                    </m:f>
                    <m:r>
                      <a:rPr lang="en-US" altLang="zh-CN" sz="2800" i="1">
                        <a:latin typeface="Cambria Math" panose="02040503050406030204" pitchFamily="18" charset="0"/>
                        <a:ea typeface="Cambria Math" panose="02040503050406030204" pitchFamily="18" charset="0"/>
                      </a:rPr>
                      <m:t>→</m:t>
                    </m:r>
                    <m:sSup>
                      <m:sSupPr>
                        <m:ctrlPr>
                          <a:rPr lang="en-US" altLang="zh-CN" sz="2800" i="1">
                            <a:latin typeface="Cambria Math" panose="02040503050406030204" pitchFamily="18" charset="0"/>
                            <a:ea typeface="Cambria Math" panose="02040503050406030204" pitchFamily="18" charset="0"/>
                          </a:rPr>
                        </m:ctrlPr>
                      </m:sSupPr>
                      <m:e>
                        <m:r>
                          <a:rPr lang="zh-CN" altLang="en-US" sz="2800" i="1">
                            <a:latin typeface="Cambria Math" panose="02040503050406030204" pitchFamily="18" charset="0"/>
                            <a:ea typeface="Cambria Math" panose="02040503050406030204" pitchFamily="18" charset="0"/>
                          </a:rPr>
                          <m:t>𝜇</m:t>
                        </m:r>
                      </m:e>
                      <m:sup>
                        <m:r>
                          <a:rPr lang="en-US" altLang="zh-CN" sz="2800" i="1">
                            <a:latin typeface="Cambria Math" panose="02040503050406030204" pitchFamily="18" charset="0"/>
                            <a:ea typeface="Cambria Math" panose="02040503050406030204" pitchFamily="18" charset="0"/>
                          </a:rPr>
                          <m:t>+</m:t>
                        </m:r>
                      </m:sup>
                    </m:sSup>
                    <m:sSup>
                      <m:sSupPr>
                        <m:ctrlPr>
                          <a:rPr lang="en-US" altLang="zh-CN" sz="2800" i="1">
                            <a:latin typeface="Cambria Math" panose="02040503050406030204" pitchFamily="18" charset="0"/>
                            <a:ea typeface="Cambria Math" panose="02040503050406030204" pitchFamily="18" charset="0"/>
                          </a:rPr>
                        </m:ctrlPr>
                      </m:sSupPr>
                      <m:e>
                        <m:r>
                          <a:rPr lang="zh-CN" altLang="en-US" sz="2800" i="1">
                            <a:latin typeface="Cambria Math" panose="02040503050406030204" pitchFamily="18" charset="0"/>
                            <a:ea typeface="Cambria Math" panose="02040503050406030204" pitchFamily="18" charset="0"/>
                          </a:rPr>
                          <m:t>𝜇</m:t>
                        </m:r>
                      </m:e>
                      <m:sup>
                        <m:r>
                          <a:rPr lang="en-US" altLang="zh-CN" sz="2800" i="1">
                            <a:latin typeface="Cambria Math" panose="02040503050406030204" pitchFamily="18" charset="0"/>
                            <a:ea typeface="Cambria Math" panose="02040503050406030204" pitchFamily="18" charset="0"/>
                          </a:rPr>
                          <m:t>−</m:t>
                        </m:r>
                      </m:sup>
                    </m:sSup>
                  </m:oMath>
                </a14:m>
                <a:r>
                  <a:rPr lang="zh-CN" altLang="en-US" sz="2800" dirty="0"/>
                  <a:t>本底</a:t>
                </a:r>
                <a:r>
                  <a:rPr lang="en-US" altLang="zh-CN" sz="2800" dirty="0"/>
                  <a:t>:</a:t>
                </a:r>
                <a:r>
                  <a:rPr lang="zh-CN" altLang="en-US" sz="2800" dirty="0"/>
                  <a:t>  其中</a:t>
                </a:r>
                <a14:m>
                  <m:oMath xmlns:m="http://schemas.openxmlformats.org/officeDocument/2006/math">
                    <m:r>
                      <a:rPr lang="zh-CN" altLang="en-US" sz="2800" i="1">
                        <a:latin typeface="Cambria Math" panose="02040503050406030204" pitchFamily="18" charset="0"/>
                      </a:rPr>
                      <m:t>𝜋</m:t>
                    </m:r>
                    <m:r>
                      <a:rPr lang="en-US" altLang="zh-CN" sz="2800" i="1">
                        <a:latin typeface="Cambria Math" panose="02040503050406030204" pitchFamily="18" charset="0"/>
                      </a:rPr>
                      <m:t>,</m:t>
                    </m:r>
                    <m:r>
                      <a:rPr lang="zh-CN" altLang="en-US" sz="2800" i="1">
                        <a:latin typeface="Cambria Math" panose="02040503050406030204" pitchFamily="18" charset="0"/>
                      </a:rPr>
                      <m:t>𝜇</m:t>
                    </m:r>
                  </m:oMath>
                </a14:m>
                <a:r>
                  <a:rPr lang="zh-CN" altLang="en-US" sz="2800" dirty="0"/>
                  <a:t>被误鉴别为电子；</a:t>
                </a:r>
                <a:endParaRPr lang="en-US" altLang="zh-CN" sz="2800" dirty="0"/>
              </a:p>
              <a:p>
                <a:pPr>
                  <a:lnSpc>
                    <a:spcPct val="150000"/>
                  </a:lnSpc>
                </a:pPr>
                <a:r>
                  <a:rPr lang="zh-CN" altLang="en-US" sz="2800" dirty="0"/>
                  <a:t>     将</a:t>
                </a:r>
                <a14:m>
                  <m:oMath xmlns:m="http://schemas.openxmlformats.org/officeDocument/2006/math">
                    <m:f>
                      <m:fPr>
                        <m:type m:val="lin"/>
                        <m:ctrlPr>
                          <a:rPr lang="zh-CN" altLang="en-US" sz="280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𝐸</m:t>
                        </m:r>
                      </m:num>
                      <m:den>
                        <m:r>
                          <a:rPr lang="en-US" altLang="zh-CN" sz="2800" b="0" i="1" smtClean="0">
                            <a:solidFill>
                              <a:schemeClr val="tx1"/>
                            </a:solidFill>
                            <a:latin typeface="Cambria Math" panose="02040503050406030204" pitchFamily="18" charset="0"/>
                          </a:rPr>
                          <m:t>𝑝</m:t>
                        </m:r>
                      </m:den>
                    </m:f>
                    <m:r>
                      <a:rPr lang="en-US" altLang="zh-CN" sz="2800" i="1">
                        <a:solidFill>
                          <a:schemeClr val="tx1"/>
                        </a:solidFill>
                        <a:latin typeface="Cambria Math" panose="02040503050406030204" pitchFamily="18" charset="0"/>
                        <a:ea typeface="Cambria Math" panose="02040503050406030204" pitchFamily="18" charset="0"/>
                      </a:rPr>
                      <m:t>&gt;</m:t>
                    </m:r>
                    <m:r>
                      <a:rPr lang="en-US" altLang="zh-CN" sz="2800" b="0" i="1" smtClean="0">
                        <a:solidFill>
                          <a:schemeClr val="tx1"/>
                        </a:solidFill>
                        <a:latin typeface="Cambria Math" panose="02040503050406030204" pitchFamily="18" charset="0"/>
                        <a:ea typeface="Cambria Math" panose="02040503050406030204" pitchFamily="18" charset="0"/>
                      </a:rPr>
                      <m:t>0.8</m:t>
                    </m:r>
                  </m:oMath>
                </a14:m>
                <a:r>
                  <a:rPr lang="zh-CN" altLang="en-US" sz="2800" dirty="0">
                    <a:solidFill>
                      <a:schemeClr val="tx1"/>
                    </a:solidFill>
                  </a:rPr>
                  <a:t>作用在末态</a:t>
                </a:r>
                <a14:m>
                  <m:oMath xmlns:m="http://schemas.openxmlformats.org/officeDocument/2006/math">
                    <m:sSup>
                      <m:sSupPr>
                        <m:ctrlPr>
                          <a:rPr lang="en-US" altLang="zh-CN" sz="2800" i="1">
                            <a:solidFill>
                              <a:schemeClr val="tx1"/>
                            </a:solidFill>
                            <a:latin typeface="Cambria Math" panose="02040503050406030204" pitchFamily="18" charset="0"/>
                            <a:ea typeface="Cambria Math" panose="02040503050406030204" pitchFamily="18" charset="0"/>
                          </a:rPr>
                        </m:ctrlPr>
                      </m:sSupPr>
                      <m:e>
                        <m:r>
                          <a:rPr lang="en-US" altLang="zh-CN" sz="2800" i="1">
                            <a:solidFill>
                              <a:schemeClr val="tx1"/>
                            </a:solidFill>
                            <a:latin typeface="Cambria Math" panose="02040503050406030204" pitchFamily="18" charset="0"/>
                            <a:ea typeface="Cambria Math" panose="02040503050406030204" pitchFamily="18" charset="0"/>
                          </a:rPr>
                          <m:t>𝑒</m:t>
                        </m:r>
                      </m:e>
                      <m:sup>
                        <m:r>
                          <a:rPr lang="en-US" altLang="zh-CN" sz="2800" i="1">
                            <a:solidFill>
                              <a:schemeClr val="tx1"/>
                            </a:solidFill>
                            <a:latin typeface="Cambria Math" panose="02040503050406030204" pitchFamily="18" charset="0"/>
                            <a:ea typeface="Cambria Math" panose="02040503050406030204" pitchFamily="18" charset="0"/>
                          </a:rPr>
                          <m:t>+</m:t>
                        </m:r>
                      </m:sup>
                    </m:sSup>
                    <m:sSup>
                      <m:sSupPr>
                        <m:ctrlPr>
                          <a:rPr lang="en-US" altLang="zh-CN" sz="2800" i="1">
                            <a:solidFill>
                              <a:schemeClr val="tx1"/>
                            </a:solidFill>
                            <a:latin typeface="Cambria Math" panose="02040503050406030204" pitchFamily="18" charset="0"/>
                            <a:ea typeface="Cambria Math" panose="02040503050406030204" pitchFamily="18" charset="0"/>
                          </a:rPr>
                        </m:ctrlPr>
                      </m:sSupPr>
                      <m:e>
                        <m:r>
                          <a:rPr lang="en-US" altLang="zh-CN" sz="2800" i="1">
                            <a:solidFill>
                              <a:schemeClr val="tx1"/>
                            </a:solidFill>
                            <a:latin typeface="Cambria Math" panose="02040503050406030204" pitchFamily="18" charset="0"/>
                            <a:ea typeface="Cambria Math" panose="02040503050406030204" pitchFamily="18" charset="0"/>
                          </a:rPr>
                          <m:t>𝑒</m:t>
                        </m:r>
                      </m:e>
                      <m:sup>
                        <m:r>
                          <a:rPr lang="en-US" altLang="zh-CN" sz="2800" i="1">
                            <a:solidFill>
                              <a:schemeClr val="tx1"/>
                            </a:solidFill>
                            <a:latin typeface="Cambria Math" panose="02040503050406030204" pitchFamily="18" charset="0"/>
                            <a:ea typeface="Cambria Math" panose="02040503050406030204" pitchFamily="18" charset="0"/>
                          </a:rPr>
                          <m:t>−</m:t>
                        </m:r>
                      </m:sup>
                    </m:sSup>
                  </m:oMath>
                </a14:m>
                <a:r>
                  <a:rPr lang="zh-CN" altLang="en-US" sz="2800" dirty="0"/>
                  <a:t>中动量较大的径迹上，用于进一步改进。</a:t>
                </a:r>
                <a:endParaRPr lang="en-US" altLang="zh-CN" sz="2800" dirty="0"/>
              </a:p>
              <a:p>
                <a:pPr>
                  <a:lnSpc>
                    <a:spcPct val="150000"/>
                  </a:lnSpc>
                </a:pPr>
                <a:r>
                  <a:rPr lang="zh-CN" altLang="en-US" sz="2800" dirty="0"/>
                  <a:t>     电子识别。</a:t>
                </a:r>
              </a:p>
            </p:txBody>
          </p:sp>
        </mc:Choice>
        <mc:Fallback xmlns="">
          <p:sp>
            <p:nvSpPr>
              <p:cNvPr id="15" name="文本框 14">
                <a:extLst>
                  <a:ext uri="{FF2B5EF4-FFF2-40B4-BE49-F238E27FC236}">
                    <a16:creationId xmlns:a16="http://schemas.microsoft.com/office/drawing/2014/main" id="{3D1D9B38-D8CB-BB5D-0B79-6C729909DF8D}"/>
                  </a:ext>
                </a:extLst>
              </p:cNvPr>
              <p:cNvSpPr txBox="1">
                <a:spLocks noRot="1" noChangeAspect="1" noMove="1" noResize="1" noEditPoints="1" noAdjustHandles="1" noChangeArrowheads="1" noChangeShapeType="1" noTextEdit="1"/>
              </p:cNvSpPr>
              <p:nvPr/>
            </p:nvSpPr>
            <p:spPr>
              <a:xfrm>
                <a:off x="601391" y="3474490"/>
                <a:ext cx="11338972" cy="1957524"/>
              </a:xfrm>
              <a:prstGeom prst="rect">
                <a:avLst/>
              </a:prstGeom>
              <a:blipFill>
                <a:blip r:embed="rId5"/>
                <a:stretch>
                  <a:fillRect r="-4247" b="-65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779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542235" y="55119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3</a:t>
            </a: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a:t>
            </a:r>
            <a:r>
              <a:rPr lang="zh-CN" altLang="en-US" sz="2800" b="1" spc="-120" dirty="0">
                <a:solidFill>
                  <a:srgbClr val="50B4C8"/>
                </a:solidFill>
                <a:latin typeface="宋体" panose="02010600030101010101" pitchFamily="2" charset="-122"/>
                <a:ea typeface="宋体" panose="02010600030101010101" pitchFamily="2" charset="-122"/>
              </a:rPr>
              <a:t>本底</a:t>
            </a:r>
            <a:r>
              <a:rPr kumimoji="0" lang="zh-CN" altLang="en-US"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分析</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9D03BE1-F13A-288A-53DC-088ABF86D872}"/>
                  </a:ext>
                </a:extLst>
              </p:cNvPr>
              <p:cNvSpPr txBox="1"/>
              <p:nvPr/>
            </p:nvSpPr>
            <p:spPr>
              <a:xfrm>
                <a:off x="4565009" y="1074410"/>
                <a:ext cx="3061982" cy="523220"/>
              </a:xfrm>
              <a:prstGeom prst="rect">
                <a:avLst/>
              </a:prstGeom>
              <a:noFill/>
            </p:spPr>
            <p:txBody>
              <a:bodyPr wrap="square" rtlCol="0">
                <a:spAutoFit/>
              </a:bodyPr>
              <a:lstStyle/>
              <a:p>
                <a:pPr marL="285750" lvl="0" indent="-285750">
                  <a:buFont typeface="Wingdings" panose="05000000000000000000" pitchFamily="2" charset="2"/>
                  <a:buChar char="l"/>
                </a:pPr>
                <a14:m>
                  <m:oMath xmlns:m="http://schemas.openxmlformats.org/officeDocument/2006/math">
                    <m:sSup>
                      <m:sSupPr>
                        <m:ctrlPr>
                          <a:rPr lang="en-US" altLang="zh-CN" sz="2800" i="1" smtClean="0">
                            <a:solidFill>
                              <a:schemeClr val="tx1"/>
                            </a:solidFill>
                            <a:latin typeface="Cambria Math" panose="02040503050406030204" pitchFamily="18" charset="0"/>
                          </a:rPr>
                        </m:ctrlPr>
                      </m:sSupPr>
                      <m:e>
                        <m:r>
                          <a:rPr lang="zh-CN" altLang="en-US" sz="2800" i="1" smtClean="0">
                            <a:solidFill>
                              <a:schemeClr val="tx1"/>
                            </a:solidFill>
                            <a:latin typeface="Cambria Math" panose="02040503050406030204" pitchFamily="18" charset="0"/>
                          </a:rPr>
                          <m:t>𝜂</m:t>
                        </m:r>
                      </m:e>
                      <m:sup>
                        <m:r>
                          <a:rPr lang="en-US" altLang="zh-CN" sz="2800" b="0" i="1" smtClean="0">
                            <a:solidFill>
                              <a:schemeClr val="tx1"/>
                            </a:solidFill>
                            <a:latin typeface="Cambria Math" panose="02040503050406030204" pitchFamily="18" charset="0"/>
                          </a:rPr>
                          <m:t>′</m:t>
                        </m:r>
                      </m:sup>
                    </m:sSup>
                    <m:r>
                      <a:rPr lang="en-US" altLang="zh-CN" sz="2800" i="1" smtClean="0">
                        <a:solidFill>
                          <a:schemeClr val="tx1"/>
                        </a:solidFill>
                        <a:latin typeface="Cambria Math" panose="02040503050406030204" pitchFamily="18" charset="0"/>
                        <a:ea typeface="Cambria Math" panose="02040503050406030204" pitchFamily="18" charset="0"/>
                      </a:rPr>
                      <m:t>→</m:t>
                    </m:r>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zh-CN" altLang="en-US" sz="2800" i="1" smtClean="0">
                            <a:solidFill>
                              <a:schemeClr val="tx1"/>
                            </a:solidFill>
                            <a:latin typeface="Cambria Math" panose="02040503050406030204" pitchFamily="18" charset="0"/>
                            <a:ea typeface="Cambria Math" panose="02040503050406030204" pitchFamily="18" charset="0"/>
                          </a:rPr>
                          <m:t>𝜋</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zh-CN" altLang="en-US" sz="2800" i="1" smtClean="0">
                            <a:solidFill>
                              <a:schemeClr val="tx1"/>
                            </a:solidFill>
                            <a:latin typeface="Cambria Math" panose="02040503050406030204" pitchFamily="18" charset="0"/>
                            <a:ea typeface="Cambria Math" panose="02040503050406030204" pitchFamily="18" charset="0"/>
                          </a:rPr>
                          <m:t>𝜋</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r>
                      <a:rPr lang="zh-CN" altLang="en-US" sz="2800" i="1" smtClean="0">
                        <a:solidFill>
                          <a:schemeClr val="tx1"/>
                        </a:solidFill>
                        <a:latin typeface="Cambria Math" panose="02040503050406030204" pitchFamily="18" charset="0"/>
                        <a:ea typeface="Cambria Math" panose="02040503050406030204" pitchFamily="18" charset="0"/>
                      </a:rPr>
                      <m:t>𝜂</m:t>
                    </m:r>
                  </m:oMath>
                </a14:m>
                <a:endParaRPr lang="en-US" altLang="zh-CN" sz="2800" dirty="0">
                  <a:solidFill>
                    <a:srgbClr val="0432FF"/>
                  </a:solidFill>
                </a:endParaRPr>
              </a:p>
            </p:txBody>
          </p:sp>
        </mc:Choice>
        <mc:Fallback xmlns="">
          <p:sp>
            <p:nvSpPr>
              <p:cNvPr id="5" name="文本框 4">
                <a:extLst>
                  <a:ext uri="{FF2B5EF4-FFF2-40B4-BE49-F238E27FC236}">
                    <a16:creationId xmlns:a16="http://schemas.microsoft.com/office/drawing/2014/main" id="{09D03BE1-F13A-288A-53DC-088ABF86D872}"/>
                  </a:ext>
                </a:extLst>
              </p:cNvPr>
              <p:cNvSpPr txBox="1">
                <a:spLocks noRot="1" noChangeAspect="1" noMove="1" noResize="1" noEditPoints="1" noAdjustHandles="1" noChangeArrowheads="1" noChangeShapeType="1" noTextEdit="1"/>
              </p:cNvSpPr>
              <p:nvPr/>
            </p:nvSpPr>
            <p:spPr>
              <a:xfrm>
                <a:off x="4565009" y="1074410"/>
                <a:ext cx="3061982" cy="52322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9F3DF89-46A0-E30D-DC99-DD58FE17C626}"/>
                  </a:ext>
                </a:extLst>
              </p:cNvPr>
              <p:cNvSpPr txBox="1"/>
              <p:nvPr/>
            </p:nvSpPr>
            <p:spPr>
              <a:xfrm>
                <a:off x="1151965" y="1783255"/>
                <a:ext cx="9888070" cy="954107"/>
              </a:xfrm>
              <a:prstGeom prst="rect">
                <a:avLst/>
              </a:prstGeom>
              <a:noFill/>
            </p:spPr>
            <p:txBody>
              <a:bodyPr wrap="square" rtlCol="0">
                <a:spAutoFit/>
              </a:bodyPr>
              <a:lstStyle/>
              <a:p>
                <a:pPr algn="ctr"/>
                <a:r>
                  <a:rPr lang="zh-CN" altLang="en-US" sz="2800" dirty="0"/>
                  <a:t>为了</a:t>
                </a:r>
                <a14:m>
                  <m:oMath xmlns:m="http://schemas.openxmlformats.org/officeDocument/2006/math">
                    <m:r>
                      <a:rPr lang="zh-CN" altLang="en-US" sz="2800" i="1" dirty="0" smtClean="0">
                        <a:latin typeface="Cambria Math" panose="02040503050406030204" pitchFamily="18" charset="0"/>
                      </a:rPr>
                      <m:t>压制</m:t>
                    </m:r>
                    <m:r>
                      <a:rPr lang="zh-CN" altLang="en-US" sz="2800" i="1">
                        <a:latin typeface="Cambria Math" panose="02040503050406030204" pitchFamily="18" charset="0"/>
                      </a:rPr>
                      <m:t>本底</m:t>
                    </m:r>
                    <m:r>
                      <a:rPr lang="zh-CN" altLang="en-US" sz="2800" i="1" smtClean="0">
                        <a:latin typeface="Cambria Math" panose="02040503050406030204" pitchFamily="18" charset="0"/>
                      </a:rPr>
                      <m:t>𝜓</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3686</m:t>
                        </m:r>
                      </m:e>
                    </m:d>
                    <m:r>
                      <a:rPr lang="en-US" altLang="zh-CN" sz="2800" b="0" i="1" smtClean="0">
                        <a:latin typeface="Cambria Math" panose="02040503050406030204" pitchFamily="18" charset="0"/>
                        <a:ea typeface="Cambria Math" panose="02040503050406030204" pitchFamily="18" charset="0"/>
                      </a:rPr>
                      <m:t>→</m:t>
                    </m:r>
                    <m:r>
                      <a:rPr lang="zh-CN" altLang="en-US" sz="2800" b="0" i="1" smtClean="0">
                        <a:latin typeface="Cambria Math" panose="02040503050406030204" pitchFamily="18" charset="0"/>
                        <a:ea typeface="Cambria Math" panose="02040503050406030204" pitchFamily="18" charset="0"/>
                      </a:rPr>
                      <m:t>𝜂</m:t>
                    </m:r>
                    <m:f>
                      <m:fPr>
                        <m:type m:val="lin"/>
                        <m:ctrlPr>
                          <a:rPr lang="zh-CN" altLang="en-US" sz="2800" b="0" i="1" smtClean="0">
                            <a:latin typeface="Cambria Math" panose="02040503050406030204" pitchFamily="18" charset="0"/>
                          </a:rPr>
                        </m:ctrlPr>
                      </m:fPr>
                      <m:num>
                        <m:r>
                          <a:rPr lang="en-US" altLang="zh-CN" sz="2800" b="0" i="1" smtClean="0">
                            <a:latin typeface="Cambria Math" panose="02040503050406030204" pitchFamily="18" charset="0"/>
                          </a:rPr>
                          <m:t>𝐽</m:t>
                        </m:r>
                      </m:num>
                      <m:den>
                        <m:r>
                          <a:rPr lang="zh-CN" altLang="en-US" sz="2800" b="0" i="1" smtClean="0">
                            <a:latin typeface="Cambria Math" panose="02040503050406030204" pitchFamily="18" charset="0"/>
                          </a:rPr>
                          <m:t>𝜓</m:t>
                        </m:r>
                      </m:den>
                    </m:f>
                    <m:r>
                      <a:rPr lang="en-US" altLang="zh-CN" sz="2800" b="0" i="1" smtClean="0">
                        <a:latin typeface="Cambria Math" panose="02040503050406030204" pitchFamily="18" charset="0"/>
                      </a:rPr>
                      <m:t>,</m:t>
                    </m:r>
                    <m:f>
                      <m:fPr>
                        <m:type m:val="lin"/>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𝐽</m:t>
                        </m:r>
                      </m:num>
                      <m:den>
                        <m:r>
                          <a:rPr lang="zh-CN" altLang="en-US" sz="2800" b="0" i="1" smtClean="0">
                            <a:latin typeface="Cambria Math" panose="02040503050406030204" pitchFamily="18" charset="0"/>
                          </a:rPr>
                          <m:t>𝜓</m:t>
                        </m:r>
                      </m:den>
                    </m:f>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𝑒</m:t>
                        </m:r>
                      </m:e>
                      <m:sup>
                        <m:r>
                          <a:rPr lang="en-US" altLang="zh-CN" sz="2800" b="0" i="1" smtClean="0">
                            <a:latin typeface="Cambria Math" panose="02040503050406030204" pitchFamily="18" charset="0"/>
                            <a:ea typeface="Cambria Math" panose="02040503050406030204" pitchFamily="18" charset="0"/>
                          </a:rPr>
                          <m:t>−</m:t>
                        </m:r>
                      </m:sup>
                    </m:sSup>
                    <m:r>
                      <a:rPr lang="en-US" altLang="zh-CN" sz="2800" b="0" i="1" smtClean="0">
                        <a:latin typeface="Cambria Math" panose="02040503050406030204" pitchFamily="18" charset="0"/>
                        <a:ea typeface="Cambria Math" panose="02040503050406030204" pitchFamily="18" charset="0"/>
                      </a:rPr>
                      <m:t>,</m:t>
                    </m:r>
                  </m:oMath>
                </a14:m>
                <a:endParaRPr lang="en-US" altLang="zh-CN" sz="28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sz="2800" b="0" i="1" smtClean="0">
                          <a:latin typeface="Cambria Math" panose="02040503050406030204" pitchFamily="18" charset="0"/>
                          <a:ea typeface="Cambria Math" panose="02040503050406030204" pitchFamily="18" charset="0"/>
                        </a:rPr>
                        <m:t>𝜂</m:t>
                      </m:r>
                      <m:r>
                        <a:rPr lang="zh-CN" altLang="en-US"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m:t>
                          </m:r>
                        </m:sup>
                      </m:sSup>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0</m:t>
                          </m:r>
                        </m:sup>
                      </m:sSup>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0</m:t>
                          </m:r>
                        </m:sup>
                      </m:sSup>
                      <m:r>
                        <a:rPr lang="en-US" altLang="zh-CN" sz="2800" b="0" i="1" smtClean="0">
                          <a:latin typeface="Cambria Math" panose="02040503050406030204" pitchFamily="18" charset="0"/>
                          <a:ea typeface="Cambria Math" panose="02040503050406030204" pitchFamily="18" charset="0"/>
                        </a:rPr>
                        <m:t>→</m:t>
                      </m:r>
                      <m:r>
                        <a:rPr lang="zh-CN" altLang="en-US" sz="2800" b="0" i="1" smtClean="0">
                          <a:latin typeface="Cambria Math" panose="02040503050406030204" pitchFamily="18" charset="0"/>
                          <a:ea typeface="Cambria Math" panose="02040503050406030204" pitchFamily="18" charset="0"/>
                        </a:rPr>
                        <m:t>𝛾𝛾</m:t>
                      </m:r>
                      <m:r>
                        <a:rPr lang="en-US" altLang="zh-CN" sz="2800" b="0" i="0" smtClean="0">
                          <a:latin typeface="Cambria Math" panose="02040503050406030204" pitchFamily="18" charset="0"/>
                          <a:ea typeface="Cambria Math" panose="02040503050406030204" pitchFamily="18" charset="0"/>
                        </a:rPr>
                        <m:t>.</m:t>
                      </m:r>
                    </m:oMath>
                  </m:oMathPara>
                </a14:m>
                <a:endParaRPr lang="zh-CN" altLang="en-US" sz="2800" dirty="0"/>
              </a:p>
            </p:txBody>
          </p:sp>
        </mc:Choice>
        <mc:Fallback>
          <p:sp>
            <p:nvSpPr>
              <p:cNvPr id="6" name="文本框 5">
                <a:extLst>
                  <a:ext uri="{FF2B5EF4-FFF2-40B4-BE49-F238E27FC236}">
                    <a16:creationId xmlns:a16="http://schemas.microsoft.com/office/drawing/2014/main" id="{C9F3DF89-46A0-E30D-DC99-DD58FE17C626}"/>
                  </a:ext>
                </a:extLst>
              </p:cNvPr>
              <p:cNvSpPr txBox="1">
                <a:spLocks noRot="1" noChangeAspect="1" noMove="1" noResize="1" noEditPoints="1" noAdjustHandles="1" noChangeArrowheads="1" noChangeShapeType="1" noTextEdit="1"/>
              </p:cNvSpPr>
              <p:nvPr/>
            </p:nvSpPr>
            <p:spPr>
              <a:xfrm>
                <a:off x="1151965" y="1783255"/>
                <a:ext cx="9888070" cy="954107"/>
              </a:xfrm>
              <a:prstGeom prst="rect">
                <a:avLst/>
              </a:prstGeom>
              <a:blipFill>
                <a:blip r:embed="rId3"/>
                <a:stretch>
                  <a:fillRect t="-89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73AB2569-9CCA-8391-03EF-5241AB2B22BB}"/>
                  </a:ext>
                </a:extLst>
              </p:cNvPr>
              <p:cNvSpPr txBox="1"/>
              <p:nvPr/>
            </p:nvSpPr>
            <p:spPr>
              <a:xfrm>
                <a:off x="1864659" y="2917782"/>
                <a:ext cx="8713694"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𝑅𝑀</m:t>
                      </m:r>
                      <m:d>
                        <m:dPr>
                          <m:ctrlPr>
                            <a:rPr lang="en-US" altLang="zh-CN" sz="2800" b="0" i="1" smtClean="0">
                              <a:latin typeface="Cambria Math" panose="02040503050406030204" pitchFamily="18" charset="0"/>
                            </a:rPr>
                          </m:ctrlPr>
                        </m:dPr>
                        <m:e>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sSup>
                            <m:sSupPr>
                              <m:ctrlPr>
                                <a:rPr lang="en-US" altLang="zh-CN" sz="2800" b="0" i="1" smtClean="0">
                                  <a:latin typeface="Cambria Math" panose="02040503050406030204" pitchFamily="18" charset="0"/>
                                </a:rPr>
                              </m:ctrlPr>
                            </m:sSupPr>
                            <m:e>
                              <m:r>
                                <a:rPr lang="zh-CN" altLang="en-US" sz="2800" b="0" i="1" smtClean="0">
                                  <a:latin typeface="Cambria Math" panose="02040503050406030204" pitchFamily="18" charset="0"/>
                                </a:rPr>
                                <m:t>𝜋</m:t>
                              </m:r>
                            </m:e>
                            <m:sup>
                              <m:r>
                                <a:rPr lang="en-US" altLang="zh-CN" sz="2800" b="0" i="1" smtClean="0">
                                  <a:latin typeface="Cambria Math" panose="02040503050406030204" pitchFamily="18" charset="0"/>
                                </a:rPr>
                                <m:t>−</m:t>
                              </m:r>
                            </m:sup>
                          </m:sSup>
                        </m:e>
                      </m:d>
                      <m:r>
                        <a:rPr lang="en-US" altLang="zh-CN" sz="2800" b="0" i="1" smtClean="0">
                          <a:latin typeface="Cambria Math" panose="02040503050406030204" pitchFamily="18" charset="0"/>
                          <a:ea typeface="Cambria Math" panose="02040503050406030204" pitchFamily="18" charset="0"/>
                        </a:rPr>
                        <m:t>&lt;3.2</m:t>
                      </m:r>
                      <m:f>
                        <m:fPr>
                          <m:type m:val="lin"/>
                          <m:ctrlPr>
                            <a:rPr lang="en-US" altLang="zh-CN" sz="2800" b="0" i="1" smtClean="0">
                              <a:latin typeface="Cambria Math" panose="02040503050406030204" pitchFamily="18" charset="0"/>
                              <a:ea typeface="Cambria Math" panose="02040503050406030204" pitchFamily="18" charset="0"/>
                            </a:rPr>
                          </m:ctrlPr>
                        </m:fPr>
                        <m:num>
                          <m:r>
                            <m:rPr>
                              <m:sty m:val="p"/>
                            </m:rPr>
                            <a:rPr lang="en-US" altLang="zh-CN" sz="2800" b="0" i="0" smtClean="0">
                              <a:solidFill>
                                <a:schemeClr val="tx1"/>
                              </a:solidFill>
                              <a:latin typeface="Cambria Math" panose="02040503050406030204" pitchFamily="18" charset="0"/>
                              <a:ea typeface="Cambria Math" panose="02040503050406030204" pitchFamily="18" charset="0"/>
                            </a:rPr>
                            <m:t>GeV</m:t>
                          </m:r>
                        </m:num>
                        <m:den>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𝑐</m:t>
                              </m:r>
                            </m:e>
                            <m:sup>
                              <m:r>
                                <a:rPr lang="en-US" altLang="zh-CN" sz="2800" b="0" i="1" smtClean="0">
                                  <a:latin typeface="Cambria Math" panose="02040503050406030204" pitchFamily="18" charset="0"/>
                                  <a:ea typeface="Cambria Math" panose="02040503050406030204" pitchFamily="18" charset="0"/>
                                </a:rPr>
                                <m:t>2</m:t>
                              </m:r>
                            </m:sup>
                          </m:sSup>
                        </m:den>
                      </m:f>
                    </m:oMath>
                  </m:oMathPara>
                </a14:m>
                <a:endParaRPr lang="en-US" altLang="zh-CN" sz="2800" b="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𝑀</m:t>
                      </m:r>
                      <m:d>
                        <m:dPr>
                          <m:ctrlPr>
                            <a:rPr lang="en-US" altLang="zh-CN" sz="2800" b="0" i="1" smtClean="0">
                              <a:latin typeface="Cambria Math" panose="02040503050406030204" pitchFamily="18" charset="0"/>
                            </a:rPr>
                          </m:ctrlPr>
                        </m:dPr>
                        <m:e>
                          <m:r>
                            <a:rPr lang="zh-CN" altLang="en-US" sz="2800" b="0" i="1" smtClean="0">
                              <a:latin typeface="Cambria Math" panose="02040503050406030204" pitchFamily="18" charset="0"/>
                            </a:rPr>
                            <m:t>𝛾𝛾</m:t>
                          </m:r>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[0.520,0.575]</m:t>
                      </m:r>
                      <m:f>
                        <m:fPr>
                          <m:type m:val="lin"/>
                          <m:ctrlPr>
                            <a:rPr lang="en-US" altLang="zh-CN" sz="2800" b="0" i="1" smtClean="0">
                              <a:latin typeface="Cambria Math" panose="02040503050406030204" pitchFamily="18" charset="0"/>
                              <a:ea typeface="Cambria Math" panose="02040503050406030204" pitchFamily="18" charset="0"/>
                            </a:rPr>
                          </m:ctrlPr>
                        </m:fPr>
                        <m:num>
                          <m:r>
                            <m:rPr>
                              <m:sty m:val="p"/>
                            </m:rPr>
                            <a:rPr lang="en-US" altLang="zh-CN" sz="2800" b="0" i="0" smtClean="0">
                              <a:solidFill>
                                <a:schemeClr val="tx1"/>
                              </a:solidFill>
                              <a:latin typeface="Cambria Math" panose="02040503050406030204" pitchFamily="18" charset="0"/>
                              <a:ea typeface="Cambria Math" panose="02040503050406030204" pitchFamily="18" charset="0"/>
                            </a:rPr>
                            <m:t>GeV</m:t>
                          </m:r>
                        </m:num>
                        <m:den>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𝑐</m:t>
                              </m:r>
                            </m:e>
                            <m:sup>
                              <m:r>
                                <a:rPr lang="en-US" altLang="zh-CN" sz="2800" b="0" i="1" smtClean="0">
                                  <a:latin typeface="Cambria Math" panose="02040503050406030204" pitchFamily="18" charset="0"/>
                                  <a:ea typeface="Cambria Math" panose="02040503050406030204" pitchFamily="18" charset="0"/>
                                </a:rPr>
                                <m:t>2</m:t>
                              </m:r>
                            </m:sup>
                          </m:sSup>
                        </m:den>
                      </m:f>
                    </m:oMath>
                  </m:oMathPara>
                </a14:m>
                <a:endParaRPr lang="zh-CN" altLang="en-US" sz="2800" dirty="0"/>
              </a:p>
            </p:txBody>
          </p:sp>
        </mc:Choice>
        <mc:Fallback>
          <p:sp>
            <p:nvSpPr>
              <p:cNvPr id="7" name="文本框 6">
                <a:extLst>
                  <a:ext uri="{FF2B5EF4-FFF2-40B4-BE49-F238E27FC236}">
                    <a16:creationId xmlns:a16="http://schemas.microsoft.com/office/drawing/2014/main" id="{73AB2569-9CCA-8391-03EF-5241AB2B22BB}"/>
                  </a:ext>
                </a:extLst>
              </p:cNvPr>
              <p:cNvSpPr txBox="1">
                <a:spLocks noRot="1" noChangeAspect="1" noMove="1" noResize="1" noEditPoints="1" noAdjustHandles="1" noChangeArrowheads="1" noChangeShapeType="1" noTextEdit="1"/>
              </p:cNvSpPr>
              <p:nvPr/>
            </p:nvSpPr>
            <p:spPr>
              <a:xfrm>
                <a:off x="1864659" y="2917782"/>
                <a:ext cx="8713694" cy="954107"/>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743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D928E33-DD63-BB90-DFA3-10A55DCBC72B}"/>
                  </a:ext>
                </a:extLst>
              </p:cNvPr>
              <p:cNvSpPr txBox="1"/>
              <p:nvPr/>
            </p:nvSpPr>
            <p:spPr>
              <a:xfrm>
                <a:off x="542234" y="551190"/>
                <a:ext cx="7155737"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3</a:t>
                </a: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a:t>
                </a:r>
                <a:r>
                  <a:rPr lang="zh-CN" altLang="en-US" sz="2800" b="1" spc="-120" dirty="0">
                    <a:solidFill>
                      <a:srgbClr val="50B4C8"/>
                    </a:solidFill>
                    <a:latin typeface="宋体" panose="02010600030101010101" pitchFamily="2" charset="-122"/>
                    <a:ea typeface="宋体" panose="02010600030101010101" pitchFamily="2" charset="-122"/>
                  </a:rPr>
                  <a:t>本底</a:t>
                </a:r>
                <a:r>
                  <a:rPr kumimoji="0" lang="zh-CN" altLang="en-US"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分析：</a:t>
                </a:r>
                <a14:m>
                  <m:oMath xmlns:m="http://schemas.openxmlformats.org/officeDocument/2006/math">
                    <m:r>
                      <a:rPr lang="zh-CN" altLang="en-US" sz="2800" b="1" spc="-120">
                        <a:solidFill>
                          <a:srgbClr val="50B4C8"/>
                        </a:solidFill>
                        <a:latin typeface="Cambria Math" panose="02040503050406030204" pitchFamily="18" charset="0"/>
                        <a:ea typeface="宋体" panose="02010600030101010101" pitchFamily="2" charset="-122"/>
                      </a:rPr>
                      <m:t>𝛾</m:t>
                    </m:r>
                  </m:oMath>
                </a14:m>
                <a:r>
                  <a:rPr lang="zh-CN" altLang="en-US" sz="2800" b="1" spc="-120" dirty="0">
                    <a:solidFill>
                      <a:srgbClr val="50B4C8"/>
                    </a:solidFill>
                    <a:latin typeface="宋体" panose="02010600030101010101" pitchFamily="2" charset="-122"/>
                    <a:ea typeface="宋体" panose="02010600030101010101" pitchFamily="2" charset="-122"/>
                  </a:rPr>
                  <a:t>转换为正负电子对本底</a:t>
                </a:r>
              </a:p>
            </p:txBody>
          </p:sp>
        </mc:Choice>
        <mc:Fallback xmlns="">
          <p:sp>
            <p:nvSpPr>
              <p:cNvPr id="11" name="文本框 10">
                <a:extLst>
                  <a:ext uri="{FF2B5EF4-FFF2-40B4-BE49-F238E27FC236}">
                    <a16:creationId xmlns:a16="http://schemas.microsoft.com/office/drawing/2014/main" id="{ED928E33-DD63-BB90-DFA3-10A55DCBC72B}"/>
                  </a:ext>
                </a:extLst>
              </p:cNvPr>
              <p:cNvSpPr txBox="1">
                <a:spLocks noRot="1" noChangeAspect="1" noMove="1" noResize="1" noEditPoints="1" noAdjustHandles="1" noChangeArrowheads="1" noChangeShapeType="1" noTextEdit="1"/>
              </p:cNvSpPr>
              <p:nvPr/>
            </p:nvSpPr>
            <p:spPr>
              <a:xfrm>
                <a:off x="542234" y="551190"/>
                <a:ext cx="7155737" cy="523220"/>
              </a:xfrm>
              <a:prstGeom prst="rect">
                <a:avLst/>
              </a:prstGeom>
              <a:blipFill>
                <a:blip r:embed="rId2"/>
                <a:stretch>
                  <a:fillRect l="-1789" t="-13953" b="-2907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9B03782-B8E7-75BB-21BF-67BE1F91D509}"/>
              </a:ext>
            </a:extLst>
          </p:cNvPr>
          <p:cNvPicPr>
            <a:picLocks noChangeAspect="1"/>
          </p:cNvPicPr>
          <p:nvPr/>
        </p:nvPicPr>
        <p:blipFill>
          <a:blip r:embed="rId3"/>
          <a:stretch>
            <a:fillRect/>
          </a:stretch>
        </p:blipFill>
        <p:spPr>
          <a:xfrm>
            <a:off x="2918259" y="1163144"/>
            <a:ext cx="6506483" cy="3105583"/>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CF72A70-5A61-705B-4C51-8086C19BF978}"/>
                  </a:ext>
                </a:extLst>
              </p:cNvPr>
              <p:cNvSpPr txBox="1"/>
              <p:nvPr/>
            </p:nvSpPr>
            <p:spPr>
              <a:xfrm>
                <a:off x="2918259" y="4471116"/>
                <a:ext cx="6250908" cy="1499257"/>
              </a:xfrm>
              <a:prstGeom prst="rect">
                <a:avLst/>
              </a:prstGeom>
              <a:noFill/>
            </p:spPr>
            <p:txBody>
              <a:bodyPr wrap="square" rtlCol="0">
                <a:spAutoFit/>
              </a:bodyPr>
              <a:lstStyle/>
              <a:p>
                <a:r>
                  <a:rPr lang="en-US" altLang="zh-CN" dirty="0">
                    <a:solidFill>
                      <a:schemeClr val="tx1"/>
                    </a:solidFill>
                  </a:rPr>
                  <a:t>Fig.1.(a) </a:t>
                </a:r>
                <a:r>
                  <a:rPr lang="zh-CN" altLang="en-US" dirty="0">
                    <a:solidFill>
                      <a:schemeClr val="tx1"/>
                    </a:solidFill>
                  </a:rPr>
                  <a:t>模拟</a:t>
                </a:r>
                <a:r>
                  <a:rPr lang="en-US" altLang="zh-CN" dirty="0">
                    <a:solidFill>
                      <a:schemeClr val="tx1"/>
                    </a:solidFill>
                  </a:rPr>
                  <a:t> </a:t>
                </a:r>
                <a14:m>
                  <m:oMath xmlns:m="http://schemas.openxmlformats.org/officeDocument/2006/math">
                    <m:r>
                      <a:rPr lang="zh-CN" altLang="en-US" i="1" smtClean="0">
                        <a:solidFill>
                          <a:schemeClr val="tx1"/>
                        </a:solidFill>
                        <a:latin typeface="Cambria Math" panose="02040503050406030204" pitchFamily="18" charset="0"/>
                      </a:rPr>
                      <m:t>𝛾</m:t>
                    </m:r>
                  </m:oMath>
                </a14:m>
                <a:r>
                  <a:rPr lang="zh-CN" altLang="en-US" dirty="0">
                    <a:solidFill>
                      <a:schemeClr val="tx1"/>
                    </a:solidFill>
                  </a:rPr>
                  <a:t>转换为正负电子对散点图，其中内圆和外圆分别指的是</a:t>
                </a:r>
                <a14:m>
                  <m:oMath xmlns:m="http://schemas.openxmlformats.org/officeDocument/2006/math">
                    <m:r>
                      <a:rPr lang="zh-CN" altLang="en-US" i="1">
                        <a:solidFill>
                          <a:schemeClr val="tx1"/>
                        </a:solidFill>
                        <a:latin typeface="Cambria Math" panose="02040503050406030204" pitchFamily="18" charset="0"/>
                      </a:rPr>
                      <m:t>𝛾</m:t>
                    </m:r>
                  </m:oMath>
                </a14:m>
                <a:r>
                  <a:rPr lang="zh-CN" altLang="en-US" dirty="0">
                    <a:solidFill>
                      <a:schemeClr val="tx1"/>
                    </a:solidFill>
                  </a:rPr>
                  <a:t>转换为正负电子对发生在束流管和</a:t>
                </a:r>
                <a:r>
                  <a:rPr lang="en-US" altLang="zh-CN" dirty="0">
                    <a:solidFill>
                      <a:schemeClr val="tx1"/>
                    </a:solidFill>
                  </a:rPr>
                  <a:t>MDC</a:t>
                </a:r>
                <a:r>
                  <a:rPr lang="zh-CN" altLang="en-US" dirty="0">
                    <a:solidFill>
                      <a:schemeClr val="tx1"/>
                    </a:solidFill>
                  </a:rPr>
                  <a:t>的内壁中。</a:t>
                </a:r>
                <a:endParaRPr lang="en-US" altLang="zh-CN" dirty="0">
                  <a:solidFill>
                    <a:schemeClr val="tx1"/>
                  </a:solidFill>
                </a:endParaRPr>
              </a:p>
              <a:p>
                <a:r>
                  <a:rPr lang="en-US" altLang="zh-CN" dirty="0">
                    <a:solidFill>
                      <a:schemeClr val="tx1"/>
                    </a:solidFill>
                  </a:rPr>
                  <a:t>Fig.1.(b)</a:t>
                </a:r>
                <a:r>
                  <a:rPr lang="zh-CN" altLang="en-US" dirty="0">
                    <a:solidFill>
                      <a:schemeClr val="tx1"/>
                    </a:solidFill>
                  </a:rPr>
                  <a:t>数据、</a:t>
                </a:r>
                <a14:m>
                  <m:oMath xmlns:m="http://schemas.openxmlformats.org/officeDocument/2006/math">
                    <m:r>
                      <a:rPr lang="zh-CN" altLang="en-US" i="1" smtClean="0">
                        <a:solidFill>
                          <a:schemeClr val="tx1"/>
                        </a:solidFill>
                        <a:latin typeface="Cambria Math" panose="02040503050406030204" pitchFamily="18" charset="0"/>
                      </a:rPr>
                      <m:t>𝛾</m:t>
                    </m:r>
                  </m:oMath>
                </a14:m>
                <a:r>
                  <a:rPr lang="zh-CN" altLang="en-US" dirty="0">
                    <a:solidFill>
                      <a:schemeClr val="tx1"/>
                    </a:solidFill>
                  </a:rPr>
                  <a:t>转换为正负电子对的</a:t>
                </a:r>
                <a:r>
                  <a:rPr lang="en-US" altLang="zh-CN" dirty="0">
                    <a:solidFill>
                      <a:schemeClr val="tx1"/>
                    </a:solidFill>
                  </a:rPr>
                  <a:t>MC</a:t>
                </a:r>
                <a:r>
                  <a:rPr lang="zh-CN" altLang="en-US" dirty="0">
                    <a:solidFill>
                      <a:schemeClr val="tx1"/>
                    </a:solidFill>
                  </a:rPr>
                  <a:t>模拟过程、</a:t>
                </a:r>
                <a:r>
                  <a:rPr lang="en-US" altLang="zh-CN" dirty="0">
                    <a:solidFill>
                      <a:schemeClr val="tx1"/>
                    </a:solidFill>
                  </a:rPr>
                  <a:t>MC</a:t>
                </a:r>
                <a:r>
                  <a:rPr lang="zh-CN" altLang="en-US" dirty="0">
                    <a:solidFill>
                      <a:schemeClr val="tx1"/>
                    </a:solidFill>
                  </a:rPr>
                  <a:t>模拟信号的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zh-CN" altLang="en-US" i="1" smtClean="0">
                            <a:solidFill>
                              <a:schemeClr val="tx1"/>
                            </a:solidFill>
                            <a:latin typeface="Cambria Math" panose="02040503050406030204" pitchFamily="18" charset="0"/>
                          </a:rPr>
                          <m:t>𝛿</m:t>
                        </m:r>
                      </m:e>
                      <m:sub>
                        <m:r>
                          <a:rPr lang="en-US" altLang="zh-CN" b="0" i="1" smtClean="0">
                            <a:solidFill>
                              <a:schemeClr val="tx1"/>
                            </a:solidFill>
                            <a:latin typeface="Cambria Math" panose="02040503050406030204" pitchFamily="18" charset="0"/>
                          </a:rPr>
                          <m:t>𝑥𝑦</m:t>
                        </m:r>
                      </m:sub>
                    </m:sSub>
                  </m:oMath>
                </a14:m>
                <a:r>
                  <a:rPr lang="zh-CN" altLang="en-US" dirty="0">
                    <a:solidFill>
                      <a:schemeClr val="tx1"/>
                    </a:solidFill>
                  </a:rPr>
                  <a:t>分布。</a:t>
                </a:r>
                <a:endParaRPr lang="en-US" altLang="zh-CN" dirty="0">
                  <a:solidFill>
                    <a:schemeClr val="tx1"/>
                  </a:solidFill>
                </a:endParaRPr>
              </a:p>
              <a:p>
                <a:endParaRPr lang="zh-CN" altLang="en-US" dirty="0"/>
              </a:p>
            </p:txBody>
          </p:sp>
        </mc:Choice>
        <mc:Fallback xmlns="">
          <p:sp>
            <p:nvSpPr>
              <p:cNvPr id="4" name="文本框 3">
                <a:extLst>
                  <a:ext uri="{FF2B5EF4-FFF2-40B4-BE49-F238E27FC236}">
                    <a16:creationId xmlns:a16="http://schemas.microsoft.com/office/drawing/2014/main" id="{2CF72A70-5A61-705B-4C51-8086C19BF978}"/>
                  </a:ext>
                </a:extLst>
              </p:cNvPr>
              <p:cNvSpPr txBox="1">
                <a:spLocks noRot="1" noChangeAspect="1" noMove="1" noResize="1" noEditPoints="1" noAdjustHandles="1" noChangeArrowheads="1" noChangeShapeType="1" noTextEdit="1"/>
              </p:cNvSpPr>
              <p:nvPr/>
            </p:nvSpPr>
            <p:spPr>
              <a:xfrm>
                <a:off x="2918259" y="4471116"/>
                <a:ext cx="6250908" cy="1499257"/>
              </a:xfrm>
              <a:prstGeom prst="rect">
                <a:avLst/>
              </a:prstGeom>
              <a:blipFill>
                <a:blip r:embed="rId4"/>
                <a:stretch>
                  <a:fillRect l="-878" t="-3252" r="-7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49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D928E33-DD63-BB90-DFA3-10A55DCBC72B}"/>
              </a:ext>
            </a:extLst>
          </p:cNvPr>
          <p:cNvSpPr txBox="1"/>
          <p:nvPr/>
        </p:nvSpPr>
        <p:spPr>
          <a:xfrm>
            <a:off x="542235" y="55119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800" b="1" spc="-120" dirty="0">
                <a:solidFill>
                  <a:srgbClr val="50B4C8"/>
                </a:solidFill>
                <a:latin typeface="宋体" panose="02010600030101010101" pitchFamily="2" charset="-122"/>
                <a:ea typeface="宋体" panose="02010600030101010101" pitchFamily="2" charset="-122"/>
              </a:rPr>
              <a:t>3</a:t>
            </a:r>
            <a:r>
              <a:rPr kumimoji="0" lang="en-US" altLang="zh-CN" sz="2800" b="1" i="0" u="none" strike="noStrike" kern="1200" cap="none" spc="-120" normalizeH="0" baseline="0" noProof="0" dirty="0">
                <a:ln>
                  <a:noFill/>
                </a:ln>
                <a:solidFill>
                  <a:srgbClr val="50B4C8"/>
                </a:solidFill>
                <a:effectLst/>
                <a:uLnTx/>
                <a:uFillTx/>
                <a:latin typeface="宋体" panose="02010600030101010101" pitchFamily="2" charset="-122"/>
                <a:ea typeface="宋体" panose="02010600030101010101" pitchFamily="2" charset="-122"/>
                <a:cs typeface="+mn-cs"/>
              </a:rPr>
              <a:t>.</a:t>
            </a:r>
            <a:r>
              <a:rPr lang="zh-CN" altLang="en-US" sz="2800" b="1" spc="-120" dirty="0">
                <a:solidFill>
                  <a:srgbClr val="50B4C8"/>
                </a:solidFill>
                <a:latin typeface="宋体" panose="02010600030101010101" pitchFamily="2" charset="-122"/>
                <a:ea typeface="宋体" panose="02010600030101010101" pitchFamily="2" charset="-122"/>
              </a:rPr>
              <a:t>本底：连续本底</a:t>
            </a:r>
          </a:p>
        </p:txBody>
      </p:sp>
      <p:pic>
        <p:nvPicPr>
          <p:cNvPr id="3" name="图片 2">
            <a:extLst>
              <a:ext uri="{FF2B5EF4-FFF2-40B4-BE49-F238E27FC236}">
                <a16:creationId xmlns:a16="http://schemas.microsoft.com/office/drawing/2014/main" id="{7FA52E2F-A085-AEAD-9C69-C5BD2D4DBBD3}"/>
              </a:ext>
            </a:extLst>
          </p:cNvPr>
          <p:cNvPicPr>
            <a:picLocks noChangeAspect="1"/>
          </p:cNvPicPr>
          <p:nvPr/>
        </p:nvPicPr>
        <p:blipFill>
          <a:blip r:embed="rId2"/>
          <a:stretch>
            <a:fillRect/>
          </a:stretch>
        </p:blipFill>
        <p:spPr>
          <a:xfrm>
            <a:off x="2928495" y="1072494"/>
            <a:ext cx="6335009" cy="2943636"/>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73BFFB3-1998-3D76-08CB-795F5043E5F5}"/>
                  </a:ext>
                </a:extLst>
              </p:cNvPr>
              <p:cNvSpPr txBox="1"/>
              <p:nvPr/>
            </p:nvSpPr>
            <p:spPr>
              <a:xfrm>
                <a:off x="2683946" y="4199251"/>
                <a:ext cx="7619003" cy="923330"/>
              </a:xfrm>
              <a:prstGeom prst="rect">
                <a:avLst/>
              </a:prstGeom>
              <a:noFill/>
            </p:spPr>
            <p:txBody>
              <a:bodyPr wrap="square" rtlCol="0">
                <a:spAutoFit/>
              </a:bodyPr>
              <a:lstStyle/>
              <a:p>
                <a:r>
                  <a:rPr lang="en-US" altLang="zh-CN" dirty="0">
                    <a:solidFill>
                      <a:schemeClr val="tx1"/>
                    </a:solidFill>
                  </a:rPr>
                  <a:t>Fig.2.(a) </a:t>
                </a:r>
                <a:r>
                  <a:rPr lang="zh-CN" altLang="en-US" dirty="0">
                    <a:solidFill>
                      <a:schemeClr val="tx1"/>
                    </a:solidFill>
                  </a:rPr>
                  <a:t>信号</a:t>
                </a:r>
                <a:r>
                  <a:rPr lang="en-US" altLang="zh-CN" dirty="0">
                    <a:solidFill>
                      <a:schemeClr val="tx1"/>
                    </a:solidFill>
                  </a:rPr>
                  <a:t>MC(</a:t>
                </a:r>
                <a:r>
                  <a:rPr lang="zh-CN" altLang="en-US" dirty="0">
                    <a:solidFill>
                      <a:schemeClr val="tx1"/>
                    </a:solidFill>
                  </a:rPr>
                  <a:t>红色点</a:t>
                </a:r>
                <a:r>
                  <a:rPr lang="en-US" altLang="zh-CN" dirty="0">
                    <a:solidFill>
                      <a:schemeClr val="tx1"/>
                    </a:solidFill>
                  </a:rPr>
                  <a:t>)</a:t>
                </a:r>
                <a:r>
                  <a:rPr lang="zh-CN" altLang="en-US" dirty="0">
                    <a:solidFill>
                      <a:schemeClr val="tx1"/>
                    </a:solidFill>
                  </a:rPr>
                  <a:t>和</a:t>
                </a:r>
                <a14:m>
                  <m:oMath xmlns:m="http://schemas.openxmlformats.org/officeDocument/2006/math">
                    <m:r>
                      <a:rPr lang="zh-CN" altLang="en-US" i="1" smtClean="0">
                        <a:solidFill>
                          <a:schemeClr val="tx1"/>
                        </a:solidFill>
                        <a:latin typeface="Cambria Math" panose="02040503050406030204" pitchFamily="18" charset="0"/>
                      </a:rPr>
                      <m:t>𝜓</m:t>
                    </m:r>
                    <m:r>
                      <a:rPr lang="en-US" altLang="zh-CN" b="0" i="1" smtClean="0">
                        <a:solidFill>
                          <a:schemeClr val="tx1"/>
                        </a:solidFill>
                        <a:latin typeface="Cambria Math" panose="02040503050406030204" pitchFamily="18" charset="0"/>
                      </a:rPr>
                      <m:t>(3770)</m:t>
                    </m:r>
                  </m:oMath>
                </a14:m>
                <a:r>
                  <a:rPr lang="zh-CN" altLang="en-US" dirty="0">
                    <a:solidFill>
                      <a:schemeClr val="tx1"/>
                    </a:solidFill>
                  </a:rPr>
                  <a:t>事例（蓝色点）中</a:t>
                </a:r>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𝑒</m:t>
                        </m:r>
                      </m:e>
                      <m:sup>
                        <m:r>
                          <a:rPr lang="en-US" altLang="zh-CN" b="0" i="1" smtClean="0">
                            <a:solidFill>
                              <a:schemeClr val="tx1"/>
                            </a:solidFill>
                            <a:latin typeface="Cambria Math" panose="02040503050406030204" pitchFamily="18" charset="0"/>
                          </a:rPr>
                          <m:t>+</m:t>
                        </m:r>
                      </m:sup>
                    </m:sSup>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𝑒</m:t>
                        </m:r>
                      </m:e>
                      <m:sup>
                        <m:r>
                          <a:rPr lang="en-US" altLang="zh-CN" b="0" i="1" smtClean="0">
                            <a:solidFill>
                              <a:schemeClr val="tx1"/>
                            </a:solidFill>
                            <a:latin typeface="Cambria Math" panose="02040503050406030204" pitchFamily="18" charset="0"/>
                          </a:rPr>
                          <m:t>−</m:t>
                        </m:r>
                      </m:sup>
                    </m:sSup>
                  </m:oMath>
                </a14:m>
                <a:r>
                  <a:rPr lang="zh-CN" altLang="en-US" dirty="0">
                    <a:solidFill>
                      <a:schemeClr val="tx1"/>
                    </a:solidFill>
                  </a:rPr>
                  <a:t>散点图</a:t>
                </a:r>
                <a:endParaRPr lang="en-US" altLang="zh-CN" dirty="0">
                  <a:solidFill>
                    <a:schemeClr val="tx1"/>
                  </a:solidFill>
                </a:endParaRPr>
              </a:p>
              <a:p>
                <a:r>
                  <a:rPr lang="en-US" altLang="zh-CN" dirty="0">
                    <a:solidFill>
                      <a:schemeClr val="tx1"/>
                    </a:solidFill>
                  </a:rPr>
                  <a:t>Fig.2.(b) </a:t>
                </a:r>
                <a14:m>
                  <m:oMath xmlns:m="http://schemas.openxmlformats.org/officeDocument/2006/math">
                    <m:r>
                      <a:rPr lang="zh-CN" altLang="en-US" i="1" smtClean="0">
                        <a:solidFill>
                          <a:schemeClr val="tx1"/>
                        </a:solidFill>
                        <a:latin typeface="Cambria Math" panose="02040503050406030204" pitchFamily="18" charset="0"/>
                      </a:rPr>
                      <m:t>𝜓</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3686</m:t>
                        </m:r>
                      </m:e>
                    </m:d>
                  </m:oMath>
                </a14:m>
                <a:r>
                  <a:rPr lang="zh-CN" altLang="en-US" dirty="0">
                    <a:solidFill>
                      <a:schemeClr val="tx1"/>
                    </a:solidFill>
                  </a:rPr>
                  <a:t>事例（黑色点）中对应的散点图</a:t>
                </a:r>
                <a:endParaRPr lang="en-US" altLang="zh-CN" dirty="0">
                  <a:solidFill>
                    <a:schemeClr val="tx1"/>
                  </a:solidFill>
                </a:endParaRPr>
              </a:p>
              <a:p>
                <a:r>
                  <a:rPr lang="zh-CN" altLang="en-US" dirty="0">
                    <a:solidFill>
                      <a:schemeClr val="tx1"/>
                    </a:solidFill>
                  </a:rPr>
                  <a:t>粉红色：排除掉的区域</a:t>
                </a:r>
              </a:p>
            </p:txBody>
          </p:sp>
        </mc:Choice>
        <mc:Fallback xmlns="">
          <p:sp>
            <p:nvSpPr>
              <p:cNvPr id="4" name="文本框 3">
                <a:extLst>
                  <a:ext uri="{FF2B5EF4-FFF2-40B4-BE49-F238E27FC236}">
                    <a16:creationId xmlns:a16="http://schemas.microsoft.com/office/drawing/2014/main" id="{773BFFB3-1998-3D76-08CB-795F5043E5F5}"/>
                  </a:ext>
                </a:extLst>
              </p:cNvPr>
              <p:cNvSpPr txBox="1">
                <a:spLocks noRot="1" noChangeAspect="1" noMove="1" noResize="1" noEditPoints="1" noAdjustHandles="1" noChangeArrowheads="1" noChangeShapeType="1" noTextEdit="1"/>
              </p:cNvSpPr>
              <p:nvPr/>
            </p:nvSpPr>
            <p:spPr>
              <a:xfrm>
                <a:off x="2683946" y="4199251"/>
                <a:ext cx="7619003" cy="923330"/>
              </a:xfrm>
              <a:prstGeom prst="rect">
                <a:avLst/>
              </a:prstGeom>
              <a:blipFill>
                <a:blip r:embed="rId3"/>
                <a:stretch>
                  <a:fillRect l="-640" t="-5960" b="-7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549E6F7-FE49-19D1-B3EB-8143D9572E64}"/>
                  </a:ext>
                </a:extLst>
              </p:cNvPr>
              <p:cNvSpPr txBox="1"/>
              <p:nvPr/>
            </p:nvSpPr>
            <p:spPr>
              <a:xfrm>
                <a:off x="282205" y="5088371"/>
                <a:ext cx="11627588" cy="1708994"/>
              </a:xfrm>
              <a:prstGeom prst="rect">
                <a:avLst/>
              </a:prstGeom>
              <a:noFill/>
            </p:spPr>
            <p:txBody>
              <a:bodyPr wrap="square" rtlCol="0">
                <a:spAutoFit/>
              </a:bodyPr>
              <a:lstStyle/>
              <a:p>
                <a14:m>
                  <m:oMath xmlns:m="http://schemas.openxmlformats.org/officeDocument/2006/math">
                    <m:r>
                      <a:rPr lang="zh-CN" altLang="en-US" sz="2800" i="1" smtClean="0">
                        <a:solidFill>
                          <a:schemeClr val="tx1"/>
                        </a:solidFill>
                        <a:latin typeface="Cambria Math" panose="02040503050406030204" pitchFamily="18" charset="0"/>
                      </a:rPr>
                      <m:t>𝜓</m:t>
                    </m:r>
                    <m:r>
                      <a:rPr lang="en-US" altLang="zh-CN" sz="2800" b="0" i="1" smtClean="0">
                        <a:solidFill>
                          <a:schemeClr val="tx1"/>
                        </a:solidFill>
                        <a:latin typeface="Cambria Math" panose="02040503050406030204" pitchFamily="18" charset="0"/>
                      </a:rPr>
                      <m:t>(3686)</m:t>
                    </m:r>
                  </m:oMath>
                </a14:m>
                <a:r>
                  <a:rPr lang="zh-CN" altLang="en-US" sz="2800" dirty="0">
                    <a:solidFill>
                      <a:schemeClr val="tx1"/>
                    </a:solidFill>
                  </a:rPr>
                  <a:t>数据中的连续本底（由</a:t>
                </a:r>
                <a14:m>
                  <m:oMath xmlns:m="http://schemas.openxmlformats.org/officeDocument/2006/math">
                    <m:sSup>
                      <m:sSupPr>
                        <m:ctrlPr>
                          <a:rPr lang="en-US" altLang="zh-CN" sz="2800" i="1" smtClean="0">
                            <a:solidFill>
                              <a:schemeClr val="tx1"/>
                            </a:solidFill>
                            <a:latin typeface="Cambria Math" panose="02040503050406030204" pitchFamily="18" charset="0"/>
                          </a:rPr>
                        </m:ctrlPr>
                      </m:sSupPr>
                      <m:e>
                        <m:r>
                          <a:rPr lang="en-US" altLang="zh-CN" sz="2800" b="0" i="1" smtClean="0">
                            <a:solidFill>
                              <a:schemeClr val="tx1"/>
                            </a:solidFill>
                            <a:latin typeface="Cambria Math" panose="02040503050406030204" pitchFamily="18" charset="0"/>
                          </a:rPr>
                          <m:t>𝑒</m:t>
                        </m:r>
                      </m:e>
                      <m:sup>
                        <m:r>
                          <a:rPr lang="en-US" altLang="zh-CN" sz="2800" b="0" i="1" smtClean="0">
                            <a:solidFill>
                              <a:schemeClr val="tx1"/>
                            </a:solidFill>
                            <a:latin typeface="Cambria Math" panose="02040503050406030204" pitchFamily="18" charset="0"/>
                          </a:rPr>
                          <m:t>+</m:t>
                        </m:r>
                      </m:sup>
                    </m:sSup>
                    <m:sSup>
                      <m:sSupPr>
                        <m:ctrlPr>
                          <a:rPr lang="en-US" altLang="zh-CN" sz="2800" i="1" smtClean="0">
                            <a:solidFill>
                              <a:schemeClr val="tx1"/>
                            </a:solidFill>
                            <a:latin typeface="Cambria Math" panose="02040503050406030204" pitchFamily="18" charset="0"/>
                          </a:rPr>
                        </m:ctrlPr>
                      </m:sSupPr>
                      <m:e>
                        <m:r>
                          <a:rPr lang="en-US" altLang="zh-CN" sz="2800" b="0" i="1" smtClean="0">
                            <a:solidFill>
                              <a:schemeClr val="tx1"/>
                            </a:solidFill>
                            <a:latin typeface="Cambria Math" panose="02040503050406030204" pitchFamily="18" charset="0"/>
                          </a:rPr>
                          <m:t>𝑒</m:t>
                        </m:r>
                      </m:e>
                      <m:sup>
                        <m:r>
                          <a:rPr lang="en-US" altLang="zh-CN" sz="2800" b="0" i="1" smtClean="0">
                            <a:solidFill>
                              <a:schemeClr val="tx1"/>
                            </a:solidFill>
                            <a:latin typeface="Cambria Math" panose="02040503050406030204" pitchFamily="18" charset="0"/>
                          </a:rPr>
                          <m:t>−</m:t>
                        </m:r>
                      </m:sup>
                    </m:sSup>
                    <m:r>
                      <a:rPr lang="en-US" altLang="zh-CN" sz="2800" i="1" smtClean="0">
                        <a:solidFill>
                          <a:schemeClr val="tx1"/>
                        </a:solidFill>
                        <a:latin typeface="Cambria Math" panose="02040503050406030204" pitchFamily="18" charset="0"/>
                        <a:ea typeface="Cambria Math" panose="02040503050406030204" pitchFamily="18" charset="0"/>
                      </a:rPr>
                      <m:t>→</m:t>
                    </m:r>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en-US" altLang="zh-CN" sz="2800" b="0" i="1" smtClean="0">
                            <a:solidFill>
                              <a:schemeClr val="tx1"/>
                            </a:solidFill>
                            <a:latin typeface="Cambria Math" panose="02040503050406030204" pitchFamily="18" charset="0"/>
                            <a:ea typeface="Cambria Math" panose="02040503050406030204" pitchFamily="18" charset="0"/>
                          </a:rPr>
                          <m:t>𝑒</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en-US" altLang="zh-CN" sz="2800" b="0" i="1" smtClean="0">
                            <a:solidFill>
                              <a:schemeClr val="tx1"/>
                            </a:solidFill>
                            <a:latin typeface="Cambria Math" panose="02040503050406030204" pitchFamily="18" charset="0"/>
                            <a:ea typeface="Cambria Math" panose="02040503050406030204" pitchFamily="18" charset="0"/>
                          </a:rPr>
                          <m:t>𝑒</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sSup>
                      <m:sSupPr>
                        <m:ctrlPr>
                          <a:rPr lang="en-US" altLang="zh-CN" sz="2800" i="1" smtClean="0">
                            <a:solidFill>
                              <a:schemeClr val="tx1"/>
                            </a:solidFill>
                            <a:latin typeface="Cambria Math" panose="02040503050406030204" pitchFamily="18" charset="0"/>
                            <a:ea typeface="Cambria Math" panose="02040503050406030204" pitchFamily="18" charset="0"/>
                          </a:rPr>
                        </m:ctrlPr>
                      </m:sSupPr>
                      <m:e>
                        <m:r>
                          <a:rPr lang="zh-CN" altLang="en-US" sz="2800" i="1" smtClean="0">
                            <a:solidFill>
                              <a:schemeClr val="tx1"/>
                            </a:solidFill>
                            <a:latin typeface="Cambria Math" panose="02040503050406030204" pitchFamily="18" charset="0"/>
                            <a:ea typeface="Cambria Math" panose="02040503050406030204" pitchFamily="18" charset="0"/>
                          </a:rPr>
                          <m:t>𝜂</m:t>
                        </m:r>
                      </m:e>
                      <m:sup>
                        <m:r>
                          <a:rPr lang="en-US" altLang="zh-CN" sz="2800" b="0" i="1" smtClean="0">
                            <a:solidFill>
                              <a:schemeClr val="tx1"/>
                            </a:solidFill>
                            <a:latin typeface="Cambria Math" panose="02040503050406030204" pitchFamily="18" charset="0"/>
                            <a:ea typeface="Cambria Math" panose="02040503050406030204" pitchFamily="18" charset="0"/>
                          </a:rPr>
                          <m:t>′</m:t>
                        </m:r>
                      </m:sup>
                    </m:sSup>
                  </m:oMath>
                </a14:m>
                <a:r>
                  <a:rPr lang="zh-CN" altLang="en-US" sz="2800" dirty="0">
                    <a:solidFill>
                      <a:schemeClr val="tx1"/>
                    </a:solidFill>
                  </a:rPr>
                  <a:t>对撞之后 直接产生末态，没有经过</a:t>
                </a:r>
                <a14:m>
                  <m:oMath xmlns:m="http://schemas.openxmlformats.org/officeDocument/2006/math">
                    <m:r>
                      <a:rPr lang="zh-CN" altLang="en-US" sz="2800" i="1" smtClean="0">
                        <a:solidFill>
                          <a:schemeClr val="tx1"/>
                        </a:solidFill>
                        <a:latin typeface="Cambria Math" panose="02040503050406030204" pitchFamily="18" charset="0"/>
                      </a:rPr>
                      <m:t>𝜓</m:t>
                    </m:r>
                    <m:r>
                      <a:rPr lang="en-US" altLang="zh-CN" sz="2800" b="0" i="1" smtClean="0">
                        <a:solidFill>
                          <a:schemeClr val="tx1"/>
                        </a:solidFill>
                        <a:latin typeface="Cambria Math" panose="02040503050406030204" pitchFamily="18" charset="0"/>
                      </a:rPr>
                      <m:t>(3686)</m:t>
                    </m:r>
                  </m:oMath>
                </a14:m>
                <a:r>
                  <a:rPr lang="zh-CN" altLang="en-US" sz="2800" dirty="0"/>
                  <a:t>）</a:t>
                </a:r>
                <a:r>
                  <a:rPr lang="zh-CN" altLang="en-US" sz="2800" dirty="0">
                    <a:solidFill>
                      <a:schemeClr val="tx1"/>
                    </a:solidFill>
                  </a:rPr>
                  <a:t>，通过</a:t>
                </a:r>
                <a14:m>
                  <m:oMath xmlns:m="http://schemas.openxmlformats.org/officeDocument/2006/math">
                    <m:r>
                      <a:rPr lang="zh-CN" altLang="en-US" sz="2800" i="1" smtClean="0">
                        <a:solidFill>
                          <a:schemeClr val="tx1"/>
                        </a:solidFill>
                        <a:latin typeface="Cambria Math" panose="02040503050406030204" pitchFamily="18" charset="0"/>
                      </a:rPr>
                      <m:t>𝜓</m:t>
                    </m:r>
                    <m:r>
                      <a:rPr lang="en-US" altLang="zh-CN" sz="2800" b="0" i="1" smtClean="0">
                        <a:solidFill>
                          <a:schemeClr val="tx1"/>
                        </a:solidFill>
                        <a:latin typeface="Cambria Math" panose="02040503050406030204" pitchFamily="18" charset="0"/>
                      </a:rPr>
                      <m:t>(3770)</m:t>
                    </m:r>
                  </m:oMath>
                </a14:m>
                <a:r>
                  <a:rPr lang="zh-CN" altLang="en-US" sz="2800" dirty="0">
                    <a:solidFill>
                      <a:schemeClr val="tx1"/>
                    </a:solidFill>
                  </a:rPr>
                  <a:t>数据来估计，</a:t>
                </a:r>
                <a:endParaRPr lang="en-US" altLang="zh-CN" sz="2800" dirty="0">
                  <a:solidFill>
                    <a:schemeClr val="tx1"/>
                  </a:solidFill>
                </a:endParaRPr>
              </a:p>
              <a:p>
                <a:r>
                  <a:rPr lang="zh-CN" altLang="en-US" sz="2800" dirty="0">
                    <a:solidFill>
                      <a:schemeClr val="tx1"/>
                    </a:solidFill>
                  </a:rPr>
                  <a:t>比例因子</a:t>
                </a:r>
                <a14:m>
                  <m:oMath xmlns:m="http://schemas.openxmlformats.org/officeDocument/2006/math">
                    <m:r>
                      <a:rPr lang="en-US" altLang="zh-CN" sz="2800" b="0" i="1" smtClean="0">
                        <a:solidFill>
                          <a:schemeClr val="tx1"/>
                        </a:solidFill>
                        <a:latin typeface="Cambria Math" panose="02040503050406030204" pitchFamily="18" charset="0"/>
                      </a:rPr>
                      <m:t>𝑓</m:t>
                    </m:r>
                    <m:r>
                      <a:rPr lang="en-US" altLang="zh-CN" sz="2800" b="0" i="1" smtClean="0">
                        <a:solidFill>
                          <a:schemeClr val="tx1"/>
                        </a:solidFill>
                        <a:latin typeface="Cambria Math" panose="02040503050406030204" pitchFamily="18" charset="0"/>
                        <a:ea typeface="Cambria Math" panose="02040503050406030204" pitchFamily="18" charset="0"/>
                      </a:rPr>
                      <m:t>=</m:t>
                    </m:r>
                    <m:f>
                      <m:fPr>
                        <m:ctrlPr>
                          <a:rPr lang="en-US" altLang="zh-CN" sz="2800" b="0" i="1" smtClean="0">
                            <a:solidFill>
                              <a:schemeClr val="tx1"/>
                            </a:solidFill>
                            <a:latin typeface="Cambria Math" panose="02040503050406030204" pitchFamily="18" charset="0"/>
                            <a:ea typeface="Cambria Math" panose="02040503050406030204" pitchFamily="18" charset="0"/>
                          </a:rPr>
                        </m:ctrlPr>
                      </m:fPr>
                      <m:num>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en-US" altLang="zh-CN" sz="2800" b="0" i="1" smtClean="0">
                                <a:solidFill>
                                  <a:schemeClr val="tx1"/>
                                </a:solidFill>
                                <a:latin typeface="Cambria Math" panose="02040503050406030204" pitchFamily="18" charset="0"/>
                                <a:ea typeface="Cambria Math" panose="02040503050406030204" pitchFamily="18" charset="0"/>
                              </a:rPr>
                              <m:t>𝑁</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(3686)</m:t>
                            </m:r>
                          </m:sub>
                        </m:sSub>
                      </m:num>
                      <m:den>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en-US" altLang="zh-CN" sz="2800" b="0" i="1" smtClean="0">
                                <a:solidFill>
                                  <a:schemeClr val="tx1"/>
                                </a:solidFill>
                                <a:latin typeface="Cambria Math" panose="02040503050406030204" pitchFamily="18" charset="0"/>
                                <a:ea typeface="Cambria Math" panose="02040503050406030204" pitchFamily="18" charset="0"/>
                              </a:rPr>
                              <m:t>𝑁</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(3770)</m:t>
                            </m:r>
                          </m:sub>
                        </m:sSub>
                      </m:den>
                    </m:f>
                    <m:r>
                      <a:rPr lang="en-US" altLang="zh-CN" sz="2800" b="0" i="1" smtClean="0">
                        <a:solidFill>
                          <a:schemeClr val="tx1"/>
                        </a:solidFill>
                        <a:latin typeface="Cambria Math" panose="02040503050406030204" pitchFamily="18" charset="0"/>
                        <a:ea typeface="Cambria Math" panose="02040503050406030204" pitchFamily="18" charset="0"/>
                      </a:rPr>
                      <m:t>=</m:t>
                    </m:r>
                    <m:f>
                      <m:fPr>
                        <m:ctrlPr>
                          <a:rPr lang="en-US" altLang="zh-CN" sz="2800" b="0" i="1" smtClean="0">
                            <a:solidFill>
                              <a:schemeClr val="tx1"/>
                            </a:solidFill>
                            <a:latin typeface="Cambria Math" panose="02040503050406030204" pitchFamily="18" charset="0"/>
                            <a:ea typeface="Cambria Math" panose="02040503050406030204" pitchFamily="18" charset="0"/>
                          </a:rPr>
                        </m:ctrlPr>
                      </m:fPr>
                      <m:num>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en-US" altLang="zh-CN" sz="2800" b="0" i="1" smtClean="0">
                                <a:solidFill>
                                  <a:schemeClr val="tx1"/>
                                </a:solidFill>
                                <a:latin typeface="Cambria Math" panose="02040503050406030204" pitchFamily="18" charset="0"/>
                                <a:ea typeface="Cambria Math" panose="02040503050406030204" pitchFamily="18" charset="0"/>
                              </a:rPr>
                              <m:t>ℒ</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(3686)</m:t>
                            </m:r>
                          </m:sub>
                        </m:sSub>
                      </m:num>
                      <m:den>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en-US" altLang="zh-CN" sz="2800" b="0" i="1" smtClean="0">
                                <a:solidFill>
                                  <a:schemeClr val="tx1"/>
                                </a:solidFill>
                                <a:latin typeface="Cambria Math" panose="02040503050406030204" pitchFamily="18" charset="0"/>
                                <a:ea typeface="Cambria Math" panose="02040503050406030204" pitchFamily="18" charset="0"/>
                              </a:rPr>
                              <m:t>ℒ</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(3770)</m:t>
                            </m:r>
                          </m:sub>
                        </m:sSub>
                      </m:den>
                    </m:f>
                    <m:r>
                      <a:rPr lang="en-US" altLang="zh-CN" sz="2800" b="0" i="1" smtClean="0">
                        <a:solidFill>
                          <a:schemeClr val="tx1"/>
                        </a:solidFill>
                        <a:latin typeface="Cambria Math" panose="02040503050406030204" pitchFamily="18" charset="0"/>
                        <a:ea typeface="Cambria Math" panose="02040503050406030204" pitchFamily="18" charset="0"/>
                      </a:rPr>
                      <m:t>⋅</m:t>
                    </m:r>
                    <m:f>
                      <m:fPr>
                        <m:ctrlPr>
                          <a:rPr lang="en-US" altLang="zh-CN" sz="2800" b="0" i="1" smtClean="0">
                            <a:solidFill>
                              <a:schemeClr val="tx1"/>
                            </a:solidFill>
                            <a:latin typeface="Cambria Math" panose="02040503050406030204" pitchFamily="18" charset="0"/>
                            <a:ea typeface="Cambria Math" panose="02040503050406030204" pitchFamily="18" charset="0"/>
                          </a:rPr>
                        </m:ctrlPr>
                      </m:fPr>
                      <m:num>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zh-CN" altLang="en-US" sz="2800" b="0" i="1" smtClean="0">
                                <a:solidFill>
                                  <a:schemeClr val="tx1"/>
                                </a:solidFill>
                                <a:latin typeface="Cambria Math" panose="02040503050406030204" pitchFamily="18" charset="0"/>
                                <a:ea typeface="Cambria Math" panose="02040503050406030204" pitchFamily="18" charset="0"/>
                              </a:rPr>
                              <m:t>𝜎</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(3686)</m:t>
                            </m:r>
                          </m:sub>
                        </m:sSub>
                      </m:num>
                      <m:den>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zh-CN" altLang="en-US" sz="2800" b="0" i="1" smtClean="0">
                                <a:solidFill>
                                  <a:schemeClr val="tx1"/>
                                </a:solidFill>
                                <a:latin typeface="Cambria Math" panose="02040503050406030204" pitchFamily="18" charset="0"/>
                                <a:ea typeface="Cambria Math" panose="02040503050406030204" pitchFamily="18" charset="0"/>
                              </a:rPr>
                              <m:t>𝜎</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(3770)</m:t>
                            </m:r>
                          </m:sub>
                        </m:sSub>
                      </m:den>
                    </m:f>
                    <m:r>
                      <a:rPr lang="en-US" altLang="zh-CN" sz="2800" b="0" i="1" smtClean="0">
                        <a:solidFill>
                          <a:schemeClr val="tx1"/>
                        </a:solidFill>
                        <a:latin typeface="Cambria Math" panose="02040503050406030204" pitchFamily="18" charset="0"/>
                        <a:ea typeface="Cambria Math" panose="02040503050406030204" pitchFamily="18" charset="0"/>
                      </a:rPr>
                      <m:t>⋅</m:t>
                    </m:r>
                    <m:f>
                      <m:fPr>
                        <m:ctrlPr>
                          <a:rPr lang="en-US" altLang="zh-CN" sz="2800" b="0" i="1" smtClean="0">
                            <a:solidFill>
                              <a:schemeClr val="tx1"/>
                            </a:solidFill>
                            <a:latin typeface="Cambria Math" panose="02040503050406030204" pitchFamily="18" charset="0"/>
                            <a:ea typeface="Cambria Math" panose="02040503050406030204" pitchFamily="18" charset="0"/>
                          </a:rPr>
                        </m:ctrlPr>
                      </m:fPr>
                      <m:num>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zh-CN" altLang="en-US" sz="2800" b="0" i="1" smtClean="0">
                                <a:solidFill>
                                  <a:schemeClr val="tx1"/>
                                </a:solidFill>
                                <a:latin typeface="Cambria Math" panose="02040503050406030204" pitchFamily="18" charset="0"/>
                                <a:ea typeface="Cambria Math" panose="02040503050406030204" pitchFamily="18" charset="0"/>
                              </a:rPr>
                              <m:t>𝜀</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(3686)</m:t>
                            </m:r>
                          </m:sub>
                        </m:sSub>
                      </m:num>
                      <m:den>
                        <m:sSub>
                          <m:sSubPr>
                            <m:ctrlPr>
                              <a:rPr lang="en-US" altLang="zh-CN" sz="2800" b="0" i="1" smtClean="0">
                                <a:solidFill>
                                  <a:schemeClr val="tx1"/>
                                </a:solidFill>
                                <a:latin typeface="Cambria Math" panose="02040503050406030204" pitchFamily="18" charset="0"/>
                                <a:ea typeface="Cambria Math" panose="02040503050406030204" pitchFamily="18" charset="0"/>
                              </a:rPr>
                            </m:ctrlPr>
                          </m:sSubPr>
                          <m:e>
                            <m:r>
                              <a:rPr lang="zh-CN" altLang="en-US" sz="2800" b="0" i="1" smtClean="0">
                                <a:solidFill>
                                  <a:schemeClr val="tx1"/>
                                </a:solidFill>
                                <a:latin typeface="Cambria Math" panose="02040503050406030204" pitchFamily="18" charset="0"/>
                                <a:ea typeface="Cambria Math" panose="02040503050406030204" pitchFamily="18" charset="0"/>
                              </a:rPr>
                              <m:t>𝜀</m:t>
                            </m:r>
                          </m:e>
                          <m:sub>
                            <m:r>
                              <a:rPr lang="zh-CN" altLang="en-US" sz="2800" b="0" i="1" smtClean="0">
                                <a:solidFill>
                                  <a:schemeClr val="tx1"/>
                                </a:solidFill>
                                <a:latin typeface="Cambria Math" panose="02040503050406030204" pitchFamily="18" charset="0"/>
                                <a:ea typeface="Cambria Math" panose="02040503050406030204" pitchFamily="18" charset="0"/>
                              </a:rPr>
                              <m:t>𝜓</m:t>
                            </m:r>
                            <m:r>
                              <a:rPr lang="en-US" altLang="zh-CN" sz="2800" b="0" i="1" smtClean="0">
                                <a:solidFill>
                                  <a:schemeClr val="tx1"/>
                                </a:solidFill>
                                <a:latin typeface="Cambria Math" panose="02040503050406030204" pitchFamily="18" charset="0"/>
                                <a:ea typeface="Cambria Math" panose="02040503050406030204" pitchFamily="18" charset="0"/>
                              </a:rPr>
                              <m:t>(3770)</m:t>
                            </m:r>
                          </m:sub>
                        </m:sSub>
                      </m:den>
                    </m:f>
                  </m:oMath>
                </a14:m>
                <a:endParaRPr lang="zh-CN" altLang="en-US" sz="2800" dirty="0"/>
              </a:p>
            </p:txBody>
          </p:sp>
        </mc:Choice>
        <mc:Fallback xmlns="">
          <p:sp>
            <p:nvSpPr>
              <p:cNvPr id="6" name="文本框 5">
                <a:extLst>
                  <a:ext uri="{FF2B5EF4-FFF2-40B4-BE49-F238E27FC236}">
                    <a16:creationId xmlns:a16="http://schemas.microsoft.com/office/drawing/2014/main" id="{B549E6F7-FE49-19D1-B3EB-8143D9572E64}"/>
                  </a:ext>
                </a:extLst>
              </p:cNvPr>
              <p:cNvSpPr txBox="1">
                <a:spLocks noRot="1" noChangeAspect="1" noMove="1" noResize="1" noEditPoints="1" noAdjustHandles="1" noChangeArrowheads="1" noChangeShapeType="1" noTextEdit="1"/>
              </p:cNvSpPr>
              <p:nvPr/>
            </p:nvSpPr>
            <p:spPr>
              <a:xfrm>
                <a:off x="282205" y="5088371"/>
                <a:ext cx="11627588" cy="1708994"/>
              </a:xfrm>
              <a:prstGeom prst="rect">
                <a:avLst/>
              </a:prstGeom>
              <a:blipFill>
                <a:blip r:embed="rId4"/>
                <a:stretch>
                  <a:fillRect l="-1048" t="-53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9256597"/>
      </p:ext>
    </p:extLst>
  </p:cSld>
  <p:clrMapOvr>
    <a:masterClrMapping/>
  </p:clrMapOvr>
</p:sld>
</file>

<file path=ppt/theme/theme1.xml><?xml version="1.0" encoding="utf-8"?>
<a:theme xmlns:a="http://schemas.openxmlformats.org/drawingml/2006/main" name="大都市">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TM03457491[[fn=大都市]]</Template>
  <TotalTime>1512</TotalTime>
  <Words>846</Words>
  <Application>Microsoft Office PowerPoint</Application>
  <PresentationFormat>宽屏</PresentationFormat>
  <Paragraphs>61</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宋体</vt:lpstr>
      <vt:lpstr>Microsoft YaHei</vt:lpstr>
      <vt:lpstr>Arial</vt:lpstr>
      <vt:lpstr>Calibri Light</vt:lpstr>
      <vt:lpstr>Cambria Math</vt:lpstr>
      <vt:lpstr>News Gothic MT</vt:lpstr>
      <vt:lpstr>Wingdings</vt:lpstr>
      <vt:lpstr>大都市</vt:lpstr>
      <vt:lpstr>PowerPoint 演示文稿</vt:lpstr>
      <vt:lpstr>PowerPoint 演示文稿</vt:lpstr>
      <vt:lpstr>PowerPoint 演示文稿</vt:lpstr>
      <vt:lpstr>2.事例选择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武廉杰</dc:creator>
  <cp:lastModifiedBy>武 廉杰</cp:lastModifiedBy>
  <cp:revision>12</cp:revision>
  <dcterms:created xsi:type="dcterms:W3CDTF">2022-11-13T05:18:06Z</dcterms:created>
  <dcterms:modified xsi:type="dcterms:W3CDTF">2022-11-19T03:59:46Z</dcterms:modified>
</cp:coreProperties>
</file>