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3" r:id="rId3"/>
    <p:sldId id="312" r:id="rId4"/>
    <p:sldId id="297" r:id="rId5"/>
    <p:sldId id="311" r:id="rId6"/>
    <p:sldId id="307" r:id="rId7"/>
    <p:sldId id="313" r:id="rId8"/>
    <p:sldId id="308" r:id="rId9"/>
    <p:sldId id="309" r:id="rId10"/>
    <p:sldId id="301" r:id="rId11"/>
    <p:sldId id="298" r:id="rId12"/>
    <p:sldId id="302" r:id="rId13"/>
    <p:sldId id="303" r:id="rId14"/>
    <p:sldId id="304" r:id="rId15"/>
    <p:sldId id="305" r:id="rId16"/>
    <p:sldId id="306" r:id="rId17"/>
    <p:sldId id="310" r:id="rId18"/>
  </p:sldIdLst>
  <p:sldSz cx="9144000" cy="5141913"/>
  <p:notesSz cx="6858000" cy="9144000"/>
  <p:custDataLst>
    <p:tags r:id="rId2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907C"/>
    <a:srgbClr val="004060"/>
    <a:srgbClr val="002C42"/>
    <a:srgbClr val="008DD0"/>
    <a:srgbClr val="FFCC00"/>
    <a:srgbClr val="BB2B1D"/>
    <a:srgbClr val="9B2B0D"/>
    <a:srgbClr val="260F00"/>
    <a:srgbClr val="EF6541"/>
    <a:srgbClr val="C9B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95256" autoAdjust="0"/>
  </p:normalViewPr>
  <p:slideViewPr>
    <p:cSldViewPr>
      <p:cViewPr varScale="1">
        <p:scale>
          <a:sx n="109" d="100"/>
          <a:sy n="109" d="100"/>
        </p:scale>
        <p:origin x="634" y="91"/>
      </p:cViewPr>
      <p:guideLst>
        <p:guide orient="horz" pos="75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BD4FD-BC9C-48BF-9E17-60D01FDBF68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65B12-5FB6-4D5D-86AD-7033ECAE4E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88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9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749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19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294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0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128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779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413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45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5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66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619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89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48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17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B12-5FB6-4D5D-86AD-7033ECAE4E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71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0338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7807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8425"/>
            <a:ext cx="7886700" cy="3262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479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050"/>
            <a:ext cx="1971675" cy="43576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050"/>
            <a:ext cx="5762625" cy="435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498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300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83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67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8425"/>
            <a:ext cx="386715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386715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608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8013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013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458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2987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20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39775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191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39775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020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A_Line 1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084167" y="-1"/>
            <a:ext cx="2930897" cy="5113569"/>
          </a:xfrm>
          <a:prstGeom prst="line">
            <a:avLst/>
          </a:prstGeom>
          <a:noFill/>
          <a:ln w="7938" cap="flat">
            <a:solidFill>
              <a:srgbClr val="002C4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157" tIns="34078" rIns="68157" bIns="34078" numCol="1" anchor="t" anchorCtr="0" compatLnSpc="1"/>
          <a:lstStyle/>
          <a:p>
            <a:endParaRPr lang="zh-CN" altLang="en-US" sz="1004"/>
          </a:p>
        </p:txBody>
      </p:sp>
      <p:sp>
        <p:nvSpPr>
          <p:cNvPr id="45" name="PA_Line 18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7293542" y="50675"/>
            <a:ext cx="1412512" cy="5057996"/>
          </a:xfrm>
          <a:prstGeom prst="line">
            <a:avLst/>
          </a:prstGeom>
          <a:noFill/>
          <a:ln w="7938" cap="flat">
            <a:solidFill>
              <a:srgbClr val="002C4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157" tIns="34078" rIns="68157" bIns="34078" numCol="1" anchor="t" anchorCtr="0" compatLnSpc="1"/>
          <a:lstStyle/>
          <a:p>
            <a:endParaRPr lang="zh-CN" altLang="en-US" sz="1004"/>
          </a:p>
        </p:txBody>
      </p:sp>
      <p:sp>
        <p:nvSpPr>
          <p:cNvPr id="48" name="PA_任意多边形 5"/>
          <p:cNvSpPr/>
          <p:nvPr>
            <p:custDataLst>
              <p:tags r:id="rId3"/>
            </p:custDataLst>
          </p:nvPr>
        </p:nvSpPr>
        <p:spPr bwMode="auto">
          <a:xfrm>
            <a:off x="6957963" y="-4897"/>
            <a:ext cx="2181469" cy="3661171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gradFill>
            <a:gsLst>
              <a:gs pos="0">
                <a:srgbClr val="002C42"/>
              </a:gs>
              <a:gs pos="100000">
                <a:srgbClr val="004060"/>
              </a:gs>
            </a:gsLst>
            <a:lin ang="14400000" scaled="0"/>
          </a:gra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1491">
              <a:solidFill>
                <a:srgbClr val="00183C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7504" y="194692"/>
            <a:ext cx="407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CERN</a:t>
            </a:r>
            <a:r>
              <a:rPr lang="en-US" altLang="zh-CN" sz="1400" dirty="0">
                <a:solidFill>
                  <a:srgbClr val="002060"/>
                </a:solidFill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</a:rPr>
              <a:t>forum on IHEP career opportunities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640C909A-9EAB-4BA2-B0DC-FF4D643BC5A7}"/>
              </a:ext>
            </a:extLst>
          </p:cNvPr>
          <p:cNvSpPr txBox="1">
            <a:spLocks/>
          </p:cNvSpPr>
          <p:nvPr/>
        </p:nvSpPr>
        <p:spPr>
          <a:xfrm>
            <a:off x="223680" y="1490836"/>
            <a:ext cx="6566494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002060"/>
                </a:solidFill>
              </a:rPr>
              <a:t>Career Opportunities of Nuclear Technology and Applications Division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7" name="副标题 2">
            <a:extLst>
              <a:ext uri="{FF2B5EF4-FFF2-40B4-BE49-F238E27FC236}">
                <a16:creationId xmlns:a16="http://schemas.microsoft.com/office/drawing/2014/main" id="{CDF92F2A-D02C-40F9-8F25-401B348CC859}"/>
              </a:ext>
            </a:extLst>
          </p:cNvPr>
          <p:cNvSpPr txBox="1">
            <a:spLocks/>
          </p:cNvSpPr>
          <p:nvPr/>
        </p:nvSpPr>
        <p:spPr>
          <a:xfrm>
            <a:off x="2997400" y="3507060"/>
            <a:ext cx="2369451" cy="10419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Mohan Li</a:t>
            </a: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2/12/2022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899592" y="1634852"/>
            <a:ext cx="8065591" cy="24907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Professor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Nuclear medical imaging technology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Professor or equivalent rank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Experienced in PET/SPECT algorithm or instrumentation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C0C754-D538-4F22-8F58-A9AA34027CEF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4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E8261DD-41B3-4AEB-9FF2-1D4ADE7DB7A0}"/>
              </a:ext>
            </a:extLst>
          </p:cNvPr>
          <p:cNvSpPr txBox="1">
            <a:spLocks/>
          </p:cNvSpPr>
          <p:nvPr/>
        </p:nvSpPr>
        <p:spPr>
          <a:xfrm>
            <a:off x="899592" y="1632318"/>
            <a:ext cx="7849567" cy="23467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Associate professor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Nuclear medical imaging technology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Associate professor or post doctorate experience abroad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Experienced in PET/SPECT algorithm or instrumentation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55D5895-C312-485A-8CDD-840577ACA2AB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2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61842B4-8A38-4A8D-AFA6-BCA2FC0FF4D5}"/>
              </a:ext>
            </a:extLst>
          </p:cNvPr>
          <p:cNvSpPr txBox="1">
            <a:spLocks/>
          </p:cNvSpPr>
          <p:nvPr/>
        </p:nvSpPr>
        <p:spPr>
          <a:xfrm>
            <a:off x="899592" y="1629784"/>
            <a:ext cx="7488832" cy="23467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Associate professor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Radiation detector and system R&amp;D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Associate professor or post doctorate experience abroad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Experienced in advanced radiation detector R&amp;D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E05CCE-D8BF-40E9-9B93-48A2845B37E5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250825" y="1016276"/>
            <a:ext cx="8353623" cy="33548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Post doctorate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X-ray imaging technology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1) CT imaging theories, including reconstruction and data correction or 2) frontier basic research of physics and mathematics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Innovative technology research of static CT and spectral CT, their applications in industry and medicine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798150-1E0D-4606-84F4-341296F04DDA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23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250825" y="1016276"/>
            <a:ext cx="8353623" cy="37149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Post doctorate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Nuclear detection and imaging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Nuclear detection technology research and detection system development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Majoring in physics, nuclear science and technology, biomedical engineering; being familiar with particle physics and nuclear physics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Good communication and cooperation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C24541-28A6-47AC-9772-029FC651E6D9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7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250825" y="1016276"/>
            <a:ext cx="8353623" cy="37149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Post doctorate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Molecular probe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Frontier research of chemistry of radioactive medicine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Diagnosis and treatment dual-purpose radioactive probe design and synthesis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2B4B46-93D1-47AA-8D6E-4D35D709C5B2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4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586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Position Description</a:t>
            </a: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250825" y="1016276"/>
            <a:ext cx="8353623" cy="37149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Opening: </a:t>
            </a:r>
            <a:r>
              <a:rPr lang="en-US" altLang="zh-CN" sz="2000" dirty="0">
                <a:solidFill>
                  <a:srgbClr val="002060"/>
                </a:solidFill>
              </a:rPr>
              <a:t>Post doctorate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Research area: </a:t>
            </a:r>
            <a:r>
              <a:rPr lang="en-US" altLang="zh-CN" sz="2000" dirty="0">
                <a:solidFill>
                  <a:srgbClr val="002060"/>
                </a:solidFill>
              </a:rPr>
              <a:t>Accelerator technology and application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2060"/>
                </a:solidFill>
              </a:rPr>
              <a:t>Professional background requirements: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Advanced accelerator technology research and application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Majoring in accelerator physics, accelerator technology and other relative area</a:t>
            </a:r>
          </a:p>
          <a:p>
            <a:pPr marL="79200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</a:rPr>
              <a:t>Experienced in accelerator system and key component R&amp;D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6A5A83-3ACB-403A-A4C9-6928596B13F2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r="8628" b="8192"/>
          <a:stretch/>
        </p:blipFill>
        <p:spPr>
          <a:xfrm>
            <a:off x="-11292" y="0"/>
            <a:ext cx="9144000" cy="51632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15616" y="-9334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Welcome to join us!</a:t>
            </a:r>
            <a:endParaRPr lang="zh-CN" altLang="en-US" sz="5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CAAFF7F2-52AF-4987-AF9C-08A86E307A5E}"/>
              </a:ext>
            </a:extLst>
          </p:cNvPr>
          <p:cNvSpPr txBox="1">
            <a:spLocks/>
          </p:cNvSpPr>
          <p:nvPr/>
        </p:nvSpPr>
        <p:spPr>
          <a:xfrm>
            <a:off x="4261384" y="4443163"/>
            <a:ext cx="4871324" cy="6987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800" b="1" dirty="0">
                <a:solidFill>
                  <a:srgbClr val="C00000"/>
                </a:solidFill>
              </a:rPr>
              <a:t>Dr. Wei, </a:t>
            </a:r>
            <a:r>
              <a:rPr lang="en-US" altLang="zh-CN" sz="1800" b="1" dirty="0" err="1">
                <a:solidFill>
                  <a:srgbClr val="C00000"/>
                </a:solidFill>
              </a:rPr>
              <a:t>Cunfeng</a:t>
            </a:r>
            <a:r>
              <a:rPr lang="en-US" altLang="zh-CN" sz="1800" b="1" dirty="0">
                <a:solidFill>
                  <a:srgbClr val="C00000"/>
                </a:solidFill>
              </a:rPr>
              <a:t>, Director of NTAD</a:t>
            </a:r>
          </a:p>
          <a:p>
            <a:pPr marL="0" indent="0" algn="r">
              <a:buNone/>
            </a:pPr>
            <a:r>
              <a:rPr lang="en-US" altLang="zh-CN" sz="1800" b="1" dirty="0">
                <a:solidFill>
                  <a:srgbClr val="C00000"/>
                </a:solidFill>
              </a:rPr>
              <a:t>Email: weicf@ihep.ac.cn</a:t>
            </a:r>
          </a:p>
          <a:p>
            <a:pPr marL="0" indent="0" algn="r">
              <a:buNone/>
            </a:pPr>
            <a:endParaRPr lang="en-US" altLang="zh-CN" sz="1800" b="1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zh-CN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21890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Introduction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250825" y="842764"/>
            <a:ext cx="8353623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b="1" dirty="0">
                <a:solidFill>
                  <a:srgbClr val="002060"/>
                </a:solidFill>
              </a:rPr>
              <a:t>Our mission: </a:t>
            </a:r>
            <a:r>
              <a:rPr lang="en-US" altLang="zh-CN" sz="1800" dirty="0">
                <a:solidFill>
                  <a:srgbClr val="002060"/>
                </a:solidFill>
              </a:rPr>
              <a:t>Nuclear Technology and Applications Division (NTAD) is an application-oriented, </a:t>
            </a:r>
            <a:r>
              <a:rPr lang="en-US" altLang="zh-TW" sz="1800" dirty="0">
                <a:solidFill>
                  <a:srgbClr val="002060"/>
                </a:solidFill>
              </a:rPr>
              <a:t>non-profit R&amp;D affiliation of the IHEP, aiming at </a:t>
            </a:r>
            <a:r>
              <a:rPr lang="en-US" altLang="zh-CN" sz="1800" dirty="0">
                <a:solidFill>
                  <a:srgbClr val="002060"/>
                </a:solidFill>
              </a:rPr>
              <a:t>technology transfer and product industrialization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b="1" dirty="0">
                <a:solidFill>
                  <a:srgbClr val="002060"/>
                </a:solidFill>
              </a:rPr>
              <a:t>Our areas: </a:t>
            </a:r>
            <a:r>
              <a:rPr lang="en-US" altLang="zh-CN" sz="1800" dirty="0">
                <a:solidFill>
                  <a:srgbClr val="002060"/>
                </a:solidFill>
              </a:rPr>
              <a:t>Medical imaging devices for pre-clinical research and diagnosis,  irradiation accelerators, industrial CT, radiation safety monitoring, low-toxic tumor therapy </a:t>
            </a:r>
            <a:r>
              <a:rPr lang="en-US" altLang="zh-CN" sz="1800" dirty="0" err="1">
                <a:solidFill>
                  <a:srgbClr val="002060"/>
                </a:solidFill>
              </a:rPr>
              <a:t>nano</a:t>
            </a:r>
            <a:r>
              <a:rPr lang="en-US" altLang="zh-CN" sz="1800" dirty="0">
                <a:solidFill>
                  <a:srgbClr val="002060"/>
                </a:solidFill>
              </a:rPr>
              <a:t>-medicine, etc.</a:t>
            </a:r>
            <a:endParaRPr lang="zh-CN" altLang="en-US" sz="1800" dirty="0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t="19893" r="4295" b="8311"/>
          <a:stretch/>
        </p:blipFill>
        <p:spPr>
          <a:xfrm>
            <a:off x="4499992" y="2763125"/>
            <a:ext cx="3811278" cy="2106234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4"/>
          <a:srcRect r="5128"/>
          <a:stretch/>
        </p:blipFill>
        <p:spPr>
          <a:xfrm>
            <a:off x="983516" y="2763125"/>
            <a:ext cx="2664296" cy="2106234"/>
          </a:xfrm>
          <a:prstGeom prst="rect">
            <a:avLst/>
          </a:prstGeom>
        </p:spPr>
      </p:pic>
      <p:sp>
        <p:nvSpPr>
          <p:cNvPr id="93" name="文本框 92"/>
          <p:cNvSpPr txBox="1"/>
          <p:nvPr/>
        </p:nvSpPr>
        <p:spPr>
          <a:xfrm>
            <a:off x="1403648" y="483504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2060"/>
                </a:solidFill>
              </a:rPr>
              <a:t>Beijing office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274598" y="4869359"/>
            <a:ext cx="2262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2060"/>
                </a:solidFill>
              </a:rPr>
              <a:t>Jinan Laboratory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21890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Introduction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FC5C8051-EDD9-44AE-BDBB-4162249F8F45}"/>
              </a:ext>
            </a:extLst>
          </p:cNvPr>
          <p:cNvSpPr txBox="1">
            <a:spLocks/>
          </p:cNvSpPr>
          <p:nvPr/>
        </p:nvSpPr>
        <p:spPr>
          <a:xfrm>
            <a:off x="1331640" y="3091319"/>
            <a:ext cx="6337399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rgbClr val="002060"/>
                </a:solidFill>
              </a:rPr>
              <a:t>Our focus: device and technology for: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Imaging for clinic diagnosis and life science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Nondestructive testing (NDT) for industry and laboratory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Radiation safety monitoring</a:t>
            </a:r>
            <a:endParaRPr lang="zh-CN" altLang="en-US" sz="1800" dirty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Advanced compact accelerator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CN" sz="1800" dirty="0">
              <a:solidFill>
                <a:srgbClr val="002060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D91FB785-4C15-49A3-B5B4-7C24D7C48FA0}"/>
              </a:ext>
            </a:extLst>
          </p:cNvPr>
          <p:cNvSpPr txBox="1">
            <a:spLocks/>
          </p:cNvSpPr>
          <p:nvPr/>
        </p:nvSpPr>
        <p:spPr>
          <a:xfrm>
            <a:off x="1331640" y="784535"/>
            <a:ext cx="6337399" cy="23042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rgbClr val="002060"/>
                </a:solidFill>
              </a:rPr>
              <a:t>Staff and graduate students: 105 in total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Full-time faculties: 58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Post doctorate: 2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Graduate students: 25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Exchanged students: 16</a:t>
            </a:r>
            <a:endParaRPr lang="zh-CN" altLang="en-US" sz="1800" dirty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2060"/>
                </a:solidFill>
              </a:rPr>
              <a:t>Others: 4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CN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256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Our Achievements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8560" y="116273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Positron Emission Mammography</a:t>
            </a:r>
          </a:p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 (with CFDA registration)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1DC865-A633-41ED-B791-F59016C33617}"/>
              </a:ext>
            </a:extLst>
          </p:cNvPr>
          <p:cNvSpPr txBox="1"/>
          <p:nvPr/>
        </p:nvSpPr>
        <p:spPr>
          <a:xfrm>
            <a:off x="664937" y="4406057"/>
            <a:ext cx="291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Positron Emission Tomography (PET)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58EE65-57EF-4CD2-8932-F162236F3C69}"/>
              </a:ext>
            </a:extLst>
          </p:cNvPr>
          <p:cNvSpPr txBox="1"/>
          <p:nvPr/>
        </p:nvSpPr>
        <p:spPr>
          <a:xfrm>
            <a:off x="2700628" y="4791846"/>
            <a:ext cx="1836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Small animal PET/CT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07B60A-0D6E-475E-8DE9-23D6E6CA2195}"/>
              </a:ext>
            </a:extLst>
          </p:cNvPr>
          <p:cNvSpPr txBox="1"/>
          <p:nvPr/>
        </p:nvSpPr>
        <p:spPr>
          <a:xfrm>
            <a:off x="242459" y="849998"/>
            <a:ext cx="357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Imaging devices for diagnosis and pre-clinical research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FFF6BFF-30D2-4E98-A173-4F993F028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4770" y="537872"/>
            <a:ext cx="3344517" cy="20303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AB8CCDE-757E-487F-A97F-879551B29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3" y="1760198"/>
            <a:ext cx="3896221" cy="259748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AE239B5-1AA4-4B38-9D67-79F1FBB43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394" y="2616628"/>
            <a:ext cx="1977542" cy="250882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5551697-402D-4A2D-A423-846A3F3EA8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90" y="1994892"/>
            <a:ext cx="2146590" cy="2862121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A0305FA3-D633-422E-B122-E3450C0D4C4E}"/>
              </a:ext>
            </a:extLst>
          </p:cNvPr>
          <p:cNvSpPr txBox="1"/>
          <p:nvPr/>
        </p:nvSpPr>
        <p:spPr>
          <a:xfrm>
            <a:off x="6662913" y="4852052"/>
            <a:ext cx="2517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Spectral CT for small animals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256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Our Achievements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E6D95BB-7DFB-4444-9375-3C4ADBC44A94}"/>
              </a:ext>
            </a:extLst>
          </p:cNvPr>
          <p:cNvSpPr txBox="1"/>
          <p:nvPr/>
        </p:nvSpPr>
        <p:spPr>
          <a:xfrm>
            <a:off x="800131" y="1051663"/>
            <a:ext cx="1836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Molecular probe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11" name="图片 22">
            <a:extLst>
              <a:ext uri="{FF2B5EF4-FFF2-40B4-BE49-F238E27FC236}">
                <a16:creationId xmlns:a16="http://schemas.microsoft.com/office/drawing/2014/main" id="{715EDF87-5246-4046-A84F-B672A2741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87" y="667439"/>
            <a:ext cx="4841627" cy="150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9A979B3-348C-4BC5-B7E5-445805ABA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7" b="41098"/>
          <a:stretch/>
        </p:blipFill>
        <p:spPr>
          <a:xfrm>
            <a:off x="5004048" y="2419855"/>
            <a:ext cx="3714062" cy="2428875"/>
          </a:xfrm>
          <a:prstGeom prst="rect">
            <a:avLst/>
          </a:prstGeom>
        </p:spPr>
      </p:pic>
      <p:pic>
        <p:nvPicPr>
          <p:cNvPr id="13" name="Picture 3" descr="D:\Documents\ihep\Experimental data\PET imaging\20170118 nota-hg2\nota hg2.png">
            <a:extLst>
              <a:ext uri="{FF2B5EF4-FFF2-40B4-BE49-F238E27FC236}">
                <a16:creationId xmlns:a16="http://schemas.microsoft.com/office/drawing/2014/main" id="{85CE238F-65AA-43BB-AA8D-F26D7EB0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9" r="32060"/>
          <a:stretch>
            <a:fillRect/>
          </a:stretch>
        </p:blipFill>
        <p:spPr bwMode="auto">
          <a:xfrm>
            <a:off x="1320210" y="2419856"/>
            <a:ext cx="10366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D:\2018年文档\实验数据\20180411 Cu HG2 pet\Cu HG2.bmp">
            <a:extLst>
              <a:ext uri="{FF2B5EF4-FFF2-40B4-BE49-F238E27FC236}">
                <a16:creationId xmlns:a16="http://schemas.microsoft.com/office/drawing/2014/main" id="{3AC2EA80-3227-460C-80B3-FE8123A8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3" r="31419"/>
          <a:stretch>
            <a:fillRect/>
          </a:stretch>
        </p:blipFill>
        <p:spPr bwMode="auto">
          <a:xfrm>
            <a:off x="2444160" y="2419856"/>
            <a:ext cx="1063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8FEF2428-C3E6-4527-A676-C2024FC76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7" r="32964" b="9708"/>
          <a:stretch>
            <a:fillRect/>
          </a:stretch>
        </p:blipFill>
        <p:spPr bwMode="auto">
          <a:xfrm>
            <a:off x="3595098" y="2419856"/>
            <a:ext cx="10620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7" descr="G2-2.png">
            <a:extLst>
              <a:ext uri="{FF2B5EF4-FFF2-40B4-BE49-F238E27FC236}">
                <a16:creationId xmlns:a16="http://schemas.microsoft.com/office/drawing/2014/main" id="{6DBC0FDD-6F45-4154-82EF-2C79C27D47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r="32394"/>
          <a:stretch>
            <a:fillRect/>
          </a:stretch>
        </p:blipFill>
        <p:spPr bwMode="auto">
          <a:xfrm>
            <a:off x="154985" y="2419856"/>
            <a:ext cx="1035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C6AE92B-8BFE-4FB0-B5B3-A12AF3FBCBD2}"/>
              </a:ext>
            </a:extLst>
          </p:cNvPr>
          <p:cNvSpPr/>
          <p:nvPr/>
        </p:nvSpPr>
        <p:spPr>
          <a:xfrm>
            <a:off x="153014" y="4830886"/>
            <a:ext cx="1120775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05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99m</a:t>
            </a:r>
            <a:r>
              <a:rPr lang="en-US" altLang="zh-CN" sz="10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SPECT</a:t>
            </a:r>
            <a:endParaRPr lang="zh-CN" altLang="en-US" sz="105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BB9D686-EF13-4B0E-8054-B2BAA09CBE76}"/>
              </a:ext>
            </a:extLst>
          </p:cNvPr>
          <p:cNvSpPr/>
          <p:nvPr/>
        </p:nvSpPr>
        <p:spPr>
          <a:xfrm>
            <a:off x="1310301" y="4830886"/>
            <a:ext cx="1120775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05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en-US" altLang="zh-CN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 PET</a:t>
            </a:r>
            <a:endParaRPr lang="zh-CN" altLang="en-US" sz="10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127F3A-DC5F-4291-94CC-85CD5531C656}"/>
              </a:ext>
            </a:extLst>
          </p:cNvPr>
          <p:cNvSpPr/>
          <p:nvPr/>
        </p:nvSpPr>
        <p:spPr>
          <a:xfrm>
            <a:off x="2450126" y="4830886"/>
            <a:ext cx="1120775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05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altLang="zh-CN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PET</a:t>
            </a:r>
            <a:endParaRPr lang="zh-CN" altLang="en-US" sz="10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1FCA237-5B48-40AF-AB18-8F1B9F244FA0}"/>
              </a:ext>
            </a:extLst>
          </p:cNvPr>
          <p:cNvSpPr/>
          <p:nvPr/>
        </p:nvSpPr>
        <p:spPr>
          <a:xfrm>
            <a:off x="3599476" y="4824536"/>
            <a:ext cx="1120775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05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altLang="zh-CN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PET</a:t>
            </a:r>
            <a:endParaRPr lang="zh-CN" altLang="en-US" sz="10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8DD1471-B4EC-4969-B615-7DE559C12ACE}"/>
              </a:ext>
            </a:extLst>
          </p:cNvPr>
          <p:cNvSpPr txBox="1"/>
          <p:nvPr/>
        </p:nvSpPr>
        <p:spPr>
          <a:xfrm>
            <a:off x="5375734" y="4824140"/>
            <a:ext cx="3113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Nude mouse lung cancer PET imaging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341575-C2FF-44F7-9CC2-AAC86C329D58}"/>
              </a:ext>
            </a:extLst>
          </p:cNvPr>
          <p:cNvSpPr txBox="1"/>
          <p:nvPr/>
        </p:nvSpPr>
        <p:spPr>
          <a:xfrm>
            <a:off x="4642712" y="2149250"/>
            <a:ext cx="3113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Rat lung cancer PET imaging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7157BA0-34F6-4EE8-A88F-88F7D75919B8}"/>
              </a:ext>
            </a:extLst>
          </p:cNvPr>
          <p:cNvSpPr txBox="1"/>
          <p:nvPr/>
        </p:nvSpPr>
        <p:spPr>
          <a:xfrm>
            <a:off x="800131" y="2079225"/>
            <a:ext cx="3113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Rat PET and SPECT imaging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256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Our Achievements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5F9313-E6AF-4D0C-B125-B010FA1F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795" y="1813096"/>
            <a:ext cx="2973288" cy="22271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CFEAC3-4D99-4D2F-85F3-F4E40D11B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6426" b="7881"/>
          <a:stretch/>
        </p:blipFill>
        <p:spPr>
          <a:xfrm>
            <a:off x="12902" y="1583352"/>
            <a:ext cx="2820893" cy="24569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5862" y="3975788"/>
            <a:ext cx="160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Computed Laminography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76644" y="4040258"/>
            <a:ext cx="201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Computed Laminography for IGBT testing 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451FDF1-DF4A-474A-9AD3-AC15DA457584}"/>
              </a:ext>
            </a:extLst>
          </p:cNvPr>
          <p:cNvSpPr txBox="1"/>
          <p:nvPr/>
        </p:nvSpPr>
        <p:spPr>
          <a:xfrm>
            <a:off x="6442573" y="4010701"/>
            <a:ext cx="1836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Spectral </a:t>
            </a:r>
            <a:r>
              <a:rPr lang="en-US" altLang="zh-CN" sz="1200" b="1" dirty="0" err="1">
                <a:solidFill>
                  <a:srgbClr val="002060"/>
                </a:solidFill>
              </a:rPr>
              <a:t>nanoCT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DAD7C4D-9330-4114-9720-37FEDE8CF1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2"/>
          <a:stretch/>
        </p:blipFill>
        <p:spPr>
          <a:xfrm>
            <a:off x="5866510" y="1854116"/>
            <a:ext cx="2973287" cy="214512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703E807-0800-471F-885B-1D06F87DCF21}"/>
              </a:ext>
            </a:extLst>
          </p:cNvPr>
          <p:cNvSpPr txBox="1"/>
          <p:nvPr/>
        </p:nvSpPr>
        <p:spPr>
          <a:xfrm>
            <a:off x="192485" y="89691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CT equipment for industry and laboratory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B70978-34E4-4C7F-9EDA-CDDAC003F9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8559" y="820987"/>
            <a:ext cx="4211960" cy="7623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6E2A924-EE7E-4B4F-9043-BCEA453DDD36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4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256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Our Achievements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9983" y="4828046"/>
            <a:ext cx="2333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Dedicated fossil CT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03E807-0800-471F-885B-1D06F87DCF21}"/>
              </a:ext>
            </a:extLst>
          </p:cNvPr>
          <p:cNvSpPr txBox="1"/>
          <p:nvPr/>
        </p:nvSpPr>
        <p:spPr>
          <a:xfrm>
            <a:off x="218073" y="711478"/>
            <a:ext cx="342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CT equipment for laboratory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91848B98-DE0E-4DB8-AC7E-4925E693D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38" y="1177640"/>
            <a:ext cx="3544750" cy="207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8F90A2-3C27-430A-A7AE-FB52D90C1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84" y="664216"/>
            <a:ext cx="2786552" cy="1365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9107E60-4E03-48D7-9CA8-1663F2F27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84" y="2069133"/>
            <a:ext cx="2786552" cy="1338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1A4FE3-AD5A-45CB-86FE-39A6D77FE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97"/>
          <a:stretch/>
        </p:blipFill>
        <p:spPr>
          <a:xfrm>
            <a:off x="6712232" y="664216"/>
            <a:ext cx="2405955" cy="13657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155F77C-A153-473D-975D-7921EC4D4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484" y="3447232"/>
            <a:ext cx="2786552" cy="15923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D6205CB-42B9-42EA-8401-704ED07E5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816" y="3651076"/>
            <a:ext cx="2851371" cy="13154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C228B2-5586-4F1B-AFCE-90D4641980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9708" y="2069133"/>
            <a:ext cx="2351001" cy="134290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AADBA18C-1C99-4EE2-B291-CFD0DC9145AF}"/>
              </a:ext>
            </a:extLst>
          </p:cNvPr>
          <p:cNvGrpSpPr/>
          <p:nvPr/>
        </p:nvGrpSpPr>
        <p:grpSpPr>
          <a:xfrm>
            <a:off x="218072" y="3354052"/>
            <a:ext cx="3527316" cy="1414101"/>
            <a:chOff x="3642432" y="4749173"/>
            <a:chExt cx="2566102" cy="1124249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9E7ECE4-7388-4337-A75A-095A1EEB3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2432" y="4749173"/>
              <a:ext cx="1250326" cy="1122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图片 18">
              <a:extLst>
                <a:ext uri="{FF2B5EF4-FFF2-40B4-BE49-F238E27FC236}">
                  <a16:creationId xmlns:a16="http://schemas.microsoft.com/office/drawing/2014/main" id="{5A3E6E15-243C-416B-885D-73BED5018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461" y="4751061"/>
              <a:ext cx="1266073" cy="11223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64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256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Our Achievements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移动放射源追踪2">
            <a:hlinkClick r:id="" action="ppaction://media"/>
            <a:extLst>
              <a:ext uri="{FF2B5EF4-FFF2-40B4-BE49-F238E27FC236}">
                <a16:creationId xmlns:a16="http://schemas.microsoft.com/office/drawing/2014/main" id="{703CA252-B3EF-4405-A7A0-951B3A049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26" y="1274812"/>
            <a:ext cx="5613875" cy="31548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8579333-A30C-4D6E-A156-FD846A256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91" t="5122" r="3388" b="12940"/>
          <a:stretch/>
        </p:blipFill>
        <p:spPr>
          <a:xfrm>
            <a:off x="5931100" y="518612"/>
            <a:ext cx="3024336" cy="230425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0EE8DFE-B8B7-41AC-8DFA-108115DC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00" y="3075012"/>
            <a:ext cx="3042440" cy="18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A12A7DB-0009-4911-88A7-8FBF3753CFE5}"/>
              </a:ext>
            </a:extLst>
          </p:cNvPr>
          <p:cNvSpPr txBox="1"/>
          <p:nvPr/>
        </p:nvSpPr>
        <p:spPr>
          <a:xfrm>
            <a:off x="445695" y="4577557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Neural network based radiation source detection and tracking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753505-9B52-4CF5-AB22-EB0AAE7501A9}"/>
              </a:ext>
            </a:extLst>
          </p:cNvPr>
          <p:cNvSpPr txBox="1"/>
          <p:nvPr/>
        </p:nvSpPr>
        <p:spPr>
          <a:xfrm>
            <a:off x="6191275" y="4867729"/>
            <a:ext cx="2522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UAV carried radiation detector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8C2925-6D92-4F52-976A-AE306D088416}"/>
              </a:ext>
            </a:extLst>
          </p:cNvPr>
          <p:cNvSpPr txBox="1"/>
          <p:nvPr/>
        </p:nvSpPr>
        <p:spPr>
          <a:xfrm>
            <a:off x="6228184" y="2764800"/>
            <a:ext cx="2522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Public radiation safety support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1EBD7F-4312-42BB-B29E-C2A559642283}"/>
              </a:ext>
            </a:extLst>
          </p:cNvPr>
          <p:cNvSpPr txBox="1"/>
          <p:nvPr/>
        </p:nvSpPr>
        <p:spPr>
          <a:xfrm>
            <a:off x="395536" y="851900"/>
            <a:ext cx="325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Radiation safety monitoring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1775" y="627063"/>
            <a:ext cx="4167778" cy="0"/>
          </a:xfrm>
          <a:prstGeom prst="line">
            <a:avLst/>
          </a:prstGeom>
          <a:noFill/>
          <a:ln w="6350">
            <a:solidFill>
              <a:srgbClr val="002C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06378"/>
            <a:ext cx="3256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2060"/>
                </a:solidFill>
              </a:rPr>
              <a:t>Our Achievements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AB9E09-8D59-4CA1-BBE2-B60B52E2EC67}"/>
              </a:ext>
            </a:extLst>
          </p:cNvPr>
          <p:cNvSpPr txBox="1"/>
          <p:nvPr/>
        </p:nvSpPr>
        <p:spPr>
          <a:xfrm>
            <a:off x="7448852" y="3960591"/>
            <a:ext cx="143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9MeV accelerator X-ray source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E6D95BB-7DFB-4444-9375-3C4ADBC44A94}"/>
              </a:ext>
            </a:extLst>
          </p:cNvPr>
          <p:cNvSpPr txBox="1"/>
          <p:nvPr/>
        </p:nvSpPr>
        <p:spPr>
          <a:xfrm>
            <a:off x="286863" y="893290"/>
            <a:ext cx="190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Accelerators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7" name="Picture 4" descr="D:\照片\工业CT--008.JPG">
            <a:extLst>
              <a:ext uri="{FF2B5EF4-FFF2-40B4-BE49-F238E27FC236}">
                <a16:creationId xmlns:a16="http://schemas.microsoft.com/office/drawing/2014/main" id="{4563F6E0-BA41-458F-9EBC-581B5A46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97"/>
          <a:stretch>
            <a:fillRect/>
          </a:stretch>
        </p:blipFill>
        <p:spPr bwMode="auto">
          <a:xfrm>
            <a:off x="4908037" y="986780"/>
            <a:ext cx="2184243" cy="325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C7BF656-0D6F-4682-AC92-402950C001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99194"/>
            <a:ext cx="2641190" cy="198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295DFDB1-B01E-4AF0-9572-5C432A19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4488" y="1006182"/>
            <a:ext cx="2280252" cy="323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C74677-4DAC-4289-931E-B16075AA1D3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11" y="1490835"/>
            <a:ext cx="2019693" cy="245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2E4D17F-B142-4E9B-AE58-6217EC8B765D}"/>
              </a:ext>
            </a:extLst>
          </p:cNvPr>
          <p:cNvSpPr txBox="1"/>
          <p:nvPr/>
        </p:nvSpPr>
        <p:spPr>
          <a:xfrm>
            <a:off x="5288612" y="4269531"/>
            <a:ext cx="153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6MeV accelerator X-ray source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BB75E2-6971-498A-9E29-24D50D181C08}"/>
              </a:ext>
            </a:extLst>
          </p:cNvPr>
          <p:cNvSpPr txBox="1"/>
          <p:nvPr/>
        </p:nvSpPr>
        <p:spPr>
          <a:xfrm>
            <a:off x="2791528" y="4264580"/>
            <a:ext cx="20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S-band 10MeV industrial irradiation accelerator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A3762-81DD-4F9B-9937-CC03D485F061}"/>
              </a:ext>
            </a:extLst>
          </p:cNvPr>
          <p:cNvSpPr txBox="1"/>
          <p:nvPr/>
        </p:nvSpPr>
        <p:spPr>
          <a:xfrm>
            <a:off x="286713" y="3621459"/>
            <a:ext cx="20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</a:rPr>
              <a:t>L-band 10MeV industrial irradiation accelerator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A38F928-D44E-4320-9BA9-8D1C6C9AC352}"/>
              </a:ext>
            </a:extLst>
          </p:cNvPr>
          <p:cNvSpPr/>
          <p:nvPr/>
        </p:nvSpPr>
        <p:spPr>
          <a:xfrm>
            <a:off x="0" y="4803204"/>
            <a:ext cx="9144000" cy="3387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3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582</Words>
  <Application>Microsoft Office PowerPoint</Application>
  <PresentationFormat>自定义</PresentationFormat>
  <Paragraphs>120</Paragraphs>
  <Slides>17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subject>熊猫办公PPT</dc:subject>
  <dc:creator>熊猫办公PPT</dc:creator>
  <cp:lastModifiedBy>ihep-mohanli</cp:lastModifiedBy>
  <cp:revision>64</cp:revision>
  <dcterms:created xsi:type="dcterms:W3CDTF">2015-07-19T05:26:05Z</dcterms:created>
  <dcterms:modified xsi:type="dcterms:W3CDTF">2022-12-02T08:35:52Z</dcterms:modified>
</cp:coreProperties>
</file>