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4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70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6.xml"/><Relationship Id="rId2" Type="http://schemas.openxmlformats.org/officeDocument/2006/relationships/image" Target="../media/image1.png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8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9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5080" y="1813560"/>
          <a:ext cx="1217866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515"/>
                <a:gridCol w="1254125"/>
                <a:gridCol w="1246505"/>
                <a:gridCol w="959485"/>
                <a:gridCol w="985520"/>
                <a:gridCol w="773430"/>
                <a:gridCol w="932815"/>
                <a:gridCol w="1050925"/>
                <a:gridCol w="1040130"/>
                <a:gridCol w="1146810"/>
                <a:gridCol w="1075055"/>
                <a:gridCol w="895350"/>
              </a:tblGrid>
              <a:tr h="57912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500" b="0"/>
                    </a:p>
                    <a:p>
                      <a:pPr algn="ctr">
                        <a:buNone/>
                      </a:pPr>
                      <a:r>
                        <a:rPr lang="en-US" altLang="zh-CN" sz="1500" b="0"/>
                        <a:t>Chip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 b="0"/>
                        <a:t>1.8A resistance[Ω]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 b="0"/>
                        <a:t>1.8D </a:t>
                      </a:r>
                      <a:r>
                        <a:rPr lang="en-US" altLang="zh-CN" sz="1500" b="0">
                          <a:sym typeface="+mn-ea"/>
                        </a:rPr>
                        <a:t>resistance[Ω]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 b="0"/>
                        <a:t>1.8A current[A]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 b="0">
                          <a:sym typeface="+mn-ea"/>
                        </a:rPr>
                        <a:t>1.8D current[A]</a:t>
                      </a:r>
                      <a:endParaRPr lang="en-US" altLang="zh-CN" sz="1500" b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500" b="0"/>
                    </a:p>
                    <a:p>
                      <a:pPr algn="ctr">
                        <a:buNone/>
                      </a:pPr>
                      <a:r>
                        <a:rPr lang="en-US" altLang="zh-CN" sz="1500" b="0"/>
                        <a:t>VBG[V]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500" b="0"/>
                    </a:p>
                    <a:p>
                      <a:pPr algn="ctr">
                        <a:buNone/>
                      </a:pPr>
                      <a:r>
                        <a:rPr lang="en-US" altLang="zh-CN" sz="1500" b="0"/>
                        <a:t>VCLIP[V]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500" b="0"/>
                    </a:p>
                    <a:p>
                      <a:pPr algn="ctr">
                        <a:buNone/>
                      </a:pPr>
                      <a:r>
                        <a:rPr lang="en-US" altLang="zh-CN" sz="1500" b="0"/>
                        <a:t>VCASP[V]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500" b="0"/>
                    </a:p>
                    <a:p>
                      <a:pPr algn="ctr">
                        <a:buNone/>
                      </a:pPr>
                      <a:r>
                        <a:rPr lang="en-US" altLang="zh-CN" sz="1500" b="0"/>
                        <a:t>VCASN[V]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500" b="0"/>
                    </a:p>
                    <a:p>
                      <a:pPr algn="ctr">
                        <a:buNone/>
                      </a:pPr>
                      <a:r>
                        <a:rPr lang="en-US" altLang="zh-CN" sz="1500" b="0"/>
                        <a:t>VCASN2[V]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1500" b="0"/>
                    </a:p>
                    <a:p>
                      <a:pPr>
                        <a:buNone/>
                      </a:pPr>
                      <a:r>
                        <a:rPr lang="en-US" altLang="zh-CN" sz="1500" b="0"/>
                        <a:t>VH VL VR</a:t>
                      </a:r>
                      <a:endParaRPr lang="en-US" altLang="zh-CN" sz="1500" b="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1500" b="0"/>
                    </a:p>
                    <a:p>
                      <a:pPr>
                        <a:buNone/>
                      </a:pPr>
                      <a:r>
                        <a:rPr lang="en-US" altLang="zh-CN" sz="1500" b="0"/>
                        <a:t>Problem</a:t>
                      </a:r>
                      <a:endParaRPr lang="en-US" altLang="zh-CN" sz="1500" b="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W9R3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32.62k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4.447k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0.049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0.152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0.748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0.082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0.03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0.516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0.555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normal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W9R4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4.625k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4.769k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0.049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0.149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0.755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0.086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0.528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0.56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ym typeface="+mn-ea"/>
                        </a:rPr>
                        <a:t>normal</a:t>
                      </a: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W9R5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33.03k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4.418k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0.069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0.146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0.742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altLang="zh-CN" sz="15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olidFill>
                            <a:srgbClr val="FF0000"/>
                          </a:solidFill>
                        </a:rPr>
                        <a:t>DAC</a:t>
                      </a:r>
                      <a:endParaRPr lang="en-US" altLang="zh-CN" sz="15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W9R6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32.88k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4.254k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0.046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0.148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0.74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0.098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0.491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0.522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ym typeface="+mn-ea"/>
                        </a:rPr>
                        <a:t>normal</a:t>
                      </a: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500"/>
                        <a:t>W2R10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12.28k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1.5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0.148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0.765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0.03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0.537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0.575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ym typeface="+mn-ea"/>
                        </a:rPr>
                        <a:t>normal</a:t>
                      </a: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500"/>
                        <a:t>W2R18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33.02k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4.529k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olidFill>
                            <a:srgbClr val="FF0000"/>
                          </a:solidFill>
                        </a:rPr>
                        <a:t>short circuit</a:t>
                      </a:r>
                      <a:endParaRPr lang="en-US" altLang="zh-CN" sz="15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500"/>
                        <a:t>W2R19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33.18k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4.288k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0.037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0.153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0.743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0.03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0.557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ym typeface="+mn-ea"/>
                        </a:rPr>
                        <a:t>normal</a:t>
                      </a: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500"/>
                        <a:t>W2R26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12.53k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4.549k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0.052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0.139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0.752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0.03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0.524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0.555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ym typeface="+mn-ea"/>
                        </a:rPr>
                        <a:t>normal</a:t>
                      </a: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500"/>
                        <a:t>W2R28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1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4.523k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0.054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0.152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0.74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0.02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0.03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0.517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0.555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ym typeface="+mn-ea"/>
                        </a:rPr>
                        <a:t>normal</a:t>
                      </a: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500"/>
                        <a:t>W2R29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33.18k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4.323k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0.061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0.147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/>
                        <a:t>0.735</a:t>
                      </a:r>
                      <a:endParaRPr lang="en-US" altLang="zh-CN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5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altLang="zh-CN" sz="15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500">
                          <a:solidFill>
                            <a:srgbClr val="FF0000"/>
                          </a:solidFill>
                        </a:rPr>
                        <a:t>DAC</a:t>
                      </a:r>
                      <a:endParaRPr lang="en-US" altLang="zh-CN" sz="15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80035" y="213360"/>
            <a:ext cx="3502025" cy="13989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400"/>
              </a:lnSpc>
            </a:pPr>
            <a:r>
              <a:rPr lang="en-US" altLang="zh-CN" sz="2400" b="1"/>
              <a:t>New 10 Chips Test</a:t>
            </a:r>
            <a:endParaRPr lang="en-US" altLang="zh-CN" sz="2400" b="1"/>
          </a:p>
          <a:p>
            <a:pPr fontAlgn="auto">
              <a:lnSpc>
                <a:spcPts val="3400"/>
              </a:lnSpc>
            </a:pPr>
            <a:r>
              <a:rPr lang="en-US" altLang="zh-CN" sz="2000">
                <a:sym typeface="+mn-ea"/>
              </a:rPr>
              <a:t>test board v1.21</a:t>
            </a:r>
            <a:endParaRPr lang="en-US" altLang="zh-CN" sz="2000" b="1"/>
          </a:p>
          <a:p>
            <a:pPr fontAlgn="auto">
              <a:lnSpc>
                <a:spcPts val="3400"/>
              </a:lnSpc>
            </a:pPr>
            <a:r>
              <a:rPr lang="en-US" altLang="zh-CN" sz="2000"/>
              <a:t>Xiaoxu Zhang  2022/12/01</a:t>
            </a:r>
            <a:endParaRPr lang="en-US" altLang="zh-CN" sz="2000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680085" y="327025"/>
            <a:ext cx="1900555" cy="5270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400"/>
              </a:lnSpc>
            </a:pPr>
            <a:r>
              <a:rPr lang="en-US" altLang="zh-CN" sz="2400" b="1"/>
              <a:t>Chip W9R3</a:t>
            </a:r>
            <a:endParaRPr lang="en-US" altLang="zh-CN" sz="2000"/>
          </a:p>
        </p:txBody>
      </p:sp>
      <p:pic>
        <p:nvPicPr>
          <p:cNvPr id="4" name="图片 3" descr="col501_start112_num16_ITHR32_NoTo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066540" y="992505"/>
            <a:ext cx="6240000" cy="4680000"/>
          </a:xfrm>
          <a:prstGeom prst="rect">
            <a:avLst/>
          </a:prstGeom>
        </p:spPr>
      </p:pic>
      <p:sp>
        <p:nvSpPr>
          <p:cNvPr id="5" name="椭圆 4"/>
          <p:cNvSpPr/>
          <p:nvPr/>
        </p:nvSpPr>
        <p:spPr>
          <a:xfrm>
            <a:off x="4576445" y="2588895"/>
            <a:ext cx="530860" cy="2933700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80085" y="992505"/>
            <a:ext cx="3249930" cy="13989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400"/>
              </a:lnSpc>
            </a:pPr>
            <a:r>
              <a:rPr lang="en-US" altLang="zh-CN" sz="2000"/>
              <a:t>no apulse: no output</a:t>
            </a:r>
            <a:endParaRPr lang="en-US" altLang="zh-CN" sz="2000"/>
          </a:p>
          <a:p>
            <a:pPr fontAlgn="auto">
              <a:lnSpc>
                <a:spcPts val="3400"/>
              </a:lnSpc>
            </a:pPr>
            <a:r>
              <a:rPr lang="en-US" altLang="zh-CN" sz="2000"/>
              <a:t>apulse but vin=0: output</a:t>
            </a:r>
            <a:endParaRPr lang="en-US" altLang="zh-CN" sz="2000"/>
          </a:p>
          <a:p>
            <a:pPr fontAlgn="auto">
              <a:lnSpc>
                <a:spcPts val="3400"/>
              </a:lnSpc>
            </a:pPr>
            <a:r>
              <a:rPr lang="en-US" altLang="zh-CN" sz="2000"/>
              <a:t>maybe caused by crosstalk</a:t>
            </a:r>
            <a:endParaRPr lang="en-US" altLang="zh-CN" sz="2000"/>
          </a:p>
        </p:txBody>
      </p:sp>
      <p:sp>
        <p:nvSpPr>
          <p:cNvPr id="8" name="文本框 7"/>
          <p:cNvSpPr txBox="1"/>
          <p:nvPr/>
        </p:nvSpPr>
        <p:spPr>
          <a:xfrm>
            <a:off x="8126730" y="2061845"/>
            <a:ext cx="1092835" cy="5270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400"/>
              </a:lnSpc>
            </a:pPr>
            <a:r>
              <a:rPr lang="en-US" altLang="zh-CN" sz="2000">
                <a:solidFill>
                  <a:srgbClr val="FF0000"/>
                </a:solidFill>
              </a:rPr>
              <a:t>ITHR32</a:t>
            </a:r>
            <a:endParaRPr lang="en-US" altLang="zh-CN" sz="2000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col501_start112_num16_ITHR32_NoTo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11455" y="1192530"/>
            <a:ext cx="5760000" cy="4320000"/>
          </a:xfrm>
          <a:prstGeom prst="rect">
            <a:avLst/>
          </a:prstGeom>
        </p:spPr>
      </p:pic>
      <p:pic>
        <p:nvPicPr>
          <p:cNvPr id="5" name="图片 4" descr="col501_start112_num16_ITHR32_NoTo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7285" y="1192530"/>
            <a:ext cx="5759757" cy="4320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545320" y="2435225"/>
            <a:ext cx="1986915" cy="9632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400"/>
              </a:lnSpc>
            </a:pPr>
            <a:r>
              <a:rPr lang="en-US" altLang="zh-CN" sz="2000">
                <a:solidFill>
                  <a:srgbClr val="FF0000"/>
                </a:solidFill>
              </a:rPr>
              <a:t>PSUB electrical grounding</a:t>
            </a:r>
            <a:endParaRPr lang="en-US" altLang="zh-CN" sz="2000">
              <a:solidFill>
                <a:srgbClr val="FF0000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col21_start0_num16_ITHR32_NoTo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3200" y="1929130"/>
            <a:ext cx="5760000" cy="4320000"/>
          </a:xfrm>
          <a:prstGeom prst="rect">
            <a:avLst/>
          </a:prstGeom>
        </p:spPr>
      </p:pic>
      <p:pic>
        <p:nvPicPr>
          <p:cNvPr id="5" name="图片 4" descr="col501_start112_num16_ITHR32_NoTo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650" y="1929130"/>
            <a:ext cx="5760000" cy="4320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80085" y="327025"/>
            <a:ext cx="1900555" cy="5270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400"/>
              </a:lnSpc>
            </a:pPr>
            <a:r>
              <a:rPr lang="en-US" altLang="zh-CN" sz="2400" b="1"/>
              <a:t>Chip W9R4</a:t>
            </a:r>
            <a:endParaRPr lang="en-US" altLang="zh-CN" sz="2000"/>
          </a:p>
        </p:txBody>
      </p:sp>
      <p:sp>
        <p:nvSpPr>
          <p:cNvPr id="6" name="文本框 5"/>
          <p:cNvSpPr txBox="1"/>
          <p:nvPr/>
        </p:nvSpPr>
        <p:spPr>
          <a:xfrm>
            <a:off x="680085" y="992505"/>
            <a:ext cx="4694555" cy="5270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400"/>
              </a:lnSpc>
            </a:pPr>
            <a:r>
              <a:rPr lang="en-US" altLang="zh-CN" sz="2000"/>
              <a:t>threshold get lager with column number</a:t>
            </a:r>
            <a:endParaRPr lang="en-US" altLang="zh-CN" sz="200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c72b6190-777c-4a72-bcdf-1b4c9cb366a9}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PLACING_PICTURE_USER_VIEWPORT" val="{&quot;height&quot;:7875,&quot;width&quot;:10500}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UNIT_PLACING_PICTURE_USER_VIEWPORT" val="{&quot;height&quot;:7875,&quot;width&quot;:10500}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COMMONDATA" val="eyJoZGlkIjoiYWI3NDVkNzFlMGJhZDRlNmRiOWUwNmRjMDNkNmQ1OWQ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825</Words>
  <Application>WPS 演示</Application>
  <PresentationFormat>宽屏</PresentationFormat>
  <Paragraphs>236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Wingdings</vt:lpstr>
      <vt:lpstr>Microsoft YaHei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小旭</cp:lastModifiedBy>
  <cp:revision>155</cp:revision>
  <dcterms:created xsi:type="dcterms:W3CDTF">2019-06-19T02:08:00Z</dcterms:created>
  <dcterms:modified xsi:type="dcterms:W3CDTF">2022-12-01T07:16:35Z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D56ED8D12A604575BF450CB32443135C</vt:lpwstr>
  </property>
</Properties>
</file>