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847" r:id="rId3"/>
    <p:sldId id="267" r:id="rId4"/>
    <p:sldId id="1041" r:id="rId5"/>
    <p:sldId id="1042" r:id="rId6"/>
    <p:sldId id="1043" r:id="rId7"/>
    <p:sldId id="1046" r:id="rId8"/>
    <p:sldId id="1044" r:id="rId9"/>
    <p:sldId id="1045" r:id="rId10"/>
    <p:sldId id="1047" r:id="rId11"/>
    <p:sldId id="1048" r:id="rId12"/>
    <p:sldId id="1049" r:id="rId13"/>
    <p:sldId id="1050" r:id="rId14"/>
    <p:sldId id="1051" r:id="rId15"/>
    <p:sldId id="1071" r:id="rId16"/>
    <p:sldId id="1072" r:id="rId17"/>
    <p:sldId id="1073" r:id="rId18"/>
    <p:sldId id="1052" r:id="rId19"/>
    <p:sldId id="10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h" initials="c" lastIdx="1" clrIdx="0">
    <p:extLst>
      <p:ext uri="{19B8F6BF-5375-455C-9EA6-DF929625EA0E}">
        <p15:presenceInfo xmlns:p15="http://schemas.microsoft.com/office/powerpoint/2012/main" userId="1016881890a116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8" autoAdjust="0"/>
    <p:restoredTop sz="94660"/>
  </p:normalViewPr>
  <p:slideViewPr>
    <p:cSldViewPr snapToGrid="0">
      <p:cViewPr varScale="1">
        <p:scale>
          <a:sx n="108" d="100"/>
          <a:sy n="108"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8DA8F-0684-4876-BDC8-1C6FF15E67A7}" type="datetimeFigureOut">
              <a:rPr lang="zh-CN" altLang="en-US" smtClean="0"/>
              <a:t>2022/12/6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D4C29-3289-4B39-9D57-7152A32890B0}" type="slidenum">
              <a:rPr lang="zh-CN" altLang="en-US" smtClean="0"/>
              <a:t>‹#›</a:t>
            </a:fld>
            <a:endParaRPr lang="zh-CN" altLang="en-US"/>
          </a:p>
        </p:txBody>
      </p:sp>
    </p:spTree>
    <p:extLst>
      <p:ext uri="{BB962C8B-B14F-4D97-AF65-F5344CB8AC3E}">
        <p14:creationId xmlns:p14="http://schemas.microsoft.com/office/powerpoint/2010/main" val="65045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182773-FAFC-4078-8EAF-54CFDA70203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3F66C2-E166-4095-B142-A95655B91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2D6700E-38F1-4C54-80A5-E32EAD874D9F}"/>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2777F8A5-B701-4505-83FC-B810A9012A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526144-A692-4C58-86AC-9057D3C2B292}"/>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301511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5A79B6-6D0F-4321-ACF6-4F9AE706440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2592A4-85EA-47B3-B9E8-7130C7249B3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6207E72-9ACF-4BBF-9BBE-E8C9D6106216}"/>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954D709C-45EC-4D11-89E2-9E235B9D10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4748967-04E7-44B4-BE7B-13D08E5F9780}"/>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07448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B00092A-DF96-47FA-BA60-58240499AB2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00C7EA-96B2-43D5-B9D8-52F59F784AB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E938EE-8188-43F9-BEF4-76BC019E6FF7}"/>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EF105745-9BDD-4D4C-ABB6-243D51BBD4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80B3E5-4951-43FD-9749-8DA12EDF3613}"/>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52306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中文封面">
    <p:spTree>
      <p:nvGrpSpPr>
        <p:cNvPr id="1" name=""/>
        <p:cNvGrpSpPr/>
        <p:nvPr/>
      </p:nvGrpSpPr>
      <p:grpSpPr>
        <a:xfrm>
          <a:off x="0" y="0"/>
          <a:ext cx="0" cy="0"/>
          <a:chOff x="0" y="0"/>
          <a:chExt cx="0" cy="0"/>
        </a:xfrm>
      </p:grpSpPr>
      <p:sp>
        <p:nvSpPr>
          <p:cNvPr id="4" name="Rectangle 44"/>
          <p:cNvSpPr>
            <a:spLocks noChangeArrowheads="1"/>
          </p:cNvSpPr>
          <p:nvPr/>
        </p:nvSpPr>
        <p:spPr bwMode="ltGray">
          <a:xfrm>
            <a:off x="249430" y="1750996"/>
            <a:ext cx="11713301" cy="1687512"/>
          </a:xfrm>
          <a:prstGeom prst="rect">
            <a:avLst/>
          </a:prstGeom>
          <a:solidFill>
            <a:srgbClr val="7030A0"/>
          </a:solidFill>
          <a:ln w="9525">
            <a:noFill/>
            <a:miter lim="800000"/>
          </a:ln>
          <a:effectLst/>
        </p:spPr>
        <p:txBody>
          <a:bodyPr wrap="none" anchor="ctr"/>
          <a:lstStyle/>
          <a:p>
            <a:endParaRPr lang="zh-CN" altLang="en-US" sz="1800">
              <a:latin typeface="Verdana" panose="020B0604030504040204" pitchFamily="34" charset="0"/>
            </a:endParaRPr>
          </a:p>
        </p:txBody>
      </p:sp>
      <p:sp>
        <p:nvSpPr>
          <p:cNvPr id="3074" name="Rectangle 2"/>
          <p:cNvSpPr>
            <a:spLocks noGrp="1" noChangeArrowheads="1"/>
          </p:cNvSpPr>
          <p:nvPr>
            <p:ph type="ctrTitle" hasCustomPrompt="1"/>
          </p:nvPr>
        </p:nvSpPr>
        <p:spPr>
          <a:xfrm>
            <a:off x="229270" y="1977671"/>
            <a:ext cx="11713301" cy="1000132"/>
          </a:xfrm>
          <a:noFill/>
          <a:ln>
            <a:noFill/>
          </a:ln>
          <a:effectLst/>
        </p:spPr>
        <p:txBody>
          <a:bodyPr/>
          <a:lstStyle>
            <a:lvl1pPr algn="ctr">
              <a:defRPr sz="3600">
                <a:solidFill>
                  <a:schemeClr val="bg2"/>
                </a:solidFill>
                <a:latin typeface="Times New Roman" panose="02020603050405020304" pitchFamily="18" charset="0"/>
                <a:ea typeface="华文楷体" panose="02010600040101010101" pitchFamily="2" charset="-122"/>
                <a:cs typeface="Times New Roman" panose="02020603050405020304" pitchFamily="18" charset="0"/>
              </a:defRPr>
            </a:lvl1pPr>
          </a:lstStyle>
          <a:p>
            <a:r>
              <a:rPr lang="zh-CN" altLang="en-US" dirty="0"/>
              <a:t>中文版：单击此处编辑标题样式</a:t>
            </a:r>
            <a:endParaRPr lang="en-US" altLang="zh-CN" dirty="0"/>
          </a:p>
        </p:txBody>
      </p:sp>
      <p:sp>
        <p:nvSpPr>
          <p:cNvPr id="3075" name="Rectangle 3"/>
          <p:cNvSpPr>
            <a:spLocks noGrp="1" noChangeArrowheads="1"/>
          </p:cNvSpPr>
          <p:nvPr>
            <p:ph type="subTitle" idx="1" hasCustomPrompt="1"/>
          </p:nvPr>
        </p:nvSpPr>
        <p:spPr bwMode="white">
          <a:xfrm>
            <a:off x="2674903" y="4308458"/>
            <a:ext cx="7112000" cy="325566"/>
          </a:xfrm>
        </p:spPr>
        <p:txBody>
          <a:bodyPr/>
          <a:lstStyle>
            <a:lvl1pPr marL="0" indent="0" algn="ctr">
              <a:buFont typeface="Wingdings" panose="05000000000000000000" pitchFamily="2" charset="2"/>
              <a:buNone/>
              <a:defRPr sz="1600" b="0">
                <a:solidFill>
                  <a:srgbClr val="7030A0"/>
                </a:solidFill>
                <a:latin typeface="Times New Roman" panose="02020603050405020304" pitchFamily="18" charset="0"/>
                <a:cs typeface="Times New Roman" panose="02020603050405020304" pitchFamily="18" charset="0"/>
              </a:defRPr>
            </a:lvl1pPr>
          </a:lstStyle>
          <a:p>
            <a:r>
              <a:rPr lang="zh-CN" altLang="en-US" dirty="0"/>
              <a:t>单击添加副标题</a:t>
            </a:r>
            <a:endParaRPr lang="en-US" altLang="zh-CN" dirty="0"/>
          </a:p>
        </p:txBody>
      </p:sp>
      <p:sp>
        <p:nvSpPr>
          <p:cNvPr id="13" name="文本占位符 12"/>
          <p:cNvSpPr>
            <a:spLocks noGrp="1"/>
          </p:cNvSpPr>
          <p:nvPr>
            <p:ph type="body" sz="quarter" idx="10" hasCustomPrompt="1"/>
          </p:nvPr>
        </p:nvSpPr>
        <p:spPr>
          <a:xfrm>
            <a:off x="335360" y="6309321"/>
            <a:ext cx="11521280" cy="329621"/>
          </a:xfrm>
        </p:spPr>
        <p:txBody>
          <a:bodyPr anchor="ctr"/>
          <a:lstStyle>
            <a:lvl1pPr marL="0" indent="0" algn="ctr" defTabSz="914400" rtl="0" eaLnBrk="1" latinLnBrk="0" hangingPunct="1">
              <a:buNone/>
              <a:defRPr lang="zh-CN" altLang="en-US" sz="1600" kern="1200" dirty="0" smtClean="0">
                <a:solidFill>
                  <a:schemeClr val="tx2"/>
                </a:solidFill>
                <a:latin typeface="Times New Roman" panose="02020603050405020304" pitchFamily="18" charset="0"/>
                <a:ea typeface="华文楷体" panose="02010600040101010101" pitchFamily="2" charset="-122"/>
                <a:cs typeface="Times New Roman" panose="02020603050405020304" pitchFamily="18" charset="0"/>
              </a:defRPr>
            </a:lvl1pPr>
          </a:lstStyle>
          <a:p>
            <a:pPr lvl="0"/>
            <a:r>
              <a:rPr lang="zh-CN" altLang="en-US" dirty="0"/>
              <a:t>单击此处编辑文本样式（报告事由）</a:t>
            </a:r>
          </a:p>
        </p:txBody>
      </p:sp>
    </p:spTree>
    <p:extLst>
      <p:ext uri="{BB962C8B-B14F-4D97-AF65-F5344CB8AC3E}">
        <p14:creationId xmlns:p14="http://schemas.microsoft.com/office/powerpoint/2010/main" val="209526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C9070-5EF2-4B04-97FD-621AB107C3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070E41-3D32-46FF-A65A-3CD4995979B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CD5363A-5937-4630-93F2-732AC2B612E4}"/>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73A9CE5E-D06B-4560-BD26-142875D6CF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26BDAE-A1C4-4A19-93A6-E593221F369E}"/>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409594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FA992-E03E-466D-B002-BC6EDA62C12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523B3C1-601C-4BB7-A4E2-7531D722F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F5281A6-3A62-4F5A-BFEE-6C691EF1DFD2}"/>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2715CC8A-7BA0-466E-91C0-D2ADF21508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F3E876-3089-48C1-BCA9-4CDC2EF6409C}"/>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8679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B5AB2A-4BC6-461A-A013-6ACAE6BCFE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FA2B50-4C14-487A-A800-7A25B63872C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A97CD7E-1098-4EF4-8BBB-FFE807D71CD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2864613-99F4-4C35-928C-ECAA3261AAFC}"/>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6" name="页脚占位符 5">
            <a:extLst>
              <a:ext uri="{FF2B5EF4-FFF2-40B4-BE49-F238E27FC236}">
                <a16:creationId xmlns:a16="http://schemas.microsoft.com/office/drawing/2014/main" id="{B8BED491-011B-48BD-B1AA-0DB3328090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BD0540-B74B-4565-B160-B1C3CFEB3938}"/>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18504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5FB76-A69F-445F-8337-965C7D68BD8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1A24C3-0159-4AA3-8D7A-AED52DAA8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B2CBF50-421C-4B28-B863-0DC6E24F85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0AD6D-0094-43CD-987C-60779F846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AA75CBE-C5C2-437E-9E4A-2CED5798A1D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9716F53-FE8E-47E1-8DB2-6C59B98C6484}"/>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8" name="页脚占位符 7">
            <a:extLst>
              <a:ext uri="{FF2B5EF4-FFF2-40B4-BE49-F238E27FC236}">
                <a16:creationId xmlns:a16="http://schemas.microsoft.com/office/drawing/2014/main" id="{9CD4B72F-9FF6-4583-8F5F-1EDF2FC06D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E4119C0-72A0-47ED-B05F-2C64D0FB72CD}"/>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58602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232C09-90E1-4A1F-915E-6F85ED32BF7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66E2903-187D-4FBF-BB6E-C9BD44669B6D}"/>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4" name="页脚占位符 3">
            <a:extLst>
              <a:ext uri="{FF2B5EF4-FFF2-40B4-BE49-F238E27FC236}">
                <a16:creationId xmlns:a16="http://schemas.microsoft.com/office/drawing/2014/main" id="{9A701E1C-0B76-47CE-80E1-836DFEB6DB0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CA704F-6792-480F-A6C4-7FFF4401A08B}"/>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139067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A24EF19-5F17-4E2C-B2D7-5F08CA5DCAAB}"/>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3" name="页脚占位符 2">
            <a:extLst>
              <a:ext uri="{FF2B5EF4-FFF2-40B4-BE49-F238E27FC236}">
                <a16:creationId xmlns:a16="http://schemas.microsoft.com/office/drawing/2014/main" id="{45F23359-297B-479E-8BE4-3509D05DA40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B174BBD-C25D-4888-87DE-40C94F9B3494}"/>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125397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786DDE-20A4-47BD-80C9-EBF8BE59F6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A23703-70CC-4131-B0D8-53C99A31A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573B4D0-1B0C-48EB-B48E-E61F6A06F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E0C1C94-0672-4F6B-AE91-195D3DC7E90B}"/>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6" name="页脚占位符 5">
            <a:extLst>
              <a:ext uri="{FF2B5EF4-FFF2-40B4-BE49-F238E27FC236}">
                <a16:creationId xmlns:a16="http://schemas.microsoft.com/office/drawing/2014/main" id="{F0A75FFC-B17F-41C4-BE57-1768859304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E6224B-B4AC-4F1C-ACAA-5F87F2F390FC}"/>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04188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A9C4AE-E533-4BE3-8D6D-3B353C9E1B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BE3110-5A06-4D81-8C25-BA71B624A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207E8EC-02CF-47C7-B356-1856F894F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349DCF2-4A5F-483C-BC8D-9BF8969E94A6}"/>
              </a:ext>
            </a:extLst>
          </p:cNvPr>
          <p:cNvSpPr>
            <a:spLocks noGrp="1"/>
          </p:cNvSpPr>
          <p:nvPr>
            <p:ph type="dt" sz="half" idx="10"/>
          </p:nvPr>
        </p:nvSpPr>
        <p:spPr/>
        <p:txBody>
          <a:bodyPr/>
          <a:lstStyle/>
          <a:p>
            <a:fld id="{963DE795-B011-4FA5-9C41-AA9352689C9C}" type="datetimeFigureOut">
              <a:rPr lang="zh-CN" altLang="en-US" smtClean="0"/>
              <a:t>2022/12/6</a:t>
            </a:fld>
            <a:endParaRPr lang="zh-CN" altLang="en-US"/>
          </a:p>
        </p:txBody>
      </p:sp>
      <p:sp>
        <p:nvSpPr>
          <p:cNvPr id="6" name="页脚占位符 5">
            <a:extLst>
              <a:ext uri="{FF2B5EF4-FFF2-40B4-BE49-F238E27FC236}">
                <a16:creationId xmlns:a16="http://schemas.microsoft.com/office/drawing/2014/main" id="{122703AF-EA06-4491-A960-36F27FCAF9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3659F5-8350-4954-A750-9C3E1D4871E4}"/>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368389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490CD17-4FC6-4DF0-9598-8F4AADDF9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1050C8-35F4-4D9A-9C25-169A51DDCF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1E5907-35C6-4FDE-B4BD-DBAD8EAEC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DE795-B011-4FA5-9C41-AA9352689C9C}" type="datetimeFigureOut">
              <a:rPr lang="zh-CN" altLang="en-US" smtClean="0"/>
              <a:t>2022/12/6</a:t>
            </a:fld>
            <a:endParaRPr lang="zh-CN" altLang="en-US"/>
          </a:p>
        </p:txBody>
      </p:sp>
      <p:sp>
        <p:nvSpPr>
          <p:cNvPr id="5" name="页脚占位符 4">
            <a:extLst>
              <a:ext uri="{FF2B5EF4-FFF2-40B4-BE49-F238E27FC236}">
                <a16:creationId xmlns:a16="http://schemas.microsoft.com/office/drawing/2014/main" id="{77C5CDEB-159C-4C8C-AB2C-1F3A8BA73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8838520-FF9A-4ED5-B7BF-D9E3B088C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321750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92458" y="2362552"/>
            <a:ext cx="10981677" cy="1091954"/>
          </a:xfrm>
        </p:spPr>
        <p:txBody>
          <a:bodyPr>
            <a:normAutofit fontScale="90000"/>
          </a:bodyPr>
          <a:lstStyle/>
          <a:p>
            <a:pPr>
              <a:spcAft>
                <a:spcPts val="1200"/>
              </a:spcAft>
            </a:pPr>
            <a:r>
              <a:rPr lang="en-US" altLang="zh-CN" sz="4900" b="1" dirty="0"/>
              <a:t>Discussion of the</a:t>
            </a:r>
            <a:r>
              <a:rPr lang="zh-CN" altLang="en-US" sz="4900" b="1" dirty="0"/>
              <a:t> </a:t>
            </a:r>
            <a:r>
              <a:rPr lang="en-US" altLang="zh-CN" sz="4900" b="1" dirty="0"/>
              <a:t>systematic uncertainties of the Calibration beam energy on CEPC </a:t>
            </a:r>
            <a:br>
              <a:rPr lang="en-US" altLang="zh-CN" sz="5400" b="1" dirty="0"/>
            </a:br>
            <a:endParaRPr lang="en-US" altLang="zh-CN" sz="5400" b="1" dirty="0"/>
          </a:p>
        </p:txBody>
      </p:sp>
      <p:sp>
        <p:nvSpPr>
          <p:cNvPr id="3" name="副标题 2"/>
          <p:cNvSpPr>
            <a:spLocks noGrp="1"/>
          </p:cNvSpPr>
          <p:nvPr>
            <p:ph type="subTitle" idx="1"/>
          </p:nvPr>
        </p:nvSpPr>
        <p:spPr>
          <a:xfrm>
            <a:off x="2547891" y="5550536"/>
            <a:ext cx="6658253" cy="522605"/>
          </a:xfrm>
        </p:spPr>
        <p:txBody>
          <a:bodyPr>
            <a:normAutofit/>
          </a:bodyPr>
          <a:lstStyle/>
          <a:p>
            <a:pPr>
              <a:spcBef>
                <a:spcPts val="0"/>
              </a:spcBef>
            </a:pPr>
            <a:r>
              <a:rPr lang="en-US" altLang="zh-CN" sz="2400" dirty="0">
                <a:sym typeface="+mn-ea"/>
              </a:rPr>
              <a:t>On behalf of CEPC beam energy team</a:t>
            </a:r>
            <a:endParaRPr lang="zh-CN" altLang="en-US" sz="2400" b="1" dirty="0">
              <a:sym typeface="+mn-ea"/>
            </a:endParaRPr>
          </a:p>
          <a:p>
            <a:pPr>
              <a:spcBef>
                <a:spcPts val="0"/>
              </a:spcBef>
            </a:pPr>
            <a:endParaRPr lang="zh-CN" altLang="en-US" sz="2400" dirty="0"/>
          </a:p>
        </p:txBody>
      </p:sp>
      <p:sp>
        <p:nvSpPr>
          <p:cNvPr id="4" name="文本占位符 3"/>
          <p:cNvSpPr>
            <a:spLocks noGrp="1"/>
          </p:cNvSpPr>
          <p:nvPr>
            <p:ph type="body" sz="quarter" idx="10"/>
          </p:nvPr>
        </p:nvSpPr>
        <p:spPr>
          <a:xfrm>
            <a:off x="3657601" y="6374766"/>
            <a:ext cx="4760595" cy="329565"/>
          </a:xfrm>
        </p:spPr>
        <p:txBody>
          <a:bodyPr/>
          <a:lstStyle/>
          <a:p>
            <a:r>
              <a:rPr lang="en-US" altLang="zh-CN" dirty="0"/>
              <a:t>2022-12-06</a:t>
            </a:r>
          </a:p>
        </p:txBody>
      </p:sp>
      <p:sp>
        <p:nvSpPr>
          <p:cNvPr id="6" name="副标题 2">
            <a:extLst>
              <a:ext uri="{FF2B5EF4-FFF2-40B4-BE49-F238E27FC236}">
                <a16:creationId xmlns:a16="http://schemas.microsoft.com/office/drawing/2014/main" id="{69945E36-B51E-4A1E-9EA4-AB280E67B1D5}"/>
              </a:ext>
            </a:extLst>
          </p:cNvPr>
          <p:cNvSpPr txBox="1">
            <a:spLocks/>
          </p:cNvSpPr>
          <p:nvPr/>
        </p:nvSpPr>
        <p:spPr bwMode="white">
          <a:xfrm>
            <a:off x="4035742" y="5962651"/>
            <a:ext cx="4120515" cy="41211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Wingdings" panose="05000000000000000000" pitchFamily="2" charset="2"/>
              <a:buNone/>
              <a:defRPr sz="1600" b="0" kern="1200">
                <a:solidFill>
                  <a:srgbClr val="7030A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ltLang="zh-CN" sz="2400" dirty="0">
                <a:sym typeface="+mn-ea"/>
              </a:rPr>
              <a:t>Shanhong Chen</a:t>
            </a:r>
            <a:endParaRPr lang="zh-CN" altLang="en-US" sz="2400" b="1" dirty="0">
              <a:sym typeface="+mn-ea"/>
            </a:endParaRPr>
          </a:p>
          <a:p>
            <a:pPr>
              <a:spcBef>
                <a:spcPts val="0"/>
              </a:spcBef>
            </a:pPr>
            <a:endParaRPr lang="zh-CN" altLang="en-US" sz="24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0C152-8962-4CB2-A9F8-4273A444515B}"/>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4CD1220D-3AC1-46E8-B69F-D6728B4EBB4F}"/>
              </a:ext>
            </a:extLst>
          </p:cNvPr>
          <p:cNvSpPr txBox="1"/>
          <p:nvPr/>
        </p:nvSpPr>
        <p:spPr>
          <a:xfrm>
            <a:off x="146494" y="599214"/>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-2</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6D5C020-FB85-4E71-8853-C87BA3802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36" y="1767969"/>
            <a:ext cx="4361337" cy="4361337"/>
          </a:xfrm>
          <a:prstGeom prst="rect">
            <a:avLst/>
          </a:prstGeom>
        </p:spPr>
      </p:pic>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FD9C942D-719F-4106-99A6-B3E7CD1B94DD}"/>
                  </a:ext>
                </a:extLst>
              </p:cNvPr>
              <p:cNvSpPr/>
              <p:nvPr/>
            </p:nvSpPr>
            <p:spPr>
              <a:xfrm>
                <a:off x="4796900" y="1767969"/>
                <a:ext cx="7303363" cy="4275786"/>
              </a:xfrm>
              <a:prstGeom prst="rect">
                <a:avLst/>
              </a:prstGeom>
            </p:spPr>
            <p:txBody>
              <a:bodyPr wrap="square">
                <a:spAutoFit/>
              </a:bodyPr>
              <a:lstStyle/>
              <a:p>
                <a:r>
                  <a:rPr lang="zh-CN" altLang="zh-CN" b="1" kern="100" dirty="0">
                    <a:latin typeface="Times New Roman" panose="02020603050405020304" pitchFamily="18" charset="0"/>
                    <a:cs typeface="Times New Roman" panose="02020603050405020304" pitchFamily="18" charset="0"/>
                  </a:rPr>
                  <a:t>主束</a:t>
                </a:r>
                <a:r>
                  <a:rPr lang="en-US" altLang="zh-CN" b="1" kern="100" dirty="0">
                    <a:latin typeface="Times New Roman" panose="02020603050405020304" pitchFamily="18" charset="0"/>
                    <a:cs typeface="Times New Roman" panose="02020603050405020304" pitchFamily="18" charset="0"/>
                  </a:rPr>
                  <a:t>-</a:t>
                </a:r>
                <a:r>
                  <a:rPr lang="zh-CN" altLang="zh-CN" b="1" kern="100" dirty="0">
                    <a:latin typeface="Times New Roman" panose="02020603050405020304" pitchFamily="18" charset="0"/>
                    <a:cs typeface="Times New Roman" panose="02020603050405020304" pitchFamily="18" charset="0"/>
                  </a:rPr>
                  <a:t>黑色线的关系为：</a:t>
                </a:r>
                <a:endParaRPr lang="en-US" altLang="zh-CN" b="1" kern="100" dirty="0">
                  <a:latin typeface="Times New Roman" panose="02020603050405020304" pitchFamily="18" charset="0"/>
                  <a:cs typeface="Times New Roman" panose="02020603050405020304" pitchFamily="18" charset="0"/>
                </a:endParaRPr>
              </a:p>
              <a:p>
                <a:endParaRPr lang="zh-CN" altLang="zh-CN" kern="100" dirty="0">
                  <a:latin typeface="等线" panose="02010600030101010101" pitchFamily="2" charset="-122"/>
                  <a:cs typeface="Times New Roman" panose="02020603050405020304" pitchFamily="18" charset="0"/>
                </a:endParaRPr>
              </a:p>
              <a:p>
                <a:r>
                  <a:rPr lang="zh-CN" altLang="zh-CN" kern="100" dirty="0">
                    <a:latin typeface="Times New Roman" panose="02020603050405020304" pitchFamily="18" charset="0"/>
                    <a:cs typeface="Times New Roman" panose="02020603050405020304" pitchFamily="18" charset="0"/>
                  </a:rPr>
                  <a:t>弯转半径为：</a:t>
                </a:r>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i="1" kern="100">
                              <a:latin typeface="Cambria Math" panose="02040503050406030204" pitchFamily="18" charset="0"/>
                              <a:cs typeface="Times New Roman" panose="02020603050405020304" pitchFamily="18" charset="0"/>
                            </a:rPr>
                            <m:t>𝐵𝑒</m:t>
                          </m:r>
                          <m:r>
                            <m:rPr>
                              <m:sty m:val="p"/>
                            </m:rPr>
                            <a:rPr lang="en-US" altLang="zh-CN" kern="100">
                              <a:latin typeface="Cambria Math" panose="02040503050406030204" pitchFamily="18" charset="0"/>
                              <a:cs typeface="Times New Roman" panose="02020603050405020304" pitchFamily="18" charset="0"/>
                            </a:rPr>
                            <m:t>c</m:t>
                          </m:r>
                          <m:r>
                            <a:rPr lang="en-US" altLang="zh-CN"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0</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0</m:t>
                                  </m:r>
                                </m:sub>
                              </m:sSub>
                            </m:den>
                          </m:f>
                          <m:r>
                            <a:rPr lang="zh-CN" altLang="zh-CN" i="1" kern="100">
                              <a:solidFill>
                                <a:srgbClr val="0000FF"/>
                              </a:solidFill>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𝐵𝑒</m:t>
                              </m:r>
                              <m:r>
                                <m:rPr>
                                  <m:sty m:val="p"/>
                                </m:rPr>
                                <a:rPr lang="en-US" altLang="zh-CN" kern="100">
                                  <a:latin typeface="Cambria Math" panose="02040503050406030204" pitchFamily="18" charset="0"/>
                                  <a:cs typeface="Times New Roman" panose="02020603050405020304" pitchFamily="18" charset="0"/>
                                </a:rPr>
                                <m:t>c</m:t>
                              </m:r>
                            </m:den>
                          </m:f>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1</m:t>
                              </m:r>
                            </m:e>
                          </m:d>
                        </m:e>
                      </m:eqArr>
                    </m:oMath>
                  </m:oMathPara>
                </a14:m>
                <a:endParaRPr lang="zh-CN" altLang="zh-CN" kern="100" dirty="0">
                  <a:latin typeface="等线" panose="02010600030101010101" pitchFamily="2" charset="-122"/>
                  <a:cs typeface="Times New Roman" panose="02020603050405020304" pitchFamily="18" charset="0"/>
                </a:endParaRPr>
              </a:p>
              <a:p>
                <a:r>
                  <a:rPr lang="zh-CN" altLang="zh-CN" kern="100" dirty="0">
                    <a:latin typeface="Times New Roman" panose="02020603050405020304" pitchFamily="18" charset="0"/>
                    <a:cs typeface="Times New Roman" panose="02020603050405020304" pitchFamily="18" charset="0"/>
                  </a:rPr>
                  <a:t>弦长公式为：</a:t>
                </a:r>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func>
                            <m:func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latin typeface="Cambria Math" panose="02040503050406030204" pitchFamily="18" charset="0"/>
                                  <a:cs typeface="Times New Roman" panose="02020603050405020304" pitchFamily="18" charset="0"/>
                                </a:rPr>
                                <m:t>sin</m:t>
                              </m:r>
                            </m:fName>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e>
                              </m:d>
                            </m:e>
                          </m:func>
                          <m:r>
                            <a:rPr lang="en-US" altLang="zh-CN"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0</m:t>
                                  </m:r>
                                </m:sub>
                              </m:sSub>
                            </m:den>
                          </m:f>
                          <m:r>
                            <a:rPr lang="zh-CN" altLang="zh-CN" i="1" kern="100">
                              <a:solidFill>
                                <a:srgbClr val="0000FF"/>
                              </a:solidFill>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=2</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0</m:t>
                              </m:r>
                            </m:sub>
                          </m:sSub>
                          <m:func>
                            <m:func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latin typeface="Cambria Math" panose="02040503050406030204" pitchFamily="18" charset="0"/>
                                  <a:cs typeface="Times New Roman" panose="02020603050405020304" pitchFamily="18" charset="0"/>
                                </a:rPr>
                                <m:t>sin</m:t>
                              </m:r>
                            </m:fName>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e>
                              </m:d>
                            </m:e>
                          </m:func>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2</m:t>
                              </m:r>
                            </m:e>
                          </m:d>
                        </m:e>
                      </m:eqArr>
                    </m:oMath>
                  </m:oMathPara>
                </a14:m>
                <a:endParaRPr lang="zh-CN" altLang="zh-CN" kern="100" dirty="0">
                  <a:latin typeface="等线" panose="02010600030101010101" pitchFamily="2" charset="-122"/>
                  <a:cs typeface="Times New Roman" panose="02020603050405020304" pitchFamily="18" charset="0"/>
                </a:endParaRPr>
              </a:p>
              <a:p>
                <a:r>
                  <a:rPr lang="zh-CN" altLang="zh-CN" kern="100" dirty="0">
                    <a:latin typeface="Times New Roman" panose="02020603050405020304" pitchFamily="18" charset="0"/>
                    <a:cs typeface="Times New Roman" panose="02020603050405020304" pitchFamily="18" charset="0"/>
                  </a:rPr>
                  <a:t>结合公式</a:t>
                </a:r>
                <a:r>
                  <a:rPr lang="en-US" altLang="zh-CN" kern="100" dirty="0">
                    <a:latin typeface="Times New Roman" panose="02020603050405020304" pitchFamily="18" charset="0"/>
                    <a:cs typeface="Times New Roman" panose="02020603050405020304" pitchFamily="18" charset="0"/>
                  </a:rPr>
                  <a:t>(1)</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(2)</a:t>
                </a:r>
                <a:r>
                  <a:rPr lang="zh-CN" altLang="zh-CN" kern="100" dirty="0">
                    <a:latin typeface="Times New Roman" panose="02020603050405020304" pitchFamily="18" charset="0"/>
                    <a:cs typeface="Times New Roman" panose="02020603050405020304" pitchFamily="18" charset="0"/>
                  </a:rPr>
                  <a:t>，则：</a:t>
                </a:r>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=2</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0</m:t>
                              </m:r>
                            </m:sub>
                          </m:sSub>
                          <m:func>
                            <m:func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latin typeface="Cambria Math" panose="02040503050406030204" pitchFamily="18" charset="0"/>
                                  <a:cs typeface="Times New Roman" panose="02020603050405020304" pitchFamily="18" charset="0"/>
                                </a:rPr>
                                <m:t>sin</m:t>
                              </m:r>
                            </m:fName>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e>
                              </m:d>
                            </m:e>
                          </m:func>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=2</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𝐵𝑒</m:t>
                              </m:r>
                              <m:r>
                                <m:rPr>
                                  <m:sty m:val="p"/>
                                </m:rPr>
                                <a:rPr lang="en-US" altLang="zh-CN" kern="100">
                                  <a:latin typeface="Cambria Math" panose="02040503050406030204" pitchFamily="18" charset="0"/>
                                  <a:cs typeface="Times New Roman" panose="02020603050405020304" pitchFamily="18" charset="0"/>
                                </a:rPr>
                                <m:t>c</m:t>
                              </m:r>
                            </m:den>
                          </m:f>
                          <m:func>
                            <m:func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latin typeface="Cambria Math" panose="02040503050406030204" pitchFamily="18" charset="0"/>
                                  <a:cs typeface="Times New Roman" panose="02020603050405020304" pitchFamily="18" charset="0"/>
                                </a:rPr>
                                <m:t>sin</m:t>
                              </m:r>
                            </m:fName>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e>
                              </m:d>
                            </m:e>
                          </m:func>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3</m:t>
                              </m:r>
                            </m:e>
                          </m:d>
                        </m:e>
                      </m:eqArr>
                    </m:oMath>
                  </m:oMathPara>
                </a14:m>
                <a:endParaRPr lang="zh-CN" altLang="zh-CN" kern="100" dirty="0">
                  <a:latin typeface="等线" panose="02010600030101010101" pitchFamily="2" charset="-122"/>
                  <a:cs typeface="Times New Roman" panose="02020603050405020304" pitchFamily="18" charset="0"/>
                </a:endParaRPr>
              </a:p>
              <a:p>
                <a:r>
                  <a:rPr lang="zh-CN" altLang="zh-CN" kern="100" dirty="0">
                    <a:latin typeface="Times New Roman" panose="02020603050405020304" pitchFamily="18" charset="0"/>
                    <a:cs typeface="Times New Roman" panose="02020603050405020304" pitchFamily="18" charset="0"/>
                  </a:rPr>
                  <a:t>弧长为：</a:t>
                </a:r>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𝑠</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4</m:t>
                              </m:r>
                            </m:e>
                          </m:d>
                        </m:e>
                      </m:eqArr>
                    </m:oMath>
                  </m:oMathPara>
                </a14:m>
                <a:endParaRPr lang="zh-CN" altLang="zh-CN" kern="100" dirty="0">
                  <a:latin typeface="等线" panose="02010600030101010101" pitchFamily="2" charset="-122"/>
                  <a:cs typeface="Times New Roman" panose="02020603050405020304" pitchFamily="18" charset="0"/>
                </a:endParaRPr>
              </a:p>
              <a:p>
                <a:r>
                  <a:rPr lang="en-US" altLang="zh-CN" kern="100" dirty="0">
                    <a:latin typeface="Times New Roman" panose="02020603050405020304" pitchFamily="18" charset="0"/>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p:txBody>
          </p:sp>
        </mc:Choice>
        <mc:Fallback>
          <p:sp>
            <p:nvSpPr>
              <p:cNvPr id="5" name="矩形 4">
                <a:extLst>
                  <a:ext uri="{FF2B5EF4-FFF2-40B4-BE49-F238E27FC236}">
                    <a16:creationId xmlns:a16="http://schemas.microsoft.com/office/drawing/2014/main" id="{FD9C942D-719F-4106-99A6-B3E7CD1B94DD}"/>
                  </a:ext>
                </a:extLst>
              </p:cNvPr>
              <p:cNvSpPr>
                <a:spLocks noRot="1" noChangeAspect="1" noMove="1" noResize="1" noEditPoints="1" noAdjustHandles="1" noChangeArrowheads="1" noChangeShapeType="1" noTextEdit="1"/>
              </p:cNvSpPr>
              <p:nvPr/>
            </p:nvSpPr>
            <p:spPr>
              <a:xfrm>
                <a:off x="4796900" y="1767969"/>
                <a:ext cx="7303363" cy="4275786"/>
              </a:xfrm>
              <a:prstGeom prst="rect">
                <a:avLst/>
              </a:prstGeom>
              <a:blipFill>
                <a:blip r:embed="rId3"/>
                <a:stretch>
                  <a:fillRect l="-751" t="-856"/>
                </a:stretch>
              </a:blipFill>
            </p:spPr>
            <p:txBody>
              <a:bodyPr/>
              <a:lstStyle/>
              <a:p>
                <a:r>
                  <a:rPr lang="zh-CN" altLang="en-US">
                    <a:noFill/>
                  </a:rPr>
                  <a:t> </a:t>
                </a:r>
              </a:p>
            </p:txBody>
          </p:sp>
        </mc:Fallback>
      </mc:AlternateContent>
      <p:sp>
        <p:nvSpPr>
          <p:cNvPr id="6" name="灯片编号占位符 3">
            <a:extLst>
              <a:ext uri="{FF2B5EF4-FFF2-40B4-BE49-F238E27FC236}">
                <a16:creationId xmlns:a16="http://schemas.microsoft.com/office/drawing/2014/main" id="{07913B17-C877-4534-8947-AB85B0BD8AA0}"/>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10</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97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2DC43-30AE-4CB6-9BDF-5CCC329ADEA7}"/>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8B50A00C-DB55-47EF-9EC8-02A91FA15CF7}"/>
              </a:ext>
            </a:extLst>
          </p:cNvPr>
          <p:cNvSpPr txBox="1"/>
          <p:nvPr/>
        </p:nvSpPr>
        <p:spPr>
          <a:xfrm>
            <a:off x="146494" y="599214"/>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-2</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878C53D0-3919-4948-9372-1F17F94E6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94" y="2583403"/>
            <a:ext cx="3474883" cy="3474883"/>
          </a:xfrm>
          <a:prstGeom prst="rect">
            <a:avLst/>
          </a:prstGeom>
        </p:spPr>
      </p:pic>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826F41B2-A6B3-440C-B0E4-7C2745489345}"/>
                  </a:ext>
                </a:extLst>
              </p:cNvPr>
              <p:cNvSpPr/>
              <p:nvPr/>
            </p:nvSpPr>
            <p:spPr>
              <a:xfrm>
                <a:off x="3243768" y="956249"/>
                <a:ext cx="8822453" cy="5623784"/>
              </a:xfrm>
              <a:prstGeom prst="rect">
                <a:avLst/>
              </a:prstGeom>
            </p:spPr>
            <p:txBody>
              <a:bodyPr wrap="square">
                <a:spAutoFit/>
              </a:bodyPr>
              <a:lstStyle/>
              <a:p>
                <a:r>
                  <a:rPr lang="zh-CN" altLang="zh-CN" kern="100" dirty="0">
                    <a:solidFill>
                      <a:srgbClr val="C00000"/>
                    </a:solidFill>
                    <a:latin typeface="Times New Roman" panose="02020603050405020304" pitchFamily="18" charset="0"/>
                    <a:cs typeface="Times New Roman" panose="02020603050405020304" pitchFamily="18" charset="0"/>
                  </a:rPr>
                  <a:t>散射电子</a:t>
                </a:r>
                <a:r>
                  <a:rPr lang="en-US" altLang="zh-CN" kern="100" dirty="0">
                    <a:solidFill>
                      <a:srgbClr val="C00000"/>
                    </a:solidFill>
                    <a:latin typeface="Times New Roman" panose="02020603050405020304" pitchFamily="18" charset="0"/>
                    <a:cs typeface="Times New Roman" panose="02020603050405020304" pitchFamily="18" charset="0"/>
                  </a:rPr>
                  <a:t>-</a:t>
                </a:r>
                <a:r>
                  <a:rPr lang="zh-CN" altLang="zh-CN" kern="100" dirty="0">
                    <a:solidFill>
                      <a:srgbClr val="C00000"/>
                    </a:solidFill>
                    <a:latin typeface="Times New Roman" panose="02020603050405020304" pitchFamily="18" charset="0"/>
                    <a:cs typeface="Times New Roman" panose="02020603050405020304" pitchFamily="18" charset="0"/>
                  </a:rPr>
                  <a:t>红色线</a:t>
                </a:r>
                <a:endParaRPr lang="zh-CN" altLang="zh-CN" kern="100" dirty="0">
                  <a:solidFill>
                    <a:srgbClr val="C00000"/>
                  </a:solidFill>
                  <a:latin typeface="等线" panose="02010600030101010101" pitchFamily="2" charset="-122"/>
                  <a:cs typeface="Times New Roman" panose="02020603050405020304" pitchFamily="18" charset="0"/>
                </a:endParaRPr>
              </a:p>
              <a:p>
                <a:r>
                  <a:rPr lang="zh-CN" altLang="zh-CN" kern="100" dirty="0">
                    <a:latin typeface="Times New Roman" panose="02020603050405020304" pitchFamily="18" charset="0"/>
                    <a:cs typeface="Times New Roman" panose="02020603050405020304" pitchFamily="18" charset="0"/>
                  </a:rPr>
                  <a:t>弯转半径为：</a:t>
                </a:r>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num>
                            <m:den>
                              <m:r>
                                <a:rPr lang="en-US" altLang="zh-CN" kern="100">
                                  <a:latin typeface="Cambria Math" panose="02040503050406030204" pitchFamily="18" charset="0"/>
                                  <a:cs typeface="Times New Roman" panose="02020603050405020304" pitchFamily="18" charset="0"/>
                                </a:rPr>
                                <m:t>1+</m:t>
                              </m:r>
                              <m:r>
                                <a:rPr lang="en-US" altLang="zh-CN" i="1" kern="100">
                                  <a:latin typeface="Cambria Math" panose="02040503050406030204" pitchFamily="18" charset="0"/>
                                  <a:cs typeface="Times New Roman" panose="02020603050405020304" pitchFamily="18" charset="0"/>
                                </a:rPr>
                                <m:t>4</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𝜔</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𝑚</m:t>
                                  </m:r>
                                </m:e>
                                <m:sub>
                                  <m:r>
                                    <a:rPr lang="en-US" altLang="zh-CN" i="1" kern="100">
                                      <a:latin typeface="Cambria Math" panose="02040503050406030204" pitchFamily="18" charset="0"/>
                                      <a:cs typeface="Times New Roman" panose="02020603050405020304" pitchFamily="18" charset="0"/>
                                    </a:rPr>
                                    <m:t>𝑒</m:t>
                                  </m:r>
                                </m:sub>
                                <m:sup>
                                  <m:r>
                                    <a:rPr lang="en-US" altLang="zh-CN" i="1" kern="100">
                                      <a:latin typeface="Cambria Math" panose="02040503050406030204" pitchFamily="18" charset="0"/>
                                      <a:cs typeface="Times New Roman" panose="02020603050405020304" pitchFamily="18" charset="0"/>
                                    </a:rPr>
                                    <m:t>2</m:t>
                                  </m:r>
                                </m:sup>
                              </m:sSubSup>
                            </m:den>
                          </m:f>
                          <m:r>
                            <a:rPr lang="zh-CN" altLang="zh-CN" i="1" kern="100">
                              <a:solidFill>
                                <a:srgbClr val="0000FF"/>
                              </a:solidFill>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1+4</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𝜔</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𝑚</m:t>
                                  </m:r>
                                </m:e>
                                <m:sub>
                                  <m:r>
                                    <a:rPr lang="en-US" altLang="zh-CN" i="1" kern="100">
                                      <a:latin typeface="Cambria Math" panose="02040503050406030204" pitchFamily="18" charset="0"/>
                                      <a:cs typeface="Times New Roman" panose="02020603050405020304" pitchFamily="18" charset="0"/>
                                    </a:rPr>
                                    <m:t>𝑒</m:t>
                                  </m:r>
                                </m:sub>
                                <m:sup>
                                  <m:r>
                                    <a:rPr lang="en-US" altLang="zh-CN" i="1" kern="100">
                                      <a:latin typeface="Cambria Math" panose="02040503050406030204" pitchFamily="18" charset="0"/>
                                      <a:cs typeface="Times New Roman" panose="02020603050405020304" pitchFamily="18" charset="0"/>
                                    </a:rPr>
                                    <m:t>2</m:t>
                                  </m:r>
                                </m:sup>
                              </m:sSubSup>
                            </m:den>
                          </m:f>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9</m:t>
                              </m:r>
                            </m:e>
                          </m:d>
                        </m:e>
                      </m:eqArr>
                    </m:oMath>
                  </m:oMathPara>
                </a14:m>
                <a:endParaRPr lang="zh-CN" altLang="zh-CN" kern="100" dirty="0">
                  <a:latin typeface="等线" panose="02010600030101010101" pitchFamily="2" charset="-122"/>
                  <a:cs typeface="Times New Roman" panose="02020603050405020304" pitchFamily="18" charset="0"/>
                </a:endParaRPr>
              </a:p>
              <a:p>
                <a:r>
                  <a:rPr lang="en-US" altLang="zh-CN" kern="100" dirty="0">
                    <a:latin typeface="Times New Roman" panose="02020603050405020304" pitchFamily="18" charset="0"/>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a:p>
                <a:r>
                  <a:rPr lang="en-US" altLang="zh-CN" kern="100" dirty="0">
                    <a:latin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两个法线的夹角是</a:t>
                </a:r>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5</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根据圆的方程，</a:t>
                </a:r>
                <a14:m>
                  <m:oMath xmlns:m="http://schemas.openxmlformats.org/officeDocument/2006/math">
                    <m:r>
                      <a:rPr lang="en-US" altLang="zh-CN" kern="100">
                        <a:latin typeface="Cambria Math" panose="02040503050406030204" pitchFamily="18" charset="0"/>
                        <a:cs typeface="Times New Roman" panose="02020603050405020304" pitchFamily="18" charset="0"/>
                      </a:rPr>
                      <m:t>∆</m:t>
                    </m:r>
                  </m:oMath>
                </a14:m>
                <a:r>
                  <a:rPr lang="zh-CN" altLang="zh-CN" kern="100" dirty="0">
                    <a:latin typeface="Times New Roman" panose="02020603050405020304" pitchFamily="18" charset="0"/>
                    <a:cs typeface="Times New Roman" panose="02020603050405020304" pitchFamily="18" charset="0"/>
                  </a:rPr>
                  <a:t>的关系式为：</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kern="100">
                              <a:latin typeface="Cambria Math" panose="02040503050406030204" pitchFamily="18" charset="0"/>
                              <a:cs typeface="Times New Roman" panose="02020603050405020304" pitchFamily="18" charset="0"/>
                            </a:rPr>
                            <m:t>∆=</m:t>
                          </m:r>
                          <m:rad>
                            <m:radPr>
                              <m:degHide m:val="on"/>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radPr>
                            <m:deg/>
                            <m:e>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1</m:t>
                                  </m:r>
                                </m:sub>
                                <m:sup>
                                  <m:r>
                                    <a:rPr lang="en-US" altLang="zh-CN" i="1" kern="100">
                                      <a:latin typeface="Cambria Math" panose="02040503050406030204" pitchFamily="18" charset="0"/>
                                      <a:cs typeface="Times New Roman" panose="02020603050405020304" pitchFamily="18" charset="0"/>
                                    </a:rPr>
                                    <m:t>2</m:t>
                                  </m:r>
                                </m:sup>
                              </m:sSubSup>
                              <m:r>
                                <a:rPr lang="en-US" altLang="zh-CN" i="1" kern="100">
                                  <a:latin typeface="Cambria Math" panose="02040503050406030204" pitchFamily="18" charset="0"/>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1</m:t>
                                          </m:r>
                                        </m:sub>
                                      </m:sSub>
                                      <m:func>
                                        <m:func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latin typeface="Cambria Math" panose="02040503050406030204" pitchFamily="18" charset="0"/>
                                              <a:cs typeface="Times New Roman" panose="02020603050405020304" pitchFamily="18" charset="0"/>
                                            </a:rPr>
                                            <m:t>sin</m:t>
                                          </m:r>
                                        </m:fName>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e>
                                          </m:d>
                                        </m:e>
                                      </m:func>
                                    </m:e>
                                  </m:d>
                                </m:e>
                                <m:sup>
                                  <m:r>
                                    <a:rPr lang="en-US" altLang="zh-CN" i="1" kern="100">
                                      <a:latin typeface="Cambria Math" panose="02040503050406030204" pitchFamily="18" charset="0"/>
                                      <a:cs typeface="Times New Roman" panose="02020603050405020304" pitchFamily="18" charset="0"/>
                                    </a:rPr>
                                    <m:t>2</m:t>
                                  </m:r>
                                </m:sup>
                              </m:sSup>
                            </m:e>
                          </m:rad>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1</m:t>
                              </m:r>
                            </m:sub>
                          </m:sSub>
                          <m:func>
                            <m:func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latin typeface="Cambria Math" panose="02040503050406030204" pitchFamily="18" charset="0"/>
                                  <a:cs typeface="Times New Roman" panose="02020603050405020304" pitchFamily="18" charset="0"/>
                                </a:rPr>
                                <m:t>cos</m:t>
                              </m:r>
                            </m:fName>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num>
                                    <m:den>
                                      <m:r>
                                        <a:rPr lang="en-US" altLang="zh-CN" i="1" kern="100">
                                          <a:latin typeface="Cambria Math" panose="02040503050406030204" pitchFamily="18" charset="0"/>
                                          <a:cs typeface="Times New Roman" panose="02020603050405020304" pitchFamily="18" charset="0"/>
                                        </a:rPr>
                                        <m:t>2</m:t>
                                      </m:r>
                                    </m:den>
                                  </m:f>
                                </m:e>
                              </m:d>
                            </m:e>
                          </m:func>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7</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则，弦长</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1</m:t>
                        </m:r>
                      </m:sub>
                    </m:sSub>
                  </m:oMath>
                </a14:m>
                <a:r>
                  <a:rPr lang="zh-CN" altLang="zh-CN" kern="100" dirty="0">
                    <a:latin typeface="Times New Roman" panose="02020603050405020304" pitchFamily="18" charset="0"/>
                    <a:cs typeface="Times New Roman" panose="02020603050405020304" pitchFamily="18" charset="0"/>
                  </a:rPr>
                  <a:t>为：</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m:t>
                          </m:r>
                          <m:rad>
                            <m:radPr>
                              <m:degHide m:val="on"/>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radPr>
                            <m:deg/>
                            <m:e>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up>
                                  <m:r>
                                    <a:rPr lang="en-US" altLang="zh-CN" i="1" kern="100">
                                      <a:latin typeface="Cambria Math" panose="02040503050406030204" pitchFamily="18" charset="0"/>
                                      <a:cs typeface="Times New Roman" panose="02020603050405020304" pitchFamily="18" charset="0"/>
                                    </a:rPr>
                                    <m:t>2</m:t>
                                  </m:r>
                                </m:sup>
                              </m:sSubSup>
                              <m:r>
                                <a:rPr lang="en-US" altLang="zh-CN" i="1" kern="100">
                                  <a:latin typeface="Cambria Math" panose="02040503050406030204" pitchFamily="18" charset="0"/>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kern="100">
                                      <a:latin typeface="Cambria Math" panose="02040503050406030204" pitchFamily="18" charset="0"/>
                                      <a:cs typeface="Times New Roman" panose="02020603050405020304" pitchFamily="18" charset="0"/>
                                    </a:rPr>
                                    <m:t>∆</m:t>
                                  </m:r>
                                </m:e>
                                <m:sup>
                                  <m:r>
                                    <a:rPr lang="en-US" altLang="zh-CN" i="1" kern="100">
                                      <a:latin typeface="Cambria Math" panose="02040503050406030204" pitchFamily="18" charset="0"/>
                                      <a:cs typeface="Times New Roman" panose="02020603050405020304" pitchFamily="18" charset="0"/>
                                    </a:rPr>
                                    <m:t>2</m:t>
                                  </m:r>
                                </m:sup>
                              </m:sSup>
                            </m:e>
                          </m:rad>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8</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已知</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1</m:t>
                        </m:r>
                      </m:sub>
                    </m:sSub>
                  </m:oMath>
                </a14:m>
                <a:r>
                  <a:rPr lang="zh-CN" altLang="zh-CN" kern="100" dirty="0">
                    <a:latin typeface="Times New Roman" panose="02020603050405020304" pitchFamily="18" charset="0"/>
                    <a:cs typeface="Times New Roman" panose="02020603050405020304" pitchFamily="18" charset="0"/>
                  </a:rPr>
                  <a:t>和</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1</m:t>
                        </m:r>
                      </m:sub>
                    </m:sSub>
                  </m:oMath>
                </a14:m>
                <a:r>
                  <a:rPr lang="zh-CN" altLang="zh-CN" kern="100" dirty="0">
                    <a:latin typeface="Times New Roman" panose="02020603050405020304" pitchFamily="18" charset="0"/>
                    <a:cs typeface="Times New Roman" panose="02020603050405020304" pitchFamily="18" charset="0"/>
                  </a:rPr>
                  <a:t>，则可得</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1</m:t>
                        </m:r>
                      </m:sub>
                    </m:sSub>
                  </m:oMath>
                </a14:m>
                <a:r>
                  <a:rPr lang="zh-CN" altLang="en-US"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已知</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1</m:t>
                        </m:r>
                      </m:sub>
                    </m:sSub>
                  </m:oMath>
                </a14:m>
                <a:r>
                  <a:rPr lang="zh-CN" altLang="zh-CN" kern="100" dirty="0">
                    <a:latin typeface="Times New Roman" panose="02020603050405020304" pitchFamily="18" charset="0"/>
                    <a:cs typeface="Times New Roman" panose="02020603050405020304" pitchFamily="18" charset="0"/>
                  </a:rPr>
                  <a:t>和</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𝜌</m:t>
                        </m:r>
                      </m:e>
                      <m:sub>
                        <m:r>
                          <a:rPr lang="en-US" altLang="zh-CN" i="1" kern="100">
                            <a:latin typeface="Cambria Math" panose="02040503050406030204" pitchFamily="18" charset="0"/>
                            <a:cs typeface="Times New Roman" panose="02020603050405020304" pitchFamily="18" charset="0"/>
                          </a:rPr>
                          <m:t>1</m:t>
                        </m:r>
                      </m:sub>
                    </m:sSub>
                  </m:oMath>
                </a14:m>
                <a:r>
                  <a:rPr lang="zh-CN" altLang="zh-CN" kern="100" dirty="0">
                    <a:latin typeface="Times New Roman" panose="02020603050405020304" pitchFamily="18" charset="0"/>
                    <a:cs typeface="Times New Roman" panose="02020603050405020304" pitchFamily="18" charset="0"/>
                  </a:rPr>
                  <a:t>，则可得</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𝑠</m:t>
                        </m:r>
                      </m:e>
                      <m:sub>
                        <m:r>
                          <a:rPr lang="en-US" altLang="zh-CN" i="1" kern="100">
                            <a:latin typeface="Cambria Math" panose="02040503050406030204" pitchFamily="18" charset="0"/>
                            <a:cs typeface="Times New Roman" panose="02020603050405020304" pitchFamily="18" charset="0"/>
                          </a:rPr>
                          <m:t>1</m:t>
                        </m:r>
                      </m:sub>
                    </m:sSub>
                  </m:oMath>
                </a14:m>
                <a:endParaRPr lang="zh-CN" altLang="zh-CN" kern="100" dirty="0">
                  <a:latin typeface="等线" panose="02010600030101010101" pitchFamily="2" charset="-122"/>
                  <a:cs typeface="Times New Roman" panose="02020603050405020304" pitchFamily="18" charset="0"/>
                </a:endParaRPr>
              </a:p>
              <a:p>
                <a:r>
                  <a:rPr lang="zh-CN" altLang="zh-CN" kern="100" dirty="0">
                    <a:latin typeface="Times New Roman" panose="02020603050405020304" pitchFamily="18" charset="0"/>
                    <a:cs typeface="Times New Roman" panose="02020603050405020304" pitchFamily="18" charset="0"/>
                  </a:rPr>
                  <a:t>进而，相对差值为：</a:t>
                </a:r>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f>
                        <m:fPr>
                          <m:type m:val="lin"/>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𝑙</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den>
                      </m:f>
                      <m:r>
                        <a:rPr lang="en-US" altLang="zh-CN" i="1" kern="100">
                          <a:latin typeface="Cambria Math" panose="02040503050406030204" pitchFamily="18" charset="0"/>
                          <a:cs typeface="Times New Roman" panose="02020603050405020304" pitchFamily="18" charset="0"/>
                        </a:rPr>
                        <m:t>=3.22×</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10</m:t>
                          </m:r>
                        </m:e>
                        <m:sup>
                          <m:r>
                            <a:rPr lang="en-US" altLang="zh-CN" i="1" kern="100">
                              <a:latin typeface="Cambria Math" panose="02040503050406030204" pitchFamily="18" charset="0"/>
                              <a:cs typeface="Times New Roman" panose="02020603050405020304" pitchFamily="18" charset="0"/>
                            </a:rPr>
                            <m:t>−5</m:t>
                          </m:r>
                        </m:sup>
                      </m:sSup>
                    </m:oMath>
                  </m:oMathPara>
                </a14:m>
                <a:endParaRPr lang="zh-CN" altLang="zh-CN" kern="100" dirty="0">
                  <a:latin typeface="等线" panose="02010600030101010101" pitchFamily="2" charset="-122"/>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f>
                        <m:fPr>
                          <m:type m:val="lin"/>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𝑠</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𝑠</m:t>
                              </m:r>
                            </m:e>
                            <m:sub>
                              <m:r>
                                <a:rPr lang="en-US" altLang="zh-CN" i="1" kern="100">
                                  <a:latin typeface="Cambria Math" panose="02040503050406030204" pitchFamily="18" charset="0"/>
                                  <a:cs typeface="Times New Roman" panose="02020603050405020304" pitchFamily="18" charset="0"/>
                                </a:rPr>
                                <m:t>0</m:t>
                              </m:r>
                            </m:sub>
                          </m:sSub>
                        </m:den>
                      </m:f>
                      <m:r>
                        <a:rPr lang="en-US" altLang="zh-CN" i="1" kern="100">
                          <a:latin typeface="Cambria Math" panose="02040503050406030204" pitchFamily="18" charset="0"/>
                          <a:cs typeface="Times New Roman" panose="02020603050405020304" pitchFamily="18" charset="0"/>
                        </a:rPr>
                        <m:t>=4.80×</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10</m:t>
                          </m:r>
                        </m:e>
                        <m:sup>
                          <m:r>
                            <a:rPr lang="en-US" altLang="zh-CN" i="1" kern="100">
                              <a:latin typeface="Cambria Math" panose="02040503050406030204" pitchFamily="18" charset="0"/>
                              <a:cs typeface="Times New Roman" panose="02020603050405020304" pitchFamily="18" charset="0"/>
                            </a:rPr>
                            <m:t>−5</m:t>
                          </m:r>
                        </m:sup>
                      </m:sSup>
                    </m:oMath>
                  </m:oMathPara>
                </a14:m>
                <a:endParaRPr lang="zh-CN" altLang="zh-CN" kern="100" dirty="0">
                  <a:latin typeface="等线" panose="02010600030101010101" pitchFamily="2" charset="-122"/>
                  <a:cs typeface="Times New Roman" panose="02020603050405020304" pitchFamily="18" charset="0"/>
                </a:endParaRPr>
              </a:p>
            </p:txBody>
          </p:sp>
        </mc:Choice>
        <mc:Fallback>
          <p:sp>
            <p:nvSpPr>
              <p:cNvPr id="5" name="矩形 4">
                <a:extLst>
                  <a:ext uri="{FF2B5EF4-FFF2-40B4-BE49-F238E27FC236}">
                    <a16:creationId xmlns:a16="http://schemas.microsoft.com/office/drawing/2014/main" id="{826F41B2-A6B3-440C-B0E4-7C2745489345}"/>
                  </a:ext>
                </a:extLst>
              </p:cNvPr>
              <p:cNvSpPr>
                <a:spLocks noRot="1" noChangeAspect="1" noMove="1" noResize="1" noEditPoints="1" noAdjustHandles="1" noChangeArrowheads="1" noChangeShapeType="1" noTextEdit="1"/>
              </p:cNvSpPr>
              <p:nvPr/>
            </p:nvSpPr>
            <p:spPr>
              <a:xfrm>
                <a:off x="3243768" y="956249"/>
                <a:ext cx="8822453" cy="5623784"/>
              </a:xfrm>
              <a:prstGeom prst="rect">
                <a:avLst/>
              </a:prstGeom>
              <a:blipFill>
                <a:blip r:embed="rId3"/>
                <a:stretch>
                  <a:fillRect l="-553" t="-759" b="-10846"/>
                </a:stretch>
              </a:blipFill>
            </p:spPr>
            <p:txBody>
              <a:bodyPr/>
              <a:lstStyle/>
              <a:p>
                <a:r>
                  <a:rPr lang="zh-CN" altLang="en-US">
                    <a:noFill/>
                  </a:rPr>
                  <a:t> </a:t>
                </a:r>
              </a:p>
            </p:txBody>
          </p:sp>
        </mc:Fallback>
      </mc:AlternateContent>
      <p:sp>
        <p:nvSpPr>
          <p:cNvPr id="6" name="灯片编号占位符 3">
            <a:extLst>
              <a:ext uri="{FF2B5EF4-FFF2-40B4-BE49-F238E27FC236}">
                <a16:creationId xmlns:a16="http://schemas.microsoft.com/office/drawing/2014/main" id="{E156F9B7-95D3-4636-AE1C-06BCF3322A54}"/>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11</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94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611248-B9D7-4C85-97C7-521C4B3F092B}"/>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94AC01C8-1111-488F-AF11-8556D196F484}"/>
              </a:ext>
            </a:extLst>
          </p:cNvPr>
          <p:cNvSpPr txBox="1"/>
          <p:nvPr/>
        </p:nvSpPr>
        <p:spPr>
          <a:xfrm>
            <a:off x="146494" y="599214"/>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-2</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D1D38416-2A96-458B-AD7E-FF22CDA34ECB}"/>
              </a:ext>
            </a:extLst>
          </p:cNvPr>
          <p:cNvPicPr>
            <a:picLocks noChangeAspect="1"/>
          </p:cNvPicPr>
          <p:nvPr/>
        </p:nvPicPr>
        <p:blipFill>
          <a:blip r:embed="rId2"/>
          <a:stretch>
            <a:fillRect/>
          </a:stretch>
        </p:blipFill>
        <p:spPr>
          <a:xfrm>
            <a:off x="1763622" y="1448248"/>
            <a:ext cx="9161905" cy="1800000"/>
          </a:xfrm>
          <a:prstGeom prst="rect">
            <a:avLst/>
          </a:prstGeom>
        </p:spPr>
      </p:pic>
      <p:pic>
        <p:nvPicPr>
          <p:cNvPr id="5" name="图片 4">
            <a:extLst>
              <a:ext uri="{FF2B5EF4-FFF2-40B4-BE49-F238E27FC236}">
                <a16:creationId xmlns:a16="http://schemas.microsoft.com/office/drawing/2014/main" id="{28539856-8D20-4568-A675-E4A75E9F0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73" y="2778711"/>
            <a:ext cx="3795191" cy="3795191"/>
          </a:xfrm>
          <a:prstGeom prst="rect">
            <a:avLst/>
          </a:prstGeom>
        </p:spPr>
      </p:pic>
      <p:sp>
        <p:nvSpPr>
          <p:cNvPr id="6" name="矩形 5">
            <a:extLst>
              <a:ext uri="{FF2B5EF4-FFF2-40B4-BE49-F238E27FC236}">
                <a16:creationId xmlns:a16="http://schemas.microsoft.com/office/drawing/2014/main" id="{A0191861-FCB6-4167-A9CB-6D00439B3D8C}"/>
              </a:ext>
            </a:extLst>
          </p:cNvPr>
          <p:cNvSpPr/>
          <p:nvPr/>
        </p:nvSpPr>
        <p:spPr>
          <a:xfrm>
            <a:off x="1664677" y="2778711"/>
            <a:ext cx="1300465" cy="46953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3">
            <a:extLst>
              <a:ext uri="{FF2B5EF4-FFF2-40B4-BE49-F238E27FC236}">
                <a16:creationId xmlns:a16="http://schemas.microsoft.com/office/drawing/2014/main" id="{931DC1D5-81F0-4F94-B939-9AFBA3759920}"/>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12</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49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973BFF5-D975-4EF9-82AB-A127F2501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439" y="2258506"/>
            <a:ext cx="4916312" cy="3901835"/>
          </a:xfrm>
          <a:prstGeom prst="rect">
            <a:avLst/>
          </a:prstGeom>
        </p:spPr>
      </p:pic>
      <p:sp>
        <p:nvSpPr>
          <p:cNvPr id="4" name="标题 1">
            <a:extLst>
              <a:ext uri="{FF2B5EF4-FFF2-40B4-BE49-F238E27FC236}">
                <a16:creationId xmlns:a16="http://schemas.microsoft.com/office/drawing/2014/main" id="{4B958B38-8927-4631-9C07-86D24DC11BE8}"/>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924BA244-042E-46A6-BA7A-F85C9767E8C4}"/>
              </a:ext>
            </a:extLst>
          </p:cNvPr>
          <p:cNvSpPr txBox="1"/>
          <p:nvPr/>
        </p:nvSpPr>
        <p:spPr>
          <a:xfrm>
            <a:off x="146494" y="599214"/>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-3</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C4F8B5CB-B89E-43FB-B064-0F568107F7CD}"/>
              </a:ext>
            </a:extLst>
          </p:cNvPr>
          <p:cNvSpPr/>
          <p:nvPr/>
        </p:nvSpPr>
        <p:spPr>
          <a:xfrm>
            <a:off x="801950" y="1448248"/>
            <a:ext cx="9685180" cy="1200329"/>
          </a:xfrm>
          <a:prstGeom prst="rect">
            <a:avLst/>
          </a:prstGeom>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Loss of energy due to the synchrotron radiation</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A large amount of synchrotron radiation is emitted when the electrons and positrons pass though the dipole magnets. The total energy loss per unit length can be expressed by as the relative error of the magnet strength is 0.2%</a:t>
            </a:r>
            <a:endParaRPr lang="zh-CN" altLang="en-US"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2AAE5C6B-6FAF-48D7-9922-9209BD1E79F3}"/>
              </a:ext>
            </a:extLst>
          </p:cNvPr>
          <p:cNvPicPr>
            <a:picLocks noChangeAspect="1"/>
          </p:cNvPicPr>
          <p:nvPr/>
        </p:nvPicPr>
        <p:blipFill>
          <a:blip r:embed="rId3"/>
          <a:stretch>
            <a:fillRect/>
          </a:stretch>
        </p:blipFill>
        <p:spPr>
          <a:xfrm>
            <a:off x="659970" y="3255227"/>
            <a:ext cx="4425614" cy="965360"/>
          </a:xfrm>
          <a:prstGeom prst="rect">
            <a:avLst/>
          </a:prstGeom>
        </p:spPr>
      </p:pic>
      <p:sp>
        <p:nvSpPr>
          <p:cNvPr id="10" name="矩形 9">
            <a:extLst>
              <a:ext uri="{FF2B5EF4-FFF2-40B4-BE49-F238E27FC236}">
                <a16:creationId xmlns:a16="http://schemas.microsoft.com/office/drawing/2014/main" id="{B2EDAEC3-C05F-4E67-960E-5140CA3A4A22}"/>
              </a:ext>
            </a:extLst>
          </p:cNvPr>
          <p:cNvSpPr/>
          <p:nvPr/>
        </p:nvSpPr>
        <p:spPr>
          <a:xfrm>
            <a:off x="4959661" y="6122935"/>
            <a:ext cx="6282072" cy="584775"/>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Figure 4: The energy loss caused by synchrotron radiation is estimated, and the magnetic field strength jitters by 0.2%</a:t>
            </a:r>
          </a:p>
        </p:txBody>
      </p:sp>
      <p:sp>
        <p:nvSpPr>
          <p:cNvPr id="11" name="灯片编号占位符 3">
            <a:extLst>
              <a:ext uri="{FF2B5EF4-FFF2-40B4-BE49-F238E27FC236}">
                <a16:creationId xmlns:a16="http://schemas.microsoft.com/office/drawing/2014/main" id="{C6315058-0325-4024-B94F-732344AA4490}"/>
              </a:ext>
            </a:extLst>
          </p:cNvPr>
          <p:cNvSpPr>
            <a:spLocks noGrp="1"/>
          </p:cNvSpPr>
          <p:nvPr>
            <p:ph type="sldNum" sz="quarter" idx="12"/>
          </p:nvPr>
        </p:nvSpPr>
        <p:spPr>
          <a:xfrm>
            <a:off x="9196526" y="6347471"/>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13</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9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98445-3AD3-400E-829C-59CA221FC04B}"/>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Discussion of the laser </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CFFDA081-C7DC-4F40-BDF4-33F60B19CDFE}"/>
              </a:ext>
            </a:extLst>
          </p:cNvPr>
          <p:cNvSpPr txBox="1"/>
          <p:nvPr/>
        </p:nvSpPr>
        <p:spPr>
          <a:xfrm>
            <a:off x="3615735" y="2417250"/>
            <a:ext cx="5235302" cy="1523494"/>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zh-CN" altLang="en-US" sz="2400" u="sng"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激光入射光子能量会影响：</a:t>
            </a:r>
            <a:endParaRPr lang="en-US" altLang="zh-CN" sz="2400" u="sng"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Arial" panose="020B0604020202020204" pitchFamily="34" charset="0"/>
              </a:rPr>
              <a:t>散射光子的能量</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Bef>
                <a:spcPts val="6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Arial" panose="020B0604020202020204" pitchFamily="34" charset="0"/>
              </a:rPr>
              <a:t>散射粒子的空间位置分布</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marL="742950" lvl="1" indent="-285750">
              <a:spcBef>
                <a:spcPts val="6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Arial" panose="020B0604020202020204" pitchFamily="34" charset="0"/>
              </a:rPr>
              <a:t>Compton back-scattering </a:t>
            </a:r>
            <a:r>
              <a:rPr lang="zh-CN" altLang="en-US" dirty="0">
                <a:latin typeface="微软雅黑" panose="020B0503020204020204" pitchFamily="34" charset="-122"/>
                <a:ea typeface="微软雅黑" panose="020B0503020204020204" pitchFamily="34" charset="-122"/>
                <a:cs typeface="Arial" panose="020B0604020202020204" pitchFamily="34" charset="0"/>
              </a:rPr>
              <a:t>截面</a:t>
            </a:r>
          </a:p>
        </p:txBody>
      </p:sp>
      <p:sp>
        <p:nvSpPr>
          <p:cNvPr id="4" name="灯片编号占位符 3">
            <a:extLst>
              <a:ext uri="{FF2B5EF4-FFF2-40B4-BE49-F238E27FC236}">
                <a16:creationId xmlns:a16="http://schemas.microsoft.com/office/drawing/2014/main" id="{C194E4C8-B445-44D3-BEDB-8A2638D4C77C}"/>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14</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6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AA18614-C848-452D-9FB2-0F2449A26BF4}"/>
              </a:ext>
            </a:extLst>
          </p:cNvPr>
          <p:cNvSpPr>
            <a:spLocks noGrp="1"/>
          </p:cNvSpPr>
          <p:nvPr>
            <p:ph type="sldNum" sz="quarter" idx="12"/>
          </p:nvPr>
        </p:nvSpPr>
        <p:spPr/>
        <p:txBody>
          <a:bodyPr/>
          <a:lstStyle/>
          <a:p>
            <a:fld id="{176E164F-058A-4AE9-9700-F5BBDF0740AB}" type="slidenum">
              <a:rPr lang="zh-CN" altLang="en-US" smtClean="0">
                <a:latin typeface="Arial" panose="020B0604020202020204" pitchFamily="34" charset="0"/>
                <a:cs typeface="Arial" panose="020B0604020202020204" pitchFamily="34" charset="0"/>
              </a:rPr>
              <a:t>15</a:t>
            </a:fld>
            <a:endParaRPr lang="zh-CN" altLang="en-US">
              <a:latin typeface="Arial" panose="020B0604020202020204" pitchFamily="34" charset="0"/>
              <a:cs typeface="Arial" panose="020B0604020202020204" pitchFamily="34" charset="0"/>
            </a:endParaRPr>
          </a:p>
        </p:txBody>
      </p:sp>
      <p:cxnSp>
        <p:nvCxnSpPr>
          <p:cNvPr id="5" name="直接连接符 4">
            <a:extLst>
              <a:ext uri="{FF2B5EF4-FFF2-40B4-BE49-F238E27FC236}">
                <a16:creationId xmlns:a16="http://schemas.microsoft.com/office/drawing/2014/main" id="{8BB7020E-C99B-4449-9510-AE50922E7DFD}"/>
              </a:ext>
            </a:extLst>
          </p:cNvPr>
          <p:cNvCxnSpPr>
            <a:cxnSpLocks/>
          </p:cNvCxnSpPr>
          <p:nvPr/>
        </p:nvCxnSpPr>
        <p:spPr>
          <a:xfrm>
            <a:off x="537501" y="164035"/>
            <a:ext cx="0" cy="654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7E95B5C-B076-469E-8C81-5A34EE4232BF}"/>
              </a:ext>
            </a:extLst>
          </p:cNvPr>
          <p:cNvSpPr txBox="1"/>
          <p:nvPr/>
        </p:nvSpPr>
        <p:spPr>
          <a:xfrm>
            <a:off x="775161" y="230744"/>
            <a:ext cx="8589333" cy="52891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altLang="zh-CN" sz="3200" b="1" dirty="0">
                <a:latin typeface="Arial" panose="020B0604020202020204" pitchFamily="34" charset="0"/>
                <a:ea typeface="+mj-ea"/>
                <a:cs typeface="Arial" panose="020B0604020202020204" pitchFamily="34" charset="0"/>
              </a:rPr>
              <a:t>Laser photon energy(1)</a:t>
            </a:r>
          </a:p>
        </p:txBody>
      </p:sp>
      <p:sp>
        <p:nvSpPr>
          <p:cNvPr id="7" name="文本框 6">
            <a:extLst>
              <a:ext uri="{FF2B5EF4-FFF2-40B4-BE49-F238E27FC236}">
                <a16:creationId xmlns:a16="http://schemas.microsoft.com/office/drawing/2014/main" id="{F38F484D-A28D-4C83-B74E-200A58108389}"/>
              </a:ext>
            </a:extLst>
          </p:cNvPr>
          <p:cNvSpPr txBox="1"/>
          <p:nvPr/>
        </p:nvSpPr>
        <p:spPr>
          <a:xfrm>
            <a:off x="1174376" y="1174376"/>
            <a:ext cx="4365812" cy="1200329"/>
          </a:xfrm>
          <a:prstGeom prst="rect">
            <a:avLst/>
          </a:prstGeom>
          <a:noFill/>
        </p:spPr>
        <p:txBody>
          <a:bodyPr wrap="square" rtlCol="0">
            <a:spAutoFit/>
          </a:bodyPr>
          <a:lstStyle/>
          <a:p>
            <a:pPr marL="285750" indent="-285750">
              <a:buFont typeface="Wingdings" panose="05000000000000000000" pitchFamily="2" charset="2"/>
              <a:buChar char="Ø"/>
            </a:pPr>
            <a:r>
              <a:rPr lang="zh-CN" altLang="en-US" u="sng" dirty="0">
                <a:solidFill>
                  <a:srgbClr val="FF0000"/>
                </a:solidFill>
                <a:latin typeface="Arial" panose="020B0604020202020204" pitchFamily="34" charset="0"/>
                <a:cs typeface="Arial" panose="020B0604020202020204" pitchFamily="34" charset="0"/>
              </a:rPr>
              <a:t>激光入射光子能量会影响：</a:t>
            </a:r>
            <a:endParaRPr lang="en-US" altLang="zh-CN" u="sng" dirty="0">
              <a:solidFill>
                <a:srgbClr val="FF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highlight>
                  <a:srgbClr val="FFFF00"/>
                </a:highlight>
                <a:latin typeface="Arial" panose="020B0604020202020204" pitchFamily="34" charset="0"/>
                <a:cs typeface="Arial" panose="020B0604020202020204" pitchFamily="34" charset="0"/>
              </a:rPr>
              <a:t>散射光子的能量</a:t>
            </a:r>
            <a:endParaRPr lang="en-US" altLang="zh-CN" dirty="0">
              <a:highlight>
                <a:srgbClr val="FFFF00"/>
              </a:highligh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散射粒子的空间位置分布</a:t>
            </a:r>
            <a:endParaRPr lang="en-US" altLang="zh-CN"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Compton back-scattering </a:t>
            </a:r>
            <a:r>
              <a:rPr lang="zh-CN" altLang="en-US" dirty="0">
                <a:latin typeface="Arial" panose="020B0604020202020204" pitchFamily="34" charset="0"/>
                <a:cs typeface="Arial" panose="020B0604020202020204" pitchFamily="34" charset="0"/>
              </a:rPr>
              <a:t>截面</a:t>
            </a:r>
          </a:p>
        </p:txBody>
      </p:sp>
      <p:sp>
        <p:nvSpPr>
          <p:cNvPr id="8" name="矩形 7">
            <a:extLst>
              <a:ext uri="{FF2B5EF4-FFF2-40B4-BE49-F238E27FC236}">
                <a16:creationId xmlns:a16="http://schemas.microsoft.com/office/drawing/2014/main" id="{F0A4F84E-9AC0-4EA6-A490-8B48EF1C6A69}"/>
              </a:ext>
            </a:extLst>
          </p:cNvPr>
          <p:cNvSpPr/>
          <p:nvPr/>
        </p:nvSpPr>
        <p:spPr>
          <a:xfrm>
            <a:off x="251751" y="2561624"/>
            <a:ext cx="2608406" cy="369332"/>
          </a:xfrm>
          <a:prstGeom prst="rect">
            <a:avLst/>
          </a:prstGeom>
        </p:spPr>
        <p:txBody>
          <a:bodyPr wrap="none">
            <a:spAutoFit/>
          </a:bodyPr>
          <a:lstStyle/>
          <a:p>
            <a:pPr lvl="1"/>
            <a:r>
              <a:rPr lang="en-US" altLang="zh-CN" dirty="0">
                <a:latin typeface="Arial" panose="020B0604020202020204" pitchFamily="34" charset="0"/>
                <a:cs typeface="Arial" panose="020B0604020202020204" pitchFamily="34" charset="0"/>
              </a:rPr>
              <a:t>(1) </a:t>
            </a:r>
            <a:r>
              <a:rPr lang="zh-CN" altLang="en-US" dirty="0">
                <a:latin typeface="Arial" panose="020B0604020202020204" pitchFamily="34" charset="0"/>
                <a:cs typeface="Arial" panose="020B0604020202020204" pitchFamily="34" charset="0"/>
              </a:rPr>
              <a:t>散射光子的能量</a:t>
            </a:r>
            <a:endParaRPr lang="en-US" altLang="zh-CN"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167152B4-9F5C-43A2-B26E-5481AB0C220F}"/>
              </a:ext>
            </a:extLst>
          </p:cNvPr>
          <p:cNvPicPr>
            <a:picLocks noChangeAspect="1"/>
          </p:cNvPicPr>
          <p:nvPr/>
        </p:nvPicPr>
        <p:blipFill>
          <a:blip r:embed="rId2"/>
          <a:stretch>
            <a:fillRect/>
          </a:stretch>
        </p:blipFill>
        <p:spPr>
          <a:xfrm>
            <a:off x="838200" y="3070939"/>
            <a:ext cx="3704762" cy="800000"/>
          </a:xfrm>
          <a:prstGeom prst="rect">
            <a:avLst/>
          </a:prstGeom>
        </p:spPr>
      </p:pic>
      <p:pic>
        <p:nvPicPr>
          <p:cNvPr id="10" name="图片 9">
            <a:extLst>
              <a:ext uri="{FF2B5EF4-FFF2-40B4-BE49-F238E27FC236}">
                <a16:creationId xmlns:a16="http://schemas.microsoft.com/office/drawing/2014/main" id="{A630B3C9-BA66-4F84-A99E-CE2BF1B5A4E6}"/>
              </a:ext>
            </a:extLst>
          </p:cNvPr>
          <p:cNvPicPr>
            <a:picLocks noChangeAspect="1"/>
          </p:cNvPicPr>
          <p:nvPr/>
        </p:nvPicPr>
        <p:blipFill>
          <a:blip r:embed="rId3"/>
          <a:stretch>
            <a:fillRect/>
          </a:stretch>
        </p:blipFill>
        <p:spPr>
          <a:xfrm>
            <a:off x="890587" y="3755446"/>
            <a:ext cx="2533333" cy="771429"/>
          </a:xfrm>
          <a:prstGeom prst="rect">
            <a:avLst/>
          </a:prstGeom>
        </p:spPr>
      </p:pic>
      <p:graphicFrame>
        <p:nvGraphicFramePr>
          <p:cNvPr id="13" name="表格 12">
            <a:extLst>
              <a:ext uri="{FF2B5EF4-FFF2-40B4-BE49-F238E27FC236}">
                <a16:creationId xmlns:a16="http://schemas.microsoft.com/office/drawing/2014/main" id="{77135CEB-B4F2-4670-A122-E88E5E515839}"/>
              </a:ext>
            </a:extLst>
          </p:cNvPr>
          <p:cNvGraphicFramePr>
            <a:graphicFrameLocks noGrp="1"/>
          </p:cNvGraphicFramePr>
          <p:nvPr>
            <p:extLst/>
          </p:nvPr>
        </p:nvGraphicFramePr>
        <p:xfrm>
          <a:off x="5181599" y="4423691"/>
          <a:ext cx="6657976" cy="2203566"/>
        </p:xfrm>
        <a:graphic>
          <a:graphicData uri="http://schemas.openxmlformats.org/drawingml/2006/table">
            <a:tbl>
              <a:tblPr firstRow="1" bandRow="1">
                <a:tableStyleId>{5940675A-B579-460E-94D1-54222C63F5DA}</a:tableStyleId>
              </a:tblPr>
              <a:tblGrid>
                <a:gridCol w="1415797">
                  <a:extLst>
                    <a:ext uri="{9D8B030D-6E8A-4147-A177-3AD203B41FA5}">
                      <a16:colId xmlns:a16="http://schemas.microsoft.com/office/drawing/2014/main" val="2385883431"/>
                    </a:ext>
                  </a:extLst>
                </a:gridCol>
                <a:gridCol w="1747393">
                  <a:extLst>
                    <a:ext uri="{9D8B030D-6E8A-4147-A177-3AD203B41FA5}">
                      <a16:colId xmlns:a16="http://schemas.microsoft.com/office/drawing/2014/main" val="800803976"/>
                    </a:ext>
                  </a:extLst>
                </a:gridCol>
                <a:gridCol w="1747393">
                  <a:extLst>
                    <a:ext uri="{9D8B030D-6E8A-4147-A177-3AD203B41FA5}">
                      <a16:colId xmlns:a16="http://schemas.microsoft.com/office/drawing/2014/main" val="450619481"/>
                    </a:ext>
                  </a:extLst>
                </a:gridCol>
                <a:gridCol w="1747393">
                  <a:extLst>
                    <a:ext uri="{9D8B030D-6E8A-4147-A177-3AD203B41FA5}">
                      <a16:colId xmlns:a16="http://schemas.microsoft.com/office/drawing/2014/main" val="3780137337"/>
                    </a:ext>
                  </a:extLst>
                </a:gridCol>
              </a:tblGrid>
              <a:tr h="408997">
                <a:tc rowSpan="2">
                  <a:txBody>
                    <a:bodyPr/>
                    <a:lstStyle/>
                    <a:p>
                      <a:pPr algn="ctr"/>
                      <a:r>
                        <a:rPr lang="en-US" altLang="zh-CN" dirty="0">
                          <a:latin typeface="Arial" panose="020B0604020202020204" pitchFamily="34" charset="0"/>
                          <a:cs typeface="Arial" panose="020B0604020202020204" pitchFamily="34" charset="0"/>
                        </a:rPr>
                        <a:t>Initial laser wavelength</a:t>
                      </a:r>
                      <a:endParaRPr lang="zh-CN" altLang="en-US" dirty="0">
                        <a:latin typeface="Arial" panose="020B0604020202020204" pitchFamily="34" charset="0"/>
                        <a:cs typeface="Arial" panose="020B0604020202020204" pitchFamily="34" charset="0"/>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Max. energy of scattered photons</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2202574459"/>
                  </a:ext>
                </a:extLst>
              </a:tr>
              <a:tr h="661157">
                <a:tc vMerge="1">
                  <a:txBody>
                    <a:bodyPr/>
                    <a:lstStyle/>
                    <a:p>
                      <a:pPr algn="ct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Z</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(45.5 GeV)</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W</a:t>
                      </a:r>
                    </a:p>
                    <a:p>
                      <a:pPr algn="ctr"/>
                      <a:r>
                        <a:rPr lang="en-US" altLang="zh-CN" dirty="0">
                          <a:latin typeface="Arial" panose="020B0604020202020204" pitchFamily="34" charset="0"/>
                          <a:cs typeface="Arial" panose="020B0604020202020204" pitchFamily="34" charset="0"/>
                        </a:rPr>
                        <a:t>(80 GeV)</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Higgs </a:t>
                      </a:r>
                    </a:p>
                    <a:p>
                      <a:pPr algn="ctr"/>
                      <a:r>
                        <a:rPr lang="en-US" altLang="zh-CN" dirty="0">
                          <a:latin typeface="Arial" panose="020B0604020202020204" pitchFamily="34" charset="0"/>
                          <a:cs typeface="Arial" panose="020B0604020202020204" pitchFamily="34" charset="0"/>
                        </a:rPr>
                        <a:t>(120 GeV)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6931922"/>
                  </a:ext>
                </a:extLst>
              </a:tr>
              <a:tr h="377804">
                <a:tc>
                  <a:txBody>
                    <a:bodyPr/>
                    <a:lstStyle/>
                    <a:p>
                      <a:pPr algn="ctr"/>
                      <a:r>
                        <a:rPr lang="en-US" altLang="zh-CN" dirty="0">
                          <a:latin typeface="Arial" panose="020B0604020202020204" pitchFamily="34" charset="0"/>
                          <a:cs typeface="Arial" panose="020B0604020202020204" pitchFamily="34" charset="0"/>
                        </a:rPr>
                        <a:t>266 nm</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39.4 GeV</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73.6 GeV</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107.5 GeV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786022"/>
                  </a:ext>
                </a:extLst>
              </a:tr>
              <a:tr h="377804">
                <a:tc>
                  <a:txBody>
                    <a:bodyPr/>
                    <a:lstStyle/>
                    <a:p>
                      <a:pPr algn="ctr"/>
                      <a:r>
                        <a:rPr lang="en-US" altLang="zh-CN" dirty="0">
                          <a:latin typeface="Arial" panose="020B0604020202020204" pitchFamily="34" charset="0"/>
                          <a:cs typeface="Arial" panose="020B0604020202020204" pitchFamily="34" charset="0"/>
                        </a:rPr>
                        <a:t>532 nm</a:t>
                      </a:r>
                      <a:endParaRPr lang="zh-CN" alt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34.8 GeV</a:t>
                      </a:r>
                      <a:endParaRPr lang="zh-CN" alt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68.1 GeV</a:t>
                      </a:r>
                      <a:endParaRPr lang="zh-CN" alt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97.3 GeV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8274117"/>
                  </a:ext>
                </a:extLst>
              </a:tr>
              <a:tr h="377804">
                <a:tc>
                  <a:txBody>
                    <a:bodyPr/>
                    <a:lstStyle/>
                    <a:p>
                      <a:pPr algn="ctr"/>
                      <a:r>
                        <a:rPr lang="en-US" altLang="zh-CN" dirty="0">
                          <a:latin typeface="Arial" panose="020B0604020202020204" pitchFamily="34" charset="0"/>
                          <a:cs typeface="Arial" panose="020B0604020202020204" pitchFamily="34" charset="0"/>
                        </a:rPr>
                        <a:t>1064 nm</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28.2 GeV</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59.3 GeV</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latin typeface="Arial" panose="020B0604020202020204" pitchFamily="34" charset="0"/>
                          <a:cs typeface="Arial" panose="020B0604020202020204" pitchFamily="34" charset="0"/>
                        </a:rPr>
                        <a:t>81.8 GeV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7847592"/>
                  </a:ext>
                </a:extLst>
              </a:tr>
            </a:tbl>
          </a:graphicData>
        </a:graphic>
      </p:graphicFrame>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86396A8-DBAC-4BA2-8174-4865DEA1B40A}"/>
                  </a:ext>
                </a:extLst>
              </p:cNvPr>
              <p:cNvSpPr txBox="1"/>
              <p:nvPr/>
            </p:nvSpPr>
            <p:spPr>
              <a:xfrm>
                <a:off x="1174376" y="4549704"/>
                <a:ext cx="2828925" cy="923330"/>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𝜔</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m:t>
                    </m:r>
                    <m:r>
                      <a:rPr lang="zh-CN" altLang="en-US" i="1">
                        <a:latin typeface="Cambria Math" panose="02040503050406030204" pitchFamily="18" charset="0"/>
                      </a:rPr>
                      <m:t>初始</m:t>
                    </m:r>
                  </m:oMath>
                </a14:m>
                <a:r>
                  <a:rPr lang="zh-CN" altLang="en-US" dirty="0"/>
                  <a:t>光子束流能量</a:t>
                </a:r>
                <a:endParaRPr lang="en-US" altLang="zh-CN" dirty="0"/>
              </a:p>
              <a:p>
                <a14:m>
                  <m:oMath xmlns:m="http://schemas.openxmlformats.org/officeDocument/2006/math">
                    <m:sSub>
                      <m:sSubPr>
                        <m:ctrlPr>
                          <a:rPr lang="en-US" altLang="zh-CN" i="1">
                            <a:latin typeface="Cambria Math" panose="02040503050406030204" pitchFamily="18" charset="0"/>
                          </a:rPr>
                        </m:ctrlPr>
                      </m:sSubPr>
                      <m:e>
                        <m:r>
                          <a:rPr lang="zh-CN" altLang="en-US" i="1" smtClean="0">
                            <a:latin typeface="Cambria Math" panose="02040503050406030204" pitchFamily="18" charset="0"/>
                          </a:rPr>
                          <m:t>𝜀</m:t>
                        </m:r>
                      </m:e>
                      <m:sub>
                        <m:r>
                          <a:rPr lang="en-US" altLang="zh-CN" i="1">
                            <a:latin typeface="Cambria Math" panose="02040503050406030204" pitchFamily="18" charset="0"/>
                          </a:rPr>
                          <m:t>0</m:t>
                        </m:r>
                      </m:sub>
                    </m:sSub>
                    <m:r>
                      <a:rPr lang="en-US" altLang="zh-CN" i="1">
                        <a:latin typeface="Cambria Math" panose="02040503050406030204" pitchFamily="18" charset="0"/>
                      </a:rPr>
                      <m:t>: </m:t>
                    </m:r>
                    <m:r>
                      <a:rPr lang="en-US" altLang="zh-CN" b="0" i="1" smtClean="0">
                        <a:latin typeface="Cambria Math" panose="02040503050406030204" pitchFamily="18" charset="0"/>
                      </a:rPr>
                      <m:t>      </m:t>
                    </m:r>
                    <m:r>
                      <a:rPr lang="zh-CN" altLang="en-US" i="1">
                        <a:latin typeface="Cambria Math" panose="02040503050406030204" pitchFamily="18" charset="0"/>
                      </a:rPr>
                      <m:t>初始</m:t>
                    </m:r>
                  </m:oMath>
                </a14:m>
                <a:r>
                  <a:rPr lang="zh-CN" altLang="en-US" dirty="0"/>
                  <a:t>电子束流能量</a:t>
                </a:r>
                <a:endParaRPr lang="en-US" altLang="zh-CN" dirty="0"/>
              </a:p>
              <a:p>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𝜔</m:t>
                        </m:r>
                      </m:e>
                      <m:sub>
                        <m:r>
                          <a:rPr lang="en-US" altLang="zh-CN" b="0" i="1" smtClean="0">
                            <a:latin typeface="Cambria Math" panose="02040503050406030204" pitchFamily="18" charset="0"/>
                          </a:rPr>
                          <m:t>𝑚𝑎𝑥</m:t>
                        </m:r>
                      </m:sub>
                    </m:sSub>
                    <m:r>
                      <a:rPr lang="en-US" altLang="zh-CN" i="1">
                        <a:latin typeface="Cambria Math" panose="02040503050406030204" pitchFamily="18" charset="0"/>
                      </a:rPr>
                      <m:t>: </m:t>
                    </m:r>
                    <m:r>
                      <a:rPr lang="zh-CN" altLang="en-US" i="1" smtClean="0">
                        <a:latin typeface="Cambria Math" panose="02040503050406030204" pitchFamily="18" charset="0"/>
                      </a:rPr>
                      <m:t>散射</m:t>
                    </m:r>
                  </m:oMath>
                </a14:m>
                <a:r>
                  <a:rPr lang="zh-CN" altLang="en-US" dirty="0"/>
                  <a:t>光子最大能量</a:t>
                </a:r>
              </a:p>
            </p:txBody>
          </p:sp>
        </mc:Choice>
        <mc:Fallback xmlns="">
          <p:sp>
            <p:nvSpPr>
              <p:cNvPr id="11" name="文本框 10">
                <a:extLst>
                  <a:ext uri="{FF2B5EF4-FFF2-40B4-BE49-F238E27FC236}">
                    <a16:creationId xmlns:a16="http://schemas.microsoft.com/office/drawing/2014/main" id="{F86396A8-DBAC-4BA2-8174-4865DEA1B40A}"/>
                  </a:ext>
                </a:extLst>
              </p:cNvPr>
              <p:cNvSpPr txBox="1">
                <a:spLocks noRot="1" noChangeAspect="1" noMove="1" noResize="1" noEditPoints="1" noAdjustHandles="1" noChangeArrowheads="1" noChangeShapeType="1" noTextEdit="1"/>
              </p:cNvSpPr>
              <p:nvPr/>
            </p:nvSpPr>
            <p:spPr>
              <a:xfrm>
                <a:off x="1174376" y="4549704"/>
                <a:ext cx="2828925" cy="923330"/>
              </a:xfrm>
              <a:prstGeom prst="rect">
                <a:avLst/>
              </a:prstGeom>
              <a:blipFill>
                <a:blip r:embed="rId4"/>
                <a:stretch>
                  <a:fillRect t="-3289" b="-9211"/>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3942A855-18BE-45DF-816A-05100F90D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729" y="314324"/>
            <a:ext cx="4840846" cy="3630635"/>
          </a:xfrm>
          <a:prstGeom prst="rect">
            <a:avLst/>
          </a:prstGeom>
        </p:spPr>
      </p:pic>
      <p:sp>
        <p:nvSpPr>
          <p:cNvPr id="14" name="灯片编号占位符 3">
            <a:extLst>
              <a:ext uri="{FF2B5EF4-FFF2-40B4-BE49-F238E27FC236}">
                <a16:creationId xmlns:a16="http://schemas.microsoft.com/office/drawing/2014/main" id="{D5EAC0DD-97C3-4A27-B802-0668B9765BAB}"/>
              </a:ext>
            </a:extLst>
          </p:cNvPr>
          <p:cNvSpPr txBox="1">
            <a:spLocks/>
          </p:cNvSpPr>
          <p:nvPr/>
        </p:nvSpPr>
        <p:spPr>
          <a:xfrm>
            <a:off x="9196526" y="63563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pPr/>
              <a:t>15</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40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格 21">
            <a:extLst>
              <a:ext uri="{FF2B5EF4-FFF2-40B4-BE49-F238E27FC236}">
                <a16:creationId xmlns:a16="http://schemas.microsoft.com/office/drawing/2014/main" id="{9C42707B-310A-49F9-9409-95B426D419F4}"/>
              </a:ext>
            </a:extLst>
          </p:cNvPr>
          <p:cNvGraphicFramePr>
            <a:graphicFrameLocks noGrp="1"/>
          </p:cNvGraphicFramePr>
          <p:nvPr>
            <p:extLst>
              <p:ext uri="{D42A27DB-BD31-4B8C-83A1-F6EECF244321}">
                <p14:modId xmlns:p14="http://schemas.microsoft.com/office/powerpoint/2010/main" val="2026595460"/>
              </p:ext>
            </p:extLst>
          </p:nvPr>
        </p:nvGraphicFramePr>
        <p:xfrm>
          <a:off x="326787" y="2460490"/>
          <a:ext cx="11302541" cy="4127410"/>
        </p:xfrm>
        <a:graphic>
          <a:graphicData uri="http://schemas.openxmlformats.org/drawingml/2006/table">
            <a:tbl>
              <a:tblPr firstRow="1" bandRow="1">
                <a:tableStyleId>{5940675A-B579-460E-94D1-54222C63F5DA}</a:tableStyleId>
              </a:tblPr>
              <a:tblGrid>
                <a:gridCol w="11302541">
                  <a:extLst>
                    <a:ext uri="{9D8B030D-6E8A-4147-A177-3AD203B41FA5}">
                      <a16:colId xmlns:a16="http://schemas.microsoft.com/office/drawing/2014/main" val="3707944676"/>
                    </a:ext>
                  </a:extLst>
                </a:gridCol>
              </a:tblGrid>
              <a:tr h="535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cs typeface="Times New Roman" panose="02020603050405020304" pitchFamily="18" charset="0"/>
                        </a:rPr>
                        <a:t>散射电子分布</a:t>
                      </a:r>
                    </a:p>
                  </a:txBody>
                  <a:tcPr anchor="ctr"/>
                </a:tc>
                <a:extLst>
                  <a:ext uri="{0D108BD9-81ED-4DB2-BD59-A6C34878D82A}">
                    <a16:rowId xmlns:a16="http://schemas.microsoft.com/office/drawing/2014/main" val="2312523508"/>
                  </a:ext>
                </a:extLst>
              </a:tr>
              <a:tr h="3591865">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224396"/>
                  </a:ext>
                </a:extLst>
              </a:tr>
            </a:tbl>
          </a:graphicData>
        </a:graphic>
      </p:graphicFrame>
      <p:cxnSp>
        <p:nvCxnSpPr>
          <p:cNvPr id="5" name="直接连接符 4">
            <a:extLst>
              <a:ext uri="{FF2B5EF4-FFF2-40B4-BE49-F238E27FC236}">
                <a16:creationId xmlns:a16="http://schemas.microsoft.com/office/drawing/2014/main" id="{1033440F-D4D4-40C9-92AF-548C1C6C3841}"/>
              </a:ext>
            </a:extLst>
          </p:cNvPr>
          <p:cNvCxnSpPr>
            <a:cxnSpLocks/>
          </p:cNvCxnSpPr>
          <p:nvPr/>
        </p:nvCxnSpPr>
        <p:spPr>
          <a:xfrm>
            <a:off x="537501" y="164035"/>
            <a:ext cx="0" cy="654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39AEF659-D9CA-4DAB-973C-51411E08DF3D}"/>
              </a:ext>
            </a:extLst>
          </p:cNvPr>
          <p:cNvSpPr txBox="1"/>
          <p:nvPr/>
        </p:nvSpPr>
        <p:spPr>
          <a:xfrm>
            <a:off x="775161" y="230744"/>
            <a:ext cx="4778351" cy="52891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altLang="zh-CN" sz="3200" b="1" dirty="0">
                <a:latin typeface="Arial" panose="020B0604020202020204" pitchFamily="34" charset="0"/>
                <a:ea typeface="+mj-ea"/>
                <a:cs typeface="Arial" panose="020B0604020202020204" pitchFamily="34" charset="0"/>
              </a:rPr>
              <a:t>Laser photon energy</a:t>
            </a:r>
            <a:r>
              <a:rPr lang="en-US" altLang="zh-CN" sz="3200" b="1" dirty="0">
                <a:latin typeface="Arial" panose="020B0604020202020204" pitchFamily="34" charset="0"/>
                <a:cs typeface="Arial" panose="020B0604020202020204" pitchFamily="34" charset="0"/>
              </a:rPr>
              <a:t> (2)</a:t>
            </a:r>
            <a:endParaRPr lang="en-US" altLang="zh-CN" sz="3200" b="1" dirty="0">
              <a:latin typeface="Arial" panose="020B0604020202020204" pitchFamily="34" charset="0"/>
              <a:ea typeface="+mj-ea"/>
              <a:cs typeface="Arial" panose="020B0604020202020204" pitchFamily="34" charset="0"/>
            </a:endParaRPr>
          </a:p>
        </p:txBody>
      </p:sp>
      <p:sp>
        <p:nvSpPr>
          <p:cNvPr id="7" name="文本框 6">
            <a:extLst>
              <a:ext uri="{FF2B5EF4-FFF2-40B4-BE49-F238E27FC236}">
                <a16:creationId xmlns:a16="http://schemas.microsoft.com/office/drawing/2014/main" id="{1D1C7798-280B-4214-9C98-BBC8713E3AA4}"/>
              </a:ext>
            </a:extLst>
          </p:cNvPr>
          <p:cNvSpPr txBox="1"/>
          <p:nvPr/>
        </p:nvSpPr>
        <p:spPr>
          <a:xfrm>
            <a:off x="558658" y="1009911"/>
            <a:ext cx="4365812" cy="1200329"/>
          </a:xfrm>
          <a:prstGeom prst="rect">
            <a:avLst/>
          </a:prstGeom>
          <a:noFill/>
        </p:spPr>
        <p:txBody>
          <a:bodyPr wrap="square" rtlCol="0">
            <a:spAutoFit/>
          </a:bodyPr>
          <a:lstStyle/>
          <a:p>
            <a:pPr marL="285750" indent="-285750">
              <a:buFont typeface="Wingdings" panose="05000000000000000000" pitchFamily="2" charset="2"/>
              <a:buChar char="Ø"/>
            </a:pPr>
            <a:r>
              <a:rPr lang="zh-CN" altLang="en-US" u="sng" dirty="0">
                <a:solidFill>
                  <a:srgbClr val="FF0000"/>
                </a:solidFill>
                <a:latin typeface="Arial" panose="020B0604020202020204" pitchFamily="34" charset="0"/>
                <a:cs typeface="Arial" panose="020B0604020202020204" pitchFamily="34" charset="0"/>
              </a:rPr>
              <a:t>激光单光子能量会影响：</a:t>
            </a:r>
            <a:endParaRPr lang="en-US" altLang="zh-CN" u="sng" dirty="0">
              <a:solidFill>
                <a:srgbClr val="FF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散射光子的能量</a:t>
            </a:r>
            <a:endParaRPr lang="en-US" altLang="zh-CN"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highlight>
                  <a:srgbClr val="FFFF00"/>
                </a:highlight>
                <a:latin typeface="Arial" panose="020B0604020202020204" pitchFamily="34" charset="0"/>
                <a:cs typeface="Arial" panose="020B0604020202020204" pitchFamily="34" charset="0"/>
              </a:rPr>
              <a:t>散射粒子的空间位置分布</a:t>
            </a:r>
            <a:endParaRPr lang="en-US" altLang="zh-CN" dirty="0">
              <a:highlight>
                <a:srgbClr val="FFFF00"/>
              </a:highligh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Compton back-scattering </a:t>
            </a:r>
            <a:r>
              <a:rPr lang="zh-CN" altLang="en-US" dirty="0">
                <a:latin typeface="Arial" panose="020B0604020202020204" pitchFamily="34" charset="0"/>
                <a:cs typeface="Arial" panose="020B0604020202020204" pitchFamily="34" charset="0"/>
              </a:rPr>
              <a:t>截面</a:t>
            </a:r>
          </a:p>
        </p:txBody>
      </p:sp>
      <p:sp>
        <p:nvSpPr>
          <p:cNvPr id="33" name="矩形: 圆角 32">
            <a:extLst>
              <a:ext uri="{FF2B5EF4-FFF2-40B4-BE49-F238E27FC236}">
                <a16:creationId xmlns:a16="http://schemas.microsoft.com/office/drawing/2014/main" id="{02A4FA81-DA34-4692-9414-072D63300D55}"/>
              </a:ext>
            </a:extLst>
          </p:cNvPr>
          <p:cNvSpPr/>
          <p:nvPr/>
        </p:nvSpPr>
        <p:spPr>
          <a:xfrm>
            <a:off x="10369118" y="202638"/>
            <a:ext cx="1668461" cy="3651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Higgs mode</a:t>
            </a:r>
            <a:endParaRPr lang="zh-CN" altLang="en-US" dirty="0">
              <a:solidFill>
                <a:schemeClr val="tx1"/>
              </a:solidFill>
            </a:endParaRPr>
          </a:p>
        </p:txBody>
      </p:sp>
      <p:pic>
        <p:nvPicPr>
          <p:cNvPr id="3" name="图片 2">
            <a:extLst>
              <a:ext uri="{FF2B5EF4-FFF2-40B4-BE49-F238E27FC236}">
                <a16:creationId xmlns:a16="http://schemas.microsoft.com/office/drawing/2014/main" id="{4543BB84-1777-4C49-8EA4-A8364BA92C34}"/>
              </a:ext>
            </a:extLst>
          </p:cNvPr>
          <p:cNvPicPr>
            <a:picLocks noChangeAspect="1"/>
          </p:cNvPicPr>
          <p:nvPr/>
        </p:nvPicPr>
        <p:blipFill>
          <a:blip r:embed="rId2"/>
          <a:stretch>
            <a:fillRect/>
          </a:stretch>
        </p:blipFill>
        <p:spPr>
          <a:xfrm>
            <a:off x="444723" y="3329181"/>
            <a:ext cx="11066667" cy="2723809"/>
          </a:xfrm>
          <a:prstGeom prst="rect">
            <a:avLst/>
          </a:prstGeom>
        </p:spPr>
      </p:pic>
      <p:sp>
        <p:nvSpPr>
          <p:cNvPr id="25" name="灯片编号占位符 3">
            <a:extLst>
              <a:ext uri="{FF2B5EF4-FFF2-40B4-BE49-F238E27FC236}">
                <a16:creationId xmlns:a16="http://schemas.microsoft.com/office/drawing/2014/main" id="{78316D4B-F0DD-419A-BD4A-4FA7300C0AF3}"/>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16</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77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415A5F-31CA-431D-9116-88AB6E2336C1}"/>
              </a:ext>
            </a:extLst>
          </p:cNvPr>
          <p:cNvSpPr>
            <a:spLocks noGrp="1"/>
          </p:cNvSpPr>
          <p:nvPr>
            <p:ph type="dt" sz="half" idx="10"/>
          </p:nvPr>
        </p:nvSpPr>
        <p:spPr/>
        <p:txBody>
          <a:bodyPr/>
          <a:lstStyle/>
          <a:p>
            <a:fld id="{6477FEBF-9A2E-4B53-B04A-B17D399A9F63}" type="datetime1">
              <a:rPr lang="zh-CN" altLang="en-US" smtClean="0"/>
              <a:t>2022/12/6</a:t>
            </a:fld>
            <a:endParaRPr lang="zh-CN" altLang="en-US"/>
          </a:p>
        </p:txBody>
      </p:sp>
      <p:sp>
        <p:nvSpPr>
          <p:cNvPr id="4" name="灯片编号占位符 3">
            <a:extLst>
              <a:ext uri="{FF2B5EF4-FFF2-40B4-BE49-F238E27FC236}">
                <a16:creationId xmlns:a16="http://schemas.microsoft.com/office/drawing/2014/main" id="{FA00CD9D-4D64-4B38-A2F0-CFDBC9AB5738}"/>
              </a:ext>
            </a:extLst>
          </p:cNvPr>
          <p:cNvSpPr>
            <a:spLocks noGrp="1"/>
          </p:cNvSpPr>
          <p:nvPr>
            <p:ph type="sldNum" sz="quarter" idx="12"/>
          </p:nvPr>
        </p:nvSpPr>
        <p:spPr/>
        <p:txBody>
          <a:bodyPr/>
          <a:lstStyle/>
          <a:p>
            <a:fld id="{176E164F-058A-4AE9-9700-F5BBDF0740AB}" type="slidenum">
              <a:rPr lang="zh-CN" altLang="en-US" smtClean="0"/>
              <a:t>17</a:t>
            </a:fld>
            <a:endParaRPr lang="zh-CN" altLang="en-US"/>
          </a:p>
        </p:txBody>
      </p:sp>
      <p:cxnSp>
        <p:nvCxnSpPr>
          <p:cNvPr id="5" name="直接连接符 4">
            <a:extLst>
              <a:ext uri="{FF2B5EF4-FFF2-40B4-BE49-F238E27FC236}">
                <a16:creationId xmlns:a16="http://schemas.microsoft.com/office/drawing/2014/main" id="{3D3B2C62-8515-4121-B4FF-8E218BCA1BCF}"/>
              </a:ext>
            </a:extLst>
          </p:cNvPr>
          <p:cNvCxnSpPr>
            <a:cxnSpLocks/>
          </p:cNvCxnSpPr>
          <p:nvPr/>
        </p:nvCxnSpPr>
        <p:spPr>
          <a:xfrm>
            <a:off x="537501" y="164035"/>
            <a:ext cx="0" cy="654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2E946104-20DB-4AE5-B9B5-B60D3260C33A}"/>
              </a:ext>
            </a:extLst>
          </p:cNvPr>
          <p:cNvSpPr txBox="1"/>
          <p:nvPr/>
        </p:nvSpPr>
        <p:spPr>
          <a:xfrm>
            <a:off x="775161" y="230744"/>
            <a:ext cx="4828683" cy="52891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altLang="zh-CN" sz="3200" b="1" dirty="0">
                <a:latin typeface="Arial" panose="020B0604020202020204" pitchFamily="34" charset="0"/>
                <a:ea typeface="+mj-ea"/>
                <a:cs typeface="Arial" panose="020B0604020202020204" pitchFamily="34" charset="0"/>
              </a:rPr>
              <a:t>Laser photon energy</a:t>
            </a:r>
            <a:r>
              <a:rPr lang="en-US" altLang="zh-CN" sz="3200" b="1" dirty="0">
                <a:latin typeface="Arial" panose="020B0604020202020204" pitchFamily="34" charset="0"/>
                <a:cs typeface="Arial" panose="020B0604020202020204" pitchFamily="34" charset="0"/>
              </a:rPr>
              <a:t> (2)</a:t>
            </a:r>
            <a:endParaRPr lang="en-US" altLang="zh-CN" sz="3200" b="1" dirty="0">
              <a:latin typeface="Arial" panose="020B0604020202020204" pitchFamily="34" charset="0"/>
              <a:ea typeface="+mj-ea"/>
              <a:cs typeface="Arial" panose="020B0604020202020204" pitchFamily="34" charset="0"/>
            </a:endParaRPr>
          </a:p>
        </p:txBody>
      </p:sp>
      <p:sp>
        <p:nvSpPr>
          <p:cNvPr id="7" name="文本框 6">
            <a:extLst>
              <a:ext uri="{FF2B5EF4-FFF2-40B4-BE49-F238E27FC236}">
                <a16:creationId xmlns:a16="http://schemas.microsoft.com/office/drawing/2014/main" id="{DB2629F1-35EC-4EAE-AD20-72C2E6322F26}"/>
              </a:ext>
            </a:extLst>
          </p:cNvPr>
          <p:cNvSpPr txBox="1"/>
          <p:nvPr/>
        </p:nvSpPr>
        <p:spPr>
          <a:xfrm>
            <a:off x="558658" y="1009911"/>
            <a:ext cx="4365812" cy="1200329"/>
          </a:xfrm>
          <a:prstGeom prst="rect">
            <a:avLst/>
          </a:prstGeom>
          <a:noFill/>
        </p:spPr>
        <p:txBody>
          <a:bodyPr wrap="square" rtlCol="0">
            <a:spAutoFit/>
          </a:bodyPr>
          <a:lstStyle/>
          <a:p>
            <a:pPr marL="285750" indent="-285750">
              <a:buFont typeface="Wingdings" panose="05000000000000000000" pitchFamily="2" charset="2"/>
              <a:buChar char="Ø"/>
            </a:pPr>
            <a:r>
              <a:rPr lang="zh-CN" altLang="en-US" u="sng" dirty="0">
                <a:solidFill>
                  <a:srgbClr val="FF0000"/>
                </a:solidFill>
                <a:latin typeface="Arial" panose="020B0604020202020204" pitchFamily="34" charset="0"/>
                <a:cs typeface="Arial" panose="020B0604020202020204" pitchFamily="34" charset="0"/>
              </a:rPr>
              <a:t>激光单光子能量会影响：</a:t>
            </a:r>
            <a:endParaRPr lang="en-US" altLang="zh-CN" u="sng" dirty="0">
              <a:solidFill>
                <a:srgbClr val="FF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散射光子的能量</a:t>
            </a:r>
            <a:endParaRPr lang="en-US" altLang="zh-CN"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highlight>
                  <a:srgbClr val="FFFF00"/>
                </a:highlight>
                <a:latin typeface="Arial" panose="020B0604020202020204" pitchFamily="34" charset="0"/>
                <a:cs typeface="Arial" panose="020B0604020202020204" pitchFamily="34" charset="0"/>
              </a:rPr>
              <a:t>散射粒子的空间位置分布</a:t>
            </a:r>
            <a:endParaRPr lang="en-US" altLang="zh-CN" dirty="0">
              <a:highlight>
                <a:srgbClr val="FFFF00"/>
              </a:highligh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Compton back-scattering </a:t>
            </a:r>
            <a:r>
              <a:rPr lang="zh-CN" altLang="en-US" dirty="0">
                <a:latin typeface="Arial" panose="020B0604020202020204" pitchFamily="34" charset="0"/>
                <a:cs typeface="Arial" panose="020B0604020202020204" pitchFamily="34" charset="0"/>
              </a:rPr>
              <a:t>截面</a:t>
            </a:r>
          </a:p>
        </p:txBody>
      </p:sp>
      <p:pic>
        <p:nvPicPr>
          <p:cNvPr id="3" name="图片 2">
            <a:extLst>
              <a:ext uri="{FF2B5EF4-FFF2-40B4-BE49-F238E27FC236}">
                <a16:creationId xmlns:a16="http://schemas.microsoft.com/office/drawing/2014/main" id="{DF778F54-1E2F-4BBC-AE76-64C6DFF339AA}"/>
              </a:ext>
            </a:extLst>
          </p:cNvPr>
          <p:cNvPicPr>
            <a:picLocks noChangeAspect="1"/>
          </p:cNvPicPr>
          <p:nvPr/>
        </p:nvPicPr>
        <p:blipFill>
          <a:blip r:embed="rId2"/>
          <a:stretch>
            <a:fillRect/>
          </a:stretch>
        </p:blipFill>
        <p:spPr>
          <a:xfrm>
            <a:off x="6747778" y="502631"/>
            <a:ext cx="2894895" cy="2275987"/>
          </a:xfrm>
          <a:prstGeom prst="rect">
            <a:avLst/>
          </a:prstGeom>
        </p:spPr>
      </p:pic>
      <p:pic>
        <p:nvPicPr>
          <p:cNvPr id="11" name="图片 10">
            <a:extLst>
              <a:ext uri="{FF2B5EF4-FFF2-40B4-BE49-F238E27FC236}">
                <a16:creationId xmlns:a16="http://schemas.microsoft.com/office/drawing/2014/main" id="{FC66DC6E-392B-4BC0-8B4F-07191E53259B}"/>
              </a:ext>
            </a:extLst>
          </p:cNvPr>
          <p:cNvPicPr>
            <a:picLocks noChangeAspect="1"/>
          </p:cNvPicPr>
          <p:nvPr/>
        </p:nvPicPr>
        <p:blipFill>
          <a:blip r:embed="rId3"/>
          <a:stretch>
            <a:fillRect/>
          </a:stretch>
        </p:blipFill>
        <p:spPr>
          <a:xfrm>
            <a:off x="572190" y="2684399"/>
            <a:ext cx="11047619" cy="3942857"/>
          </a:xfrm>
          <a:prstGeom prst="rect">
            <a:avLst/>
          </a:prstGeom>
        </p:spPr>
      </p:pic>
      <p:sp>
        <p:nvSpPr>
          <p:cNvPr id="13" name="灯片编号占位符 3">
            <a:extLst>
              <a:ext uri="{FF2B5EF4-FFF2-40B4-BE49-F238E27FC236}">
                <a16:creationId xmlns:a16="http://schemas.microsoft.com/office/drawing/2014/main" id="{B177A3CC-117B-4CA1-BA3F-A6D125938A3D}"/>
              </a:ext>
            </a:extLst>
          </p:cNvPr>
          <p:cNvSpPr txBox="1">
            <a:spLocks/>
          </p:cNvSpPr>
          <p:nvPr/>
        </p:nvSpPr>
        <p:spPr>
          <a:xfrm>
            <a:off x="9196526" y="63563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pPr/>
              <a:t>17</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25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a:extLst>
              <a:ext uri="{FF2B5EF4-FFF2-40B4-BE49-F238E27FC236}">
                <a16:creationId xmlns:a16="http://schemas.microsoft.com/office/drawing/2014/main" id="{A3616EBA-99CB-40DF-8E07-07320CDF0BB2}"/>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18</a:t>
            </a:fld>
            <a:endParaRPr lang="zh-CN" altLang="en-US" sz="1400" dirty="0">
              <a:solidFill>
                <a:schemeClr val="tx1"/>
              </a:solidFill>
              <a:latin typeface="Arial" panose="020B0604020202020204" pitchFamily="34" charset="0"/>
              <a:cs typeface="Arial" panose="020B0604020202020204" pitchFamily="34" charset="0"/>
            </a:endParaRPr>
          </a:p>
        </p:txBody>
      </p:sp>
      <p:cxnSp>
        <p:nvCxnSpPr>
          <p:cNvPr id="4" name="直接连接符 3">
            <a:extLst>
              <a:ext uri="{FF2B5EF4-FFF2-40B4-BE49-F238E27FC236}">
                <a16:creationId xmlns:a16="http://schemas.microsoft.com/office/drawing/2014/main" id="{3850AEEB-F11B-4EA7-A1E2-B22679D70D1D}"/>
              </a:ext>
            </a:extLst>
          </p:cNvPr>
          <p:cNvCxnSpPr>
            <a:cxnSpLocks/>
          </p:cNvCxnSpPr>
          <p:nvPr/>
        </p:nvCxnSpPr>
        <p:spPr>
          <a:xfrm>
            <a:off x="537501" y="164035"/>
            <a:ext cx="0" cy="654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2161177D-54A5-44D8-897A-B2D3ECFB25CE}"/>
              </a:ext>
            </a:extLst>
          </p:cNvPr>
          <p:cNvSpPr txBox="1"/>
          <p:nvPr/>
        </p:nvSpPr>
        <p:spPr>
          <a:xfrm>
            <a:off x="775161" y="230744"/>
            <a:ext cx="4828683" cy="52891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altLang="zh-CN" sz="3200" b="1" dirty="0">
                <a:latin typeface="Arial" panose="020B0604020202020204" pitchFamily="34" charset="0"/>
                <a:ea typeface="+mj-ea"/>
                <a:cs typeface="Arial" panose="020B0604020202020204" pitchFamily="34" charset="0"/>
              </a:rPr>
              <a:t>Laser photon energy</a:t>
            </a:r>
            <a:r>
              <a:rPr lang="en-US" altLang="zh-CN" sz="3200" b="1" dirty="0">
                <a:latin typeface="Arial" panose="020B0604020202020204" pitchFamily="34" charset="0"/>
                <a:cs typeface="Arial" panose="020B0604020202020204" pitchFamily="34" charset="0"/>
              </a:rPr>
              <a:t> (2)</a:t>
            </a:r>
            <a:endParaRPr lang="en-US" altLang="zh-CN" sz="3200" b="1" dirty="0">
              <a:latin typeface="Arial" panose="020B0604020202020204" pitchFamily="34" charset="0"/>
              <a:ea typeface="+mj-ea"/>
              <a:cs typeface="Arial" panose="020B0604020202020204" pitchFamily="34" charset="0"/>
            </a:endParaRPr>
          </a:p>
        </p:txBody>
      </p:sp>
      <p:sp>
        <p:nvSpPr>
          <p:cNvPr id="6" name="文本框 5">
            <a:extLst>
              <a:ext uri="{FF2B5EF4-FFF2-40B4-BE49-F238E27FC236}">
                <a16:creationId xmlns:a16="http://schemas.microsoft.com/office/drawing/2014/main" id="{60AEF241-41FC-413D-BE72-6B816B9B443B}"/>
              </a:ext>
            </a:extLst>
          </p:cNvPr>
          <p:cNvSpPr txBox="1"/>
          <p:nvPr/>
        </p:nvSpPr>
        <p:spPr>
          <a:xfrm>
            <a:off x="558658" y="1009911"/>
            <a:ext cx="4365812" cy="1200329"/>
          </a:xfrm>
          <a:prstGeom prst="rect">
            <a:avLst/>
          </a:prstGeom>
          <a:noFill/>
        </p:spPr>
        <p:txBody>
          <a:bodyPr wrap="square" rtlCol="0">
            <a:spAutoFit/>
          </a:bodyPr>
          <a:lstStyle/>
          <a:p>
            <a:pPr marL="285750" indent="-285750">
              <a:buFont typeface="Wingdings" panose="05000000000000000000" pitchFamily="2" charset="2"/>
              <a:buChar char="Ø"/>
            </a:pPr>
            <a:r>
              <a:rPr lang="zh-CN" altLang="en-US" u="sng" dirty="0">
                <a:solidFill>
                  <a:srgbClr val="FF0000"/>
                </a:solidFill>
                <a:latin typeface="Arial" panose="020B0604020202020204" pitchFamily="34" charset="0"/>
                <a:cs typeface="Arial" panose="020B0604020202020204" pitchFamily="34" charset="0"/>
              </a:rPr>
              <a:t>激光单光子能量会影响：</a:t>
            </a:r>
            <a:endParaRPr lang="en-US" altLang="zh-CN" u="sng" dirty="0">
              <a:solidFill>
                <a:srgbClr val="FF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散射光子的能量</a:t>
            </a:r>
            <a:endParaRPr lang="en-US" altLang="zh-CN"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散射粒子的空间位置分布</a:t>
            </a:r>
            <a:endParaRPr lang="en-US" altLang="zh-CN"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dirty="0">
                <a:highlight>
                  <a:srgbClr val="FFFF00"/>
                </a:highlight>
                <a:latin typeface="Arial" panose="020B0604020202020204" pitchFamily="34" charset="0"/>
                <a:cs typeface="Arial" panose="020B0604020202020204" pitchFamily="34" charset="0"/>
              </a:rPr>
              <a:t>Compton back-scattering </a:t>
            </a:r>
            <a:r>
              <a:rPr lang="zh-CN" altLang="en-US" dirty="0">
                <a:highlight>
                  <a:srgbClr val="FFFF00"/>
                </a:highlight>
                <a:latin typeface="Arial" panose="020B0604020202020204" pitchFamily="34" charset="0"/>
                <a:cs typeface="Arial" panose="020B0604020202020204" pitchFamily="34" charset="0"/>
              </a:rPr>
              <a:t>截面</a:t>
            </a:r>
          </a:p>
        </p:txBody>
      </p:sp>
      <p:pic>
        <p:nvPicPr>
          <p:cNvPr id="7" name="图片 6">
            <a:extLst>
              <a:ext uri="{FF2B5EF4-FFF2-40B4-BE49-F238E27FC236}">
                <a16:creationId xmlns:a16="http://schemas.microsoft.com/office/drawing/2014/main" id="{1237FE67-D73F-4398-A2A7-4762CFCC0167}"/>
              </a:ext>
            </a:extLst>
          </p:cNvPr>
          <p:cNvPicPr>
            <a:picLocks noChangeAspect="1"/>
          </p:cNvPicPr>
          <p:nvPr/>
        </p:nvPicPr>
        <p:blipFill>
          <a:blip r:embed="rId2"/>
          <a:stretch>
            <a:fillRect/>
          </a:stretch>
        </p:blipFill>
        <p:spPr>
          <a:xfrm>
            <a:off x="4215127" y="2392802"/>
            <a:ext cx="4534050" cy="4146110"/>
          </a:xfrm>
          <a:prstGeom prst="rect">
            <a:avLst/>
          </a:prstGeom>
        </p:spPr>
      </p:pic>
    </p:spTree>
    <p:extLst>
      <p:ext uri="{BB962C8B-B14F-4D97-AF65-F5344CB8AC3E}">
        <p14:creationId xmlns:p14="http://schemas.microsoft.com/office/powerpoint/2010/main" val="198494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2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D59BDB6-2138-440E-AFC0-EE821321169A}"/>
              </a:ext>
            </a:extLst>
          </p:cNvPr>
          <p:cNvSpPr>
            <a:spLocks noGrp="1"/>
          </p:cNvSpPr>
          <p:nvPr>
            <p:ph type="title"/>
          </p:nvPr>
        </p:nvSpPr>
        <p:spPr>
          <a:xfrm>
            <a:off x="1664677" y="150290"/>
            <a:ext cx="8822453" cy="595939"/>
          </a:xfrm>
        </p:spPr>
        <p:txBody>
          <a:bodyPr>
            <a:normAutofit/>
          </a:body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Outline</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946D016C-638A-4527-8FA6-DC63B8BA852B}"/>
              </a:ext>
            </a:extLst>
          </p:cNvPr>
          <p:cNvSpPr txBox="1"/>
          <p:nvPr/>
        </p:nvSpPr>
        <p:spPr>
          <a:xfrm>
            <a:off x="3457541" y="2382559"/>
            <a:ext cx="6742902" cy="2092881"/>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Introduction </a:t>
            </a:r>
          </a:p>
          <a:p>
            <a:pPr marL="285750" indent="-285750">
              <a:buFont typeface="Arial" panose="020B0604020202020204" pitchFamily="34" charset="0"/>
              <a:buChar char="•"/>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Method</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and</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formula</a:t>
            </a:r>
          </a:p>
          <a:p>
            <a:pPr marL="285750" indent="-285750">
              <a:buFont typeface="Arial" panose="020B0604020202020204" pitchFamily="34" charset="0"/>
              <a:buChar char="•"/>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Discussion of the systematic uncertainties</a:t>
            </a:r>
          </a:p>
          <a:p>
            <a:pPr marL="285750" indent="-285750">
              <a:buFont typeface="Arial" panose="020B0604020202020204" pitchFamily="34" charset="0"/>
              <a:buChar char="•"/>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Discussion of the laser parameter</a:t>
            </a:r>
          </a:p>
          <a:p>
            <a:endParaRPr lang="zh-CN" altLang="en-US" dirty="0"/>
          </a:p>
        </p:txBody>
      </p:sp>
      <p:sp>
        <p:nvSpPr>
          <p:cNvPr id="5" name="灯片编号占位符 3">
            <a:extLst>
              <a:ext uri="{FF2B5EF4-FFF2-40B4-BE49-F238E27FC236}">
                <a16:creationId xmlns:a16="http://schemas.microsoft.com/office/drawing/2014/main" id="{37BB4D6C-C3E0-471A-AF16-6197590FB660}"/>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2</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A4896F7-319A-41DF-9199-500224E2E427}"/>
              </a:ext>
            </a:extLst>
          </p:cNvPr>
          <p:cNvPicPr>
            <a:picLocks noChangeAspect="1"/>
          </p:cNvPicPr>
          <p:nvPr/>
        </p:nvPicPr>
        <p:blipFill>
          <a:blip r:embed="rId2"/>
          <a:stretch>
            <a:fillRect/>
          </a:stretch>
        </p:blipFill>
        <p:spPr>
          <a:xfrm>
            <a:off x="2002032" y="1216168"/>
            <a:ext cx="2758688" cy="2725517"/>
          </a:xfrm>
          <a:prstGeom prst="rect">
            <a:avLst/>
          </a:prstGeom>
        </p:spPr>
      </p:pic>
      <p:pic>
        <p:nvPicPr>
          <p:cNvPr id="3" name="图片 2">
            <a:extLst>
              <a:ext uri="{FF2B5EF4-FFF2-40B4-BE49-F238E27FC236}">
                <a16:creationId xmlns:a16="http://schemas.microsoft.com/office/drawing/2014/main" id="{FE40A579-0F9F-4594-92B5-52A32D63326C}"/>
              </a:ext>
            </a:extLst>
          </p:cNvPr>
          <p:cNvPicPr>
            <a:picLocks noChangeAspect="1"/>
          </p:cNvPicPr>
          <p:nvPr/>
        </p:nvPicPr>
        <p:blipFill>
          <a:blip r:embed="rId3"/>
          <a:stretch>
            <a:fillRect/>
          </a:stretch>
        </p:blipFill>
        <p:spPr>
          <a:xfrm>
            <a:off x="10401176" y="52063"/>
            <a:ext cx="1676925" cy="871215"/>
          </a:xfrm>
          <a:prstGeom prst="rect">
            <a:avLst/>
          </a:prstGeom>
        </p:spPr>
      </p:pic>
      <p:sp>
        <p:nvSpPr>
          <p:cNvPr id="7" name="标题 1">
            <a:extLst>
              <a:ext uri="{FF2B5EF4-FFF2-40B4-BE49-F238E27FC236}">
                <a16:creationId xmlns:a16="http://schemas.microsoft.com/office/drawing/2014/main" id="{4D59BDB6-2138-440E-AFC0-EE821321169A}"/>
              </a:ext>
            </a:extLst>
          </p:cNvPr>
          <p:cNvSpPr>
            <a:spLocks noGrp="1"/>
          </p:cNvSpPr>
          <p:nvPr>
            <p:ph type="title"/>
          </p:nvPr>
        </p:nvSpPr>
        <p:spPr>
          <a:xfrm>
            <a:off x="1664677" y="150290"/>
            <a:ext cx="8822453" cy="595939"/>
          </a:xfrm>
        </p:spPr>
        <p:txBody>
          <a:bodyPr>
            <a:normAutofit/>
          </a:body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Motivation</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92F3F076-9CAC-405F-93B0-CCF211F4A9F7}"/>
              </a:ext>
            </a:extLst>
          </p:cNvPr>
          <p:cNvSpPr txBox="1"/>
          <p:nvPr/>
        </p:nvSpPr>
        <p:spPr>
          <a:xfrm>
            <a:off x="263372" y="738456"/>
            <a:ext cx="9200224" cy="400110"/>
          </a:xfrm>
          <a:prstGeom prst="rect">
            <a:avLst/>
          </a:prstGeom>
          <a:noFill/>
        </p:spPr>
        <p:txBody>
          <a:bodyPr wrap="square" rtlCol="0">
            <a:spAutoFit/>
          </a:bodyPr>
          <a:lstStyle/>
          <a:p>
            <a:pPr marL="285750" indent="-285750">
              <a:buFont typeface="Wingdings" panose="05000000000000000000" pitchFamily="2" charset="2"/>
              <a:buChar char="p"/>
            </a:pPr>
            <a:r>
              <a:rPr lang="en-US" altLang="zh-CN" sz="2000" dirty="0">
                <a:latin typeface="Arial" panose="020B0604020202020204" pitchFamily="34" charset="0"/>
                <a:cs typeface="Arial" panose="020B0604020202020204" pitchFamily="34" charset="0"/>
              </a:rPr>
              <a:t>CEPC</a:t>
            </a:r>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A precise Higgs factory and W/Z factory</a:t>
            </a:r>
            <a:endParaRPr lang="zh-CN" altLang="en-US" sz="2000" dirty="0">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13A11652-6FC4-49EB-9AC9-C0CBF720145E}"/>
              </a:ext>
            </a:extLst>
          </p:cNvPr>
          <p:cNvSpPr txBox="1"/>
          <p:nvPr/>
        </p:nvSpPr>
        <p:spPr>
          <a:xfrm>
            <a:off x="11887658" y="6501750"/>
            <a:ext cx="267692"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3</a:t>
            </a:r>
            <a:endParaRPr lang="zh-CN" alt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707E941-9648-456A-B614-F18C61E74987}"/>
                  </a:ext>
                </a:extLst>
              </p:cNvPr>
              <p:cNvSpPr txBox="1"/>
              <p:nvPr/>
            </p:nvSpPr>
            <p:spPr>
              <a:xfrm>
                <a:off x="8267040" y="4737278"/>
                <a:ext cx="8296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5.9</m:t>
                      </m:r>
                      <m:r>
                        <a:rPr lang="en-US" altLang="zh-CN" i="1">
                          <a:latin typeface="Cambria Math" panose="02040503050406030204" pitchFamily="18" charset="0"/>
                        </a:rPr>
                        <m:t>𝑀𝑒𝑉</m:t>
                      </m:r>
                    </m:oMath>
                  </m:oMathPara>
                </a14:m>
                <a:endParaRPr lang="zh-CN" altLang="en-US" dirty="0"/>
              </a:p>
            </p:txBody>
          </p:sp>
        </mc:Choice>
        <mc:Fallback xmlns="">
          <p:sp>
            <p:nvSpPr>
              <p:cNvPr id="23" name="文本框 22">
                <a:extLst>
                  <a:ext uri="{FF2B5EF4-FFF2-40B4-BE49-F238E27FC236}">
                    <a16:creationId xmlns:a16="http://schemas.microsoft.com/office/drawing/2014/main" id="{E707E941-9648-456A-B614-F18C61E74987}"/>
                  </a:ext>
                </a:extLst>
              </p:cNvPr>
              <p:cNvSpPr txBox="1">
                <a:spLocks noRot="1" noChangeAspect="1" noMove="1" noResize="1" noEditPoints="1" noAdjustHandles="1" noChangeArrowheads="1" noChangeShapeType="1" noTextEdit="1"/>
              </p:cNvSpPr>
              <p:nvPr/>
            </p:nvSpPr>
            <p:spPr>
              <a:xfrm>
                <a:off x="8267040" y="4737278"/>
                <a:ext cx="829651" cy="276999"/>
              </a:xfrm>
              <a:prstGeom prst="rect">
                <a:avLst/>
              </a:prstGeom>
              <a:blipFill>
                <a:blip r:embed="rId4"/>
                <a:stretch>
                  <a:fillRect l="-5882" r="-5882"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6" name="表格 25">
                <a:extLst>
                  <a:ext uri="{FF2B5EF4-FFF2-40B4-BE49-F238E27FC236}">
                    <a16:creationId xmlns:a16="http://schemas.microsoft.com/office/drawing/2014/main" id="{01B0732A-A9BD-4185-AB17-273707F07D3A}"/>
                  </a:ext>
                </a:extLst>
              </p:cNvPr>
              <p:cNvGraphicFramePr>
                <a:graphicFrameLocks noGrp="1"/>
              </p:cNvGraphicFramePr>
              <p:nvPr>
                <p:extLst>
                  <p:ext uri="{D42A27DB-BD31-4B8C-83A1-F6EECF244321}">
                    <p14:modId xmlns:p14="http://schemas.microsoft.com/office/powerpoint/2010/main" val="1921092677"/>
                  </p:ext>
                </p:extLst>
              </p:nvPr>
            </p:nvGraphicFramePr>
            <p:xfrm>
              <a:off x="457673" y="4050066"/>
              <a:ext cx="5848052" cy="2654046"/>
            </p:xfrm>
            <a:graphic>
              <a:graphicData uri="http://schemas.openxmlformats.org/drawingml/2006/table">
                <a:tbl>
                  <a:tblPr firstRow="1" bandRow="1">
                    <a:tableStyleId>{5C22544A-7EE6-4342-B048-85BDC9FD1C3A}</a:tableStyleId>
                  </a:tblPr>
                  <a:tblGrid>
                    <a:gridCol w="2125435">
                      <a:extLst>
                        <a:ext uri="{9D8B030D-6E8A-4147-A177-3AD203B41FA5}">
                          <a16:colId xmlns:a16="http://schemas.microsoft.com/office/drawing/2014/main" val="3433488103"/>
                        </a:ext>
                      </a:extLst>
                    </a:gridCol>
                    <a:gridCol w="906630">
                      <a:extLst>
                        <a:ext uri="{9D8B030D-6E8A-4147-A177-3AD203B41FA5}">
                          <a16:colId xmlns:a16="http://schemas.microsoft.com/office/drawing/2014/main" val="2213300852"/>
                        </a:ext>
                      </a:extLst>
                    </a:gridCol>
                    <a:gridCol w="1562470">
                      <a:extLst>
                        <a:ext uri="{9D8B030D-6E8A-4147-A177-3AD203B41FA5}">
                          <a16:colId xmlns:a16="http://schemas.microsoft.com/office/drawing/2014/main" val="2161685297"/>
                        </a:ext>
                      </a:extLst>
                    </a:gridCol>
                    <a:gridCol w="1253517">
                      <a:extLst>
                        <a:ext uri="{9D8B030D-6E8A-4147-A177-3AD203B41FA5}">
                          <a16:colId xmlns:a16="http://schemas.microsoft.com/office/drawing/2014/main" val="2806998162"/>
                        </a:ext>
                      </a:extLst>
                    </a:gridCol>
                  </a:tblGrid>
                  <a:tr h="29022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Operation mode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𝑍</m:t>
                              </m:r>
                            </m:oMath>
                          </a14:m>
                          <a:r>
                            <a:rPr lang="en-US" altLang="zh-CN" sz="1400" dirty="0">
                              <a:solidFill>
                                <a:schemeClr val="tx1"/>
                              </a:solidFill>
                              <a:latin typeface="Times New Roman" panose="02020603050405020304" pitchFamily="18" charset="0"/>
                              <a:cs typeface="Times New Roman" panose="02020603050405020304" pitchFamily="18" charset="0"/>
                            </a:rPr>
                            <a:t> factory</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𝑊</m:t>
                              </m:r>
                            </m:oMath>
                          </a14:m>
                          <a:r>
                            <a:rPr lang="en-US" altLang="zh-CN" sz="1400" dirty="0">
                              <a:solidFill>
                                <a:schemeClr val="tx1"/>
                              </a:solidFill>
                              <a:latin typeface="Times New Roman" panose="02020603050405020304" pitchFamily="18" charset="0"/>
                              <a:cs typeface="Times New Roman" panose="02020603050405020304" pitchFamily="18" charset="0"/>
                            </a:rPr>
                            <a:t> threshold scan</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Higgs factory</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0983720"/>
                      </a:ext>
                    </a:extLst>
                  </a:tr>
                  <a:tr h="292397">
                    <a:tc>
                      <a:txBody>
                        <a:bodyPr/>
                        <a:lstStyle/>
                        <a:p>
                          <a:pPr algn="l"/>
                          <a14:m>
                            <m:oMath xmlns:m="http://schemas.openxmlformats.org/officeDocument/2006/math">
                              <m:rad>
                                <m:radPr>
                                  <m:degHide m:val="on"/>
                                  <m:ctrlPr>
                                    <a:rPr lang="zh-CN" altLang="en-US" sz="1400" i="1" smtClean="0">
                                      <a:solidFill>
                                        <a:schemeClr val="tx1"/>
                                      </a:solidFill>
                                      <a:latin typeface="Cambria Math" panose="02040503050406030204" pitchFamily="18" charset="0"/>
                                    </a:rPr>
                                  </m:ctrlPr>
                                </m:radPr>
                                <m:deg/>
                                <m:e>
                                  <m:r>
                                    <a:rPr lang="en-US" altLang="zh-CN" sz="1400" b="0" i="1" smtClean="0">
                                      <a:solidFill>
                                        <a:schemeClr val="tx1"/>
                                      </a:solidFill>
                                      <a:latin typeface="Cambria Math" panose="02040503050406030204" pitchFamily="18" charset="0"/>
                                    </a:rPr>
                                    <m:t>𝑠</m:t>
                                  </m:r>
                                </m:e>
                              </m:rad>
                            </m:oMath>
                          </a14:m>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(GeV)</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91.2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158-172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240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628433"/>
                      </a:ext>
                    </a:extLst>
                  </a:tr>
                  <a:tr h="29022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L(</a:t>
                          </a:r>
                          <a14:m>
                            <m:oMath xmlns:m="http://schemas.openxmlformats.org/officeDocument/2006/math">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10</m:t>
                                  </m:r>
                                </m:e>
                                <m:sup>
                                  <m:r>
                                    <a:rPr lang="en-US" altLang="zh-CN" sz="1400" b="0" i="1" smtClean="0">
                                      <a:solidFill>
                                        <a:schemeClr val="tx1"/>
                                      </a:solidFill>
                                      <a:latin typeface="Cambria Math" panose="02040503050406030204" pitchFamily="18" charset="0"/>
                                    </a:rPr>
                                    <m:t>34</m:t>
                                  </m:r>
                                </m:sup>
                              </m:sSup>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𝑐𝑚</m:t>
                                  </m:r>
                                </m:e>
                                <m:sup>
                                  <m:r>
                                    <a:rPr lang="en-US" altLang="zh-CN" sz="1400" b="0" i="1" smtClean="0">
                                      <a:solidFill>
                                        <a:schemeClr val="tx1"/>
                                      </a:solidFill>
                                      <a:latin typeface="Cambria Math" panose="02040503050406030204" pitchFamily="18" charset="0"/>
                                    </a:rPr>
                                    <m:t>−2</m:t>
                                  </m:r>
                                </m:sup>
                              </m:sSup>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𝑠</m:t>
                                  </m:r>
                                </m:e>
                                <m:sup>
                                  <m:r>
                                    <a:rPr lang="en-US" altLang="zh-CN" sz="1400" b="0" i="1" smtClean="0">
                                      <a:solidFill>
                                        <a:schemeClr val="tx1"/>
                                      </a:solidFill>
                                      <a:latin typeface="Cambria Math" panose="02040503050406030204" pitchFamily="18" charset="0"/>
                                    </a:rPr>
                                    <m:t>−1</m:t>
                                  </m:r>
                                </m:sup>
                              </m:sSup>
                            </m:oMath>
                          </a14:m>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16-32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3</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883631"/>
                      </a:ext>
                    </a:extLst>
                  </a:tr>
                  <a:tr h="29022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Running time(years)</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7</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394079"/>
                      </a:ext>
                    </a:extLst>
                  </a:tr>
                  <a:tr h="29022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Integrated Luminosity(</a:t>
                          </a:r>
                          <a14:m>
                            <m:oMath xmlns:m="http://schemas.openxmlformats.org/officeDocument/2006/math">
                              <m:sSup>
                                <m:sSupPr>
                                  <m:ctrlPr>
                                    <a:rPr lang="en-US" altLang="zh-CN" sz="1400" i="1" smtClean="0">
                                      <a:solidFill>
                                        <a:schemeClr val="tx1"/>
                                      </a:solidFill>
                                      <a:latin typeface="Cambria Math" panose="02040503050406030204" pitchFamily="18" charset="0"/>
                                      <a:cs typeface="Times New Roman" panose="02020603050405020304" pitchFamily="18" charset="0"/>
                                    </a:rPr>
                                  </m:ctrlPr>
                                </m:sSupPr>
                                <m:e>
                                  <m:r>
                                    <a:rPr lang="en-US" altLang="zh-CN" sz="1400" b="0" i="1" smtClean="0">
                                      <a:solidFill>
                                        <a:schemeClr val="tx1"/>
                                      </a:solidFill>
                                      <a:latin typeface="Cambria Math" panose="02040503050406030204" pitchFamily="18" charset="0"/>
                                      <a:cs typeface="Times New Roman" panose="02020603050405020304" pitchFamily="18" charset="0"/>
                                    </a:rPr>
                                    <m:t>𝑎𝑏</m:t>
                                  </m:r>
                                </m:e>
                                <m:sup>
                                  <m:r>
                                    <a:rPr lang="en-US" altLang="zh-CN" sz="1400" b="0" i="1" smtClean="0">
                                      <a:solidFill>
                                        <a:schemeClr val="tx1"/>
                                      </a:solidFill>
                                      <a:latin typeface="Cambria Math" panose="02040503050406030204" pitchFamily="18" charset="0"/>
                                      <a:cs typeface="Times New Roman" panose="02020603050405020304" pitchFamily="18" charset="0"/>
                                    </a:rPr>
                                    <m:t>−1</m:t>
                                  </m:r>
                                </m:sup>
                              </m:sSup>
                            </m:oMath>
                          </a14:m>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8-16</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2.6</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5.6</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851420"/>
                      </a:ext>
                    </a:extLst>
                  </a:tr>
                  <a:tr h="29022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Higgs yield</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10</m:t>
                                    </m:r>
                                  </m:e>
                                  <m:sup>
                                    <m:r>
                                      <a:rPr lang="en-US" altLang="zh-CN" sz="1400" b="0" i="1" smtClean="0">
                                        <a:solidFill>
                                          <a:schemeClr val="tx1"/>
                                        </a:solidFill>
                                        <a:latin typeface="Cambria Math" panose="02040503050406030204" pitchFamily="18" charset="0"/>
                                      </a:rPr>
                                      <m:t>6</m:t>
                                    </m:r>
                                  </m:sup>
                                </m:sSup>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492151"/>
                      </a:ext>
                    </a:extLst>
                  </a:tr>
                  <a:tr h="290220">
                    <a:tc>
                      <a:txBody>
                        <a:bodyPr/>
                        <a:lstStyle/>
                        <a:p>
                          <a:pPr algn="l"/>
                          <a14:m>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𝑊</m:t>
                              </m:r>
                            </m:oMath>
                          </a14:m>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yield</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10</m:t>
                                    </m:r>
                                  </m:e>
                                  <m:sup>
                                    <m:r>
                                      <a:rPr lang="en-US" altLang="zh-CN" sz="1400" b="0" i="1" smtClean="0">
                                        <a:solidFill>
                                          <a:schemeClr val="tx1"/>
                                        </a:solidFill>
                                        <a:latin typeface="Cambria Math" panose="02040503050406030204" pitchFamily="18" charset="0"/>
                                      </a:rPr>
                                      <m:t>7</m:t>
                                    </m:r>
                                  </m:sup>
                                </m:sSup>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10</m:t>
                                    </m:r>
                                  </m:e>
                                  <m:sup>
                                    <m:r>
                                      <a:rPr lang="en-US" altLang="zh-CN" sz="1400" b="0" i="1" smtClean="0">
                                        <a:solidFill>
                                          <a:schemeClr val="tx1"/>
                                        </a:solidFill>
                                        <a:latin typeface="Cambria Math" panose="02040503050406030204" pitchFamily="18" charset="0"/>
                                      </a:rPr>
                                      <m:t>8</m:t>
                                    </m:r>
                                  </m:sup>
                                </m:sSup>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3534503"/>
                      </a:ext>
                    </a:extLst>
                  </a:tr>
                  <a:tr h="290220">
                    <a:tc>
                      <a:txBody>
                        <a:bodyPr/>
                        <a:lstStyle/>
                        <a:p>
                          <a:pPr algn="l"/>
                          <a14:m>
                            <m:oMath xmlns:m="http://schemas.openxmlformats.org/officeDocument/2006/math">
                              <m:r>
                                <a:rPr lang="en-US" altLang="zh-CN" sz="1400" i="1" dirty="0" smtClean="0">
                                  <a:solidFill>
                                    <a:schemeClr val="tx1"/>
                                  </a:solidFill>
                                  <a:latin typeface="Cambria Math" panose="02040503050406030204" pitchFamily="18" charset="0"/>
                                  <a:cs typeface="Times New Roman" panose="02020603050405020304" pitchFamily="18" charset="0"/>
                                </a:rPr>
                                <m:t>𝑍</m:t>
                              </m:r>
                            </m:oMath>
                          </a14:m>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yield</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10</m:t>
                                    </m:r>
                                  </m:e>
                                  <m:sup>
                                    <m:r>
                                      <a:rPr lang="en-US" altLang="zh-CN" sz="1400" b="0" i="1" smtClean="0">
                                        <a:solidFill>
                                          <a:schemeClr val="tx1"/>
                                        </a:solidFill>
                                        <a:latin typeface="Cambria Math" panose="02040503050406030204" pitchFamily="18" charset="0"/>
                                      </a:rPr>
                                      <m:t>11−12</m:t>
                                    </m:r>
                                  </m:sup>
                                </m:sSup>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10</m:t>
                                    </m:r>
                                  </m:e>
                                  <m:sup>
                                    <m:r>
                                      <a:rPr lang="en-US" altLang="zh-CN" sz="1400" b="0" i="1" smtClean="0">
                                        <a:solidFill>
                                          <a:schemeClr val="tx1"/>
                                        </a:solidFill>
                                        <a:latin typeface="Cambria Math" panose="02040503050406030204" pitchFamily="18" charset="0"/>
                                      </a:rPr>
                                      <m:t>9</m:t>
                                    </m:r>
                                  </m:sup>
                                </m:sSup>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sz="1400" i="1" smtClean="0">
                                        <a:solidFill>
                                          <a:schemeClr val="tx1"/>
                                        </a:solidFill>
                                        <a:latin typeface="Cambria Math" panose="02040503050406030204" pitchFamily="18" charset="0"/>
                                      </a:rPr>
                                    </m:ctrlPr>
                                  </m:sSupPr>
                                  <m:e>
                                    <m:r>
                                      <a:rPr lang="en-US" altLang="zh-CN" sz="1400" b="0" i="1" smtClean="0">
                                        <a:solidFill>
                                          <a:schemeClr val="tx1"/>
                                        </a:solidFill>
                                        <a:latin typeface="Cambria Math" panose="02040503050406030204" pitchFamily="18" charset="0"/>
                                      </a:rPr>
                                      <m:t>10</m:t>
                                    </m:r>
                                  </m:e>
                                  <m:sup>
                                    <m:r>
                                      <a:rPr lang="en-US" altLang="zh-CN" sz="1400" b="0" i="1" smtClean="0">
                                        <a:solidFill>
                                          <a:schemeClr val="tx1"/>
                                        </a:solidFill>
                                        <a:latin typeface="Cambria Math" panose="02040503050406030204" pitchFamily="18" charset="0"/>
                                      </a:rPr>
                                      <m:t>9</m:t>
                                    </m:r>
                                  </m:sup>
                                </m:sSup>
                              </m:oMath>
                            </m:oMathPara>
                          </a14:m>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291148"/>
                      </a:ext>
                    </a:extLst>
                  </a:tr>
                </a:tbl>
              </a:graphicData>
            </a:graphic>
          </p:graphicFrame>
        </mc:Choice>
        <mc:Fallback xmlns="">
          <p:graphicFrame>
            <p:nvGraphicFramePr>
              <p:cNvPr id="26" name="表格 25">
                <a:extLst>
                  <a:ext uri="{FF2B5EF4-FFF2-40B4-BE49-F238E27FC236}">
                    <a16:creationId xmlns:a16="http://schemas.microsoft.com/office/drawing/2014/main" id="{01B0732A-A9BD-4185-AB17-273707F07D3A}"/>
                  </a:ext>
                </a:extLst>
              </p:cNvPr>
              <p:cNvGraphicFramePr>
                <a:graphicFrameLocks noGrp="1"/>
              </p:cNvGraphicFramePr>
              <p:nvPr>
                <p:extLst>
                  <p:ext uri="{D42A27DB-BD31-4B8C-83A1-F6EECF244321}">
                    <p14:modId xmlns:p14="http://schemas.microsoft.com/office/powerpoint/2010/main" val="1921092677"/>
                  </p:ext>
                </p:extLst>
              </p:nvPr>
            </p:nvGraphicFramePr>
            <p:xfrm>
              <a:off x="457673" y="4050066"/>
              <a:ext cx="5848052" cy="2654046"/>
            </p:xfrm>
            <a:graphic>
              <a:graphicData uri="http://schemas.openxmlformats.org/drawingml/2006/table">
                <a:tbl>
                  <a:tblPr firstRow="1" bandRow="1">
                    <a:tableStyleId>{5C22544A-7EE6-4342-B048-85BDC9FD1C3A}</a:tableStyleId>
                  </a:tblPr>
                  <a:tblGrid>
                    <a:gridCol w="2125435">
                      <a:extLst>
                        <a:ext uri="{9D8B030D-6E8A-4147-A177-3AD203B41FA5}">
                          <a16:colId xmlns:a16="http://schemas.microsoft.com/office/drawing/2014/main" val="3433488103"/>
                        </a:ext>
                      </a:extLst>
                    </a:gridCol>
                    <a:gridCol w="906630">
                      <a:extLst>
                        <a:ext uri="{9D8B030D-6E8A-4147-A177-3AD203B41FA5}">
                          <a16:colId xmlns:a16="http://schemas.microsoft.com/office/drawing/2014/main" val="2213300852"/>
                        </a:ext>
                      </a:extLst>
                    </a:gridCol>
                    <a:gridCol w="1562470">
                      <a:extLst>
                        <a:ext uri="{9D8B030D-6E8A-4147-A177-3AD203B41FA5}">
                          <a16:colId xmlns:a16="http://schemas.microsoft.com/office/drawing/2014/main" val="2161685297"/>
                        </a:ext>
                      </a:extLst>
                    </a:gridCol>
                    <a:gridCol w="1253517">
                      <a:extLst>
                        <a:ext uri="{9D8B030D-6E8A-4147-A177-3AD203B41FA5}">
                          <a16:colId xmlns:a16="http://schemas.microsoft.com/office/drawing/2014/main" val="2806998162"/>
                        </a:ext>
                      </a:extLst>
                    </a:gridCol>
                  </a:tblGrid>
                  <a:tr h="30480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Operation mode</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34228" t="-2000" r="-310738" b="-792000"/>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94531" t="-2000" r="-80859" b="-792000"/>
                          </a:stretch>
                        </a:blip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Higgs factory</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0983720"/>
                      </a:ext>
                    </a:extLst>
                  </a:tr>
                  <a:tr h="307086">
                    <a:tc>
                      <a:txBody>
                        <a:bodyPr/>
                        <a:lstStyle/>
                        <a:p>
                          <a:endParaRPr lang="zh-CN"/>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00000" r="-175358" b="-676471"/>
                          </a:stretch>
                        </a:blip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91.2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158-172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240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628433"/>
                      </a:ext>
                    </a:extLst>
                  </a:tr>
                  <a:tr h="3048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204000" r="-175358" b="-590000"/>
                          </a:stretch>
                        </a:blip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16-32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3</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883631"/>
                      </a:ext>
                    </a:extLst>
                  </a:tr>
                  <a:tr h="30480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Running time(years)</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7</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394079"/>
                      </a:ext>
                    </a:extLst>
                  </a:tr>
                  <a:tr h="51816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237647" r="-175358" b="-188235"/>
                          </a:stretch>
                        </a:blip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8-16</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2.6</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5.6</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851420"/>
                      </a:ext>
                    </a:extLst>
                  </a:tr>
                  <a:tr h="304800">
                    <a:tc>
                      <a:txBody>
                        <a:bodyPr/>
                        <a:lstStyle/>
                        <a:p>
                          <a:pPr algn="l"/>
                          <a:r>
                            <a:rPr lang="en-US" altLang="zh-CN" sz="1400" dirty="0">
                              <a:solidFill>
                                <a:schemeClr val="tx1"/>
                              </a:solidFill>
                              <a:latin typeface="Times New Roman" panose="02020603050405020304" pitchFamily="18" charset="0"/>
                              <a:cs typeface="Times New Roman" panose="02020603050405020304" pitchFamily="18" charset="0"/>
                            </a:rPr>
                            <a:t>Higgs yield</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66019" t="-574000" r="-485" b="-220000"/>
                          </a:stretch>
                        </a:blipFill>
                      </a:tcPr>
                    </a:tc>
                    <a:extLst>
                      <a:ext uri="{0D108BD9-81ED-4DB2-BD59-A6C34878D82A}">
                        <a16:rowId xmlns:a16="http://schemas.microsoft.com/office/drawing/2014/main" val="2850492151"/>
                      </a:ext>
                    </a:extLst>
                  </a:tr>
                  <a:tr h="3048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674000" r="-175358" b="-120000"/>
                          </a:stretch>
                        </a:blip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94531" t="-674000" r="-80859" b="-120000"/>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366019" t="-674000" r="-485" b="-120000"/>
                          </a:stretch>
                        </a:blipFill>
                      </a:tcPr>
                    </a:tc>
                    <a:extLst>
                      <a:ext uri="{0D108BD9-81ED-4DB2-BD59-A6C34878D82A}">
                        <a16:rowId xmlns:a16="http://schemas.microsoft.com/office/drawing/2014/main" val="2153534503"/>
                      </a:ext>
                    </a:extLst>
                  </a:tr>
                  <a:tr h="3048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774000" r="-175358" b="-20000"/>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34228" t="-774000" r="-310738" b="-20000"/>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94531" t="-774000" r="-80859" b="-20000"/>
                          </a:stretch>
                        </a:blip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66019" t="-774000" r="-485" b="-20000"/>
                          </a:stretch>
                        </a:blipFill>
                      </a:tcPr>
                    </a:tc>
                    <a:extLst>
                      <a:ext uri="{0D108BD9-81ED-4DB2-BD59-A6C34878D82A}">
                        <a16:rowId xmlns:a16="http://schemas.microsoft.com/office/drawing/2014/main" val="3201291148"/>
                      </a:ext>
                    </a:extLst>
                  </a:tr>
                </a:tbl>
              </a:graphicData>
            </a:graphic>
          </p:graphicFrame>
        </mc:Fallback>
      </mc:AlternateContent>
      <p:sp>
        <p:nvSpPr>
          <p:cNvPr id="18" name="object 9">
            <a:extLst>
              <a:ext uri="{FF2B5EF4-FFF2-40B4-BE49-F238E27FC236}">
                <a16:creationId xmlns:a16="http://schemas.microsoft.com/office/drawing/2014/main" id="{0EDD922C-1CF8-47C2-B7CD-8FDAEBEFE5A1}"/>
              </a:ext>
            </a:extLst>
          </p:cNvPr>
          <p:cNvSpPr/>
          <p:nvPr/>
        </p:nvSpPr>
        <p:spPr>
          <a:xfrm flipV="1">
            <a:off x="8580935" y="6474024"/>
            <a:ext cx="3574415" cy="76200"/>
          </a:xfrm>
          <a:prstGeom prst="rect">
            <a:avLst/>
          </a:prstGeom>
          <a:blipFill>
            <a:blip r:embed="rId6" cstate="print"/>
            <a:stretch>
              <a:fillRect/>
            </a:stretch>
          </a:blipFill>
        </p:spPr>
        <p:txBody>
          <a:bodyPr wrap="square" lIns="0" tIns="0" rIns="0" bIns="0" rtlCol="0"/>
          <a:lstStyle/>
          <a:p>
            <a:endParaRPr dirty="0"/>
          </a:p>
        </p:txBody>
      </p:sp>
      <p:sp>
        <p:nvSpPr>
          <p:cNvPr id="21" name="object 8">
            <a:extLst>
              <a:ext uri="{FF2B5EF4-FFF2-40B4-BE49-F238E27FC236}">
                <a16:creationId xmlns:a16="http://schemas.microsoft.com/office/drawing/2014/main" id="{4463F007-9428-44BF-A922-285DB827E26E}"/>
              </a:ext>
            </a:extLst>
          </p:cNvPr>
          <p:cNvSpPr/>
          <p:nvPr/>
        </p:nvSpPr>
        <p:spPr>
          <a:xfrm flipV="1">
            <a:off x="6908159" y="5513763"/>
            <a:ext cx="3804285" cy="76200"/>
          </a:xfrm>
          <a:prstGeom prst="rect">
            <a:avLst/>
          </a:prstGeom>
          <a:blipFill>
            <a:blip r:embed="rId7" cstate="print"/>
            <a:stretch>
              <a:fillRect/>
            </a:stretch>
          </a:blipFill>
        </p:spPr>
        <p:txBody>
          <a:bodyPr wrap="square" lIns="0" tIns="0" rIns="0" bIns="0" rtlCol="0"/>
          <a:lstStyle/>
          <a:p>
            <a:endParaRPr dirty="0"/>
          </a:p>
        </p:txBody>
      </p:sp>
      <p:sp>
        <p:nvSpPr>
          <p:cNvPr id="22" name="文本框 21">
            <a:extLst>
              <a:ext uri="{FF2B5EF4-FFF2-40B4-BE49-F238E27FC236}">
                <a16:creationId xmlns:a16="http://schemas.microsoft.com/office/drawing/2014/main" id="{8E29F3E4-FC97-4C9E-BAC1-2D976F433E6F}"/>
              </a:ext>
            </a:extLst>
          </p:cNvPr>
          <p:cNvSpPr txBox="1"/>
          <p:nvPr/>
        </p:nvSpPr>
        <p:spPr>
          <a:xfrm>
            <a:off x="7691017" y="5689778"/>
            <a:ext cx="3922590" cy="646331"/>
          </a:xfrm>
          <a:prstGeom prst="rect">
            <a:avLst/>
          </a:prstGeom>
          <a:noFill/>
          <a:ln>
            <a:noFill/>
            <a:prstDash val="sysDash"/>
          </a:ln>
        </p:spPr>
        <p:txBody>
          <a:bodyPr wrap="square" rtlCol="0">
            <a:spAutoFit/>
          </a:bodyPr>
          <a:lstStyle/>
          <a:p>
            <a:pPr algn="just"/>
            <a:r>
              <a:rPr lang="zh-CN" altLang="en-US" dirty="0">
                <a:ea typeface="宋体" panose="02010600030101010101" pitchFamily="2" charset="-122"/>
                <a:sym typeface="+mn-ea"/>
              </a:rPr>
              <a:t>束流能量误差的水平要求：</a:t>
            </a:r>
            <a:endParaRPr lang="en-US" altLang="zh-CN" dirty="0">
              <a:ea typeface="宋体" panose="02010600030101010101" pitchFamily="2" charset="-122"/>
              <a:sym typeface="+mn-ea"/>
            </a:endParaRPr>
          </a:p>
          <a:p>
            <a:pPr algn="just"/>
            <a:r>
              <a:rPr lang="en-US" altLang="zh-CN" i="1" dirty="0">
                <a:latin typeface="Times New Roman" panose="02020603050405020304" pitchFamily="18" charset="0"/>
                <a:ea typeface="宋体" panose="02010600030101010101" pitchFamily="2" charset="-122"/>
                <a:cs typeface="Times New Roman" panose="02020603050405020304" pitchFamily="18" charset="0"/>
                <a:sym typeface="+mn-ea"/>
              </a:rPr>
              <a:t>1MeV@120GeV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100keV@Z pole</a:t>
            </a:r>
            <a:endParaRPr lang="en-US" altLang="zh-CN" i="1"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25" name="图片 24" descr="捕获">
            <a:extLst>
              <a:ext uri="{FF2B5EF4-FFF2-40B4-BE49-F238E27FC236}">
                <a16:creationId xmlns:a16="http://schemas.microsoft.com/office/drawing/2014/main" id="{2BEE04E8-B36C-49C6-85CD-1FB007472535}"/>
              </a:ext>
            </a:extLst>
          </p:cNvPr>
          <p:cNvPicPr>
            <a:picLocks noChangeAspect="1"/>
          </p:cNvPicPr>
          <p:nvPr/>
        </p:nvPicPr>
        <p:blipFill>
          <a:blip r:embed="rId8"/>
          <a:stretch>
            <a:fillRect/>
          </a:stretch>
        </p:blipFill>
        <p:spPr>
          <a:xfrm>
            <a:off x="8073702" y="1094698"/>
            <a:ext cx="3157220" cy="2306955"/>
          </a:xfrm>
          <a:prstGeom prst="rect">
            <a:avLst/>
          </a:prstGeom>
        </p:spPr>
      </p:pic>
      <mc:AlternateContent xmlns:mc="http://schemas.openxmlformats.org/markup-compatibility/2006" xmlns:a14="http://schemas.microsoft.com/office/drawing/2010/main">
        <mc:Choice Requires="a14">
          <p:sp>
            <p:nvSpPr>
              <p:cNvPr id="27" name="对象 26">
                <a:hlinkClick r:id="" action="ppaction://ole?verb=0"/>
                <a:extLst>
                  <a:ext uri="{FF2B5EF4-FFF2-40B4-BE49-F238E27FC236}">
                    <a16:creationId xmlns:a16="http://schemas.microsoft.com/office/drawing/2014/main" id="{98A3657D-1C06-4C60-B480-AA121B8A05EF}"/>
                  </a:ext>
                </a:extLst>
              </p:cNvPr>
              <p:cNvSpPr txBox="1"/>
              <p:nvPr/>
            </p:nvSpPr>
            <p:spPr>
              <a:xfrm>
                <a:off x="8810625" y="3162300"/>
                <a:ext cx="1684338" cy="1073150"/>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𝐸</m:t>
                          </m:r>
                        </m:e>
                        <m:sub>
                          <m:r>
                            <a:rPr lang="zh-CN" altLang="en-US" i="1">
                              <a:solidFill>
                                <a:srgbClr val="000000"/>
                              </a:solidFill>
                              <a:latin typeface="Cambria Math" panose="02040503050406030204" pitchFamily="18" charset="0"/>
                            </a:rPr>
                            <m:t>𝐻</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𝑠</m:t>
                          </m:r>
                        </m:e>
                      </m:rad>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𝐸</m:t>
                          </m:r>
                        </m:e>
                        <m:sub>
                          <m:r>
                            <a:rPr lang="zh-CN" altLang="en-US" i="1">
                              <a:solidFill>
                                <a:srgbClr val="000000"/>
                              </a:solidFill>
                              <a:latin typeface="Cambria Math" panose="02040503050406030204" pitchFamily="18" charset="0"/>
                            </a:rPr>
                            <m:t>𝑍</m:t>
                          </m:r>
                        </m:sub>
                      </m:sSub>
                    </m:oMath>
                    <m:oMath xmlns:m="http://schemas.openxmlformats.org/officeDocument/2006/math">
                      <m:limUpp>
                        <m:limUppPr>
                          <m:ctrlPr>
                            <a:rPr lang="zh-CN" altLang="en-US" i="1">
                              <a:solidFill>
                                <a:srgbClr val="000000"/>
                              </a:solidFill>
                              <a:latin typeface="Cambria Math" panose="02040503050406030204" pitchFamily="18" charset="0"/>
                            </a:rPr>
                          </m:ctrlPr>
                        </m:limUpp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𝐻</m:t>
                              </m:r>
                            </m:sub>
                          </m:sSub>
                        </m:e>
                        <m:lim>
                          <m:r>
                            <a:rPr lang="zh-CN" altLang="en-US" i="1">
                              <a:solidFill>
                                <a:srgbClr val="000000"/>
                              </a:solidFill>
                              <a:latin typeface="Cambria Math" panose="02040503050406030204" pitchFamily="18" charset="0"/>
                            </a:rPr>
                            <m:t>→</m:t>
                          </m:r>
                        </m:lim>
                      </m:limUpp>
                      <m:r>
                        <a:rPr lang="zh-CN" altLang="en-US" i="1">
                          <a:solidFill>
                            <a:srgbClr val="000000"/>
                          </a:solidFill>
                          <a:latin typeface="Cambria Math" panose="02040503050406030204" pitchFamily="18" charset="0"/>
                        </a:rPr>
                        <m:t>=−</m:t>
                      </m:r>
                      <m:limUpp>
                        <m:limUppPr>
                          <m:ctrlPr>
                            <a:rPr lang="zh-CN" altLang="en-US" i="1">
                              <a:solidFill>
                                <a:srgbClr val="000000"/>
                              </a:solidFill>
                              <a:latin typeface="Cambria Math" panose="02040503050406030204" pitchFamily="18" charset="0"/>
                            </a:rPr>
                          </m:ctrlPr>
                        </m:limUpp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𝑍</m:t>
                              </m:r>
                            </m:sub>
                          </m:sSub>
                        </m:e>
                        <m:lim>
                          <m:r>
                            <a:rPr lang="zh-CN" altLang="en-US" i="1">
                              <a:solidFill>
                                <a:srgbClr val="000000"/>
                              </a:solidFill>
                              <a:latin typeface="Cambria Math" panose="02040503050406030204" pitchFamily="18" charset="0"/>
                            </a:rPr>
                            <m:t>→</m:t>
                          </m:r>
                        </m:lim>
                      </m:limUpp>
                    </m:oMath>
                  </m:oMathPara>
                </a14:m>
                <a:endParaRPr lang="zh-CN" altLang="en-US"/>
              </a:p>
            </p:txBody>
          </p:sp>
        </mc:Choice>
        <mc:Fallback xmlns="">
          <p:sp>
            <p:nvSpPr>
              <p:cNvPr id="27" name="对象 26">
                <a:hlinkClick r:id="" action="ppaction://ole?verb=0"/>
                <a:extLst>
                  <a:ext uri="{FF2B5EF4-FFF2-40B4-BE49-F238E27FC236}">
                    <a16:creationId xmlns:a16="http://schemas.microsoft.com/office/drawing/2014/main" id="{98A3657D-1C06-4C60-B480-AA121B8A05EF}"/>
                  </a:ext>
                </a:extLst>
              </p:cNvPr>
              <p:cNvSpPr txBox="1">
                <a:spLocks noRot="1" noChangeAspect="1" noMove="1" noResize="1" noEditPoints="1" noAdjustHandles="1" noChangeArrowheads="1" noChangeShapeType="1" noTextEdit="1"/>
              </p:cNvSpPr>
              <p:nvPr/>
            </p:nvSpPr>
            <p:spPr>
              <a:xfrm>
                <a:off x="8810625" y="3162300"/>
                <a:ext cx="1684338" cy="107315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对象 27">
                <a:hlinkClick r:id="" action="ppaction://ole?verb=0"/>
                <a:extLst>
                  <a:ext uri="{FF2B5EF4-FFF2-40B4-BE49-F238E27FC236}">
                    <a16:creationId xmlns:a16="http://schemas.microsoft.com/office/drawing/2014/main" id="{69E18BD1-F1BF-4715-8FCF-07FD2A7F6223}"/>
                  </a:ext>
                </a:extLst>
              </p:cNvPr>
              <p:cNvSpPr txBox="1"/>
              <p:nvPr/>
            </p:nvSpPr>
            <p:spPr>
              <a:xfrm>
                <a:off x="8402638" y="4157664"/>
                <a:ext cx="2836862" cy="479800"/>
              </a:xfrm>
              <a:prstGeom prst="rect">
                <a:avLst/>
              </a:prstGeom>
              <a:ln w="3175">
                <a:noFill/>
                <a:prstDash val="solid"/>
              </a:ln>
            </p:spPr>
            <p:txBody>
              <a:bodyPr>
                <a:normAutofit lnSpcReduction="10000"/>
              </a:bodyPr>
              <a:lstStyle/>
              <a:p>
                <a14:m>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𝑚</m:t>
                        </m:r>
                      </m:e>
                      <m:sub>
                        <m:r>
                          <a:rPr lang="zh-CN" altLang="en-US" i="1">
                            <a:solidFill>
                              <a:srgbClr val="000000"/>
                            </a:solidFill>
                            <a:latin typeface="Cambria Math" panose="02040503050406030204" pitchFamily="18" charset="0"/>
                          </a:rPr>
                          <m:t>𝐻</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𝑠</m:t>
                        </m:r>
                      </m:e>
                    </m:rad>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𝐸</m:t>
                        </m:r>
                      </m:e>
                      <m:sub>
                        <m:r>
                          <a:rPr lang="zh-CN" altLang="en-US" i="1">
                            <a:solidFill>
                              <a:srgbClr val="000000"/>
                            </a:solidFill>
                            <a:latin typeface="Cambria Math" panose="02040503050406030204" pitchFamily="18" charset="0"/>
                          </a:rPr>
                          <m:t>𝑍</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oMath>
                </a14:m>
                <a:r>
                  <a:rPr lang="zh-CN" altLang="en-US" dirty="0">
                    <a:solidFill>
                      <a:srgbClr val="000000"/>
                    </a:solidFill>
                  </a:rPr>
                  <a:t> </a:t>
                </a:r>
                <a14:m>
                  <m:oMath xmlns:m="http://schemas.openxmlformats.org/officeDocument/2006/math">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limUpp>
                              <m:limUppPr>
                                <m:ctrlPr>
                                  <a:rPr lang="zh-CN" altLang="en-US" i="1">
                                    <a:solidFill>
                                      <a:srgbClr val="000000"/>
                                    </a:solidFill>
                                    <a:latin typeface="Cambria Math" panose="02040503050406030204" pitchFamily="18" charset="0"/>
                                  </a:rPr>
                                </m:ctrlPr>
                              </m:limUppPr>
                              <m:e>
                                <m:r>
                                  <a:rPr lang="zh-CN" altLang="en-US" i="1">
                                    <a:solidFill>
                                      <a:srgbClr val="000000"/>
                                    </a:solidFill>
                                    <a:latin typeface="Cambria Math" panose="02040503050406030204" pitchFamily="18" charset="0"/>
                                  </a:rPr>
                                  <m:t>𝑝</m:t>
                                </m:r>
                              </m:e>
                              <m:lim>
                                <m:r>
                                  <a:rPr lang="zh-CN" altLang="en-US" i="1">
                                    <a:solidFill>
                                      <a:srgbClr val="000000"/>
                                    </a:solidFill>
                                    <a:latin typeface="Cambria Math" panose="02040503050406030204" pitchFamily="18" charset="0"/>
                                  </a:rPr>
                                  <m:t>→</m:t>
                                </m:r>
                              </m:lim>
                            </m:limUpp>
                          </m:e>
                          <m:sub>
                            <m:r>
                              <a:rPr lang="zh-CN" altLang="en-US" i="1">
                                <a:solidFill>
                                  <a:srgbClr val="000000"/>
                                </a:solidFill>
                                <a:latin typeface="Cambria Math" panose="02040503050406030204" pitchFamily="18" charset="0"/>
                              </a:rPr>
                              <m:t>𝑍</m:t>
                            </m:r>
                          </m:sub>
                        </m:sSub>
                      </m:e>
                    </m:d>
                  </m:oMath>
                </a14:m>
                <a:endParaRPr lang="zh-CN" altLang="en-US" dirty="0"/>
              </a:p>
            </p:txBody>
          </p:sp>
        </mc:Choice>
        <mc:Fallback xmlns="">
          <p:sp>
            <p:nvSpPr>
              <p:cNvPr id="28" name="对象 27">
                <a:hlinkClick r:id="" action="ppaction://ole?verb=0"/>
                <a:extLst>
                  <a:ext uri="{FF2B5EF4-FFF2-40B4-BE49-F238E27FC236}">
                    <a16:creationId xmlns:a16="http://schemas.microsoft.com/office/drawing/2014/main" id="{69E18BD1-F1BF-4715-8FCF-07FD2A7F6223}"/>
                  </a:ext>
                </a:extLst>
              </p:cNvPr>
              <p:cNvSpPr txBox="1">
                <a:spLocks noRot="1" noChangeAspect="1" noMove="1" noResize="1" noEditPoints="1" noAdjustHandles="1" noChangeArrowheads="1" noChangeShapeType="1" noTextEdit="1"/>
              </p:cNvSpPr>
              <p:nvPr/>
            </p:nvSpPr>
            <p:spPr>
              <a:xfrm>
                <a:off x="8402638" y="4157664"/>
                <a:ext cx="2836862" cy="479800"/>
              </a:xfrm>
              <a:prstGeom prst="rect">
                <a:avLst/>
              </a:prstGeom>
              <a:blipFill>
                <a:blip r:embed="rId10"/>
                <a:stretch>
                  <a:fillRect/>
                </a:stretch>
              </a:blipFill>
              <a:ln w="3175">
                <a:noFill/>
                <a:prstDash val="solid"/>
              </a:ln>
            </p:spPr>
            <p:txBody>
              <a:bodyPr/>
              <a:lstStyle/>
              <a:p>
                <a:r>
                  <a:rPr lang="zh-CN" altLang="en-US">
                    <a:noFill/>
                  </a:rPr>
                  <a:t> </a:t>
                </a:r>
              </a:p>
            </p:txBody>
          </p:sp>
        </mc:Fallback>
      </mc:AlternateContent>
    </p:spTree>
    <p:extLst>
      <p:ext uri="{BB962C8B-B14F-4D97-AF65-F5344CB8AC3E}">
        <p14:creationId xmlns:p14="http://schemas.microsoft.com/office/powerpoint/2010/main" val="51671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42179-0957-477E-A958-3EF2555264E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Method and Formula</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351E9D06-B945-480B-AF57-502EF3628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166" y="690614"/>
            <a:ext cx="8035474" cy="3213736"/>
          </a:xfrm>
          <a:prstGeom prst="rect">
            <a:avLst/>
          </a:prstGeom>
        </p:spPr>
      </p:pic>
      <p:sp>
        <p:nvSpPr>
          <p:cNvPr id="5" name="矩形 4">
            <a:extLst>
              <a:ext uri="{FF2B5EF4-FFF2-40B4-BE49-F238E27FC236}">
                <a16:creationId xmlns:a16="http://schemas.microsoft.com/office/drawing/2014/main" id="{0CB21461-743E-45FF-A8E0-0B3E82D58C42}"/>
              </a:ext>
            </a:extLst>
          </p:cNvPr>
          <p:cNvSpPr/>
          <p:nvPr/>
        </p:nvSpPr>
        <p:spPr>
          <a:xfrm>
            <a:off x="0" y="2899904"/>
            <a:ext cx="6096000" cy="646331"/>
          </a:xfrm>
          <a:prstGeom prst="rect">
            <a:avLst/>
          </a:prstGeom>
        </p:spPr>
        <p:txBody>
          <a:bodyPr>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beam energy Eb is proportional to the integration of the magnetic field, B.</a:t>
            </a:r>
            <a:endParaRPr lang="zh-CN" altLang="en-US"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219EE58F-6045-4FD9-8EE9-722C474AF2F1}"/>
              </a:ext>
            </a:extLst>
          </p:cNvPr>
          <p:cNvPicPr>
            <a:picLocks noChangeAspect="1"/>
          </p:cNvPicPr>
          <p:nvPr/>
        </p:nvPicPr>
        <p:blipFill>
          <a:blip r:embed="rId3"/>
          <a:stretch>
            <a:fillRect/>
          </a:stretch>
        </p:blipFill>
        <p:spPr>
          <a:xfrm>
            <a:off x="1592996" y="3514468"/>
            <a:ext cx="2609524" cy="876190"/>
          </a:xfrm>
          <a:prstGeom prst="rect">
            <a:avLst/>
          </a:prstGeom>
        </p:spPr>
      </p:pic>
      <p:sp>
        <p:nvSpPr>
          <p:cNvPr id="7" name="矩形 6">
            <a:extLst>
              <a:ext uri="{FF2B5EF4-FFF2-40B4-BE49-F238E27FC236}">
                <a16:creationId xmlns:a16="http://schemas.microsoft.com/office/drawing/2014/main" id="{53FAF291-EE9D-41B3-8E0B-FD005CBB5129}"/>
              </a:ext>
            </a:extLst>
          </p:cNvPr>
          <p:cNvSpPr/>
          <p:nvPr/>
        </p:nvSpPr>
        <p:spPr>
          <a:xfrm>
            <a:off x="0" y="4563964"/>
            <a:ext cx="3533853" cy="369332"/>
          </a:xfrm>
          <a:prstGeom prst="rect">
            <a:avLst/>
          </a:prstGeom>
        </p:spPr>
        <p:txBody>
          <a:bodyPr wrap="non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photon energy is given by,</a:t>
            </a:r>
            <a:endParaRPr lang="zh-CN" altLang="en-US"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AB0C3534-17DD-4821-A769-9CA830A6B404}"/>
              </a:ext>
            </a:extLst>
          </p:cNvPr>
          <p:cNvPicPr>
            <a:picLocks noChangeAspect="1"/>
          </p:cNvPicPr>
          <p:nvPr/>
        </p:nvPicPr>
        <p:blipFill>
          <a:blip r:embed="rId4"/>
          <a:stretch>
            <a:fillRect/>
          </a:stretch>
        </p:blipFill>
        <p:spPr>
          <a:xfrm>
            <a:off x="1295619" y="5005222"/>
            <a:ext cx="3504762" cy="819048"/>
          </a:xfrm>
          <a:prstGeom prst="rect">
            <a:avLst/>
          </a:prstGeom>
        </p:spPr>
      </p:pic>
      <p:sp>
        <p:nvSpPr>
          <p:cNvPr id="9" name="矩形 8">
            <a:extLst>
              <a:ext uri="{FF2B5EF4-FFF2-40B4-BE49-F238E27FC236}">
                <a16:creationId xmlns:a16="http://schemas.microsoft.com/office/drawing/2014/main" id="{6FABA74E-707B-4366-BB71-7633B22321CA}"/>
              </a:ext>
            </a:extLst>
          </p:cNvPr>
          <p:cNvSpPr/>
          <p:nvPr/>
        </p:nvSpPr>
        <p:spPr>
          <a:xfrm>
            <a:off x="5209794" y="4048446"/>
            <a:ext cx="6269034" cy="646331"/>
          </a:xfrm>
          <a:prstGeom prst="rect">
            <a:avLst/>
          </a:prstGeom>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 The maximum photon energy occurs for </a:t>
            </a:r>
            <a:r>
              <a:rPr lang="en-US" altLang="zh-CN" dirty="0" err="1">
                <a:latin typeface="Arial" panose="020B0604020202020204" pitchFamily="34" charset="0"/>
                <a:cs typeface="Arial" panose="020B0604020202020204" pitchFamily="34" charset="0"/>
              </a:rPr>
              <a:t>θγ</a:t>
            </a:r>
            <a:r>
              <a:rPr lang="en-US" altLang="zh-CN" dirty="0">
                <a:latin typeface="Arial" panose="020B0604020202020204" pitchFamily="34" charset="0"/>
                <a:cs typeface="Arial" panose="020B0604020202020204" pitchFamily="34" charset="0"/>
              </a:rPr>
              <a:t> = 0 and is equal to</a:t>
            </a:r>
            <a:endParaRPr lang="zh-CN" altLang="en-US"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2BA07E84-A038-4CDA-A657-27305FAEE850}"/>
              </a:ext>
            </a:extLst>
          </p:cNvPr>
          <p:cNvPicPr>
            <a:picLocks noChangeAspect="1"/>
          </p:cNvPicPr>
          <p:nvPr/>
        </p:nvPicPr>
        <p:blipFill>
          <a:blip r:embed="rId5"/>
          <a:stretch>
            <a:fillRect/>
          </a:stretch>
        </p:blipFill>
        <p:spPr>
          <a:xfrm>
            <a:off x="7072882" y="4464035"/>
            <a:ext cx="2542857" cy="676190"/>
          </a:xfrm>
          <a:prstGeom prst="rect">
            <a:avLst/>
          </a:prstGeom>
        </p:spPr>
      </p:pic>
      <p:pic>
        <p:nvPicPr>
          <p:cNvPr id="11" name="图片 10">
            <a:extLst>
              <a:ext uri="{FF2B5EF4-FFF2-40B4-BE49-F238E27FC236}">
                <a16:creationId xmlns:a16="http://schemas.microsoft.com/office/drawing/2014/main" id="{1BA9C13F-BBEB-4ED4-A684-C0F0A2956C3B}"/>
              </a:ext>
            </a:extLst>
          </p:cNvPr>
          <p:cNvPicPr>
            <a:picLocks noChangeAspect="1"/>
          </p:cNvPicPr>
          <p:nvPr/>
        </p:nvPicPr>
        <p:blipFill>
          <a:blip r:embed="rId6"/>
          <a:stretch>
            <a:fillRect/>
          </a:stretch>
        </p:blipFill>
        <p:spPr>
          <a:xfrm>
            <a:off x="7161569" y="4954533"/>
            <a:ext cx="2257143" cy="800000"/>
          </a:xfrm>
          <a:prstGeom prst="rect">
            <a:avLst/>
          </a:prstGeom>
        </p:spPr>
      </p:pic>
      <p:pic>
        <p:nvPicPr>
          <p:cNvPr id="12" name="图片 11">
            <a:extLst>
              <a:ext uri="{FF2B5EF4-FFF2-40B4-BE49-F238E27FC236}">
                <a16:creationId xmlns:a16="http://schemas.microsoft.com/office/drawing/2014/main" id="{147E327D-40C5-4270-A017-F62E65A2EFAC}"/>
              </a:ext>
            </a:extLst>
          </p:cNvPr>
          <p:cNvPicPr>
            <a:picLocks noChangeAspect="1"/>
          </p:cNvPicPr>
          <p:nvPr/>
        </p:nvPicPr>
        <p:blipFill>
          <a:blip r:embed="rId7"/>
          <a:stretch>
            <a:fillRect/>
          </a:stretch>
        </p:blipFill>
        <p:spPr>
          <a:xfrm>
            <a:off x="5974823" y="5699910"/>
            <a:ext cx="5190476" cy="1038095"/>
          </a:xfrm>
          <a:prstGeom prst="rect">
            <a:avLst/>
          </a:prstGeom>
          <a:ln>
            <a:solidFill>
              <a:srgbClr val="C00000"/>
            </a:solidFill>
          </a:ln>
        </p:spPr>
      </p:pic>
      <p:sp>
        <p:nvSpPr>
          <p:cNvPr id="14" name="灯片编号占位符 3">
            <a:extLst>
              <a:ext uri="{FF2B5EF4-FFF2-40B4-BE49-F238E27FC236}">
                <a16:creationId xmlns:a16="http://schemas.microsoft.com/office/drawing/2014/main" id="{604088C6-B8B9-4C99-B204-662DF01690F8}"/>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4</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36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1F45E8-B9D1-424D-AD1F-8737F9C604A5}"/>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矩形 2">
            <a:extLst>
              <a:ext uri="{FF2B5EF4-FFF2-40B4-BE49-F238E27FC236}">
                <a16:creationId xmlns:a16="http://schemas.microsoft.com/office/drawing/2014/main" id="{816DFD93-B1A8-421A-A60B-A0C7A6270590}"/>
              </a:ext>
            </a:extLst>
          </p:cNvPr>
          <p:cNvSpPr/>
          <p:nvPr/>
        </p:nvSpPr>
        <p:spPr>
          <a:xfrm>
            <a:off x="2571563" y="2006717"/>
            <a:ext cx="7762044" cy="2631490"/>
          </a:xfrm>
          <a:prstGeom prst="rect">
            <a:avLst/>
          </a:prstGeom>
        </p:spPr>
        <p:txBody>
          <a:bodyPr wrap="square">
            <a:spAutoFit/>
          </a:bodyPr>
          <a:lstStyle/>
          <a:p>
            <a:pPr marL="285750" indent="-285750">
              <a:spcBef>
                <a:spcPts val="600"/>
              </a:spcBef>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cs typeface="Arial" panose="020B0604020202020204" pitchFamily="34" charset="0"/>
              </a:rPr>
              <a:t>系统误差的来源包括以下几个方面：</a:t>
            </a:r>
          </a:p>
          <a:p>
            <a:pPr>
              <a:spcBef>
                <a:spcPts val="600"/>
              </a:spcBef>
            </a:pPr>
            <a:r>
              <a:rPr lang="en-US" altLang="zh-CN" dirty="0">
                <a:latin typeface="微软雅黑" panose="020B0503020204020204" pitchFamily="34" charset="-122"/>
                <a:ea typeface="微软雅黑" panose="020B0503020204020204" pitchFamily="34" charset="-122"/>
                <a:cs typeface="Arial" panose="020B0604020202020204" pitchFamily="34" charset="0"/>
              </a:rPr>
              <a:t>(1)</a:t>
            </a:r>
            <a:r>
              <a:rPr lang="zh-CN" altLang="en-US" dirty="0">
                <a:latin typeface="微软雅黑" panose="020B0503020204020204" pitchFamily="34" charset="-122"/>
                <a:ea typeface="微软雅黑" panose="020B0503020204020204" pitchFamily="34" charset="-122"/>
                <a:cs typeface="Arial" panose="020B0604020202020204" pitchFamily="34" charset="0"/>
              </a:rPr>
              <a:t>公式本身的误差：本应该是角度之比，转换成为了测量探测器位置之比。这又包括两个误差来源，其一，是角度比与正切角度比； 其二，在磁铁内部，不同能量粒子漂移轨迹不同，但是在由角度转换成位置时，强行认为其等长。</a:t>
            </a:r>
          </a:p>
          <a:p>
            <a:pPr>
              <a:spcBef>
                <a:spcPts val="600"/>
              </a:spcBef>
            </a:pPr>
            <a:r>
              <a:rPr lang="en-US" altLang="zh-CN" dirty="0">
                <a:latin typeface="微软雅黑" panose="020B0503020204020204" pitchFamily="34" charset="-122"/>
                <a:ea typeface="微软雅黑" panose="020B0503020204020204" pitchFamily="34" charset="-122"/>
                <a:cs typeface="Arial" panose="020B0604020202020204" pitchFamily="34" charset="0"/>
              </a:rPr>
              <a:t>(2)</a:t>
            </a:r>
            <a:r>
              <a:rPr lang="zh-CN" altLang="en-US" dirty="0">
                <a:latin typeface="微软雅黑" panose="020B0503020204020204" pitchFamily="34" charset="-122"/>
                <a:ea typeface="微软雅黑" panose="020B0503020204020204" pitchFamily="34" charset="-122"/>
                <a:cs typeface="Arial" panose="020B0604020202020204" pitchFamily="34" charset="0"/>
              </a:rPr>
              <a:t>由于产生</a:t>
            </a:r>
            <a:r>
              <a:rPr lang="en-US" altLang="zh-CN" dirty="0">
                <a:latin typeface="微软雅黑" panose="020B0503020204020204" pitchFamily="34" charset="-122"/>
                <a:ea typeface="微软雅黑" panose="020B0503020204020204" pitchFamily="34" charset="-122"/>
                <a:cs typeface="Arial" panose="020B0604020202020204" pitchFamily="34" charset="0"/>
              </a:rPr>
              <a:t>SR</a:t>
            </a:r>
            <a:r>
              <a:rPr lang="zh-CN" altLang="en-US" dirty="0">
                <a:latin typeface="微软雅黑" panose="020B0503020204020204" pitchFamily="34" charset="-122"/>
                <a:ea typeface="微软雅黑" panose="020B0503020204020204" pitchFamily="34" charset="-122"/>
                <a:cs typeface="Arial" panose="020B0604020202020204" pitchFamily="34" charset="0"/>
              </a:rPr>
              <a:t>，造成的</a:t>
            </a:r>
            <a:r>
              <a:rPr lang="en-US" altLang="zh-CN" dirty="0">
                <a:latin typeface="微软雅黑" panose="020B0503020204020204" pitchFamily="34" charset="-122"/>
                <a:ea typeface="微软雅黑" panose="020B0503020204020204" pitchFamily="34" charset="-122"/>
                <a:cs typeface="Arial" panose="020B0604020202020204" pitchFamily="34" charset="0"/>
              </a:rPr>
              <a:t>loss energy</a:t>
            </a:r>
            <a:r>
              <a:rPr lang="zh-CN" altLang="en-US" dirty="0">
                <a:latin typeface="微软雅黑" panose="020B0503020204020204" pitchFamily="34" charset="-122"/>
                <a:ea typeface="微软雅黑" panose="020B0503020204020204" pitchFamily="34" charset="-122"/>
                <a:cs typeface="Arial" panose="020B0604020202020204" pitchFamily="34" charset="0"/>
              </a:rPr>
              <a:t>估算。</a:t>
            </a:r>
          </a:p>
          <a:p>
            <a:pPr>
              <a:spcBef>
                <a:spcPts val="600"/>
              </a:spcBef>
            </a:pPr>
            <a:r>
              <a:rPr lang="en-US" altLang="zh-CN" dirty="0">
                <a:latin typeface="微软雅黑" panose="020B0503020204020204" pitchFamily="34" charset="-122"/>
                <a:ea typeface="微软雅黑" panose="020B0503020204020204" pitchFamily="34" charset="-122"/>
                <a:cs typeface="Arial" panose="020B0604020202020204" pitchFamily="34" charset="0"/>
              </a:rPr>
              <a:t>(3)</a:t>
            </a:r>
            <a:r>
              <a:rPr lang="zh-CN" altLang="en-US" dirty="0">
                <a:latin typeface="微软雅黑" panose="020B0503020204020204" pitchFamily="34" charset="-122"/>
                <a:ea typeface="微软雅黑" panose="020B0503020204020204" pitchFamily="34" charset="-122"/>
                <a:cs typeface="Arial" panose="020B0604020202020204" pitchFamily="34" charset="0"/>
              </a:rPr>
              <a:t>对激光参数的要求： 其一，在磁铁参数和漂移段距离确认后，激光波长影响散射粒子的空间位置分布； 其二，会影响散射截面</a:t>
            </a:r>
          </a:p>
        </p:txBody>
      </p:sp>
      <p:sp>
        <p:nvSpPr>
          <p:cNvPr id="4" name="灯片编号占位符 3">
            <a:extLst>
              <a:ext uri="{FF2B5EF4-FFF2-40B4-BE49-F238E27FC236}">
                <a16:creationId xmlns:a16="http://schemas.microsoft.com/office/drawing/2014/main" id="{85959DCA-3E94-412F-A2DC-097EBD95DAA8}"/>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5</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38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B9B404-8C83-4B90-ACD6-A70CBA6A9C8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EA39867D-CCE0-4BAB-B93E-EC9556232994}"/>
                  </a:ext>
                </a:extLst>
              </p:cNvPr>
              <p:cNvSpPr/>
              <p:nvPr/>
            </p:nvSpPr>
            <p:spPr>
              <a:xfrm>
                <a:off x="4692883" y="1255963"/>
                <a:ext cx="3334439" cy="6930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zh-CN" altLang="en-US" smtClean="0">
                              <a:solidFill>
                                <a:srgbClr val="C00000"/>
                              </a:solidFill>
                              <a:latin typeface="Cambria Math" panose="02040503050406030204" pitchFamily="18" charset="0"/>
                            </a:rPr>
                          </m:ctrlPr>
                        </m:fPr>
                        <m:num>
                          <m:r>
                            <a:rPr lang="zh-CN" altLang="en-US">
                              <a:solidFill>
                                <a:srgbClr val="C00000"/>
                              </a:solidFill>
                              <a:latin typeface="Cambria Math" panose="02040503050406030204" pitchFamily="18" charset="0"/>
                            </a:rPr>
                            <m:t>∆</m:t>
                          </m:r>
                          <m:r>
                            <a:rPr lang="zh-CN" altLang="en-US" i="1">
                              <a:solidFill>
                                <a:srgbClr val="C00000"/>
                              </a:solidFill>
                              <a:latin typeface="Cambria Math" panose="02040503050406030204" pitchFamily="18" charset="0"/>
                            </a:rPr>
                            <m:t>𝜃</m:t>
                          </m:r>
                        </m:num>
                        <m:den>
                          <m:sSub>
                            <m:sSubPr>
                              <m:ctrlPr>
                                <a:rPr lang="zh-CN" altLang="en-US" i="1">
                                  <a:solidFill>
                                    <a:srgbClr val="C00000"/>
                                  </a:solidFill>
                                  <a:latin typeface="Cambria Math" panose="02040503050406030204" pitchFamily="18" charset="0"/>
                                </a:rPr>
                              </m:ctrlPr>
                            </m:sSubPr>
                            <m:e>
                              <m:r>
                                <a:rPr lang="zh-CN" altLang="en-US" i="1">
                                  <a:solidFill>
                                    <a:srgbClr val="C00000"/>
                                  </a:solidFill>
                                  <a:latin typeface="Cambria Math" panose="02040503050406030204" pitchFamily="18" charset="0"/>
                                </a:rPr>
                                <m:t>𝜃</m:t>
                              </m:r>
                            </m:e>
                            <m:sub>
                              <m:r>
                                <a:rPr lang="zh-CN" altLang="en-US" i="0">
                                  <a:solidFill>
                                    <a:srgbClr val="C00000"/>
                                  </a:solidFill>
                                  <a:latin typeface="Cambria Math" panose="02040503050406030204" pitchFamily="18" charset="0"/>
                                </a:rPr>
                                <m:t>0</m:t>
                              </m:r>
                            </m:sub>
                          </m:sSub>
                        </m:den>
                      </m:f>
                      <m:r>
                        <a:rPr lang="zh-CN" altLang="en-US" i="0">
                          <a:solidFill>
                            <a:srgbClr val="C00000"/>
                          </a:solidFill>
                          <a:latin typeface="Cambria Math" panose="02040503050406030204" pitchFamily="18" charset="0"/>
                        </a:rPr>
                        <m:t>~</m:t>
                      </m:r>
                      <m:f>
                        <m:fPr>
                          <m:ctrlPr>
                            <a:rPr lang="zh-CN" altLang="en-US" i="1">
                              <a:solidFill>
                                <a:srgbClr val="C00000"/>
                              </a:solidFill>
                              <a:latin typeface="Cambria Math" panose="02040503050406030204" pitchFamily="18" charset="0"/>
                            </a:rPr>
                          </m:ctrlPr>
                        </m:fPr>
                        <m:num>
                          <m:r>
                            <a:rPr lang="zh-CN" altLang="en-US" i="1">
                              <a:solidFill>
                                <a:srgbClr val="C00000"/>
                              </a:solidFill>
                              <a:latin typeface="Cambria Math" panose="02040503050406030204" pitchFamily="18" charset="0"/>
                            </a:rPr>
                            <m:t>𝐿</m:t>
                          </m:r>
                          <m:r>
                            <a:rPr lang="zh-CN" altLang="en-US" i="0">
                              <a:solidFill>
                                <a:srgbClr val="C00000"/>
                              </a:solidFill>
                              <a:latin typeface="Cambria Math" panose="02040503050406030204" pitchFamily="18" charset="0"/>
                            </a:rPr>
                            <m:t>∙</m:t>
                          </m:r>
                          <m:r>
                            <a:rPr lang="zh-CN" altLang="en-US" i="1">
                              <a:solidFill>
                                <a:srgbClr val="C00000"/>
                              </a:solidFill>
                              <a:latin typeface="Cambria Math" panose="02040503050406030204" pitchFamily="18" charset="0"/>
                            </a:rPr>
                            <m:t>𝑡𝑎𝑛</m:t>
                          </m:r>
                          <m:r>
                            <a:rPr lang="zh-CN" altLang="en-US" i="0">
                              <a:solidFill>
                                <a:srgbClr val="C00000"/>
                              </a:solidFill>
                              <a:latin typeface="Cambria Math" panose="02040503050406030204" pitchFamily="18" charset="0"/>
                            </a:rPr>
                            <m:t>∆</m:t>
                          </m:r>
                          <m:r>
                            <a:rPr lang="zh-CN" altLang="en-US" i="1">
                              <a:solidFill>
                                <a:srgbClr val="C00000"/>
                              </a:solidFill>
                              <a:latin typeface="Cambria Math" panose="02040503050406030204" pitchFamily="18" charset="0"/>
                            </a:rPr>
                            <m:t>𝜃</m:t>
                          </m:r>
                        </m:num>
                        <m:den>
                          <m:r>
                            <a:rPr lang="zh-CN" altLang="en-US" i="1">
                              <a:solidFill>
                                <a:srgbClr val="C00000"/>
                              </a:solidFill>
                              <a:latin typeface="Cambria Math" panose="02040503050406030204" pitchFamily="18" charset="0"/>
                            </a:rPr>
                            <m:t>𝐿</m:t>
                          </m:r>
                          <m:r>
                            <a:rPr lang="zh-CN" altLang="en-US" i="0">
                              <a:solidFill>
                                <a:srgbClr val="C00000"/>
                              </a:solidFill>
                              <a:latin typeface="Cambria Math" panose="02040503050406030204" pitchFamily="18" charset="0"/>
                            </a:rPr>
                            <m:t>∙</m:t>
                          </m:r>
                          <m:sSub>
                            <m:sSubPr>
                              <m:ctrlPr>
                                <a:rPr lang="zh-CN" altLang="en-US" i="1">
                                  <a:solidFill>
                                    <a:srgbClr val="C00000"/>
                                  </a:solidFill>
                                  <a:latin typeface="Cambria Math" panose="02040503050406030204" pitchFamily="18" charset="0"/>
                                </a:rPr>
                              </m:ctrlPr>
                            </m:sSubPr>
                            <m:e>
                              <m:r>
                                <a:rPr lang="zh-CN" altLang="en-US" i="1">
                                  <a:solidFill>
                                    <a:srgbClr val="C00000"/>
                                  </a:solidFill>
                                  <a:latin typeface="Cambria Math" panose="02040503050406030204" pitchFamily="18" charset="0"/>
                                </a:rPr>
                                <m:t>𝑡𝑎𝑛</m:t>
                              </m:r>
                              <m:r>
                                <a:rPr lang="zh-CN" altLang="en-US" i="1">
                                  <a:solidFill>
                                    <a:srgbClr val="C00000"/>
                                  </a:solidFill>
                                  <a:latin typeface="Cambria Math" panose="02040503050406030204" pitchFamily="18" charset="0"/>
                                </a:rPr>
                                <m:t>𝜃</m:t>
                              </m:r>
                            </m:e>
                            <m:sub>
                              <m:r>
                                <a:rPr lang="zh-CN" altLang="en-US" i="0">
                                  <a:solidFill>
                                    <a:srgbClr val="C00000"/>
                                  </a:solidFill>
                                  <a:latin typeface="Cambria Math" panose="02040503050406030204" pitchFamily="18" charset="0"/>
                                </a:rPr>
                                <m:t>0</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𝑒𝑑𝑔𝑒</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𝑏𝑒𝑎𝑚</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𝑏𝑒𝑎𝑚</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𝛾</m:t>
                              </m:r>
                            </m:sub>
                          </m:sSub>
                        </m:den>
                      </m:f>
                    </m:oMath>
                  </m:oMathPara>
                </a14:m>
                <a:endParaRPr lang="zh-CN" altLang="en-US" dirty="0"/>
              </a:p>
            </p:txBody>
          </p:sp>
        </mc:Choice>
        <mc:Fallback>
          <p:sp>
            <p:nvSpPr>
              <p:cNvPr id="4" name="矩形 3">
                <a:extLst>
                  <a:ext uri="{FF2B5EF4-FFF2-40B4-BE49-F238E27FC236}">
                    <a16:creationId xmlns:a16="http://schemas.microsoft.com/office/drawing/2014/main" id="{EA39867D-CCE0-4BAB-B93E-EC9556232994}"/>
                  </a:ext>
                </a:extLst>
              </p:cNvPr>
              <p:cNvSpPr>
                <a:spLocks noRot="1" noChangeAspect="1" noMove="1" noResize="1" noEditPoints="1" noAdjustHandles="1" noChangeArrowheads="1" noChangeShapeType="1" noTextEdit="1"/>
              </p:cNvSpPr>
              <p:nvPr/>
            </p:nvSpPr>
            <p:spPr>
              <a:xfrm>
                <a:off x="4692883" y="1255963"/>
                <a:ext cx="3334439" cy="693075"/>
              </a:xfrm>
              <a:prstGeom prst="rect">
                <a:avLst/>
              </a:prstGeom>
              <a:blipFill>
                <a:blip r:embed="rId2"/>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AFA133FB-66EB-4DD4-AF3E-FFFC7C4DD232}"/>
              </a:ext>
            </a:extLst>
          </p:cNvPr>
          <p:cNvSpPr txBox="1"/>
          <p:nvPr/>
        </p:nvSpPr>
        <p:spPr>
          <a:xfrm>
            <a:off x="146494" y="927688"/>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-1</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7ECA0865-0C0A-4B52-9F02-BED3871A8EAA}"/>
                  </a:ext>
                </a:extLst>
              </p:cNvPr>
              <p:cNvSpPr/>
              <p:nvPr/>
            </p:nvSpPr>
            <p:spPr>
              <a:xfrm>
                <a:off x="834498" y="1949038"/>
                <a:ext cx="11051207" cy="4639283"/>
              </a:xfrm>
              <a:prstGeom prst="rect">
                <a:avLst/>
              </a:prstGeom>
            </p:spPr>
            <p:txBody>
              <a:bodyPr wrap="square">
                <a:spAutoFit/>
              </a:bodyPr>
              <a:lstStyle/>
              <a:p>
                <a:pPr algn="just">
                  <a:spcAft>
                    <a:spcPts val="0"/>
                  </a:spcAft>
                </a:pPr>
                <a:r>
                  <a:rPr lang="zh-CN" altLang="zh-CN" b="1" kern="100" dirty="0">
                    <a:latin typeface="Times New Roman" panose="02020603050405020304" pitchFamily="18" charset="0"/>
                    <a:cs typeface="Times New Roman" panose="02020603050405020304" pitchFamily="18" charset="0"/>
                  </a:rPr>
                  <a:t>其一：</a:t>
                </a:r>
                <a:r>
                  <a:rPr lang="zh-CN" altLang="zh-CN" b="1" kern="100" dirty="0">
                    <a:latin typeface="等线" panose="02010600030101010101" pitchFamily="2" charset="-122"/>
                    <a:ea typeface="Times New Roman" panose="02020603050405020304" pitchFamily="18" charset="0"/>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den>
                      </m:f>
                      <m:r>
                        <a:rPr lang="en-US" altLang="zh-CN" kern="100">
                          <a:latin typeface="Cambria Math" panose="02040503050406030204" pitchFamily="18" charset="0"/>
                          <a:cs typeface="Times New Roman" panose="02020603050405020304" pitchFamily="18" charset="0"/>
                        </a:rPr>
                        <m:t> </m:t>
                      </m:r>
                      <m:r>
                        <m:rPr>
                          <m:sty m:val="p"/>
                        </m:rPr>
                        <a:rPr lang="en-US" altLang="zh-CN" kern="100">
                          <a:latin typeface="Cambria Math" panose="02040503050406030204" pitchFamily="18" charset="0"/>
                          <a:cs typeface="Times New Roman" panose="02020603050405020304" pitchFamily="18" charset="0"/>
                        </a:rPr>
                        <m:t>vs</m:t>
                      </m:r>
                      <m:r>
                        <a:rPr lang="en-US" altLang="zh-CN" kern="100">
                          <a:latin typeface="Cambria Math" panose="02040503050406030204" pitchFamily="18" charset="0"/>
                          <a:cs typeface="Times New Roman" panose="02020603050405020304" pitchFamily="18" charset="0"/>
                        </a:rPr>
                        <m:t> </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𝑡𝑎𝑛</m:t>
                          </m:r>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𝑡𝑎𝑛</m:t>
                              </m:r>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den>
                      </m:f>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因为：</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m:t>
                                  </m:r>
                                </m:sub>
                              </m:sSub>
                            </m:den>
                          </m:f>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𝑒</m:t>
                                  </m:r>
                                </m:sub>
                              </m:sSub>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den>
                          </m:f>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kern="100">
                                  <a:latin typeface="Cambria Math" panose="02040503050406030204" pitchFamily="18" charset="0"/>
                                  <a:cs typeface="Times New Roman" panose="02020603050405020304" pitchFamily="18" charset="0"/>
                                </a:rPr>
                                <m:t>3</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且</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𝑒𝑑𝑔𝑒</m:t>
                              </m:r>
                            </m:sub>
                          </m:sSub>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num>
                            <m:den>
                              <m:r>
                                <a:rPr lang="en-US" altLang="zh-CN" kern="100">
                                  <a:latin typeface="Cambria Math" panose="02040503050406030204" pitchFamily="18" charset="0"/>
                                  <a:cs typeface="Times New Roman" panose="02020603050405020304" pitchFamily="18" charset="0"/>
                                </a:rPr>
                                <m:t>1+</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4</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𝜔</m:t>
                                      </m:r>
                                    </m:e>
                                    <m:sub>
                                      <m:r>
                                        <a:rPr lang="en-US" altLang="zh-CN" i="1" kern="100">
                                          <a:latin typeface="Cambria Math" panose="02040503050406030204" pitchFamily="18" charset="0"/>
                                          <a:cs typeface="Times New Roman" panose="02020603050405020304" pitchFamily="18" charset="0"/>
                                        </a:rPr>
                                        <m:t>0</m:t>
                                      </m:r>
                                    </m:sub>
                                  </m:sSub>
                                </m:num>
                                <m:den>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𝑚</m:t>
                                      </m:r>
                                    </m:e>
                                    <m:sub>
                                      <m:r>
                                        <a:rPr lang="en-US" altLang="zh-CN" i="1" kern="100">
                                          <a:latin typeface="Cambria Math" panose="02040503050406030204" pitchFamily="18" charset="0"/>
                                          <a:cs typeface="Times New Roman" panose="02020603050405020304" pitchFamily="18" charset="0"/>
                                        </a:rPr>
                                        <m:t>𝑒</m:t>
                                      </m:r>
                                    </m:sub>
                                    <m:sup>
                                      <m:r>
                                        <a:rPr lang="en-US" altLang="zh-CN" i="1" kern="100">
                                          <a:latin typeface="Cambria Math" panose="02040503050406030204" pitchFamily="18" charset="0"/>
                                          <a:cs typeface="Times New Roman" panose="02020603050405020304" pitchFamily="18" charset="0"/>
                                        </a:rPr>
                                        <m:t>2</m:t>
                                      </m:r>
                                    </m:sup>
                                  </m:sSubSup>
                                </m:den>
                              </m:f>
                            </m:den>
                          </m:f>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kern="100">
                                  <a:latin typeface="Cambria Math" panose="02040503050406030204" pitchFamily="18" charset="0"/>
                                  <a:cs typeface="Times New Roman" panose="02020603050405020304" pitchFamily="18" charset="0"/>
                                </a:rPr>
                                <m:t>4</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则：</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𝑒</m:t>
                              </m:r>
                            </m:sub>
                          </m:sSub>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1+</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4</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𝜔</m:t>
                                      </m:r>
                                    </m:e>
                                    <m:sub>
                                      <m:r>
                                        <a:rPr lang="en-US" altLang="zh-CN" i="1" kern="100">
                                          <a:latin typeface="Cambria Math" panose="02040503050406030204" pitchFamily="18" charset="0"/>
                                          <a:cs typeface="Times New Roman" panose="02020603050405020304" pitchFamily="18" charset="0"/>
                                        </a:rPr>
                                        <m:t>0</m:t>
                                      </m:r>
                                    </m:sub>
                                  </m:sSub>
                                </m:num>
                                <m:den>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𝑚</m:t>
                                      </m:r>
                                    </m:e>
                                    <m:sub>
                                      <m:r>
                                        <a:rPr lang="en-US" altLang="zh-CN" i="1" kern="100">
                                          <a:latin typeface="Cambria Math" panose="02040503050406030204" pitchFamily="18" charset="0"/>
                                          <a:cs typeface="Times New Roman" panose="02020603050405020304" pitchFamily="18" charset="0"/>
                                        </a:rPr>
                                        <m:t>𝑒</m:t>
                                      </m:r>
                                    </m:sub>
                                    <m:sup>
                                      <m:r>
                                        <a:rPr lang="en-US" altLang="zh-CN" i="1" kern="100">
                                          <a:latin typeface="Cambria Math" panose="02040503050406030204" pitchFamily="18" charset="0"/>
                                          <a:cs typeface="Times New Roman" panose="02020603050405020304" pitchFamily="18" charset="0"/>
                                        </a:rPr>
                                        <m:t>2</m:t>
                                      </m:r>
                                    </m:sup>
                                  </m:sSubSup>
                                </m:den>
                              </m:f>
                            </m:e>
                          </m:d>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kern="100">
                                  <a:latin typeface="Cambria Math" panose="02040503050406030204" pitchFamily="18" charset="0"/>
                                  <a:cs typeface="Times New Roman" panose="02020603050405020304" pitchFamily="18" charset="0"/>
                                </a:rPr>
                                <m:t>5</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则，</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4</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𝑏𝑒𝑎𝑚</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𝜔</m:t>
                                  </m:r>
                                </m:e>
                                <m:sub>
                                  <m:r>
                                    <a:rPr lang="en-US" altLang="zh-CN" i="1" kern="100">
                                      <a:latin typeface="Cambria Math" panose="02040503050406030204" pitchFamily="18" charset="0"/>
                                      <a:cs typeface="Times New Roman" panose="02020603050405020304" pitchFamily="18" charset="0"/>
                                    </a:rPr>
                                    <m:t>0</m:t>
                                  </m:r>
                                </m:sub>
                              </m:sSub>
                            </m:num>
                            <m:den>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𝑚</m:t>
                                  </m:r>
                                </m:e>
                                <m:sub>
                                  <m:r>
                                    <a:rPr lang="en-US" altLang="zh-CN" i="1" kern="100">
                                      <a:latin typeface="Cambria Math" panose="02040503050406030204" pitchFamily="18" charset="0"/>
                                      <a:cs typeface="Times New Roman" panose="02020603050405020304" pitchFamily="18" charset="0"/>
                                    </a:rPr>
                                    <m:t>𝑒</m:t>
                                  </m:r>
                                </m:sub>
                                <m:sup>
                                  <m:r>
                                    <a:rPr lang="en-US" altLang="zh-CN" i="1" kern="100">
                                      <a:latin typeface="Cambria Math" panose="02040503050406030204" pitchFamily="18" charset="0"/>
                                      <a:cs typeface="Times New Roman" panose="02020603050405020304" pitchFamily="18" charset="0"/>
                                    </a:rPr>
                                    <m:t>2</m:t>
                                  </m:r>
                                </m:sup>
                              </m:sSubSup>
                            </m:den>
                          </m:f>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6</m:t>
                              </m:r>
                            </m:e>
                          </m:d>
                        </m:e>
                      </m:eqArr>
                    </m:oMath>
                  </m:oMathPara>
                </a14:m>
                <a:endParaRPr lang="zh-CN" altLang="zh-CN" kern="100" dirty="0">
                  <a:latin typeface="等线" panose="02010600030101010101" pitchFamily="2" charset="-122"/>
                  <a:cs typeface="Times New Roman" panose="02020603050405020304" pitchFamily="18" charset="0"/>
                </a:endParaRPr>
              </a:p>
            </p:txBody>
          </p:sp>
        </mc:Choice>
        <mc:Fallback>
          <p:sp>
            <p:nvSpPr>
              <p:cNvPr id="7" name="矩形 6">
                <a:extLst>
                  <a:ext uri="{FF2B5EF4-FFF2-40B4-BE49-F238E27FC236}">
                    <a16:creationId xmlns:a16="http://schemas.microsoft.com/office/drawing/2014/main" id="{7ECA0865-0C0A-4B52-9F02-BED3871A8EAA}"/>
                  </a:ext>
                </a:extLst>
              </p:cNvPr>
              <p:cNvSpPr>
                <a:spLocks noRot="1" noChangeAspect="1" noMove="1" noResize="1" noEditPoints="1" noAdjustHandles="1" noChangeArrowheads="1" noChangeShapeType="1" noTextEdit="1"/>
              </p:cNvSpPr>
              <p:nvPr/>
            </p:nvSpPr>
            <p:spPr>
              <a:xfrm>
                <a:off x="834498" y="1949038"/>
                <a:ext cx="11051207" cy="4639283"/>
              </a:xfrm>
              <a:prstGeom prst="rect">
                <a:avLst/>
              </a:prstGeom>
              <a:blipFill>
                <a:blip r:embed="rId3"/>
                <a:stretch>
                  <a:fillRect l="-496" t="-788"/>
                </a:stretch>
              </a:blipFill>
            </p:spPr>
            <p:txBody>
              <a:bodyPr/>
              <a:lstStyle/>
              <a:p>
                <a:r>
                  <a:rPr lang="zh-CN" altLang="en-US">
                    <a:noFill/>
                  </a:rPr>
                  <a:t> </a:t>
                </a:r>
              </a:p>
            </p:txBody>
          </p:sp>
        </mc:Fallback>
      </mc:AlternateContent>
      <p:sp>
        <p:nvSpPr>
          <p:cNvPr id="8" name="灯片编号占位符 3">
            <a:extLst>
              <a:ext uri="{FF2B5EF4-FFF2-40B4-BE49-F238E27FC236}">
                <a16:creationId xmlns:a16="http://schemas.microsoft.com/office/drawing/2014/main" id="{1EFFCCBD-20A3-4834-828E-4728D240E730}"/>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6</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78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294FCBE9-CA30-446E-BB12-957BCF31BE4D}"/>
                  </a:ext>
                </a:extLst>
              </p:cNvPr>
              <p:cNvSpPr/>
              <p:nvPr/>
            </p:nvSpPr>
            <p:spPr>
              <a:xfrm>
                <a:off x="1074198" y="1131668"/>
                <a:ext cx="10573304" cy="5198346"/>
              </a:xfrm>
              <a:prstGeom prst="rect">
                <a:avLst/>
              </a:prstGeom>
            </p:spPr>
            <p:txBody>
              <a:bodyPr wrap="square">
                <a:spAutoFit/>
              </a:bodyPr>
              <a:lstStyle/>
              <a:p>
                <a:pPr algn="just">
                  <a:spcAft>
                    <a:spcPts val="0"/>
                  </a:spcAft>
                </a:pPr>
                <a:r>
                  <a:rPr lang="zh-CN" altLang="zh-CN" kern="100" dirty="0">
                    <a:latin typeface="Times New Roman" panose="02020603050405020304" pitchFamily="18" charset="0"/>
                    <a:cs typeface="Times New Roman" panose="02020603050405020304" pitchFamily="18" charset="0"/>
                  </a:rPr>
                  <a:t>如果使用的磁铁参数是：</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cs typeface="Times New Roman" panose="02020603050405020304" pitchFamily="18" charset="0"/>
                  </a:rPr>
                  <a:t>B = 0.5 T, Length = 3 m, </a:t>
                </a:r>
                <a:r>
                  <a:rPr lang="zh-CN" altLang="zh-CN" kern="100" dirty="0">
                    <a:latin typeface="Times New Roman" panose="02020603050405020304" pitchFamily="18" charset="0"/>
                    <a:cs typeface="Times New Roman" panose="02020603050405020304" pitchFamily="18" charset="0"/>
                  </a:rPr>
                  <a:t>则：</a:t>
                </a:r>
                <a:r>
                  <a:rPr lang="zh-CN" altLang="zh-CN" kern="100" dirty="0">
                    <a:latin typeface="等线" panose="02010600030101010101" pitchFamily="2" charset="-122"/>
                    <a:ea typeface="Times New Roman" panose="02020603050405020304" pitchFamily="18" charset="0"/>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𝑙</m:t>
                              </m:r>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𝐵𝑒𝑐</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𝑏</m:t>
                                  </m:r>
                                </m:sub>
                              </m:sSub>
                            </m:den>
                          </m:f>
                          <m:r>
                            <a:rPr lang="en-US" altLang="zh-CN" i="1" kern="100">
                              <a:latin typeface="Cambria Math" panose="02040503050406030204" pitchFamily="18" charset="0"/>
                              <a:cs typeface="Times New Roman" panose="02020603050405020304" pitchFamily="18" charset="0"/>
                            </a:rPr>
                            <m:t>=0.003747405725000 </m:t>
                          </m:r>
                          <m:r>
                            <a:rPr lang="en-US" altLang="zh-CN" i="1" kern="100">
                              <a:latin typeface="Cambria Math" panose="02040503050406030204" pitchFamily="18" charset="0"/>
                              <a:cs typeface="Times New Roman" panose="02020603050405020304" pitchFamily="18" charset="0"/>
                            </a:rPr>
                            <m:t>𝑟𝑎𝑑</m:t>
                          </m:r>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7</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4</m:t>
                              </m:r>
                              <m:r>
                                <a:rPr lang="en-US" altLang="zh-CN" kern="100">
                                  <a:latin typeface="Cambria Math" panose="02040503050406030204" pitchFamily="18" charset="0"/>
                                  <a:cs typeface="Times New Roman" panose="02020603050405020304" pitchFamily="18" charset="0"/>
                                </a:rPr>
                                <m:t>∙120 </m:t>
                              </m:r>
                              <m:r>
                                <m:rPr>
                                  <m:sty m:val="p"/>
                                </m:rPr>
                                <a:rPr lang="en-US" altLang="zh-CN" kern="100">
                                  <a:latin typeface="Cambria Math" panose="02040503050406030204" pitchFamily="18" charset="0"/>
                                  <a:cs typeface="Times New Roman" panose="02020603050405020304" pitchFamily="18" charset="0"/>
                                </a:rPr>
                                <m:t>GeV</m:t>
                              </m:r>
                              <m:r>
                                <a:rPr lang="en-US" altLang="zh-CN" kern="100">
                                  <a:latin typeface="Cambria Math" panose="02040503050406030204" pitchFamily="18" charset="0"/>
                                  <a:cs typeface="Times New Roman" panose="02020603050405020304" pitchFamily="18" charset="0"/>
                                </a:rPr>
                                <m:t> ∙2.3305 </m:t>
                              </m:r>
                              <m:r>
                                <m:rPr>
                                  <m:sty m:val="p"/>
                                </m:rPr>
                                <a:rPr lang="en-US" altLang="zh-CN" kern="100">
                                  <a:latin typeface="Cambria Math" panose="02040503050406030204" pitchFamily="18" charset="0"/>
                                  <a:cs typeface="Times New Roman" panose="02020603050405020304" pitchFamily="18" charset="0"/>
                                </a:rPr>
                                <m:t>eV</m:t>
                              </m:r>
                            </m:num>
                            <m:den>
                              <m:r>
                                <a:rPr lang="en-US" altLang="zh-CN" i="1" kern="100">
                                  <a:latin typeface="Cambria Math" panose="02040503050406030204" pitchFamily="18" charset="0"/>
                                  <a:cs typeface="Times New Roman" panose="02020603050405020304" pitchFamily="18" charset="0"/>
                                </a:rPr>
                                <m:t>0.511 </m:t>
                              </m:r>
                              <m:r>
                                <a:rPr lang="en-US" altLang="zh-CN" i="1" kern="100">
                                  <a:latin typeface="Cambria Math" panose="02040503050406030204" pitchFamily="18" charset="0"/>
                                  <a:cs typeface="Times New Roman" panose="02020603050405020304" pitchFamily="18" charset="0"/>
                                </a:rPr>
                                <m:t>𝑀𝑒𝑉</m:t>
                              </m:r>
                              <m:r>
                                <a:rPr lang="en-US" altLang="zh-CN" i="1" kern="100">
                                  <a:latin typeface="Cambria Math" panose="02040503050406030204" pitchFamily="18" charset="0"/>
                                  <a:cs typeface="Times New Roman" panose="02020603050405020304" pitchFamily="18" charset="0"/>
                                </a:rPr>
                                <m:t>∙0.511 </m:t>
                              </m:r>
                              <m:r>
                                <a:rPr lang="en-US" altLang="zh-CN" i="1" kern="100">
                                  <a:latin typeface="Cambria Math" panose="02040503050406030204" pitchFamily="18" charset="0"/>
                                  <a:cs typeface="Times New Roman" panose="02020603050405020304" pitchFamily="18" charset="0"/>
                                </a:rPr>
                                <m:t>𝑀𝑒𝑉</m:t>
                              </m:r>
                            </m:den>
                          </m:f>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=0.16050407906067 </m:t>
                          </m:r>
                          <m:r>
                            <a:rPr lang="en-US" altLang="zh-CN" i="1" kern="100">
                              <a:latin typeface="Cambria Math" panose="02040503050406030204" pitchFamily="18" charset="0"/>
                              <a:cs typeface="Times New Roman" panose="02020603050405020304" pitchFamily="18" charset="0"/>
                            </a:rPr>
                            <m:t>𝑟𝑎𝑑</m:t>
                          </m:r>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8</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den>
                          </m:f>
                          <m:r>
                            <a:rPr lang="en-US" altLang="zh-CN" i="1" kern="100">
                              <a:latin typeface="Cambria Math" panose="02040503050406030204" pitchFamily="18" charset="0"/>
                              <a:cs typeface="Times New Roman" panose="02020603050405020304" pitchFamily="18" charset="0"/>
                            </a:rPr>
                            <m:t>=4.284045989218027#</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kern="100">
                                  <a:latin typeface="Cambria Math" panose="02040503050406030204" pitchFamily="18" charset="0"/>
                                  <a:cs typeface="Times New Roman" panose="02020603050405020304" pitchFamily="18" charset="0"/>
                                </a:rPr>
                                <m:t>9</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𝑡𝑎𝑛</m:t>
                              </m:r>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𝑡𝑎𝑛</m:t>
                                  </m:r>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den>
                          </m:f>
                          <m:r>
                            <a:rPr lang="en-US" altLang="zh-CN" i="1" kern="100">
                              <a:latin typeface="Cambria Math" panose="02040503050406030204" pitchFamily="18" charset="0"/>
                              <a:cs typeface="Times New Roman" panose="02020603050405020304" pitchFamily="18" charset="0"/>
                            </a:rPr>
                            <m:t>=4.284394018112764#</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10</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利用</a:t>
                </a:r>
                <a:r>
                  <a:rPr lang="en-US" altLang="zh-CN" kern="100" dirty="0">
                    <a:latin typeface="Times New Roman" panose="02020603050405020304" pitchFamily="18" charset="0"/>
                    <a:cs typeface="Times New Roman" panose="02020603050405020304" pitchFamily="18" charset="0"/>
                  </a:rPr>
                  <a:t>(9)</a:t>
                </a:r>
                <a:r>
                  <a:rPr lang="zh-CN" altLang="zh-CN" kern="100" dirty="0">
                    <a:latin typeface="Times New Roman" panose="02020603050405020304" pitchFamily="18" charset="0"/>
                    <a:cs typeface="Times New Roman" panose="02020603050405020304" pitchFamily="18" charset="0"/>
                  </a:rPr>
                  <a:t>计算得到束流能量为：</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cs typeface="Times New Roman" panose="02020603050405020304" pitchFamily="18" charset="0"/>
                                </a:rPr>
                                <m:t>E</m:t>
                              </m:r>
                            </m:e>
                            <m:sub>
                              <m:r>
                                <m:rPr>
                                  <m:sty m:val="p"/>
                                </m:rPr>
                                <a:rPr lang="en-US" altLang="zh-CN" kern="100">
                                  <a:latin typeface="Cambria Math" panose="02040503050406030204" pitchFamily="18" charset="0"/>
                                  <a:cs typeface="Times New Roman" panose="02020603050405020304" pitchFamily="18" charset="0"/>
                                </a:rPr>
                                <m:t>A</m:t>
                              </m:r>
                            </m:sub>
                          </m:sSub>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𝑚</m:t>
                                  </m:r>
                                </m:e>
                                <m:sub>
                                  <m:r>
                                    <a:rPr lang="en-US" altLang="zh-CN" i="1" kern="100">
                                      <a:latin typeface="Cambria Math" panose="02040503050406030204" pitchFamily="18" charset="0"/>
                                      <a:cs typeface="Times New Roman" panose="02020603050405020304" pitchFamily="18" charset="0"/>
                                    </a:rPr>
                                    <m:t>𝑒</m:t>
                                  </m:r>
                                </m:sub>
                                <m:sup>
                                  <m:r>
                                    <a:rPr lang="en-US" altLang="zh-CN" i="1" kern="100">
                                      <a:latin typeface="Cambria Math" panose="02040503050406030204" pitchFamily="18" charset="0"/>
                                      <a:cs typeface="Times New Roman" panose="02020603050405020304" pitchFamily="18" charset="0"/>
                                    </a:rPr>
                                    <m:t>2</m:t>
                                  </m:r>
                                </m:sup>
                              </m:sSubSup>
                            </m:num>
                            <m:den>
                              <m:r>
                                <a:rPr lang="en-US" altLang="zh-CN" i="1" kern="100">
                                  <a:latin typeface="Cambria Math" panose="02040503050406030204" pitchFamily="18" charset="0"/>
                                  <a:cs typeface="Times New Roman" panose="02020603050405020304" pitchFamily="18" charset="0"/>
                                </a:rPr>
                                <m:t>4</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𝜔</m:t>
                                  </m:r>
                                </m:e>
                                <m:sub>
                                  <m:r>
                                    <a:rPr lang="en-US" altLang="zh-CN" i="1" kern="100">
                                      <a:latin typeface="Cambria Math" panose="02040503050406030204" pitchFamily="18" charset="0"/>
                                      <a:cs typeface="Times New Roman" panose="02020603050405020304" pitchFamily="18" charset="0"/>
                                    </a:rPr>
                                    <m:t>0</m:t>
                                  </m:r>
                                </m:sub>
                              </m:sSub>
                            </m:den>
                          </m:f>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den>
                          </m:f>
                          <m:r>
                            <a:rPr lang="en-US" altLang="zh-CN" i="1" kern="100">
                              <a:latin typeface="Cambria Math" panose="02040503050406030204" pitchFamily="18" charset="0"/>
                              <a:cs typeface="Times New Roman" panose="02020603050405020304" pitchFamily="18" charset="0"/>
                            </a:rPr>
                            <m:t>=120.0000</m:t>
                          </m:r>
                          <m:r>
                            <a:rPr lang="en-US" altLang="zh-CN" i="1" kern="100">
                              <a:latin typeface="Cambria Math" panose="02040503050406030204" pitchFamily="18" charset="0"/>
                              <a:cs typeface="Times New Roman" panose="02020603050405020304" pitchFamily="18" charset="0"/>
                            </a:rPr>
                            <m:t>𝐺𝑒𝑉</m:t>
                          </m:r>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11</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利用</a:t>
                </a:r>
                <a:r>
                  <a:rPr lang="en-US" altLang="zh-CN" kern="100" dirty="0">
                    <a:latin typeface="Times New Roman" panose="02020603050405020304" pitchFamily="18" charset="0"/>
                    <a:cs typeface="Times New Roman" panose="02020603050405020304" pitchFamily="18" charset="0"/>
                  </a:rPr>
                  <a:t>(10)</a:t>
                </a:r>
                <a:r>
                  <a:rPr lang="zh-CN" altLang="zh-CN" kern="100" dirty="0">
                    <a:latin typeface="Times New Roman" panose="02020603050405020304" pitchFamily="18" charset="0"/>
                    <a:cs typeface="Times New Roman" panose="02020603050405020304" pitchFamily="18" charset="0"/>
                  </a:rPr>
                  <a:t>计算得到束流能量为：</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cs typeface="Times New Roman" panose="02020603050405020304" pitchFamily="18" charset="0"/>
                                </a:rPr>
                                <m:t>E</m:t>
                              </m:r>
                            </m:e>
                            <m:sub>
                              <m:r>
                                <m:rPr>
                                  <m:sty m:val="p"/>
                                </m:rPr>
                                <a:rPr lang="en-US" altLang="zh-CN" kern="100">
                                  <a:latin typeface="Cambria Math" panose="02040503050406030204" pitchFamily="18" charset="0"/>
                                  <a:cs typeface="Times New Roman" panose="02020603050405020304" pitchFamily="18" charset="0"/>
                                </a:rPr>
                                <m:t>B</m:t>
                              </m:r>
                            </m:sub>
                          </m:sSub>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latin typeface="Cambria Math" panose="02040503050406030204" pitchFamily="18" charset="0"/>
                                      <a:cs typeface="Times New Roman" panose="02020603050405020304" pitchFamily="18" charset="0"/>
                                    </a:rPr>
                                    <m:t>𝑚</m:t>
                                  </m:r>
                                </m:e>
                                <m:sub>
                                  <m:r>
                                    <a:rPr lang="en-US" altLang="zh-CN" i="1" kern="100">
                                      <a:latin typeface="Cambria Math" panose="02040503050406030204" pitchFamily="18" charset="0"/>
                                      <a:cs typeface="Times New Roman" panose="02020603050405020304" pitchFamily="18" charset="0"/>
                                    </a:rPr>
                                    <m:t>𝑒</m:t>
                                  </m:r>
                                </m:sub>
                                <m:sup>
                                  <m:r>
                                    <a:rPr lang="en-US" altLang="zh-CN" i="1" kern="100">
                                      <a:latin typeface="Cambria Math" panose="02040503050406030204" pitchFamily="18" charset="0"/>
                                      <a:cs typeface="Times New Roman" panose="02020603050405020304" pitchFamily="18" charset="0"/>
                                    </a:rPr>
                                    <m:t>2</m:t>
                                  </m:r>
                                </m:sup>
                              </m:sSubSup>
                            </m:num>
                            <m:den>
                              <m:r>
                                <a:rPr lang="en-US" altLang="zh-CN" i="1" kern="100">
                                  <a:latin typeface="Cambria Math" panose="02040503050406030204" pitchFamily="18" charset="0"/>
                                  <a:cs typeface="Times New Roman" panose="02020603050405020304" pitchFamily="18" charset="0"/>
                                </a:rPr>
                                <m:t>4</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𝜔</m:t>
                                  </m:r>
                                </m:e>
                                <m:sub>
                                  <m:r>
                                    <a:rPr lang="en-US" altLang="zh-CN" i="1" kern="100">
                                      <a:latin typeface="Cambria Math" panose="02040503050406030204" pitchFamily="18" charset="0"/>
                                      <a:cs typeface="Times New Roman" panose="02020603050405020304" pitchFamily="18" charset="0"/>
                                    </a:rPr>
                                    <m:t>0</m:t>
                                  </m:r>
                                </m:sub>
                              </m:sSub>
                            </m:den>
                          </m:f>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𝑡𝑎𝑛</m:t>
                              </m:r>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𝜃</m:t>
                              </m:r>
                            </m:num>
                            <m:den>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𝑡𝑎𝑛</m:t>
                                  </m:r>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den>
                          </m:f>
                          <m:r>
                            <a:rPr lang="en-US" altLang="zh-CN" i="1" kern="100">
                              <a:latin typeface="Cambria Math" panose="02040503050406030204" pitchFamily="18" charset="0"/>
                              <a:cs typeface="Times New Roman" panose="02020603050405020304" pitchFamily="18" charset="0"/>
                            </a:rPr>
                            <m:t>=120.0097486038837 </m:t>
                          </m:r>
                          <m:r>
                            <a:rPr lang="en-US" altLang="zh-CN" i="1" kern="100">
                              <a:latin typeface="Cambria Math" panose="02040503050406030204" pitchFamily="18" charset="0"/>
                              <a:cs typeface="Times New Roman" panose="02020603050405020304" pitchFamily="18" charset="0"/>
                            </a:rPr>
                            <m:t>𝐺𝑒𝑉</m:t>
                          </m:r>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12</m:t>
                              </m:r>
                            </m:e>
                          </m:d>
                        </m:e>
                      </m:eqAr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即系统性偏差为：</a:t>
                </a:r>
                <a:endParaRPr lang="zh-CN" altLang="zh-CN" kern="100" dirty="0">
                  <a:latin typeface="等线"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eqArr>
                        <m:eqArrPr>
                          <m:ctrlPr>
                            <a:rPr lang="zh-CN" altLang="zh-CN"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eqArrPr>
                        <m:e>
                          <m:d>
                            <m:dPr>
                              <m:begChr m:val="|"/>
                              <m:endChr m:val="|"/>
                              <m:ctrlPr>
                                <a:rPr lang="zh-CN"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a:solidFill>
                                        <a:srgbClr val="C00000"/>
                                      </a:solidFill>
                                      <a:latin typeface="Cambria Math" panose="02040503050406030204" pitchFamily="18" charset="0"/>
                                      <a:cs typeface="Times New Roman" panose="02020603050405020304" pitchFamily="18" charset="0"/>
                                    </a:rPr>
                                    <m:t>E</m:t>
                                  </m:r>
                                </m:e>
                                <m:sub>
                                  <m:r>
                                    <m:rPr>
                                      <m:sty m:val="p"/>
                                    </m:rPr>
                                    <a:rPr lang="en-US" altLang="zh-CN">
                                      <a:solidFill>
                                        <a:srgbClr val="C00000"/>
                                      </a:solidFill>
                                      <a:latin typeface="Cambria Math" panose="02040503050406030204" pitchFamily="18" charset="0"/>
                                      <a:cs typeface="Times New Roman" panose="02020603050405020304" pitchFamily="18" charset="0"/>
                                    </a:rPr>
                                    <m:t>A</m:t>
                                  </m:r>
                                </m:sub>
                              </m:sSub>
                              <m:r>
                                <a:rPr lang="en-US" altLang="zh-CN" i="1">
                                  <a:solidFill>
                                    <a:srgbClr val="C00000"/>
                                  </a:solidFill>
                                  <a:latin typeface="Cambria Math" panose="02040503050406030204" pitchFamily="18" charset="0"/>
                                  <a:cs typeface="Times New Roman" panose="02020603050405020304" pitchFamily="18" charset="0"/>
                                </a:rPr>
                                <m:t>−</m:t>
                              </m:r>
                              <m:sSub>
                                <m:sSubPr>
                                  <m:ctrlPr>
                                    <a:rPr lang="zh-CN"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a:solidFill>
                                        <a:srgbClr val="C00000"/>
                                      </a:solidFill>
                                      <a:latin typeface="Cambria Math" panose="02040503050406030204" pitchFamily="18" charset="0"/>
                                      <a:cs typeface="Times New Roman" panose="02020603050405020304" pitchFamily="18" charset="0"/>
                                    </a:rPr>
                                    <m:t>E</m:t>
                                  </m:r>
                                </m:e>
                                <m:sub>
                                  <m:r>
                                    <m:rPr>
                                      <m:sty m:val="p"/>
                                    </m:rPr>
                                    <a:rPr lang="en-US" altLang="zh-CN">
                                      <a:solidFill>
                                        <a:srgbClr val="C00000"/>
                                      </a:solidFill>
                                      <a:latin typeface="Cambria Math" panose="02040503050406030204" pitchFamily="18" charset="0"/>
                                      <a:cs typeface="Times New Roman" panose="02020603050405020304" pitchFamily="18" charset="0"/>
                                    </a:rPr>
                                    <m:t>B</m:t>
                                  </m:r>
                                </m:sub>
                              </m:sSub>
                            </m:e>
                          </m:d>
                          <m:r>
                            <a:rPr lang="en-US" altLang="zh-CN" i="1">
                              <a:solidFill>
                                <a:srgbClr val="C00000"/>
                              </a:solidFill>
                              <a:latin typeface="Cambria Math" panose="02040503050406030204" pitchFamily="18" charset="0"/>
                              <a:cs typeface="Times New Roman" panose="02020603050405020304" pitchFamily="18" charset="0"/>
                            </a:rPr>
                            <m:t>=9.748603883693363</m:t>
                          </m:r>
                          <m:r>
                            <a:rPr lang="en-US" altLang="zh-CN" i="1">
                              <a:solidFill>
                                <a:srgbClr val="C00000"/>
                              </a:solidFill>
                              <a:latin typeface="Cambria Math" panose="02040503050406030204" pitchFamily="18" charset="0"/>
                              <a:cs typeface="Times New Roman" panose="02020603050405020304" pitchFamily="18" charset="0"/>
                            </a:rPr>
                            <m:t>𝑀𝑒𝑉</m:t>
                          </m:r>
                          <m:r>
                            <a:rPr lang="en-US" altLang="zh-CN" i="1">
                              <a:solidFill>
                                <a:srgbClr val="C00000"/>
                              </a:solidFill>
                              <a:latin typeface="Cambria Math" panose="02040503050406030204" pitchFamily="18" charset="0"/>
                              <a:cs typeface="Times New Roman" panose="02020603050405020304" pitchFamily="18" charset="0"/>
                            </a:rPr>
                            <m:t>#</m:t>
                          </m:r>
                          <m:d>
                            <m:dPr>
                              <m:ctrlPr>
                                <a:rPr lang="zh-CN"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solidFill>
                                    <a:srgbClr val="C00000"/>
                                  </a:solidFill>
                                  <a:latin typeface="Cambria Math" panose="02040503050406030204" pitchFamily="18" charset="0"/>
                                  <a:cs typeface="Times New Roman" panose="02020603050405020304" pitchFamily="18" charset="0"/>
                                </a:rPr>
                                <m:t>13</m:t>
                              </m:r>
                            </m:e>
                          </m:d>
                        </m:e>
                      </m:eqArr>
                    </m:oMath>
                  </m:oMathPara>
                </a14:m>
                <a:endParaRPr lang="zh-CN" altLang="en-US" dirty="0"/>
              </a:p>
            </p:txBody>
          </p:sp>
        </mc:Choice>
        <mc:Fallback>
          <p:sp>
            <p:nvSpPr>
              <p:cNvPr id="2" name="矩形 1">
                <a:extLst>
                  <a:ext uri="{FF2B5EF4-FFF2-40B4-BE49-F238E27FC236}">
                    <a16:creationId xmlns:a16="http://schemas.microsoft.com/office/drawing/2014/main" id="{294FCBE9-CA30-446E-BB12-957BCF31BE4D}"/>
                  </a:ext>
                </a:extLst>
              </p:cNvPr>
              <p:cNvSpPr>
                <a:spLocks noRot="1" noChangeAspect="1" noMove="1" noResize="1" noEditPoints="1" noAdjustHandles="1" noChangeArrowheads="1" noChangeShapeType="1" noTextEdit="1"/>
              </p:cNvSpPr>
              <p:nvPr/>
            </p:nvSpPr>
            <p:spPr>
              <a:xfrm>
                <a:off x="1074198" y="1131668"/>
                <a:ext cx="10573304" cy="5198346"/>
              </a:xfrm>
              <a:prstGeom prst="rect">
                <a:avLst/>
              </a:prstGeom>
              <a:blipFill>
                <a:blip r:embed="rId2"/>
                <a:stretch>
                  <a:fillRect l="-461" t="-704"/>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CA9DD126-26AA-4254-96C8-D104CEA13D2B}"/>
              </a:ext>
            </a:extLst>
          </p:cNvPr>
          <p:cNvSpPr txBox="1"/>
          <p:nvPr/>
        </p:nvSpPr>
        <p:spPr>
          <a:xfrm>
            <a:off x="146494" y="599214"/>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-1</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2A7B3EA4-DA6E-427B-BB3F-78242E617FB9}"/>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灯片编号占位符 3">
            <a:extLst>
              <a:ext uri="{FF2B5EF4-FFF2-40B4-BE49-F238E27FC236}">
                <a16:creationId xmlns:a16="http://schemas.microsoft.com/office/drawing/2014/main" id="{C5464D44-2B53-4397-B1B3-0FF8FD8765F5}"/>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7</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57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1697D437-7E49-445C-AEEF-B87ED79363ED}"/>
                  </a:ext>
                </a:extLst>
              </p:cNvPr>
              <p:cNvSpPr/>
              <p:nvPr/>
            </p:nvSpPr>
            <p:spPr>
              <a:xfrm>
                <a:off x="216023" y="1711923"/>
                <a:ext cx="7871534" cy="4524315"/>
              </a:xfrm>
              <a:prstGeom prst="rect">
                <a:avLst/>
              </a:prstGeom>
            </p:spPr>
            <p:txBody>
              <a:bodyPr wrap="square">
                <a:spAutoFit/>
              </a:bodyPr>
              <a:lstStyle/>
              <a:p>
                <a:pPr algn="just">
                  <a:spcAft>
                    <a:spcPts val="0"/>
                  </a:spcAft>
                </a:pPr>
                <a:r>
                  <a:rPr lang="zh-CN" altLang="zh-CN" kern="100" dirty="0">
                    <a:latin typeface="Times New Roman" panose="02020603050405020304" pitchFamily="18" charset="0"/>
                    <a:cs typeface="Times New Roman" panose="02020603050405020304" pitchFamily="18" charset="0"/>
                  </a:rPr>
                  <a:t>进一步地，如果磁铁强度变化</a:t>
                </a:r>
                <a:r>
                  <a:rPr lang="zh-CN" altLang="zh-CN" kern="100" dirty="0">
                    <a:latin typeface="等线" panose="02010600030101010101" pitchFamily="2" charset="-122"/>
                    <a:ea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0.2%</a:t>
                </a:r>
                <a:r>
                  <a:rPr lang="zh-CN" altLang="zh-CN" kern="100" dirty="0">
                    <a:latin typeface="Times New Roman" panose="02020603050405020304" pitchFamily="18" charset="0"/>
                    <a:cs typeface="Times New Roman" panose="02020603050405020304" pitchFamily="18" charset="0"/>
                  </a:rPr>
                  <a:t>，即</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B</m:t>
                    </m:r>
                    <m:r>
                      <a:rPr lang="en-US" altLang="zh-CN" kern="100">
                        <a:latin typeface="Cambria Math" panose="02040503050406030204" pitchFamily="18" charset="0"/>
                        <a:cs typeface="Times New Roman" panose="02020603050405020304" pitchFamily="18" charset="0"/>
                      </a:rPr>
                      <m:t>=0.499</m:t>
                    </m:r>
                    <m:r>
                      <m:rPr>
                        <m:sty m:val="p"/>
                      </m:rPr>
                      <a:rPr lang="en-US" altLang="zh-CN" kern="100">
                        <a:latin typeface="Cambria Math" panose="02040503050406030204" pitchFamily="18" charset="0"/>
                        <a:cs typeface="Times New Roman" panose="02020603050405020304" pitchFamily="18" charset="0"/>
                      </a:rPr>
                      <m:t>T</m:t>
                    </m:r>
                    <m:r>
                      <a:rPr lang="en-US" altLang="zh-CN" kern="100">
                        <a:latin typeface="Cambria Math" panose="02040503050406030204" pitchFamily="18" charset="0"/>
                        <a:cs typeface="Times New Roman" panose="02020603050405020304" pitchFamily="18" charset="0"/>
                      </a:rPr>
                      <m:t>/0.501</m:t>
                    </m:r>
                    <m:r>
                      <m:rPr>
                        <m:sty m:val="p"/>
                      </m:rPr>
                      <a:rPr lang="en-US" altLang="zh-CN" kern="100">
                        <a:latin typeface="Cambria Math" panose="02040503050406030204" pitchFamily="18" charset="0"/>
                        <a:cs typeface="Times New Roman" panose="02020603050405020304" pitchFamily="18" charset="0"/>
                      </a:rPr>
                      <m:t>T</m:t>
                    </m:r>
                  </m:oMath>
                </a14:m>
                <a:r>
                  <a:rPr lang="en-US" altLang="zh-CN" kern="100" dirty="0">
                    <a:latin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此时公式</a:t>
                </a:r>
                <a:r>
                  <a:rPr lang="en-US" altLang="zh-CN" kern="100" dirty="0">
                    <a:latin typeface="Times New Roman" panose="02020603050405020304" pitchFamily="18" charset="0"/>
                    <a:cs typeface="Times New Roman" panose="02020603050405020304" pitchFamily="18" charset="0"/>
                  </a:rPr>
                  <a:t>(13)</a:t>
                </a:r>
                <a:r>
                  <a:rPr lang="zh-CN" altLang="zh-CN" kern="100" dirty="0">
                    <a:latin typeface="Times New Roman" panose="02020603050405020304" pitchFamily="18" charset="0"/>
                    <a:cs typeface="Times New Roman" panose="02020603050405020304" pitchFamily="18" charset="0"/>
                  </a:rPr>
                  <a:t>造成的系统偏差应该是：</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cs typeface="Times New Roman" panose="02020603050405020304" pitchFamily="18" charset="0"/>
                  </a:rPr>
                  <a:t>B = 0.501T</a:t>
                </a:r>
                <a:r>
                  <a:rPr lang="zh-CN" altLang="zh-CN" kern="100" dirty="0">
                    <a:latin typeface="Times New Roman" panose="02020603050405020304" pitchFamily="18" charset="0"/>
                    <a:cs typeface="Times New Roman" panose="02020603050405020304" pitchFamily="18" charset="0"/>
                  </a:rPr>
                  <a:t>时，</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cs typeface="Times New Roman" panose="02020603050405020304" pitchFamily="18" charset="0"/>
                                    </a:rPr>
                                    <m:t>E</m:t>
                                  </m:r>
                                </m:e>
                                <m:sub>
                                  <m:r>
                                    <m:rPr>
                                      <m:sty m:val="p"/>
                                    </m:rPr>
                                    <a:rPr lang="en-US" altLang="zh-CN" kern="100">
                                      <a:latin typeface="Cambria Math" panose="02040503050406030204" pitchFamily="18" charset="0"/>
                                      <a:cs typeface="Times New Roman" panose="02020603050405020304" pitchFamily="18" charset="0"/>
                                    </a:rPr>
                                    <m:t>A</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cs typeface="Times New Roman" panose="02020603050405020304" pitchFamily="18" charset="0"/>
                                    </a:rPr>
                                    <m:t>E</m:t>
                                  </m:r>
                                </m:e>
                                <m:sub>
                                  <m:r>
                                    <m:rPr>
                                      <m:sty m:val="p"/>
                                    </m:rPr>
                                    <a:rPr lang="en-US" altLang="zh-CN" kern="100">
                                      <a:latin typeface="Cambria Math" panose="02040503050406030204" pitchFamily="18" charset="0"/>
                                      <a:cs typeface="Times New Roman" panose="02020603050405020304" pitchFamily="18" charset="0"/>
                                    </a:rPr>
                                    <m:t>B</m:t>
                                  </m:r>
                                </m:sub>
                              </m:sSub>
                            </m:e>
                          </m:d>
                          <m:r>
                            <a:rPr lang="en-US" altLang="zh-CN" i="1" kern="100">
                              <a:latin typeface="Cambria Math" panose="02040503050406030204" pitchFamily="18" charset="0"/>
                              <a:cs typeface="Times New Roman" panose="02020603050405020304" pitchFamily="18" charset="0"/>
                            </a:rPr>
                            <m:t>=9.787641370920142 </m:t>
                          </m:r>
                          <m:r>
                            <a:rPr lang="en-US" altLang="zh-CN" i="1" kern="100">
                              <a:latin typeface="Cambria Math" panose="02040503050406030204" pitchFamily="18" charset="0"/>
                              <a:cs typeface="Times New Roman" panose="02020603050405020304" pitchFamily="18" charset="0"/>
                            </a:rPr>
                            <m:t>𝑀𝑒𝑉</m:t>
                          </m:r>
                          <m:r>
                            <a:rPr lang="en-US" altLang="zh-CN" i="1" kern="100">
                              <a:latin typeface="Cambria Math" panose="02040503050406030204" pitchFamily="18" charset="0"/>
                              <a:cs typeface="Times New Roman" panose="02020603050405020304" pitchFamily="18" charset="0"/>
                            </a:rPr>
                            <m:t> #</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14</m:t>
                              </m:r>
                            </m:e>
                          </m:d>
                        </m:e>
                      </m:eqArr>
                    </m:oMath>
                  </m:oMathPara>
                </a14:m>
                <a:endParaRPr lang="zh-CN" altLang="zh-CN" kern="100" dirty="0">
                  <a:latin typeface="等线" panose="02010600030101010101" pitchFamily="2" charset="-122"/>
                  <a:cs typeface="Times New Roman" panose="02020603050405020304" pitchFamily="18" charset="0"/>
                </a:endParaRPr>
              </a:p>
              <a:p>
                <a:pPr indent="1333500" algn="just">
                  <a:spcAft>
                    <a:spcPts val="0"/>
                  </a:spcAft>
                </a:pPr>
                <a:r>
                  <a:rPr lang="en-US" altLang="zh-CN" kern="100" dirty="0">
                    <a:latin typeface="Times New Roman" panose="02020603050405020304" pitchFamily="18" charset="0"/>
                    <a:cs typeface="Times New Roman" panose="02020603050405020304" pitchFamily="18" charset="0"/>
                  </a:rPr>
                  <a:t>(13)</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(14)</a:t>
                </a:r>
                <a:r>
                  <a:rPr lang="zh-CN" altLang="zh-CN" kern="100" dirty="0">
                    <a:latin typeface="Times New Roman" panose="02020603050405020304" pitchFamily="18" charset="0"/>
                    <a:cs typeface="Times New Roman" panose="02020603050405020304" pitchFamily="18" charset="0"/>
                  </a:rPr>
                  <a:t>的差值为：</a:t>
                </a:r>
                <a:r>
                  <a:rPr lang="en-US" altLang="zh-CN" kern="100" dirty="0">
                    <a:latin typeface="Times New Roman" panose="02020603050405020304" pitchFamily="18" charset="0"/>
                    <a:cs typeface="Times New Roman" panose="02020603050405020304" pitchFamily="18" charset="0"/>
                  </a:rPr>
                  <a:t>0.039037487226778 MeV~ 0.039 MeV</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cs typeface="Times New Roman" panose="02020603050405020304" pitchFamily="18" charset="0"/>
                  </a:rPr>
                  <a:t>B = 0.499T</a:t>
                </a:r>
                <a:r>
                  <a:rPr lang="zh-CN" altLang="zh-CN" kern="100" dirty="0">
                    <a:latin typeface="Times New Roman" panose="02020603050405020304" pitchFamily="18" charset="0"/>
                    <a:cs typeface="Times New Roman" panose="02020603050405020304" pitchFamily="18" charset="0"/>
                  </a:rPr>
                  <a:t>时，</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cs typeface="Times New Roman" panose="02020603050405020304" pitchFamily="18" charset="0"/>
                                    </a:rPr>
                                    <m:t>E</m:t>
                                  </m:r>
                                </m:e>
                                <m:sub>
                                  <m:r>
                                    <m:rPr>
                                      <m:sty m:val="p"/>
                                    </m:rPr>
                                    <a:rPr lang="en-US" altLang="zh-CN" kern="100">
                                      <a:latin typeface="Cambria Math" panose="02040503050406030204" pitchFamily="18" charset="0"/>
                                      <a:cs typeface="Times New Roman" panose="02020603050405020304" pitchFamily="18" charset="0"/>
                                    </a:rPr>
                                    <m:t>A</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kern="100">
                                      <a:latin typeface="Cambria Math" panose="02040503050406030204" pitchFamily="18" charset="0"/>
                                      <a:cs typeface="Times New Roman" panose="02020603050405020304" pitchFamily="18" charset="0"/>
                                    </a:rPr>
                                    <m:t>E</m:t>
                                  </m:r>
                                </m:e>
                                <m:sub>
                                  <m:r>
                                    <m:rPr>
                                      <m:sty m:val="p"/>
                                    </m:rPr>
                                    <a:rPr lang="en-US" altLang="zh-CN" kern="100">
                                      <a:latin typeface="Cambria Math" panose="02040503050406030204" pitchFamily="18" charset="0"/>
                                      <a:cs typeface="Times New Roman" panose="02020603050405020304" pitchFamily="18" charset="0"/>
                                    </a:rPr>
                                    <m:t>B</m:t>
                                  </m:r>
                                </m:sub>
                              </m:sSub>
                            </m:e>
                          </m:d>
                          <m:r>
                            <a:rPr lang="en-US" altLang="zh-CN" i="1" kern="100">
                              <a:latin typeface="Cambria Math" panose="02040503050406030204" pitchFamily="18" charset="0"/>
                              <a:cs typeface="Times New Roman" panose="02020603050405020304" pitchFamily="18" charset="0"/>
                            </a:rPr>
                            <m:t>=9.709644425811348 </m:t>
                          </m:r>
                          <m:r>
                            <a:rPr lang="en-US" altLang="zh-CN" i="1" kern="100">
                              <a:latin typeface="Cambria Math" panose="02040503050406030204" pitchFamily="18" charset="0"/>
                              <a:cs typeface="Times New Roman" panose="02020603050405020304" pitchFamily="18" charset="0"/>
                            </a:rPr>
                            <m:t>𝑀𝑒𝑉</m:t>
                          </m:r>
                          <m:r>
                            <a:rPr lang="en-US" altLang="zh-CN" i="1" kern="100">
                              <a:latin typeface="Cambria Math" panose="02040503050406030204" pitchFamily="18" charset="0"/>
                              <a:cs typeface="Times New Roman" panose="02020603050405020304" pitchFamily="18" charset="0"/>
                            </a:rPr>
                            <m:t>#</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15</m:t>
                              </m:r>
                            </m:e>
                          </m:d>
                        </m:e>
                      </m:eqArr>
                    </m:oMath>
                  </m:oMathPara>
                </a14:m>
                <a:endParaRPr lang="zh-CN" altLang="zh-CN" kern="100" dirty="0">
                  <a:latin typeface="等线" panose="02010600030101010101" pitchFamily="2" charset="-122"/>
                  <a:cs typeface="Times New Roman" panose="02020603050405020304" pitchFamily="18" charset="0"/>
                </a:endParaRPr>
              </a:p>
              <a:p>
                <a:pPr indent="1333500" algn="just">
                  <a:spcAft>
                    <a:spcPts val="0"/>
                  </a:spcAft>
                </a:pPr>
                <a:r>
                  <a:rPr lang="en-US" altLang="zh-CN" kern="100" dirty="0">
                    <a:latin typeface="Times New Roman" panose="02020603050405020304" pitchFamily="18" charset="0"/>
                    <a:cs typeface="Times New Roman" panose="02020603050405020304" pitchFamily="18" charset="0"/>
                  </a:rPr>
                  <a:t>(13)</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(15)</a:t>
                </a:r>
                <a:r>
                  <a:rPr lang="zh-CN" altLang="zh-CN" kern="100" dirty="0">
                    <a:latin typeface="Times New Roman" panose="02020603050405020304" pitchFamily="18" charset="0"/>
                    <a:cs typeface="Times New Roman" panose="02020603050405020304" pitchFamily="18" charset="0"/>
                  </a:rPr>
                  <a:t>的差值为：</a:t>
                </a:r>
                <a:r>
                  <a:rPr lang="en-US" altLang="zh-CN" kern="100" dirty="0">
                    <a:latin typeface="Times New Roman" panose="02020603050405020304" pitchFamily="18" charset="0"/>
                    <a:cs typeface="Times New Roman" panose="02020603050405020304" pitchFamily="18" charset="0"/>
                  </a:rPr>
                  <a:t>0.038959457882015 MeV~ 0.039 MeV</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zh-CN" altLang="zh-CN" kern="100" dirty="0">
                    <a:latin typeface="Times New Roman" panose="02020603050405020304" pitchFamily="18" charset="0"/>
                    <a:cs typeface="Times New Roman" panose="02020603050405020304" pitchFamily="18" charset="0"/>
                  </a:rPr>
                  <a:t>则，如果磁铁强度变化</a:t>
                </a:r>
                <a:r>
                  <a:rPr lang="zh-CN" altLang="zh-CN" kern="100" dirty="0">
                    <a:latin typeface="等线" panose="02010600030101010101" pitchFamily="2" charset="-122"/>
                    <a:ea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0.2%</a:t>
                </a:r>
                <a:r>
                  <a:rPr lang="zh-CN" altLang="zh-CN" kern="100" dirty="0">
                    <a:latin typeface="Times New Roman" panose="02020603050405020304" pitchFamily="18" charset="0"/>
                    <a:cs typeface="Times New Roman" panose="02020603050405020304" pitchFamily="18" charset="0"/>
                  </a:rPr>
                  <a:t>，即</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B</m:t>
                    </m:r>
                    <m:r>
                      <a:rPr lang="en-US" altLang="zh-CN" kern="100">
                        <a:latin typeface="Cambria Math" panose="02040503050406030204" pitchFamily="18" charset="0"/>
                        <a:cs typeface="Times New Roman" panose="02020603050405020304" pitchFamily="18" charset="0"/>
                      </a:rPr>
                      <m:t>=0.499</m:t>
                    </m:r>
                    <m:r>
                      <m:rPr>
                        <m:sty m:val="p"/>
                      </m:rPr>
                      <a:rPr lang="en-US" altLang="zh-CN" kern="100">
                        <a:latin typeface="Cambria Math" panose="02040503050406030204" pitchFamily="18" charset="0"/>
                        <a:cs typeface="Times New Roman" panose="02020603050405020304" pitchFamily="18" charset="0"/>
                      </a:rPr>
                      <m:t>T</m:t>
                    </m:r>
                    <m:r>
                      <a:rPr lang="en-US" altLang="zh-CN" kern="100">
                        <a:latin typeface="Cambria Math" panose="02040503050406030204" pitchFamily="18" charset="0"/>
                        <a:cs typeface="Times New Roman" panose="02020603050405020304" pitchFamily="18" charset="0"/>
                      </a:rPr>
                      <m:t>/0.501</m:t>
                    </m:r>
                    <m:r>
                      <m:rPr>
                        <m:sty m:val="p"/>
                      </m:rPr>
                      <a:rPr lang="en-US" altLang="zh-CN" kern="100">
                        <a:latin typeface="Cambria Math" panose="02040503050406030204" pitchFamily="18" charset="0"/>
                        <a:cs typeface="Times New Roman" panose="02020603050405020304" pitchFamily="18" charset="0"/>
                      </a:rPr>
                      <m:t>T</m:t>
                    </m:r>
                  </m:oMath>
                </a14:m>
                <a:r>
                  <a:rPr lang="zh-CN" altLang="zh-CN" kern="100" dirty="0">
                    <a:latin typeface="Times New Roman" panose="02020603050405020304" pitchFamily="18" charset="0"/>
                    <a:cs typeface="Times New Roman" panose="02020603050405020304" pitchFamily="18" charset="0"/>
                  </a:rPr>
                  <a:t>，由于取正切造成的能量偏差为：</a:t>
                </a:r>
                <a:endParaRPr lang="zh-CN" altLang="zh-CN" kern="100" dirty="0">
                  <a:latin typeface="等线"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US" altLang="zh-CN" i="1" kern="100">
                          <a:latin typeface="Cambria Math" panose="02040503050406030204" pitchFamily="18" charset="0"/>
                          <a:cs typeface="Times New Roman" panose="02020603050405020304" pitchFamily="18" charset="0"/>
                        </a:rPr>
                        <m:t>9.749±0.039 </m:t>
                      </m:r>
                      <m:r>
                        <a:rPr lang="en-US" altLang="zh-CN" i="1" kern="100">
                          <a:latin typeface="Cambria Math" panose="02040503050406030204" pitchFamily="18" charset="0"/>
                          <a:cs typeface="Times New Roman" panose="02020603050405020304" pitchFamily="18" charset="0"/>
                        </a:rPr>
                        <m:t>𝑀𝑒𝑉</m:t>
                      </m:r>
                    </m:oMath>
                  </m:oMathPara>
                </a14:m>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Times New Roman" panose="02020603050405020304" pitchFamily="18" charset="0"/>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a:p>
                <a:r>
                  <a:rPr lang="zh-CN" altLang="zh-CN" dirty="0">
                    <a:latin typeface="Times New Roman" panose="02020603050405020304" pitchFamily="18" charset="0"/>
                    <a:cs typeface="Times New Roman" panose="02020603050405020304" pitchFamily="18" charset="0"/>
                  </a:rPr>
                  <a:t>再进一步地，研究磁铁误差导致此固定的系统偏差的数值变化，取束流能量为</a:t>
                </a:r>
                <a:r>
                  <a:rPr lang="en-US" altLang="zh-CN" dirty="0">
                    <a:latin typeface="Times New Roman" panose="02020603050405020304" pitchFamily="18" charset="0"/>
                  </a:rPr>
                  <a:t>±1%</a:t>
                </a:r>
                <a:r>
                  <a:rPr lang="zh-CN" altLang="zh-CN" dirty="0">
                    <a:latin typeface="Times New Roman" panose="02020603050405020304" pitchFamily="18" charset="0"/>
                    <a:cs typeface="Times New Roman" panose="02020603050405020304" pitchFamily="18" charset="0"/>
                  </a:rPr>
                  <a:t>变化，即</a:t>
                </a:r>
                <a:r>
                  <a:rPr lang="en-US" altLang="zh-CN" dirty="0">
                    <a:latin typeface="Times New Roman" panose="02020603050405020304" pitchFamily="18" charset="0"/>
                  </a:rPr>
                  <a:t>[120-1%*120, 120+1%*120 GeV]</a:t>
                </a:r>
                <a:r>
                  <a:rPr lang="zh-CN" altLang="zh-CN" dirty="0">
                    <a:latin typeface="Times New Roman" panose="02020603050405020304" pitchFamily="18" charset="0"/>
                    <a:cs typeface="Times New Roman" panose="02020603050405020304" pitchFamily="18" charset="0"/>
                  </a:rPr>
                  <a:t>，磁铁强度分别取</a:t>
                </a:r>
                <a:r>
                  <a:rPr lang="en-US" altLang="zh-CN" dirty="0">
                    <a:latin typeface="Times New Roman" panose="02020603050405020304" pitchFamily="18" charset="0"/>
                  </a:rPr>
                  <a:t> 0.501 T, 0.499 T, 0.500T</a:t>
                </a:r>
                <a:r>
                  <a:rPr lang="zh-CN" altLang="zh-CN" dirty="0">
                    <a:latin typeface="Times New Roman" panose="02020603050405020304" pitchFamily="18" charset="0"/>
                    <a:cs typeface="Times New Roman" panose="02020603050405020304" pitchFamily="18" charset="0"/>
                  </a:rPr>
                  <a:t>，则：</a:t>
                </a:r>
                <a:endParaRPr lang="zh-CN" altLang="en-US" dirty="0"/>
              </a:p>
            </p:txBody>
          </p:sp>
        </mc:Choice>
        <mc:Fallback>
          <p:sp>
            <p:nvSpPr>
              <p:cNvPr id="2" name="矩形 1">
                <a:extLst>
                  <a:ext uri="{FF2B5EF4-FFF2-40B4-BE49-F238E27FC236}">
                    <a16:creationId xmlns:a16="http://schemas.microsoft.com/office/drawing/2014/main" id="{1697D437-7E49-445C-AEEF-B87ED79363ED}"/>
                  </a:ext>
                </a:extLst>
              </p:cNvPr>
              <p:cNvSpPr>
                <a:spLocks noRot="1" noChangeAspect="1" noMove="1" noResize="1" noEditPoints="1" noAdjustHandles="1" noChangeArrowheads="1" noChangeShapeType="1" noTextEdit="1"/>
              </p:cNvSpPr>
              <p:nvPr/>
            </p:nvSpPr>
            <p:spPr>
              <a:xfrm>
                <a:off x="216023" y="1711923"/>
                <a:ext cx="7871534" cy="4524315"/>
              </a:xfrm>
              <a:prstGeom prst="rect">
                <a:avLst/>
              </a:prstGeom>
              <a:blipFill>
                <a:blip r:embed="rId2"/>
                <a:stretch>
                  <a:fillRect l="-619" t="-943" r="-619" b="-1213"/>
                </a:stretch>
              </a:blipFill>
            </p:spPr>
            <p:txBody>
              <a:bodyPr/>
              <a:lstStyle/>
              <a:p>
                <a:r>
                  <a:rPr lang="zh-CN" altLang="en-US">
                    <a:noFill/>
                  </a:rPr>
                  <a:t> </a:t>
                </a:r>
              </a:p>
            </p:txBody>
          </p:sp>
        </mc:Fallback>
      </mc:AlternateContent>
      <p:sp>
        <p:nvSpPr>
          <p:cNvPr id="3" name="标题 1">
            <a:extLst>
              <a:ext uri="{FF2B5EF4-FFF2-40B4-BE49-F238E27FC236}">
                <a16:creationId xmlns:a16="http://schemas.microsoft.com/office/drawing/2014/main" id="{7CBAA199-FDB2-4FD0-8908-39084962A2E7}"/>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CDB4C23A-8D8D-42D5-AF74-AE3EFD1AF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518" y="2295532"/>
            <a:ext cx="3503055" cy="3357095"/>
          </a:xfrm>
          <a:prstGeom prst="rect">
            <a:avLst/>
          </a:prstGeom>
        </p:spPr>
      </p:pic>
      <p:sp>
        <p:nvSpPr>
          <p:cNvPr id="6" name="文本框 5">
            <a:extLst>
              <a:ext uri="{FF2B5EF4-FFF2-40B4-BE49-F238E27FC236}">
                <a16:creationId xmlns:a16="http://schemas.microsoft.com/office/drawing/2014/main" id="{86BF1DC7-8415-4F76-B4BE-D56B37E733D7}"/>
              </a:ext>
            </a:extLst>
          </p:cNvPr>
          <p:cNvSpPr txBox="1"/>
          <p:nvPr/>
        </p:nvSpPr>
        <p:spPr>
          <a:xfrm>
            <a:off x="146494" y="599214"/>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-1</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7" name="灯片编号占位符 3">
            <a:extLst>
              <a:ext uri="{FF2B5EF4-FFF2-40B4-BE49-F238E27FC236}">
                <a16:creationId xmlns:a16="http://schemas.microsoft.com/office/drawing/2014/main" id="{E8034843-29C3-4761-9BC3-CEE1D3E83611}"/>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8</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45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C71867-AEB8-433F-B047-7779B34B0077}"/>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Arial" panose="020B0604020202020204" pitchFamily="34" charset="0"/>
                <a:ea typeface="微软雅黑" panose="020B0503020204020204" pitchFamily="34" charset="-122"/>
                <a:cs typeface="Arial" panose="020B0604020202020204" pitchFamily="34" charset="0"/>
              </a:rPr>
              <a:t>Systematic uncertainties</a:t>
            </a:r>
            <a:endParaRPr lang="zh-CN" altLang="en-US" sz="3600" spc="-10" dirty="0">
              <a:solidFill>
                <a:srgbClr val="1F487C"/>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C53920D4-348C-431B-B653-4A0C67BC0BA1}"/>
              </a:ext>
            </a:extLst>
          </p:cNvPr>
          <p:cNvSpPr txBox="1"/>
          <p:nvPr/>
        </p:nvSpPr>
        <p:spPr>
          <a:xfrm>
            <a:off x="146494" y="599214"/>
            <a:ext cx="2726283"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chemeClr val="accent1"/>
                </a:solidFill>
                <a:latin typeface="微软雅黑" panose="020B0503020204020204" pitchFamily="34" charset="-122"/>
                <a:ea typeface="微软雅黑" panose="020B0503020204020204" pitchFamily="34" charset="-122"/>
              </a:rPr>
              <a:t>系统误差来源</a:t>
            </a:r>
            <a:r>
              <a:rPr lang="en-US" altLang="zh-CN" sz="2000" dirty="0">
                <a:solidFill>
                  <a:schemeClr val="accent1"/>
                </a:solidFill>
                <a:latin typeface="微软雅黑" panose="020B0503020204020204" pitchFamily="34" charset="-122"/>
                <a:ea typeface="微软雅黑" panose="020B0503020204020204" pitchFamily="34" charset="-122"/>
              </a:rPr>
              <a:t>-2</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762F0FE5-FCBF-4BA2-8275-1861CE6E5CAC}"/>
                  </a:ext>
                </a:extLst>
              </p:cNvPr>
              <p:cNvSpPr/>
              <p:nvPr/>
            </p:nvSpPr>
            <p:spPr>
              <a:xfrm>
                <a:off x="4692883" y="1282596"/>
                <a:ext cx="3334439" cy="6930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zh-CN" altLang="en-US" smtClean="0">
                              <a:solidFill>
                                <a:schemeClr val="tx1"/>
                              </a:solidFill>
                              <a:latin typeface="Cambria Math" panose="02040503050406030204" pitchFamily="18" charset="0"/>
                            </a:rPr>
                          </m:ctrlPr>
                        </m:fPr>
                        <m:num>
                          <m:r>
                            <a:rPr lang="zh-CN" altLang="en-US">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𝜃</m:t>
                          </m:r>
                        </m:num>
                        <m:den>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𝜃</m:t>
                              </m:r>
                            </m:e>
                            <m:sub>
                              <m:r>
                                <a:rPr lang="zh-CN" altLang="en-US" i="0">
                                  <a:solidFill>
                                    <a:schemeClr val="tx1"/>
                                  </a:solidFill>
                                  <a:latin typeface="Cambria Math" panose="02040503050406030204" pitchFamily="18" charset="0"/>
                                </a:rPr>
                                <m:t>0</m:t>
                              </m:r>
                            </m:sub>
                          </m:sSub>
                        </m:den>
                      </m:f>
                      <m:r>
                        <a:rPr lang="zh-CN" altLang="en-US" i="0">
                          <a:solidFill>
                            <a:schemeClr val="tx1"/>
                          </a:solidFill>
                          <a:latin typeface="Cambria Math" panose="02040503050406030204" pitchFamily="18" charset="0"/>
                        </a:rPr>
                        <m:t>~</m:t>
                      </m:r>
                      <m:f>
                        <m:fPr>
                          <m:ctrlPr>
                            <a:rPr lang="zh-CN" altLang="en-US" i="1" smtClean="0">
                              <a:solidFill>
                                <a:srgbClr val="C00000"/>
                              </a:solidFill>
                              <a:latin typeface="Cambria Math" panose="02040503050406030204" pitchFamily="18" charset="0"/>
                            </a:rPr>
                          </m:ctrlPr>
                        </m:fPr>
                        <m:num>
                          <m:r>
                            <a:rPr lang="zh-CN" altLang="en-US" i="1">
                              <a:solidFill>
                                <a:srgbClr val="C00000"/>
                              </a:solidFill>
                              <a:latin typeface="Cambria Math" panose="02040503050406030204" pitchFamily="18" charset="0"/>
                            </a:rPr>
                            <m:t>𝐿</m:t>
                          </m:r>
                          <m:r>
                            <a:rPr lang="zh-CN" altLang="en-US" i="0">
                              <a:solidFill>
                                <a:srgbClr val="C00000"/>
                              </a:solidFill>
                              <a:latin typeface="Cambria Math" panose="02040503050406030204" pitchFamily="18" charset="0"/>
                            </a:rPr>
                            <m:t>∙</m:t>
                          </m:r>
                          <m:r>
                            <a:rPr lang="zh-CN" altLang="en-US" i="1">
                              <a:solidFill>
                                <a:srgbClr val="C00000"/>
                              </a:solidFill>
                              <a:latin typeface="Cambria Math" panose="02040503050406030204" pitchFamily="18" charset="0"/>
                            </a:rPr>
                            <m:t>𝑡𝑎𝑛</m:t>
                          </m:r>
                          <m:r>
                            <a:rPr lang="zh-CN" altLang="en-US" i="0">
                              <a:solidFill>
                                <a:srgbClr val="C00000"/>
                              </a:solidFill>
                              <a:latin typeface="Cambria Math" panose="02040503050406030204" pitchFamily="18" charset="0"/>
                            </a:rPr>
                            <m:t>∆</m:t>
                          </m:r>
                          <m:r>
                            <a:rPr lang="zh-CN" altLang="en-US" i="1">
                              <a:solidFill>
                                <a:srgbClr val="C00000"/>
                              </a:solidFill>
                              <a:latin typeface="Cambria Math" panose="02040503050406030204" pitchFamily="18" charset="0"/>
                            </a:rPr>
                            <m:t>𝜃</m:t>
                          </m:r>
                        </m:num>
                        <m:den>
                          <m:r>
                            <a:rPr lang="zh-CN" altLang="en-US" i="1">
                              <a:solidFill>
                                <a:srgbClr val="C00000"/>
                              </a:solidFill>
                              <a:latin typeface="Cambria Math" panose="02040503050406030204" pitchFamily="18" charset="0"/>
                            </a:rPr>
                            <m:t>𝐿</m:t>
                          </m:r>
                          <m:r>
                            <a:rPr lang="zh-CN" altLang="en-US" i="0">
                              <a:solidFill>
                                <a:srgbClr val="C00000"/>
                              </a:solidFill>
                              <a:latin typeface="Cambria Math" panose="02040503050406030204" pitchFamily="18" charset="0"/>
                            </a:rPr>
                            <m:t>∙</m:t>
                          </m:r>
                          <m:sSub>
                            <m:sSubPr>
                              <m:ctrlPr>
                                <a:rPr lang="zh-CN" altLang="en-US" i="1">
                                  <a:solidFill>
                                    <a:srgbClr val="C00000"/>
                                  </a:solidFill>
                                  <a:latin typeface="Cambria Math" panose="02040503050406030204" pitchFamily="18" charset="0"/>
                                </a:rPr>
                              </m:ctrlPr>
                            </m:sSubPr>
                            <m:e>
                              <m:r>
                                <a:rPr lang="zh-CN" altLang="en-US" i="1">
                                  <a:solidFill>
                                    <a:srgbClr val="C00000"/>
                                  </a:solidFill>
                                  <a:latin typeface="Cambria Math" panose="02040503050406030204" pitchFamily="18" charset="0"/>
                                </a:rPr>
                                <m:t>𝑡𝑎𝑛</m:t>
                              </m:r>
                              <m:r>
                                <a:rPr lang="zh-CN" altLang="en-US" i="1">
                                  <a:solidFill>
                                    <a:srgbClr val="C00000"/>
                                  </a:solidFill>
                                  <a:latin typeface="Cambria Math" panose="02040503050406030204" pitchFamily="18" charset="0"/>
                                </a:rPr>
                                <m:t>𝜃</m:t>
                              </m:r>
                            </m:e>
                            <m:sub>
                              <m:r>
                                <a:rPr lang="zh-CN" altLang="en-US" i="0">
                                  <a:solidFill>
                                    <a:srgbClr val="C00000"/>
                                  </a:solidFill>
                                  <a:latin typeface="Cambria Math" panose="02040503050406030204" pitchFamily="18" charset="0"/>
                                </a:rPr>
                                <m:t>0</m:t>
                              </m:r>
                            </m:sub>
                          </m:sSub>
                        </m:den>
                      </m:f>
                      <m:r>
                        <a:rPr lang="zh-CN" altLang="en-US" i="0">
                          <a:solidFill>
                            <a:srgbClr val="C00000"/>
                          </a:solidFill>
                          <a:latin typeface="Cambria Math" panose="02040503050406030204" pitchFamily="18" charset="0"/>
                        </a:rPr>
                        <m:t>~</m:t>
                      </m:r>
                      <m:f>
                        <m:fPr>
                          <m:ctrlPr>
                            <a:rPr lang="zh-CN" altLang="en-US" i="1">
                              <a:solidFill>
                                <a:srgbClr val="C00000"/>
                              </a:solidFill>
                              <a:latin typeface="Cambria Math" panose="02040503050406030204" pitchFamily="18" charset="0"/>
                            </a:rPr>
                          </m:ctrlPr>
                        </m:fPr>
                        <m:num>
                          <m:sSub>
                            <m:sSubPr>
                              <m:ctrlPr>
                                <a:rPr lang="zh-CN" altLang="en-US" i="1">
                                  <a:solidFill>
                                    <a:srgbClr val="C00000"/>
                                  </a:solidFill>
                                  <a:latin typeface="Cambria Math" panose="02040503050406030204" pitchFamily="18" charset="0"/>
                                </a:rPr>
                              </m:ctrlPr>
                            </m:sSubPr>
                            <m:e>
                              <m:r>
                                <a:rPr lang="zh-CN" altLang="en-US" i="1">
                                  <a:solidFill>
                                    <a:srgbClr val="C00000"/>
                                  </a:solidFill>
                                  <a:latin typeface="Cambria Math" panose="02040503050406030204" pitchFamily="18" charset="0"/>
                                </a:rPr>
                                <m:t>𝑥</m:t>
                              </m:r>
                            </m:e>
                            <m:sub>
                              <m:r>
                                <a:rPr lang="zh-CN" altLang="en-US" i="1">
                                  <a:solidFill>
                                    <a:srgbClr val="C00000"/>
                                  </a:solidFill>
                                  <a:latin typeface="Cambria Math" panose="02040503050406030204" pitchFamily="18" charset="0"/>
                                </a:rPr>
                                <m:t>𝑒𝑑𝑔𝑒</m:t>
                              </m:r>
                            </m:sub>
                          </m:sSub>
                          <m:r>
                            <a:rPr lang="zh-CN" altLang="en-US" i="0">
                              <a:solidFill>
                                <a:srgbClr val="C00000"/>
                              </a:solidFill>
                              <a:latin typeface="Cambria Math" panose="02040503050406030204" pitchFamily="18" charset="0"/>
                            </a:rPr>
                            <m:t>−</m:t>
                          </m:r>
                          <m:sSub>
                            <m:sSubPr>
                              <m:ctrlPr>
                                <a:rPr lang="zh-CN" altLang="en-US" i="1">
                                  <a:solidFill>
                                    <a:srgbClr val="C00000"/>
                                  </a:solidFill>
                                  <a:latin typeface="Cambria Math" panose="02040503050406030204" pitchFamily="18" charset="0"/>
                                </a:rPr>
                              </m:ctrlPr>
                            </m:sSubPr>
                            <m:e>
                              <m:r>
                                <a:rPr lang="zh-CN" altLang="en-US" i="1">
                                  <a:solidFill>
                                    <a:srgbClr val="C00000"/>
                                  </a:solidFill>
                                  <a:latin typeface="Cambria Math" panose="02040503050406030204" pitchFamily="18" charset="0"/>
                                </a:rPr>
                                <m:t>𝑥</m:t>
                              </m:r>
                            </m:e>
                            <m:sub>
                              <m:r>
                                <a:rPr lang="zh-CN" altLang="en-US" i="1">
                                  <a:solidFill>
                                    <a:srgbClr val="C00000"/>
                                  </a:solidFill>
                                  <a:latin typeface="Cambria Math" panose="02040503050406030204" pitchFamily="18" charset="0"/>
                                </a:rPr>
                                <m:t>𝑏𝑒𝑎𝑚</m:t>
                              </m:r>
                            </m:sub>
                          </m:sSub>
                        </m:num>
                        <m:den>
                          <m:sSub>
                            <m:sSubPr>
                              <m:ctrlPr>
                                <a:rPr lang="zh-CN" altLang="en-US" i="1">
                                  <a:solidFill>
                                    <a:srgbClr val="C00000"/>
                                  </a:solidFill>
                                  <a:latin typeface="Cambria Math" panose="02040503050406030204" pitchFamily="18" charset="0"/>
                                </a:rPr>
                              </m:ctrlPr>
                            </m:sSubPr>
                            <m:e>
                              <m:r>
                                <a:rPr lang="zh-CN" altLang="en-US" i="1">
                                  <a:solidFill>
                                    <a:srgbClr val="C00000"/>
                                  </a:solidFill>
                                  <a:latin typeface="Cambria Math" panose="02040503050406030204" pitchFamily="18" charset="0"/>
                                </a:rPr>
                                <m:t>𝑥</m:t>
                              </m:r>
                            </m:e>
                            <m:sub>
                              <m:r>
                                <a:rPr lang="zh-CN" altLang="en-US" i="1">
                                  <a:solidFill>
                                    <a:srgbClr val="C00000"/>
                                  </a:solidFill>
                                  <a:latin typeface="Cambria Math" panose="02040503050406030204" pitchFamily="18" charset="0"/>
                                </a:rPr>
                                <m:t>𝑏𝑒𝑎𝑚</m:t>
                              </m:r>
                            </m:sub>
                          </m:sSub>
                          <m:r>
                            <a:rPr lang="zh-CN" altLang="en-US" i="0">
                              <a:solidFill>
                                <a:srgbClr val="C00000"/>
                              </a:solidFill>
                              <a:latin typeface="Cambria Math" panose="02040503050406030204" pitchFamily="18" charset="0"/>
                            </a:rPr>
                            <m:t>−</m:t>
                          </m:r>
                          <m:sSub>
                            <m:sSubPr>
                              <m:ctrlPr>
                                <a:rPr lang="zh-CN" altLang="en-US" i="1">
                                  <a:solidFill>
                                    <a:srgbClr val="C00000"/>
                                  </a:solidFill>
                                  <a:latin typeface="Cambria Math" panose="02040503050406030204" pitchFamily="18" charset="0"/>
                                </a:rPr>
                              </m:ctrlPr>
                            </m:sSubPr>
                            <m:e>
                              <m:r>
                                <a:rPr lang="zh-CN" altLang="en-US" i="1">
                                  <a:solidFill>
                                    <a:srgbClr val="C00000"/>
                                  </a:solidFill>
                                  <a:latin typeface="Cambria Math" panose="02040503050406030204" pitchFamily="18" charset="0"/>
                                </a:rPr>
                                <m:t>𝑥</m:t>
                              </m:r>
                            </m:e>
                            <m:sub>
                              <m:r>
                                <a:rPr lang="zh-CN" altLang="en-US" i="1">
                                  <a:solidFill>
                                    <a:srgbClr val="C00000"/>
                                  </a:solidFill>
                                  <a:latin typeface="Cambria Math" panose="02040503050406030204" pitchFamily="18" charset="0"/>
                                </a:rPr>
                                <m:t>𝛾</m:t>
                              </m:r>
                            </m:sub>
                          </m:sSub>
                        </m:den>
                      </m:f>
                    </m:oMath>
                  </m:oMathPara>
                </a14:m>
                <a:endParaRPr lang="zh-CN" altLang="en-US" dirty="0"/>
              </a:p>
            </p:txBody>
          </p:sp>
        </mc:Choice>
        <mc:Fallback>
          <p:sp>
            <p:nvSpPr>
              <p:cNvPr id="4" name="矩形 3">
                <a:extLst>
                  <a:ext uri="{FF2B5EF4-FFF2-40B4-BE49-F238E27FC236}">
                    <a16:creationId xmlns:a16="http://schemas.microsoft.com/office/drawing/2014/main" id="{762F0FE5-FCBF-4BA2-8275-1861CE6E5CAC}"/>
                  </a:ext>
                </a:extLst>
              </p:cNvPr>
              <p:cNvSpPr>
                <a:spLocks noRot="1" noChangeAspect="1" noMove="1" noResize="1" noEditPoints="1" noAdjustHandles="1" noChangeArrowheads="1" noChangeShapeType="1" noTextEdit="1"/>
              </p:cNvSpPr>
              <p:nvPr/>
            </p:nvSpPr>
            <p:spPr>
              <a:xfrm>
                <a:off x="4692883" y="1282596"/>
                <a:ext cx="3334439" cy="693075"/>
              </a:xfrm>
              <a:prstGeom prst="rect">
                <a:avLst/>
              </a:prstGeom>
              <a:blipFill>
                <a:blip r:embed="rId2"/>
                <a:stretch>
                  <a:fillRect/>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FA443AD-A64E-4DF1-97AC-91460AA53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55" y="2176341"/>
            <a:ext cx="4361337" cy="4361337"/>
          </a:xfrm>
          <a:prstGeom prst="rect">
            <a:avLst/>
          </a:prstGeom>
        </p:spPr>
      </p:pic>
      <p:sp>
        <p:nvSpPr>
          <p:cNvPr id="7" name="矩形 6">
            <a:extLst>
              <a:ext uri="{FF2B5EF4-FFF2-40B4-BE49-F238E27FC236}">
                <a16:creationId xmlns:a16="http://schemas.microsoft.com/office/drawing/2014/main" id="{5CF9CEBF-5C9D-4B85-BBC5-70CF3942C6D4}"/>
              </a:ext>
            </a:extLst>
          </p:cNvPr>
          <p:cNvSpPr/>
          <p:nvPr/>
        </p:nvSpPr>
        <p:spPr>
          <a:xfrm>
            <a:off x="4823533" y="2327372"/>
            <a:ext cx="7125809" cy="369332"/>
          </a:xfrm>
          <a:prstGeom prst="rect">
            <a:avLst/>
          </a:prstGeom>
        </p:spPr>
        <p:txBody>
          <a:bodyPr wrap="square">
            <a:spAutoFit/>
          </a:bodyPr>
          <a:lstStyle/>
          <a:p>
            <a:r>
              <a:rPr lang="zh-CN" altLang="en-US" b="1" dirty="0"/>
              <a:t>其二：不同能量的粒子在磁铁中飞行路径近似相同这个假设条件。</a:t>
            </a:r>
          </a:p>
        </p:txBody>
      </p:sp>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AD7B772D-1AD0-4388-A610-E67930800E73}"/>
                  </a:ext>
                </a:extLst>
              </p:cNvPr>
              <p:cNvSpPr/>
              <p:nvPr/>
            </p:nvSpPr>
            <p:spPr>
              <a:xfrm>
                <a:off x="4823533" y="2947670"/>
                <a:ext cx="6096000" cy="646331"/>
              </a:xfrm>
              <a:prstGeom prst="rect">
                <a:avLst/>
              </a:prstGeom>
            </p:spPr>
            <p:txBody>
              <a:bodyPr>
                <a:spAutoFit/>
              </a:bodyPr>
              <a:lstStyle/>
              <a:p>
                <a:r>
                  <a:rPr lang="zh-CN" altLang="zh-CN" b="1" kern="100" dirty="0">
                    <a:latin typeface="Times New Roman" panose="02020603050405020304" pitchFamily="18" charset="0"/>
                    <a:cs typeface="Times New Roman" panose="02020603050405020304" pitchFamily="18" charset="0"/>
                  </a:rPr>
                  <a:t>问题：</a:t>
                </a:r>
                <a:r>
                  <a:rPr lang="zh-CN" altLang="zh-CN" kern="100" dirty="0">
                    <a:latin typeface="Times New Roman" panose="02020603050405020304" pitchFamily="18" charset="0"/>
                    <a:cs typeface="Times New Roman" panose="02020603050405020304" pitchFamily="18" charset="0"/>
                  </a:rPr>
                  <a:t>求弦长之差，即</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oMath>
                </a14:m>
                <a:r>
                  <a:rPr lang="en-US" altLang="zh-CN" kern="100" dirty="0">
                    <a:latin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及</a:t>
                </a:r>
                <a:r>
                  <a:rPr lang="zh-CN" altLang="zh-CN" kern="100" dirty="0">
                    <a:latin typeface="等线" panose="02010600030101010101" pitchFamily="2" charset="-122"/>
                    <a:ea typeface="Times New Roman" panose="02020603050405020304" pitchFamily="18" charset="0"/>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弧长之差</a:t>
                </a:r>
                <a:r>
                  <a:rPr lang="zh-CN" altLang="zh-CN" kern="100" dirty="0">
                    <a:latin typeface="等线" panose="02010600030101010101" pitchFamily="2" charset="-122"/>
                    <a:ea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𝑠</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𝑠</m:t>
                        </m:r>
                      </m:e>
                      <m:sub>
                        <m:r>
                          <a:rPr lang="en-US" altLang="zh-CN" i="1" kern="100">
                            <a:latin typeface="Cambria Math" panose="02040503050406030204" pitchFamily="18" charset="0"/>
                            <a:cs typeface="Times New Roman" panose="02020603050405020304" pitchFamily="18" charset="0"/>
                          </a:rPr>
                          <m:t>0</m:t>
                        </m:r>
                      </m:sub>
                    </m:sSub>
                  </m:oMath>
                </a14:m>
                <a:endParaRPr lang="zh-CN" altLang="zh-CN" kern="100" dirty="0">
                  <a:latin typeface="等线" panose="02010600030101010101" pitchFamily="2" charset="-122"/>
                  <a:cs typeface="Times New Roman" panose="02020603050405020304" pitchFamily="18" charset="0"/>
                </a:endParaRPr>
              </a:p>
              <a:p>
                <a:r>
                  <a:rPr lang="zh-CN" altLang="zh-CN" b="1" kern="100" dirty="0">
                    <a:latin typeface="Times New Roman" panose="02020603050405020304" pitchFamily="18" charset="0"/>
                    <a:cs typeface="Times New Roman" panose="02020603050405020304" pitchFamily="18" charset="0"/>
                  </a:rPr>
                  <a:t>已知条件：</a:t>
                </a:r>
                <a:r>
                  <a:rPr lang="en-US" altLang="zh-CN" kern="100" dirty="0">
                    <a:latin typeface="Times New Roman" panose="02020603050405020304" pitchFamily="18" charset="0"/>
                    <a:cs typeface="Times New Roman" panose="02020603050405020304" pitchFamily="18" charset="0"/>
                  </a:rPr>
                  <a:t>B,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0</m:t>
                        </m:r>
                      </m:sub>
                    </m:sSub>
                  </m:oMath>
                </a14:m>
                <a:r>
                  <a:rPr lang="en-US" altLang="zh-CN" kern="1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𝐸</m:t>
                        </m:r>
                      </m:e>
                      <m:sub>
                        <m:r>
                          <a:rPr lang="en-US" altLang="zh-CN" i="1" kern="100">
                            <a:latin typeface="Cambria Math" panose="02040503050406030204" pitchFamily="18" charset="0"/>
                            <a:cs typeface="Times New Roman" panose="02020603050405020304" pitchFamily="18" charset="0"/>
                          </a:rPr>
                          <m:t>1</m:t>
                        </m:r>
                      </m:sub>
                    </m:sSub>
                  </m:oMath>
                </a14:m>
                <a:r>
                  <a:rPr lang="en-US" altLang="zh-CN" kern="1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𝑙</m:t>
                        </m:r>
                      </m:e>
                      <m:sub>
                        <m:r>
                          <a:rPr lang="en-US" altLang="zh-CN" i="1" kern="100">
                            <a:latin typeface="Cambria Math" panose="02040503050406030204" pitchFamily="18" charset="0"/>
                            <a:cs typeface="Times New Roman" panose="02020603050405020304" pitchFamily="18" charset="0"/>
                          </a:rPr>
                          <m:t>0</m:t>
                        </m:r>
                      </m:sub>
                    </m:sSub>
                  </m:oMath>
                </a14:m>
                <a:r>
                  <a:rPr lang="en-US" altLang="zh-CN" kern="1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0</m:t>
                        </m:r>
                      </m:sub>
                    </m:sSub>
                  </m:oMath>
                </a14:m>
                <a:endParaRPr lang="zh-CN" altLang="zh-CN" kern="100" dirty="0">
                  <a:latin typeface="等线" panose="02010600030101010101" pitchFamily="2" charset="-122"/>
                  <a:cs typeface="Times New Roman" panose="02020603050405020304" pitchFamily="18" charset="0"/>
                </a:endParaRPr>
              </a:p>
            </p:txBody>
          </p:sp>
        </mc:Choice>
        <mc:Fallback>
          <p:sp>
            <p:nvSpPr>
              <p:cNvPr id="8" name="矩形 7">
                <a:extLst>
                  <a:ext uri="{FF2B5EF4-FFF2-40B4-BE49-F238E27FC236}">
                    <a16:creationId xmlns:a16="http://schemas.microsoft.com/office/drawing/2014/main" id="{AD7B772D-1AD0-4388-A610-E67930800E73}"/>
                  </a:ext>
                </a:extLst>
              </p:cNvPr>
              <p:cNvSpPr>
                <a:spLocks noRot="1" noChangeAspect="1" noMove="1" noResize="1" noEditPoints="1" noAdjustHandles="1" noChangeArrowheads="1" noChangeShapeType="1" noTextEdit="1"/>
              </p:cNvSpPr>
              <p:nvPr/>
            </p:nvSpPr>
            <p:spPr>
              <a:xfrm>
                <a:off x="4823533" y="2947670"/>
                <a:ext cx="6096000" cy="646331"/>
              </a:xfrm>
              <a:prstGeom prst="rect">
                <a:avLst/>
              </a:prstGeom>
              <a:blipFill>
                <a:blip r:embed="rId4"/>
                <a:stretch>
                  <a:fillRect l="-800" t="-5660" b="-14151"/>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376ABA3F-D5FA-4FE1-AE5E-B0E2D9F79984}"/>
              </a:ext>
            </a:extLst>
          </p:cNvPr>
          <p:cNvPicPr/>
          <p:nvPr/>
        </p:nvPicPr>
        <p:blipFill>
          <a:blip r:embed="rId5"/>
          <a:stretch>
            <a:fillRect/>
          </a:stretch>
        </p:blipFill>
        <p:spPr>
          <a:xfrm>
            <a:off x="5962835" y="4073660"/>
            <a:ext cx="4619348" cy="1883256"/>
          </a:xfrm>
          <a:prstGeom prst="rect">
            <a:avLst/>
          </a:prstGeom>
        </p:spPr>
      </p:pic>
      <p:sp>
        <p:nvSpPr>
          <p:cNvPr id="10" name="灯片编号占位符 3">
            <a:extLst>
              <a:ext uri="{FF2B5EF4-FFF2-40B4-BE49-F238E27FC236}">
                <a16:creationId xmlns:a16="http://schemas.microsoft.com/office/drawing/2014/main" id="{3CBCE26E-1698-4BCA-AAE2-AC11A7E68F1E}"/>
              </a:ext>
            </a:extLst>
          </p:cNvPr>
          <p:cNvSpPr>
            <a:spLocks noGrp="1"/>
          </p:cNvSpPr>
          <p:nvPr>
            <p:ph type="sldNum" sz="quarter" idx="12"/>
          </p:nvPr>
        </p:nvSpPr>
        <p:spPr>
          <a:xfrm>
            <a:off x="9196526" y="6356349"/>
            <a:ext cx="2743200" cy="365125"/>
          </a:xfrm>
        </p:spPr>
        <p:txBody>
          <a:bodyPr/>
          <a:lstStyle/>
          <a:p>
            <a:fld id="{176E164F-058A-4AE9-9700-F5BBDF0740AB}" type="slidenum">
              <a:rPr lang="zh-CN" altLang="en-US" sz="1400" smtClean="0">
                <a:solidFill>
                  <a:schemeClr val="tx1"/>
                </a:solidFill>
                <a:latin typeface="Arial" panose="020B0604020202020204" pitchFamily="34" charset="0"/>
                <a:cs typeface="Arial" panose="020B0604020202020204" pitchFamily="34" charset="0"/>
              </a:rPr>
              <a:t>9</a:t>
            </a:fld>
            <a:endParaRPr lang="zh-CN"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690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1053</Words>
  <Application>Microsoft Office PowerPoint</Application>
  <PresentationFormat>宽屏</PresentationFormat>
  <Paragraphs>211</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等线</vt:lpstr>
      <vt:lpstr>等线 Light</vt:lpstr>
      <vt:lpstr>华文楷体</vt:lpstr>
      <vt:lpstr>宋体</vt:lpstr>
      <vt:lpstr>微软雅黑</vt:lpstr>
      <vt:lpstr>Arial</vt:lpstr>
      <vt:lpstr>Cambria Math</vt:lpstr>
      <vt:lpstr>Times New Roman</vt:lpstr>
      <vt:lpstr>Verdana</vt:lpstr>
      <vt:lpstr>Wingdings</vt:lpstr>
      <vt:lpstr>Office 主题​​</vt:lpstr>
      <vt:lpstr>Discussion of the systematic uncertainties of the Calibration beam energy on CEPC  </vt:lpstr>
      <vt:lpstr>Outline</vt:lpstr>
      <vt:lpstr>Motivation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of CEPC  beam energy</dc:title>
  <dc:creator>csh</dc:creator>
  <cp:lastModifiedBy>csh</cp:lastModifiedBy>
  <cp:revision>52</cp:revision>
  <dcterms:created xsi:type="dcterms:W3CDTF">2021-11-23T00:18:02Z</dcterms:created>
  <dcterms:modified xsi:type="dcterms:W3CDTF">2022-12-06T05:28:05Z</dcterms:modified>
</cp:coreProperties>
</file>