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7" r:id="rId12"/>
    <p:sldId id="266" r:id="rId13"/>
    <p:sldId id="270" r:id="rId14"/>
    <p:sldId id="268" r:id="rId15"/>
    <p:sldId id="269" r:id="rId16"/>
    <p:sldId id="271" r:id="rId17"/>
    <p:sldId id="272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1pPr>
    <a:lvl2pPr marL="457200" lvl="1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2pPr>
    <a:lvl3pPr marL="914400" lvl="2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3pPr>
    <a:lvl4pPr marL="1371600" lvl="3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4pPr>
    <a:lvl5pPr marL="1828800" lvl="4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5pPr>
    <a:lvl6pPr marL="2286000" lvl="5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6pPr>
    <a:lvl7pPr marL="2743200" lvl="6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7pPr>
    <a:lvl8pPr marL="3200400" lvl="7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8pPr>
    <a:lvl9pPr marL="3657600" lvl="8" indent="0" algn="l" defTabSz="914400">
      <a:lnSpc>
        <a:spcPct val="100000"/>
      </a:lnSpc>
      <a:spcBef>
        <a:spcPts val="0"/>
      </a:spcBef>
      <a:spcAft>
        <a:spcPts val="0"/>
      </a:spcAft>
      <a:buNone/>
      <a:defRPr b="0" i="0" u="none">
        <a:solidFill>
          <a:schemeClr val="tx1"/>
        </a:solidFill>
        <a:latin typeface="Arial"/>
        <a:ea typeface="微软雅黑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E7E62E2-A921-421D-93A4-D843798282DD}">
          <p14:sldIdLst>
            <p14:sldId id="256"/>
          </p14:sldIdLst>
        </p14:section>
        <p14:section name="Outline" id="{E3CCB534-F42F-47B4-A08B-4B5427E9323C}">
          <p14:sldIdLst>
            <p14:sldId id="257"/>
          </p14:sldIdLst>
        </p14:section>
        <p14:section name="Introduction" id="{66D35D48-7CF1-401E-BD10-B5A8D85E5BED}">
          <p14:sldIdLst>
            <p14:sldId id="258"/>
            <p14:sldId id="260"/>
          </p14:sldIdLst>
        </p14:section>
        <p14:section name="Step1" id="{C5C1B7C2-8C71-4162-B74A-65BA8BACF375}">
          <p14:sldIdLst>
            <p14:sldId id="259"/>
            <p14:sldId id="261"/>
            <p14:sldId id="262"/>
            <p14:sldId id="263"/>
          </p14:sldIdLst>
        </p14:section>
        <p14:section name="Step2" id="{CE189B19-027C-4907-858E-DB0C166C45DE}">
          <p14:sldIdLst>
            <p14:sldId id="265"/>
            <p14:sldId id="264"/>
            <p14:sldId id="267"/>
            <p14:sldId id="266"/>
            <p14:sldId id="270"/>
          </p14:sldIdLst>
        </p14:section>
        <p14:section name="Step3" id="{CF47BC86-57D1-4975-A095-89D94644EA88}">
          <p14:sldIdLst>
            <p14:sldId id="268"/>
            <p14:sldId id="269"/>
            <p14:sldId id="271"/>
          </p14:sldIdLst>
        </p14:section>
        <p14:section name="Fin." id="{D5D77B89-6065-4729-A841-4CE4C7E3B26E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张 玄同" initials="张" lastIdx="1" clrIdx="0">
    <p:extLst>
      <p:ext uri="{19B8F6BF-5375-455C-9EA6-DF929625EA0E}">
        <p15:presenceInfo xmlns:p15="http://schemas.microsoft.com/office/powerpoint/2012/main" userId="ff0d95bc8823be7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4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0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49C35A-F79F-4275-9E6A-A492A2C38C85}" type="datetimeFigureOut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36705-4380-4C7D-91B9-EC3E964E079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3803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7CBEDAD4-5BCE-C2F2-3C8C-DBF6DDAE8B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73" b="16225"/>
          <a:stretch/>
        </p:blipFill>
        <p:spPr bwMode="auto">
          <a:xfrm>
            <a:off x="5746867" y="3734245"/>
            <a:ext cx="3397128" cy="312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6">
            <a:extLst>
              <a:ext uri="{FF2B5EF4-FFF2-40B4-BE49-F238E27FC236}">
                <a16:creationId xmlns:a16="http://schemas.microsoft.com/office/drawing/2014/main" id="{4489084D-3F50-4BE4-A5A5-EEE1B4B07D6F}"/>
              </a:ext>
            </a:extLst>
          </p:cNvPr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8">
            <a:extLst>
              <a:ext uri="{FF2B5EF4-FFF2-40B4-BE49-F238E27FC236}">
                <a16:creationId xmlns:a16="http://schemas.microsoft.com/office/drawing/2014/main" id="{3B8FFD6C-1D1E-4028-BE3D-949B5BF32E16}"/>
              </a:ext>
            </a:extLst>
          </p:cNvPr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38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none" spc="150" baseline="0">
                <a:solidFill>
                  <a:schemeClr val="accent2">
                    <a:lumMod val="75000"/>
                  </a:schemeClr>
                </a:solidFill>
                <a:latin typeface="+mj-lt"/>
              </a:defRPr>
            </a:lvl1pPr>
            <a:lvl2pPr marL="342875" indent="0" algn="ctr">
              <a:buNone/>
              <a:defRPr sz="1800"/>
            </a:lvl2pPr>
            <a:lvl3pPr marL="685749" indent="0" algn="ctr">
              <a:buNone/>
              <a:defRPr sz="1800"/>
            </a:lvl3pPr>
            <a:lvl4pPr marL="1028624" indent="0" algn="ctr">
              <a:buNone/>
              <a:defRPr sz="1500"/>
            </a:lvl4pPr>
            <a:lvl5pPr marL="1371498" indent="0" algn="ctr">
              <a:buNone/>
              <a:defRPr sz="1500"/>
            </a:lvl5pPr>
            <a:lvl6pPr marL="1714373" indent="0" algn="ctr">
              <a:buNone/>
              <a:defRPr sz="1500"/>
            </a:lvl6pPr>
            <a:lvl7pPr marL="2057246" indent="0" algn="ctr">
              <a:buNone/>
              <a:defRPr sz="1500"/>
            </a:lvl7pPr>
            <a:lvl8pPr marL="2400120" indent="0" algn="ctr">
              <a:buNone/>
              <a:defRPr sz="1500"/>
            </a:lvl8pPr>
            <a:lvl9pPr marL="2742995" indent="0" algn="ctr">
              <a:buNone/>
              <a:defRPr sz="15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8AE9-76A7-490B-890B-F87E2A214508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73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7EE8B-AFBA-42AD-A3AC-988385FCF33E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32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43B9673C-9C38-4DE9-8C7D-4D299AD97306}"/>
              </a:ext>
            </a:extLst>
          </p:cNvPr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3AC94393-14B9-40A8-86DB-D253E95F69E3}"/>
              </a:ext>
            </a:extLst>
          </p:cNvPr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4791"/>
            <a:ext cx="1971675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F7F7E-FA4E-4B2F-9F0B-48087633ABC2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887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  <a:lvl2pPr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445D-9875-4837-9402-751B6ABD2357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587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7E94C840-5B72-2D08-B6A4-685190FFD7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473" b="16225"/>
          <a:stretch/>
        </p:blipFill>
        <p:spPr bwMode="auto">
          <a:xfrm>
            <a:off x="5746867" y="3734245"/>
            <a:ext cx="3397128" cy="312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6">
            <a:extLst>
              <a:ext uri="{FF2B5EF4-FFF2-40B4-BE49-F238E27FC236}">
                <a16:creationId xmlns:a16="http://schemas.microsoft.com/office/drawing/2014/main" id="{38A9D31A-FD79-4CEA-803D-A3B5BF45C0CD}"/>
              </a:ext>
            </a:extLst>
          </p:cNvPr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8">
            <a:extLst>
              <a:ext uri="{FF2B5EF4-FFF2-40B4-BE49-F238E27FC236}">
                <a16:creationId xmlns:a16="http://schemas.microsoft.com/office/drawing/2014/main" id="{987697BF-0F56-4FF8-BEBD-EF5E3F745AF8}"/>
              </a:ext>
            </a:extLst>
          </p:cNvPr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none" spc="150" baseline="0">
                <a:solidFill>
                  <a:schemeClr val="tx2"/>
                </a:solidFill>
                <a:latin typeface="+mj-lt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3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FDCE7-AF60-4B55-8E71-340BBCAF7FE6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074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77424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230288"/>
            <a:ext cx="3703320" cy="463881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230288"/>
            <a:ext cx="3703320" cy="463881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CFB4-C650-459C-89C9-7A12D9DA3054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060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16"/>
            <a:ext cx="7543800" cy="8023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82565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012447"/>
            <a:ext cx="3703320" cy="385664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182565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012447"/>
            <a:ext cx="3703320" cy="385664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EA601-C4BA-4913-B19F-793F5FF1925B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0540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16"/>
            <a:ext cx="7543800" cy="8023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07D09-D86D-47A9-A1B6-D05EBCD05069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862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5BDEF5AD-04D7-4469-B7D0-3719C04FF675}"/>
              </a:ext>
            </a:extLst>
          </p:cNvPr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7FEEF4D8-38FE-405A-A2C0-DD8A7CFFCC50}"/>
              </a:ext>
            </a:extLst>
          </p:cNvPr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C926-312D-419A-AEA8-C5E1E43D10C0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066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43" y="731520"/>
            <a:ext cx="5009393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875" indent="0">
              <a:buNone/>
              <a:defRPr sz="900"/>
            </a:lvl2pPr>
            <a:lvl3pPr marL="685749" indent="0">
              <a:buNone/>
              <a:defRPr sz="750"/>
            </a:lvl3pPr>
            <a:lvl4pPr marL="1028624" indent="0">
              <a:buNone/>
              <a:defRPr sz="675"/>
            </a:lvl4pPr>
            <a:lvl5pPr marL="1371498" indent="0">
              <a:buNone/>
              <a:defRPr sz="675"/>
            </a:lvl5pPr>
            <a:lvl6pPr marL="1714373" indent="0">
              <a:buNone/>
              <a:defRPr sz="675"/>
            </a:lvl6pPr>
            <a:lvl7pPr marL="2057246" indent="0">
              <a:buNone/>
              <a:defRPr sz="675"/>
            </a:lvl7pPr>
            <a:lvl8pPr marL="2400120" indent="0">
              <a:buNone/>
              <a:defRPr sz="675"/>
            </a:lvl8pPr>
            <a:lvl9pPr marL="2742995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40" y="6459798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6CB7F5D-A06E-4905-8BE1-462FBB58840D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98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239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8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875" indent="0">
              <a:buNone/>
              <a:defRPr sz="2100"/>
            </a:lvl2pPr>
            <a:lvl3pPr marL="685749" indent="0">
              <a:buNone/>
              <a:defRPr sz="1800"/>
            </a:lvl3pPr>
            <a:lvl4pPr marL="1028624" indent="0">
              <a:buNone/>
              <a:defRPr sz="1500"/>
            </a:lvl4pPr>
            <a:lvl5pPr marL="1371498" indent="0">
              <a:buNone/>
              <a:defRPr sz="1500"/>
            </a:lvl5pPr>
            <a:lvl6pPr marL="1714373" indent="0">
              <a:buNone/>
              <a:defRPr sz="1500"/>
            </a:lvl6pPr>
            <a:lvl7pPr marL="2057246" indent="0">
              <a:buNone/>
              <a:defRPr sz="1500"/>
            </a:lvl7pPr>
            <a:lvl8pPr marL="2400120" indent="0">
              <a:buNone/>
              <a:defRPr sz="1500"/>
            </a:lvl8pPr>
            <a:lvl9pPr marL="2742995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875" indent="0">
              <a:buNone/>
              <a:defRPr sz="900"/>
            </a:lvl2pPr>
            <a:lvl3pPr marL="685749" indent="0">
              <a:buNone/>
              <a:defRPr sz="750"/>
            </a:lvl3pPr>
            <a:lvl4pPr marL="1028624" indent="0">
              <a:buNone/>
              <a:defRPr sz="675"/>
            </a:lvl4pPr>
            <a:lvl5pPr marL="1371498" indent="0">
              <a:buNone/>
              <a:defRPr sz="675"/>
            </a:lvl5pPr>
            <a:lvl6pPr marL="1714373" indent="0">
              <a:buNone/>
              <a:defRPr sz="675"/>
            </a:lvl6pPr>
            <a:lvl7pPr marL="2057246" indent="0">
              <a:buNone/>
              <a:defRPr sz="675"/>
            </a:lvl7pPr>
            <a:lvl8pPr marL="2400120" indent="0">
              <a:buNone/>
              <a:defRPr sz="675"/>
            </a:lvl8pPr>
            <a:lvl9pPr marL="2742995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EA72-0403-48D3-B374-CE42FD5E016E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046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87AC85C-2068-C134-8E4D-CA45C7DEB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306" y="99075"/>
            <a:ext cx="1085391" cy="1007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" y="6334327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zh-CN" altLang="en-US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16"/>
            <a:ext cx="7543800" cy="8023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231068"/>
            <a:ext cx="7543801" cy="463802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7" y="6459798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rgbClr val="FFFFFF"/>
                </a:solidFill>
              </a:defRPr>
            </a:lvl1pPr>
          </a:lstStyle>
          <a:p>
            <a:fld id="{A5D0AACF-01FB-412B-9581-FC952FBCA172}" type="datetime1">
              <a:rPr lang="zh-CN" altLang="en-US" smtClean="0"/>
              <a:t>2023/2/8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40" y="6459798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50" y="6459798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FFFFFF"/>
                </a:solidFill>
              </a:defRPr>
            </a:lvl1pPr>
          </a:lstStyle>
          <a:p>
            <a:fld id="{713D5A26-4DFF-4218-963E-49EC71EE76D4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106077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908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749" rtl="0" eaLnBrk="1" latinLnBrk="0" hangingPunct="1">
        <a:lnSpc>
          <a:spcPct val="85000"/>
        </a:lnSpc>
        <a:spcBef>
          <a:spcPct val="0"/>
        </a:spcBef>
        <a:buNone/>
        <a:defRPr sz="3600" b="1" kern="1200" spc="-38" baseline="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68576" indent="-68576" algn="l" defTabSz="685749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b="1" kern="1200">
          <a:solidFill>
            <a:schemeClr val="accent2">
              <a:lumMod val="7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288015" indent="-137150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600" b="1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425165" indent="-137150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accent2">
              <a:lumMod val="7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562314" indent="-137150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699464" indent="-137150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824939" indent="-171438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4928" indent="-171438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4916" indent="-171438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4906" indent="-171438" algn="l" defTabSz="685749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oms.ihep.ac.cn:8443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voms.ihep.ac.cn:8443/voms/juno/user/home.action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irac.ihep.ac.cn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af.infn.it/en/users-faqs/" TargetMode="External"/><Relationship Id="rId7" Type="http://schemas.openxmlformats.org/officeDocument/2006/relationships/hyperlink" Target="https://www.igtf.net/" TargetMode="External"/><Relationship Id="rId2" Type="http://schemas.openxmlformats.org/officeDocument/2006/relationships/hyperlink" Target="https://cagrid.ihep.ac.cn/cgi-bin/pki/pub/pki?cmd=getStaticPage&amp;name=homeP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idka.de/cgi-bin/frame.pl?seite=/ca/d_inhalt-en.html" TargetMode="External"/><Relationship Id="rId5" Type="http://schemas.openxmlformats.org/officeDocument/2006/relationships/hyperlink" Target="https://igc.services.cnrs.fr/usercert/?CA=CNRS2-Standard&amp;lang=fr" TargetMode="External"/><Relationship Id="rId4" Type="http://schemas.openxmlformats.org/officeDocument/2006/relationships/hyperlink" Target="https://wiki.infn.it/cn/ccr/x509/home/utenti/personal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hepbox.ihep.ac.cn/ihepbox/index.php/s/1UtXXVlZRRIOrV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A9AB20-D4CC-4757-B471-BB2C7F0E56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Grid Certificate &amp; VOMS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58E371A-6422-4CE6-9376-9068815E14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Xuantong</a:t>
            </a:r>
            <a:r>
              <a:rPr lang="en-US" altLang="zh-CN" dirty="0"/>
              <a:t> Zhang, CC-IHEP</a:t>
            </a:r>
          </a:p>
          <a:p>
            <a:r>
              <a:rPr lang="en-US" altLang="zh-CN" dirty="0"/>
              <a:t>On behalf of JUNO DCI Group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393861-277B-3183-9E7D-D90EB9C4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32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AF8A00-8875-2462-8C0A-BEA77F131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Authorization Providers: VOMS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19823F8-01E9-7654-8339-DCD22588A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Virtual Organization (VO),</a:t>
            </a:r>
          </a:p>
          <a:p>
            <a:pPr lvl="1"/>
            <a:r>
              <a:rPr lang="en-US" altLang="zh-CN" dirty="0"/>
              <a:t>A VO is a physical resource provider. 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JUNO VO </a:t>
            </a:r>
            <a:r>
              <a:rPr lang="en-US" altLang="zh-CN" dirty="0"/>
              <a:t>provides DCI resources.</a:t>
            </a:r>
          </a:p>
          <a:p>
            <a:r>
              <a:rPr lang="en-US" altLang="zh-CN" dirty="0"/>
              <a:t>Virtual Organization Membership Services (VOMS),</a:t>
            </a:r>
          </a:p>
          <a:p>
            <a:pPr lvl="1"/>
            <a:r>
              <a:rPr lang="en-US" altLang="zh-CN" dirty="0"/>
              <a:t>Create user groups for VO.</a:t>
            </a:r>
          </a:p>
          <a:p>
            <a:pPr lvl="1"/>
            <a:r>
              <a:rPr lang="en-US" altLang="zh-CN" dirty="0"/>
              <a:t>Create different roles among existing groups.</a:t>
            </a:r>
          </a:p>
          <a:p>
            <a:pPr lvl="1"/>
            <a:r>
              <a:rPr lang="en-US" altLang="zh-CN" dirty="0"/>
              <a:t>Generate VOMS proxy for users to access VO resources.</a:t>
            </a:r>
          </a:p>
          <a:p>
            <a:pPr lvl="1"/>
            <a:r>
              <a:rPr lang="en-US" altLang="zh-CN" dirty="0"/>
              <a:t>Before the end of 2023, another system, </a:t>
            </a:r>
            <a:r>
              <a:rPr lang="en-US" altLang="zh-CN" dirty="0">
                <a:solidFill>
                  <a:srgbClr val="C00000"/>
                </a:solidFill>
              </a:rPr>
              <a:t>Identity and Access Management (IAM), </a:t>
            </a:r>
            <a:r>
              <a:rPr lang="en-US" altLang="zh-CN" dirty="0"/>
              <a:t>will replace VOMS as future VO authorization provider. 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5E06CE-46B0-4C04-E046-FD0FED7A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42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8803F0-1788-D623-F247-F4024813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VOMS Proxy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F67B1B-3054-FFD8-3252-832290773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About VOMS proxy,</a:t>
            </a:r>
          </a:p>
          <a:p>
            <a:pPr lvl="1"/>
            <a:r>
              <a:rPr lang="en-US" altLang="zh-CN" dirty="0"/>
              <a:t>Personal certificate is not directly exposed,</a:t>
            </a:r>
          </a:p>
          <a:p>
            <a:pPr lvl="1"/>
            <a:r>
              <a:rPr lang="en-US" altLang="zh-CN" dirty="0"/>
              <a:t>Most of Grids use temporary certificates (proxies),</a:t>
            </a:r>
          </a:p>
          <a:p>
            <a:pPr lvl="1"/>
            <a:r>
              <a:rPr lang="en-US" altLang="zh-CN" dirty="0"/>
              <a:t>Normal lifetime 12h,</a:t>
            </a:r>
          </a:p>
          <a:p>
            <a:pPr lvl="1"/>
            <a:r>
              <a:rPr lang="en-GB" altLang="zh-CN" noProof="0" dirty="0"/>
              <a:t>Proxies are certificates digitally signed by the original certificate or another proxy (delegation),</a:t>
            </a:r>
          </a:p>
          <a:p>
            <a:pPr lvl="1"/>
            <a:r>
              <a:rPr lang="en-GB" altLang="zh-CN" noProof="0" dirty="0"/>
              <a:t>Stored proxies may be used to renew other proxies.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grpSp>
        <p:nvGrpSpPr>
          <p:cNvPr id="4" name="Group 30">
            <a:extLst>
              <a:ext uri="{FF2B5EF4-FFF2-40B4-BE49-F238E27FC236}">
                <a16:creationId xmlns:a16="http://schemas.microsoft.com/office/drawing/2014/main" id="{58AB6D05-00A9-6DBA-6DB6-A109F90D57CA}"/>
              </a:ext>
            </a:extLst>
          </p:cNvPr>
          <p:cNvGrpSpPr/>
          <p:nvPr/>
        </p:nvGrpSpPr>
        <p:grpSpPr>
          <a:xfrm>
            <a:off x="2756588" y="3974733"/>
            <a:ext cx="814740" cy="959556"/>
            <a:chOff x="935038" y="5221111"/>
            <a:chExt cx="814740" cy="959556"/>
          </a:xfrm>
        </p:grpSpPr>
        <p:sp>
          <p:nvSpPr>
            <p:cNvPr id="5" name="Rectangle 5">
              <a:extLst>
                <a:ext uri="{FF2B5EF4-FFF2-40B4-BE49-F238E27FC236}">
                  <a16:creationId xmlns:a16="http://schemas.microsoft.com/office/drawing/2014/main" id="{FEF525C8-E6B9-538F-FC2B-0B29779F5D23}"/>
                </a:ext>
              </a:extLst>
            </p:cNvPr>
            <p:cNvSpPr/>
            <p:nvPr/>
          </p:nvSpPr>
          <p:spPr bwMode="auto">
            <a:xfrm>
              <a:off x="935038" y="5221111"/>
              <a:ext cx="814740" cy="959556"/>
            </a:xfrm>
            <a:prstGeom prst="rect">
              <a:avLst/>
            </a:prstGeom>
            <a:solidFill>
              <a:srgbClr val="FFFCE9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73075" indent="-473075" algn="ctr" eaLnBrk="0" fontAlgn="base" hangingPunct="0">
                <a:lnSpc>
                  <a:spcPct val="11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CC00"/>
                </a:buClr>
              </a:pPr>
              <a:endParaRPr lang="en-US" sz="20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6" name="Group 8">
              <a:extLst>
                <a:ext uri="{FF2B5EF4-FFF2-40B4-BE49-F238E27FC236}">
                  <a16:creationId xmlns:a16="http://schemas.microsoft.com/office/drawing/2014/main" id="{D293FBED-0E9F-FE9D-1FF0-47BBA7E6F191}"/>
                </a:ext>
              </a:extLst>
            </p:cNvPr>
            <p:cNvGrpSpPr/>
            <p:nvPr/>
          </p:nvGrpSpPr>
          <p:grpSpPr>
            <a:xfrm>
              <a:off x="1584678" y="5986992"/>
              <a:ext cx="91015" cy="124529"/>
              <a:chOff x="3400778" y="6124222"/>
              <a:chExt cx="254000" cy="279752"/>
            </a:xfrm>
          </p:grpSpPr>
          <p:sp>
            <p:nvSpPr>
              <p:cNvPr id="25" name="Isosceles Triangle 7">
                <a:extLst>
                  <a:ext uri="{FF2B5EF4-FFF2-40B4-BE49-F238E27FC236}">
                    <a16:creationId xmlns:a16="http://schemas.microsoft.com/office/drawing/2014/main" id="{923404BC-5E24-F96A-B337-F845EF911E75}"/>
                  </a:ext>
                </a:extLst>
              </p:cNvPr>
              <p:cNvSpPr/>
              <p:nvPr/>
            </p:nvSpPr>
            <p:spPr bwMode="auto">
              <a:xfrm flipH="1">
                <a:off x="3400778" y="6180666"/>
                <a:ext cx="254000" cy="223308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73075" indent="-473075" algn="ctr" eaLnBrk="0" fontAlgn="base" hangingPunct="0">
                  <a:lnSpc>
                    <a:spcPct val="11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CC00"/>
                  </a:buClr>
                </a:pPr>
                <a:endParaRPr lang="en-US" sz="2000">
                  <a:ln>
                    <a:solidFill>
                      <a:srgbClr val="000000"/>
                    </a:solidFill>
                  </a:ln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26" name="Oval 6">
                <a:extLst>
                  <a:ext uri="{FF2B5EF4-FFF2-40B4-BE49-F238E27FC236}">
                    <a16:creationId xmlns:a16="http://schemas.microsoft.com/office/drawing/2014/main" id="{F2F5E519-EBDD-8ABB-0972-FAD193AB48DA}"/>
                  </a:ext>
                </a:extLst>
              </p:cNvPr>
              <p:cNvSpPr/>
              <p:nvPr/>
            </p:nvSpPr>
            <p:spPr bwMode="auto">
              <a:xfrm>
                <a:off x="3443111" y="6124222"/>
                <a:ext cx="169333" cy="15522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73075" indent="-473075" algn="ctr" eaLnBrk="0" fontAlgn="base" hangingPunct="0">
                  <a:lnSpc>
                    <a:spcPct val="11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CC00"/>
                  </a:buClr>
                </a:pPr>
                <a:endParaRPr lang="en-US" sz="2000">
                  <a:ln>
                    <a:solidFill>
                      <a:srgbClr val="000000"/>
                    </a:solidFill>
                  </a:ln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149174E0-7518-ED88-7222-58D310EC007A}"/>
                </a:ext>
              </a:extLst>
            </p:cNvPr>
            <p:cNvGrpSpPr/>
            <p:nvPr/>
          </p:nvGrpSpPr>
          <p:grpSpPr>
            <a:xfrm>
              <a:off x="1036463" y="5326242"/>
              <a:ext cx="603247" cy="300569"/>
              <a:chOff x="-341487" y="5215470"/>
              <a:chExt cx="603247" cy="300569"/>
            </a:xfrm>
          </p:grpSpPr>
          <p:cxnSp>
            <p:nvCxnSpPr>
              <p:cNvPr id="17" name="Straight Connector 11">
                <a:extLst>
                  <a:ext uri="{FF2B5EF4-FFF2-40B4-BE49-F238E27FC236}">
                    <a16:creationId xmlns:a16="http://schemas.microsoft.com/office/drawing/2014/main" id="{A1994478-AEE6-45FD-52BB-216441AF163A}"/>
                  </a:ext>
                </a:extLst>
              </p:cNvPr>
              <p:cNvCxnSpPr/>
              <p:nvPr/>
            </p:nvCxnSpPr>
            <p:spPr bwMode="auto">
              <a:xfrm flipV="1">
                <a:off x="-330906" y="52154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3">
                <a:extLst>
                  <a:ext uri="{FF2B5EF4-FFF2-40B4-BE49-F238E27FC236}">
                    <a16:creationId xmlns:a16="http://schemas.microsoft.com/office/drawing/2014/main" id="{E0F66BD8-1113-7E84-35E9-FA4D0CFE9333}"/>
                  </a:ext>
                </a:extLst>
              </p:cNvPr>
              <p:cNvCxnSpPr/>
              <p:nvPr/>
            </p:nvCxnSpPr>
            <p:spPr bwMode="auto">
              <a:xfrm flipV="1">
                <a:off x="-333727" y="52549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4">
                <a:extLst>
                  <a:ext uri="{FF2B5EF4-FFF2-40B4-BE49-F238E27FC236}">
                    <a16:creationId xmlns:a16="http://schemas.microsoft.com/office/drawing/2014/main" id="{AA3A1883-84E8-4A03-4D61-D8CD89E1772A}"/>
                  </a:ext>
                </a:extLst>
              </p:cNvPr>
              <p:cNvCxnSpPr/>
              <p:nvPr/>
            </p:nvCxnSpPr>
            <p:spPr bwMode="auto">
              <a:xfrm flipV="1">
                <a:off x="-332316" y="52973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5">
                <a:extLst>
                  <a:ext uri="{FF2B5EF4-FFF2-40B4-BE49-F238E27FC236}">
                    <a16:creationId xmlns:a16="http://schemas.microsoft.com/office/drawing/2014/main" id="{EA090AAC-95A6-8207-DF93-4CDF4574BCBE}"/>
                  </a:ext>
                </a:extLst>
              </p:cNvPr>
              <p:cNvCxnSpPr/>
              <p:nvPr/>
            </p:nvCxnSpPr>
            <p:spPr bwMode="auto">
              <a:xfrm flipV="1">
                <a:off x="-335137" y="53368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16">
                <a:extLst>
                  <a:ext uri="{FF2B5EF4-FFF2-40B4-BE49-F238E27FC236}">
                    <a16:creationId xmlns:a16="http://schemas.microsoft.com/office/drawing/2014/main" id="{86D8431B-3C99-2668-B92B-DF5A6FBCC603}"/>
                  </a:ext>
                </a:extLst>
              </p:cNvPr>
              <p:cNvCxnSpPr/>
              <p:nvPr/>
            </p:nvCxnSpPr>
            <p:spPr bwMode="auto">
              <a:xfrm flipV="1">
                <a:off x="-337256" y="53805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17">
                <a:extLst>
                  <a:ext uri="{FF2B5EF4-FFF2-40B4-BE49-F238E27FC236}">
                    <a16:creationId xmlns:a16="http://schemas.microsoft.com/office/drawing/2014/main" id="{F85A2465-5F9D-BA38-30D6-B29C2BF4EF81}"/>
                  </a:ext>
                </a:extLst>
              </p:cNvPr>
              <p:cNvCxnSpPr/>
              <p:nvPr/>
            </p:nvCxnSpPr>
            <p:spPr bwMode="auto">
              <a:xfrm flipV="1">
                <a:off x="-340077" y="54200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18">
                <a:extLst>
                  <a:ext uri="{FF2B5EF4-FFF2-40B4-BE49-F238E27FC236}">
                    <a16:creationId xmlns:a16="http://schemas.microsoft.com/office/drawing/2014/main" id="{A5B0EAB1-C856-D814-C266-F49A107BEA6E}"/>
                  </a:ext>
                </a:extLst>
              </p:cNvPr>
              <p:cNvCxnSpPr/>
              <p:nvPr/>
            </p:nvCxnSpPr>
            <p:spPr bwMode="auto">
              <a:xfrm flipV="1">
                <a:off x="-338666" y="54624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19">
                <a:extLst>
                  <a:ext uri="{FF2B5EF4-FFF2-40B4-BE49-F238E27FC236}">
                    <a16:creationId xmlns:a16="http://schemas.microsoft.com/office/drawing/2014/main" id="{BA829380-C3CE-E80B-7C9A-77BF8D697B31}"/>
                  </a:ext>
                </a:extLst>
              </p:cNvPr>
              <p:cNvCxnSpPr/>
              <p:nvPr/>
            </p:nvCxnSpPr>
            <p:spPr bwMode="auto">
              <a:xfrm flipV="1">
                <a:off x="-341487" y="55019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8" name="Group 21">
              <a:extLst>
                <a:ext uri="{FF2B5EF4-FFF2-40B4-BE49-F238E27FC236}">
                  <a16:creationId xmlns:a16="http://schemas.microsoft.com/office/drawing/2014/main" id="{D7A210A0-8C86-6188-D090-F8DF038C31EF}"/>
                </a:ext>
              </a:extLst>
            </p:cNvPr>
            <p:cNvGrpSpPr/>
            <p:nvPr/>
          </p:nvGrpSpPr>
          <p:grpSpPr>
            <a:xfrm>
              <a:off x="1036463" y="5656442"/>
              <a:ext cx="603247" cy="300569"/>
              <a:chOff x="-341487" y="5215470"/>
              <a:chExt cx="603247" cy="300569"/>
            </a:xfrm>
          </p:grpSpPr>
          <p:cxnSp>
            <p:nvCxnSpPr>
              <p:cNvPr id="9" name="Straight Connector 22">
                <a:extLst>
                  <a:ext uri="{FF2B5EF4-FFF2-40B4-BE49-F238E27FC236}">
                    <a16:creationId xmlns:a16="http://schemas.microsoft.com/office/drawing/2014/main" id="{D558FC8E-6C52-6712-9D28-43F6B4D7DE71}"/>
                  </a:ext>
                </a:extLst>
              </p:cNvPr>
              <p:cNvCxnSpPr/>
              <p:nvPr/>
            </p:nvCxnSpPr>
            <p:spPr bwMode="auto">
              <a:xfrm flipV="1">
                <a:off x="-330906" y="52154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23">
                <a:extLst>
                  <a:ext uri="{FF2B5EF4-FFF2-40B4-BE49-F238E27FC236}">
                    <a16:creationId xmlns:a16="http://schemas.microsoft.com/office/drawing/2014/main" id="{CFE3F9D0-E31F-984B-4671-D5A8EB931C90}"/>
                  </a:ext>
                </a:extLst>
              </p:cNvPr>
              <p:cNvCxnSpPr/>
              <p:nvPr/>
            </p:nvCxnSpPr>
            <p:spPr bwMode="auto">
              <a:xfrm flipV="1">
                <a:off x="-333727" y="52549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24">
                <a:extLst>
                  <a:ext uri="{FF2B5EF4-FFF2-40B4-BE49-F238E27FC236}">
                    <a16:creationId xmlns:a16="http://schemas.microsoft.com/office/drawing/2014/main" id="{4544E645-7C8D-2F65-0AD6-4CF44529B8A7}"/>
                  </a:ext>
                </a:extLst>
              </p:cNvPr>
              <p:cNvCxnSpPr/>
              <p:nvPr/>
            </p:nvCxnSpPr>
            <p:spPr bwMode="auto">
              <a:xfrm flipV="1">
                <a:off x="-332316" y="52973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25">
                <a:extLst>
                  <a:ext uri="{FF2B5EF4-FFF2-40B4-BE49-F238E27FC236}">
                    <a16:creationId xmlns:a16="http://schemas.microsoft.com/office/drawing/2014/main" id="{2146F6B5-9AE3-FAE2-9950-12933D5C9769}"/>
                  </a:ext>
                </a:extLst>
              </p:cNvPr>
              <p:cNvCxnSpPr/>
              <p:nvPr/>
            </p:nvCxnSpPr>
            <p:spPr bwMode="auto">
              <a:xfrm flipV="1">
                <a:off x="-335137" y="53368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26">
                <a:extLst>
                  <a:ext uri="{FF2B5EF4-FFF2-40B4-BE49-F238E27FC236}">
                    <a16:creationId xmlns:a16="http://schemas.microsoft.com/office/drawing/2014/main" id="{D70AA821-AF31-BCE3-F271-9853EF6E1FBA}"/>
                  </a:ext>
                </a:extLst>
              </p:cNvPr>
              <p:cNvCxnSpPr/>
              <p:nvPr/>
            </p:nvCxnSpPr>
            <p:spPr bwMode="auto">
              <a:xfrm flipV="1">
                <a:off x="-337256" y="53805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27">
                <a:extLst>
                  <a:ext uri="{FF2B5EF4-FFF2-40B4-BE49-F238E27FC236}">
                    <a16:creationId xmlns:a16="http://schemas.microsoft.com/office/drawing/2014/main" id="{042494BF-B677-E5EC-EF12-D70593ED4B7A}"/>
                  </a:ext>
                </a:extLst>
              </p:cNvPr>
              <p:cNvCxnSpPr/>
              <p:nvPr/>
            </p:nvCxnSpPr>
            <p:spPr bwMode="auto">
              <a:xfrm flipV="1">
                <a:off x="-340077" y="54200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28">
                <a:extLst>
                  <a:ext uri="{FF2B5EF4-FFF2-40B4-BE49-F238E27FC236}">
                    <a16:creationId xmlns:a16="http://schemas.microsoft.com/office/drawing/2014/main" id="{9EA4A2CA-882C-439E-DA4D-83508083AAEC}"/>
                  </a:ext>
                </a:extLst>
              </p:cNvPr>
              <p:cNvCxnSpPr/>
              <p:nvPr/>
            </p:nvCxnSpPr>
            <p:spPr bwMode="auto">
              <a:xfrm flipV="1">
                <a:off x="-338666" y="54624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29">
                <a:extLst>
                  <a:ext uri="{FF2B5EF4-FFF2-40B4-BE49-F238E27FC236}">
                    <a16:creationId xmlns:a16="http://schemas.microsoft.com/office/drawing/2014/main" id="{1FDAB1F6-AF8E-5345-11B5-3CE41B699C0D}"/>
                  </a:ext>
                </a:extLst>
              </p:cNvPr>
              <p:cNvCxnSpPr/>
              <p:nvPr/>
            </p:nvCxnSpPr>
            <p:spPr bwMode="auto">
              <a:xfrm flipV="1">
                <a:off x="-341487" y="55019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31">
            <a:extLst>
              <a:ext uri="{FF2B5EF4-FFF2-40B4-BE49-F238E27FC236}">
                <a16:creationId xmlns:a16="http://schemas.microsoft.com/office/drawing/2014/main" id="{D0A604EB-5001-A9F0-D07F-D1EA3FD40214}"/>
              </a:ext>
            </a:extLst>
          </p:cNvPr>
          <p:cNvGrpSpPr/>
          <p:nvPr/>
        </p:nvGrpSpPr>
        <p:grpSpPr>
          <a:xfrm>
            <a:off x="5187509" y="4260536"/>
            <a:ext cx="564445" cy="664772"/>
            <a:chOff x="935038" y="5221111"/>
            <a:chExt cx="814740" cy="959556"/>
          </a:xfrm>
        </p:grpSpPr>
        <p:sp>
          <p:nvSpPr>
            <p:cNvPr id="28" name="Rectangle 32">
              <a:extLst>
                <a:ext uri="{FF2B5EF4-FFF2-40B4-BE49-F238E27FC236}">
                  <a16:creationId xmlns:a16="http://schemas.microsoft.com/office/drawing/2014/main" id="{EB1A2612-514E-6DB6-2F6D-572E95104465}"/>
                </a:ext>
              </a:extLst>
            </p:cNvPr>
            <p:cNvSpPr/>
            <p:nvPr/>
          </p:nvSpPr>
          <p:spPr bwMode="auto">
            <a:xfrm>
              <a:off x="935038" y="5221111"/>
              <a:ext cx="814740" cy="959556"/>
            </a:xfrm>
            <a:prstGeom prst="rect">
              <a:avLst/>
            </a:prstGeom>
            <a:solidFill>
              <a:srgbClr val="FFFCE9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73075" indent="-473075" algn="ctr" eaLnBrk="0" fontAlgn="base" hangingPunct="0">
                <a:lnSpc>
                  <a:spcPct val="11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CC00"/>
                </a:buClr>
              </a:pPr>
              <a:endParaRPr lang="en-US" sz="20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29" name="Group 33">
              <a:extLst>
                <a:ext uri="{FF2B5EF4-FFF2-40B4-BE49-F238E27FC236}">
                  <a16:creationId xmlns:a16="http://schemas.microsoft.com/office/drawing/2014/main" id="{C2BAC3B3-E1F6-18F0-C7E1-216E2CBDA9A4}"/>
                </a:ext>
              </a:extLst>
            </p:cNvPr>
            <p:cNvGrpSpPr/>
            <p:nvPr/>
          </p:nvGrpSpPr>
          <p:grpSpPr>
            <a:xfrm>
              <a:off x="1584678" y="5986992"/>
              <a:ext cx="91015" cy="124529"/>
              <a:chOff x="3400778" y="6124222"/>
              <a:chExt cx="254000" cy="279752"/>
            </a:xfrm>
          </p:grpSpPr>
          <p:sp>
            <p:nvSpPr>
              <p:cNvPr id="48" name="Isosceles Triangle 52">
                <a:extLst>
                  <a:ext uri="{FF2B5EF4-FFF2-40B4-BE49-F238E27FC236}">
                    <a16:creationId xmlns:a16="http://schemas.microsoft.com/office/drawing/2014/main" id="{C108C17C-548A-90F1-2917-C966EF94496F}"/>
                  </a:ext>
                </a:extLst>
              </p:cNvPr>
              <p:cNvSpPr/>
              <p:nvPr/>
            </p:nvSpPr>
            <p:spPr bwMode="auto">
              <a:xfrm flipH="1">
                <a:off x="3400778" y="6180666"/>
                <a:ext cx="254000" cy="223308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73075" indent="-473075" algn="ctr" eaLnBrk="0" fontAlgn="base" hangingPunct="0">
                  <a:lnSpc>
                    <a:spcPct val="11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CC00"/>
                  </a:buClr>
                </a:pPr>
                <a:endParaRPr lang="en-US" sz="2000">
                  <a:ln>
                    <a:solidFill>
                      <a:srgbClr val="000000"/>
                    </a:solidFill>
                  </a:ln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9" name="Oval 53">
                <a:extLst>
                  <a:ext uri="{FF2B5EF4-FFF2-40B4-BE49-F238E27FC236}">
                    <a16:creationId xmlns:a16="http://schemas.microsoft.com/office/drawing/2014/main" id="{59456BB0-358B-AE57-D958-EB074E273DD9}"/>
                  </a:ext>
                </a:extLst>
              </p:cNvPr>
              <p:cNvSpPr/>
              <p:nvPr/>
            </p:nvSpPr>
            <p:spPr bwMode="auto">
              <a:xfrm>
                <a:off x="3443111" y="6124222"/>
                <a:ext cx="169333" cy="15522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73075" indent="-473075" algn="ctr" eaLnBrk="0" fontAlgn="base" hangingPunct="0">
                  <a:lnSpc>
                    <a:spcPct val="11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CC00"/>
                  </a:buClr>
                </a:pPr>
                <a:endParaRPr lang="en-US" sz="2000">
                  <a:ln>
                    <a:solidFill>
                      <a:srgbClr val="000000"/>
                    </a:solidFill>
                  </a:ln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30" name="Group 34">
              <a:extLst>
                <a:ext uri="{FF2B5EF4-FFF2-40B4-BE49-F238E27FC236}">
                  <a16:creationId xmlns:a16="http://schemas.microsoft.com/office/drawing/2014/main" id="{2EEF03EB-0A7B-6A86-C4DD-CA43E770E4E8}"/>
                </a:ext>
              </a:extLst>
            </p:cNvPr>
            <p:cNvGrpSpPr/>
            <p:nvPr/>
          </p:nvGrpSpPr>
          <p:grpSpPr>
            <a:xfrm>
              <a:off x="1036463" y="5326242"/>
              <a:ext cx="603247" cy="300569"/>
              <a:chOff x="-341487" y="5215470"/>
              <a:chExt cx="603247" cy="300569"/>
            </a:xfrm>
          </p:grpSpPr>
          <p:cxnSp>
            <p:nvCxnSpPr>
              <p:cNvPr id="40" name="Straight Connector 44">
                <a:extLst>
                  <a:ext uri="{FF2B5EF4-FFF2-40B4-BE49-F238E27FC236}">
                    <a16:creationId xmlns:a16="http://schemas.microsoft.com/office/drawing/2014/main" id="{0FA03CDD-B5DB-A4C1-BB12-F68005AA3B85}"/>
                  </a:ext>
                </a:extLst>
              </p:cNvPr>
              <p:cNvCxnSpPr/>
              <p:nvPr/>
            </p:nvCxnSpPr>
            <p:spPr bwMode="auto">
              <a:xfrm flipV="1">
                <a:off x="-330906" y="52154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5">
                <a:extLst>
                  <a:ext uri="{FF2B5EF4-FFF2-40B4-BE49-F238E27FC236}">
                    <a16:creationId xmlns:a16="http://schemas.microsoft.com/office/drawing/2014/main" id="{DD77C5D3-7323-F89B-6DF8-76A26314DA61}"/>
                  </a:ext>
                </a:extLst>
              </p:cNvPr>
              <p:cNvCxnSpPr/>
              <p:nvPr/>
            </p:nvCxnSpPr>
            <p:spPr bwMode="auto">
              <a:xfrm flipV="1">
                <a:off x="-333727" y="52549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6">
                <a:extLst>
                  <a:ext uri="{FF2B5EF4-FFF2-40B4-BE49-F238E27FC236}">
                    <a16:creationId xmlns:a16="http://schemas.microsoft.com/office/drawing/2014/main" id="{97568E04-1031-ECDE-EEDD-BFB816B392DF}"/>
                  </a:ext>
                </a:extLst>
              </p:cNvPr>
              <p:cNvCxnSpPr/>
              <p:nvPr/>
            </p:nvCxnSpPr>
            <p:spPr bwMode="auto">
              <a:xfrm flipV="1">
                <a:off x="-332316" y="52973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7">
                <a:extLst>
                  <a:ext uri="{FF2B5EF4-FFF2-40B4-BE49-F238E27FC236}">
                    <a16:creationId xmlns:a16="http://schemas.microsoft.com/office/drawing/2014/main" id="{292A9A03-4923-324B-5F2F-4ED18F9F75B9}"/>
                  </a:ext>
                </a:extLst>
              </p:cNvPr>
              <p:cNvCxnSpPr/>
              <p:nvPr/>
            </p:nvCxnSpPr>
            <p:spPr bwMode="auto">
              <a:xfrm flipV="1">
                <a:off x="-335137" y="53368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8">
                <a:extLst>
                  <a:ext uri="{FF2B5EF4-FFF2-40B4-BE49-F238E27FC236}">
                    <a16:creationId xmlns:a16="http://schemas.microsoft.com/office/drawing/2014/main" id="{ECB69D61-5FDF-6C3D-4692-6AEBD0E43E85}"/>
                  </a:ext>
                </a:extLst>
              </p:cNvPr>
              <p:cNvCxnSpPr/>
              <p:nvPr/>
            </p:nvCxnSpPr>
            <p:spPr bwMode="auto">
              <a:xfrm flipV="1">
                <a:off x="-337256" y="53805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9">
                <a:extLst>
                  <a:ext uri="{FF2B5EF4-FFF2-40B4-BE49-F238E27FC236}">
                    <a16:creationId xmlns:a16="http://schemas.microsoft.com/office/drawing/2014/main" id="{8B3D4458-056B-813C-423D-177ABE5B56DD}"/>
                  </a:ext>
                </a:extLst>
              </p:cNvPr>
              <p:cNvCxnSpPr/>
              <p:nvPr/>
            </p:nvCxnSpPr>
            <p:spPr bwMode="auto">
              <a:xfrm flipV="1">
                <a:off x="-340077" y="54200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50">
                <a:extLst>
                  <a:ext uri="{FF2B5EF4-FFF2-40B4-BE49-F238E27FC236}">
                    <a16:creationId xmlns:a16="http://schemas.microsoft.com/office/drawing/2014/main" id="{9583F6AB-CDA5-A7C2-EC82-B2499F6DB3AF}"/>
                  </a:ext>
                </a:extLst>
              </p:cNvPr>
              <p:cNvCxnSpPr/>
              <p:nvPr/>
            </p:nvCxnSpPr>
            <p:spPr bwMode="auto">
              <a:xfrm flipV="1">
                <a:off x="-338666" y="54624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51">
                <a:extLst>
                  <a:ext uri="{FF2B5EF4-FFF2-40B4-BE49-F238E27FC236}">
                    <a16:creationId xmlns:a16="http://schemas.microsoft.com/office/drawing/2014/main" id="{70EFDC3C-DA58-0D85-346D-4D57A76AF230}"/>
                  </a:ext>
                </a:extLst>
              </p:cNvPr>
              <p:cNvCxnSpPr/>
              <p:nvPr/>
            </p:nvCxnSpPr>
            <p:spPr bwMode="auto">
              <a:xfrm flipV="1">
                <a:off x="-341487" y="55019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5">
              <a:extLst>
                <a:ext uri="{FF2B5EF4-FFF2-40B4-BE49-F238E27FC236}">
                  <a16:creationId xmlns:a16="http://schemas.microsoft.com/office/drawing/2014/main" id="{2E31C2E4-D282-2897-481C-0BCB9D244908}"/>
                </a:ext>
              </a:extLst>
            </p:cNvPr>
            <p:cNvGrpSpPr/>
            <p:nvPr/>
          </p:nvGrpSpPr>
          <p:grpSpPr>
            <a:xfrm>
              <a:off x="1036463" y="5656442"/>
              <a:ext cx="603247" cy="300569"/>
              <a:chOff x="-341487" y="5215470"/>
              <a:chExt cx="603247" cy="300569"/>
            </a:xfrm>
          </p:grpSpPr>
          <p:cxnSp>
            <p:nvCxnSpPr>
              <p:cNvPr id="32" name="Straight Connector 36">
                <a:extLst>
                  <a:ext uri="{FF2B5EF4-FFF2-40B4-BE49-F238E27FC236}">
                    <a16:creationId xmlns:a16="http://schemas.microsoft.com/office/drawing/2014/main" id="{56997E40-A7DC-9413-8275-842BA6007088}"/>
                  </a:ext>
                </a:extLst>
              </p:cNvPr>
              <p:cNvCxnSpPr/>
              <p:nvPr/>
            </p:nvCxnSpPr>
            <p:spPr bwMode="auto">
              <a:xfrm flipV="1">
                <a:off x="-330906" y="52154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7">
                <a:extLst>
                  <a:ext uri="{FF2B5EF4-FFF2-40B4-BE49-F238E27FC236}">
                    <a16:creationId xmlns:a16="http://schemas.microsoft.com/office/drawing/2014/main" id="{228E9B1C-0B84-B650-BFBC-F3553950D4F8}"/>
                  </a:ext>
                </a:extLst>
              </p:cNvPr>
              <p:cNvCxnSpPr/>
              <p:nvPr/>
            </p:nvCxnSpPr>
            <p:spPr bwMode="auto">
              <a:xfrm flipV="1">
                <a:off x="-333727" y="52549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8">
                <a:extLst>
                  <a:ext uri="{FF2B5EF4-FFF2-40B4-BE49-F238E27FC236}">
                    <a16:creationId xmlns:a16="http://schemas.microsoft.com/office/drawing/2014/main" id="{284DACF9-2877-DD06-D5D2-B7531E4A06E6}"/>
                  </a:ext>
                </a:extLst>
              </p:cNvPr>
              <p:cNvCxnSpPr/>
              <p:nvPr/>
            </p:nvCxnSpPr>
            <p:spPr bwMode="auto">
              <a:xfrm flipV="1">
                <a:off x="-332316" y="52973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9">
                <a:extLst>
                  <a:ext uri="{FF2B5EF4-FFF2-40B4-BE49-F238E27FC236}">
                    <a16:creationId xmlns:a16="http://schemas.microsoft.com/office/drawing/2014/main" id="{5CE660CF-F22F-00AD-126B-BE55E57EF345}"/>
                  </a:ext>
                </a:extLst>
              </p:cNvPr>
              <p:cNvCxnSpPr/>
              <p:nvPr/>
            </p:nvCxnSpPr>
            <p:spPr bwMode="auto">
              <a:xfrm flipV="1">
                <a:off x="-335137" y="53368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40">
                <a:extLst>
                  <a:ext uri="{FF2B5EF4-FFF2-40B4-BE49-F238E27FC236}">
                    <a16:creationId xmlns:a16="http://schemas.microsoft.com/office/drawing/2014/main" id="{AF7B601C-908E-7BAD-321B-FE68B72FBAE0}"/>
                  </a:ext>
                </a:extLst>
              </p:cNvPr>
              <p:cNvCxnSpPr/>
              <p:nvPr/>
            </p:nvCxnSpPr>
            <p:spPr bwMode="auto">
              <a:xfrm flipV="1">
                <a:off x="-337256" y="53805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41">
                <a:extLst>
                  <a:ext uri="{FF2B5EF4-FFF2-40B4-BE49-F238E27FC236}">
                    <a16:creationId xmlns:a16="http://schemas.microsoft.com/office/drawing/2014/main" id="{AE8783F7-06A2-0064-EA91-952CF2404510}"/>
                  </a:ext>
                </a:extLst>
              </p:cNvPr>
              <p:cNvCxnSpPr/>
              <p:nvPr/>
            </p:nvCxnSpPr>
            <p:spPr bwMode="auto">
              <a:xfrm flipV="1">
                <a:off x="-340077" y="54200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42">
                <a:extLst>
                  <a:ext uri="{FF2B5EF4-FFF2-40B4-BE49-F238E27FC236}">
                    <a16:creationId xmlns:a16="http://schemas.microsoft.com/office/drawing/2014/main" id="{EB783142-EC9D-42FC-701B-61A459F80E6B}"/>
                  </a:ext>
                </a:extLst>
              </p:cNvPr>
              <p:cNvCxnSpPr/>
              <p:nvPr/>
            </p:nvCxnSpPr>
            <p:spPr bwMode="auto">
              <a:xfrm flipV="1">
                <a:off x="-338666" y="54624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43">
                <a:extLst>
                  <a:ext uri="{FF2B5EF4-FFF2-40B4-BE49-F238E27FC236}">
                    <a16:creationId xmlns:a16="http://schemas.microsoft.com/office/drawing/2014/main" id="{FEDC9AF5-BC80-AD77-33A0-B8430A6FFC0F}"/>
                  </a:ext>
                </a:extLst>
              </p:cNvPr>
              <p:cNvCxnSpPr/>
              <p:nvPr/>
            </p:nvCxnSpPr>
            <p:spPr bwMode="auto">
              <a:xfrm flipV="1">
                <a:off x="-341487" y="55019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0" name="Straight Arrow Connector 58">
            <a:extLst>
              <a:ext uri="{FF2B5EF4-FFF2-40B4-BE49-F238E27FC236}">
                <a16:creationId xmlns:a16="http://schemas.microsoft.com/office/drawing/2014/main" id="{9EC5519E-8CCD-D244-546A-1060BF04B555}"/>
              </a:ext>
            </a:extLst>
          </p:cNvPr>
          <p:cNvCxnSpPr/>
          <p:nvPr/>
        </p:nvCxnSpPr>
        <p:spPr bwMode="auto">
          <a:xfrm>
            <a:off x="4005947" y="4567388"/>
            <a:ext cx="66708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oup 59">
            <a:extLst>
              <a:ext uri="{FF2B5EF4-FFF2-40B4-BE49-F238E27FC236}">
                <a16:creationId xmlns:a16="http://schemas.microsoft.com/office/drawing/2014/main" id="{3ADA20EC-0D3B-CEE0-5CF8-52656C046846}"/>
              </a:ext>
            </a:extLst>
          </p:cNvPr>
          <p:cNvGrpSpPr/>
          <p:nvPr/>
        </p:nvGrpSpPr>
        <p:grpSpPr>
          <a:xfrm>
            <a:off x="7687954" y="4261193"/>
            <a:ext cx="564445" cy="664772"/>
            <a:chOff x="935038" y="5221111"/>
            <a:chExt cx="814740" cy="959556"/>
          </a:xfrm>
        </p:grpSpPr>
        <p:sp>
          <p:nvSpPr>
            <p:cNvPr id="52" name="Rectangle 60">
              <a:extLst>
                <a:ext uri="{FF2B5EF4-FFF2-40B4-BE49-F238E27FC236}">
                  <a16:creationId xmlns:a16="http://schemas.microsoft.com/office/drawing/2014/main" id="{22FEF449-09DD-63DD-71F4-3F1CE444C635}"/>
                </a:ext>
              </a:extLst>
            </p:cNvPr>
            <p:cNvSpPr/>
            <p:nvPr/>
          </p:nvSpPr>
          <p:spPr bwMode="auto">
            <a:xfrm>
              <a:off x="935038" y="5221111"/>
              <a:ext cx="814740" cy="959556"/>
            </a:xfrm>
            <a:prstGeom prst="rect">
              <a:avLst/>
            </a:prstGeom>
            <a:solidFill>
              <a:srgbClr val="FFFCE9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73075" indent="-473075" algn="ctr" eaLnBrk="0" fontAlgn="base" hangingPunct="0">
                <a:lnSpc>
                  <a:spcPct val="11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CC00"/>
                </a:buClr>
              </a:pPr>
              <a:endParaRPr lang="en-US" sz="20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53" name="Group 61">
              <a:extLst>
                <a:ext uri="{FF2B5EF4-FFF2-40B4-BE49-F238E27FC236}">
                  <a16:creationId xmlns:a16="http://schemas.microsoft.com/office/drawing/2014/main" id="{E1109D0C-0FB4-C2C5-57D6-1C613BFCDCF2}"/>
                </a:ext>
              </a:extLst>
            </p:cNvPr>
            <p:cNvGrpSpPr/>
            <p:nvPr/>
          </p:nvGrpSpPr>
          <p:grpSpPr>
            <a:xfrm>
              <a:off x="1584678" y="5986992"/>
              <a:ext cx="91015" cy="124529"/>
              <a:chOff x="3400778" y="6124222"/>
              <a:chExt cx="254000" cy="279752"/>
            </a:xfrm>
          </p:grpSpPr>
          <p:sp>
            <p:nvSpPr>
              <p:cNvPr id="72" name="Isosceles Triangle 80">
                <a:extLst>
                  <a:ext uri="{FF2B5EF4-FFF2-40B4-BE49-F238E27FC236}">
                    <a16:creationId xmlns:a16="http://schemas.microsoft.com/office/drawing/2014/main" id="{5A108B59-3AF8-CAAC-B2E5-87CE55740B37}"/>
                  </a:ext>
                </a:extLst>
              </p:cNvPr>
              <p:cNvSpPr/>
              <p:nvPr/>
            </p:nvSpPr>
            <p:spPr bwMode="auto">
              <a:xfrm flipH="1">
                <a:off x="3400778" y="6180666"/>
                <a:ext cx="254000" cy="223308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73075" indent="-473075" algn="ctr" eaLnBrk="0" fontAlgn="base" hangingPunct="0">
                  <a:lnSpc>
                    <a:spcPct val="11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CC00"/>
                  </a:buClr>
                </a:pPr>
                <a:endParaRPr lang="en-US" sz="2000">
                  <a:ln>
                    <a:solidFill>
                      <a:srgbClr val="000000"/>
                    </a:solidFill>
                  </a:ln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73" name="Oval 81">
                <a:extLst>
                  <a:ext uri="{FF2B5EF4-FFF2-40B4-BE49-F238E27FC236}">
                    <a16:creationId xmlns:a16="http://schemas.microsoft.com/office/drawing/2014/main" id="{E0E18002-64E5-5D04-6379-84F83C75B4C9}"/>
                  </a:ext>
                </a:extLst>
              </p:cNvPr>
              <p:cNvSpPr/>
              <p:nvPr/>
            </p:nvSpPr>
            <p:spPr bwMode="auto">
              <a:xfrm>
                <a:off x="3443111" y="6124222"/>
                <a:ext cx="169333" cy="15522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73075" indent="-473075" algn="ctr" eaLnBrk="0" fontAlgn="base" hangingPunct="0">
                  <a:lnSpc>
                    <a:spcPct val="11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CC00"/>
                  </a:buClr>
                </a:pPr>
                <a:endParaRPr lang="en-US" sz="2000">
                  <a:ln>
                    <a:solidFill>
                      <a:srgbClr val="000000"/>
                    </a:solidFill>
                  </a:ln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54" name="Group 62">
              <a:extLst>
                <a:ext uri="{FF2B5EF4-FFF2-40B4-BE49-F238E27FC236}">
                  <a16:creationId xmlns:a16="http://schemas.microsoft.com/office/drawing/2014/main" id="{EE08F887-5B56-2056-6D24-D71F576DF929}"/>
                </a:ext>
              </a:extLst>
            </p:cNvPr>
            <p:cNvGrpSpPr/>
            <p:nvPr/>
          </p:nvGrpSpPr>
          <p:grpSpPr>
            <a:xfrm>
              <a:off x="1036463" y="5326242"/>
              <a:ext cx="603247" cy="300569"/>
              <a:chOff x="-341487" y="5215470"/>
              <a:chExt cx="603247" cy="300569"/>
            </a:xfrm>
          </p:grpSpPr>
          <p:cxnSp>
            <p:nvCxnSpPr>
              <p:cNvPr id="64" name="Straight Connector 72">
                <a:extLst>
                  <a:ext uri="{FF2B5EF4-FFF2-40B4-BE49-F238E27FC236}">
                    <a16:creationId xmlns:a16="http://schemas.microsoft.com/office/drawing/2014/main" id="{4ABCA237-7E6D-3372-959F-7B7B0EC19148}"/>
                  </a:ext>
                </a:extLst>
              </p:cNvPr>
              <p:cNvCxnSpPr/>
              <p:nvPr/>
            </p:nvCxnSpPr>
            <p:spPr bwMode="auto">
              <a:xfrm flipV="1">
                <a:off x="-330906" y="52154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73">
                <a:extLst>
                  <a:ext uri="{FF2B5EF4-FFF2-40B4-BE49-F238E27FC236}">
                    <a16:creationId xmlns:a16="http://schemas.microsoft.com/office/drawing/2014/main" id="{B00805C4-1067-ECCE-9EDE-3766143D1082}"/>
                  </a:ext>
                </a:extLst>
              </p:cNvPr>
              <p:cNvCxnSpPr/>
              <p:nvPr/>
            </p:nvCxnSpPr>
            <p:spPr bwMode="auto">
              <a:xfrm flipV="1">
                <a:off x="-333727" y="52549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74">
                <a:extLst>
                  <a:ext uri="{FF2B5EF4-FFF2-40B4-BE49-F238E27FC236}">
                    <a16:creationId xmlns:a16="http://schemas.microsoft.com/office/drawing/2014/main" id="{0293598E-C9B8-C890-B77B-8460CF5A97F2}"/>
                  </a:ext>
                </a:extLst>
              </p:cNvPr>
              <p:cNvCxnSpPr/>
              <p:nvPr/>
            </p:nvCxnSpPr>
            <p:spPr bwMode="auto">
              <a:xfrm flipV="1">
                <a:off x="-332316" y="52973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75">
                <a:extLst>
                  <a:ext uri="{FF2B5EF4-FFF2-40B4-BE49-F238E27FC236}">
                    <a16:creationId xmlns:a16="http://schemas.microsoft.com/office/drawing/2014/main" id="{6430AE78-029E-3F80-1B09-3928248D085D}"/>
                  </a:ext>
                </a:extLst>
              </p:cNvPr>
              <p:cNvCxnSpPr/>
              <p:nvPr/>
            </p:nvCxnSpPr>
            <p:spPr bwMode="auto">
              <a:xfrm flipV="1">
                <a:off x="-335137" y="53368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76">
                <a:extLst>
                  <a:ext uri="{FF2B5EF4-FFF2-40B4-BE49-F238E27FC236}">
                    <a16:creationId xmlns:a16="http://schemas.microsoft.com/office/drawing/2014/main" id="{901CA969-769A-9009-F800-D398A8B5A98B}"/>
                  </a:ext>
                </a:extLst>
              </p:cNvPr>
              <p:cNvCxnSpPr/>
              <p:nvPr/>
            </p:nvCxnSpPr>
            <p:spPr bwMode="auto">
              <a:xfrm flipV="1">
                <a:off x="-337256" y="53805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77">
                <a:extLst>
                  <a:ext uri="{FF2B5EF4-FFF2-40B4-BE49-F238E27FC236}">
                    <a16:creationId xmlns:a16="http://schemas.microsoft.com/office/drawing/2014/main" id="{ABF3845F-E4C1-B410-2808-A9871F5C831B}"/>
                  </a:ext>
                </a:extLst>
              </p:cNvPr>
              <p:cNvCxnSpPr/>
              <p:nvPr/>
            </p:nvCxnSpPr>
            <p:spPr bwMode="auto">
              <a:xfrm flipV="1">
                <a:off x="-340077" y="54200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78">
                <a:extLst>
                  <a:ext uri="{FF2B5EF4-FFF2-40B4-BE49-F238E27FC236}">
                    <a16:creationId xmlns:a16="http://schemas.microsoft.com/office/drawing/2014/main" id="{9FE986BC-B956-5CE5-B56B-536D8DD3A1A5}"/>
                  </a:ext>
                </a:extLst>
              </p:cNvPr>
              <p:cNvCxnSpPr/>
              <p:nvPr/>
            </p:nvCxnSpPr>
            <p:spPr bwMode="auto">
              <a:xfrm flipV="1">
                <a:off x="-338666" y="54624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9">
                <a:extLst>
                  <a:ext uri="{FF2B5EF4-FFF2-40B4-BE49-F238E27FC236}">
                    <a16:creationId xmlns:a16="http://schemas.microsoft.com/office/drawing/2014/main" id="{2B61C9DE-28A5-527C-FBE3-842D0018D09D}"/>
                  </a:ext>
                </a:extLst>
              </p:cNvPr>
              <p:cNvCxnSpPr/>
              <p:nvPr/>
            </p:nvCxnSpPr>
            <p:spPr bwMode="auto">
              <a:xfrm flipV="1">
                <a:off x="-341487" y="55019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63">
              <a:extLst>
                <a:ext uri="{FF2B5EF4-FFF2-40B4-BE49-F238E27FC236}">
                  <a16:creationId xmlns:a16="http://schemas.microsoft.com/office/drawing/2014/main" id="{DD5DDF96-E2FE-5475-1548-87AFC4A1380D}"/>
                </a:ext>
              </a:extLst>
            </p:cNvPr>
            <p:cNvGrpSpPr/>
            <p:nvPr/>
          </p:nvGrpSpPr>
          <p:grpSpPr>
            <a:xfrm>
              <a:off x="1036463" y="5656442"/>
              <a:ext cx="603247" cy="300569"/>
              <a:chOff x="-341487" y="5215470"/>
              <a:chExt cx="603247" cy="300569"/>
            </a:xfrm>
          </p:grpSpPr>
          <p:cxnSp>
            <p:nvCxnSpPr>
              <p:cNvPr id="56" name="Straight Connector 64">
                <a:extLst>
                  <a:ext uri="{FF2B5EF4-FFF2-40B4-BE49-F238E27FC236}">
                    <a16:creationId xmlns:a16="http://schemas.microsoft.com/office/drawing/2014/main" id="{7F75B1A5-9A3E-E72C-3B81-4C9B18F42BD5}"/>
                  </a:ext>
                </a:extLst>
              </p:cNvPr>
              <p:cNvCxnSpPr/>
              <p:nvPr/>
            </p:nvCxnSpPr>
            <p:spPr bwMode="auto">
              <a:xfrm flipV="1">
                <a:off x="-330906" y="52154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65">
                <a:extLst>
                  <a:ext uri="{FF2B5EF4-FFF2-40B4-BE49-F238E27FC236}">
                    <a16:creationId xmlns:a16="http://schemas.microsoft.com/office/drawing/2014/main" id="{6E989B5A-41AC-F7ED-B251-E3AAEFE84BC7}"/>
                  </a:ext>
                </a:extLst>
              </p:cNvPr>
              <p:cNvCxnSpPr/>
              <p:nvPr/>
            </p:nvCxnSpPr>
            <p:spPr bwMode="auto">
              <a:xfrm flipV="1">
                <a:off x="-333727" y="52549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66">
                <a:extLst>
                  <a:ext uri="{FF2B5EF4-FFF2-40B4-BE49-F238E27FC236}">
                    <a16:creationId xmlns:a16="http://schemas.microsoft.com/office/drawing/2014/main" id="{76133B9A-F46D-E93A-25EA-F80285797AB8}"/>
                  </a:ext>
                </a:extLst>
              </p:cNvPr>
              <p:cNvCxnSpPr/>
              <p:nvPr/>
            </p:nvCxnSpPr>
            <p:spPr bwMode="auto">
              <a:xfrm flipV="1">
                <a:off x="-332316" y="52973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67">
                <a:extLst>
                  <a:ext uri="{FF2B5EF4-FFF2-40B4-BE49-F238E27FC236}">
                    <a16:creationId xmlns:a16="http://schemas.microsoft.com/office/drawing/2014/main" id="{1F0FC7F8-E774-1A8E-E0DD-3E5E8744E0CA}"/>
                  </a:ext>
                </a:extLst>
              </p:cNvPr>
              <p:cNvCxnSpPr/>
              <p:nvPr/>
            </p:nvCxnSpPr>
            <p:spPr bwMode="auto">
              <a:xfrm flipV="1">
                <a:off x="-335137" y="53368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68">
                <a:extLst>
                  <a:ext uri="{FF2B5EF4-FFF2-40B4-BE49-F238E27FC236}">
                    <a16:creationId xmlns:a16="http://schemas.microsoft.com/office/drawing/2014/main" id="{0E904AD1-0F0F-81E6-0108-CB92F41CE2C4}"/>
                  </a:ext>
                </a:extLst>
              </p:cNvPr>
              <p:cNvCxnSpPr/>
              <p:nvPr/>
            </p:nvCxnSpPr>
            <p:spPr bwMode="auto">
              <a:xfrm flipV="1">
                <a:off x="-337256" y="53805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9">
                <a:extLst>
                  <a:ext uri="{FF2B5EF4-FFF2-40B4-BE49-F238E27FC236}">
                    <a16:creationId xmlns:a16="http://schemas.microsoft.com/office/drawing/2014/main" id="{13E0F3E7-1BED-4191-CBC8-515E39612A10}"/>
                  </a:ext>
                </a:extLst>
              </p:cNvPr>
              <p:cNvCxnSpPr/>
              <p:nvPr/>
            </p:nvCxnSpPr>
            <p:spPr bwMode="auto">
              <a:xfrm flipV="1">
                <a:off x="-340077" y="54200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70">
                <a:extLst>
                  <a:ext uri="{FF2B5EF4-FFF2-40B4-BE49-F238E27FC236}">
                    <a16:creationId xmlns:a16="http://schemas.microsoft.com/office/drawing/2014/main" id="{3D7359C1-5D6B-D8CD-7400-72351D37CC94}"/>
                  </a:ext>
                </a:extLst>
              </p:cNvPr>
              <p:cNvCxnSpPr/>
              <p:nvPr/>
            </p:nvCxnSpPr>
            <p:spPr bwMode="auto">
              <a:xfrm flipV="1">
                <a:off x="-338666" y="54624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71">
                <a:extLst>
                  <a:ext uri="{FF2B5EF4-FFF2-40B4-BE49-F238E27FC236}">
                    <a16:creationId xmlns:a16="http://schemas.microsoft.com/office/drawing/2014/main" id="{6E965DFD-C823-EE0C-968E-F804ECA252C1}"/>
                  </a:ext>
                </a:extLst>
              </p:cNvPr>
              <p:cNvCxnSpPr/>
              <p:nvPr/>
            </p:nvCxnSpPr>
            <p:spPr bwMode="auto">
              <a:xfrm flipV="1">
                <a:off x="-341487" y="55019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74" name="Straight Arrow Connector 82">
            <a:extLst>
              <a:ext uri="{FF2B5EF4-FFF2-40B4-BE49-F238E27FC236}">
                <a16:creationId xmlns:a16="http://schemas.microsoft.com/office/drawing/2014/main" id="{5D63D066-1515-8E51-BAB6-11E86833B2AF}"/>
              </a:ext>
            </a:extLst>
          </p:cNvPr>
          <p:cNvCxnSpPr/>
          <p:nvPr/>
        </p:nvCxnSpPr>
        <p:spPr bwMode="auto">
          <a:xfrm>
            <a:off x="6878918" y="4568045"/>
            <a:ext cx="66708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TextBox 84">
            <a:extLst>
              <a:ext uri="{FF2B5EF4-FFF2-40B4-BE49-F238E27FC236}">
                <a16:creationId xmlns:a16="http://schemas.microsoft.com/office/drawing/2014/main" id="{3EC6D262-7CD0-CABA-19E9-D95EED5BCAE0}"/>
              </a:ext>
            </a:extLst>
          </p:cNvPr>
          <p:cNvSpPr txBox="1"/>
          <p:nvPr/>
        </p:nvSpPr>
        <p:spPr>
          <a:xfrm>
            <a:off x="6190267" y="4290798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grpSp>
        <p:nvGrpSpPr>
          <p:cNvPr id="76" name="Group 85">
            <a:extLst>
              <a:ext uri="{FF2B5EF4-FFF2-40B4-BE49-F238E27FC236}">
                <a16:creationId xmlns:a16="http://schemas.microsoft.com/office/drawing/2014/main" id="{036CDDEC-2991-E576-E458-48BD75C48917}"/>
              </a:ext>
            </a:extLst>
          </p:cNvPr>
          <p:cNvGrpSpPr/>
          <p:nvPr/>
        </p:nvGrpSpPr>
        <p:grpSpPr>
          <a:xfrm>
            <a:off x="968892" y="3971914"/>
            <a:ext cx="814740" cy="959556"/>
            <a:chOff x="935038" y="5221111"/>
            <a:chExt cx="814740" cy="959556"/>
          </a:xfrm>
        </p:grpSpPr>
        <p:sp>
          <p:nvSpPr>
            <p:cNvPr id="77" name="Rectangle 86">
              <a:extLst>
                <a:ext uri="{FF2B5EF4-FFF2-40B4-BE49-F238E27FC236}">
                  <a16:creationId xmlns:a16="http://schemas.microsoft.com/office/drawing/2014/main" id="{2FB4DB95-82BD-75B1-5813-46ED2BA40E07}"/>
                </a:ext>
              </a:extLst>
            </p:cNvPr>
            <p:cNvSpPr/>
            <p:nvPr/>
          </p:nvSpPr>
          <p:spPr bwMode="auto">
            <a:xfrm>
              <a:off x="935038" y="5221111"/>
              <a:ext cx="814740" cy="959556"/>
            </a:xfrm>
            <a:prstGeom prst="rect">
              <a:avLst/>
            </a:prstGeom>
            <a:solidFill>
              <a:srgbClr val="FFFCE9"/>
            </a:solidFill>
            <a:ln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73075" indent="-473075" algn="ctr" eaLnBrk="0" fontAlgn="base" hangingPunct="0">
                <a:lnSpc>
                  <a:spcPct val="11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CC00"/>
                </a:buClr>
              </a:pPr>
              <a:endParaRPr lang="en-US" sz="2000">
                <a:solidFill>
                  <a:schemeClr val="accent2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78" name="Group 87">
              <a:extLst>
                <a:ext uri="{FF2B5EF4-FFF2-40B4-BE49-F238E27FC236}">
                  <a16:creationId xmlns:a16="http://schemas.microsoft.com/office/drawing/2014/main" id="{A519A4CB-DA01-FEBC-C4E2-5BA7AAD255A0}"/>
                </a:ext>
              </a:extLst>
            </p:cNvPr>
            <p:cNvGrpSpPr/>
            <p:nvPr/>
          </p:nvGrpSpPr>
          <p:grpSpPr>
            <a:xfrm>
              <a:off x="1584678" y="5986992"/>
              <a:ext cx="91015" cy="124529"/>
              <a:chOff x="3400778" y="6124222"/>
              <a:chExt cx="254000" cy="279752"/>
            </a:xfrm>
          </p:grpSpPr>
          <p:sp>
            <p:nvSpPr>
              <p:cNvPr id="97" name="Isosceles Triangle 106">
                <a:extLst>
                  <a:ext uri="{FF2B5EF4-FFF2-40B4-BE49-F238E27FC236}">
                    <a16:creationId xmlns:a16="http://schemas.microsoft.com/office/drawing/2014/main" id="{EE13362D-9106-5D20-EFF3-F5871F20E4C3}"/>
                  </a:ext>
                </a:extLst>
              </p:cNvPr>
              <p:cNvSpPr/>
              <p:nvPr/>
            </p:nvSpPr>
            <p:spPr bwMode="auto">
              <a:xfrm flipH="1">
                <a:off x="3400778" y="6180666"/>
                <a:ext cx="254000" cy="223308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73075" indent="-473075" algn="ctr" eaLnBrk="0" fontAlgn="base" hangingPunct="0">
                  <a:lnSpc>
                    <a:spcPct val="11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CC00"/>
                  </a:buClr>
                </a:pPr>
                <a:endParaRPr lang="en-US" sz="2000">
                  <a:ln>
                    <a:solidFill>
                      <a:srgbClr val="000000"/>
                    </a:solidFill>
                  </a:ln>
                  <a:solidFill>
                    <a:schemeClr val="accent2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98" name="Oval 107">
                <a:extLst>
                  <a:ext uri="{FF2B5EF4-FFF2-40B4-BE49-F238E27FC236}">
                    <a16:creationId xmlns:a16="http://schemas.microsoft.com/office/drawing/2014/main" id="{150950B5-18D8-5408-4943-10A90666516A}"/>
                  </a:ext>
                </a:extLst>
              </p:cNvPr>
              <p:cNvSpPr/>
              <p:nvPr/>
            </p:nvSpPr>
            <p:spPr bwMode="auto">
              <a:xfrm>
                <a:off x="3443111" y="6124222"/>
                <a:ext cx="169333" cy="15522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73075" indent="-473075" algn="ctr" eaLnBrk="0" fontAlgn="base" hangingPunct="0">
                  <a:lnSpc>
                    <a:spcPct val="11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CC00"/>
                  </a:buClr>
                </a:pPr>
                <a:endParaRPr lang="en-US" sz="2000">
                  <a:ln>
                    <a:solidFill>
                      <a:srgbClr val="000000"/>
                    </a:solidFill>
                  </a:ln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79" name="Group 88">
              <a:extLst>
                <a:ext uri="{FF2B5EF4-FFF2-40B4-BE49-F238E27FC236}">
                  <a16:creationId xmlns:a16="http://schemas.microsoft.com/office/drawing/2014/main" id="{5CA150A9-FFB6-AC85-EBDC-3645EDAF2E51}"/>
                </a:ext>
              </a:extLst>
            </p:cNvPr>
            <p:cNvGrpSpPr/>
            <p:nvPr/>
          </p:nvGrpSpPr>
          <p:grpSpPr>
            <a:xfrm>
              <a:off x="1036463" y="5326242"/>
              <a:ext cx="603247" cy="300569"/>
              <a:chOff x="-341487" y="5215470"/>
              <a:chExt cx="603247" cy="300569"/>
            </a:xfrm>
          </p:grpSpPr>
          <p:cxnSp>
            <p:nvCxnSpPr>
              <p:cNvPr id="89" name="Straight Connector 98">
                <a:extLst>
                  <a:ext uri="{FF2B5EF4-FFF2-40B4-BE49-F238E27FC236}">
                    <a16:creationId xmlns:a16="http://schemas.microsoft.com/office/drawing/2014/main" id="{BAEB6761-4C86-4B14-4890-747F2B0BF385}"/>
                  </a:ext>
                </a:extLst>
              </p:cNvPr>
              <p:cNvCxnSpPr/>
              <p:nvPr/>
            </p:nvCxnSpPr>
            <p:spPr bwMode="auto">
              <a:xfrm flipV="1">
                <a:off x="-330906" y="52154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99">
                <a:extLst>
                  <a:ext uri="{FF2B5EF4-FFF2-40B4-BE49-F238E27FC236}">
                    <a16:creationId xmlns:a16="http://schemas.microsoft.com/office/drawing/2014/main" id="{CE717684-235B-D623-2107-F924E6ACD5C6}"/>
                  </a:ext>
                </a:extLst>
              </p:cNvPr>
              <p:cNvCxnSpPr/>
              <p:nvPr/>
            </p:nvCxnSpPr>
            <p:spPr bwMode="auto">
              <a:xfrm flipV="1">
                <a:off x="-333727" y="52549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100">
                <a:extLst>
                  <a:ext uri="{FF2B5EF4-FFF2-40B4-BE49-F238E27FC236}">
                    <a16:creationId xmlns:a16="http://schemas.microsoft.com/office/drawing/2014/main" id="{168B7B38-1B1E-95A7-8255-461252EA42CB}"/>
                  </a:ext>
                </a:extLst>
              </p:cNvPr>
              <p:cNvCxnSpPr/>
              <p:nvPr/>
            </p:nvCxnSpPr>
            <p:spPr bwMode="auto">
              <a:xfrm flipV="1">
                <a:off x="-332316" y="52973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101">
                <a:extLst>
                  <a:ext uri="{FF2B5EF4-FFF2-40B4-BE49-F238E27FC236}">
                    <a16:creationId xmlns:a16="http://schemas.microsoft.com/office/drawing/2014/main" id="{A6DBF275-A772-55E1-5DBD-0FBC538CE55C}"/>
                  </a:ext>
                </a:extLst>
              </p:cNvPr>
              <p:cNvCxnSpPr/>
              <p:nvPr/>
            </p:nvCxnSpPr>
            <p:spPr bwMode="auto">
              <a:xfrm flipV="1">
                <a:off x="-335137" y="53368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102">
                <a:extLst>
                  <a:ext uri="{FF2B5EF4-FFF2-40B4-BE49-F238E27FC236}">
                    <a16:creationId xmlns:a16="http://schemas.microsoft.com/office/drawing/2014/main" id="{CFA25C56-C650-0B60-0140-62EBBAF083D5}"/>
                  </a:ext>
                </a:extLst>
              </p:cNvPr>
              <p:cNvCxnSpPr/>
              <p:nvPr/>
            </p:nvCxnSpPr>
            <p:spPr bwMode="auto">
              <a:xfrm flipV="1">
                <a:off x="-337256" y="53805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103">
                <a:extLst>
                  <a:ext uri="{FF2B5EF4-FFF2-40B4-BE49-F238E27FC236}">
                    <a16:creationId xmlns:a16="http://schemas.microsoft.com/office/drawing/2014/main" id="{CC3F3E85-D494-9BCC-F5A0-17196AF8CF2A}"/>
                  </a:ext>
                </a:extLst>
              </p:cNvPr>
              <p:cNvCxnSpPr/>
              <p:nvPr/>
            </p:nvCxnSpPr>
            <p:spPr bwMode="auto">
              <a:xfrm flipV="1">
                <a:off x="-340077" y="54200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104">
                <a:extLst>
                  <a:ext uri="{FF2B5EF4-FFF2-40B4-BE49-F238E27FC236}">
                    <a16:creationId xmlns:a16="http://schemas.microsoft.com/office/drawing/2014/main" id="{E702E383-2B17-98AA-E5AF-A5C5E14BB12A}"/>
                  </a:ext>
                </a:extLst>
              </p:cNvPr>
              <p:cNvCxnSpPr/>
              <p:nvPr/>
            </p:nvCxnSpPr>
            <p:spPr bwMode="auto">
              <a:xfrm flipV="1">
                <a:off x="-338666" y="54624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105">
                <a:extLst>
                  <a:ext uri="{FF2B5EF4-FFF2-40B4-BE49-F238E27FC236}">
                    <a16:creationId xmlns:a16="http://schemas.microsoft.com/office/drawing/2014/main" id="{96328B58-75EF-ACDB-5A6A-64F4A91E1070}"/>
                  </a:ext>
                </a:extLst>
              </p:cNvPr>
              <p:cNvCxnSpPr/>
              <p:nvPr/>
            </p:nvCxnSpPr>
            <p:spPr bwMode="auto">
              <a:xfrm flipV="1">
                <a:off x="-341487" y="55019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89">
              <a:extLst>
                <a:ext uri="{FF2B5EF4-FFF2-40B4-BE49-F238E27FC236}">
                  <a16:creationId xmlns:a16="http://schemas.microsoft.com/office/drawing/2014/main" id="{CD0F205A-CDD8-8BAD-6190-FD22C7C20147}"/>
                </a:ext>
              </a:extLst>
            </p:cNvPr>
            <p:cNvGrpSpPr/>
            <p:nvPr/>
          </p:nvGrpSpPr>
          <p:grpSpPr>
            <a:xfrm>
              <a:off x="1036463" y="5656442"/>
              <a:ext cx="603247" cy="300569"/>
              <a:chOff x="-341487" y="5215470"/>
              <a:chExt cx="603247" cy="300569"/>
            </a:xfrm>
          </p:grpSpPr>
          <p:cxnSp>
            <p:nvCxnSpPr>
              <p:cNvPr id="81" name="Straight Connector 90">
                <a:extLst>
                  <a:ext uri="{FF2B5EF4-FFF2-40B4-BE49-F238E27FC236}">
                    <a16:creationId xmlns:a16="http://schemas.microsoft.com/office/drawing/2014/main" id="{962A284A-EB58-7825-2225-14A0674EDFA0}"/>
                  </a:ext>
                </a:extLst>
              </p:cNvPr>
              <p:cNvCxnSpPr/>
              <p:nvPr/>
            </p:nvCxnSpPr>
            <p:spPr bwMode="auto">
              <a:xfrm flipV="1">
                <a:off x="-330906" y="52154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91">
                <a:extLst>
                  <a:ext uri="{FF2B5EF4-FFF2-40B4-BE49-F238E27FC236}">
                    <a16:creationId xmlns:a16="http://schemas.microsoft.com/office/drawing/2014/main" id="{79990C9E-91B4-618B-210F-663D0697A47B}"/>
                  </a:ext>
                </a:extLst>
              </p:cNvPr>
              <p:cNvCxnSpPr/>
              <p:nvPr/>
            </p:nvCxnSpPr>
            <p:spPr bwMode="auto">
              <a:xfrm flipV="1">
                <a:off x="-333727" y="52549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92">
                <a:extLst>
                  <a:ext uri="{FF2B5EF4-FFF2-40B4-BE49-F238E27FC236}">
                    <a16:creationId xmlns:a16="http://schemas.microsoft.com/office/drawing/2014/main" id="{7AAC9712-1827-FF01-72F8-42ECAC2FE6C5}"/>
                  </a:ext>
                </a:extLst>
              </p:cNvPr>
              <p:cNvCxnSpPr/>
              <p:nvPr/>
            </p:nvCxnSpPr>
            <p:spPr bwMode="auto">
              <a:xfrm flipV="1">
                <a:off x="-332316" y="52973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93">
                <a:extLst>
                  <a:ext uri="{FF2B5EF4-FFF2-40B4-BE49-F238E27FC236}">
                    <a16:creationId xmlns:a16="http://schemas.microsoft.com/office/drawing/2014/main" id="{72D2BFC0-B1F3-5670-6FEC-0BC26F3C3DB9}"/>
                  </a:ext>
                </a:extLst>
              </p:cNvPr>
              <p:cNvCxnSpPr/>
              <p:nvPr/>
            </p:nvCxnSpPr>
            <p:spPr bwMode="auto">
              <a:xfrm flipV="1">
                <a:off x="-335137" y="53368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94">
                <a:extLst>
                  <a:ext uri="{FF2B5EF4-FFF2-40B4-BE49-F238E27FC236}">
                    <a16:creationId xmlns:a16="http://schemas.microsoft.com/office/drawing/2014/main" id="{B2934F59-C6A5-F348-C179-E706EFA6BFD5}"/>
                  </a:ext>
                </a:extLst>
              </p:cNvPr>
              <p:cNvCxnSpPr/>
              <p:nvPr/>
            </p:nvCxnSpPr>
            <p:spPr bwMode="auto">
              <a:xfrm flipV="1">
                <a:off x="-337256" y="5380570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95">
                <a:extLst>
                  <a:ext uri="{FF2B5EF4-FFF2-40B4-BE49-F238E27FC236}">
                    <a16:creationId xmlns:a16="http://schemas.microsoft.com/office/drawing/2014/main" id="{C75E4172-4E99-C603-4131-81D249B7E916}"/>
                  </a:ext>
                </a:extLst>
              </p:cNvPr>
              <p:cNvCxnSpPr/>
              <p:nvPr/>
            </p:nvCxnSpPr>
            <p:spPr bwMode="auto">
              <a:xfrm flipV="1">
                <a:off x="-340077" y="5420082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96">
                <a:extLst>
                  <a:ext uri="{FF2B5EF4-FFF2-40B4-BE49-F238E27FC236}">
                    <a16:creationId xmlns:a16="http://schemas.microsoft.com/office/drawing/2014/main" id="{599B124D-C746-BF0A-F015-E0EBE1CE9027}"/>
                  </a:ext>
                </a:extLst>
              </p:cNvPr>
              <p:cNvCxnSpPr/>
              <p:nvPr/>
            </p:nvCxnSpPr>
            <p:spPr bwMode="auto">
              <a:xfrm flipV="1">
                <a:off x="-338666" y="5462415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97">
                <a:extLst>
                  <a:ext uri="{FF2B5EF4-FFF2-40B4-BE49-F238E27FC236}">
                    <a16:creationId xmlns:a16="http://schemas.microsoft.com/office/drawing/2014/main" id="{2FB2AB95-528B-9FA3-7914-406BAB66BE7A}"/>
                  </a:ext>
                </a:extLst>
              </p:cNvPr>
              <p:cNvCxnSpPr/>
              <p:nvPr/>
            </p:nvCxnSpPr>
            <p:spPr bwMode="auto">
              <a:xfrm flipV="1">
                <a:off x="-341487" y="5501927"/>
                <a:ext cx="592666" cy="14112"/>
              </a:xfrm>
              <a:prstGeom prst="line">
                <a:avLst/>
              </a:prstGeom>
              <a:ln w="12700" cmpd="sng">
                <a:headEnd type="none" w="med" len="med"/>
                <a:tailEnd type="none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</p:grpSp>
      </p:grpSp>
      <p:sp>
        <p:nvSpPr>
          <p:cNvPr id="99" name="TextBox 108">
            <a:extLst>
              <a:ext uri="{FF2B5EF4-FFF2-40B4-BE49-F238E27FC236}">
                <a16:creationId xmlns:a16="http://schemas.microsoft.com/office/drawing/2014/main" id="{285BD9B8-1672-0293-A225-9BE5E1CE1BCA}"/>
              </a:ext>
            </a:extLst>
          </p:cNvPr>
          <p:cNvSpPr txBox="1"/>
          <p:nvPr/>
        </p:nvSpPr>
        <p:spPr>
          <a:xfrm>
            <a:off x="1133538" y="4206505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CA</a:t>
            </a:r>
          </a:p>
        </p:txBody>
      </p:sp>
      <p:cxnSp>
        <p:nvCxnSpPr>
          <p:cNvPr id="100" name="Straight Arrow Connector 109">
            <a:extLst>
              <a:ext uri="{FF2B5EF4-FFF2-40B4-BE49-F238E27FC236}">
                <a16:creationId xmlns:a16="http://schemas.microsoft.com/office/drawing/2014/main" id="{1D213BF8-D0EF-E207-D13E-17FF274AE045}"/>
              </a:ext>
            </a:extLst>
          </p:cNvPr>
          <p:cNvCxnSpPr/>
          <p:nvPr/>
        </p:nvCxnSpPr>
        <p:spPr bwMode="auto">
          <a:xfrm>
            <a:off x="1889325" y="4567391"/>
            <a:ext cx="66708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1" name="TextBox 111">
            <a:extLst>
              <a:ext uri="{FF2B5EF4-FFF2-40B4-BE49-F238E27FC236}">
                <a16:creationId xmlns:a16="http://schemas.microsoft.com/office/drawing/2014/main" id="{CAB6E3E5-B45C-5797-B7F5-458B7D308DBF}"/>
              </a:ext>
            </a:extLst>
          </p:cNvPr>
          <p:cNvSpPr txBox="1"/>
          <p:nvPr/>
        </p:nvSpPr>
        <p:spPr>
          <a:xfrm>
            <a:off x="947279" y="4968493"/>
            <a:ext cx="8146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</a:rPr>
              <a:t>Self signed</a:t>
            </a:r>
          </a:p>
        </p:txBody>
      </p:sp>
      <p:sp>
        <p:nvSpPr>
          <p:cNvPr id="102" name="TextBox 112">
            <a:extLst>
              <a:ext uri="{FF2B5EF4-FFF2-40B4-BE49-F238E27FC236}">
                <a16:creationId xmlns:a16="http://schemas.microsoft.com/office/drawing/2014/main" id="{16D86F34-3A00-6AFA-CD4C-352377A7B392}"/>
              </a:ext>
            </a:extLst>
          </p:cNvPr>
          <p:cNvSpPr txBox="1"/>
          <p:nvPr/>
        </p:nvSpPr>
        <p:spPr>
          <a:xfrm>
            <a:off x="1768621" y="4138775"/>
            <a:ext cx="872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Digitally </a:t>
            </a:r>
            <a:br>
              <a:rPr lang="en-US" sz="1000" b="1" dirty="0">
                <a:solidFill>
                  <a:srgbClr val="FF0000"/>
                </a:solidFill>
              </a:rPr>
            </a:br>
            <a:r>
              <a:rPr lang="en-US" sz="1000" b="1" dirty="0">
                <a:solidFill>
                  <a:srgbClr val="FF0000"/>
                </a:solidFill>
              </a:rPr>
              <a:t>Signed by CA</a:t>
            </a:r>
          </a:p>
        </p:txBody>
      </p:sp>
      <p:sp>
        <p:nvSpPr>
          <p:cNvPr id="103" name="TextBox 113">
            <a:extLst>
              <a:ext uri="{FF2B5EF4-FFF2-40B4-BE49-F238E27FC236}">
                <a16:creationId xmlns:a16="http://schemas.microsoft.com/office/drawing/2014/main" id="{9E09D54C-62FA-0A2A-5E76-6D2F7506EA89}"/>
              </a:ext>
            </a:extLst>
          </p:cNvPr>
          <p:cNvSpPr txBox="1"/>
          <p:nvPr/>
        </p:nvSpPr>
        <p:spPr>
          <a:xfrm>
            <a:off x="3654223" y="4104999"/>
            <a:ext cx="1221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Digitally </a:t>
            </a:r>
            <a:br>
              <a:rPr lang="en-US" sz="1000" b="1" dirty="0">
                <a:solidFill>
                  <a:srgbClr val="FF0000"/>
                </a:solidFill>
              </a:rPr>
            </a:br>
            <a:r>
              <a:rPr lang="en-US" sz="1000" b="1" dirty="0">
                <a:solidFill>
                  <a:srgbClr val="FF0000"/>
                </a:solidFill>
              </a:rPr>
              <a:t>Signed by User Cert</a:t>
            </a:r>
          </a:p>
        </p:txBody>
      </p:sp>
      <p:sp>
        <p:nvSpPr>
          <p:cNvPr id="104" name="Rounded Rectangle 114">
            <a:extLst>
              <a:ext uri="{FF2B5EF4-FFF2-40B4-BE49-F238E27FC236}">
                <a16:creationId xmlns:a16="http://schemas.microsoft.com/office/drawing/2014/main" id="{2500F19B-1736-BAB9-985E-2180ED2ECDEC}"/>
              </a:ext>
            </a:extLst>
          </p:cNvPr>
          <p:cNvSpPr/>
          <p:nvPr/>
        </p:nvSpPr>
        <p:spPr bwMode="auto">
          <a:xfrm>
            <a:off x="5038921" y="4077046"/>
            <a:ext cx="3390901" cy="1026575"/>
          </a:xfrm>
          <a:prstGeom prst="roundRect">
            <a:avLst>
              <a:gd name="adj" fmla="val 3178"/>
            </a:avLst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73075" indent="-473075" algn="ctr" eaLnBrk="0" fontAlgn="base" hangingPunct="0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>
                <a:srgbClr val="FFCC00"/>
              </a:buClr>
            </a:pPr>
            <a:endParaRPr lang="en-US" sz="2000">
              <a:solidFill>
                <a:schemeClr val="accent2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5" name="TextBox 115">
            <a:extLst>
              <a:ext uri="{FF2B5EF4-FFF2-40B4-BE49-F238E27FC236}">
                <a16:creationId xmlns:a16="http://schemas.microsoft.com/office/drawing/2014/main" id="{0A0D51D2-4174-1CD1-19F1-545D86CB13D6}"/>
              </a:ext>
            </a:extLst>
          </p:cNvPr>
          <p:cNvSpPr txBox="1"/>
          <p:nvPr/>
        </p:nvSpPr>
        <p:spPr>
          <a:xfrm>
            <a:off x="6173718" y="4104999"/>
            <a:ext cx="12506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FF0000"/>
                </a:solidFill>
              </a:rPr>
              <a:t>Digitally </a:t>
            </a:r>
            <a:br>
              <a:rPr lang="en-US" sz="1000" b="1" dirty="0">
                <a:solidFill>
                  <a:srgbClr val="FF0000"/>
                </a:solidFill>
              </a:rPr>
            </a:br>
            <a:r>
              <a:rPr lang="en-US" sz="1000" b="1" dirty="0">
                <a:solidFill>
                  <a:srgbClr val="FF0000"/>
                </a:solidFill>
              </a:rPr>
              <a:t>Signed by Prev. Cert</a:t>
            </a:r>
          </a:p>
        </p:txBody>
      </p:sp>
      <p:sp>
        <p:nvSpPr>
          <p:cNvPr id="106" name="灯片编号占位符 105">
            <a:extLst>
              <a:ext uri="{FF2B5EF4-FFF2-40B4-BE49-F238E27FC236}">
                <a16:creationId xmlns:a16="http://schemas.microsoft.com/office/drawing/2014/main" id="{B37C04BF-FED3-FA34-3DFA-C589CD5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153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973EB8-ED1A-8A3C-D835-082FDA7C1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VOMS Usage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754B1D-3B63-7402-BB5E-5032DD1AE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For a JUNO DCI user,</a:t>
            </a:r>
          </a:p>
          <a:p>
            <a:pPr lvl="1"/>
            <a:r>
              <a:rPr lang="en-US" altLang="zh-CN" dirty="0"/>
              <a:t>At first time you use DCI, Register yourself in VOMS with your personal certificate at </a:t>
            </a:r>
            <a:r>
              <a:rPr lang="en-US" altLang="zh-CN" dirty="0">
                <a:hlinkClick r:id="rId2"/>
              </a:rPr>
              <a:t>https://voms.ihep.ac.cn:8443</a:t>
            </a:r>
            <a:r>
              <a:rPr lang="en-US" altLang="zh-CN" dirty="0"/>
              <a:t>.</a:t>
            </a:r>
          </a:p>
          <a:p>
            <a:pPr marL="630915" lvl="2" indent="-342900">
              <a:buFont typeface="+mj-lt"/>
              <a:buAutoNum type="arabicPeriod"/>
            </a:pPr>
            <a:r>
              <a:rPr lang="en-US" altLang="zh-CN" dirty="0"/>
              <a:t>Select JUNO VO,</a:t>
            </a:r>
          </a:p>
          <a:p>
            <a:pPr marL="630915" lvl="2" indent="-342900">
              <a:buFont typeface="+mj-lt"/>
              <a:buAutoNum type="arabicPeriod"/>
            </a:pPr>
            <a:r>
              <a:rPr lang="en-US" altLang="zh-CN" dirty="0"/>
              <a:t>Follow instructions to fill application,</a:t>
            </a:r>
          </a:p>
          <a:p>
            <a:pPr marL="630915" lvl="2" indent="-342900">
              <a:buFont typeface="+mj-lt"/>
              <a:buAutoNum type="arabicPeriod"/>
            </a:pPr>
            <a:r>
              <a:rPr lang="en-US" altLang="zh-CN" dirty="0"/>
              <a:t>Read and allow AUP,</a:t>
            </a:r>
          </a:p>
          <a:p>
            <a:pPr marL="630915" lvl="2" indent="-342900">
              <a:buFont typeface="+mj-lt"/>
              <a:buAutoNum type="arabicPeriod"/>
            </a:pPr>
            <a:r>
              <a:rPr lang="en-US" altLang="zh-CN" dirty="0"/>
              <a:t>Receive the confirmation email and confirm,</a:t>
            </a:r>
          </a:p>
          <a:p>
            <a:pPr marL="630915" lvl="2" indent="-342900">
              <a:buFont typeface="+mj-lt"/>
              <a:buAutoNum type="arabicPeriod"/>
            </a:pPr>
            <a:r>
              <a:rPr lang="en-US" altLang="zh-CN" dirty="0"/>
              <a:t>Receive the message email about your accepted application.</a:t>
            </a:r>
          </a:p>
          <a:p>
            <a:pPr lvl="1"/>
            <a:r>
              <a:rPr lang="en-US" altLang="zh-CN" dirty="0">
                <a:solidFill>
                  <a:srgbClr val="C00000"/>
                </a:solidFill>
              </a:rPr>
              <a:t>At each time </a:t>
            </a:r>
            <a:r>
              <a:rPr lang="en-US" altLang="zh-CN" dirty="0"/>
              <a:t>you use DCI services and resources in cluster, generate VOMS proxy each time.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5C6E2F-6DA3-840D-4768-A0509EF01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818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0663A1-A4BF-31D6-FF78-E1698B699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VOMS Exercise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15A07A-971E-497B-AA90-9A21ED892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231067"/>
            <a:ext cx="7543801" cy="5059729"/>
          </a:xfrm>
        </p:spPr>
        <p:txBody>
          <a:bodyPr/>
          <a:lstStyle/>
          <a:p>
            <a:r>
              <a:rPr lang="en-US" altLang="zh-CN" dirty="0">
                <a:solidFill>
                  <a:srgbClr val="C00000"/>
                </a:solidFill>
              </a:rPr>
              <a:t>Try</a:t>
            </a:r>
            <a:r>
              <a:rPr lang="zh-CN" altLang="en-US" dirty="0">
                <a:solidFill>
                  <a:srgbClr val="C00000"/>
                </a:solidFill>
              </a:rPr>
              <a:t> </a:t>
            </a:r>
            <a:r>
              <a:rPr lang="en-US" altLang="zh-CN" dirty="0">
                <a:solidFill>
                  <a:srgbClr val="C00000"/>
                </a:solidFill>
              </a:rPr>
              <a:t>it: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Look at your VOMS personal information at </a:t>
            </a:r>
            <a:r>
              <a:rPr lang="en-US" altLang="zh-CN" dirty="0">
                <a:hlinkClick r:id="rId2"/>
              </a:rPr>
              <a:t>VOMS user home</a:t>
            </a:r>
            <a:r>
              <a:rPr lang="en-US" altLang="zh-CN" dirty="0"/>
              <a:t>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At cluster, generate VOMS proxy</a:t>
            </a:r>
            <a:br>
              <a:rPr lang="en-US" altLang="zh-CN" dirty="0"/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voms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-proxy-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--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voms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juno</a:t>
            </a:r>
            <a:endParaRPr lang="en-US" altLang="zh-CN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Get your proxy info by</a:t>
            </a:r>
            <a:br>
              <a:rPr lang="en-US" altLang="zh-CN" dirty="0"/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voms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-proxy-info --all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Check your proxy credential by </a:t>
            </a:r>
            <a:br>
              <a:rPr lang="en-US" altLang="zh-CN" dirty="0"/>
            </a:br>
            <a:r>
              <a:rPr lang="nl-NL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openssl x509 -in /tmp/x509up_u$(id -u) -noout –text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For IHEP EOS user,</a:t>
            </a:r>
          </a:p>
          <a:p>
            <a:pPr lvl="2"/>
            <a:r>
              <a:rPr lang="en-US" altLang="zh-CN" dirty="0"/>
              <a:t>The EOS identification priority is </a:t>
            </a:r>
            <a:r>
              <a:rPr lang="en-US" altLang="zh-CN" dirty="0">
                <a:solidFill>
                  <a:srgbClr val="C00000"/>
                </a:solidFill>
              </a:rPr>
              <a:t>Grid cert &gt; local user</a:t>
            </a:r>
            <a:r>
              <a:rPr lang="en-US" altLang="zh-CN" dirty="0"/>
              <a:t>, so when you set the globus environment, `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eos</a:t>
            </a:r>
            <a:r>
              <a:rPr lang="en-US" altLang="zh-CN" dirty="0"/>
              <a:t>` command will inform you to type in your Grid password.</a:t>
            </a:r>
          </a:p>
          <a:p>
            <a:pPr marL="425164" lvl="3" indent="0">
              <a:buNone/>
            </a:pPr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230207 18:16:02 25149 cryptossl_X509CreateProxy: Your identity: /C=CN/O=HEP/O=IHEP/OU=CC/CN=</a:t>
            </a:r>
            <a:r>
              <a:rPr lang="en-US" altLang="zh-CN" dirty="0" err="1">
                <a:latin typeface="Courier New" panose="02070309020205020404" pitchFamily="49" charset="0"/>
                <a:cs typeface="Courier New" panose="02070309020205020404" pitchFamily="49" charset="0"/>
              </a:rPr>
              <a:t>Xuantong</a:t>
            </a:r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 Zhang</a:t>
            </a:r>
          </a:p>
          <a:p>
            <a:pPr marL="425164" lvl="3" indent="0">
              <a:buNone/>
            </a:pPr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Enter PEM pass phrase:</a:t>
            </a:r>
          </a:p>
          <a:p>
            <a:pPr lvl="2"/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If you do not want to use grid user identity just tape Enter without input password.</a:t>
            </a:r>
          </a:p>
          <a:p>
            <a:pPr lvl="2"/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Or you can rename your Grid certs by `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mv ~/.globus/ ~/.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globus.juno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zh-CN" dirty="0">
                <a:solidFill>
                  <a:schemeClr val="accent2">
                    <a:lumMod val="75000"/>
                  </a:schemeClr>
                </a:solidFill>
              </a:rPr>
              <a:t>` to always use local user identity.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679B889-BB57-C1BB-CC65-61909E840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237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96DBB-92B2-81F7-ADAB-17CD873E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3</a:t>
            </a:r>
            <a:endParaRPr lang="zh-CN" altLang="en-US" dirty="0"/>
          </a:p>
        </p:txBody>
      </p:sp>
      <p:pic>
        <p:nvPicPr>
          <p:cNvPr id="8" name="内容占位符 4" descr="用户">
            <a:extLst>
              <a:ext uri="{FF2B5EF4-FFF2-40B4-BE49-F238E27FC236}">
                <a16:creationId xmlns:a16="http://schemas.microsoft.com/office/drawing/2014/main" id="{BFEBDEAB-5563-FE5F-13BD-FD486AB3A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294474" y="1263649"/>
            <a:ext cx="914400" cy="914400"/>
          </a:xfrm>
          <a:prstGeom prst="rect">
            <a:avLst/>
          </a:prstGeom>
        </p:spPr>
      </p:pic>
      <p:sp>
        <p:nvSpPr>
          <p:cNvPr id="11" name="流程图: 可选过程 10">
            <a:extLst>
              <a:ext uri="{FF2B5EF4-FFF2-40B4-BE49-F238E27FC236}">
                <a16:creationId xmlns:a16="http://schemas.microsoft.com/office/drawing/2014/main" id="{71C8D148-759C-85D6-C3D4-D5A4747755E0}"/>
              </a:ext>
            </a:extLst>
          </p:cNvPr>
          <p:cNvSpPr/>
          <p:nvPr/>
        </p:nvSpPr>
        <p:spPr>
          <a:xfrm>
            <a:off x="4654503" y="3509765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Authorization Providers</a:t>
            </a:r>
          </a:p>
          <a:p>
            <a:pPr algn="ctr"/>
            <a:r>
              <a:rPr lang="en-US" altLang="zh-CN" dirty="0"/>
              <a:t>(VOMS or IAM)</a:t>
            </a:r>
            <a:endParaRPr lang="zh-CN" altLang="en-US" dirty="0"/>
          </a:p>
        </p:txBody>
      </p:sp>
      <p:sp>
        <p:nvSpPr>
          <p:cNvPr id="12" name="流程图: 可选过程 11">
            <a:extLst>
              <a:ext uri="{FF2B5EF4-FFF2-40B4-BE49-F238E27FC236}">
                <a16:creationId xmlns:a16="http://schemas.microsoft.com/office/drawing/2014/main" id="{D2AB686E-85A8-83F4-C65C-9CD1899B50CC}"/>
              </a:ext>
            </a:extLst>
          </p:cNvPr>
          <p:cNvSpPr/>
          <p:nvPr/>
        </p:nvSpPr>
        <p:spPr>
          <a:xfrm>
            <a:off x="1242570" y="5151050"/>
            <a:ext cx="3018208" cy="667261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Access </a:t>
            </a:r>
            <a:br>
              <a:rPr lang="en-US" altLang="zh-CN" dirty="0"/>
            </a:br>
            <a:r>
              <a:rPr lang="en-US" altLang="zh-CN" dirty="0"/>
              <a:t>DIRAC and Resources</a:t>
            </a:r>
            <a:endParaRPr lang="zh-CN" altLang="en-US" dirty="0"/>
          </a:p>
        </p:txBody>
      </p:sp>
      <p:sp>
        <p:nvSpPr>
          <p:cNvPr id="13" name="箭头: 左右 12">
            <a:extLst>
              <a:ext uri="{FF2B5EF4-FFF2-40B4-BE49-F238E27FC236}">
                <a16:creationId xmlns:a16="http://schemas.microsoft.com/office/drawing/2014/main" id="{2FCE1939-57A2-CD63-A65B-2F6CDADD5F7E}"/>
              </a:ext>
            </a:extLst>
          </p:cNvPr>
          <p:cNvSpPr/>
          <p:nvPr/>
        </p:nvSpPr>
        <p:spPr>
          <a:xfrm rot="2443137">
            <a:off x="3098655" y="2553855"/>
            <a:ext cx="1809659" cy="3336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BE1D5C45-086D-90F4-89CF-912EADF9BA60}"/>
              </a:ext>
            </a:extLst>
          </p:cNvPr>
          <p:cNvSpPr/>
          <p:nvPr/>
        </p:nvSpPr>
        <p:spPr>
          <a:xfrm>
            <a:off x="2562606" y="2352719"/>
            <a:ext cx="378136" cy="2505989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对话气泡: 矩形 15">
            <a:extLst>
              <a:ext uri="{FF2B5EF4-FFF2-40B4-BE49-F238E27FC236}">
                <a16:creationId xmlns:a16="http://schemas.microsoft.com/office/drawing/2014/main" id="{1E86A419-00FA-3371-B83D-5A88A08A83B1}"/>
              </a:ext>
            </a:extLst>
          </p:cNvPr>
          <p:cNvSpPr/>
          <p:nvPr/>
        </p:nvSpPr>
        <p:spPr>
          <a:xfrm>
            <a:off x="5097758" y="5287735"/>
            <a:ext cx="3795891" cy="689152"/>
          </a:xfrm>
          <a:prstGeom prst="wedgeRectCallout">
            <a:avLst>
              <a:gd name="adj1" fmla="val -69997"/>
              <a:gd name="adj2" fmla="val -16646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C00000"/>
                </a:solidFill>
              </a:rPr>
              <a:t>Step3: Use DIRAC with VOMS</a:t>
            </a:r>
            <a:endParaRPr lang="zh-CN" altLang="en-US" sz="2000" dirty="0">
              <a:solidFill>
                <a:srgbClr val="C00000"/>
              </a:solidFill>
            </a:endParaRPr>
          </a:p>
        </p:txBody>
      </p:sp>
      <p:sp>
        <p:nvSpPr>
          <p:cNvPr id="3" name="流程图: 可选过程 2">
            <a:extLst>
              <a:ext uri="{FF2B5EF4-FFF2-40B4-BE49-F238E27FC236}">
                <a16:creationId xmlns:a16="http://schemas.microsoft.com/office/drawing/2014/main" id="{E42EB3B7-E9C5-EBEF-0D2B-52DFE5CD373C}"/>
              </a:ext>
            </a:extLst>
          </p:cNvPr>
          <p:cNvSpPr/>
          <p:nvPr/>
        </p:nvSpPr>
        <p:spPr>
          <a:xfrm>
            <a:off x="4654503" y="1387219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Certificate Authority (CA)</a:t>
            </a:r>
            <a:endParaRPr lang="zh-CN" altLang="en-US" dirty="0"/>
          </a:p>
        </p:txBody>
      </p:sp>
      <p:sp>
        <p:nvSpPr>
          <p:cNvPr id="4" name="箭头: 左右 3">
            <a:extLst>
              <a:ext uri="{FF2B5EF4-FFF2-40B4-BE49-F238E27FC236}">
                <a16:creationId xmlns:a16="http://schemas.microsoft.com/office/drawing/2014/main" id="{E409C56B-5CC8-64BC-89D2-32249CEA9CD9}"/>
              </a:ext>
            </a:extLst>
          </p:cNvPr>
          <p:cNvSpPr/>
          <p:nvPr/>
        </p:nvSpPr>
        <p:spPr>
          <a:xfrm>
            <a:off x="3374798" y="1554033"/>
            <a:ext cx="1113781" cy="3336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AB7A93-3F71-9D48-2882-170F423C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47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6541A3-52A3-772D-7297-FC2060517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DIRAC Proxy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74F27C5-802D-C45D-6636-5790F762C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DIRAC also uses VOMS proxy to identify users,</a:t>
            </a:r>
          </a:p>
          <a:p>
            <a:pPr lvl="1"/>
            <a:r>
              <a:rPr lang="en-US" altLang="zh-CN" dirty="0"/>
              <a:t>Both for login DIRAC and use DIRAC working on resources.</a:t>
            </a:r>
          </a:p>
          <a:p>
            <a:pPr lvl="1"/>
            <a:r>
              <a:rPr lang="en-US" altLang="zh-CN" dirty="0"/>
              <a:t>DIRAC will synchronize your user information from VOMS to DIRAC registry system.</a:t>
            </a:r>
          </a:p>
          <a:p>
            <a:r>
              <a:rPr lang="en-US" altLang="zh-CN" dirty="0"/>
              <a:t>Access DIRAC,</a:t>
            </a:r>
          </a:p>
          <a:p>
            <a:pPr lvl="1"/>
            <a:r>
              <a:rPr lang="en-US" altLang="zh-CN" dirty="0"/>
              <a:t>On webpage, use your personal certificate </a:t>
            </a:r>
            <a:br>
              <a:rPr lang="en-US" altLang="zh-CN" dirty="0"/>
            </a:br>
            <a:r>
              <a:rPr lang="en-US" altLang="zh-CN" dirty="0"/>
              <a:t>in browser.</a:t>
            </a:r>
          </a:p>
          <a:p>
            <a:pPr lvl="1"/>
            <a:r>
              <a:rPr lang="en-US" altLang="zh-CN" dirty="0"/>
              <a:t>At cluster, generate DIRAC proxy, which is </a:t>
            </a:r>
            <a:br>
              <a:rPr lang="en-US" altLang="zh-CN" dirty="0"/>
            </a:br>
            <a:r>
              <a:rPr lang="en-US" altLang="zh-CN" dirty="0"/>
              <a:t>almost same method as VOMS proxy.</a:t>
            </a:r>
          </a:p>
          <a:p>
            <a:pPr lvl="1"/>
            <a:endParaRPr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C472B41-4B2D-18E1-C3EC-F5982355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15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43E5CC1-F8A2-1073-B3A7-BC6FC5F82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3420" y="2357283"/>
            <a:ext cx="2357621" cy="380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793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FC1BA0-1ACA-2705-C7C9-EA75821D5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DIRAC Proxy Exercise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AC59BF1-EC81-2498-45F0-832987CAB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Try it: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Access </a:t>
            </a:r>
            <a:r>
              <a:rPr lang="en-US" altLang="zh-CN" dirty="0">
                <a:hlinkClick r:id="rId2"/>
              </a:rPr>
              <a:t>DIRAC webpage </a:t>
            </a:r>
            <a:r>
              <a:rPr lang="en-US" altLang="zh-CN" dirty="0"/>
              <a:t>with your personal certificate.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Upload your own proxy to DIRAC.</a:t>
            </a:r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At cluster, generate your DIRAC proxy</a:t>
            </a:r>
            <a:br>
              <a:rPr lang="en-US" altLang="zh-CN" dirty="0"/>
            </a:b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source /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cvmfs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zh-CN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dcomputing</a:t>
            </a:r>
            <a:r>
              <a:rPr lang="en-US" altLang="zh-CN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.ihep.ac.cn/</a:t>
            </a:r>
            <a:b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dirac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-proxy-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-g 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juno_user</a:t>
            </a:r>
            <a:endParaRPr lang="en-US" altLang="zh-CN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Check your DIRAC proxy</a:t>
            </a:r>
            <a:br>
              <a:rPr lang="en-US" altLang="zh-CN" dirty="0"/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dirac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-proxy-info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441ED48-228B-3530-7FA1-CDD068E54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16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1B201309-5A30-4240-05C4-F4648CBF2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049" y="2200762"/>
            <a:ext cx="3185620" cy="162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314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DFDFB9B3-FCBF-25A7-6872-F1CEFC441E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Thank you!</a:t>
            </a:r>
            <a:endParaRPr lang="zh-CN" altLang="en-US" dirty="0"/>
          </a:p>
        </p:txBody>
      </p:sp>
      <p:sp>
        <p:nvSpPr>
          <p:cNvPr id="6" name="副标题 5">
            <a:extLst>
              <a:ext uri="{FF2B5EF4-FFF2-40B4-BE49-F238E27FC236}">
                <a16:creationId xmlns:a16="http://schemas.microsoft.com/office/drawing/2014/main" id="{F33D21AC-8E14-ED52-C756-35680F3CEC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1DED03B-7542-CB07-9363-989E7510C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306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B6F2DA-C70D-4052-A6E2-34334B745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8790A4-BB5C-4270-936D-D4B99310F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altLang="zh-CN" dirty="0"/>
              <a:t>Introduction of the Grid certificate structure,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/>
              <a:t>How to apply for a personal CA,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/>
              <a:t>How to register VOMS,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zh-CN" dirty="0"/>
              <a:t>Create a DIRAC-proxy.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CE5494A-2FC5-EF7B-7AC9-4A394C88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4259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CC6ACA-1809-71EB-7B1A-C57FFEE3E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85C410-B98C-081A-BE24-83EF35C6F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 Grid Authentication Model,</a:t>
            </a:r>
          </a:p>
          <a:p>
            <a:pPr lvl="1"/>
            <a:r>
              <a:rPr lang="en-US" altLang="zh-CN" dirty="0"/>
              <a:t>JUNO DCI provides distributed computing and storage resources.</a:t>
            </a:r>
          </a:p>
          <a:p>
            <a:pPr lvl="1"/>
            <a:r>
              <a:rPr lang="en-US" altLang="zh-CN" dirty="0"/>
              <a:t>Every resource has its own local user lists.</a:t>
            </a:r>
          </a:p>
          <a:p>
            <a:pPr lvl="1"/>
            <a:r>
              <a:rPr lang="en-US" altLang="zh-CN" dirty="0"/>
              <a:t>The Grid certificate is a personal certification system for DCI users using distributed resources by mapping Grid users to local user pool.</a:t>
            </a:r>
          </a:p>
          <a:p>
            <a:r>
              <a:rPr lang="en-US" altLang="zh-CN" dirty="0"/>
              <a:t>For Users,</a:t>
            </a:r>
          </a:p>
          <a:p>
            <a:pPr lvl="1"/>
            <a:r>
              <a:rPr lang="en-US" altLang="zh-CN" dirty="0"/>
              <a:t>A </a:t>
            </a:r>
            <a:r>
              <a:rPr lang="en-US" altLang="zh-CN" dirty="0">
                <a:solidFill>
                  <a:srgbClr val="C00000"/>
                </a:solidFill>
              </a:rPr>
              <a:t>CA certificate</a:t>
            </a:r>
            <a:r>
              <a:rPr lang="en-US" altLang="zh-CN" dirty="0"/>
              <a:t>, used for provide your personal information. You need use it to prove you are yourself.</a:t>
            </a:r>
          </a:p>
          <a:p>
            <a:r>
              <a:rPr lang="en-US" altLang="zh-CN" dirty="0"/>
              <a:t>For Resource Sites,</a:t>
            </a:r>
          </a:p>
          <a:p>
            <a:pPr lvl="1"/>
            <a:r>
              <a:rPr lang="en-US" altLang="zh-CN" dirty="0"/>
              <a:t>Sites need to recognized the authenticated users and provided authorized resources.</a:t>
            </a:r>
          </a:p>
          <a:p>
            <a:r>
              <a:rPr lang="en-US" altLang="zh-CN" dirty="0"/>
              <a:t>For DCI Service,</a:t>
            </a:r>
          </a:p>
          <a:p>
            <a:pPr lvl="1"/>
            <a:r>
              <a:rPr lang="en-US" altLang="zh-CN" dirty="0"/>
              <a:t>An </a:t>
            </a:r>
            <a:r>
              <a:rPr lang="en-US" altLang="zh-CN" dirty="0">
                <a:solidFill>
                  <a:srgbClr val="C00000"/>
                </a:solidFill>
              </a:rPr>
              <a:t>Authentication and Authorization Infrastructure (AAI) </a:t>
            </a:r>
            <a:r>
              <a:rPr lang="en-US" altLang="zh-CN" dirty="0"/>
              <a:t>need to be build for users and resources sites.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2D40B8-5CB0-0BEC-B6D3-EEFCF507F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99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96DBB-92B2-81F7-ADAB-17CD873E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AuthN</a:t>
            </a:r>
            <a:r>
              <a:rPr lang="en-US" altLang="zh-CN" dirty="0"/>
              <a:t>/</a:t>
            </a:r>
            <a:r>
              <a:rPr lang="en-US" altLang="zh-CN" dirty="0" err="1"/>
              <a:t>AuthZ</a:t>
            </a:r>
            <a:r>
              <a:rPr lang="en-US" altLang="zh-CN" dirty="0"/>
              <a:t> Model</a:t>
            </a:r>
            <a:endParaRPr lang="zh-CN" altLang="en-US" dirty="0"/>
          </a:p>
        </p:txBody>
      </p:sp>
      <p:pic>
        <p:nvPicPr>
          <p:cNvPr id="8" name="内容占位符 4" descr="用户">
            <a:extLst>
              <a:ext uri="{FF2B5EF4-FFF2-40B4-BE49-F238E27FC236}">
                <a16:creationId xmlns:a16="http://schemas.microsoft.com/office/drawing/2014/main" id="{BFEBDEAB-5563-FE5F-13BD-FD486AB3A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294474" y="1263649"/>
            <a:ext cx="914400" cy="914400"/>
          </a:xfrm>
          <a:prstGeom prst="rect">
            <a:avLst/>
          </a:prstGeom>
        </p:spPr>
      </p:pic>
      <p:sp>
        <p:nvSpPr>
          <p:cNvPr id="9" name="流程图: 可选过程 8">
            <a:extLst>
              <a:ext uri="{FF2B5EF4-FFF2-40B4-BE49-F238E27FC236}">
                <a16:creationId xmlns:a16="http://schemas.microsoft.com/office/drawing/2014/main" id="{C57980CA-A20D-9521-56FC-C5CF3D8DE752}"/>
              </a:ext>
            </a:extLst>
          </p:cNvPr>
          <p:cNvSpPr/>
          <p:nvPr/>
        </p:nvSpPr>
        <p:spPr>
          <a:xfrm>
            <a:off x="4654503" y="1387219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Certificate Authority (CA)</a:t>
            </a:r>
            <a:endParaRPr lang="zh-CN" altLang="en-US" dirty="0"/>
          </a:p>
        </p:txBody>
      </p:sp>
      <p:sp>
        <p:nvSpPr>
          <p:cNvPr id="10" name="箭头: 左右 9">
            <a:extLst>
              <a:ext uri="{FF2B5EF4-FFF2-40B4-BE49-F238E27FC236}">
                <a16:creationId xmlns:a16="http://schemas.microsoft.com/office/drawing/2014/main" id="{D702E3B0-1BF2-651D-174D-6131D095425B}"/>
              </a:ext>
            </a:extLst>
          </p:cNvPr>
          <p:cNvSpPr/>
          <p:nvPr/>
        </p:nvSpPr>
        <p:spPr>
          <a:xfrm>
            <a:off x="3374798" y="1554033"/>
            <a:ext cx="1113781" cy="3336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流程图: 可选过程 10">
            <a:extLst>
              <a:ext uri="{FF2B5EF4-FFF2-40B4-BE49-F238E27FC236}">
                <a16:creationId xmlns:a16="http://schemas.microsoft.com/office/drawing/2014/main" id="{71C8D148-759C-85D6-C3D4-D5A4747755E0}"/>
              </a:ext>
            </a:extLst>
          </p:cNvPr>
          <p:cNvSpPr/>
          <p:nvPr/>
        </p:nvSpPr>
        <p:spPr>
          <a:xfrm>
            <a:off x="4654503" y="3509765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Authorization Providers</a:t>
            </a:r>
          </a:p>
          <a:p>
            <a:pPr algn="ctr"/>
            <a:r>
              <a:rPr lang="en-US" altLang="zh-CN" dirty="0"/>
              <a:t>(VOMS or IAM)</a:t>
            </a:r>
            <a:endParaRPr lang="zh-CN" altLang="en-US" dirty="0"/>
          </a:p>
        </p:txBody>
      </p:sp>
      <p:sp>
        <p:nvSpPr>
          <p:cNvPr id="12" name="流程图: 可选过程 11">
            <a:extLst>
              <a:ext uri="{FF2B5EF4-FFF2-40B4-BE49-F238E27FC236}">
                <a16:creationId xmlns:a16="http://schemas.microsoft.com/office/drawing/2014/main" id="{D2AB686E-85A8-83F4-C65C-9CD1899B50CC}"/>
              </a:ext>
            </a:extLst>
          </p:cNvPr>
          <p:cNvSpPr/>
          <p:nvPr/>
        </p:nvSpPr>
        <p:spPr>
          <a:xfrm>
            <a:off x="1242570" y="5151050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Access </a:t>
            </a:r>
            <a:br>
              <a:rPr lang="en-US" altLang="zh-CN" dirty="0"/>
            </a:br>
            <a:r>
              <a:rPr lang="en-US" altLang="zh-CN" dirty="0"/>
              <a:t>DIRAC and Resources</a:t>
            </a:r>
            <a:endParaRPr lang="zh-CN" altLang="en-US" dirty="0"/>
          </a:p>
        </p:txBody>
      </p:sp>
      <p:sp>
        <p:nvSpPr>
          <p:cNvPr id="13" name="箭头: 左右 12">
            <a:extLst>
              <a:ext uri="{FF2B5EF4-FFF2-40B4-BE49-F238E27FC236}">
                <a16:creationId xmlns:a16="http://schemas.microsoft.com/office/drawing/2014/main" id="{2FCE1939-57A2-CD63-A65B-2F6CDADD5F7E}"/>
              </a:ext>
            </a:extLst>
          </p:cNvPr>
          <p:cNvSpPr/>
          <p:nvPr/>
        </p:nvSpPr>
        <p:spPr>
          <a:xfrm rot="2443137">
            <a:off x="3098655" y="2553855"/>
            <a:ext cx="1809659" cy="3336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BE1D5C45-086D-90F4-89CF-912EADF9BA60}"/>
              </a:ext>
            </a:extLst>
          </p:cNvPr>
          <p:cNvSpPr/>
          <p:nvPr/>
        </p:nvSpPr>
        <p:spPr>
          <a:xfrm>
            <a:off x="2562606" y="2352719"/>
            <a:ext cx="378136" cy="25059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EAD90D-C26B-D9A0-4D91-895039B78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991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96DBB-92B2-81F7-ADAB-17CD873E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1</a:t>
            </a:r>
            <a:endParaRPr lang="zh-CN" altLang="en-US" dirty="0"/>
          </a:p>
        </p:txBody>
      </p:sp>
      <p:pic>
        <p:nvPicPr>
          <p:cNvPr id="8" name="内容占位符 4" descr="用户">
            <a:extLst>
              <a:ext uri="{FF2B5EF4-FFF2-40B4-BE49-F238E27FC236}">
                <a16:creationId xmlns:a16="http://schemas.microsoft.com/office/drawing/2014/main" id="{BFEBDEAB-5563-FE5F-13BD-FD486AB3A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294474" y="1263649"/>
            <a:ext cx="914400" cy="914400"/>
          </a:xfrm>
          <a:prstGeom prst="rect">
            <a:avLst/>
          </a:prstGeom>
        </p:spPr>
      </p:pic>
      <p:sp>
        <p:nvSpPr>
          <p:cNvPr id="9" name="流程图: 可选过程 8">
            <a:extLst>
              <a:ext uri="{FF2B5EF4-FFF2-40B4-BE49-F238E27FC236}">
                <a16:creationId xmlns:a16="http://schemas.microsoft.com/office/drawing/2014/main" id="{C57980CA-A20D-9521-56FC-C5CF3D8DE752}"/>
              </a:ext>
            </a:extLst>
          </p:cNvPr>
          <p:cNvSpPr/>
          <p:nvPr/>
        </p:nvSpPr>
        <p:spPr>
          <a:xfrm>
            <a:off x="4654503" y="1387219"/>
            <a:ext cx="3018208" cy="667261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Certificate Authority (CA)</a:t>
            </a:r>
            <a:endParaRPr lang="zh-CN" altLang="en-US" dirty="0"/>
          </a:p>
        </p:txBody>
      </p:sp>
      <p:sp>
        <p:nvSpPr>
          <p:cNvPr id="10" name="箭头: 左右 9">
            <a:extLst>
              <a:ext uri="{FF2B5EF4-FFF2-40B4-BE49-F238E27FC236}">
                <a16:creationId xmlns:a16="http://schemas.microsoft.com/office/drawing/2014/main" id="{D702E3B0-1BF2-651D-174D-6131D095425B}"/>
              </a:ext>
            </a:extLst>
          </p:cNvPr>
          <p:cNvSpPr/>
          <p:nvPr/>
        </p:nvSpPr>
        <p:spPr>
          <a:xfrm>
            <a:off x="3374798" y="1554033"/>
            <a:ext cx="1113781" cy="333631"/>
          </a:xfrm>
          <a:prstGeom prst="left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流程图: 可选过程 10">
            <a:extLst>
              <a:ext uri="{FF2B5EF4-FFF2-40B4-BE49-F238E27FC236}">
                <a16:creationId xmlns:a16="http://schemas.microsoft.com/office/drawing/2014/main" id="{71C8D148-759C-85D6-C3D4-D5A4747755E0}"/>
              </a:ext>
            </a:extLst>
          </p:cNvPr>
          <p:cNvSpPr/>
          <p:nvPr/>
        </p:nvSpPr>
        <p:spPr>
          <a:xfrm>
            <a:off x="4654503" y="3509765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Authorization Providers</a:t>
            </a:r>
          </a:p>
          <a:p>
            <a:pPr algn="ctr"/>
            <a:r>
              <a:rPr lang="en-US" altLang="zh-CN" dirty="0"/>
              <a:t>(VOMS or IAM)</a:t>
            </a:r>
            <a:endParaRPr lang="zh-CN" altLang="en-US" dirty="0"/>
          </a:p>
        </p:txBody>
      </p:sp>
      <p:sp>
        <p:nvSpPr>
          <p:cNvPr id="12" name="流程图: 可选过程 11">
            <a:extLst>
              <a:ext uri="{FF2B5EF4-FFF2-40B4-BE49-F238E27FC236}">
                <a16:creationId xmlns:a16="http://schemas.microsoft.com/office/drawing/2014/main" id="{D2AB686E-85A8-83F4-C65C-9CD1899B50CC}"/>
              </a:ext>
            </a:extLst>
          </p:cNvPr>
          <p:cNvSpPr/>
          <p:nvPr/>
        </p:nvSpPr>
        <p:spPr>
          <a:xfrm>
            <a:off x="1242570" y="5151050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Access </a:t>
            </a:r>
            <a:br>
              <a:rPr lang="en-US" altLang="zh-CN" dirty="0"/>
            </a:br>
            <a:r>
              <a:rPr lang="en-US" altLang="zh-CN" dirty="0"/>
              <a:t>DIRAC and Resources</a:t>
            </a:r>
            <a:endParaRPr lang="zh-CN" altLang="en-US" dirty="0"/>
          </a:p>
        </p:txBody>
      </p:sp>
      <p:sp>
        <p:nvSpPr>
          <p:cNvPr id="13" name="箭头: 左右 12">
            <a:extLst>
              <a:ext uri="{FF2B5EF4-FFF2-40B4-BE49-F238E27FC236}">
                <a16:creationId xmlns:a16="http://schemas.microsoft.com/office/drawing/2014/main" id="{2FCE1939-57A2-CD63-A65B-2F6CDADD5F7E}"/>
              </a:ext>
            </a:extLst>
          </p:cNvPr>
          <p:cNvSpPr/>
          <p:nvPr/>
        </p:nvSpPr>
        <p:spPr>
          <a:xfrm rot="2443137">
            <a:off x="3098655" y="2553855"/>
            <a:ext cx="1809659" cy="3336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BE1D5C45-086D-90F4-89CF-912EADF9BA60}"/>
              </a:ext>
            </a:extLst>
          </p:cNvPr>
          <p:cNvSpPr/>
          <p:nvPr/>
        </p:nvSpPr>
        <p:spPr>
          <a:xfrm>
            <a:off x="2562606" y="2352719"/>
            <a:ext cx="378136" cy="25059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对话气泡: 矩形 15">
            <a:extLst>
              <a:ext uri="{FF2B5EF4-FFF2-40B4-BE49-F238E27FC236}">
                <a16:creationId xmlns:a16="http://schemas.microsoft.com/office/drawing/2014/main" id="{1E86A419-00FA-3371-B83D-5A88A08A83B1}"/>
              </a:ext>
            </a:extLst>
          </p:cNvPr>
          <p:cNvSpPr/>
          <p:nvPr/>
        </p:nvSpPr>
        <p:spPr>
          <a:xfrm>
            <a:off x="5066227" y="2552028"/>
            <a:ext cx="3795891" cy="689152"/>
          </a:xfrm>
          <a:prstGeom prst="wedgeRectCallout">
            <a:avLst>
              <a:gd name="adj1" fmla="val -56152"/>
              <a:gd name="adj2" fmla="val -10510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C00000"/>
                </a:solidFill>
              </a:rPr>
              <a:t>Step1: Apply for a CA certificate</a:t>
            </a:r>
            <a:endParaRPr lang="zh-CN" altLang="en-US" sz="2000" dirty="0">
              <a:solidFill>
                <a:srgbClr val="C00000"/>
              </a:solidFill>
            </a:endParaRPr>
          </a:p>
        </p:txBody>
      </p:sp>
      <p:sp>
        <p:nvSpPr>
          <p:cNvPr id="17" name="灯片编号占位符 16">
            <a:extLst>
              <a:ext uri="{FF2B5EF4-FFF2-40B4-BE49-F238E27FC236}">
                <a16:creationId xmlns:a16="http://schemas.microsoft.com/office/drawing/2014/main" id="{12C7A74D-4D10-9B37-C256-12C3E8C74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84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AE39B7C7-D839-AF52-C575-1A6D6229A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Digital Certificate</a:t>
            </a:r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9027BA8-2F16-8109-601F-0DA82686A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231067"/>
            <a:ext cx="7543801" cy="4990977"/>
          </a:xfrm>
        </p:spPr>
        <p:txBody>
          <a:bodyPr>
            <a:normAutofit/>
          </a:bodyPr>
          <a:lstStyle/>
          <a:p>
            <a:r>
              <a:rPr lang="en-US" altLang="zh-CN" dirty="0"/>
              <a:t>A digital certificate (</a:t>
            </a:r>
            <a:r>
              <a:rPr lang="en-US" altLang="zh-CN" dirty="0">
                <a:solidFill>
                  <a:srgbClr val="C00000"/>
                </a:solidFill>
              </a:rPr>
              <a:t>X.509</a:t>
            </a:r>
            <a:r>
              <a:rPr lang="en-US" altLang="zh-CN" dirty="0"/>
              <a:t>) is normally used as a </a:t>
            </a:r>
            <a:r>
              <a:rPr lang="en-US" altLang="zh-CN" dirty="0">
                <a:solidFill>
                  <a:srgbClr val="C00000"/>
                </a:solidFill>
              </a:rPr>
              <a:t>personal identity</a:t>
            </a:r>
            <a:r>
              <a:rPr lang="en-US" altLang="zh-CN" dirty="0"/>
              <a:t> for each user.</a:t>
            </a:r>
          </a:p>
          <a:p>
            <a:pPr lvl="1"/>
            <a:r>
              <a:rPr lang="en-US" altLang="zh-CN" dirty="0"/>
              <a:t>Trusted by the organizations in Grid,</a:t>
            </a:r>
          </a:p>
          <a:p>
            <a:pPr lvl="1"/>
            <a:r>
              <a:rPr lang="en-US" altLang="zh-CN" dirty="0"/>
              <a:t>Can be applied from Certificate Authority (CA) in many countries.</a:t>
            </a:r>
          </a:p>
          <a:p>
            <a:pPr lvl="1"/>
            <a:r>
              <a:rPr lang="en-US" altLang="zh-CN" dirty="0"/>
              <a:t>Usually need to provide your personal information and apply on a webpage.</a:t>
            </a:r>
          </a:p>
          <a:p>
            <a:r>
              <a:rPr lang="en-US" altLang="zh-CN" dirty="0"/>
              <a:t>Grid recognized CA examples:</a:t>
            </a:r>
          </a:p>
          <a:p>
            <a:pPr lvl="1"/>
            <a:r>
              <a:rPr lang="en-GB" altLang="zh-CN" noProof="0" dirty="0"/>
              <a:t>IHEP</a:t>
            </a:r>
          </a:p>
          <a:p>
            <a:pPr lvl="2"/>
            <a:r>
              <a:rPr lang="en-GB" altLang="zh-CN" noProof="0" dirty="0"/>
              <a:t>IHEP Grid Computing Certification Authority (</a:t>
            </a:r>
            <a:r>
              <a:rPr lang="en-GB" altLang="zh-CN" noProof="0" dirty="0">
                <a:hlinkClick r:id="rId2"/>
              </a:rPr>
              <a:t>Link</a:t>
            </a:r>
            <a:r>
              <a:rPr lang="en-GB" altLang="zh-CN" noProof="0" dirty="0"/>
              <a:t>)</a:t>
            </a:r>
          </a:p>
          <a:p>
            <a:pPr lvl="1"/>
            <a:r>
              <a:rPr lang="en-GB" altLang="zh-CN" noProof="0" dirty="0"/>
              <a:t>INFN</a:t>
            </a:r>
          </a:p>
          <a:p>
            <a:pPr lvl="2"/>
            <a:r>
              <a:rPr lang="en-GB" altLang="zh-CN" dirty="0"/>
              <a:t>FAQ (</a:t>
            </a:r>
            <a:r>
              <a:rPr lang="en-GB" altLang="zh-CN" dirty="0">
                <a:hlinkClick r:id="rId3"/>
              </a:rPr>
              <a:t>Link</a:t>
            </a:r>
            <a:r>
              <a:rPr lang="en-GB" altLang="zh-CN" dirty="0"/>
              <a:t>)</a:t>
            </a:r>
          </a:p>
          <a:p>
            <a:pPr lvl="2"/>
            <a:r>
              <a:rPr lang="en-GB" altLang="zh-CN" dirty="0"/>
              <a:t>Wiki INFN (</a:t>
            </a:r>
            <a:r>
              <a:rPr lang="en-GB" altLang="zh-CN" dirty="0">
                <a:hlinkClick r:id="rId4"/>
              </a:rPr>
              <a:t>Link</a:t>
            </a:r>
            <a:r>
              <a:rPr lang="en-GB" altLang="zh-CN" dirty="0"/>
              <a:t>)</a:t>
            </a:r>
          </a:p>
          <a:p>
            <a:pPr lvl="1"/>
            <a:r>
              <a:rPr lang="en-GB" altLang="zh-CN" noProof="0" dirty="0"/>
              <a:t>CNRS</a:t>
            </a:r>
          </a:p>
          <a:p>
            <a:pPr lvl="2"/>
            <a:r>
              <a:rPr lang="en-GB" altLang="zh-CN" dirty="0"/>
              <a:t>Request (</a:t>
            </a:r>
            <a:r>
              <a:rPr lang="en-GB" altLang="zh-CN" dirty="0">
                <a:hlinkClick r:id="rId5"/>
              </a:rPr>
              <a:t>Link</a:t>
            </a:r>
            <a:r>
              <a:rPr lang="en-GB" altLang="zh-CN" dirty="0"/>
              <a:t>)</a:t>
            </a:r>
          </a:p>
          <a:p>
            <a:pPr lvl="1"/>
            <a:r>
              <a:rPr lang="en-GB" altLang="zh-CN" noProof="0" dirty="0"/>
              <a:t>Germany</a:t>
            </a:r>
          </a:p>
          <a:p>
            <a:pPr lvl="2"/>
            <a:r>
              <a:rPr lang="en-GB" altLang="zh-CN" dirty="0"/>
              <a:t>CA at Karlsruhe Institute of Technology (</a:t>
            </a:r>
            <a:r>
              <a:rPr lang="en-GB" altLang="zh-CN" dirty="0">
                <a:hlinkClick r:id="rId6"/>
              </a:rPr>
              <a:t>Link</a:t>
            </a:r>
            <a:r>
              <a:rPr lang="en-GB" altLang="zh-CN" dirty="0"/>
              <a:t>)</a:t>
            </a:r>
          </a:p>
          <a:p>
            <a:pPr lvl="1"/>
            <a:r>
              <a:rPr lang="en-GB" altLang="zh-CN" dirty="0"/>
              <a:t>Or find other CAs for you at </a:t>
            </a:r>
            <a:r>
              <a:rPr lang="en-US" altLang="zh-CN" dirty="0">
                <a:hlinkClick r:id="rId7"/>
              </a:rPr>
              <a:t>igtf.net</a:t>
            </a:r>
            <a:r>
              <a:rPr lang="en-US" altLang="zh-CN" dirty="0"/>
              <a:t>.</a:t>
            </a:r>
            <a:endParaRPr lang="en-GB" alt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CF316E9-0963-902D-F573-E664824F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85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0BAB03-8B34-1117-51C5-380CB3EE6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 Certificate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8A4214-E230-309E-A707-B230C6CAC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Take </a:t>
            </a:r>
            <a:r>
              <a:rPr lang="en-US" altLang="zh-CN" dirty="0">
                <a:solidFill>
                  <a:srgbClr val="C00000"/>
                </a:solidFill>
              </a:rPr>
              <a:t>IHEP CA </a:t>
            </a:r>
            <a:r>
              <a:rPr lang="en-US" altLang="zh-CN" dirty="0"/>
              <a:t>as an example, details in </a:t>
            </a:r>
            <a:r>
              <a:rPr lang="en-US" altLang="zh-CN" dirty="0">
                <a:hlinkClick r:id="rId2"/>
              </a:rPr>
              <a:t>link</a:t>
            </a:r>
            <a:r>
              <a:rPr lang="en-US" altLang="zh-CN" dirty="0"/>
              <a:t>,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Contact the CA web page and access the request form,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Follow instructions to fill application and submit,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Receive your personal certificate in </a:t>
            </a:r>
            <a:r>
              <a:rPr lang="en-US" altLang="zh-CN" dirty="0">
                <a:solidFill>
                  <a:srgbClr val="C00000"/>
                </a:solidFill>
              </a:rPr>
              <a:t>p12 file </a:t>
            </a:r>
            <a:r>
              <a:rPr lang="en-US" altLang="zh-CN" dirty="0"/>
              <a:t>format by the link in email.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Export the personal certificate to your browser.</a:t>
            </a:r>
          </a:p>
          <a:p>
            <a:r>
              <a:rPr lang="en-US" altLang="zh-CN" dirty="0"/>
              <a:t>About your personal certificate,</a:t>
            </a:r>
          </a:p>
          <a:p>
            <a:pPr lvl="1"/>
            <a:r>
              <a:rPr lang="en-US" altLang="zh-CN" dirty="0"/>
              <a:t>A p12 file composes 2 part,</a:t>
            </a:r>
          </a:p>
          <a:p>
            <a:pPr lvl="2"/>
            <a:r>
              <a:rPr lang="en-US" altLang="zh-CN" dirty="0"/>
              <a:t>Public key, so called `</a:t>
            </a:r>
            <a:r>
              <a:rPr lang="en-US" altLang="zh-CN" dirty="0">
                <a:solidFill>
                  <a:srgbClr val="C00000"/>
                </a:solidFill>
              </a:rPr>
              <a:t>cert</a:t>
            </a:r>
            <a:r>
              <a:rPr lang="en-US" altLang="zh-CN" dirty="0"/>
              <a:t>`,</a:t>
            </a:r>
          </a:p>
          <a:p>
            <a:pPr lvl="2"/>
            <a:r>
              <a:rPr lang="en-US" altLang="zh-CN" dirty="0"/>
              <a:t>Private key, so called `</a:t>
            </a:r>
            <a:r>
              <a:rPr lang="en-US" altLang="zh-CN" dirty="0">
                <a:solidFill>
                  <a:srgbClr val="C00000"/>
                </a:solidFill>
              </a:rPr>
              <a:t>key</a:t>
            </a:r>
            <a:r>
              <a:rPr lang="en-US" altLang="zh-CN" dirty="0"/>
              <a:t>`.</a:t>
            </a:r>
          </a:p>
          <a:p>
            <a:pPr lvl="1"/>
            <a:r>
              <a:rPr lang="en-US" altLang="zh-CN" dirty="0"/>
              <a:t>You need to convert a certificate from p12 to </a:t>
            </a:r>
            <a:r>
              <a:rPr lang="en-US" altLang="zh-CN" dirty="0" err="1">
                <a:solidFill>
                  <a:srgbClr val="C00000"/>
                </a:solidFill>
              </a:rPr>
              <a:t>pem</a:t>
            </a:r>
            <a:r>
              <a:rPr lang="en-US" altLang="zh-CN" dirty="0">
                <a:solidFill>
                  <a:srgbClr val="C00000"/>
                </a:solidFill>
              </a:rPr>
              <a:t> file </a:t>
            </a:r>
            <a:r>
              <a:rPr lang="en-US" altLang="zh-CN" dirty="0"/>
              <a:t>format.</a:t>
            </a:r>
          </a:p>
          <a:p>
            <a:pPr lvl="2"/>
            <a:r>
              <a:rPr lang="en-US" altLang="zh-CN" dirty="0"/>
              <a:t>This will split your certificate by cert and key part.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9F68D67-A4E1-2BBF-A356-1657853DF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175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3B1096-5A50-64BC-CE07-4B8E5E7DC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 Certificate Exercise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31463B-2B78-10E3-19B5-C150DB08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C00000"/>
                </a:solidFill>
              </a:rPr>
              <a:t>Try it: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Upload your p12 file to cluster.</a:t>
            </a: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At cluster, create .globus directory </a:t>
            </a:r>
            <a:br>
              <a:rPr lang="en-US" altLang="zh-CN" dirty="0"/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mkdir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~/.globus</a:t>
            </a: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Extract public key from p12</a:t>
            </a:r>
            <a:br>
              <a:rPr lang="en-US" altLang="zh-CN" dirty="0"/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openssl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pkcs12 –in &lt;certificates&gt;.p12 </a:t>
            </a:r>
            <a:b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–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clcerts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nokeys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–out ~/.globus/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usercert.pem</a:t>
            </a: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Extract private key from p12</a:t>
            </a:r>
            <a:br>
              <a:rPr lang="en-US" altLang="zh-CN" dirty="0"/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openssl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pkcs12 –in &lt;certificates&gt;.p12 </a:t>
            </a:r>
            <a:b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–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nocerts</a:t>
            </a:r>
            <a:b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–out ~/.globus/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userkey.pem</a:t>
            </a:r>
            <a:endParaRPr lang="en-US" altLang="zh-CN" dirty="0"/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Change the access rights for your keys</a:t>
            </a:r>
            <a:br>
              <a:rPr lang="en-US" altLang="zh-CN" dirty="0"/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644 ~/.globus/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usercert.pem</a:t>
            </a:r>
            <a:b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chmod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400 ~/.globus/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userkey.pem</a:t>
            </a:r>
            <a:endParaRPr lang="en-US" altLang="zh-CN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93765" lvl="1" indent="-342900">
              <a:buFont typeface="+mj-lt"/>
              <a:buAutoNum type="arabicPeriod"/>
            </a:pPr>
            <a:r>
              <a:rPr lang="en-US" altLang="zh-CN" dirty="0"/>
              <a:t>Browse your personal certificate information</a:t>
            </a:r>
            <a:br>
              <a:rPr lang="en-US" altLang="zh-CN" dirty="0"/>
            </a:b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openssl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x509 -in 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usercert.pem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</a:t>
            </a:r>
            <a:r>
              <a:rPr lang="en-US" altLang="zh-CN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noout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-text</a:t>
            </a:r>
            <a:endParaRPr lang="zh-CN" alt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397128F-8B7E-768B-7CDE-328CB2C9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750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96DBB-92B2-81F7-ADAB-17CD873E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 2</a:t>
            </a:r>
            <a:endParaRPr lang="zh-CN" altLang="en-US" dirty="0"/>
          </a:p>
        </p:txBody>
      </p:sp>
      <p:pic>
        <p:nvPicPr>
          <p:cNvPr id="8" name="内容占位符 4" descr="用户">
            <a:extLst>
              <a:ext uri="{FF2B5EF4-FFF2-40B4-BE49-F238E27FC236}">
                <a16:creationId xmlns:a16="http://schemas.microsoft.com/office/drawing/2014/main" id="{BFEBDEAB-5563-FE5F-13BD-FD486AB3A2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2294474" y="1263649"/>
            <a:ext cx="914400" cy="914400"/>
          </a:xfrm>
          <a:prstGeom prst="rect">
            <a:avLst/>
          </a:prstGeom>
        </p:spPr>
      </p:pic>
      <p:sp>
        <p:nvSpPr>
          <p:cNvPr id="11" name="流程图: 可选过程 10">
            <a:extLst>
              <a:ext uri="{FF2B5EF4-FFF2-40B4-BE49-F238E27FC236}">
                <a16:creationId xmlns:a16="http://schemas.microsoft.com/office/drawing/2014/main" id="{71C8D148-759C-85D6-C3D4-D5A4747755E0}"/>
              </a:ext>
            </a:extLst>
          </p:cNvPr>
          <p:cNvSpPr/>
          <p:nvPr/>
        </p:nvSpPr>
        <p:spPr>
          <a:xfrm>
            <a:off x="4654503" y="3509765"/>
            <a:ext cx="3018208" cy="667261"/>
          </a:xfrm>
          <a:prstGeom prst="flowChartAlternateProces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Authorization Providers</a:t>
            </a:r>
          </a:p>
          <a:p>
            <a:pPr algn="ctr"/>
            <a:r>
              <a:rPr lang="en-US" altLang="zh-CN" dirty="0"/>
              <a:t>(VOMS or IAM)</a:t>
            </a:r>
            <a:endParaRPr lang="zh-CN" altLang="en-US" dirty="0"/>
          </a:p>
        </p:txBody>
      </p:sp>
      <p:sp>
        <p:nvSpPr>
          <p:cNvPr id="12" name="流程图: 可选过程 11">
            <a:extLst>
              <a:ext uri="{FF2B5EF4-FFF2-40B4-BE49-F238E27FC236}">
                <a16:creationId xmlns:a16="http://schemas.microsoft.com/office/drawing/2014/main" id="{D2AB686E-85A8-83F4-C65C-9CD1899B50CC}"/>
              </a:ext>
            </a:extLst>
          </p:cNvPr>
          <p:cNvSpPr/>
          <p:nvPr/>
        </p:nvSpPr>
        <p:spPr>
          <a:xfrm>
            <a:off x="1242570" y="5151050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Access </a:t>
            </a:r>
            <a:br>
              <a:rPr lang="en-US" altLang="zh-CN" dirty="0"/>
            </a:br>
            <a:r>
              <a:rPr lang="en-US" altLang="zh-CN" dirty="0"/>
              <a:t>DIRAC and Resources</a:t>
            </a:r>
            <a:endParaRPr lang="zh-CN" altLang="en-US" dirty="0"/>
          </a:p>
        </p:txBody>
      </p:sp>
      <p:sp>
        <p:nvSpPr>
          <p:cNvPr id="13" name="箭头: 左右 12">
            <a:extLst>
              <a:ext uri="{FF2B5EF4-FFF2-40B4-BE49-F238E27FC236}">
                <a16:creationId xmlns:a16="http://schemas.microsoft.com/office/drawing/2014/main" id="{2FCE1939-57A2-CD63-A65B-2F6CDADD5F7E}"/>
              </a:ext>
            </a:extLst>
          </p:cNvPr>
          <p:cNvSpPr/>
          <p:nvPr/>
        </p:nvSpPr>
        <p:spPr>
          <a:xfrm rot="2443137">
            <a:off x="3098655" y="2553855"/>
            <a:ext cx="1809659" cy="333631"/>
          </a:xfrm>
          <a:prstGeom prst="left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BE1D5C45-086D-90F4-89CF-912EADF9BA60}"/>
              </a:ext>
            </a:extLst>
          </p:cNvPr>
          <p:cNvSpPr/>
          <p:nvPr/>
        </p:nvSpPr>
        <p:spPr>
          <a:xfrm>
            <a:off x="2562606" y="2352719"/>
            <a:ext cx="378136" cy="250598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对话气泡: 矩形 15">
            <a:extLst>
              <a:ext uri="{FF2B5EF4-FFF2-40B4-BE49-F238E27FC236}">
                <a16:creationId xmlns:a16="http://schemas.microsoft.com/office/drawing/2014/main" id="{1E86A419-00FA-3371-B83D-5A88A08A83B1}"/>
              </a:ext>
            </a:extLst>
          </p:cNvPr>
          <p:cNvSpPr/>
          <p:nvPr/>
        </p:nvSpPr>
        <p:spPr>
          <a:xfrm>
            <a:off x="5066227" y="4781629"/>
            <a:ext cx="3795891" cy="689152"/>
          </a:xfrm>
          <a:prstGeom prst="wedgeRectCallout">
            <a:avLst>
              <a:gd name="adj1" fmla="val -39262"/>
              <a:gd name="adj2" fmla="val -124929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rgbClr val="C00000"/>
                </a:solidFill>
              </a:rPr>
              <a:t>Step2: Register in VOMS/IAM</a:t>
            </a:r>
            <a:endParaRPr lang="zh-CN" altLang="en-US" sz="2000" dirty="0">
              <a:solidFill>
                <a:srgbClr val="C00000"/>
              </a:solidFill>
            </a:endParaRPr>
          </a:p>
        </p:txBody>
      </p:sp>
      <p:sp>
        <p:nvSpPr>
          <p:cNvPr id="3" name="流程图: 可选过程 2">
            <a:extLst>
              <a:ext uri="{FF2B5EF4-FFF2-40B4-BE49-F238E27FC236}">
                <a16:creationId xmlns:a16="http://schemas.microsoft.com/office/drawing/2014/main" id="{E42EB3B7-E9C5-EBEF-0D2B-52DFE5CD373C}"/>
              </a:ext>
            </a:extLst>
          </p:cNvPr>
          <p:cNvSpPr/>
          <p:nvPr/>
        </p:nvSpPr>
        <p:spPr>
          <a:xfrm>
            <a:off x="4654503" y="1387219"/>
            <a:ext cx="3018208" cy="66726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Certificate Authority (CA)</a:t>
            </a:r>
            <a:endParaRPr lang="zh-CN" altLang="en-US" dirty="0"/>
          </a:p>
        </p:txBody>
      </p:sp>
      <p:sp>
        <p:nvSpPr>
          <p:cNvPr id="4" name="箭头: 左右 3">
            <a:extLst>
              <a:ext uri="{FF2B5EF4-FFF2-40B4-BE49-F238E27FC236}">
                <a16:creationId xmlns:a16="http://schemas.microsoft.com/office/drawing/2014/main" id="{E409C56B-5CC8-64BC-89D2-32249CEA9CD9}"/>
              </a:ext>
            </a:extLst>
          </p:cNvPr>
          <p:cNvSpPr/>
          <p:nvPr/>
        </p:nvSpPr>
        <p:spPr>
          <a:xfrm>
            <a:off x="3374798" y="1554033"/>
            <a:ext cx="1113781" cy="33363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BAB7A93-3F71-9D48-2882-170F423C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D5A26-4DFF-4218-963E-49EC71EE76D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889598"/>
      </p:ext>
    </p:extLst>
  </p:cSld>
  <p:clrMapOvr>
    <a:masterClrMapping/>
  </p:clrMapOvr>
</p:sld>
</file>

<file path=ppt/theme/theme1.xml><?xml version="1.0" encoding="utf-8"?>
<a:theme xmlns:a="http://schemas.openxmlformats.org/drawingml/2006/main" name="thmx_juno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onts">
      <a:majorFont>
        <a:latin typeface="Centaur"/>
        <a:ea typeface="黑体"/>
        <a:cs typeface=""/>
      </a:majorFont>
      <a:minorFont>
        <a:latin typeface="Candara"/>
        <a:ea typeface="华文楷体"/>
        <a:cs typeface=""/>
      </a:minorFont>
    </a:fontScheme>
    <a:fmtScheme name="烟灰色玻璃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mx_juno" id="{7136ED6A-6B33-415F-A08A-63A80079A33D}" vid="{91951303-14E9-4799-995E-02F6080691B3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蓝色​​">
    <a:dk1>
      <a:sysClr val="windowText" lastClr="000000"/>
    </a:dk1>
    <a:lt1>
      <a:sysClr val="window" lastClr="FFFFFF"/>
    </a:lt1>
    <a:dk2>
      <a:srgbClr val="17406D"/>
    </a:dk2>
    <a:lt2>
      <a:srgbClr val="DBEF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</TotalTime>
  <Words>1133</Words>
  <Application>Microsoft Office PowerPoint</Application>
  <PresentationFormat>全屏显示(4:3)</PresentationFormat>
  <Paragraphs>160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等线</vt:lpstr>
      <vt:lpstr>微软雅黑</vt:lpstr>
      <vt:lpstr>Arial</vt:lpstr>
      <vt:lpstr>Calibri</vt:lpstr>
      <vt:lpstr>Candara</vt:lpstr>
      <vt:lpstr>Centaur</vt:lpstr>
      <vt:lpstr>Courier New</vt:lpstr>
      <vt:lpstr>thmx_juno</vt:lpstr>
      <vt:lpstr>Grid Certificate &amp; VOMS</vt:lpstr>
      <vt:lpstr>Outline</vt:lpstr>
      <vt:lpstr>Introduction</vt:lpstr>
      <vt:lpstr>AuthN/AuthZ Model</vt:lpstr>
      <vt:lpstr>Step 1</vt:lpstr>
      <vt:lpstr>Digital Certificate</vt:lpstr>
      <vt:lpstr>CA Certificate</vt:lpstr>
      <vt:lpstr>CA Certificate Exercise</vt:lpstr>
      <vt:lpstr>Step 2</vt:lpstr>
      <vt:lpstr>Authorization Providers: VOMS</vt:lpstr>
      <vt:lpstr>VOMS Proxy</vt:lpstr>
      <vt:lpstr>VOMS Usage</vt:lpstr>
      <vt:lpstr>VOMS Exercise</vt:lpstr>
      <vt:lpstr>Step 3</vt:lpstr>
      <vt:lpstr>DIRAC Proxy</vt:lpstr>
      <vt:lpstr>DIRAC Proxy Exercise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Grid Environments</dc:title>
  <dc:creator>张玄同</dc:creator>
  <cp:lastModifiedBy>张 玄同</cp:lastModifiedBy>
  <cp:revision>44</cp:revision>
  <dcterms:created xsi:type="dcterms:W3CDTF">2023-01-31T01:27:03Z</dcterms:created>
  <dcterms:modified xsi:type="dcterms:W3CDTF">2023-02-08T03:09:21Z</dcterms:modified>
</cp:coreProperties>
</file>