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400" r:id="rId2"/>
    <p:sldId id="572" r:id="rId3"/>
    <p:sldId id="569" r:id="rId4"/>
    <p:sldId id="573" r:id="rId5"/>
    <p:sldId id="574" r:id="rId6"/>
    <p:sldId id="575" r:id="rId7"/>
    <p:sldId id="576" r:id="rId8"/>
    <p:sldId id="583" r:id="rId9"/>
    <p:sldId id="577" r:id="rId10"/>
    <p:sldId id="579" r:id="rId11"/>
    <p:sldId id="580" r:id="rId12"/>
    <p:sldId id="581" r:id="rId13"/>
    <p:sldId id="582" r:id="rId14"/>
    <p:sldId id="584" r:id="rId15"/>
  </p:sldIdLst>
  <p:sldSz cx="9144000" cy="6858000" type="screen4x3"/>
  <p:notesSz cx="9928225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96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9900"/>
    <a:srgbClr val="FF9900"/>
    <a:srgbClr val="CC0066"/>
    <a:srgbClr val="0000FF"/>
    <a:srgbClr val="009900"/>
    <a:srgbClr val="990000"/>
    <a:srgbClr val="99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2" autoAdjust="0"/>
  </p:normalViewPr>
  <p:slideViewPr>
    <p:cSldViewPr snapToGrid="0">
      <p:cViewPr>
        <p:scale>
          <a:sx n="112" d="100"/>
          <a:sy n="112" d="100"/>
        </p:scale>
        <p:origin x="-1572" y="-228"/>
      </p:cViewPr>
      <p:guideLst>
        <p:guide orient="horz" pos="2196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08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7050" y="0"/>
            <a:ext cx="43719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60850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7050" y="6478588"/>
            <a:ext cx="4371975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55A55A3-93D6-4EC7-A685-67BE59715F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1513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28975"/>
            <a:ext cx="7277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7F9B83B-A3CA-4743-9348-76D11EDC8B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5634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9B83B-A3CA-4743-9348-76D11EDC8B9E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279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5" name="Line 5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60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900D-3659-4201-8DAD-63B4CD79E0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33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139950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6388" y="228600"/>
            <a:ext cx="6269037" cy="6075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7B96-42EE-4491-907D-13162C47AA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454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6388" y="228600"/>
            <a:ext cx="8561387" cy="6075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EC70-40F8-44BF-A659-1244C5F8DE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6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8583-9402-4001-B74E-40CAA96665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5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DD6E-EB4C-46E0-A559-13D8A8CA34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15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22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FC16-FF3D-4F6D-937D-8C16898D64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493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0DFA-BBD1-459E-A66D-906B0130A4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432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0DBE-26F2-40B7-9FF9-BD0ACB162D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698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03DB-954A-40DE-A3C5-1403E32905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463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DCFA-FA32-4A85-8ED7-089D73D139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4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558F-10BE-45E6-814C-71164D297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029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6988"/>
            <a:ext cx="85344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413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28DE0C8-EB8C-4948-9FB4-B290D2AA3C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228600"/>
            <a:ext cx="85613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7" name="Line 8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8" name="Line 9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9" name="Line 10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40" name="Line 11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4" name="Line 14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5" name="Line 15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6" name="Line 16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宋体" charset="0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¡"/>
        <a:defRPr kumimoji="1" sz="1600">
          <a:solidFill>
            <a:schemeClr val="tx1"/>
          </a:solidFill>
          <a:latin typeface="+mn-lt"/>
          <a:ea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kumimoji="1" sz="1600">
          <a:solidFill>
            <a:schemeClr val="tx1"/>
          </a:solidFill>
          <a:latin typeface="+mn-lt"/>
          <a:ea typeface="宋体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-dirac.ihep.ac.cn/DIRAC" TargetMode="External"/><Relationship Id="rId2" Type="http://schemas.openxmlformats.org/officeDocument/2006/relationships/hyperlink" Target="https://dirac.ihep.ac.cn/DIRA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DIRAC Web Interface</a:t>
            </a:r>
            <a:endParaRPr lang="zh-CN" altLang="zh-CN" dirty="0"/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1003300" y="4016375"/>
            <a:ext cx="7150100" cy="1752600"/>
          </a:xfr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GB" altLang="en-US" sz="1800" u="sng" dirty="0" err="1" smtClean="0">
                <a:ea typeface="宋体" pitchFamily="2" charset="-122"/>
              </a:rPr>
              <a:t>Xiaomei</a:t>
            </a:r>
            <a:r>
              <a:rPr lang="en-GB" altLang="en-US" sz="1800" u="sng" dirty="0" smtClean="0">
                <a:ea typeface="宋体" pitchFamily="2" charset="-122"/>
              </a:rPr>
              <a:t>  Zhang</a:t>
            </a:r>
            <a:endParaRPr lang="en-GB" altLang="en-US" sz="1800" u="sng" dirty="0">
              <a:ea typeface="宋体" pitchFamily="2" charset="-122"/>
            </a:endParaRPr>
          </a:p>
          <a:p>
            <a:r>
              <a:rPr lang="en-GB" altLang="en-US" sz="1800" u="sng" dirty="0">
                <a:ea typeface="宋体" pitchFamily="2" charset="-122"/>
              </a:rPr>
              <a:t>On behalf of JUNO DCI group</a:t>
            </a:r>
          </a:p>
          <a:p>
            <a:r>
              <a:rPr lang="en-GB" altLang="en-US" sz="1800" u="sng" dirty="0">
                <a:ea typeface="宋体" pitchFamily="2" charset="-122"/>
              </a:rPr>
              <a:t>JUNO DCI </a:t>
            </a:r>
            <a:r>
              <a:rPr lang="en-GB" altLang="en-US" sz="1800" u="sng" dirty="0" smtClean="0">
                <a:ea typeface="宋体" pitchFamily="2" charset="-122"/>
              </a:rPr>
              <a:t>Tutorial in </a:t>
            </a:r>
            <a:r>
              <a:rPr lang="en-GB" altLang="en-US" sz="1800" u="sng" smtClean="0">
                <a:ea typeface="宋体" pitchFamily="2" charset="-122"/>
              </a:rPr>
              <a:t>kaiping, </a:t>
            </a:r>
            <a:r>
              <a:rPr lang="en-GB" altLang="en-US" sz="1800" u="sng" dirty="0" smtClean="0">
                <a:ea typeface="宋体" pitchFamily="2" charset="-122"/>
              </a:rPr>
              <a:t>Feb 8, 2023</a:t>
            </a:r>
            <a:endParaRPr lang="en-GB" altLang="en-US" sz="1800" u="sng" dirty="0"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3"/>
    </mc:Choice>
    <mc:Fallback xmlns="">
      <p:transition spd="slow" advTm="99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Check your jobs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05467"/>
            <a:ext cx="7806267" cy="438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15">
            <a:extLst>
              <a:ext uri="{FF2B5EF4-FFF2-40B4-BE49-F238E27FC236}">
                <a16:creationId xmlns="" xmlns:a16="http://schemas.microsoft.com/office/drawing/2014/main" id="{25D58DB1-6726-204D-803D-264C07639C7E}"/>
              </a:ext>
            </a:extLst>
          </p:cNvPr>
          <p:cNvSpPr/>
          <p:nvPr/>
        </p:nvSpPr>
        <p:spPr>
          <a:xfrm>
            <a:off x="431800" y="3316015"/>
            <a:ext cx="1651886" cy="2049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asellaDiTesto 9">
            <a:extLst>
              <a:ext uri="{FF2B5EF4-FFF2-40B4-BE49-F238E27FC236}">
                <a16:creationId xmlns="" xmlns:a16="http://schemas.microsoft.com/office/drawing/2014/main" id="{381E5A4F-EA5D-0B48-85E4-B71B67071FA8}"/>
              </a:ext>
            </a:extLst>
          </p:cNvPr>
          <p:cNvSpPr txBox="1"/>
          <p:nvPr/>
        </p:nvSpPr>
        <p:spPr>
          <a:xfrm>
            <a:off x="4542657" y="4873888"/>
            <a:ext cx="332840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Select your job with job Group, if you defined when submitting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9" name="Connettore 2 10">
            <a:extLst>
              <a:ext uri="{FF2B5EF4-FFF2-40B4-BE49-F238E27FC236}">
                <a16:creationId xmlns="" xmlns:a16="http://schemas.microsoft.com/office/drawing/2014/main" id="{29968C83-E096-1741-96CD-0731E92FB415}"/>
              </a:ext>
            </a:extLst>
          </p:cNvPr>
          <p:cNvCxnSpPr>
            <a:cxnSpLocks/>
          </p:cNvCxnSpPr>
          <p:nvPr/>
        </p:nvCxnSpPr>
        <p:spPr>
          <a:xfrm>
            <a:off x="3304433" y="4712306"/>
            <a:ext cx="1238224" cy="323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ttore 2 10">
            <a:extLst>
              <a:ext uri="{FF2B5EF4-FFF2-40B4-BE49-F238E27FC236}">
                <a16:creationId xmlns="" xmlns:a16="http://schemas.microsoft.com/office/drawing/2014/main" id="{29968C83-E096-1741-96CD-0731E92FB415}"/>
              </a:ext>
            </a:extLst>
          </p:cNvPr>
          <p:cNvCxnSpPr>
            <a:cxnSpLocks/>
          </p:cNvCxnSpPr>
          <p:nvPr/>
        </p:nvCxnSpPr>
        <p:spPr>
          <a:xfrm flipV="1">
            <a:off x="2083686" y="1862667"/>
            <a:ext cx="1734781" cy="15867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960533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You can also select jobs with “time”, “owner”……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487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Titolo 1">
            <a:extLst>
              <a:ext uri="{FF2B5EF4-FFF2-40B4-BE49-F238E27FC236}">
                <a16:creationId xmlns="" xmlns:a16="http://schemas.microsoft.com/office/drawing/2014/main" id="{82DC5504-D6C8-C34C-83F7-5E01B07D9959}"/>
              </a:ext>
            </a:extLst>
          </p:cNvPr>
          <p:cNvSpPr txBox="1">
            <a:spLocks/>
          </p:cNvSpPr>
          <p:nvPr/>
        </p:nvSpPr>
        <p:spPr bwMode="auto">
          <a:xfrm>
            <a:off x="186299" y="95598"/>
            <a:ext cx="8542835" cy="74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宋体" charset="0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Job output</a:t>
            </a:r>
            <a:endParaRPr lang="en-GB" kern="0" dirty="0"/>
          </a:p>
        </p:txBody>
      </p:sp>
      <p:pic>
        <p:nvPicPr>
          <p:cNvPr id="6" name="Immagine 3">
            <a:extLst>
              <a:ext uri="{FF2B5EF4-FFF2-40B4-BE49-F238E27FC236}">
                <a16:creationId xmlns="" xmlns:a16="http://schemas.microsoft.com/office/drawing/2014/main" id="{B6753345-FEC5-1443-B3EB-215E55B9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4" y="2437228"/>
            <a:ext cx="4800600" cy="4267200"/>
          </a:xfrm>
          <a:prstGeom prst="rect">
            <a:avLst/>
          </a:prstGeom>
        </p:spPr>
      </p:pic>
      <p:sp>
        <p:nvSpPr>
          <p:cNvPr id="7" name="Rettangolo 4">
            <a:extLst>
              <a:ext uri="{FF2B5EF4-FFF2-40B4-BE49-F238E27FC236}">
                <a16:creationId xmlns="" xmlns:a16="http://schemas.microsoft.com/office/drawing/2014/main" id="{2742BBC3-CCCE-C346-83B7-E5730337C1C4}"/>
              </a:ext>
            </a:extLst>
          </p:cNvPr>
          <p:cNvSpPr/>
          <p:nvPr/>
        </p:nvSpPr>
        <p:spPr>
          <a:xfrm>
            <a:off x="972662" y="5920254"/>
            <a:ext cx="2106057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ttangolo 5">
            <a:extLst>
              <a:ext uri="{FF2B5EF4-FFF2-40B4-BE49-F238E27FC236}">
                <a16:creationId xmlns="" xmlns:a16="http://schemas.microsoft.com/office/drawing/2014/main" id="{4E01C4AE-CE23-614A-9528-BCE2EE75EA51}"/>
              </a:ext>
            </a:extLst>
          </p:cNvPr>
          <p:cNvSpPr/>
          <p:nvPr/>
        </p:nvSpPr>
        <p:spPr>
          <a:xfrm>
            <a:off x="3078720" y="6225588"/>
            <a:ext cx="1699708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Connettore 2 7">
            <a:extLst>
              <a:ext uri="{FF2B5EF4-FFF2-40B4-BE49-F238E27FC236}">
                <a16:creationId xmlns="" xmlns:a16="http://schemas.microsoft.com/office/drawing/2014/main" id="{659B3FA4-7818-1D40-B471-BD5903725357}"/>
              </a:ext>
            </a:extLst>
          </p:cNvPr>
          <p:cNvCxnSpPr>
            <a:cxnSpLocks/>
          </p:cNvCxnSpPr>
          <p:nvPr/>
        </p:nvCxnSpPr>
        <p:spPr>
          <a:xfrm flipH="1">
            <a:off x="3078720" y="2208573"/>
            <a:ext cx="473335" cy="482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sellaDiTesto 10">
            <a:extLst>
              <a:ext uri="{FF2B5EF4-FFF2-40B4-BE49-F238E27FC236}">
                <a16:creationId xmlns="" xmlns:a16="http://schemas.microsoft.com/office/drawing/2014/main" id="{9B79AB36-FDBC-F544-A02C-38920A6F3CCF}"/>
              </a:ext>
            </a:extLst>
          </p:cNvPr>
          <p:cNvSpPr txBox="1"/>
          <p:nvPr/>
        </p:nvSpPr>
        <p:spPr>
          <a:xfrm>
            <a:off x="3552055" y="1831340"/>
            <a:ext cx="11267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Right click</a:t>
            </a:r>
          </a:p>
        </p:txBody>
      </p:sp>
      <p:pic>
        <p:nvPicPr>
          <p:cNvPr id="11" name="Immagine 15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0918C5A3-DA31-F741-B308-6A2D4BE48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387" y="4397031"/>
            <a:ext cx="3670300" cy="1346200"/>
          </a:xfrm>
          <a:prstGeom prst="rect">
            <a:avLst/>
          </a:prstGeom>
        </p:spPr>
      </p:pic>
      <p:sp>
        <p:nvSpPr>
          <p:cNvPr id="12" name="Rettangolo 17">
            <a:extLst>
              <a:ext uri="{FF2B5EF4-FFF2-40B4-BE49-F238E27FC236}">
                <a16:creationId xmlns="" xmlns:a16="http://schemas.microsoft.com/office/drawing/2014/main" id="{B6AD0832-C290-BB49-8C48-722390344CBA}"/>
              </a:ext>
            </a:extLst>
          </p:cNvPr>
          <p:cNvSpPr/>
          <p:nvPr/>
        </p:nvSpPr>
        <p:spPr>
          <a:xfrm>
            <a:off x="3315387" y="4764797"/>
            <a:ext cx="2106057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tangolo 18">
            <a:extLst>
              <a:ext uri="{FF2B5EF4-FFF2-40B4-BE49-F238E27FC236}">
                <a16:creationId xmlns="" xmlns:a16="http://schemas.microsoft.com/office/drawing/2014/main" id="{ABF1574D-ED7C-C149-85C1-F31CC0730A7A}"/>
              </a:ext>
            </a:extLst>
          </p:cNvPr>
          <p:cNvSpPr/>
          <p:nvPr/>
        </p:nvSpPr>
        <p:spPr>
          <a:xfrm>
            <a:off x="5421444" y="4762249"/>
            <a:ext cx="1564243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nettore 2 19">
            <a:extLst>
              <a:ext uri="{FF2B5EF4-FFF2-40B4-BE49-F238E27FC236}">
                <a16:creationId xmlns="" xmlns:a16="http://schemas.microsoft.com/office/drawing/2014/main" id="{BF4AF34A-CC2F-BD47-92C6-35D8DC5E07CF}"/>
              </a:ext>
            </a:extLst>
          </p:cNvPr>
          <p:cNvCxnSpPr>
            <a:cxnSpLocks/>
          </p:cNvCxnSpPr>
          <p:nvPr/>
        </p:nvCxnSpPr>
        <p:spPr>
          <a:xfrm flipV="1">
            <a:off x="4778429" y="6370045"/>
            <a:ext cx="419546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asellaDiTesto 22">
            <a:extLst>
              <a:ext uri="{FF2B5EF4-FFF2-40B4-BE49-F238E27FC236}">
                <a16:creationId xmlns="" xmlns:a16="http://schemas.microsoft.com/office/drawing/2014/main" id="{5DB62CC0-1274-9F45-982D-975356B25CEB}"/>
              </a:ext>
            </a:extLst>
          </p:cNvPr>
          <p:cNvSpPr txBox="1"/>
          <p:nvPr/>
        </p:nvSpPr>
        <p:spPr>
          <a:xfrm>
            <a:off x="5197975" y="6164405"/>
            <a:ext cx="35988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Download </a:t>
            </a:r>
            <a:r>
              <a:rPr lang="en-GB" dirty="0">
                <a:solidFill>
                  <a:srgbClr val="C00000"/>
                </a:solidFill>
              </a:rPr>
              <a:t>.tar.gz </a:t>
            </a:r>
            <a:r>
              <a:rPr lang="en-GB" dirty="0" smtClean="0">
                <a:solidFill>
                  <a:srgbClr val="C00000"/>
                </a:solidFill>
              </a:rPr>
              <a:t>file to get complete output files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6" name="Immagine 24" descr="Immagine che contiene tavolo&#10;&#10;Descrizione generata automaticamente">
            <a:extLst>
              <a:ext uri="{FF2B5EF4-FFF2-40B4-BE49-F238E27FC236}">
                <a16:creationId xmlns="" xmlns:a16="http://schemas.microsoft.com/office/drawing/2014/main" id="{5256D10F-ED1F-ED47-9962-C8C16C92C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956" y="1127469"/>
            <a:ext cx="4796367" cy="3313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Connettore 2 25">
            <a:extLst>
              <a:ext uri="{FF2B5EF4-FFF2-40B4-BE49-F238E27FC236}">
                <a16:creationId xmlns="" xmlns:a16="http://schemas.microsoft.com/office/drawing/2014/main" id="{FE42A34E-AD3D-0242-B518-5EFCF15112BE}"/>
              </a:ext>
            </a:extLst>
          </p:cNvPr>
          <p:cNvCxnSpPr>
            <a:cxnSpLocks/>
          </p:cNvCxnSpPr>
          <p:nvPr/>
        </p:nvCxnSpPr>
        <p:spPr>
          <a:xfrm flipV="1">
            <a:off x="6032737" y="4441198"/>
            <a:ext cx="212704" cy="321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ttangolo 4">
            <a:extLst>
              <a:ext uri="{FF2B5EF4-FFF2-40B4-BE49-F238E27FC236}">
                <a16:creationId xmlns="" xmlns:a16="http://schemas.microsoft.com/office/drawing/2014/main" id="{2742BBC3-CCCE-C346-83B7-E5730337C1C4}"/>
              </a:ext>
            </a:extLst>
          </p:cNvPr>
          <p:cNvSpPr/>
          <p:nvPr/>
        </p:nvSpPr>
        <p:spPr>
          <a:xfrm>
            <a:off x="1125062" y="4032187"/>
            <a:ext cx="2106057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Connettore 2 7">
            <a:extLst>
              <a:ext uri="{FF2B5EF4-FFF2-40B4-BE49-F238E27FC236}">
                <a16:creationId xmlns="" xmlns:a16="http://schemas.microsoft.com/office/drawing/2014/main" id="{659B3FA4-7818-1D40-B471-BD5903725357}"/>
              </a:ext>
            </a:extLst>
          </p:cNvPr>
          <p:cNvCxnSpPr>
            <a:cxnSpLocks/>
          </p:cNvCxnSpPr>
          <p:nvPr/>
        </p:nvCxnSpPr>
        <p:spPr>
          <a:xfrm flipH="1">
            <a:off x="3078720" y="3702497"/>
            <a:ext cx="473335" cy="482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asellaDiTesto 10">
            <a:extLst>
              <a:ext uri="{FF2B5EF4-FFF2-40B4-BE49-F238E27FC236}">
                <a16:creationId xmlns="" xmlns:a16="http://schemas.microsoft.com/office/drawing/2014/main" id="{9B79AB36-FDBC-F544-A02C-38920A6F3CCF}"/>
              </a:ext>
            </a:extLst>
          </p:cNvPr>
          <p:cNvSpPr txBox="1"/>
          <p:nvPr/>
        </p:nvSpPr>
        <p:spPr>
          <a:xfrm>
            <a:off x="3484475" y="3517831"/>
            <a:ext cx="12618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Get output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1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Failed jobs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946678"/>
          </a:xfrm>
        </p:spPr>
        <p:txBody>
          <a:bodyPr/>
          <a:lstStyle/>
          <a:p>
            <a:r>
              <a:rPr lang="en-US" altLang="zh-CN" dirty="0" smtClean="0"/>
              <a:t>If your jobs failed, try to use logging info and log files to find out reason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9" y="2717272"/>
            <a:ext cx="71247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4">
            <a:extLst>
              <a:ext uri="{FF2B5EF4-FFF2-40B4-BE49-F238E27FC236}">
                <a16:creationId xmlns="" xmlns:a16="http://schemas.microsoft.com/office/drawing/2014/main" id="{2742BBC3-CCCE-C346-83B7-E5730337C1C4}"/>
              </a:ext>
            </a:extLst>
          </p:cNvPr>
          <p:cNvSpPr/>
          <p:nvPr/>
        </p:nvSpPr>
        <p:spPr>
          <a:xfrm>
            <a:off x="2184400" y="4665134"/>
            <a:ext cx="1651000" cy="2455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6" y="1949404"/>
            <a:ext cx="4414307" cy="424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10">
            <a:extLst>
              <a:ext uri="{FF2B5EF4-FFF2-40B4-BE49-F238E27FC236}">
                <a16:creationId xmlns="" xmlns:a16="http://schemas.microsoft.com/office/drawing/2014/main" id="{29968C83-E096-1741-96CD-0731E92FB415}"/>
              </a:ext>
            </a:extLst>
          </p:cNvPr>
          <p:cNvCxnSpPr>
            <a:cxnSpLocks/>
          </p:cNvCxnSpPr>
          <p:nvPr/>
        </p:nvCxnSpPr>
        <p:spPr>
          <a:xfrm flipV="1">
            <a:off x="3380633" y="3683000"/>
            <a:ext cx="764859" cy="11258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6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Exercise: check jobs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1158345"/>
          </a:xfrm>
        </p:spPr>
        <p:txBody>
          <a:bodyPr/>
          <a:lstStyle/>
          <a:p>
            <a:r>
              <a:rPr lang="en-US" altLang="zh-CN" dirty="0" smtClean="0"/>
              <a:t>Check your job status from job monitoring</a:t>
            </a:r>
          </a:p>
          <a:p>
            <a:pPr lvl="1"/>
            <a:r>
              <a:rPr lang="en-US" altLang="zh-CN" dirty="0" smtClean="0"/>
              <a:t>With “</a:t>
            </a:r>
            <a:r>
              <a:rPr lang="en-US" altLang="zh-CN" dirty="0" err="1" smtClean="0"/>
              <a:t>JobGroup</a:t>
            </a:r>
            <a:r>
              <a:rPr lang="en-US" altLang="zh-CN" dirty="0" smtClean="0"/>
              <a:t>”, “Owner”, “Time” filters</a:t>
            </a:r>
          </a:p>
          <a:p>
            <a:r>
              <a:rPr lang="en-US" altLang="zh-CN" dirty="0" smtClean="0"/>
              <a:t>Try to get statistics of your jobs</a:t>
            </a:r>
          </a:p>
          <a:p>
            <a:pPr lvl="1"/>
            <a:r>
              <a:rPr lang="en-US" altLang="zh-CN" dirty="0" smtClean="0"/>
              <a:t>Quite useful to give an overview when you submit &gt;100 jobs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35" y="3424330"/>
            <a:ext cx="4845763" cy="337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6" y="4008530"/>
            <a:ext cx="3269192" cy="15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4">
            <a:extLst>
              <a:ext uri="{FF2B5EF4-FFF2-40B4-BE49-F238E27FC236}">
                <a16:creationId xmlns="" xmlns:a16="http://schemas.microsoft.com/office/drawing/2014/main" id="{2742BBC3-CCCE-C346-83B7-E5730337C1C4}"/>
              </a:ext>
            </a:extLst>
          </p:cNvPr>
          <p:cNvSpPr/>
          <p:nvPr/>
        </p:nvSpPr>
        <p:spPr>
          <a:xfrm>
            <a:off x="833967" y="4008530"/>
            <a:ext cx="279400" cy="2370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Connettore 2 10">
            <a:extLst>
              <a:ext uri="{FF2B5EF4-FFF2-40B4-BE49-F238E27FC236}">
                <a16:creationId xmlns="" xmlns:a16="http://schemas.microsoft.com/office/drawing/2014/main" id="{29968C83-E096-1741-96CD-0731E92FB415}"/>
              </a:ext>
            </a:extLst>
          </p:cNvPr>
          <p:cNvCxnSpPr>
            <a:cxnSpLocks/>
          </p:cNvCxnSpPr>
          <p:nvPr/>
        </p:nvCxnSpPr>
        <p:spPr>
          <a:xfrm flipV="1">
            <a:off x="1113367" y="3683000"/>
            <a:ext cx="3007068" cy="422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exercises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Use other parts: “Accounting”</a:t>
            </a:r>
          </a:p>
          <a:p>
            <a:r>
              <a:rPr lang="en-US" altLang="zh-CN" dirty="0" smtClean="0"/>
              <a:t>Try to understand other failed jobs and find out reasons</a:t>
            </a:r>
          </a:p>
          <a:p>
            <a:r>
              <a:rPr lang="en-US" altLang="zh-CN" dirty="0" smtClean="0"/>
              <a:t>Try to create your own desktop</a:t>
            </a:r>
          </a:p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127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Purposes of DIRAC web interface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Check tasks and jobs status</a:t>
            </a:r>
          </a:p>
          <a:p>
            <a:r>
              <a:rPr lang="en-US" altLang="zh-CN" dirty="0" smtClean="0"/>
              <a:t>Check site status</a:t>
            </a:r>
          </a:p>
          <a:p>
            <a:r>
              <a:rPr lang="en-US" altLang="zh-CN" dirty="0" smtClean="0"/>
              <a:t>Simple job submission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231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7" name="Titolo 1">
            <a:extLst>
              <a:ext uri="{FF2B5EF4-FFF2-40B4-BE49-F238E27FC236}">
                <a16:creationId xmlns="" xmlns:a16="http://schemas.microsoft.com/office/drawing/2014/main" id="{BA27063B-3386-5843-92B6-91DB5F663E32}"/>
              </a:ext>
            </a:extLst>
          </p:cNvPr>
          <p:cNvSpPr txBox="1">
            <a:spLocks/>
          </p:cNvSpPr>
          <p:nvPr/>
        </p:nvSpPr>
        <p:spPr bwMode="auto">
          <a:xfrm>
            <a:off x="812125" y="10593"/>
            <a:ext cx="7009161" cy="98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宋体" charset="0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DIRAC web GUI</a:t>
            </a:r>
            <a:endParaRPr lang="en-GB" kern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AFD8866C-C0B6-594F-9C49-58B73A7DA13C}"/>
              </a:ext>
            </a:extLst>
          </p:cNvPr>
          <p:cNvSpPr txBox="1"/>
          <p:nvPr/>
        </p:nvSpPr>
        <p:spPr>
          <a:xfrm>
            <a:off x="5529500" y="1155978"/>
            <a:ext cx="31420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User certificate must be loaded on your browser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="" xmlns:a16="http://schemas.microsoft.com/office/drawing/2014/main" id="{D3B8F3DE-9758-E246-A8F3-3250E69397E1}"/>
              </a:ext>
            </a:extLst>
          </p:cNvPr>
          <p:cNvCxnSpPr>
            <a:cxnSpLocks/>
          </p:cNvCxnSpPr>
          <p:nvPr/>
        </p:nvCxnSpPr>
        <p:spPr>
          <a:xfrm flipH="1">
            <a:off x="5713650" y="1802309"/>
            <a:ext cx="368300" cy="4291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sellaDiTesto 13">
            <a:extLst>
              <a:ext uri="{FF2B5EF4-FFF2-40B4-BE49-F238E27FC236}">
                <a16:creationId xmlns="" xmlns:a16="http://schemas.microsoft.com/office/drawing/2014/main" id="{9A1B8762-F178-294E-9A1D-B092DA32733C}"/>
              </a:ext>
            </a:extLst>
          </p:cNvPr>
          <p:cNvSpPr txBox="1"/>
          <p:nvPr/>
        </p:nvSpPr>
        <p:spPr>
          <a:xfrm>
            <a:off x="7000921" y="5037527"/>
            <a:ext cx="196527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Check your membership is recognised</a:t>
            </a:r>
          </a:p>
        </p:txBody>
      </p:sp>
      <p:cxnSp>
        <p:nvCxnSpPr>
          <p:cNvPr id="15" name="Connettore 2 17">
            <a:extLst>
              <a:ext uri="{FF2B5EF4-FFF2-40B4-BE49-F238E27FC236}">
                <a16:creationId xmlns="" xmlns:a16="http://schemas.microsoft.com/office/drawing/2014/main" id="{06F984CE-DB66-794C-AA5B-50D499F9E8DD}"/>
              </a:ext>
            </a:extLst>
          </p:cNvPr>
          <p:cNvCxnSpPr>
            <a:cxnSpLocks/>
          </p:cNvCxnSpPr>
          <p:nvPr/>
        </p:nvCxnSpPr>
        <p:spPr>
          <a:xfrm flipV="1">
            <a:off x="2599267" y="4798844"/>
            <a:ext cx="804333" cy="17966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ttangolo 2">
            <a:extLst>
              <a:ext uri="{FF2B5EF4-FFF2-40B4-BE49-F238E27FC236}">
                <a16:creationId xmlns="" xmlns:a16="http://schemas.microsoft.com/office/drawing/2014/main" id="{FB5AD36B-87F8-AB4C-912C-83916DF76EDA}"/>
              </a:ext>
            </a:extLst>
          </p:cNvPr>
          <p:cNvSpPr/>
          <p:nvPr/>
        </p:nvSpPr>
        <p:spPr>
          <a:xfrm>
            <a:off x="77058" y="2007251"/>
            <a:ext cx="9084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ourier" pitchFamily="2" charset="0"/>
                <a:hlinkClick r:id="rId2"/>
              </a:rPr>
              <a:t>https://dirac.ihep.ac.cn/DIRAC</a:t>
            </a:r>
            <a:r>
              <a:rPr lang="en-GB" sz="2400" b="1" dirty="0" smtClean="0">
                <a:latin typeface="Courier" pitchFamily="2" charset="0"/>
                <a:hlinkClick r:id="rId2"/>
              </a:rPr>
              <a:t>/</a:t>
            </a:r>
            <a:endParaRPr lang="en-GB" sz="2400" b="1" dirty="0" smtClean="0">
              <a:latin typeface="Courier" pitchFamily="2" charset="0"/>
            </a:endParaRPr>
          </a:p>
          <a:p>
            <a:pPr algn="ctr"/>
            <a:r>
              <a:rPr lang="en-GB" sz="2400" b="1" dirty="0" smtClean="0">
                <a:latin typeface="Courier" pitchFamily="2" charset="0"/>
                <a:hlinkClick r:id="rId3"/>
              </a:rPr>
              <a:t>https://prod-dirac.ihep.ac.cn/DIRAC</a:t>
            </a:r>
            <a:endParaRPr lang="en-GB" sz="2400" b="1" dirty="0" smtClean="0">
              <a:latin typeface="Courier" pitchFamily="2" charset="0"/>
            </a:endParaRPr>
          </a:p>
          <a:p>
            <a:pPr algn="ctr"/>
            <a:endParaRPr lang="en-GB" sz="2400" b="1" dirty="0">
              <a:latin typeface="Courier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42" y="2802469"/>
            <a:ext cx="2187570" cy="39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ttore 2 14">
            <a:extLst>
              <a:ext uri="{FF2B5EF4-FFF2-40B4-BE49-F238E27FC236}">
                <a16:creationId xmlns="" xmlns:a16="http://schemas.microsoft.com/office/drawing/2014/main" id="{B653ED5D-0136-5A49-AA1C-4D37C7E708E1}"/>
              </a:ext>
            </a:extLst>
          </p:cNvPr>
          <p:cNvCxnSpPr>
            <a:cxnSpLocks/>
          </p:cNvCxnSpPr>
          <p:nvPr/>
        </p:nvCxnSpPr>
        <p:spPr>
          <a:xfrm flipH="1" flipV="1">
            <a:off x="6495038" y="4928527"/>
            <a:ext cx="808566" cy="524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1" y="2929466"/>
            <a:ext cx="1882535" cy="392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615131" y="6595533"/>
            <a:ext cx="1882535" cy="262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8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5" name="Titolo 1">
            <a:extLst>
              <a:ext uri="{FF2B5EF4-FFF2-40B4-BE49-F238E27FC236}">
                <a16:creationId xmlns="" xmlns:a16="http://schemas.microsoft.com/office/drawing/2014/main" id="{750785DB-37FE-9543-BFDD-373ECA95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" y="368827"/>
            <a:ext cx="8483600" cy="435506"/>
          </a:xfrm>
        </p:spPr>
        <p:txBody>
          <a:bodyPr/>
          <a:lstStyle/>
          <a:p>
            <a:r>
              <a:rPr lang="en-GB" noProof="0" dirty="0"/>
              <a:t>Proxy </a:t>
            </a:r>
            <a:r>
              <a:rPr lang="en-GB" noProof="0" dirty="0" smtClean="0"/>
              <a:t>upload </a:t>
            </a:r>
            <a:endParaRPr lang="en-GB" noProof="0" dirty="0"/>
          </a:p>
        </p:txBody>
      </p:sp>
      <p:pic>
        <p:nvPicPr>
          <p:cNvPr id="6" name="Immagine 6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15875FC4-2595-7444-992C-21974BA89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69" y="1364683"/>
            <a:ext cx="5105400" cy="492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4">
            <a:extLst>
              <a:ext uri="{FF2B5EF4-FFF2-40B4-BE49-F238E27FC236}">
                <a16:creationId xmlns="" xmlns:a16="http://schemas.microsoft.com/office/drawing/2014/main" id="{70F834C1-FA76-AA46-8F46-746FA9C1C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5362"/>
            <a:ext cx="4419600" cy="246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ttore 2 7">
            <a:extLst>
              <a:ext uri="{FF2B5EF4-FFF2-40B4-BE49-F238E27FC236}">
                <a16:creationId xmlns="" xmlns:a16="http://schemas.microsoft.com/office/drawing/2014/main" id="{F429A159-F6B4-FA40-9AB3-6CE96BA502F7}"/>
              </a:ext>
            </a:extLst>
          </p:cNvPr>
          <p:cNvCxnSpPr>
            <a:cxnSpLocks/>
          </p:cNvCxnSpPr>
          <p:nvPr/>
        </p:nvCxnSpPr>
        <p:spPr>
          <a:xfrm flipV="1">
            <a:off x="4252385" y="2637328"/>
            <a:ext cx="87841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9">
            <a:extLst>
              <a:ext uri="{FF2B5EF4-FFF2-40B4-BE49-F238E27FC236}">
                <a16:creationId xmlns="" xmlns:a16="http://schemas.microsoft.com/office/drawing/2014/main" id="{C9298DD7-78D6-2C4F-8EF7-9F56AD24497D}"/>
              </a:ext>
            </a:extLst>
          </p:cNvPr>
          <p:cNvSpPr/>
          <p:nvPr/>
        </p:nvSpPr>
        <p:spPr>
          <a:xfrm>
            <a:off x="5278967" y="4945285"/>
            <a:ext cx="3602566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ttangolo 10">
            <a:extLst>
              <a:ext uri="{FF2B5EF4-FFF2-40B4-BE49-F238E27FC236}">
                <a16:creationId xmlns="" xmlns:a16="http://schemas.microsoft.com/office/drawing/2014/main" id="{BD69DF1B-B8B0-B249-80C2-42C47EBCB09B}"/>
              </a:ext>
            </a:extLst>
          </p:cNvPr>
          <p:cNvSpPr/>
          <p:nvPr/>
        </p:nvSpPr>
        <p:spPr>
          <a:xfrm>
            <a:off x="5278967" y="5315701"/>
            <a:ext cx="3602565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********</a:t>
            </a:r>
          </a:p>
        </p:txBody>
      </p:sp>
      <p:sp>
        <p:nvSpPr>
          <p:cNvPr id="11" name="Rettangolo 13">
            <a:extLst>
              <a:ext uri="{FF2B5EF4-FFF2-40B4-BE49-F238E27FC236}">
                <a16:creationId xmlns="" xmlns:a16="http://schemas.microsoft.com/office/drawing/2014/main" id="{FD8454A4-CD3A-D142-AEF4-F85BDC04845F}"/>
              </a:ext>
            </a:extLst>
          </p:cNvPr>
          <p:cNvSpPr/>
          <p:nvPr/>
        </p:nvSpPr>
        <p:spPr>
          <a:xfrm>
            <a:off x="1695453" y="2498045"/>
            <a:ext cx="2556932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267" y="4452705"/>
            <a:ext cx="37719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Normally we use DIRAC client commands to upload proxy:</a:t>
            </a:r>
          </a:p>
          <a:p>
            <a:pPr algn="l"/>
            <a:r>
              <a:rPr lang="en-US" altLang="zh-CN" sz="2000" dirty="0" err="1" smtClean="0">
                <a:solidFill>
                  <a:srgbClr val="FF0000"/>
                </a:solidFill>
              </a:rPr>
              <a:t>dirac</a:t>
            </a:r>
            <a:r>
              <a:rPr lang="en-US" altLang="zh-CN" sz="2000" dirty="0" smtClean="0">
                <a:solidFill>
                  <a:srgbClr val="FF0000"/>
                </a:solidFill>
              </a:rPr>
              <a:t>-cert-convert </a:t>
            </a:r>
            <a:r>
              <a:rPr lang="en-US" altLang="zh-CN" dirty="0" smtClean="0">
                <a:solidFill>
                  <a:srgbClr val="FF0000"/>
                </a:solidFill>
              </a:rPr>
              <a:t>your_p12_file_name.p12</a:t>
            </a:r>
          </a:p>
          <a:p>
            <a:pPr algn="l"/>
            <a:r>
              <a:rPr lang="en-US" altLang="zh-CN" sz="2000" dirty="0" err="1">
                <a:solidFill>
                  <a:srgbClr val="FF0000"/>
                </a:solidFill>
              </a:rPr>
              <a:t>dirac</a:t>
            </a:r>
            <a:r>
              <a:rPr lang="en-US" altLang="zh-CN" sz="2000" dirty="0">
                <a:solidFill>
                  <a:srgbClr val="FF0000"/>
                </a:solidFill>
              </a:rPr>
              <a:t>-proxy-</a:t>
            </a:r>
            <a:r>
              <a:rPr lang="en-US" altLang="zh-CN" sz="2000" dirty="0" err="1">
                <a:solidFill>
                  <a:srgbClr val="FF0000"/>
                </a:solidFill>
              </a:rPr>
              <a:t>init</a:t>
            </a:r>
            <a:r>
              <a:rPr lang="en-US" altLang="zh-CN" sz="2000" dirty="0">
                <a:solidFill>
                  <a:srgbClr val="FF0000"/>
                </a:solidFill>
              </a:rPr>
              <a:t> -g </a:t>
            </a:r>
            <a:r>
              <a:rPr lang="en-US" altLang="zh-CN" sz="2000" dirty="0" err="1">
                <a:solidFill>
                  <a:srgbClr val="FF0000"/>
                </a:solidFill>
              </a:rPr>
              <a:t>dirac_user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algn="l"/>
            <a:endParaRPr lang="en-US" altLang="zh-CN" dirty="0" smtClean="0"/>
          </a:p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130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Check status of your proxy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077106"/>
            <a:ext cx="69627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671"/>
            <a:ext cx="21145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9">
            <a:extLst>
              <a:ext uri="{FF2B5EF4-FFF2-40B4-BE49-F238E27FC236}">
                <a16:creationId xmlns="" xmlns:a16="http://schemas.microsoft.com/office/drawing/2014/main" id="{C9298DD7-78D6-2C4F-8EF7-9F56AD24497D}"/>
              </a:ext>
            </a:extLst>
          </p:cNvPr>
          <p:cNvSpPr/>
          <p:nvPr/>
        </p:nvSpPr>
        <p:spPr>
          <a:xfrm>
            <a:off x="88900" y="4708218"/>
            <a:ext cx="2459567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Connettore 2 7">
            <a:extLst>
              <a:ext uri="{FF2B5EF4-FFF2-40B4-BE49-F238E27FC236}">
                <a16:creationId xmlns="" xmlns:a16="http://schemas.microsoft.com/office/drawing/2014/main" id="{F429A159-F6B4-FA40-9AB3-6CE96BA502F7}"/>
              </a:ext>
            </a:extLst>
          </p:cNvPr>
          <p:cNvCxnSpPr>
            <a:cxnSpLocks/>
          </p:cNvCxnSpPr>
          <p:nvPr/>
        </p:nvCxnSpPr>
        <p:spPr>
          <a:xfrm flipV="1">
            <a:off x="2669118" y="4292600"/>
            <a:ext cx="658282" cy="580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28333" y="5401733"/>
            <a:ext cx="59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proxy can be deleted and created again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812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Job Launchpad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857C68BE-F769-2046-A7F0-3A701CBB8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088" y="2442826"/>
            <a:ext cx="4238158" cy="3000378"/>
          </a:xfrm>
          <a:prstGeom prst="rect">
            <a:avLst/>
          </a:prstGeom>
        </p:spPr>
      </p:pic>
      <p:pic>
        <p:nvPicPr>
          <p:cNvPr id="6" name="Immagine 4">
            <a:extLst>
              <a:ext uri="{FF2B5EF4-FFF2-40B4-BE49-F238E27FC236}">
                <a16:creationId xmlns="" xmlns:a16="http://schemas.microsoft.com/office/drawing/2014/main" id="{17D1DF25-9685-7548-AD78-E0D980FFC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11" y="3309186"/>
            <a:ext cx="3287542" cy="1930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Connettore 2 7">
            <a:extLst>
              <a:ext uri="{FF2B5EF4-FFF2-40B4-BE49-F238E27FC236}">
                <a16:creationId xmlns="" xmlns:a16="http://schemas.microsoft.com/office/drawing/2014/main" id="{D91F83F7-B095-B944-B4C6-A216EA98D730}"/>
              </a:ext>
            </a:extLst>
          </p:cNvPr>
          <p:cNvCxnSpPr>
            <a:cxnSpLocks/>
          </p:cNvCxnSpPr>
          <p:nvPr/>
        </p:nvCxnSpPr>
        <p:spPr>
          <a:xfrm flipV="1">
            <a:off x="3717633" y="4130459"/>
            <a:ext cx="665823" cy="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ttangolo 8">
            <a:extLst>
              <a:ext uri="{FF2B5EF4-FFF2-40B4-BE49-F238E27FC236}">
                <a16:creationId xmlns="" xmlns:a16="http://schemas.microsoft.com/office/drawing/2014/main" id="{BAECA920-99B2-6541-91FC-0B027744B480}"/>
              </a:ext>
            </a:extLst>
          </p:cNvPr>
          <p:cNvSpPr/>
          <p:nvPr/>
        </p:nvSpPr>
        <p:spPr>
          <a:xfrm>
            <a:off x="4669657" y="2854387"/>
            <a:ext cx="1110645" cy="2304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asellaDiTesto 9">
            <a:extLst>
              <a:ext uri="{FF2B5EF4-FFF2-40B4-BE49-F238E27FC236}">
                <a16:creationId xmlns="" xmlns:a16="http://schemas.microsoft.com/office/drawing/2014/main" id="{381E5A4F-EA5D-0B48-85E4-B71B67071FA8}"/>
              </a:ext>
            </a:extLst>
          </p:cNvPr>
          <p:cNvSpPr txBox="1"/>
          <p:nvPr/>
        </p:nvSpPr>
        <p:spPr>
          <a:xfrm>
            <a:off x="103027" y="2323273"/>
            <a:ext cx="332840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Green after uploading proxy, see slide before</a:t>
            </a:r>
          </a:p>
        </p:txBody>
      </p:sp>
      <p:cxnSp>
        <p:nvCxnSpPr>
          <p:cNvPr id="10" name="Connettore 2 10">
            <a:extLst>
              <a:ext uri="{FF2B5EF4-FFF2-40B4-BE49-F238E27FC236}">
                <a16:creationId xmlns="" xmlns:a16="http://schemas.microsoft.com/office/drawing/2014/main" id="{29968C83-E096-1741-96CD-0731E92FB415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3431433" y="2646439"/>
            <a:ext cx="1238224" cy="323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ttangolo 15">
            <a:extLst>
              <a:ext uri="{FF2B5EF4-FFF2-40B4-BE49-F238E27FC236}">
                <a16:creationId xmlns="" xmlns:a16="http://schemas.microsoft.com/office/drawing/2014/main" id="{25D58DB1-6726-204D-803D-264C07639C7E}"/>
              </a:ext>
            </a:extLst>
          </p:cNvPr>
          <p:cNvSpPr/>
          <p:nvPr/>
        </p:nvSpPr>
        <p:spPr>
          <a:xfrm>
            <a:off x="1905068" y="4232921"/>
            <a:ext cx="1651886" cy="2049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56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Exercise: submit jobs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6383337" cy="5006975"/>
          </a:xfrm>
        </p:spPr>
        <p:txBody>
          <a:bodyPr/>
          <a:lstStyle/>
          <a:p>
            <a:r>
              <a:rPr lang="en-US" altLang="zh-CN" dirty="0" smtClean="0"/>
              <a:t>Submit a job </a:t>
            </a:r>
          </a:p>
          <a:p>
            <a:pPr lvl="1"/>
            <a:r>
              <a:rPr lang="en-US" altLang="zh-CN" dirty="0" smtClean="0"/>
              <a:t>Change “Executable”,  “Arguments”, “</a:t>
            </a:r>
            <a:r>
              <a:rPr lang="en-US" altLang="zh-CN" dirty="0" err="1" smtClean="0"/>
              <a:t>OutputSandbox</a:t>
            </a:r>
            <a:r>
              <a:rPr lang="en-US" altLang="zh-CN" dirty="0" smtClean="0"/>
              <a:t>”, “site”, “</a:t>
            </a:r>
            <a:r>
              <a:rPr lang="en-US" altLang="zh-CN" dirty="0" err="1" smtClean="0"/>
              <a:t>jobGroup</a:t>
            </a:r>
            <a:r>
              <a:rPr lang="en-US" altLang="zh-CN" dirty="0" smtClean="0"/>
              <a:t>” to see the difference</a:t>
            </a:r>
          </a:p>
          <a:p>
            <a:r>
              <a:rPr lang="en-US" altLang="zh-CN" dirty="0" smtClean="0"/>
              <a:t>Submit multi-jobs with parameters</a:t>
            </a:r>
          </a:p>
          <a:p>
            <a:pPr lvl="1"/>
            <a:r>
              <a:rPr lang="en-US" altLang="zh-CN" dirty="0" smtClean="0"/>
              <a:t>Guide in the next slide</a:t>
            </a:r>
          </a:p>
          <a:p>
            <a:r>
              <a:rPr lang="en-US" altLang="zh-CN" dirty="0" smtClean="0"/>
              <a:t>Submit a job with your own shell script</a:t>
            </a:r>
          </a:p>
          <a:p>
            <a:pPr lvl="1"/>
            <a:r>
              <a:rPr lang="en-US" altLang="zh-CN" dirty="0" smtClean="0"/>
              <a:t>Guide in the next slide </a:t>
            </a:r>
          </a:p>
          <a:p>
            <a:r>
              <a:rPr lang="en-US" altLang="zh-CN" dirty="0" smtClean="0"/>
              <a:t>Use more parameters to define your jobs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09" y="1462087"/>
            <a:ext cx="13144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0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Information of sites and SE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13552"/>
              </p:ext>
            </p:extLst>
          </p:nvPr>
        </p:nvGraphicFramePr>
        <p:xfrm>
          <a:off x="572071" y="2405679"/>
          <a:ext cx="7928461" cy="255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763"/>
                <a:gridCol w="2849766"/>
                <a:gridCol w="3445932"/>
              </a:tblGrid>
              <a:tr h="47898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Data Center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Site 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</a:t>
                      </a:r>
                      <a:endParaRPr lang="zh-CN" altLang="en-US" dirty="0"/>
                    </a:p>
                  </a:txBody>
                  <a:tcPr/>
                </a:tc>
              </a:tr>
              <a:tr h="478984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IHEP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GRID.IHEP.cn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IHEP-STORM,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IHEP-JUNOEOS</a:t>
                      </a:r>
                      <a:endParaRPr lang="zh-CN" altLang="en-US" dirty="0"/>
                    </a:p>
                  </a:txBody>
                  <a:tcPr/>
                </a:tc>
              </a:tr>
              <a:tr h="478984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CNAF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GRID.INFN-CNAF.it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CNAF-STORM</a:t>
                      </a:r>
                      <a:endParaRPr lang="zh-CN" altLang="en-US" dirty="0"/>
                    </a:p>
                  </a:txBody>
                  <a:tcPr/>
                </a:tc>
              </a:tr>
              <a:tr h="478984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IN2P3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GRID.IN2P3.fr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IN2P3-DCACHE</a:t>
                      </a:r>
                      <a:endParaRPr lang="zh-CN" altLang="en-US" dirty="0"/>
                    </a:p>
                  </a:txBody>
                  <a:tcPr/>
                </a:tc>
              </a:tr>
              <a:tr h="478984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JINR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GRID.JINR-CONDOR.ru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JINR-EOS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90679" y="5377934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CLUSTER.CSNS.cn……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952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 parameters to submit multi-jobs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2614612"/>
          </a:xfrm>
        </p:spPr>
        <p:txBody>
          <a:bodyPr/>
          <a:lstStyle/>
          <a:p>
            <a:r>
              <a:rPr lang="en-US" altLang="zh-CN" sz="2000" dirty="0" smtClean="0"/>
              <a:t>You can use Parameters/</a:t>
            </a:r>
            <a:r>
              <a:rPr lang="en-US" altLang="zh-CN" sz="2000" dirty="0" err="1" smtClean="0"/>
              <a:t>ParameterStart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ParmeterStep</a:t>
            </a:r>
            <a:r>
              <a:rPr lang="en-US" altLang="zh-CN" sz="2000" dirty="0" smtClean="0"/>
              <a:t> to submit more than one job in one submission</a:t>
            </a:r>
          </a:p>
          <a:p>
            <a:pPr lvl="1"/>
            <a:r>
              <a:rPr lang="en-US" altLang="zh-CN" sz="1400" dirty="0"/>
              <a:t>the values </a:t>
            </a:r>
            <a:r>
              <a:rPr lang="en-US" altLang="zh-CN" sz="1400" dirty="0" smtClean="0"/>
              <a:t>of parameters can be: </a:t>
            </a:r>
          </a:p>
          <a:p>
            <a:pPr lvl="2"/>
            <a:r>
              <a:rPr lang="en-US" altLang="zh-CN" sz="1400" dirty="0" smtClean="0"/>
              <a:t>a list </a:t>
            </a:r>
            <a:r>
              <a:rPr lang="en-US" altLang="zh-CN" sz="1400" dirty="0"/>
              <a:t>(strings or numbers</a:t>
            </a:r>
            <a:r>
              <a:rPr lang="en-US" altLang="zh-CN" sz="1400" dirty="0" smtClean="0"/>
              <a:t>)</a:t>
            </a:r>
          </a:p>
          <a:p>
            <a:pPr lvl="3"/>
            <a:r>
              <a:rPr lang="en-US" altLang="zh-CN" sz="1400" dirty="0"/>
              <a:t>Parameters = {"</a:t>
            </a:r>
            <a:r>
              <a:rPr lang="en-US" altLang="zh-CN" sz="1400" dirty="0" err="1"/>
              <a:t>first","second","third","fourth","fifth</a:t>
            </a:r>
            <a:r>
              <a:rPr lang="en-US" altLang="zh-CN" sz="1400" dirty="0"/>
              <a:t>"};</a:t>
            </a:r>
          </a:p>
          <a:p>
            <a:pPr lvl="2"/>
            <a:r>
              <a:rPr lang="en-US" altLang="zh-CN" sz="1400" dirty="0" smtClean="0"/>
              <a:t>an </a:t>
            </a:r>
            <a:r>
              <a:rPr lang="en-US" altLang="zh-CN" sz="1400" dirty="0"/>
              <a:t>integer, in this case the attributes </a:t>
            </a:r>
            <a:r>
              <a:rPr lang="en-US" altLang="zh-CN" sz="1400" dirty="0" err="1"/>
              <a:t>ParameterStart</a:t>
            </a:r>
            <a:r>
              <a:rPr lang="en-US" altLang="zh-CN" sz="1400" dirty="0"/>
              <a:t> and </a:t>
            </a:r>
            <a:r>
              <a:rPr lang="en-US" altLang="zh-CN" sz="1400" dirty="0" err="1"/>
              <a:t>ParameterStep</a:t>
            </a:r>
            <a:r>
              <a:rPr lang="en-US" altLang="zh-CN" sz="1400" dirty="0"/>
              <a:t> must be defined as integers to create the list of job </a:t>
            </a:r>
            <a:r>
              <a:rPr lang="en-US" altLang="zh-CN" sz="1400" dirty="0" smtClean="0"/>
              <a:t>parameters</a:t>
            </a:r>
          </a:p>
          <a:p>
            <a:pPr lvl="1"/>
            <a:r>
              <a:rPr lang="en-US" altLang="zh-CN" sz="1400" dirty="0" smtClean="0"/>
              <a:t>Jobs </a:t>
            </a:r>
            <a:r>
              <a:rPr lang="en-US" altLang="zh-CN" sz="1400" dirty="0"/>
              <a:t>will be created corresponding to the </a:t>
            </a:r>
            <a:r>
              <a:rPr lang="en-US" altLang="zh-CN" sz="1400" i="1" dirty="0"/>
              <a:t>Parameters</a:t>
            </a:r>
            <a:r>
              <a:rPr lang="en-US" altLang="zh-CN" sz="1400" dirty="0"/>
              <a:t> list </a:t>
            </a:r>
            <a:r>
              <a:rPr lang="en-US" altLang="zh-CN" sz="1400" dirty="0" smtClean="0"/>
              <a:t>values</a:t>
            </a:r>
          </a:p>
          <a:p>
            <a:pPr lvl="1"/>
            <a:r>
              <a:rPr lang="en-US" altLang="zh-CN" sz="1400" dirty="0" smtClean="0"/>
              <a:t> Other </a:t>
            </a:r>
            <a:r>
              <a:rPr lang="en-US" altLang="zh-CN" sz="1400" dirty="0"/>
              <a:t>JDL attributes can contain “%s” placeholder. For each generated job this placeholder will be replaced by one of the values in the </a:t>
            </a:r>
            <a:r>
              <a:rPr lang="en-US" altLang="zh-CN" sz="1400" i="1" dirty="0"/>
              <a:t>Parameters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list</a:t>
            </a:r>
            <a:endParaRPr lang="en-US" altLang="zh-CN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165600"/>
            <a:ext cx="7512136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56998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rgbClr val="99CC00"/>
        </a:solidFill>
        <a:ln w="38100" cap="flat" cmpd="sng" algn="ctr">
          <a:solidFill>
            <a:srgbClr val="7030A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5646</TotalTime>
  <Words>433</Words>
  <Application>Microsoft Office PowerPoint</Application>
  <PresentationFormat>全屏显示(4:3)</PresentationFormat>
  <Paragraphs>88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Modèle par défaut</vt:lpstr>
      <vt:lpstr>DIRAC Web Interface</vt:lpstr>
      <vt:lpstr>Purposes of DIRAC web interface  </vt:lpstr>
      <vt:lpstr>PowerPoint 演示文稿</vt:lpstr>
      <vt:lpstr>Proxy upload </vt:lpstr>
      <vt:lpstr>Check status of your proxy</vt:lpstr>
      <vt:lpstr>Job Launchpad</vt:lpstr>
      <vt:lpstr>Exercise: submit jobs</vt:lpstr>
      <vt:lpstr>Information of sites and SE</vt:lpstr>
      <vt:lpstr>Use parameters to submit multi-jobs</vt:lpstr>
      <vt:lpstr>Check your jobs</vt:lpstr>
      <vt:lpstr>PowerPoint 演示文稿</vt:lpstr>
      <vt:lpstr>Failed jobs</vt:lpstr>
      <vt:lpstr>Exercise: check jobs</vt:lpstr>
      <vt:lpstr>More exercises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III Software</dc:title>
  <dc:creator>Xiaomei</dc:creator>
  <cp:lastModifiedBy>unknown</cp:lastModifiedBy>
  <cp:revision>4536</cp:revision>
  <cp:lastPrinted>2016-09-30T09:17:22Z</cp:lastPrinted>
  <dcterms:created xsi:type="dcterms:W3CDTF">1999-05-22T11:36:26Z</dcterms:created>
  <dcterms:modified xsi:type="dcterms:W3CDTF">2023-02-02T07:30:44Z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</Properties>
</file>