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85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9" r:id="rId14"/>
    <p:sldId id="286" r:id="rId15"/>
    <p:sldId id="271" r:id="rId16"/>
    <p:sldId id="270" r:id="rId17"/>
    <p:sldId id="269" r:id="rId18"/>
    <p:sldId id="273" r:id="rId19"/>
    <p:sldId id="277" r:id="rId20"/>
    <p:sldId id="275" r:id="rId21"/>
    <p:sldId id="276" r:id="rId22"/>
    <p:sldId id="272" r:id="rId23"/>
    <p:sldId id="287" r:id="rId24"/>
    <p:sldId id="274" r:id="rId25"/>
    <p:sldId id="278" r:id="rId26"/>
    <p:sldId id="279" r:id="rId27"/>
    <p:sldId id="280" r:id="rId28"/>
    <p:sldId id="281" r:id="rId29"/>
    <p:sldId id="282" r:id="rId30"/>
    <p:sldId id="283" r:id="rId31"/>
    <p:sldId id="288" r:id="rId32"/>
    <p:sldId id="284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zh-CN"/>
    </a:defPPr>
    <a:lvl1pPr marL="0" lvl="0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1pPr>
    <a:lvl2pPr marL="457200" lvl="1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2pPr>
    <a:lvl3pPr marL="914400" lvl="2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3pPr>
    <a:lvl4pPr marL="1371600" lvl="3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4pPr>
    <a:lvl5pPr marL="1828800" lvl="4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5pPr>
    <a:lvl6pPr marL="2286000" lvl="5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6pPr>
    <a:lvl7pPr marL="2743200" lvl="6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7pPr>
    <a:lvl8pPr marL="3200400" lvl="7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8pPr>
    <a:lvl9pPr marL="3657600" lvl="8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8044203E-047F-41BB-B65D-2C4B4918EFFA}">
          <p14:sldIdLst>
            <p14:sldId id="256"/>
          </p14:sldIdLst>
        </p14:section>
        <p14:section name="Outline" id="{74A46BEC-A9DF-4E87-B79E-289C93CE9EC9}">
          <p14:sldIdLst>
            <p14:sldId id="257"/>
          </p14:sldIdLst>
        </p14:section>
        <p14:section name="Introduction" id="{3B80ADE9-933E-4826-B232-70F4E8B12528}">
          <p14:sldIdLst>
            <p14:sldId id="285"/>
            <p14:sldId id="258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59"/>
          </p14:sldIdLst>
        </p14:section>
        <p14:section name="CLI Commands" id="{447A8332-387C-40E2-BAB6-1645ADF2706D}">
          <p14:sldIdLst>
            <p14:sldId id="286"/>
            <p14:sldId id="271"/>
            <p14:sldId id="270"/>
            <p14:sldId id="269"/>
            <p14:sldId id="273"/>
            <p14:sldId id="277"/>
            <p14:sldId id="275"/>
            <p14:sldId id="276"/>
            <p14:sldId id="272"/>
          </p14:sldIdLst>
        </p14:section>
        <p14:section name="DMS Commands" id="{F029B0B7-EA00-409C-9F6F-DC7587F96DA4}">
          <p14:sldIdLst>
            <p14:sldId id="287"/>
            <p14:sldId id="274"/>
            <p14:sldId id="278"/>
            <p14:sldId id="279"/>
            <p14:sldId id="280"/>
            <p14:sldId id="281"/>
            <p14:sldId id="282"/>
            <p14:sldId id="283"/>
          </p14:sldIdLst>
        </p14:section>
        <p14:section name="Advanced Commands" id="{0C04962B-F88E-49A9-95A0-D9CECD93C483}">
          <p14:sldIdLst>
            <p14:sldId id="288"/>
            <p14:sldId id="284"/>
            <p14:sldId id="289"/>
            <p14:sldId id="290"/>
            <p14:sldId id="291"/>
            <p14:sldId id="292"/>
          </p14:sldIdLst>
        </p14:section>
        <p14:section name="Fin." id="{D4FC765C-2E60-40AA-9F2E-CF904099600C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719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0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3EA9F-BB46-41D1-8DCB-65B0B47E9234}" type="datetimeFigureOut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B16D-3E2C-4F7E-ABB1-3BC4A0935E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225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7CBEDAD4-5BCE-C2F2-3C8C-DBF6DDAE8B4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73" b="16225"/>
          <a:stretch/>
        </p:blipFill>
        <p:spPr bwMode="auto">
          <a:xfrm>
            <a:off x="5746867" y="3734245"/>
            <a:ext cx="3397128" cy="312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6">
            <a:extLst>
              <a:ext uri="{FF2B5EF4-FFF2-40B4-BE49-F238E27FC236}">
                <a16:creationId xmlns:a16="http://schemas.microsoft.com/office/drawing/2014/main" id="{4489084D-3F50-4BE4-A5A5-EEE1B4B07D6F}"/>
              </a:ext>
            </a:extLst>
          </p:cNvPr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3B8FFD6C-1D1E-4028-BE3D-949B5BF32E16}"/>
              </a:ext>
            </a:extLst>
          </p:cNvPr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38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none" spc="150" baseline="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 marL="342875" indent="0" algn="ctr">
              <a:buNone/>
              <a:defRPr sz="1800"/>
            </a:lvl2pPr>
            <a:lvl3pPr marL="685749" indent="0" algn="ctr">
              <a:buNone/>
              <a:defRPr sz="1800"/>
            </a:lvl3pPr>
            <a:lvl4pPr marL="1028624" indent="0" algn="ctr">
              <a:buNone/>
              <a:defRPr sz="1500"/>
            </a:lvl4pPr>
            <a:lvl5pPr marL="1371498" indent="0" algn="ctr">
              <a:buNone/>
              <a:defRPr sz="1500"/>
            </a:lvl5pPr>
            <a:lvl6pPr marL="1714373" indent="0" algn="ctr">
              <a:buNone/>
              <a:defRPr sz="1500"/>
            </a:lvl6pPr>
            <a:lvl7pPr marL="2057246" indent="0" algn="ctr">
              <a:buNone/>
              <a:defRPr sz="1500"/>
            </a:lvl7pPr>
            <a:lvl8pPr marL="2400120" indent="0" algn="ctr">
              <a:buNone/>
              <a:defRPr sz="1500"/>
            </a:lvl8pPr>
            <a:lvl9pPr marL="2742995" indent="0" algn="ctr">
              <a:buNone/>
              <a:defRPr sz="15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09960-656A-4E11-A0EC-677ACFE0F108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61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C4AD-D631-44A1-825C-08BEC0E6BBAB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665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43B9673C-9C38-4DE9-8C7D-4D299AD97306}"/>
              </a:ext>
            </a:extLst>
          </p:cNvPr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3AC94393-14B9-40A8-86DB-D253E95F69E3}"/>
              </a:ext>
            </a:extLst>
          </p:cNvPr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4791"/>
            <a:ext cx="1971675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75F4-8C42-4594-A331-92F4F1DA57EF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28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5474-84AC-4246-AB3C-454521EA8FC7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6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7E94C840-5B72-2D08-B6A4-685190FFD79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73" b="16225"/>
          <a:stretch/>
        </p:blipFill>
        <p:spPr bwMode="auto">
          <a:xfrm>
            <a:off x="5746867" y="3734245"/>
            <a:ext cx="3397128" cy="312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38A9D31A-FD79-4CEA-803D-A3B5BF45C0CD}"/>
              </a:ext>
            </a:extLst>
          </p:cNvPr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987697BF-0F56-4FF8-BEBD-EF5E3F745AF8}"/>
              </a:ext>
            </a:extLst>
          </p:cNvPr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none" spc="150" baseline="0">
                <a:solidFill>
                  <a:schemeClr val="tx2"/>
                </a:solidFill>
                <a:latin typeface="+mj-lt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E3C2-58DF-479D-B3AA-69856B1E0B8D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5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742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230288"/>
            <a:ext cx="3703320" cy="463881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230288"/>
            <a:ext cx="3703320" cy="463881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A60BE-F8F6-4045-B1AB-9AA57F5E371D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88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16"/>
            <a:ext cx="7543800" cy="8023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82565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012447"/>
            <a:ext cx="3703320" cy="38566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182565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012447"/>
            <a:ext cx="3703320" cy="38566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DF88-68D5-48EC-86C9-F9E1981CAEF7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945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16"/>
            <a:ext cx="7543800" cy="8023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784A-9143-49E1-815A-5B2A53CBF5F0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41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BDEF5AD-04D7-4469-B7D0-3719C04FF675}"/>
              </a:ext>
            </a:extLst>
          </p:cNvPr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FEEF4D8-38FE-405A-A2C0-DD8A7CFFCC50}"/>
              </a:ext>
            </a:extLst>
          </p:cNvPr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43E8C-10E9-4C26-AC26-7A6FA0ADF62A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70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43" y="731520"/>
            <a:ext cx="5009393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875" indent="0">
              <a:buNone/>
              <a:defRPr sz="900"/>
            </a:lvl2pPr>
            <a:lvl3pPr marL="685749" indent="0">
              <a:buNone/>
              <a:defRPr sz="750"/>
            </a:lvl3pPr>
            <a:lvl4pPr marL="1028624" indent="0">
              <a:buNone/>
              <a:defRPr sz="675"/>
            </a:lvl4pPr>
            <a:lvl5pPr marL="1371498" indent="0">
              <a:buNone/>
              <a:defRPr sz="675"/>
            </a:lvl5pPr>
            <a:lvl6pPr marL="1714373" indent="0">
              <a:buNone/>
              <a:defRPr sz="675"/>
            </a:lvl6pPr>
            <a:lvl7pPr marL="2057246" indent="0">
              <a:buNone/>
              <a:defRPr sz="675"/>
            </a:lvl7pPr>
            <a:lvl8pPr marL="2400120" indent="0">
              <a:buNone/>
              <a:defRPr sz="675"/>
            </a:lvl8pPr>
            <a:lvl9pPr marL="2742995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40" y="6459798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A943A47-9F3A-4D0C-AF07-E9CBAB764E1C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9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1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875" indent="0">
              <a:buNone/>
              <a:defRPr sz="900"/>
            </a:lvl2pPr>
            <a:lvl3pPr marL="685749" indent="0">
              <a:buNone/>
              <a:defRPr sz="750"/>
            </a:lvl3pPr>
            <a:lvl4pPr marL="1028624" indent="0">
              <a:buNone/>
              <a:defRPr sz="675"/>
            </a:lvl4pPr>
            <a:lvl5pPr marL="1371498" indent="0">
              <a:buNone/>
              <a:defRPr sz="675"/>
            </a:lvl5pPr>
            <a:lvl6pPr marL="1714373" indent="0">
              <a:buNone/>
              <a:defRPr sz="675"/>
            </a:lvl6pPr>
            <a:lvl7pPr marL="2057246" indent="0">
              <a:buNone/>
              <a:defRPr sz="675"/>
            </a:lvl7pPr>
            <a:lvl8pPr marL="2400120" indent="0">
              <a:buNone/>
              <a:defRPr sz="675"/>
            </a:lvl8pPr>
            <a:lvl9pPr marL="2742995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FA02-9427-41C2-BCCF-691A21B45232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79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87AC85C-2068-C134-8E4D-CA45C7DEBE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306" y="99075"/>
            <a:ext cx="1085391" cy="100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16"/>
            <a:ext cx="7543800" cy="8023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231068"/>
            <a:ext cx="7543801" cy="46380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7" y="645979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FFFFFF"/>
                </a:solidFill>
              </a:defRPr>
            </a:lvl1pPr>
          </a:lstStyle>
          <a:p>
            <a:fld id="{35B6B4D6-84C5-4BB1-A10F-334AD76DBD55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0" y="6459798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50" y="6459798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FFFFFF"/>
                </a:solidFill>
              </a:defRPr>
            </a:lvl1pPr>
          </a:lstStyle>
          <a:p>
            <a:fld id="{49E4DD85-438F-44A4-A5F3-B811264C73D4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106077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97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749" rtl="0" eaLnBrk="1" latinLnBrk="0" hangingPunct="1">
        <a:lnSpc>
          <a:spcPct val="85000"/>
        </a:lnSpc>
        <a:spcBef>
          <a:spcPct val="0"/>
        </a:spcBef>
        <a:buNone/>
        <a:defRPr sz="3600" b="1" kern="1200" spc="-38" baseline="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68576" indent="-68576" algn="l" defTabSz="685749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b="1" kern="1200">
          <a:solidFill>
            <a:schemeClr val="accent2">
              <a:lumMod val="7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288015" indent="-137150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600" b="1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425165" indent="-137150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accent2">
              <a:lumMod val="7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562314" indent="-137150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699464" indent="-137150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824939" indent="-171438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4928" indent="-171438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4916" indent="-171438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4906" indent="-171438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dirac.readthedocs.io/en/latest/CodeDocumentation/DataManagementSystem/Client/DataManager.html" TargetMode="External"/><Relationship Id="rId2" Type="http://schemas.openxmlformats.org/officeDocument/2006/relationships/hyperlink" Target="https://dirac.readthedocs.io/en/latest/CodeDocumentation/Resources/Catalog/FileCatalogClien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844F10-A97A-44E8-AF5B-35A864555D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Data Management System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6D317-F929-4A9D-9CB9-36204F2B22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Xuantong</a:t>
            </a:r>
            <a:r>
              <a:rPr lang="en-US" altLang="zh-CN" dirty="0"/>
              <a:t> Zhang, CC-IHEP</a:t>
            </a:r>
          </a:p>
          <a:p>
            <a:r>
              <a:rPr lang="en-US" altLang="zh-CN" dirty="0"/>
              <a:t>On behalf of JUNO DCI group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DDF8C4F-5173-A85E-68E4-2C591BA5A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275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0E61FC-7814-96F5-AB09-15D6557F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Concepts</a:t>
            </a:r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7CCC0862-CF38-69DF-216A-AF027F3C89EA}"/>
              </a:ext>
            </a:extLst>
          </p:cNvPr>
          <p:cNvSpPr/>
          <p:nvPr/>
        </p:nvSpPr>
        <p:spPr>
          <a:xfrm>
            <a:off x="754379" y="1213734"/>
            <a:ext cx="7680961" cy="5047652"/>
          </a:xfrm>
          <a:prstGeom prst="roundRect">
            <a:avLst>
              <a:gd name="adj" fmla="val 9243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流程图: 离页连接符 5">
            <a:extLst>
              <a:ext uri="{FF2B5EF4-FFF2-40B4-BE49-F238E27FC236}">
                <a16:creationId xmlns:a16="http://schemas.microsoft.com/office/drawing/2014/main" id="{DF2A6F25-A802-A4B7-BE7C-82600868C2F2}"/>
              </a:ext>
            </a:extLst>
          </p:cNvPr>
          <p:cNvSpPr/>
          <p:nvPr/>
        </p:nvSpPr>
        <p:spPr>
          <a:xfrm>
            <a:off x="3631187" y="1905154"/>
            <a:ext cx="1881626" cy="67302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Local cluster</a:t>
            </a:r>
            <a:endParaRPr lang="zh-CN" altLang="en-US" dirty="0"/>
          </a:p>
        </p:txBody>
      </p:sp>
      <p:sp>
        <p:nvSpPr>
          <p:cNvPr id="7" name="流程图: 过程 6">
            <a:extLst>
              <a:ext uri="{FF2B5EF4-FFF2-40B4-BE49-F238E27FC236}">
                <a16:creationId xmlns:a16="http://schemas.microsoft.com/office/drawing/2014/main" id="{264D34AA-D540-E02A-996F-B2E9489CD6FE}"/>
              </a:ext>
            </a:extLst>
          </p:cNvPr>
          <p:cNvSpPr/>
          <p:nvPr/>
        </p:nvSpPr>
        <p:spPr>
          <a:xfrm>
            <a:off x="3610290" y="1351592"/>
            <a:ext cx="1923420" cy="457532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want to download:</a:t>
            </a:r>
          </a:p>
          <a:p>
            <a:pPr algn="ctr"/>
            <a:r>
              <a:rPr lang="en-US" altLang="zh-CN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file.root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Courier" panose="02060409020205020404" pitchFamily="49" charset="0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66CE8CD-B6BE-3639-8E36-07DCCAB2EFF8}"/>
              </a:ext>
            </a:extLst>
          </p:cNvPr>
          <p:cNvSpPr/>
          <p:nvPr/>
        </p:nvSpPr>
        <p:spPr>
          <a:xfrm>
            <a:off x="3568087" y="3356740"/>
            <a:ext cx="2009220" cy="6763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DMS</a:t>
            </a:r>
            <a:endParaRPr lang="zh-CN" altLang="en-US" dirty="0"/>
          </a:p>
        </p:txBody>
      </p:sp>
      <p:sp>
        <p:nvSpPr>
          <p:cNvPr id="9" name="箭头: 下 8">
            <a:extLst>
              <a:ext uri="{FF2B5EF4-FFF2-40B4-BE49-F238E27FC236}">
                <a16:creationId xmlns:a16="http://schemas.microsoft.com/office/drawing/2014/main" id="{2973E3F3-184F-704D-6781-6D5FA426E343}"/>
              </a:ext>
            </a:extLst>
          </p:cNvPr>
          <p:cNvSpPr/>
          <p:nvPr/>
        </p:nvSpPr>
        <p:spPr>
          <a:xfrm>
            <a:off x="4436562" y="2674209"/>
            <a:ext cx="270876" cy="569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磁盘 11">
            <a:extLst>
              <a:ext uri="{FF2B5EF4-FFF2-40B4-BE49-F238E27FC236}">
                <a16:creationId xmlns:a16="http://schemas.microsoft.com/office/drawing/2014/main" id="{4E54229A-A031-7660-45F2-D3797DC2977C}"/>
              </a:ext>
            </a:extLst>
          </p:cNvPr>
          <p:cNvSpPr/>
          <p:nvPr/>
        </p:nvSpPr>
        <p:spPr>
          <a:xfrm>
            <a:off x="1352295" y="4804419"/>
            <a:ext cx="2278892" cy="6243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A</a:t>
            </a:r>
            <a:endParaRPr lang="zh-CN" altLang="en-US" dirty="0"/>
          </a:p>
        </p:txBody>
      </p:sp>
      <p:sp>
        <p:nvSpPr>
          <p:cNvPr id="13" name="流程图: 磁盘 12">
            <a:extLst>
              <a:ext uri="{FF2B5EF4-FFF2-40B4-BE49-F238E27FC236}">
                <a16:creationId xmlns:a16="http://schemas.microsoft.com/office/drawing/2014/main" id="{D74C5595-73AE-8337-E1D3-BCE917DE5169}"/>
              </a:ext>
            </a:extLst>
          </p:cNvPr>
          <p:cNvSpPr/>
          <p:nvPr/>
        </p:nvSpPr>
        <p:spPr>
          <a:xfrm>
            <a:off x="5523960" y="4804419"/>
            <a:ext cx="2278892" cy="6243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B</a:t>
            </a:r>
            <a:endParaRPr lang="zh-CN" altLang="en-US" dirty="0"/>
          </a:p>
        </p:txBody>
      </p:sp>
      <p:sp>
        <p:nvSpPr>
          <p:cNvPr id="14" name="流程图: 过程 13">
            <a:extLst>
              <a:ext uri="{FF2B5EF4-FFF2-40B4-BE49-F238E27FC236}">
                <a16:creationId xmlns:a16="http://schemas.microsoft.com/office/drawing/2014/main" id="{BDA590F2-6B41-16DC-5A58-45A77446E056}"/>
              </a:ext>
            </a:extLst>
          </p:cNvPr>
          <p:cNvSpPr/>
          <p:nvPr/>
        </p:nvSpPr>
        <p:spPr>
          <a:xfrm>
            <a:off x="1004635" y="5359370"/>
            <a:ext cx="2968700" cy="269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root://A/B/C/file.root</a:t>
            </a:r>
          </a:p>
        </p:txBody>
      </p:sp>
      <p:sp>
        <p:nvSpPr>
          <p:cNvPr id="15" name="流程图: 过程 14">
            <a:extLst>
              <a:ext uri="{FF2B5EF4-FFF2-40B4-BE49-F238E27FC236}">
                <a16:creationId xmlns:a16="http://schemas.microsoft.com/office/drawing/2014/main" id="{F16D23E7-844D-A50C-2335-B90BDC5731A8}"/>
              </a:ext>
            </a:extLst>
          </p:cNvPr>
          <p:cNvSpPr/>
          <p:nvPr/>
        </p:nvSpPr>
        <p:spPr>
          <a:xfrm>
            <a:off x="5257453" y="5363198"/>
            <a:ext cx="2789614" cy="269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https://D/E/file.root</a:t>
            </a:r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0FF8676C-F8BF-E5C8-5A92-31C92924BF7E}"/>
              </a:ext>
            </a:extLst>
          </p:cNvPr>
          <p:cNvSpPr/>
          <p:nvPr/>
        </p:nvSpPr>
        <p:spPr>
          <a:xfrm rot="2792566">
            <a:off x="3627218" y="4106293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下 17">
            <a:extLst>
              <a:ext uri="{FF2B5EF4-FFF2-40B4-BE49-F238E27FC236}">
                <a16:creationId xmlns:a16="http://schemas.microsoft.com/office/drawing/2014/main" id="{A9B421D7-E311-C36B-BDEE-C44B7686358A}"/>
              </a:ext>
            </a:extLst>
          </p:cNvPr>
          <p:cNvSpPr/>
          <p:nvPr/>
        </p:nvSpPr>
        <p:spPr>
          <a:xfrm rot="18831947">
            <a:off x="5246604" y="4105500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4B48F2D-DDCF-3B10-F745-E4B709D2D688}"/>
              </a:ext>
            </a:extLst>
          </p:cNvPr>
          <p:cNvSpPr/>
          <p:nvPr/>
        </p:nvSpPr>
        <p:spPr>
          <a:xfrm>
            <a:off x="5174767" y="2393653"/>
            <a:ext cx="3911828" cy="163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Example: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Replicate 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juno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/user/z/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zhangxt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f.root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 </a:t>
            </a:r>
            <a:r>
              <a:rPr lang="en-US" altLang="zh-CN" sz="1400" dirty="0">
                <a:solidFill>
                  <a:srgbClr val="262626"/>
                </a:solidFill>
              </a:rPr>
              <a:t>from IHEP-JUNOEOS to JINR-EOS, then there will be 3 replicas,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1 replica in IHEP-JUNOEOS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,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1 replica in CNAF-STORM,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00000"/>
                </a:solidFill>
              </a:rPr>
              <a:t>1 new replica in JINR-EOS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</p:txBody>
      </p:sp>
      <p:sp>
        <p:nvSpPr>
          <p:cNvPr id="4" name="箭头: 左右 3">
            <a:extLst>
              <a:ext uri="{FF2B5EF4-FFF2-40B4-BE49-F238E27FC236}">
                <a16:creationId xmlns:a16="http://schemas.microsoft.com/office/drawing/2014/main" id="{08123D9A-A782-CC27-E581-53592C4944A4}"/>
              </a:ext>
            </a:extLst>
          </p:cNvPr>
          <p:cNvSpPr/>
          <p:nvPr/>
        </p:nvSpPr>
        <p:spPr>
          <a:xfrm>
            <a:off x="3792338" y="4955779"/>
            <a:ext cx="1570471" cy="248404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标注: 线形 18">
            <a:extLst>
              <a:ext uri="{FF2B5EF4-FFF2-40B4-BE49-F238E27FC236}">
                <a16:creationId xmlns:a16="http://schemas.microsoft.com/office/drawing/2014/main" id="{E38CBEB7-1CE8-8FC4-F331-046EE9920B5F}"/>
              </a:ext>
            </a:extLst>
          </p:cNvPr>
          <p:cNvSpPr/>
          <p:nvPr/>
        </p:nvSpPr>
        <p:spPr>
          <a:xfrm>
            <a:off x="522186" y="2123081"/>
            <a:ext cx="2801818" cy="1305919"/>
          </a:xfrm>
          <a:prstGeom prst="borderCallout1">
            <a:avLst>
              <a:gd name="adj1" fmla="val 100099"/>
              <a:gd name="adj2" fmla="val 72793"/>
              <a:gd name="adj3" fmla="val 226244"/>
              <a:gd name="adj4" fmla="val 14505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Replicate: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Copy files from A SE to B SE.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Will </a:t>
            </a:r>
            <a:r>
              <a:rPr lang="en-US" altLang="zh-CN" sz="1400" dirty="0">
                <a:solidFill>
                  <a:srgbClr val="C00000"/>
                </a:solidFill>
              </a:rPr>
              <a:t>create a new replicas in SE B</a:t>
            </a:r>
            <a:r>
              <a:rPr lang="en-US" altLang="zh-CN" sz="1400" dirty="0">
                <a:solidFill>
                  <a:srgbClr val="262626"/>
                </a:solidFill>
              </a:rPr>
              <a:t>, so files will have 2 replicas: one in SE A, one in SE B.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21823EDE-3E93-F7AC-A63C-E04DD4083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56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0E61FC-7814-96F5-AB09-15D6557F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Advanced DMS Concepts</a:t>
            </a:r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7CCC0862-CF38-69DF-216A-AF027F3C89EA}"/>
              </a:ext>
            </a:extLst>
          </p:cNvPr>
          <p:cNvSpPr/>
          <p:nvPr/>
        </p:nvSpPr>
        <p:spPr>
          <a:xfrm>
            <a:off x="754379" y="1213734"/>
            <a:ext cx="7680961" cy="5047652"/>
          </a:xfrm>
          <a:prstGeom prst="roundRect">
            <a:avLst>
              <a:gd name="adj" fmla="val 9243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流程图: 离页连接符 5">
            <a:extLst>
              <a:ext uri="{FF2B5EF4-FFF2-40B4-BE49-F238E27FC236}">
                <a16:creationId xmlns:a16="http://schemas.microsoft.com/office/drawing/2014/main" id="{DF2A6F25-A802-A4B7-BE7C-82600868C2F2}"/>
              </a:ext>
            </a:extLst>
          </p:cNvPr>
          <p:cNvSpPr/>
          <p:nvPr/>
        </p:nvSpPr>
        <p:spPr>
          <a:xfrm>
            <a:off x="3631187" y="1905154"/>
            <a:ext cx="1881626" cy="67302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Local cluster</a:t>
            </a:r>
            <a:endParaRPr lang="zh-CN" altLang="en-US" dirty="0"/>
          </a:p>
        </p:txBody>
      </p:sp>
      <p:sp>
        <p:nvSpPr>
          <p:cNvPr id="7" name="流程图: 过程 6">
            <a:extLst>
              <a:ext uri="{FF2B5EF4-FFF2-40B4-BE49-F238E27FC236}">
                <a16:creationId xmlns:a16="http://schemas.microsoft.com/office/drawing/2014/main" id="{264D34AA-D540-E02A-996F-B2E9489CD6FE}"/>
              </a:ext>
            </a:extLst>
          </p:cNvPr>
          <p:cNvSpPr/>
          <p:nvPr/>
        </p:nvSpPr>
        <p:spPr>
          <a:xfrm>
            <a:off x="3610290" y="1351592"/>
            <a:ext cx="1923420" cy="457532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want to download:</a:t>
            </a:r>
          </a:p>
          <a:p>
            <a:pPr algn="ctr"/>
            <a:r>
              <a:rPr lang="en-US" altLang="zh-CN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file.root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Courier" panose="02060409020205020404" pitchFamily="49" charset="0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66CE8CD-B6BE-3639-8E36-07DCCAB2EFF8}"/>
              </a:ext>
            </a:extLst>
          </p:cNvPr>
          <p:cNvSpPr/>
          <p:nvPr/>
        </p:nvSpPr>
        <p:spPr>
          <a:xfrm>
            <a:off x="3568087" y="3356740"/>
            <a:ext cx="2009220" cy="6763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DMS</a:t>
            </a:r>
            <a:endParaRPr lang="zh-CN" altLang="en-US" dirty="0"/>
          </a:p>
        </p:txBody>
      </p:sp>
      <p:sp>
        <p:nvSpPr>
          <p:cNvPr id="9" name="箭头: 下 8">
            <a:extLst>
              <a:ext uri="{FF2B5EF4-FFF2-40B4-BE49-F238E27FC236}">
                <a16:creationId xmlns:a16="http://schemas.microsoft.com/office/drawing/2014/main" id="{2973E3F3-184F-704D-6781-6D5FA426E343}"/>
              </a:ext>
            </a:extLst>
          </p:cNvPr>
          <p:cNvSpPr/>
          <p:nvPr/>
        </p:nvSpPr>
        <p:spPr>
          <a:xfrm>
            <a:off x="4436562" y="2674209"/>
            <a:ext cx="270876" cy="569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磁盘 11">
            <a:extLst>
              <a:ext uri="{FF2B5EF4-FFF2-40B4-BE49-F238E27FC236}">
                <a16:creationId xmlns:a16="http://schemas.microsoft.com/office/drawing/2014/main" id="{4E54229A-A031-7660-45F2-D3797DC2977C}"/>
              </a:ext>
            </a:extLst>
          </p:cNvPr>
          <p:cNvSpPr/>
          <p:nvPr/>
        </p:nvSpPr>
        <p:spPr>
          <a:xfrm>
            <a:off x="1352295" y="4804419"/>
            <a:ext cx="2278892" cy="6243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A</a:t>
            </a:r>
            <a:endParaRPr lang="zh-CN" altLang="en-US" dirty="0"/>
          </a:p>
        </p:txBody>
      </p:sp>
      <p:sp>
        <p:nvSpPr>
          <p:cNvPr id="13" name="流程图: 磁盘 12">
            <a:extLst>
              <a:ext uri="{FF2B5EF4-FFF2-40B4-BE49-F238E27FC236}">
                <a16:creationId xmlns:a16="http://schemas.microsoft.com/office/drawing/2014/main" id="{D74C5595-73AE-8337-E1D3-BCE917DE5169}"/>
              </a:ext>
            </a:extLst>
          </p:cNvPr>
          <p:cNvSpPr/>
          <p:nvPr/>
        </p:nvSpPr>
        <p:spPr>
          <a:xfrm>
            <a:off x="5523960" y="4804419"/>
            <a:ext cx="2278892" cy="6243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B</a:t>
            </a:r>
            <a:endParaRPr lang="zh-CN" altLang="en-US" dirty="0"/>
          </a:p>
        </p:txBody>
      </p:sp>
      <p:sp>
        <p:nvSpPr>
          <p:cNvPr id="14" name="流程图: 过程 13">
            <a:extLst>
              <a:ext uri="{FF2B5EF4-FFF2-40B4-BE49-F238E27FC236}">
                <a16:creationId xmlns:a16="http://schemas.microsoft.com/office/drawing/2014/main" id="{BDA590F2-6B41-16DC-5A58-45A77446E056}"/>
              </a:ext>
            </a:extLst>
          </p:cNvPr>
          <p:cNvSpPr/>
          <p:nvPr/>
        </p:nvSpPr>
        <p:spPr>
          <a:xfrm>
            <a:off x="1004635" y="5359370"/>
            <a:ext cx="2968700" cy="269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anose="02060409020205020404" pitchFamily="49" charset="0"/>
              </a:rPr>
              <a:t>root://A/B/C/file.root</a:t>
            </a:r>
          </a:p>
        </p:txBody>
      </p:sp>
      <p:sp>
        <p:nvSpPr>
          <p:cNvPr id="15" name="流程图: 过程 14">
            <a:extLst>
              <a:ext uri="{FF2B5EF4-FFF2-40B4-BE49-F238E27FC236}">
                <a16:creationId xmlns:a16="http://schemas.microsoft.com/office/drawing/2014/main" id="{F16D23E7-844D-A50C-2335-B90BDC5731A8}"/>
              </a:ext>
            </a:extLst>
          </p:cNvPr>
          <p:cNvSpPr/>
          <p:nvPr/>
        </p:nvSpPr>
        <p:spPr>
          <a:xfrm>
            <a:off x="5257453" y="5363198"/>
            <a:ext cx="2789614" cy="269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anose="02060409020205020404" pitchFamily="49" charset="0"/>
              </a:rPr>
              <a:t>https://D/E/file.root</a:t>
            </a:r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0FF8676C-F8BF-E5C8-5A92-31C92924BF7E}"/>
              </a:ext>
            </a:extLst>
          </p:cNvPr>
          <p:cNvSpPr/>
          <p:nvPr/>
        </p:nvSpPr>
        <p:spPr>
          <a:xfrm rot="2792566">
            <a:off x="3627218" y="4106293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下 17">
            <a:extLst>
              <a:ext uri="{FF2B5EF4-FFF2-40B4-BE49-F238E27FC236}">
                <a16:creationId xmlns:a16="http://schemas.microsoft.com/office/drawing/2014/main" id="{A9B421D7-E311-C36B-BDEE-C44B7686358A}"/>
              </a:ext>
            </a:extLst>
          </p:cNvPr>
          <p:cNvSpPr/>
          <p:nvPr/>
        </p:nvSpPr>
        <p:spPr>
          <a:xfrm rot="18831947">
            <a:off x="5246604" y="4105500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4B48F2D-DDCF-3B10-F745-E4B709D2D688}"/>
              </a:ext>
            </a:extLst>
          </p:cNvPr>
          <p:cNvSpPr/>
          <p:nvPr/>
        </p:nvSpPr>
        <p:spPr>
          <a:xfrm>
            <a:off x="5174767" y="2393653"/>
            <a:ext cx="3911828" cy="18861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Example: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LFN: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juno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/user/z/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zhangxt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f.root</a:t>
            </a:r>
            <a:r>
              <a:rPr lang="en-US" altLang="zh-CN" sz="1400" dirty="0">
                <a:solidFill>
                  <a:srgbClr val="262626"/>
                </a:solidFill>
              </a:rPr>
              <a:t>,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PFN:</a:t>
            </a:r>
          </a:p>
          <a:p>
            <a:pPr marL="216000" lvl="1" indent="-10800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262626"/>
                </a:solidFill>
              </a:rPr>
              <a:t>In IHEP-JUNOEOS,  </a:t>
            </a:r>
            <a:r>
              <a:rPr lang="en-US" altLang="zh-CN" sz="1200" dirty="0">
                <a:solidFill>
                  <a:srgbClr val="262626"/>
                </a:solidFill>
                <a:latin typeface="Courier" panose="02060409020205020404"/>
              </a:rPr>
              <a:t>http://junoeos01.ihep.ac.cn:1094//eos/juno/dirac/juno/user/z/zhangxt/f.root</a:t>
            </a:r>
            <a:r>
              <a:rPr lang="en-US" altLang="zh-CN" sz="1200" dirty="0">
                <a:solidFill>
                  <a:srgbClr val="262626"/>
                </a:solidFill>
              </a:rPr>
              <a:t>,</a:t>
            </a:r>
            <a:endParaRPr lang="en-US" altLang="zh-CN" sz="1200" dirty="0">
              <a:solidFill>
                <a:srgbClr val="262626"/>
              </a:solidFill>
              <a:latin typeface="Courier" panose="02060409020205020404"/>
            </a:endParaRPr>
          </a:p>
          <a:p>
            <a:pPr marL="216000" lvl="1" indent="-10800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262626"/>
                </a:solidFill>
              </a:rPr>
              <a:t>In CNAF-STORM, </a:t>
            </a:r>
            <a:r>
              <a:rPr lang="en-US" altLang="zh-CN" sz="1200" dirty="0">
                <a:solidFill>
                  <a:srgbClr val="262626"/>
                </a:solidFill>
                <a:latin typeface="Courier" panose="02060409020205020404"/>
              </a:rPr>
              <a:t>root://xfer-archive-03.cr.cnaf.infn.it:1094//production/storm/dirac/juno/user/z/zhangxt/f.root</a:t>
            </a:r>
            <a:r>
              <a:rPr lang="en-US" altLang="zh-CN" sz="1200" dirty="0">
                <a:solidFill>
                  <a:srgbClr val="262626"/>
                </a:solidFill>
              </a:rPr>
              <a:t>.</a:t>
            </a:r>
          </a:p>
        </p:txBody>
      </p:sp>
      <p:sp>
        <p:nvSpPr>
          <p:cNvPr id="4" name="箭头: 左右 3">
            <a:extLst>
              <a:ext uri="{FF2B5EF4-FFF2-40B4-BE49-F238E27FC236}">
                <a16:creationId xmlns:a16="http://schemas.microsoft.com/office/drawing/2014/main" id="{08123D9A-A782-CC27-E581-53592C4944A4}"/>
              </a:ext>
            </a:extLst>
          </p:cNvPr>
          <p:cNvSpPr/>
          <p:nvPr/>
        </p:nvSpPr>
        <p:spPr>
          <a:xfrm>
            <a:off x="3792338" y="4955779"/>
            <a:ext cx="1570471" cy="2484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标注: 线形 18">
            <a:extLst>
              <a:ext uri="{FF2B5EF4-FFF2-40B4-BE49-F238E27FC236}">
                <a16:creationId xmlns:a16="http://schemas.microsoft.com/office/drawing/2014/main" id="{E38CBEB7-1CE8-8FC4-F331-046EE9920B5F}"/>
              </a:ext>
            </a:extLst>
          </p:cNvPr>
          <p:cNvSpPr/>
          <p:nvPr/>
        </p:nvSpPr>
        <p:spPr>
          <a:xfrm>
            <a:off x="522186" y="2123081"/>
            <a:ext cx="2801818" cy="1432008"/>
          </a:xfrm>
          <a:prstGeom prst="borderCallout1">
            <a:avLst>
              <a:gd name="adj1" fmla="val 99785"/>
              <a:gd name="adj2" fmla="val 48792"/>
              <a:gd name="adj3" fmla="val 231275"/>
              <a:gd name="adj4" fmla="val 6778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Physical File Name (PFN):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File name actually exists in SE, usually is </a:t>
            </a:r>
            <a:r>
              <a:rPr lang="en-US" altLang="zh-CN" sz="1400" dirty="0">
                <a:solidFill>
                  <a:srgbClr val="C00000"/>
                </a:solidFill>
              </a:rPr>
              <a:t>a protocol URL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Can be accessed by </a:t>
            </a:r>
            <a:r>
              <a:rPr lang="en-US" altLang="zh-CN" sz="1400" dirty="0">
                <a:solidFill>
                  <a:srgbClr val="C00000"/>
                </a:solidFill>
              </a:rPr>
              <a:t>Grid tools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00000"/>
                </a:solidFill>
              </a:rPr>
              <a:t>1 replicas has 1 PFN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Useful for </a:t>
            </a:r>
            <a:r>
              <a:rPr lang="en-US" altLang="zh-CN" sz="1400" dirty="0">
                <a:solidFill>
                  <a:srgbClr val="C00000"/>
                </a:solidFill>
              </a:rPr>
              <a:t>advanced users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79E4385D-9019-6A86-7F5D-59129D51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046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7FD7FD-B7C0-64D7-6DAE-5B3B6EF1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Training Contents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0B3419F-E9A5-8168-488B-8272B30197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dirty="0"/>
              <a:t>Learning data management methods:</a:t>
            </a:r>
          </a:p>
          <a:p>
            <a:pPr lvl="1"/>
            <a:r>
              <a:rPr lang="en-US" altLang="zh-CN" dirty="0"/>
              <a:t>List files,</a:t>
            </a:r>
          </a:p>
          <a:p>
            <a:pPr lvl="1"/>
            <a:r>
              <a:rPr lang="en-US" altLang="zh-CN" dirty="0"/>
              <a:t>Upload files,</a:t>
            </a:r>
          </a:p>
          <a:p>
            <a:pPr lvl="1"/>
            <a:r>
              <a:rPr lang="en-US" altLang="zh-CN" dirty="0"/>
              <a:t>Download files,</a:t>
            </a:r>
          </a:p>
          <a:p>
            <a:pPr lvl="1"/>
            <a:r>
              <a:rPr lang="en-US" altLang="zh-CN" dirty="0"/>
              <a:t>Set metadata for files,</a:t>
            </a:r>
          </a:p>
          <a:p>
            <a:pPr lvl="1"/>
            <a:r>
              <a:rPr lang="en-US" altLang="zh-CN" dirty="0"/>
              <a:t>Search files by metadata,</a:t>
            </a:r>
          </a:p>
          <a:p>
            <a:pPr lvl="1"/>
            <a:r>
              <a:rPr lang="en-US" altLang="zh-CN" dirty="0"/>
              <a:t>Transfer files, between SEs,</a:t>
            </a:r>
          </a:p>
          <a:p>
            <a:pPr lvl="1"/>
            <a:r>
              <a:rPr lang="en-US" altLang="zh-CN" dirty="0"/>
              <a:t>Transfer mass files by transfer job.</a:t>
            </a:r>
          </a:p>
          <a:p>
            <a:pPr lvl="1"/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F2FD2D1-0404-D7E9-6C9C-78733BA646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CN" dirty="0"/>
              <a:t>Learning data management tools:</a:t>
            </a:r>
          </a:p>
          <a:p>
            <a:pPr lvl="1"/>
            <a:r>
              <a:rPr lang="en-US" altLang="zh-CN" dirty="0"/>
              <a:t>File catalog command line interface,</a:t>
            </a:r>
          </a:p>
          <a:p>
            <a:pPr lvl="1"/>
            <a:r>
              <a:rPr lang="en-US" altLang="zh-CN" dirty="0"/>
              <a:t>Data management commands,</a:t>
            </a:r>
          </a:p>
          <a:p>
            <a:pPr lvl="1"/>
            <a:r>
              <a:rPr lang="en-US" altLang="zh-CN" dirty="0"/>
              <a:t>Data management Python API.</a:t>
            </a:r>
          </a:p>
          <a:p>
            <a:pPr lvl="1"/>
            <a:endParaRPr lang="en-US" altLang="zh-CN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183534D-C1F9-6681-0792-E4BD170FF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476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B74FA5-BC15-4A36-8F9F-4E234421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Preparation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46F8B2-0D18-4A8A-BD2D-2523704E3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Before we start, source DIRAC environment and ready the </a:t>
            </a:r>
            <a:r>
              <a:rPr lang="en-US" altLang="zh-CN" dirty="0" err="1"/>
              <a:t>dirac</a:t>
            </a:r>
            <a:r>
              <a:rPr lang="en-US" altLang="zh-CN" dirty="0"/>
              <a:t>-proxy.</a:t>
            </a:r>
          </a:p>
          <a:p>
            <a:pPr lvl="1"/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EF33569-7A8A-A4CA-9EA3-BF5A7BA4F852}"/>
              </a:ext>
            </a:extLst>
          </p:cNvPr>
          <p:cNvSpPr txBox="1"/>
          <p:nvPr/>
        </p:nvSpPr>
        <p:spPr>
          <a:xfrm>
            <a:off x="0" y="1907281"/>
            <a:ext cx="9144000" cy="4339650"/>
          </a:xfrm>
          <a:prstGeom prst="rect">
            <a:avLst/>
          </a:prstGeom>
          <a:solidFill>
            <a:srgbClr val="161719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source environment</a:t>
            </a:r>
          </a:p>
          <a:p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$ source /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cvmfs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/dcomputing.ihep.ac.cn/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/IHEPDIRAC/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bashrc</a:t>
            </a:r>
            <a:endParaRPr lang="en-US" altLang="zh-CN" sz="1200" dirty="0">
              <a:solidFill>
                <a:srgbClr val="EFF0F1"/>
              </a:solidFill>
              <a:highlight>
                <a:srgbClr val="161719"/>
              </a:highlight>
              <a:latin typeface="Consolas" panose="020B06090202040302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generate proxy</a:t>
            </a:r>
          </a:p>
          <a:p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-proxy-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init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-g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juno_user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Generating proxy...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Enter Certificate password: ******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Added VOMS attribute /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juno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Uploading proxy..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Proxy generated: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subject      : /C=CN/O=HEP/O=IHEP/OU=CC/CN=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Xuantong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Zhang/CN=30890023/CN=2909154912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issuer       : /C=CN/O=HEP/O=IHEP/OU=CC/CN=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Xuantong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Zhang/CN=30890023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identity     : /C=CN/O=HEP/O=IHEP/OU=CC/CN=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Xuantong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Zhang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timeleft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    : 23:53:59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DIRAC group  :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juno_user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path         : /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tmp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/x509up_u10664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username     :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xzhang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properties   :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NormalUser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,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JobMonitor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VOMS         : True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VOMS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fqan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   : ['/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']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Proxies uploaded: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DN                                         | Group | Until (GMT)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/C=CN/O=HEP/O=IHEP/OU=CC/CN=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Xuantong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Zhang |  | 2023/09/06 08:42</a:t>
            </a:r>
            <a:endParaRPr lang="zh-CN" altLang="en-US" sz="1100" dirty="0">
              <a:latin typeface="Consolas" panose="020B0609020204030204" pitchFamily="49" charset="0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F908C3-5B8F-1193-E173-C5EBACBAE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9360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CCF7BE2E-E2EE-5FFA-012A-3DFAC497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Command Line Interface</a:t>
            </a:r>
            <a:endParaRPr lang="zh-CN" altLang="en-US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39F58F55-6948-82D2-8D98-627DAFE3DF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2871207-67EE-354C-EC94-61BA6CD4E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3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515ADC-B588-9A77-9481-C99F747D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Command Line Interface (CLI)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354ECA-9677-B41B-695F-E5759D749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DFC Command Line Interface (CLI) </a:t>
            </a:r>
            <a:r>
              <a:rPr lang="en-US" altLang="zh-CN" dirty="0"/>
              <a:t>is used to perform all data management operations. </a:t>
            </a:r>
          </a:p>
          <a:p>
            <a:pPr lvl="1"/>
            <a:r>
              <a:rPr lang="en-US" altLang="zh-CN" dirty="0"/>
              <a:t>A file-system-liked command line interface.</a:t>
            </a:r>
          </a:p>
          <a:p>
            <a:pPr lvl="2"/>
            <a:r>
              <a:rPr lang="en-US" altLang="zh-CN" dirty="0"/>
              <a:t>Similar as EOS command line interface.</a:t>
            </a:r>
          </a:p>
          <a:p>
            <a:pPr lvl="1"/>
            <a:r>
              <a:rPr lang="en-US" altLang="zh-CN" dirty="0"/>
              <a:t>Supply basic file management commands,</a:t>
            </a:r>
          </a:p>
          <a:p>
            <a:pPr lvl="2"/>
            <a:r>
              <a:rPr lang="en-US" altLang="zh-CN" dirty="0"/>
              <a:t>cd, ls, rm, </a:t>
            </a:r>
            <a:r>
              <a:rPr lang="en-US" altLang="zh-CN" dirty="0" err="1"/>
              <a:t>mkdir</a:t>
            </a:r>
            <a:r>
              <a:rPr lang="en-US" altLang="zh-CN" dirty="0"/>
              <a:t>, </a:t>
            </a:r>
            <a:r>
              <a:rPr lang="en-US" altLang="zh-CN" dirty="0" err="1"/>
              <a:t>chown</a:t>
            </a:r>
            <a:r>
              <a:rPr lang="en-US" altLang="zh-CN" dirty="0"/>
              <a:t>…</a:t>
            </a:r>
          </a:p>
          <a:p>
            <a:pPr lvl="1"/>
            <a:r>
              <a:rPr lang="en-US" altLang="zh-CN" dirty="0"/>
              <a:t>Supply Grid file management commands,</a:t>
            </a:r>
          </a:p>
          <a:p>
            <a:pPr lvl="2"/>
            <a:r>
              <a:rPr lang="en-US" altLang="zh-CN" dirty="0"/>
              <a:t>replicas, replicate, </a:t>
            </a:r>
            <a:r>
              <a:rPr lang="en-US" altLang="zh-CN" dirty="0" err="1"/>
              <a:t>mata</a:t>
            </a:r>
            <a:r>
              <a:rPr lang="en-US" altLang="zh-CN" dirty="0"/>
              <a:t>, dataset…</a:t>
            </a:r>
          </a:p>
          <a:p>
            <a:r>
              <a:rPr lang="en-US" altLang="zh-CN" dirty="0"/>
              <a:t>Note:</a:t>
            </a:r>
          </a:p>
          <a:p>
            <a:pPr lvl="1"/>
            <a:r>
              <a:rPr lang="en-US" altLang="zh-CN" dirty="0"/>
              <a:t>DFC CLI recommended for basic file upload/copy and browsing LFN, please </a:t>
            </a:r>
            <a:r>
              <a:rPr lang="en-US" altLang="zh-CN" dirty="0">
                <a:solidFill>
                  <a:srgbClr val="C00000"/>
                </a:solidFill>
              </a:rPr>
              <a:t>do not use it to remove files.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21A4895-A5CE-4FB3-D1E1-6735BE84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319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CD5F91-58AB-6F14-6727-FFA4C3AFC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Command Line Interface (CLI)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C0A2C4-EC9C-690B-149D-5938B8C00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C00000"/>
                </a:solidFill>
              </a:rPr>
              <a:t>Try it: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Start the CLI with the DIRAC command,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Call for help of all commands,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Call for help of one specific command.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E08974-931E-8C88-C668-3D1E63CD6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16</a:t>
            </a:fld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6887D91-607C-709C-FF49-F1426DE89727}"/>
              </a:ext>
            </a:extLst>
          </p:cNvPr>
          <p:cNvSpPr txBox="1"/>
          <p:nvPr/>
        </p:nvSpPr>
        <p:spPr>
          <a:xfrm>
            <a:off x="0" y="2941125"/>
            <a:ext cx="9144000" cy="2862322"/>
          </a:xfrm>
          <a:prstGeom prst="rect">
            <a:avLst/>
          </a:prstGeom>
          <a:solidFill>
            <a:srgbClr val="161719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(base) $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filecatalog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-cli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Starting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FileCatalog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client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FC:/&gt;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FC:/&gt; help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Available commands: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EOF                 : Handler for EOF ( Ctrl D ) signal - perform quit</a:t>
            </a:r>
          </a:p>
          <a:p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…</a:t>
            </a:r>
          </a:p>
          <a:p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…</a:t>
            </a:r>
          </a:p>
          <a:p>
            <a:endParaRPr lang="en-US" altLang="zh-CN" sz="1200" dirty="0">
              <a:solidFill>
                <a:srgbClr val="EFF0F1"/>
              </a:solidFill>
              <a:highlight>
                <a:srgbClr val="161719"/>
              </a:highlight>
              <a:latin typeface="Consolas" panose="020B06090202040302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FC:/&gt; help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pwd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pwd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                :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rint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out the current directory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                     usage: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pwd</a:t>
            </a:r>
            <a:endParaRPr lang="en-US" altLang="zh-CN" sz="1200" dirty="0">
              <a:solidFill>
                <a:srgbClr val="EFF0F1"/>
              </a:solidFill>
              <a:highlight>
                <a:srgbClr val="161719"/>
              </a:highlight>
              <a:latin typeface="Consolas" panose="020B0609020204030204" pitchFamily="49" charset="0"/>
            </a:endParaRPr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28AFECB2-2488-8858-8F80-86A22A5F6AA9}"/>
              </a:ext>
            </a:extLst>
          </p:cNvPr>
          <p:cNvSpPr/>
          <p:nvPr/>
        </p:nvSpPr>
        <p:spPr>
          <a:xfrm>
            <a:off x="6845454" y="3036598"/>
            <a:ext cx="2252828" cy="345478"/>
          </a:xfrm>
          <a:prstGeom prst="wedgeRectCallout">
            <a:avLst>
              <a:gd name="adj1" fmla="val -69051"/>
              <a:gd name="adj2" fmla="val -396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Start CLI</a:t>
            </a:r>
            <a:endParaRPr lang="zh-CN" altLang="en-US" dirty="0"/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6846CCFC-DFF0-1956-FD19-845624D7B9DA}"/>
              </a:ext>
            </a:extLst>
          </p:cNvPr>
          <p:cNvSpPr/>
          <p:nvPr/>
        </p:nvSpPr>
        <p:spPr>
          <a:xfrm>
            <a:off x="2005320" y="3593488"/>
            <a:ext cx="3293215" cy="345478"/>
          </a:xfrm>
          <a:prstGeom prst="wedgeRectCallout">
            <a:avLst>
              <a:gd name="adj1" fmla="val -66483"/>
              <a:gd name="adj2" fmla="val -316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Call for help for all commands</a:t>
            </a:r>
            <a:endParaRPr lang="zh-CN" altLang="en-US" dirty="0"/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0E846816-366A-A9C4-050F-BFAB207FF921}"/>
              </a:ext>
            </a:extLst>
          </p:cNvPr>
          <p:cNvSpPr/>
          <p:nvPr/>
        </p:nvSpPr>
        <p:spPr>
          <a:xfrm>
            <a:off x="2245952" y="4729102"/>
            <a:ext cx="4063237" cy="345478"/>
          </a:xfrm>
          <a:prstGeom prst="wedgeRectCallout">
            <a:avLst>
              <a:gd name="adj1" fmla="val -66745"/>
              <a:gd name="adj2" fmla="val 45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Call for help for one specific command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2596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ABB1DA-0765-7D82-1E13-2F3E9C30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 Basic Commands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A2473F-DF85-6FD7-A06C-F1867FBA2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Basic file system commands:</a:t>
            </a:r>
          </a:p>
          <a:p>
            <a:pPr lvl="1"/>
            <a:r>
              <a:rPr lang="en-US" altLang="zh-CN" dirty="0"/>
              <a:t>Listing/changing/creating directory and changing ownership and permission, </a:t>
            </a:r>
          </a:p>
          <a:p>
            <a:pPr lvl="1"/>
            <a:r>
              <a:rPr lang="en-US" altLang="zh-CN" dirty="0"/>
              <a:t>Similar to Linux file system.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AE7FCA4-0851-42FD-7254-03EA4C6E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17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C3C7B58-FBE7-DE0D-2336-C2BBE941CB5D}"/>
              </a:ext>
            </a:extLst>
          </p:cNvPr>
          <p:cNvSpPr txBox="1"/>
          <p:nvPr/>
        </p:nvSpPr>
        <p:spPr>
          <a:xfrm>
            <a:off x="0" y="2426921"/>
            <a:ext cx="9144000" cy="3785652"/>
          </a:xfrm>
          <a:prstGeom prst="rect">
            <a:avLst/>
          </a:prstGeom>
          <a:solidFill>
            <a:srgbClr val="161719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cd &lt;path&gt;</a:t>
            </a: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      : cd -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FC:/&gt;cd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mkdir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&lt;path&gt;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mkdir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tutor</a:t>
            </a:r>
            <a:b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Successfully created directory: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/tutor</a:t>
            </a:r>
            <a:endParaRPr lang="en-US" altLang="zh-CN" sz="1200" dirty="0"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ls [-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ltrnSh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] &lt;path&gt;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&gt;ls –l cc422</a:t>
            </a:r>
            <a:b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rwxr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xr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-x 1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xzhang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juno_user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67 2021-04-22 08:20:46 cc422</a:t>
            </a:r>
            <a:endParaRPr lang="en-US" altLang="zh-CN" sz="1200" dirty="0"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endParaRPr lang="fr-FR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chmod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[-R] &lt;mode&gt; &lt;path&gt;</a:t>
            </a:r>
            <a:endParaRPr lang="fr-FR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fr-FR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FC:/&gt;chmod 600 cc422</a:t>
            </a:r>
          </a:p>
          <a:p>
            <a:endParaRPr lang="fr-FR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chown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[-R] &lt;owner&gt; &lt;path&gt;</a:t>
            </a:r>
            <a:endParaRPr lang="fr-FR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fr-FR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FC:/&gt;chown zhangxm cc422</a:t>
            </a:r>
          </a:p>
          <a:p>
            <a:endParaRPr lang="fr-FR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&gt;ls –l cc422</a:t>
            </a:r>
            <a:b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rw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------- 0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zhangxm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juno_user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67 2021-07-07 09:19:34 cc422</a:t>
            </a:r>
            <a:endParaRPr lang="en-US" altLang="zh-CN" sz="1200" dirty="0">
              <a:latin typeface="Consolas" panose="020B0609020204030204" pitchFamily="49" charset="0"/>
              <a:cs typeface="Cascadia Mono" panose="020B0609020000020004" pitchFamily="49" charset="0"/>
            </a:endParaRPr>
          </a:p>
        </p:txBody>
      </p:sp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7FE5BE80-5476-46D6-24FC-9B1199551690}"/>
              </a:ext>
            </a:extLst>
          </p:cNvPr>
          <p:cNvSpPr/>
          <p:nvPr/>
        </p:nvSpPr>
        <p:spPr>
          <a:xfrm>
            <a:off x="3583090" y="2569085"/>
            <a:ext cx="2252828" cy="345478"/>
          </a:xfrm>
          <a:prstGeom prst="wedgeRectCallout">
            <a:avLst>
              <a:gd name="adj1" fmla="val -81258"/>
              <a:gd name="adj2" fmla="val 419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Change directory</a:t>
            </a:r>
            <a:endParaRPr lang="zh-CN" altLang="en-US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238FBAE3-8A03-2F2C-CF33-6CFA90C24E61}"/>
              </a:ext>
            </a:extLst>
          </p:cNvPr>
          <p:cNvSpPr/>
          <p:nvPr/>
        </p:nvSpPr>
        <p:spPr>
          <a:xfrm>
            <a:off x="6068213" y="3256261"/>
            <a:ext cx="2252828" cy="345478"/>
          </a:xfrm>
          <a:prstGeom prst="wedgeRectCallout">
            <a:avLst>
              <a:gd name="adj1" fmla="val -81258"/>
              <a:gd name="adj2" fmla="val 419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Create a directory</a:t>
            </a:r>
            <a:endParaRPr lang="zh-CN" altLang="en-US" dirty="0"/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E89F372E-E35A-A934-8F94-9571E9987C49}"/>
              </a:ext>
            </a:extLst>
          </p:cNvPr>
          <p:cNvSpPr/>
          <p:nvPr/>
        </p:nvSpPr>
        <p:spPr>
          <a:xfrm>
            <a:off x="6134705" y="3974269"/>
            <a:ext cx="2679286" cy="345478"/>
          </a:xfrm>
          <a:prstGeom prst="wedgeRectCallout">
            <a:avLst>
              <a:gd name="adj1" fmla="val -75612"/>
              <a:gd name="adj2" fmla="val 399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List a directory and files</a:t>
            </a:r>
            <a:endParaRPr lang="zh-CN" altLang="en-US" dirty="0"/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D02442F9-5A34-0B2A-8E60-A275ECA8D686}"/>
              </a:ext>
            </a:extLst>
          </p:cNvPr>
          <p:cNvSpPr/>
          <p:nvPr/>
        </p:nvSpPr>
        <p:spPr>
          <a:xfrm>
            <a:off x="4099649" y="4594203"/>
            <a:ext cx="3662438" cy="345478"/>
          </a:xfrm>
          <a:prstGeom prst="wedgeRectCallout">
            <a:avLst>
              <a:gd name="adj1" fmla="val -77401"/>
              <a:gd name="adj2" fmla="val 399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Change the permission of a file </a:t>
            </a:r>
            <a:endParaRPr lang="zh-CN" altLang="en-US" dirty="0"/>
          </a:p>
        </p:txBody>
      </p:sp>
      <p:sp>
        <p:nvSpPr>
          <p:cNvPr id="10" name="对话气泡: 矩形 9">
            <a:extLst>
              <a:ext uri="{FF2B5EF4-FFF2-40B4-BE49-F238E27FC236}">
                <a16:creationId xmlns:a16="http://schemas.microsoft.com/office/drawing/2014/main" id="{D7128A92-F5F6-B0B1-791C-C2759E215772}"/>
              </a:ext>
            </a:extLst>
          </p:cNvPr>
          <p:cNvSpPr/>
          <p:nvPr/>
        </p:nvSpPr>
        <p:spPr>
          <a:xfrm>
            <a:off x="4099648" y="5168447"/>
            <a:ext cx="3662438" cy="345478"/>
          </a:xfrm>
          <a:prstGeom prst="wedgeRectCallout">
            <a:avLst>
              <a:gd name="adj1" fmla="val -77401"/>
              <a:gd name="adj2" fmla="val 399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Change the ownership of a file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9707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7CB3FE-0EB6-72ED-0919-83981C98D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 File Copy Commands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1422FC-31FE-ACF2-4A05-01296682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File copy commands,</a:t>
            </a:r>
          </a:p>
          <a:p>
            <a:pPr lvl="1"/>
            <a:r>
              <a:rPr lang="en-US" altLang="zh-CN" dirty="0"/>
              <a:t>Upload a file from local and download a file to local.</a:t>
            </a:r>
          </a:p>
          <a:p>
            <a:pPr lvl="1"/>
            <a:r>
              <a:rPr lang="en-US" altLang="zh-CN" dirty="0"/>
              <a:t>Replicate files and show the replicas.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A6978A4-7E32-2A39-9585-24B4170AE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18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99887CE-EC85-5F9E-E077-98DE771D8287}"/>
              </a:ext>
            </a:extLst>
          </p:cNvPr>
          <p:cNvSpPr txBox="1"/>
          <p:nvPr/>
        </p:nvSpPr>
        <p:spPr>
          <a:xfrm>
            <a:off x="0" y="2124331"/>
            <a:ext cx="9144000" cy="4154984"/>
          </a:xfrm>
          <a:prstGeom prst="rect">
            <a:avLst/>
          </a:prstGeom>
          <a:solidFill>
            <a:srgbClr val="161719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# usage: </a:t>
            </a:r>
            <a:r>
              <a:rPr lang="it-IT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add &lt;lfn&gt; &lt;local_file&gt; &lt;SE&gt; [&lt;guid&gt;]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/tutor&gt;add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etc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/hostname IHEP-STORM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File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 successfully uploaded to the IHEP-STORM SE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# usage: get 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lfn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&gt; [&lt;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local_directory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&gt;]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/tutor&gt;get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File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 successfully downloaded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# usage: replicas 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lfn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&gt;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/tutor&gt;replicas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lfn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: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IHEP-STORM      srm://storm.ihep.ac.cn:8444/srm/managerv2?SFN=//juno/user/z/zhangxt/tutor/tutorupload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# usage: replicate &lt;LFN&gt; &lt;SE&gt; [&lt;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SourceSE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&gt;]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/tutor&gt;replicate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 CNAF-STORM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{'Failed': {},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 'Successful': {'/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': {'register': 0.05047893524169922,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                                                           'replicate': 11.522407054901123}}}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File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/tutor/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tutorupload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 PL" panose="020B0609020000020004" pitchFamily="49" charset="0"/>
              </a:rPr>
              <a:t> successfully replicated to the CNAF-STORM SE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</p:txBody>
      </p:sp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74A381F4-6F7F-4CE8-DFD4-D6D39CD8368A}"/>
              </a:ext>
            </a:extLst>
          </p:cNvPr>
          <p:cNvSpPr/>
          <p:nvPr/>
        </p:nvSpPr>
        <p:spPr>
          <a:xfrm>
            <a:off x="5897535" y="1891864"/>
            <a:ext cx="2778951" cy="345478"/>
          </a:xfrm>
          <a:prstGeom prst="wedgeRectCallout">
            <a:avLst>
              <a:gd name="adj1" fmla="val -67593"/>
              <a:gd name="adj2" fmla="val 479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Upload a local file to a SE</a:t>
            </a:r>
            <a:endParaRPr lang="zh-CN" altLang="en-US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A73472FF-0375-D3F6-B429-B62F1787A228}"/>
              </a:ext>
            </a:extLst>
          </p:cNvPr>
          <p:cNvSpPr/>
          <p:nvPr/>
        </p:nvSpPr>
        <p:spPr>
          <a:xfrm>
            <a:off x="5210016" y="2815452"/>
            <a:ext cx="3260216" cy="345478"/>
          </a:xfrm>
          <a:prstGeom prst="wedgeRectCallout">
            <a:avLst>
              <a:gd name="adj1" fmla="val -64953"/>
              <a:gd name="adj2" fmla="val 379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Download a local file to a SE</a:t>
            </a:r>
            <a:endParaRPr lang="zh-CN" altLang="en-US" dirty="0"/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E3B92C43-DB97-C577-3213-F300155CA1B1}"/>
              </a:ext>
            </a:extLst>
          </p:cNvPr>
          <p:cNvSpPr/>
          <p:nvPr/>
        </p:nvSpPr>
        <p:spPr>
          <a:xfrm>
            <a:off x="5261407" y="3786061"/>
            <a:ext cx="2851315" cy="345478"/>
          </a:xfrm>
          <a:prstGeom prst="wedgeRectCallout">
            <a:avLst>
              <a:gd name="adj1" fmla="val -71279"/>
              <a:gd name="adj2" fmla="val 439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Show replicas of a file</a:t>
            </a:r>
            <a:endParaRPr lang="zh-CN" altLang="en-US" dirty="0"/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E18B5B16-93D1-98D9-F929-DDD53FEAD6F5}"/>
              </a:ext>
            </a:extLst>
          </p:cNvPr>
          <p:cNvSpPr/>
          <p:nvPr/>
        </p:nvSpPr>
        <p:spPr>
          <a:xfrm>
            <a:off x="5961216" y="4926162"/>
            <a:ext cx="2997154" cy="345478"/>
          </a:xfrm>
          <a:prstGeom prst="wedgeRectCallout">
            <a:avLst>
              <a:gd name="adj1" fmla="val -68127"/>
              <a:gd name="adj2" fmla="val 63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Replicate file between 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8451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220986-4263-8A7D-FC26-F20EA3CFE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 Commands Exercise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D35087-9E78-1171-41FE-0F707710F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Try it: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Change directory to the users path: 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/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juno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/user/</a:t>
            </a:r>
            <a:r>
              <a:rPr lang="en-US" altLang="zh-CN" dirty="0"/>
              <a:t>,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Create your own personal path by your username in DIRAC under coordinate first letter path,</a:t>
            </a:r>
            <a:r>
              <a:rPr lang="zh-CN" altLang="en-US" dirty="0"/>
              <a:t> </a:t>
            </a:r>
            <a:r>
              <a:rPr lang="en-US" altLang="zh-CN" dirty="0"/>
              <a:t>like: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/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juno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/user/y/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yourname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/</a:t>
            </a:r>
            <a:r>
              <a:rPr lang="en-US" altLang="zh-CN" dirty="0"/>
              <a:t>,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Upload a random file from local to IHEP-JUNOEOS by your own path.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Show replicas of your uploaded file.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Replicate the uploaded file to CNAF-STORM.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Show again the replicas of your uploaded file.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Download your file to a local path.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7D29E42-663D-1BB4-7728-098841E4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19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0361516-734F-2D1D-0452-A3C2C69DA93A}"/>
              </a:ext>
            </a:extLst>
          </p:cNvPr>
          <p:cNvSpPr/>
          <p:nvPr/>
        </p:nvSpPr>
        <p:spPr>
          <a:xfrm>
            <a:off x="5043472" y="4280496"/>
            <a:ext cx="3635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Exercise Time</a:t>
            </a:r>
            <a:endParaRPr lang="zh-CN" altLang="en-US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6781E45-E7D8-F631-C9E2-28AD1F04B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942" y="3864942"/>
            <a:ext cx="4220513" cy="2894628"/>
          </a:xfrm>
          <a:prstGeom prst="rect">
            <a:avLst/>
          </a:prstGeom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DA4B86E3-D059-BA43-BB93-C952098DFC86}"/>
              </a:ext>
            </a:extLst>
          </p:cNvPr>
          <p:cNvCxnSpPr>
            <a:cxnSpLocks/>
          </p:cNvCxnSpPr>
          <p:nvPr/>
        </p:nvCxnSpPr>
        <p:spPr>
          <a:xfrm flipH="1">
            <a:off x="2454442" y="6006577"/>
            <a:ext cx="1258159" cy="66483"/>
          </a:xfrm>
          <a:prstGeom prst="straightConnector1">
            <a:avLst/>
          </a:prstGeom>
          <a:ln w="63500">
            <a:solidFill>
              <a:srgbClr val="FF0000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46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1BD0D3-F05E-4153-9797-EE93D4EA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18DB6E-57B3-44AB-AF0F-D989889F9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zh-CN" dirty="0"/>
              <a:t>Introduction,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/>
              <a:t>Using DMS with DFC CLI,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/>
              <a:t>Using DMS with DIRAC DMS Commands,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/>
              <a:t>Using DMS with API,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30680C-103C-1D0F-C22C-AC97BFF4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4622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112BE8-220C-ED36-F765-734FE54D9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 Metadata Commands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CCF58B-CFD0-0162-A9CD-6567356BE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Metadata methods:</a:t>
            </a:r>
          </a:p>
          <a:p>
            <a:pPr lvl="1"/>
            <a:r>
              <a:rPr lang="en-US" altLang="zh-CN" b="1" dirty="0"/>
              <a:t>Metadata is `</a:t>
            </a:r>
            <a:r>
              <a:rPr lang="en-US" altLang="zh-CN" b="1" dirty="0">
                <a:solidFill>
                  <a:srgbClr val="C00000"/>
                </a:solidFill>
              </a:rPr>
              <a:t>the data that provide information about other data</a:t>
            </a:r>
            <a:r>
              <a:rPr lang="en-US" altLang="zh-CN" b="1" dirty="0"/>
              <a:t>`, like:</a:t>
            </a:r>
          </a:p>
          <a:p>
            <a:pPr lvl="2"/>
            <a:r>
              <a:rPr lang="en-US" altLang="zh-CN" dirty="0"/>
              <a:t>Size, created/modified time, ownership, permission, </a:t>
            </a:r>
            <a:r>
              <a:rPr lang="en-US" altLang="zh-CN" dirty="0" err="1"/>
              <a:t>guid</a:t>
            </a:r>
            <a:r>
              <a:rPr lang="en-US" altLang="zh-CN" dirty="0"/>
              <a:t>, checksum……</a:t>
            </a:r>
          </a:p>
          <a:p>
            <a:pPr lvl="1"/>
            <a:r>
              <a:rPr lang="en-US" altLang="zh-CN" dirty="0"/>
              <a:t>In DFC, besides standard metadata, metadata system </a:t>
            </a:r>
            <a:r>
              <a:rPr lang="en-US" altLang="zh-CN" b="1" dirty="0"/>
              <a:t>supports user defining their own metadata</a:t>
            </a:r>
            <a:r>
              <a:rPr lang="en-US" altLang="zh-CN" dirty="0"/>
              <a:t> on both file and directory.</a:t>
            </a:r>
          </a:p>
          <a:p>
            <a:r>
              <a:rPr lang="en-US" altLang="zh-CN" dirty="0"/>
              <a:t>DFC supports:</a:t>
            </a:r>
          </a:p>
          <a:p>
            <a:pPr lvl="1"/>
            <a:r>
              <a:rPr lang="en-US" altLang="zh-CN" dirty="0"/>
              <a:t>Create metadata index,</a:t>
            </a:r>
          </a:p>
          <a:p>
            <a:pPr lvl="1"/>
            <a:r>
              <a:rPr lang="en-US" altLang="zh-CN" dirty="0"/>
              <a:t>Set/remove metadata to a metadata index,</a:t>
            </a:r>
          </a:p>
          <a:p>
            <a:pPr lvl="1"/>
            <a:r>
              <a:rPr lang="en-US" altLang="zh-CN" dirty="0"/>
              <a:t>Find file/path by metadata.</a:t>
            </a:r>
          </a:p>
          <a:p>
            <a:r>
              <a:rPr lang="en-US" altLang="zh-CN" dirty="0"/>
              <a:t>Note: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File metadata and directory metadata is different.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DF9F7A4-3BAA-8C18-C45C-86EA613E8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0490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112BE8-220C-ED36-F765-734FE54D9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 Metadata Commands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DF9F7A4-3BAA-8C18-C45C-86EA613E8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21</a:t>
            </a:fld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58C4B52-76CF-938C-9B62-AD3241BD4EB6}"/>
              </a:ext>
            </a:extLst>
          </p:cNvPr>
          <p:cNvSpPr txBox="1"/>
          <p:nvPr/>
        </p:nvSpPr>
        <p:spPr>
          <a:xfrm>
            <a:off x="0" y="1498689"/>
            <a:ext cx="9144000" cy="3785652"/>
          </a:xfrm>
          <a:prstGeom prst="rect">
            <a:avLst/>
          </a:prstGeom>
          <a:solidFill>
            <a:srgbClr val="161719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it-IT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 show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meta show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FileMetaFields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: {'count': 'INT', 'status': 'INT', '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userdata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': 'INT’, ……}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DirectoryMetaFields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: {'test1': 'VARCHAR(128)', 'test0': ‘INT’, ……}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meta index [-d|-f|-r] 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metaname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[&lt;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metatype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&gt;]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&gt;meta index –f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tutorMetaName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string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Added metadata field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tutorMetaName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of type string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meta set &lt;path&gt; 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metaname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metavalue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[&lt;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metaname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metavalue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...]</a:t>
            </a:r>
            <a:endParaRPr lang="it-IT" altLang="zh-CN" sz="1200" dirty="0">
              <a:solidFill>
                <a:schemeClr val="tx2">
                  <a:lumMod val="60000"/>
                  <a:lumOff val="40000"/>
                </a:schemeClr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meta set ccc2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tutorMetaName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tutorMetaValue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/ccc2 {'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tutorMetaName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': '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tutorMetaValue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’}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meta get [-e] [&lt;path&gt;]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meta get ccc2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tutorMetaName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: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tutorMetaValue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   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vo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: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endParaRPr lang="en-US" altLang="zh-CN" sz="1200" dirty="0">
              <a:solidFill>
                <a:schemeClr val="tx2">
                  <a:lumMod val="60000"/>
                  <a:lumOff val="40000"/>
                </a:schemeClr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it-IT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 remove &lt;path&gt; &lt;metaname&gt; [&lt;metaname&gt; ...]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FC:/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meta remove ccc2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tutorMetaName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 PL" panose="020B0609020000020004" pitchFamily="49" charset="0"/>
            </a:endParaRPr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48ACE061-B563-F8AD-A852-2ACA0CD15915}"/>
              </a:ext>
            </a:extLst>
          </p:cNvPr>
          <p:cNvSpPr/>
          <p:nvPr/>
        </p:nvSpPr>
        <p:spPr>
          <a:xfrm>
            <a:off x="6365049" y="1519314"/>
            <a:ext cx="2778951" cy="345478"/>
          </a:xfrm>
          <a:prstGeom prst="wedgeRectCallout">
            <a:avLst>
              <a:gd name="adj1" fmla="val -67593"/>
              <a:gd name="adj2" fmla="val 479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Show all meta indices</a:t>
            </a:r>
            <a:endParaRPr lang="zh-CN" altLang="en-US" dirty="0"/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DFCAB425-0776-E49F-9E8E-12FA6BC47B1F}"/>
              </a:ext>
            </a:extLst>
          </p:cNvPr>
          <p:cNvSpPr/>
          <p:nvPr/>
        </p:nvSpPr>
        <p:spPr>
          <a:xfrm>
            <a:off x="6365048" y="2463588"/>
            <a:ext cx="2778951" cy="345478"/>
          </a:xfrm>
          <a:prstGeom prst="wedgeRectCallout">
            <a:avLst>
              <a:gd name="adj1" fmla="val -67593"/>
              <a:gd name="adj2" fmla="val 479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Create a meta index</a:t>
            </a:r>
            <a:endParaRPr lang="zh-CN" altLang="en-US" dirty="0"/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1706F078-D3B4-420B-E57E-6396356FD390}"/>
              </a:ext>
            </a:extLst>
          </p:cNvPr>
          <p:cNvSpPr/>
          <p:nvPr/>
        </p:nvSpPr>
        <p:spPr>
          <a:xfrm>
            <a:off x="5986914" y="3601226"/>
            <a:ext cx="3157085" cy="345478"/>
          </a:xfrm>
          <a:prstGeom prst="wedgeRectCallout">
            <a:avLst>
              <a:gd name="adj1" fmla="val -66969"/>
              <a:gd name="adj2" fmla="val -21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Set a metadata for file/path</a:t>
            </a:r>
            <a:endParaRPr lang="zh-CN" altLang="en-US" dirty="0"/>
          </a:p>
        </p:txBody>
      </p:sp>
      <p:sp>
        <p:nvSpPr>
          <p:cNvPr id="10" name="对话气泡: 矩形 9">
            <a:extLst>
              <a:ext uri="{FF2B5EF4-FFF2-40B4-BE49-F238E27FC236}">
                <a16:creationId xmlns:a16="http://schemas.microsoft.com/office/drawing/2014/main" id="{388507B7-A43D-5E88-EF73-08DDA2C9ABF9}"/>
              </a:ext>
            </a:extLst>
          </p:cNvPr>
          <p:cNvSpPr/>
          <p:nvPr/>
        </p:nvSpPr>
        <p:spPr>
          <a:xfrm>
            <a:off x="5986915" y="4270044"/>
            <a:ext cx="3157085" cy="345478"/>
          </a:xfrm>
          <a:prstGeom prst="wedgeRectCallout">
            <a:avLst>
              <a:gd name="adj1" fmla="val -66969"/>
              <a:gd name="adj2" fmla="val -21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Get all metadata for a file/path</a:t>
            </a:r>
            <a:endParaRPr lang="zh-CN" altLang="en-US" dirty="0"/>
          </a:p>
        </p:txBody>
      </p:sp>
      <p:sp>
        <p:nvSpPr>
          <p:cNvPr id="11" name="对话气泡: 矩形 10">
            <a:extLst>
              <a:ext uri="{FF2B5EF4-FFF2-40B4-BE49-F238E27FC236}">
                <a16:creationId xmlns:a16="http://schemas.microsoft.com/office/drawing/2014/main" id="{17F2FB8C-3D1F-6762-3E35-D6A13FC0D033}"/>
              </a:ext>
            </a:extLst>
          </p:cNvPr>
          <p:cNvSpPr/>
          <p:nvPr/>
        </p:nvSpPr>
        <p:spPr>
          <a:xfrm>
            <a:off x="5603279" y="4852493"/>
            <a:ext cx="3540720" cy="345478"/>
          </a:xfrm>
          <a:prstGeom prst="wedgeRectCallout">
            <a:avLst>
              <a:gd name="adj1" fmla="val -60173"/>
              <a:gd name="adj2" fmla="val 240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remove a metadata for a file/path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3745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220986-4263-8A7D-FC26-F20EA3CFE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 Commands Exercise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D35087-9E78-1171-41FE-0F707710F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Try extended exercise: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Try to add a random meta value for meta name of `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tutorMetaName</a:t>
            </a:r>
            <a:r>
              <a:rPr lang="en-US" altLang="zh-CN" dirty="0"/>
              <a:t>` to your file.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Use `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help find</a:t>
            </a:r>
            <a:r>
              <a:rPr lang="en-US" altLang="zh-CN" dirty="0"/>
              <a:t>` command to learn how to search files by metadata.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Find your file by `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find</a:t>
            </a:r>
            <a:r>
              <a:rPr lang="en-US" altLang="zh-CN" dirty="0"/>
              <a:t>` command.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7D29E42-663D-1BB4-7728-098841E4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22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19FAF58-78BC-C6DF-A79D-1E085B196630}"/>
              </a:ext>
            </a:extLst>
          </p:cNvPr>
          <p:cNvSpPr/>
          <p:nvPr/>
        </p:nvSpPr>
        <p:spPr>
          <a:xfrm>
            <a:off x="5043472" y="4280496"/>
            <a:ext cx="3635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Exercise Time</a:t>
            </a:r>
            <a:endParaRPr lang="zh-CN" altLang="en-US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5320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31916A07-0C56-77A4-8C19-FF7AC6AB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Management System Commands</a:t>
            </a:r>
            <a:endParaRPr lang="zh-CN" altLang="en-US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D3AAFC15-2E79-C20C-BE20-7BA5806583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226EDAD-B689-D700-6E91-EBFE5BDC7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339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D47A49-105A-2377-5B8A-888DFC360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2800" dirty="0"/>
              <a:t>Data Management System Commands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8B54FF-BA32-C506-FE0D-C6411916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Data Management System Commands (DMS commands) are a series of Linux commands for data management.</a:t>
            </a:r>
          </a:p>
          <a:p>
            <a:pPr lvl="1"/>
            <a:r>
              <a:rPr lang="en-US" altLang="zh-CN" dirty="0"/>
              <a:t>Supply similar commands as CLI,</a:t>
            </a:r>
          </a:p>
          <a:p>
            <a:pPr lvl="2"/>
            <a:r>
              <a:rPr lang="en-US" altLang="zh-CN" dirty="0"/>
              <a:t>upload/download/replicas/replicate/metadata…</a:t>
            </a:r>
          </a:p>
          <a:p>
            <a:pPr lvl="1"/>
            <a:r>
              <a:rPr lang="en-US" altLang="zh-CN" dirty="0"/>
              <a:t>Some advance commands,</a:t>
            </a:r>
          </a:p>
          <a:p>
            <a:pPr lvl="2"/>
            <a:r>
              <a:rPr lang="en-US" altLang="zh-CN" dirty="0">
                <a:solidFill>
                  <a:srgbClr val="C00000"/>
                </a:solidFill>
              </a:rPr>
              <a:t>Removing replicas</a:t>
            </a:r>
            <a:r>
              <a:rPr lang="en-US" altLang="zh-CN" dirty="0"/>
              <a:t>, resolving PFN, SE status…</a:t>
            </a:r>
          </a:p>
          <a:p>
            <a:pPr lvl="1"/>
            <a:r>
              <a:rPr lang="en-US" altLang="zh-CN" dirty="0"/>
              <a:t>Mass data management.</a:t>
            </a:r>
          </a:p>
          <a:p>
            <a:r>
              <a:rPr lang="en-US" altLang="zh-CN" dirty="0"/>
              <a:t>Try it:</a:t>
            </a:r>
          </a:p>
          <a:p>
            <a:pPr lvl="1"/>
            <a:r>
              <a:rPr lang="en-US" altLang="zh-CN" dirty="0"/>
              <a:t>Use `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dirac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dms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-xxx --help</a:t>
            </a:r>
            <a:r>
              <a:rPr lang="en-US" altLang="zh-CN" dirty="0"/>
              <a:t>` command to get command introduction.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A9AB01E-20F4-58C5-FD8E-82307A005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24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29438B7-D0E0-87F1-4803-334ACFC1754B}"/>
              </a:ext>
            </a:extLst>
          </p:cNvPr>
          <p:cNvSpPr txBox="1"/>
          <p:nvPr/>
        </p:nvSpPr>
        <p:spPr>
          <a:xfrm>
            <a:off x="0" y="3856122"/>
            <a:ext cx="9144000" cy="2308324"/>
          </a:xfrm>
          <a:prstGeom prst="rect">
            <a:avLst/>
          </a:prstGeom>
          <a:solidFill>
            <a:srgbClr val="161719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-add-file    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-get-file    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-remove-files</a:t>
            </a: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-catalog-metadata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dirac-dms-lfn-accessURL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-remove-replicas</a:t>
            </a: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-change-replica-status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-metadata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-replica-metadata</a:t>
            </a: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-clean-directory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-replicas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-replicate-and-register-request</a:t>
            </a: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-create-archive-request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-move-replica-request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-replicate-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-create-moving-request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dirac-dms-pfn-accessURL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-resolve-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guid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-create-removal-request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pfn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-metadata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-set-replica-status</a:t>
            </a: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-data-size   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-protocol-matrix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-show-se-status</a:t>
            </a: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-directory-sync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-put-and-register-request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-user-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lfns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filecatalog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-cli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-remove-catalog-files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-user-quota</a:t>
            </a:r>
          </a:p>
          <a:p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-find-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  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-remove-catalog-replicas</a:t>
            </a:r>
          </a:p>
        </p:txBody>
      </p:sp>
    </p:spTree>
    <p:extLst>
      <p:ext uri="{BB962C8B-B14F-4D97-AF65-F5344CB8AC3E}">
        <p14:creationId xmlns:p14="http://schemas.microsoft.com/office/powerpoint/2010/main" val="1457354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157048-425E-1B8E-F279-D6D31458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Basic Commands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0A2E55-1E07-0C48-6493-507457ED8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Basic file management command:</a:t>
            </a:r>
          </a:p>
          <a:p>
            <a:pPr lvl="1"/>
            <a:r>
              <a:rPr lang="en-US" altLang="zh-CN" dirty="0"/>
              <a:t>Upload, download, replicate files.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A49B2BC-E763-2FB8-0C56-CAF432C72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25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3431522-DB8E-FF83-E3EB-F8F47877E277}"/>
              </a:ext>
            </a:extLst>
          </p:cNvPr>
          <p:cNvSpPr/>
          <p:nvPr/>
        </p:nvSpPr>
        <p:spPr>
          <a:xfrm>
            <a:off x="0" y="2009462"/>
            <a:ext cx="9144000" cy="4154984"/>
          </a:xfrm>
          <a:prstGeom prst="rect">
            <a:avLst/>
          </a:prstGeom>
          <a:solidFill>
            <a:srgbClr val="161719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-add-file [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option|cfgfile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] ... LFN Path SE [GUID]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-add-file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etc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 IHEP-STORM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Uploading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Successfully uploaded file to IHEP-STORM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-get-file [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option|cfgfile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] ... LFN ...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-get-file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{'Failed': {},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'Successful': {'/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/hostname': '/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afs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/ihep.ac.cn/users/z/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zhangxuantong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/hostname’}}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pPr lvl="0"/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-replicas [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option|cfgfile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] ... LFN ...</a:t>
            </a:r>
          </a:p>
          <a:p>
            <a:pPr lvl="0"/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-replicas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</a:t>
            </a:r>
          </a:p>
          <a:p>
            <a:pPr lvl="0"/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                          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StorageElement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URL</a:t>
            </a:r>
          </a:p>
          <a:p>
            <a:pPr lvl="0"/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================================================</a:t>
            </a:r>
          </a:p>
          <a:p>
            <a:pPr lvl="0"/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 IHEP-STORM     srm://storm.ihep.ac.cn:8444/srm/managerv2?SFN=//juno/user/z/zhangxt/hostname</a:t>
            </a:r>
            <a:endParaRPr lang="en-US" altLang="zh-CN" sz="1200" dirty="0">
              <a:solidFill>
                <a:prstClr val="black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pPr lvl="0"/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fr-FR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dirac-dms-replicate-lfn [option|cfgfile] ... LFN Dest [Source [Cache]]</a:t>
            </a:r>
            <a:endParaRPr lang="en-US" altLang="zh-CN" sz="1200" dirty="0">
              <a:solidFill>
                <a:schemeClr val="tx2">
                  <a:lumMod val="60000"/>
                  <a:lumOff val="40000"/>
                </a:schemeClr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pPr lvl="0"/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-replicate-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 CNAF-STORM</a:t>
            </a:r>
          </a:p>
          <a:p>
            <a:pPr lvl="0"/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{'Failed': {},</a:t>
            </a:r>
          </a:p>
          <a:p>
            <a:pPr lvl="0"/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'Successful': {'/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/hostname': {'register': 0.05473589897155762,</a:t>
            </a:r>
          </a:p>
          <a:p>
            <a:pPr lvl="0"/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                                                 'replicate': 11.213376998901367}}}</a:t>
            </a:r>
            <a:endParaRPr lang="en-US" altLang="zh-CN" sz="1200" dirty="0">
              <a:solidFill>
                <a:prstClr val="black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</p:txBody>
      </p:sp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FCEFDAAE-A797-E013-40B6-E3ED85EAE9F5}"/>
              </a:ext>
            </a:extLst>
          </p:cNvPr>
          <p:cNvSpPr/>
          <p:nvPr/>
        </p:nvSpPr>
        <p:spPr>
          <a:xfrm>
            <a:off x="6310046" y="1787446"/>
            <a:ext cx="2778951" cy="345478"/>
          </a:xfrm>
          <a:prstGeom prst="wedgeRectCallout">
            <a:avLst>
              <a:gd name="adj1" fmla="val -62892"/>
              <a:gd name="adj2" fmla="val 51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Upload a local file to a SE</a:t>
            </a:r>
            <a:endParaRPr lang="zh-CN" altLang="en-US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0E3484B8-CF07-33DE-7E2C-F1C76948106B}"/>
              </a:ext>
            </a:extLst>
          </p:cNvPr>
          <p:cNvSpPr/>
          <p:nvPr/>
        </p:nvSpPr>
        <p:spPr>
          <a:xfrm>
            <a:off x="6310046" y="2880668"/>
            <a:ext cx="2778951" cy="345478"/>
          </a:xfrm>
          <a:prstGeom prst="wedgeRectCallout">
            <a:avLst>
              <a:gd name="adj1" fmla="val -69077"/>
              <a:gd name="adj2" fmla="val 419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Download a file to local</a:t>
            </a:r>
            <a:endParaRPr lang="zh-CN" altLang="en-US" dirty="0"/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48F4E592-DFB8-F7D5-B1B3-9F0B7212A3C7}"/>
              </a:ext>
            </a:extLst>
          </p:cNvPr>
          <p:cNvSpPr/>
          <p:nvPr/>
        </p:nvSpPr>
        <p:spPr>
          <a:xfrm>
            <a:off x="6043290" y="3960135"/>
            <a:ext cx="3045707" cy="345478"/>
          </a:xfrm>
          <a:prstGeom prst="wedgeRectCallout">
            <a:avLst>
              <a:gd name="adj1" fmla="val -65060"/>
              <a:gd name="adj2" fmla="val 200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Show replicas of an LFN file</a:t>
            </a:r>
            <a:endParaRPr lang="zh-CN" altLang="en-US" dirty="0"/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F19C63AD-0CDD-EDFD-8ECF-D670ECF2EFDD}"/>
              </a:ext>
            </a:extLst>
          </p:cNvPr>
          <p:cNvSpPr/>
          <p:nvPr/>
        </p:nvSpPr>
        <p:spPr>
          <a:xfrm>
            <a:off x="6409735" y="5363987"/>
            <a:ext cx="2579572" cy="345478"/>
          </a:xfrm>
          <a:prstGeom prst="wedgeRectCallout">
            <a:avLst>
              <a:gd name="adj1" fmla="val -66659"/>
              <a:gd name="adj2" fmla="val -117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Replicate between 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3711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157048-425E-1B8E-F279-D6D31458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Remove Commands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0A2E55-1E07-0C48-6493-507457ED8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best replicas removal methods for data management:</a:t>
            </a:r>
          </a:p>
          <a:p>
            <a:pPr lvl="1"/>
            <a:r>
              <a:rPr lang="en-US" altLang="zh-CN" dirty="0"/>
              <a:t>Remove one replica, remove all replicas.</a:t>
            </a:r>
          </a:p>
          <a:p>
            <a:r>
              <a:rPr lang="en-US" altLang="zh-CN" dirty="0">
                <a:solidFill>
                  <a:srgbClr val="C00000"/>
                </a:solidFill>
              </a:rPr>
              <a:t>Remember to use this command to delete files.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A49B2BC-E763-2FB8-0C56-CAF432C72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26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3431522-DB8E-FF83-E3EB-F8F47877E277}"/>
              </a:ext>
            </a:extLst>
          </p:cNvPr>
          <p:cNvSpPr/>
          <p:nvPr/>
        </p:nvSpPr>
        <p:spPr>
          <a:xfrm>
            <a:off x="0" y="3083663"/>
            <a:ext cx="9144000" cy="1384995"/>
          </a:xfrm>
          <a:prstGeom prst="rect">
            <a:avLst/>
          </a:prstGeom>
          <a:solidFill>
            <a:srgbClr val="161719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-remove-replicas &lt;LFN |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fileContainingLFNs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SE [SE]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-remove-replicas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 CNAF-STORM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Successfully removed CNAF-STORM replica of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-remove-files &lt;LFN |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fileContainingLFNs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-remove-files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/hostname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Successfully removed 1 files</a:t>
            </a:r>
          </a:p>
        </p:txBody>
      </p:sp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FCEFDAAE-A797-E013-40B6-E3ED85EAE9F5}"/>
              </a:ext>
            </a:extLst>
          </p:cNvPr>
          <p:cNvSpPr/>
          <p:nvPr/>
        </p:nvSpPr>
        <p:spPr>
          <a:xfrm>
            <a:off x="5837035" y="2715101"/>
            <a:ext cx="3251962" cy="345478"/>
          </a:xfrm>
          <a:prstGeom prst="wedgeRectCallout">
            <a:avLst>
              <a:gd name="adj1" fmla="val -66909"/>
              <a:gd name="adj2" fmla="val 51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Remove one replica on one SE</a:t>
            </a:r>
            <a:endParaRPr lang="zh-CN" altLang="en-US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0E3484B8-CF07-33DE-7E2C-F1C76948106B}"/>
              </a:ext>
            </a:extLst>
          </p:cNvPr>
          <p:cNvSpPr/>
          <p:nvPr/>
        </p:nvSpPr>
        <p:spPr>
          <a:xfrm>
            <a:off x="5892036" y="3927357"/>
            <a:ext cx="3196961" cy="345478"/>
          </a:xfrm>
          <a:prstGeom prst="wedgeRectCallout">
            <a:avLst>
              <a:gd name="adj1" fmla="val -69077"/>
              <a:gd name="adj2" fmla="val 419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Remove all replicas on all 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119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655939-B4CE-469D-3628-CC9913475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Metadata Commands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3B50DE-5753-3BD5-7B0B-07FAD8C3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Querying files by metadata:</a:t>
            </a:r>
          </a:p>
          <a:p>
            <a:pPr lvl="1"/>
            <a:r>
              <a:rPr lang="en-US" altLang="zh-CN" dirty="0"/>
              <a:t>Search by metadata with key/value pair,</a:t>
            </a:r>
          </a:p>
          <a:p>
            <a:pPr lvl="1"/>
            <a:r>
              <a:rPr lang="en-US" altLang="zh-CN" dirty="0"/>
              <a:t>Search by path and size.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30844F7-FF75-B6B0-71C8-65F7A9EA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27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85B8F04-5E8D-42F8-45AA-13B2B67C3028}"/>
              </a:ext>
            </a:extLst>
          </p:cNvPr>
          <p:cNvSpPr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solidFill>
            <a:srgbClr val="161719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-find-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[options]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metaspec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[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metaspec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...]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-find-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Path=/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tutorMetaName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=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/ccc2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-find-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Path=/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 "Size&lt;30"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/ddd2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hhhh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…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…</a:t>
            </a:r>
            <a:endParaRPr lang="en-US" altLang="zh-CN" sz="1200" dirty="0">
              <a:solidFill>
                <a:prstClr val="black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</p:txBody>
      </p:sp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739CA079-DCBD-2BC1-067A-44A53405ACEA}"/>
              </a:ext>
            </a:extLst>
          </p:cNvPr>
          <p:cNvSpPr/>
          <p:nvPr/>
        </p:nvSpPr>
        <p:spPr>
          <a:xfrm>
            <a:off x="6296296" y="2481840"/>
            <a:ext cx="2778951" cy="345478"/>
          </a:xfrm>
          <a:prstGeom prst="wedgeRectCallout">
            <a:avLst>
              <a:gd name="adj1" fmla="val -62892"/>
              <a:gd name="adj2" fmla="val 51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Search by metadata</a:t>
            </a:r>
            <a:endParaRPr lang="zh-CN" altLang="en-US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E5BBE63E-E84C-4CF5-04D0-DEB6F9F23971}"/>
              </a:ext>
            </a:extLst>
          </p:cNvPr>
          <p:cNvSpPr/>
          <p:nvPr/>
        </p:nvSpPr>
        <p:spPr>
          <a:xfrm>
            <a:off x="6296295" y="3090566"/>
            <a:ext cx="2778951" cy="345478"/>
          </a:xfrm>
          <a:prstGeom prst="wedgeRectCallout">
            <a:avLst>
              <a:gd name="adj1" fmla="val -62892"/>
              <a:gd name="adj2" fmla="val 51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Search by path and size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5364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5C7BFB-420E-C030-95B1-45A21026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Commands Exercise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47242E-0501-B23D-0CB7-FB8636091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C00000"/>
                </a:solidFill>
              </a:rPr>
              <a:t>Try it: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Upload a local file to IHEP-JUNOEOS with `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dirac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dms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-add-file</a:t>
            </a:r>
            <a:r>
              <a:rPr lang="en-US" altLang="zh-CN" dirty="0"/>
              <a:t>`.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Use `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dirac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dms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filecatalog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-cli</a:t>
            </a:r>
            <a:r>
              <a:rPr lang="en-US" altLang="zh-CN" dirty="0"/>
              <a:t>` to see what you have uploaded.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Download this file by `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dirac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dms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-get-file</a:t>
            </a:r>
            <a:r>
              <a:rPr lang="en-US" altLang="zh-CN" dirty="0"/>
              <a:t>`.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Replicate this file to CNAF-STORM by `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dirac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dms</a:t>
            </a:r>
            <a:r>
              <a:rPr lang="en-US" altLang="zh-CN" dirty="0">
                <a:solidFill>
                  <a:srgbClr val="C00000"/>
                </a:solidFill>
                <a:latin typeface="Consolas" panose="020B0609020204030204" pitchFamily="49" charset="0"/>
              </a:rPr>
              <a:t>-replicate-</a:t>
            </a:r>
            <a:r>
              <a:rPr lang="en-US" altLang="zh-CN" dirty="0" err="1">
                <a:solidFill>
                  <a:srgbClr val="C00000"/>
                </a:solidFill>
                <a:latin typeface="Consolas" panose="020B0609020204030204" pitchFamily="49" charset="0"/>
              </a:rPr>
              <a:t>lfn</a:t>
            </a:r>
            <a:r>
              <a:rPr lang="en-US" altLang="zh-CN" dirty="0"/>
              <a:t>`.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Remove the replica on CNAF-STORM.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Remove all replicas on all SEs.</a:t>
            </a:r>
          </a:p>
          <a:p>
            <a:r>
              <a:rPr lang="en-US" altLang="zh-CN" dirty="0">
                <a:solidFill>
                  <a:srgbClr val="C00000"/>
                </a:solidFill>
              </a:rPr>
              <a:t>Try extended exercise: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Search your file with the metadata you set in the last section.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Search your file with path and size.</a:t>
            </a:r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38EF04-4382-CC53-CA60-0A0266980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28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8B4DDEF-990C-58A9-23BD-A76EB1C397BE}"/>
              </a:ext>
            </a:extLst>
          </p:cNvPr>
          <p:cNvSpPr/>
          <p:nvPr/>
        </p:nvSpPr>
        <p:spPr>
          <a:xfrm>
            <a:off x="5057223" y="5272989"/>
            <a:ext cx="3635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Exercise Time</a:t>
            </a:r>
            <a:endParaRPr lang="zh-CN" altLang="en-US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62307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F6B6EE-F7AA-5678-29D9-ED5EE9CB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Mass Files Commands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1900E9-0AFD-05F9-EAFA-D7C480350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 upload mass files,</a:t>
            </a:r>
          </a:p>
          <a:p>
            <a:pPr lvl="1"/>
            <a:r>
              <a:rPr lang="en-US" altLang="zh-CN" dirty="0"/>
              <a:t>Mass Files Management commands developed by DCI group,</a:t>
            </a:r>
          </a:p>
          <a:p>
            <a:pPr lvl="1"/>
            <a:r>
              <a:rPr lang="en-US" altLang="zh-CN" dirty="0"/>
              <a:t>Mass upload, mass removal.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D2371C5-7E85-E207-6367-41001E4CF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29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7BE49FD-277B-BE5F-1AE3-723686F9AE3D}"/>
              </a:ext>
            </a:extLst>
          </p:cNvPr>
          <p:cNvSpPr/>
          <p:nvPr/>
        </p:nvSpPr>
        <p:spPr>
          <a:xfrm>
            <a:off x="0" y="2551837"/>
            <a:ext cx="9144000" cy="3046988"/>
          </a:xfrm>
          <a:prstGeom prst="rect">
            <a:avLst/>
          </a:prstGeom>
          <a:solidFill>
            <a:srgbClr val="161719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ihepdirac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-add-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[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option|cfgfile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]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DFCDir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LocalDir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SE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ihepdirac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-add-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 bin/ IHEP-STORM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27 files will be added to DFC "/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/bin/"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27 files added to DFC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ihepdirac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-rm-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-replicas [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option|cfgfile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]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DFCDir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SE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ihepdirac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-rm-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-replicas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 CNAF-STORM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Removing replicas from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: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Removing replicas of 27 files from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"/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/bin/"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1 directories and 27 files deleted</a:t>
            </a:r>
            <a:endParaRPr lang="en-US" altLang="zh-CN" sz="1200" dirty="0"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ihepdirac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-rm-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[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option|cfgfile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]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DFCDir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ihepdirac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-rm-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-clean-directory &lt;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lfn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|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fileContainingLfns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&gt; &lt;SE&gt; &lt;status&gt;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-clean-directory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 IHEP-STORM```````</a:t>
            </a:r>
          </a:p>
        </p:txBody>
      </p:sp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D39E0D33-20D1-401B-6DBF-6C7FD2232920}"/>
              </a:ext>
            </a:extLst>
          </p:cNvPr>
          <p:cNvSpPr/>
          <p:nvPr/>
        </p:nvSpPr>
        <p:spPr>
          <a:xfrm>
            <a:off x="6296296" y="2481840"/>
            <a:ext cx="2778951" cy="345478"/>
          </a:xfrm>
          <a:prstGeom prst="wedgeRectCallout">
            <a:avLst>
              <a:gd name="adj1" fmla="val -62892"/>
              <a:gd name="adj2" fmla="val 51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Upload mass files</a:t>
            </a:r>
            <a:endParaRPr lang="zh-CN" altLang="en-US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38F0FDCF-D40F-4265-D407-8E4084BB0E65}"/>
              </a:ext>
            </a:extLst>
          </p:cNvPr>
          <p:cNvSpPr/>
          <p:nvPr/>
        </p:nvSpPr>
        <p:spPr>
          <a:xfrm>
            <a:off x="5513901" y="3101322"/>
            <a:ext cx="3561346" cy="345478"/>
          </a:xfrm>
          <a:prstGeom prst="wedgeRectCallout">
            <a:avLst>
              <a:gd name="adj1" fmla="val -62892"/>
              <a:gd name="adj2" fmla="val 51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Remove mass replicas on one SE</a:t>
            </a:r>
            <a:endParaRPr lang="zh-CN" altLang="en-US" dirty="0"/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B3EBBCF6-A334-A06A-9D41-DC8288B4F25A}"/>
              </a:ext>
            </a:extLst>
          </p:cNvPr>
          <p:cNvSpPr/>
          <p:nvPr/>
        </p:nvSpPr>
        <p:spPr>
          <a:xfrm>
            <a:off x="4840132" y="4564180"/>
            <a:ext cx="4303868" cy="345478"/>
          </a:xfrm>
          <a:prstGeom prst="wedgeRectCallout">
            <a:avLst>
              <a:gd name="adj1" fmla="val -62892"/>
              <a:gd name="adj2" fmla="val 519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Remove all files replicas in a path on all SEs</a:t>
            </a:r>
            <a:endParaRPr lang="zh-CN" altLang="en-US" dirty="0"/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DBB351B9-033B-F556-AF20-F18FC2196A61}"/>
              </a:ext>
            </a:extLst>
          </p:cNvPr>
          <p:cNvSpPr/>
          <p:nvPr/>
        </p:nvSpPr>
        <p:spPr>
          <a:xfrm>
            <a:off x="3609474" y="5665705"/>
            <a:ext cx="5534526" cy="345478"/>
          </a:xfrm>
          <a:prstGeom prst="wedgeRectCallout">
            <a:avLst>
              <a:gd name="adj1" fmla="val -62892"/>
              <a:gd name="adj2" fmla="val -495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Remove all files replicas </a:t>
            </a:r>
            <a:r>
              <a:rPr lang="en-US" altLang="zh-CN" b="1" dirty="0">
                <a:solidFill>
                  <a:srgbClr val="FF0000"/>
                </a:solidFill>
              </a:rPr>
              <a:t>recursively</a:t>
            </a:r>
            <a:r>
              <a:rPr lang="en-US" altLang="zh-CN" dirty="0"/>
              <a:t> in a path on one SE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136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27D1C49A-91DA-5122-9DF0-1295721C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3FB81E9-3DB5-F628-73EB-BCC830E8A0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9AC054A-BB05-220F-528F-9840693AB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58851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668593-A2F7-1BF4-DB96-D03D5F45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Command Exercise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C01FD6-3307-0D93-04DA-77266E0F1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Try it: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Upload all local files in a directory to your user path in IHEP-JUNOEOS.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Remove your replicas in IHEP-JUNOEOS.</a:t>
            </a:r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64B09E-76B9-9965-D299-3C84DD2EE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30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F7E9225-1302-42E8-A2E4-80ED47111D1A}"/>
              </a:ext>
            </a:extLst>
          </p:cNvPr>
          <p:cNvSpPr/>
          <p:nvPr/>
        </p:nvSpPr>
        <p:spPr>
          <a:xfrm>
            <a:off x="5057223" y="5272989"/>
            <a:ext cx="3635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Exercise Time</a:t>
            </a:r>
            <a:endParaRPr lang="zh-CN" altLang="en-US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8619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79418E4D-533B-C33C-FC97-AA5D3CA8F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Advanced Commands and Tricks</a:t>
            </a:r>
            <a:endParaRPr lang="zh-CN" altLang="en-US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6BD9C-5D85-941B-921D-EA86AC246E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B8D4C6-8D92-B8D1-FD8F-FAD56A394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357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D5C0B5-874C-14E8-B962-4740FDD2C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Mass File Transfer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2A5EE3-E9AA-7D26-D783-35905BC4F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Transformation request:</a:t>
            </a:r>
          </a:p>
          <a:p>
            <a:pPr lvl="1"/>
            <a:r>
              <a:rPr lang="en-US" altLang="zh-CN" dirty="0"/>
              <a:t>Supported file batch,</a:t>
            </a:r>
          </a:p>
          <a:p>
            <a:pPr lvl="2"/>
            <a:r>
              <a:rPr lang="en-US" altLang="zh-CN" dirty="0"/>
              <a:t>LFN directory path,</a:t>
            </a:r>
          </a:p>
          <a:p>
            <a:pPr lvl="2"/>
            <a:r>
              <a:rPr lang="en-US" altLang="zh-CN" dirty="0"/>
              <a:t>Metadata,</a:t>
            </a:r>
          </a:p>
          <a:p>
            <a:pPr lvl="1"/>
            <a:r>
              <a:rPr lang="en-US" altLang="zh-CN" dirty="0"/>
              <a:t>Needs to give a transfer request name.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A213A7C-E736-AE87-E476-9D6324E53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32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4EF5330-4AF7-9AC8-1218-9A58F9E521CF}"/>
              </a:ext>
            </a:extLst>
          </p:cNvPr>
          <p:cNvSpPr/>
          <p:nvPr/>
        </p:nvSpPr>
        <p:spPr>
          <a:xfrm>
            <a:off x="0" y="2756417"/>
            <a:ext cx="9144000" cy="1569660"/>
          </a:xfrm>
          <a:prstGeom prst="rect">
            <a:avLst/>
          </a:prstGeom>
          <a:solidFill>
            <a:srgbClr val="161719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ihepdirac-transformation-transfer-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TransferName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DFCDir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SourceSE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DestSE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ihepdirac-transformation-transfer-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transfer_jinr_ihep_2022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/production/muon/prd010 IHEP-JUNOEOS JINR-EOS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ihepdirac-transformation-transfer-metadata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TransformationName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MetaTransfer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TargetSE</a:t>
            </a:r>
            <a:endParaRPr lang="en-US" altLang="zh-CN" sz="1200" dirty="0">
              <a:solidFill>
                <a:schemeClr val="tx2">
                  <a:lumMod val="60000"/>
                  <a:lumOff val="40000"/>
                </a:schemeClr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ihepdirac-transformation-transfer-metadata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Meassurements_DAQ_CNAF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juno_transfer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=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Pmt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/container/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Meassurements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CNAF-STORM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3083754C-55F4-7360-5146-80DA73F2BA33}"/>
              </a:ext>
            </a:extLst>
          </p:cNvPr>
          <p:cNvSpPr/>
          <p:nvPr/>
        </p:nvSpPr>
        <p:spPr>
          <a:xfrm>
            <a:off x="6151917" y="2268850"/>
            <a:ext cx="2778951" cy="345478"/>
          </a:xfrm>
          <a:prstGeom prst="wedgeRectCallout">
            <a:avLst>
              <a:gd name="adj1" fmla="val -51017"/>
              <a:gd name="adj2" fmla="val 996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Transfer by directory</a:t>
            </a:r>
            <a:endParaRPr lang="zh-CN" altLang="en-US" dirty="0"/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F0979396-DC18-2C16-4232-C04B0DAF260C}"/>
              </a:ext>
            </a:extLst>
          </p:cNvPr>
          <p:cNvSpPr/>
          <p:nvPr/>
        </p:nvSpPr>
        <p:spPr>
          <a:xfrm>
            <a:off x="6035874" y="4035925"/>
            <a:ext cx="2778951" cy="345478"/>
          </a:xfrm>
          <a:prstGeom prst="wedgeRectCallout">
            <a:avLst>
              <a:gd name="adj1" fmla="val -49533"/>
              <a:gd name="adj2" fmla="val -103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Transfer by metadata</a:t>
            </a:r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D5ABDAE-2E53-9266-D2D3-39DD815B5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4710358"/>
            <a:ext cx="9144002" cy="840828"/>
          </a:xfrm>
          <a:prstGeom prst="rect">
            <a:avLst/>
          </a:prstGeom>
        </p:spPr>
      </p:pic>
      <p:sp>
        <p:nvSpPr>
          <p:cNvPr id="12" name="对话气泡: 矩形 11">
            <a:extLst>
              <a:ext uri="{FF2B5EF4-FFF2-40B4-BE49-F238E27FC236}">
                <a16:creationId xmlns:a16="http://schemas.microsoft.com/office/drawing/2014/main" id="{3E6EED8D-7D81-8917-81DA-6091700DEA9D}"/>
              </a:ext>
            </a:extLst>
          </p:cNvPr>
          <p:cNvSpPr/>
          <p:nvPr/>
        </p:nvSpPr>
        <p:spPr>
          <a:xfrm>
            <a:off x="4165527" y="5766594"/>
            <a:ext cx="4765339" cy="345478"/>
          </a:xfrm>
          <a:prstGeom prst="wedgeRectCallout">
            <a:avLst>
              <a:gd name="adj1" fmla="val -40485"/>
              <a:gd name="adj2" fmla="val -103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Transformation Monitor on DIRAC webpage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726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C8B77A-EF72-66C2-4242-B3C389F9E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Files Registering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C8048C-E429-ABF5-2318-29DD82AE8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 register file already in SE, but not in DIRAC file catalog.</a:t>
            </a:r>
          </a:p>
          <a:p>
            <a:r>
              <a:rPr lang="en-US" altLang="zh-CN" dirty="0"/>
              <a:t>Two conditions: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You have same files in local path.</a:t>
            </a:r>
          </a:p>
          <a:p>
            <a:pPr lvl="2"/>
            <a:r>
              <a:rPr lang="en-US" altLang="zh-CN" dirty="0"/>
              <a:t>E.g. upload files from local to EOS.</a:t>
            </a:r>
          </a:p>
          <a:p>
            <a:pPr lvl="2"/>
            <a:r>
              <a:rPr lang="en-US" altLang="zh-CN" dirty="0"/>
              <a:t>Use `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ihepdirac-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dms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-register-files</a:t>
            </a:r>
            <a:r>
              <a:rPr lang="en-US" altLang="zh-CN" dirty="0"/>
              <a:t>` and `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ihepdirac-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dms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-register-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dir</a:t>
            </a:r>
            <a:r>
              <a:rPr lang="en-US" altLang="zh-CN" dirty="0"/>
              <a:t>`.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You do not have same file in local path.</a:t>
            </a:r>
          </a:p>
          <a:p>
            <a:pPr lvl="2"/>
            <a:r>
              <a:rPr lang="en-US" altLang="zh-CN" dirty="0"/>
              <a:t>E.g. local jobs generate files directly into EOS.</a:t>
            </a:r>
          </a:p>
          <a:p>
            <a:pPr lvl="2"/>
            <a:r>
              <a:rPr lang="en-US" altLang="zh-CN" dirty="0"/>
              <a:t>Use `</a:t>
            </a:r>
            <a:r>
              <a:rPr lang="en-US" altLang="zh-CN" dirty="0">
                <a:latin typeface="Courier"/>
              </a:rPr>
              <a:t>ihepdirac-</a:t>
            </a:r>
            <a:r>
              <a:rPr lang="en-US" altLang="zh-CN" dirty="0" err="1">
                <a:latin typeface="Courier"/>
              </a:rPr>
              <a:t>dms</a:t>
            </a:r>
            <a:r>
              <a:rPr lang="en-US" altLang="zh-CN" dirty="0">
                <a:latin typeface="Courier"/>
              </a:rPr>
              <a:t>-scan-unregistered</a:t>
            </a:r>
            <a:r>
              <a:rPr lang="en-US" altLang="zh-CN" dirty="0"/>
              <a:t>`.</a:t>
            </a:r>
          </a:p>
          <a:p>
            <a:pPr lvl="2"/>
            <a:r>
              <a:rPr lang="en-US" altLang="zh-CN" dirty="0"/>
              <a:t>SRM SEs are not available.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C65C6D-E773-ED5C-B7E8-D13D357E8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33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CCF459C-F4F9-26DA-4339-607D6F7AAA82}"/>
              </a:ext>
            </a:extLst>
          </p:cNvPr>
          <p:cNvSpPr/>
          <p:nvPr/>
        </p:nvSpPr>
        <p:spPr>
          <a:xfrm>
            <a:off x="0" y="4057272"/>
            <a:ext cx="9144000" cy="1569660"/>
          </a:xfrm>
          <a:prstGeom prst="rect">
            <a:avLst/>
          </a:prstGeom>
          <a:solidFill>
            <a:srgbClr val="161719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ihepdirac-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-register-files /DFC/path /local/path /local/path/to/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filelist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TargetSE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ihepdirac-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-register-files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 ~/bin/ ~/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binlist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IHEP-JUNOEOS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ihepdirac-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-register-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/DFC/path /local/path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TargetSE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ihepdirac-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-register-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 ~/bin/ IHEP-JUNOEOS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usage: ihepdirac-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-scan-unregistered –r both /DFC/path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TargetSE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ihepdirac-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dms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-scan-unregistered –r both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/bin/ IHEP-JUNOEOS</a:t>
            </a:r>
          </a:p>
        </p:txBody>
      </p:sp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C317B678-CEBE-DA36-1BD1-ADFACE2AD80A}"/>
              </a:ext>
            </a:extLst>
          </p:cNvPr>
          <p:cNvSpPr/>
          <p:nvPr/>
        </p:nvSpPr>
        <p:spPr>
          <a:xfrm>
            <a:off x="5465773" y="3550081"/>
            <a:ext cx="3416967" cy="345478"/>
          </a:xfrm>
          <a:prstGeom prst="wedgeRectCallout">
            <a:avLst>
              <a:gd name="adj1" fmla="val -51017"/>
              <a:gd name="adj2" fmla="val 996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Register by local files and file list</a:t>
            </a:r>
            <a:endParaRPr lang="zh-CN" altLang="en-US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A4D42A20-BFA0-8B2E-6184-D5613692D1E8}"/>
              </a:ext>
            </a:extLst>
          </p:cNvPr>
          <p:cNvSpPr/>
          <p:nvPr/>
        </p:nvSpPr>
        <p:spPr>
          <a:xfrm>
            <a:off x="6499115" y="4472764"/>
            <a:ext cx="2534880" cy="345478"/>
          </a:xfrm>
          <a:prstGeom prst="wedgeRectCallout">
            <a:avLst>
              <a:gd name="adj1" fmla="val -67562"/>
              <a:gd name="adj2" fmla="val 45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Register by local files</a:t>
            </a:r>
            <a:endParaRPr lang="zh-CN" altLang="en-US" dirty="0"/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71D215E0-05CB-3951-41ED-428BD62AC3E1}"/>
              </a:ext>
            </a:extLst>
          </p:cNvPr>
          <p:cNvSpPr/>
          <p:nvPr/>
        </p:nvSpPr>
        <p:spPr>
          <a:xfrm>
            <a:off x="6499115" y="4996677"/>
            <a:ext cx="2534880" cy="345478"/>
          </a:xfrm>
          <a:prstGeom prst="wedgeRectCallout">
            <a:avLst>
              <a:gd name="adj1" fmla="val -67562"/>
              <a:gd name="adj2" fmla="val 45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Register by LFN path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03452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79B87D-EB06-19F7-32D4-43E9BC4D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Python APIs for Data Management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BC9191-90F2-E58C-55F2-A6D71786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Python APIs for DFC and DMS is supplied by DIRAC,</a:t>
            </a:r>
          </a:p>
          <a:p>
            <a:pPr lvl="1"/>
            <a:r>
              <a:rPr lang="en-US" altLang="zh-CN" dirty="0"/>
              <a:t>DFC API documentation: </a:t>
            </a:r>
            <a:r>
              <a:rPr lang="en-US" altLang="zh-CN" dirty="0" err="1">
                <a:hlinkClick r:id="rId2"/>
              </a:rPr>
              <a:t>FileCatalogClient</a:t>
            </a:r>
            <a:r>
              <a:rPr lang="en-US" altLang="zh-CN" dirty="0">
                <a:hlinkClick r:id="rId2"/>
              </a:rPr>
              <a:t> — DIRAC Documentation</a:t>
            </a:r>
            <a:endParaRPr lang="en-US" altLang="zh-CN" dirty="0"/>
          </a:p>
          <a:p>
            <a:pPr lvl="1"/>
            <a:r>
              <a:rPr lang="en-US" altLang="zh-CN" dirty="0"/>
              <a:t>DMS API documentation: </a:t>
            </a:r>
            <a:r>
              <a:rPr lang="en-US" altLang="zh-CN" dirty="0" err="1">
                <a:hlinkClick r:id="rId3"/>
              </a:rPr>
              <a:t>DataManager</a:t>
            </a:r>
            <a:r>
              <a:rPr lang="en-US" altLang="zh-CN" dirty="0">
                <a:hlinkClick r:id="rId3"/>
              </a:rPr>
              <a:t> — DIRAC Documentation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1CB394-FCC4-F9BB-5FDD-D1EA8F918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34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FDC2CF-91A2-2E17-4AC7-E0B66430380F}"/>
              </a:ext>
            </a:extLst>
          </p:cNvPr>
          <p:cNvSpPr/>
          <p:nvPr/>
        </p:nvSpPr>
        <p:spPr>
          <a:xfrm>
            <a:off x="0" y="2365400"/>
            <a:ext cx="9144000" cy="1015663"/>
          </a:xfrm>
          <a:prstGeom prst="rect">
            <a:avLst/>
          </a:prstGeom>
          <a:solidFill>
            <a:srgbClr val="161719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rgbClr val="9B59B6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from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DIRAC.Resources.Catalog.FileCatalogClient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dirty="0">
                <a:solidFill>
                  <a:srgbClr val="9B59B6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import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FileCatalogClient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fcc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=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FileCatalogClient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200" dirty="0">
                <a:solidFill>
                  <a:srgbClr val="ED1515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'</a:t>
            </a:r>
            <a:r>
              <a:rPr lang="en-US" altLang="zh-CN" sz="1200" dirty="0" err="1">
                <a:solidFill>
                  <a:srgbClr val="ED1515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DataManagement</a:t>
            </a:r>
            <a:r>
              <a:rPr lang="en-US" altLang="zh-CN" sz="1200" dirty="0">
                <a:solidFill>
                  <a:srgbClr val="ED1515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/</a:t>
            </a:r>
            <a:r>
              <a:rPr lang="en-US" altLang="zh-CN" sz="1200" dirty="0" err="1">
                <a:solidFill>
                  <a:srgbClr val="ED1515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FileCatalog</a:t>
            </a:r>
            <a:r>
              <a:rPr lang="en-US" altLang="zh-CN" sz="1200" dirty="0">
                <a:solidFill>
                  <a:srgbClr val="ED1515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'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)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9B59B6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from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DIRAC.DataManagementSystem.Client.DataManager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 </a:t>
            </a:r>
            <a:r>
              <a:rPr lang="en-US" altLang="zh-CN" sz="1200" dirty="0">
                <a:solidFill>
                  <a:srgbClr val="9B59B6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import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DataManager</a:t>
            </a:r>
            <a:b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</a:b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dm = </a:t>
            </a:r>
            <a:r>
              <a:rPr lang="en-US" altLang="zh-CN" sz="1200" dirty="0" err="1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DataManager</a:t>
            </a:r>
            <a:r>
              <a:rPr lang="en-US" altLang="zh-CN" sz="1200" dirty="0">
                <a:solidFill>
                  <a:srgbClr val="EFF0F1"/>
                </a:solidFill>
                <a:highlight>
                  <a:srgbClr val="161719"/>
                </a:highlight>
                <a:latin typeface="Consolas" panose="020B0609020204030204" pitchFamily="49" charset="0"/>
              </a:rPr>
              <a:t>()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</p:txBody>
      </p:sp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4C8A8446-1CBB-152A-1988-6E30605E5C46}"/>
              </a:ext>
            </a:extLst>
          </p:cNvPr>
          <p:cNvSpPr/>
          <p:nvPr/>
        </p:nvSpPr>
        <p:spPr>
          <a:xfrm>
            <a:off x="6410943" y="2326074"/>
            <a:ext cx="2581460" cy="345478"/>
          </a:xfrm>
          <a:prstGeom prst="wedgeRectCallout">
            <a:avLst>
              <a:gd name="adj1" fmla="val -64600"/>
              <a:gd name="adj2" fmla="val 51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API for DFC</a:t>
            </a:r>
            <a:endParaRPr lang="zh-CN" altLang="en-US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82B86046-280A-658C-2540-B7C4E2712B1C}"/>
              </a:ext>
            </a:extLst>
          </p:cNvPr>
          <p:cNvSpPr/>
          <p:nvPr/>
        </p:nvSpPr>
        <p:spPr>
          <a:xfrm>
            <a:off x="6410943" y="2857242"/>
            <a:ext cx="2581460" cy="345478"/>
          </a:xfrm>
          <a:prstGeom prst="wedgeRectCallout">
            <a:avLst>
              <a:gd name="adj1" fmla="val -63534"/>
              <a:gd name="adj2" fmla="val 41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API for DMS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EACCB44-3CF9-74DE-CC33-06663AABE3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461" y="3512893"/>
            <a:ext cx="3284238" cy="2695457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6FF9CD8-9B59-32D5-C119-DA3ABB9915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0768" y="3512893"/>
            <a:ext cx="2854995" cy="276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0086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785E9C-1CE2-68F1-1746-0B32C34A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Access Files by Grid Tools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D00A9A-248F-862B-3284-32E809D6E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Grid tools:</a:t>
            </a:r>
          </a:p>
          <a:p>
            <a:pPr lvl="1"/>
            <a:r>
              <a:rPr lang="en-US" altLang="zh-CN" dirty="0"/>
              <a:t>A tools-kit for Grid data management,</a:t>
            </a:r>
          </a:p>
          <a:p>
            <a:pPr lvl="2"/>
            <a:r>
              <a:rPr lang="en-US" altLang="zh-CN" dirty="0"/>
              <a:t>gfal2, fts3, </a:t>
            </a:r>
            <a:r>
              <a:rPr lang="en-US" altLang="zh-CN" dirty="0" err="1"/>
              <a:t>xrd</a:t>
            </a:r>
            <a:r>
              <a:rPr lang="en-US" altLang="zh-CN" dirty="0"/>
              <a:t>, </a:t>
            </a:r>
            <a:r>
              <a:rPr lang="en-US" altLang="zh-CN" dirty="0" err="1"/>
              <a:t>davis</a:t>
            </a:r>
            <a:r>
              <a:rPr lang="en-US" altLang="zh-CN" dirty="0"/>
              <a:t>…</a:t>
            </a:r>
          </a:p>
          <a:p>
            <a:pPr lvl="1"/>
            <a:r>
              <a:rPr lang="en-US" altLang="zh-CN" dirty="0"/>
              <a:t>It is the base of DIRAC system.</a:t>
            </a:r>
          </a:p>
          <a:p>
            <a:r>
              <a:rPr lang="en-US" altLang="zh-CN" dirty="0"/>
              <a:t>Take gfal2 and </a:t>
            </a:r>
            <a:r>
              <a:rPr lang="en-US" altLang="zh-CN" dirty="0" err="1"/>
              <a:t>xrd</a:t>
            </a:r>
            <a:r>
              <a:rPr lang="en-US" altLang="zh-CN" dirty="0"/>
              <a:t> commands as an example.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AEEB5C1-1364-BE97-E3DF-D6D9C6255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35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CE4D56E-1992-0776-50AD-180253671F61}"/>
              </a:ext>
            </a:extLst>
          </p:cNvPr>
          <p:cNvSpPr/>
          <p:nvPr/>
        </p:nvSpPr>
        <p:spPr>
          <a:xfrm>
            <a:off x="0" y="3049806"/>
            <a:ext cx="9144000" cy="1569660"/>
          </a:xfrm>
          <a:prstGeom prst="rect">
            <a:avLst/>
          </a:prstGeom>
          <a:solidFill>
            <a:srgbClr val="161719"/>
          </a:solidFill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gfal2 tools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gfal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-ls root://junoeos01.ihep.ac.cn:1094//eos/juno/dirac/juno/user/z/zhangxt</a:t>
            </a:r>
            <a:endParaRPr lang="en-US" altLang="zh-CN" sz="1200" dirty="0">
              <a:solidFill>
                <a:schemeClr val="tx2">
                  <a:lumMod val="60000"/>
                  <a:lumOff val="40000"/>
                </a:schemeClr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gfal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-copy root://junoeos01.ihep.ac.cn:1094//eos/juno/dirac/juno/user/z/zhangxt/ccc2 /local/path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# </a:t>
            </a:r>
            <a:r>
              <a:rPr lang="en-US" altLang="zh-CN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xrd</a:t>
            </a:r>
            <a:r>
              <a:rPr lang="en-US" altLang="zh-CN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tools</a:t>
            </a: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xrdfs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root://junoeos01.ihep.ac.cn:1094/ ls 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eos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dirac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juno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/user/z/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zhangxt</a:t>
            </a:r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  <a:p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$ </a:t>
            </a:r>
            <a:r>
              <a:rPr lang="en-US" altLang="zh-CN" sz="1200" dirty="0" err="1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xrdcp</a:t>
            </a:r>
            <a:r>
              <a:rPr lang="en-US" altLang="zh-CN" sz="1200" dirty="0">
                <a:solidFill>
                  <a:srgbClr val="EFF0F1"/>
                </a:solidFill>
                <a:latin typeface="Consolas" panose="020B0609020204030204" pitchFamily="49" charset="0"/>
                <a:cs typeface="Cascadia Mono" panose="020B0609020000020004" pitchFamily="49" charset="0"/>
              </a:rPr>
              <a:t> root://junoeos01.ihep.ac.cn:1094//eos/juno/dirac/juno/user/z/zhangxt/ccc2 /local/path</a:t>
            </a:r>
          </a:p>
          <a:p>
            <a:endParaRPr lang="en-US" altLang="zh-CN" sz="1200" dirty="0">
              <a:solidFill>
                <a:srgbClr val="EFF0F1"/>
              </a:solidFill>
              <a:latin typeface="Consolas" panose="020B0609020204030204" pitchFamily="49" charset="0"/>
              <a:cs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280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C60317-8840-2449-2826-FDB647390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Homework Exercise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3BAD83-6C4E-74D7-91FF-15CD7AEA3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C00000"/>
                </a:solidFill>
              </a:rPr>
              <a:t>Try it: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Upload a directory with files in it and submit a transfer request with LFN path to do the transfer.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Set the directory metadata, and submit a transfer request by metadata.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Remove the replicas with `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dirac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-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dms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-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filecatalog</a:t>
            </a:r>
            <a:r>
              <a:rPr lang="en-US" altLang="zh-CN" dirty="0">
                <a:solidFill>
                  <a:srgbClr val="C00000"/>
                </a:solidFill>
                <a:latin typeface="Courier"/>
              </a:rPr>
              <a:t>-cli</a:t>
            </a:r>
            <a:r>
              <a:rPr lang="en-US" altLang="zh-CN" dirty="0"/>
              <a:t>` and use `</a:t>
            </a:r>
            <a:r>
              <a:rPr lang="en-US" altLang="zh-CN" dirty="0" err="1">
                <a:solidFill>
                  <a:srgbClr val="C00000"/>
                </a:solidFill>
                <a:latin typeface="Courier"/>
              </a:rPr>
              <a:t>gfal-ls</a:t>
            </a:r>
            <a:r>
              <a:rPr lang="en-US" altLang="zh-CN" dirty="0"/>
              <a:t>` to see if it is also removed in SE. Those files are called ‘dark files’.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Register those dark files to DIRAC with register commands.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>
                <a:solidFill>
                  <a:srgbClr val="C00000"/>
                </a:solidFill>
              </a:rPr>
              <a:t>Have fun with python API. </a:t>
            </a:r>
            <a:r>
              <a:rPr lang="en-US" altLang="zh-CN" u="sng" dirty="0">
                <a:solidFill>
                  <a:srgbClr val="C00000"/>
                </a:solidFill>
              </a:rPr>
              <a:t>If you can properly use it, you are welcomed to join the JUNO DCI group!</a:t>
            </a:r>
          </a:p>
          <a:p>
            <a:pPr marL="493765" lvl="1" indent="-342900">
              <a:buFont typeface="+mj-lt"/>
              <a:buAutoNum type="arabicPeriod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D727E6D-46B4-DC63-7803-8510C998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36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793D30E-0D39-9C20-3182-92C2069D052A}"/>
              </a:ext>
            </a:extLst>
          </p:cNvPr>
          <p:cNvSpPr/>
          <p:nvPr/>
        </p:nvSpPr>
        <p:spPr>
          <a:xfrm>
            <a:off x="4698416" y="5272989"/>
            <a:ext cx="41472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Homework Time</a:t>
            </a:r>
            <a:endParaRPr lang="zh-CN" altLang="en-US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42995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64C76034-2E73-B5AE-1D70-65507C1C71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Thank You!</a:t>
            </a:r>
            <a:endParaRPr lang="zh-CN" altLang="en-US" dirty="0"/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1E8538AE-460C-09C0-9866-E2C5436EB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1511C11-4933-117E-F2FF-A19784B9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957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C75627-2A7A-45C8-BD74-E6D5D8C34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Local? Remote?</a:t>
            </a:r>
            <a:endParaRPr lang="zh-CN" altLang="en-US" dirty="0"/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24E62F08-6000-46EF-B6FB-5348D071D89C}"/>
              </a:ext>
            </a:extLst>
          </p:cNvPr>
          <p:cNvGrpSpPr/>
          <p:nvPr/>
        </p:nvGrpSpPr>
        <p:grpSpPr>
          <a:xfrm>
            <a:off x="683813" y="1876508"/>
            <a:ext cx="3745064" cy="3740073"/>
            <a:chOff x="504909" y="1781093"/>
            <a:chExt cx="3745064" cy="3740073"/>
          </a:xfrm>
        </p:grpSpPr>
        <p:pic>
          <p:nvPicPr>
            <p:cNvPr id="7" name="图形 6" descr="无填充的紧张表情">
              <a:extLst>
                <a:ext uri="{FF2B5EF4-FFF2-40B4-BE49-F238E27FC236}">
                  <a16:creationId xmlns:a16="http://schemas.microsoft.com/office/drawing/2014/main" id="{3466D881-4E7E-4EBB-B215-36F005108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12058" y="4519565"/>
              <a:ext cx="1001601" cy="1001601"/>
            </a:xfrm>
            <a:prstGeom prst="rect">
              <a:avLst/>
            </a:prstGeom>
          </p:spPr>
        </p:pic>
        <p:sp>
          <p:nvSpPr>
            <p:cNvPr id="8" name="思想气泡: 云 7">
              <a:extLst>
                <a:ext uri="{FF2B5EF4-FFF2-40B4-BE49-F238E27FC236}">
                  <a16:creationId xmlns:a16="http://schemas.microsoft.com/office/drawing/2014/main" id="{3B1E9003-0513-4336-ADA8-30D3D42E2A53}"/>
                </a:ext>
              </a:extLst>
            </p:cNvPr>
            <p:cNvSpPr/>
            <p:nvPr/>
          </p:nvSpPr>
          <p:spPr>
            <a:xfrm>
              <a:off x="504909" y="1781093"/>
              <a:ext cx="3745064" cy="1860067"/>
            </a:xfrm>
            <a:prstGeom prst="cloudCallout">
              <a:avLst>
                <a:gd name="adj1" fmla="val 14385"/>
                <a:gd name="adj2" fmla="val 93533"/>
              </a:avLst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Where is my files?</a:t>
              </a:r>
              <a:br>
                <a:rPr lang="en-US" altLang="zh-CN" sz="2000" b="1" dirty="0"/>
              </a:br>
              <a:r>
                <a:rPr lang="en-US" altLang="zh-CN" sz="2000" b="1" dirty="0"/>
                <a:t>I know local files, but </a:t>
              </a:r>
              <a:r>
                <a:rPr lang="en-US" altLang="zh-CN" sz="2000" b="1" dirty="0">
                  <a:solidFill>
                    <a:srgbClr val="FF0000"/>
                  </a:solidFill>
                </a:rPr>
                <a:t>Remote files</a:t>
              </a:r>
              <a:r>
                <a:rPr lang="en-US" altLang="zh-CN" sz="2000" b="1" dirty="0"/>
                <a:t>?</a:t>
              </a:r>
              <a:endParaRPr lang="zh-CN" altLang="en-US" sz="2000" b="1" dirty="0"/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B6F320C5-5EE2-419F-B1DA-AF88B69AA850}"/>
              </a:ext>
            </a:extLst>
          </p:cNvPr>
          <p:cNvGrpSpPr/>
          <p:nvPr/>
        </p:nvGrpSpPr>
        <p:grpSpPr>
          <a:xfrm>
            <a:off x="4905957" y="1627492"/>
            <a:ext cx="3554230" cy="717874"/>
            <a:chOff x="4945714" y="1613846"/>
            <a:chExt cx="3554230" cy="717874"/>
          </a:xfrm>
        </p:grpSpPr>
        <p:sp>
          <p:nvSpPr>
            <p:cNvPr id="13" name="流程图: 过程 12">
              <a:extLst>
                <a:ext uri="{FF2B5EF4-FFF2-40B4-BE49-F238E27FC236}">
                  <a16:creationId xmlns:a16="http://schemas.microsoft.com/office/drawing/2014/main" id="{1D783D38-4AD0-4EDE-A5B8-828997B50A2C}"/>
                </a:ext>
              </a:extLst>
            </p:cNvPr>
            <p:cNvSpPr/>
            <p:nvPr/>
          </p:nvSpPr>
          <p:spPr>
            <a:xfrm>
              <a:off x="4945714" y="1613846"/>
              <a:ext cx="3554230" cy="717874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                 </a:t>
              </a:r>
              <a:r>
                <a:rPr lang="en-US" altLang="zh-CN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On Shell</a:t>
              </a:r>
            </a:p>
            <a:p>
              <a:pPr algn="ctr"/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ls</a:t>
              </a: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 </a:t>
              </a:r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/path/to/my/</a:t>
              </a:r>
              <a:r>
                <a:rPr lang="en-US" altLang="zh-CN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file.root</a:t>
              </a:r>
              <a:endPara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endParaRPr>
            </a:p>
          </p:txBody>
        </p:sp>
        <p:pic>
          <p:nvPicPr>
            <p:cNvPr id="16" name="图形 15" descr="笔记本电脑">
              <a:extLst>
                <a:ext uri="{FF2B5EF4-FFF2-40B4-BE49-F238E27FC236}">
                  <a16:creationId xmlns:a16="http://schemas.microsoft.com/office/drawing/2014/main" id="{9E33378E-31EF-4BF9-A519-93F8372EE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916643" y="1641676"/>
              <a:ext cx="397834" cy="397834"/>
            </a:xfrm>
            <a:prstGeom prst="rect">
              <a:avLst/>
            </a:prstGeom>
          </p:spPr>
        </p:pic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ECFB6BCA-D9E7-4B4E-B073-D4F46234179F}"/>
              </a:ext>
            </a:extLst>
          </p:cNvPr>
          <p:cNvGrpSpPr/>
          <p:nvPr/>
        </p:nvGrpSpPr>
        <p:grpSpPr>
          <a:xfrm>
            <a:off x="4862223" y="2506910"/>
            <a:ext cx="3641697" cy="3534355"/>
            <a:chOff x="4862223" y="2506910"/>
            <a:chExt cx="3641697" cy="3534355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613E2A51-AA21-4765-BAEC-E3CCD6501AE8}"/>
                </a:ext>
              </a:extLst>
            </p:cNvPr>
            <p:cNvSpPr/>
            <p:nvPr/>
          </p:nvSpPr>
          <p:spPr>
            <a:xfrm>
              <a:off x="4862223" y="2506910"/>
              <a:ext cx="3641697" cy="3534355"/>
            </a:xfrm>
            <a:prstGeom prst="roundRect">
              <a:avLst>
                <a:gd name="adj" fmla="val 9243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59020227-DFBD-43D1-B7CB-F9CE5E87C069}"/>
                </a:ext>
              </a:extLst>
            </p:cNvPr>
            <p:cNvSpPr txBox="1"/>
            <p:nvPr/>
          </p:nvSpPr>
          <p:spPr>
            <a:xfrm>
              <a:off x="4983482" y="2575685"/>
              <a:ext cx="14769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latin typeface="+mn-lt"/>
                </a:rPr>
                <a:t>Local Scene</a:t>
              </a:r>
              <a:endParaRPr lang="zh-CN" altLang="en-US" sz="2000" b="1" dirty="0">
                <a:latin typeface="+mn-lt"/>
              </a:endParaRPr>
            </a:p>
          </p:txBody>
        </p:sp>
        <p:sp>
          <p:nvSpPr>
            <p:cNvPr id="22" name="流程图: 磁盘 21">
              <a:extLst>
                <a:ext uri="{FF2B5EF4-FFF2-40B4-BE49-F238E27FC236}">
                  <a16:creationId xmlns:a16="http://schemas.microsoft.com/office/drawing/2014/main" id="{6FB6ABD1-4543-4516-B5B1-48FC20F505B5}"/>
                </a:ext>
              </a:extLst>
            </p:cNvPr>
            <p:cNvSpPr/>
            <p:nvPr/>
          </p:nvSpPr>
          <p:spPr>
            <a:xfrm>
              <a:off x="5757913" y="4963500"/>
              <a:ext cx="1850316" cy="62437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Local storage</a:t>
              </a:r>
              <a:endParaRPr lang="zh-CN" altLang="en-US" dirty="0"/>
            </a:p>
          </p:txBody>
        </p:sp>
        <p:sp>
          <p:nvSpPr>
            <p:cNvPr id="23" name="流程图: 离页连接符 22">
              <a:extLst>
                <a:ext uri="{FF2B5EF4-FFF2-40B4-BE49-F238E27FC236}">
                  <a16:creationId xmlns:a16="http://schemas.microsoft.com/office/drawing/2014/main" id="{F05EA807-FF87-49CA-B98F-AF3E3BDBEC2F}"/>
                </a:ext>
              </a:extLst>
            </p:cNvPr>
            <p:cNvSpPr/>
            <p:nvPr/>
          </p:nvSpPr>
          <p:spPr>
            <a:xfrm>
              <a:off x="5757913" y="3209057"/>
              <a:ext cx="1850316" cy="673024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Local cluster</a:t>
              </a:r>
              <a:endParaRPr lang="zh-CN" altLang="en-US" dirty="0"/>
            </a:p>
          </p:txBody>
        </p:sp>
        <p:sp>
          <p:nvSpPr>
            <p:cNvPr id="24" name="箭头: 下 23">
              <a:extLst>
                <a:ext uri="{FF2B5EF4-FFF2-40B4-BE49-F238E27FC236}">
                  <a16:creationId xmlns:a16="http://schemas.microsoft.com/office/drawing/2014/main" id="{4C65A4DE-30DD-4119-9D8D-07317321DED5}"/>
                </a:ext>
              </a:extLst>
            </p:cNvPr>
            <p:cNvSpPr/>
            <p:nvPr/>
          </p:nvSpPr>
          <p:spPr>
            <a:xfrm>
              <a:off x="6164250" y="4041444"/>
              <a:ext cx="266369" cy="7626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175A5693-D5EB-401F-BD52-F7A41FB7B07D}"/>
                </a:ext>
              </a:extLst>
            </p:cNvPr>
            <p:cNvSpPr txBox="1"/>
            <p:nvPr/>
          </p:nvSpPr>
          <p:spPr>
            <a:xfrm>
              <a:off x="5112692" y="4115343"/>
              <a:ext cx="10515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 dirty="0">
                  <a:latin typeface="+mn-lt"/>
                </a:rPr>
                <a:t>List file command</a:t>
              </a:r>
              <a:endParaRPr lang="zh-CN" altLang="en-US" sz="1600" dirty="0">
                <a:latin typeface="+mn-lt"/>
              </a:endParaRPr>
            </a:p>
          </p:txBody>
        </p:sp>
        <p:sp>
          <p:nvSpPr>
            <p:cNvPr id="26" name="箭头: 下 25">
              <a:extLst>
                <a:ext uri="{FF2B5EF4-FFF2-40B4-BE49-F238E27FC236}">
                  <a16:creationId xmlns:a16="http://schemas.microsoft.com/office/drawing/2014/main" id="{F77532EE-37DB-4E7A-8B42-2779B7415B0B}"/>
                </a:ext>
              </a:extLst>
            </p:cNvPr>
            <p:cNvSpPr/>
            <p:nvPr/>
          </p:nvSpPr>
          <p:spPr>
            <a:xfrm rot="10800000">
              <a:off x="6934531" y="4041444"/>
              <a:ext cx="266369" cy="7626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0A6741F0-DE94-4B0B-94E3-B556FF78A1F5}"/>
                </a:ext>
              </a:extLst>
            </p:cNvPr>
            <p:cNvSpPr txBox="1"/>
            <p:nvPr/>
          </p:nvSpPr>
          <p:spPr>
            <a:xfrm>
              <a:off x="7215808" y="4115343"/>
              <a:ext cx="8388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+mn-lt"/>
                </a:rPr>
                <a:t>Return</a:t>
              </a:r>
              <a:r>
                <a:rPr lang="zh-CN" altLang="en-US" sz="1600" dirty="0">
                  <a:latin typeface="+mn-lt"/>
                </a:rPr>
                <a:t> </a:t>
              </a:r>
              <a:r>
                <a:rPr lang="en-US" altLang="zh-CN" sz="1600" dirty="0">
                  <a:latin typeface="+mn-lt"/>
                </a:rPr>
                <a:t>file list</a:t>
              </a:r>
            </a:p>
          </p:txBody>
        </p:sp>
      </p:grp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7946714-AEC4-AF1D-D44E-3FAC73493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622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03E9E6-D96A-487D-96C6-F0F062C2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Remote Data?</a:t>
            </a:r>
            <a:endParaRPr lang="zh-CN" altLang="en-US" dirty="0"/>
          </a:p>
        </p:txBody>
      </p:sp>
      <p:sp>
        <p:nvSpPr>
          <p:cNvPr id="19" name="内容占位符 18">
            <a:extLst>
              <a:ext uri="{FF2B5EF4-FFF2-40B4-BE49-F238E27FC236}">
                <a16:creationId xmlns:a16="http://schemas.microsoft.com/office/drawing/2014/main" id="{29B8AE09-2AAB-4D78-9778-DB5E82D28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Remote Data:</a:t>
            </a:r>
          </a:p>
          <a:p>
            <a:pPr lvl="1"/>
            <a:r>
              <a:rPr lang="en-US" altLang="zh-CN" dirty="0"/>
              <a:t>In different storage,</a:t>
            </a:r>
          </a:p>
          <a:p>
            <a:pPr lvl="1"/>
            <a:r>
              <a:rPr lang="en-US" altLang="zh-CN" dirty="0"/>
              <a:t>With different data path,</a:t>
            </a:r>
          </a:p>
          <a:p>
            <a:pPr lvl="1"/>
            <a:r>
              <a:rPr lang="en-US" altLang="zh-CN" dirty="0"/>
              <a:t>By different access protocol.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FF0115E-3832-4C8D-907B-AC6687CFA94D}"/>
              </a:ext>
            </a:extLst>
          </p:cNvPr>
          <p:cNvSpPr txBox="1"/>
          <p:nvPr/>
        </p:nvSpPr>
        <p:spPr>
          <a:xfrm>
            <a:off x="909965" y="2575685"/>
            <a:ext cx="344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+mn-lt"/>
              </a:rPr>
              <a:t>Remote Data Scene</a:t>
            </a:r>
            <a:endParaRPr lang="zh-CN" altLang="en-US" sz="2000" b="1" dirty="0">
              <a:latin typeface="+mn-lt"/>
            </a:endParaRP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D7A4CABF-FA39-4B96-A115-9CD883EA8199}"/>
              </a:ext>
            </a:extLst>
          </p:cNvPr>
          <p:cNvGrpSpPr/>
          <p:nvPr/>
        </p:nvGrpSpPr>
        <p:grpSpPr>
          <a:xfrm>
            <a:off x="5312787" y="1400931"/>
            <a:ext cx="3310456" cy="3023409"/>
            <a:chOff x="5312787" y="1400931"/>
            <a:chExt cx="3310456" cy="3023409"/>
          </a:xfrm>
        </p:grpSpPr>
        <p:pic>
          <p:nvPicPr>
            <p:cNvPr id="15" name="图形 14" descr="悲伤的脸轮廓 纯色填充">
              <a:extLst>
                <a:ext uri="{FF2B5EF4-FFF2-40B4-BE49-F238E27FC236}">
                  <a16:creationId xmlns:a16="http://schemas.microsoft.com/office/drawing/2014/main" id="{D023A269-8492-F64A-3D04-54F9FBCC3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6990406" y="3422739"/>
              <a:ext cx="1001601" cy="1001601"/>
            </a:xfrm>
            <a:prstGeom prst="rect">
              <a:avLst/>
            </a:prstGeom>
          </p:spPr>
        </p:pic>
        <p:sp>
          <p:nvSpPr>
            <p:cNvPr id="18" name="思想气泡: 云 17">
              <a:extLst>
                <a:ext uri="{FF2B5EF4-FFF2-40B4-BE49-F238E27FC236}">
                  <a16:creationId xmlns:a16="http://schemas.microsoft.com/office/drawing/2014/main" id="{43D7BDBE-9EF6-DE41-FABA-F062C39FBE1B}"/>
                </a:ext>
              </a:extLst>
            </p:cNvPr>
            <p:cNvSpPr/>
            <p:nvPr/>
          </p:nvSpPr>
          <p:spPr>
            <a:xfrm>
              <a:off x="5312787" y="1400931"/>
              <a:ext cx="3310456" cy="1353205"/>
            </a:xfrm>
            <a:prstGeom prst="cloudCallout">
              <a:avLst>
                <a:gd name="adj1" fmla="val 13979"/>
                <a:gd name="adj2" fmla="val 95671"/>
              </a:avLst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How can I manage my file in different storage?</a:t>
              </a:r>
              <a:endParaRPr lang="zh-CN" altLang="en-US" sz="2000" b="1" dirty="0"/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8BAC835C-4D9C-6BD1-6769-5EED9C99D130}"/>
              </a:ext>
            </a:extLst>
          </p:cNvPr>
          <p:cNvGrpSpPr/>
          <p:nvPr/>
        </p:nvGrpSpPr>
        <p:grpSpPr>
          <a:xfrm>
            <a:off x="754379" y="2506910"/>
            <a:ext cx="7680961" cy="3534355"/>
            <a:chOff x="754379" y="2506910"/>
            <a:chExt cx="7680961" cy="3534355"/>
          </a:xfrm>
        </p:grpSpPr>
        <p:sp>
          <p:nvSpPr>
            <p:cNvPr id="4" name="矩形: 圆角 3">
              <a:extLst>
                <a:ext uri="{FF2B5EF4-FFF2-40B4-BE49-F238E27FC236}">
                  <a16:creationId xmlns:a16="http://schemas.microsoft.com/office/drawing/2014/main" id="{7CA83E1D-3303-4E75-8378-7D471206637B}"/>
                </a:ext>
              </a:extLst>
            </p:cNvPr>
            <p:cNvSpPr/>
            <p:nvPr/>
          </p:nvSpPr>
          <p:spPr>
            <a:xfrm>
              <a:off x="754379" y="2506910"/>
              <a:ext cx="7680961" cy="3534355"/>
            </a:xfrm>
            <a:prstGeom prst="roundRect">
              <a:avLst>
                <a:gd name="adj" fmla="val 9243"/>
              </a:avLst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" name="流程图: 离页连接符 6">
              <a:extLst>
                <a:ext uri="{FF2B5EF4-FFF2-40B4-BE49-F238E27FC236}">
                  <a16:creationId xmlns:a16="http://schemas.microsoft.com/office/drawing/2014/main" id="{5F6F463E-032C-4A77-A6E2-2BE472729714}"/>
                </a:ext>
              </a:extLst>
            </p:cNvPr>
            <p:cNvSpPr/>
            <p:nvPr/>
          </p:nvSpPr>
          <p:spPr>
            <a:xfrm>
              <a:off x="3631187" y="3431529"/>
              <a:ext cx="1881626" cy="673024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Local cluster</a:t>
              </a:r>
              <a:endParaRPr lang="zh-CN" altLang="en-US" dirty="0"/>
            </a:p>
          </p:txBody>
        </p:sp>
        <p:sp>
          <p:nvSpPr>
            <p:cNvPr id="10" name="箭头: 下 9">
              <a:extLst>
                <a:ext uri="{FF2B5EF4-FFF2-40B4-BE49-F238E27FC236}">
                  <a16:creationId xmlns:a16="http://schemas.microsoft.com/office/drawing/2014/main" id="{1BD8D448-B7CF-4963-A8C2-4B1FE4AA336E}"/>
                </a:ext>
              </a:extLst>
            </p:cNvPr>
            <p:cNvSpPr/>
            <p:nvPr/>
          </p:nvSpPr>
          <p:spPr>
            <a:xfrm rot="12797775">
              <a:off x="3344411" y="4086841"/>
              <a:ext cx="270876" cy="7626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磁盘 11">
              <a:extLst>
                <a:ext uri="{FF2B5EF4-FFF2-40B4-BE49-F238E27FC236}">
                  <a16:creationId xmlns:a16="http://schemas.microsoft.com/office/drawing/2014/main" id="{CE8D5D67-8E19-4686-BC5B-79DC66106BD8}"/>
                </a:ext>
              </a:extLst>
            </p:cNvPr>
            <p:cNvSpPr/>
            <p:nvPr/>
          </p:nvSpPr>
          <p:spPr>
            <a:xfrm>
              <a:off x="1352295" y="4963500"/>
              <a:ext cx="2278892" cy="62437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Remote storage A</a:t>
              </a:r>
              <a:endParaRPr lang="zh-CN" altLang="en-US" dirty="0"/>
            </a:p>
          </p:txBody>
        </p:sp>
        <p:sp>
          <p:nvSpPr>
            <p:cNvPr id="13" name="箭头: 下 12">
              <a:extLst>
                <a:ext uri="{FF2B5EF4-FFF2-40B4-BE49-F238E27FC236}">
                  <a16:creationId xmlns:a16="http://schemas.microsoft.com/office/drawing/2014/main" id="{40EB62AD-F449-4DDF-8F7F-7CE2E2786949}"/>
                </a:ext>
              </a:extLst>
            </p:cNvPr>
            <p:cNvSpPr/>
            <p:nvPr/>
          </p:nvSpPr>
          <p:spPr>
            <a:xfrm rot="19230204">
              <a:off x="5553224" y="4134587"/>
              <a:ext cx="270876" cy="7626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4" name="箭头: 下 13">
              <a:extLst>
                <a:ext uri="{FF2B5EF4-FFF2-40B4-BE49-F238E27FC236}">
                  <a16:creationId xmlns:a16="http://schemas.microsoft.com/office/drawing/2014/main" id="{9ECC4966-2DFA-4CE6-99CA-BD9ABF354011}"/>
                </a:ext>
              </a:extLst>
            </p:cNvPr>
            <p:cNvSpPr/>
            <p:nvPr/>
          </p:nvSpPr>
          <p:spPr>
            <a:xfrm rot="8379129">
              <a:off x="5842424" y="3979581"/>
              <a:ext cx="270876" cy="7626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箭头: 下 16">
              <a:extLst>
                <a:ext uri="{FF2B5EF4-FFF2-40B4-BE49-F238E27FC236}">
                  <a16:creationId xmlns:a16="http://schemas.microsoft.com/office/drawing/2014/main" id="{CA5097A0-2797-4FB4-B7A8-D583C86683E7}"/>
                </a:ext>
              </a:extLst>
            </p:cNvPr>
            <p:cNvSpPr/>
            <p:nvPr/>
          </p:nvSpPr>
          <p:spPr>
            <a:xfrm rot="16200000">
              <a:off x="4488053" y="5071093"/>
              <a:ext cx="270876" cy="7626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流程图: 过程 2">
              <a:extLst>
                <a:ext uri="{FF2B5EF4-FFF2-40B4-BE49-F238E27FC236}">
                  <a16:creationId xmlns:a16="http://schemas.microsoft.com/office/drawing/2014/main" id="{929304C4-B216-9F06-982A-CCFA84B3D08B}"/>
                </a:ext>
              </a:extLst>
            </p:cNvPr>
            <p:cNvSpPr/>
            <p:nvPr/>
          </p:nvSpPr>
          <p:spPr>
            <a:xfrm>
              <a:off x="3610290" y="2887637"/>
              <a:ext cx="1923420" cy="457532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The file I want:</a:t>
              </a:r>
            </a:p>
            <a:p>
              <a:pPr algn="ctr"/>
              <a:r>
                <a:rPr lang="en-US" altLang="zh-CN" sz="14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file.root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51308ED3-3328-05D0-0A38-5F2580E3E818}"/>
                </a:ext>
              </a:extLst>
            </p:cNvPr>
            <p:cNvSpPr/>
            <p:nvPr/>
          </p:nvSpPr>
          <p:spPr>
            <a:xfrm>
              <a:off x="1514340" y="4133065"/>
              <a:ext cx="1685284" cy="31983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/>
                <a:t>Download/Upload</a:t>
              </a:r>
              <a:endParaRPr lang="zh-CN" altLang="en-US" sz="1400" dirty="0"/>
            </a:p>
          </p:txBody>
        </p:sp>
        <p:sp>
          <p:nvSpPr>
            <p:cNvPr id="8" name="箭头: 下 7">
              <a:extLst>
                <a:ext uri="{FF2B5EF4-FFF2-40B4-BE49-F238E27FC236}">
                  <a16:creationId xmlns:a16="http://schemas.microsoft.com/office/drawing/2014/main" id="{53650C5C-70EF-45C5-B05B-E656C9463DD1}"/>
                </a:ext>
              </a:extLst>
            </p:cNvPr>
            <p:cNvSpPr/>
            <p:nvPr/>
          </p:nvSpPr>
          <p:spPr>
            <a:xfrm rot="2048850">
              <a:off x="3000647" y="4057068"/>
              <a:ext cx="270876" cy="7626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EBBB047-82BF-4E26-77A4-98E76CF3BEA5}"/>
                </a:ext>
              </a:extLst>
            </p:cNvPr>
            <p:cNvSpPr/>
            <p:nvPr/>
          </p:nvSpPr>
          <p:spPr>
            <a:xfrm>
              <a:off x="4016772" y="4756188"/>
              <a:ext cx="1104688" cy="31983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/>
                <a:t>Transfer</a:t>
              </a:r>
              <a:endParaRPr lang="zh-CN" altLang="en-US" sz="1400" dirty="0"/>
            </a:p>
          </p:txBody>
        </p:sp>
        <p:sp>
          <p:nvSpPr>
            <p:cNvPr id="16" name="箭头: 下 15">
              <a:extLst>
                <a:ext uri="{FF2B5EF4-FFF2-40B4-BE49-F238E27FC236}">
                  <a16:creationId xmlns:a16="http://schemas.microsoft.com/office/drawing/2014/main" id="{784FB8C5-F690-4178-8106-860612548733}"/>
                </a:ext>
              </a:extLst>
            </p:cNvPr>
            <p:cNvSpPr/>
            <p:nvPr/>
          </p:nvSpPr>
          <p:spPr>
            <a:xfrm rot="5400000">
              <a:off x="4396218" y="4738284"/>
              <a:ext cx="270876" cy="7626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流程图: 磁盘 22">
              <a:extLst>
                <a:ext uri="{FF2B5EF4-FFF2-40B4-BE49-F238E27FC236}">
                  <a16:creationId xmlns:a16="http://schemas.microsoft.com/office/drawing/2014/main" id="{27A7D82A-70E8-146F-5C44-676251771E76}"/>
                </a:ext>
              </a:extLst>
            </p:cNvPr>
            <p:cNvSpPr/>
            <p:nvPr/>
          </p:nvSpPr>
          <p:spPr>
            <a:xfrm>
              <a:off x="5523960" y="4963500"/>
              <a:ext cx="2278892" cy="62437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Remote storage B</a:t>
              </a:r>
              <a:endParaRPr lang="zh-CN" altLang="en-US" dirty="0"/>
            </a:p>
          </p:txBody>
        </p:sp>
        <p:sp>
          <p:nvSpPr>
            <p:cNvPr id="9" name="流程图: 过程 8">
              <a:extLst>
                <a:ext uri="{FF2B5EF4-FFF2-40B4-BE49-F238E27FC236}">
                  <a16:creationId xmlns:a16="http://schemas.microsoft.com/office/drawing/2014/main" id="{FB751192-5E2E-89F1-8BD0-9DCCEA2D96FE}"/>
                </a:ext>
              </a:extLst>
            </p:cNvPr>
            <p:cNvSpPr/>
            <p:nvPr/>
          </p:nvSpPr>
          <p:spPr>
            <a:xfrm>
              <a:off x="1012836" y="5539344"/>
              <a:ext cx="2968700" cy="269240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root://A/B/C/file.root</a:t>
              </a:r>
            </a:p>
          </p:txBody>
        </p:sp>
        <p:sp>
          <p:nvSpPr>
            <p:cNvPr id="11" name="流程图: 过程 10">
              <a:extLst>
                <a:ext uri="{FF2B5EF4-FFF2-40B4-BE49-F238E27FC236}">
                  <a16:creationId xmlns:a16="http://schemas.microsoft.com/office/drawing/2014/main" id="{C55543EC-297D-EDAC-905D-7BFF2B3D4DC5}"/>
                </a:ext>
              </a:extLst>
            </p:cNvPr>
            <p:cNvSpPr/>
            <p:nvPr/>
          </p:nvSpPr>
          <p:spPr>
            <a:xfrm>
              <a:off x="5263668" y="5539344"/>
              <a:ext cx="2789614" cy="269240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https://D/E/file.root</a:t>
              </a:r>
            </a:p>
          </p:txBody>
        </p: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C5E9931A-B33D-9A8B-B0D5-4A4952563E10}"/>
              </a:ext>
            </a:extLst>
          </p:cNvPr>
          <p:cNvSpPr/>
          <p:nvPr/>
        </p:nvSpPr>
        <p:spPr>
          <a:xfrm rot="836920">
            <a:off x="5058712" y="2860337"/>
            <a:ext cx="187743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7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???</a:t>
            </a:r>
            <a:endParaRPr lang="zh-CN" altLang="en-US" sz="72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008FF8-DB01-6736-84CA-432EB02E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690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5C31D8-06DE-799B-BA7E-56A485C8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Management System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2E54D6-A4FF-3E65-AC89-6A4143B5E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DIRAC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Management System (DMS):</a:t>
            </a:r>
          </a:p>
          <a:p>
            <a:pPr lvl="1"/>
            <a:r>
              <a:rPr lang="en-US" altLang="zh-CN" dirty="0"/>
              <a:t>A namespace for all remote files, with uniform name methods,</a:t>
            </a:r>
          </a:p>
          <a:p>
            <a:pPr lvl="1"/>
            <a:r>
              <a:rPr lang="en-US" altLang="zh-CN" dirty="0"/>
              <a:t>User interface for upload/download/transfer.</a:t>
            </a:r>
          </a:p>
          <a:p>
            <a:pPr lvl="1"/>
            <a:endParaRPr lang="en-US" altLang="zh-CN" dirty="0"/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94B08350-15EF-166F-574F-766EA00765A7}"/>
              </a:ext>
            </a:extLst>
          </p:cNvPr>
          <p:cNvGrpSpPr/>
          <p:nvPr/>
        </p:nvGrpSpPr>
        <p:grpSpPr>
          <a:xfrm>
            <a:off x="5724265" y="1978694"/>
            <a:ext cx="3211181" cy="3197001"/>
            <a:chOff x="5724265" y="1978694"/>
            <a:chExt cx="3211181" cy="3197001"/>
          </a:xfrm>
        </p:grpSpPr>
        <p:pic>
          <p:nvPicPr>
            <p:cNvPr id="20" name="图形 19" descr="吐舌的脸轮廓 纯色填充">
              <a:extLst>
                <a:ext uri="{FF2B5EF4-FFF2-40B4-BE49-F238E27FC236}">
                  <a16:creationId xmlns:a16="http://schemas.microsoft.com/office/drawing/2014/main" id="{25E9C243-5ABF-2771-E168-2DEDA98BD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6702353" y="4174094"/>
              <a:ext cx="1001601" cy="1001601"/>
            </a:xfrm>
            <a:prstGeom prst="rect">
              <a:avLst/>
            </a:prstGeom>
          </p:spPr>
        </p:pic>
        <p:sp>
          <p:nvSpPr>
            <p:cNvPr id="21" name="思想气泡: 云 20">
              <a:extLst>
                <a:ext uri="{FF2B5EF4-FFF2-40B4-BE49-F238E27FC236}">
                  <a16:creationId xmlns:a16="http://schemas.microsoft.com/office/drawing/2014/main" id="{E0487DC5-7879-5D15-D974-C782FDFB0862}"/>
                </a:ext>
              </a:extLst>
            </p:cNvPr>
            <p:cNvSpPr/>
            <p:nvPr/>
          </p:nvSpPr>
          <p:spPr>
            <a:xfrm>
              <a:off x="5724265" y="1978694"/>
              <a:ext cx="3211181" cy="1538381"/>
            </a:xfrm>
            <a:prstGeom prst="cloudCallout">
              <a:avLst>
                <a:gd name="adj1" fmla="val -2816"/>
                <a:gd name="adj2" fmla="val 90921"/>
              </a:avLst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I give the file name and DMS will do the rest!</a:t>
              </a:r>
              <a:endParaRPr lang="zh-CN" altLang="en-US" sz="2000" b="1" dirty="0"/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78003440-7396-6DAB-121E-B3D97C5C84CF}"/>
              </a:ext>
            </a:extLst>
          </p:cNvPr>
          <p:cNvGrpSpPr/>
          <p:nvPr/>
        </p:nvGrpSpPr>
        <p:grpSpPr>
          <a:xfrm>
            <a:off x="754379" y="2263448"/>
            <a:ext cx="7680961" cy="3997937"/>
            <a:chOff x="754379" y="2263448"/>
            <a:chExt cx="7680961" cy="3997937"/>
          </a:xfrm>
        </p:grpSpPr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0E9FDF68-EB7E-68F3-DC78-B41038631E96}"/>
                </a:ext>
              </a:extLst>
            </p:cNvPr>
            <p:cNvSpPr/>
            <p:nvPr/>
          </p:nvSpPr>
          <p:spPr>
            <a:xfrm>
              <a:off x="754379" y="2263448"/>
              <a:ext cx="7680961" cy="3997937"/>
            </a:xfrm>
            <a:prstGeom prst="roundRect">
              <a:avLst>
                <a:gd name="adj" fmla="val 9243"/>
              </a:avLst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5" name="流程图: 离页连接符 4">
              <a:extLst>
                <a:ext uri="{FF2B5EF4-FFF2-40B4-BE49-F238E27FC236}">
                  <a16:creationId xmlns:a16="http://schemas.microsoft.com/office/drawing/2014/main" id="{B65A00E1-6C06-60A5-BE60-F62F6C796306}"/>
                </a:ext>
              </a:extLst>
            </p:cNvPr>
            <p:cNvSpPr/>
            <p:nvPr/>
          </p:nvSpPr>
          <p:spPr>
            <a:xfrm>
              <a:off x="3631187" y="2873868"/>
              <a:ext cx="1881626" cy="673024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Local cluster</a:t>
              </a:r>
              <a:endParaRPr lang="zh-CN" altLang="en-US" dirty="0"/>
            </a:p>
          </p:txBody>
        </p:sp>
        <p:sp>
          <p:nvSpPr>
            <p:cNvPr id="7" name="流程图: 过程 6">
              <a:extLst>
                <a:ext uri="{FF2B5EF4-FFF2-40B4-BE49-F238E27FC236}">
                  <a16:creationId xmlns:a16="http://schemas.microsoft.com/office/drawing/2014/main" id="{F8FD060A-5146-4F13-D3C4-9DB6447D875B}"/>
                </a:ext>
              </a:extLst>
            </p:cNvPr>
            <p:cNvSpPr/>
            <p:nvPr/>
          </p:nvSpPr>
          <p:spPr>
            <a:xfrm>
              <a:off x="3610290" y="2329976"/>
              <a:ext cx="1923420" cy="457532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 want to download:</a:t>
              </a:r>
            </a:p>
            <a:p>
              <a:pPr algn="ctr"/>
              <a:r>
                <a:rPr lang="en-US" altLang="zh-CN" sz="14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file.root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endParaRP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043FB7FD-6F0D-F3E1-D3C8-1DF2E3C22DF9}"/>
                </a:ext>
              </a:extLst>
            </p:cNvPr>
            <p:cNvSpPr/>
            <p:nvPr/>
          </p:nvSpPr>
          <p:spPr>
            <a:xfrm>
              <a:off x="3567390" y="4220261"/>
              <a:ext cx="2009220" cy="67635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DMS</a:t>
              </a:r>
              <a:endParaRPr lang="zh-CN" altLang="en-US" dirty="0"/>
            </a:p>
          </p:txBody>
        </p:sp>
        <p:sp>
          <p:nvSpPr>
            <p:cNvPr id="11" name="箭头: 下 10">
              <a:extLst>
                <a:ext uri="{FF2B5EF4-FFF2-40B4-BE49-F238E27FC236}">
                  <a16:creationId xmlns:a16="http://schemas.microsoft.com/office/drawing/2014/main" id="{0F29FE51-8C0A-0078-AACD-7D36CBFD14D8}"/>
                </a:ext>
              </a:extLst>
            </p:cNvPr>
            <p:cNvSpPr/>
            <p:nvPr/>
          </p:nvSpPr>
          <p:spPr>
            <a:xfrm>
              <a:off x="4436562" y="3635895"/>
              <a:ext cx="270876" cy="49536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箭头: 下 11">
              <a:extLst>
                <a:ext uri="{FF2B5EF4-FFF2-40B4-BE49-F238E27FC236}">
                  <a16:creationId xmlns:a16="http://schemas.microsoft.com/office/drawing/2014/main" id="{767538F9-E44F-3B0B-55BF-2BD996DB9534}"/>
                </a:ext>
              </a:extLst>
            </p:cNvPr>
            <p:cNvSpPr/>
            <p:nvPr/>
          </p:nvSpPr>
          <p:spPr>
            <a:xfrm rot="2792566">
              <a:off x="3627218" y="4877177"/>
              <a:ext cx="270876" cy="56640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箭头: 下 12">
              <a:extLst>
                <a:ext uri="{FF2B5EF4-FFF2-40B4-BE49-F238E27FC236}">
                  <a16:creationId xmlns:a16="http://schemas.microsoft.com/office/drawing/2014/main" id="{8F897989-D13C-A612-5AEB-45D93FDE16CA}"/>
                </a:ext>
              </a:extLst>
            </p:cNvPr>
            <p:cNvSpPr/>
            <p:nvPr/>
          </p:nvSpPr>
          <p:spPr>
            <a:xfrm rot="18831947">
              <a:off x="5246604" y="4876384"/>
              <a:ext cx="270876" cy="56640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流程图: 磁盘 17">
              <a:extLst>
                <a:ext uri="{FF2B5EF4-FFF2-40B4-BE49-F238E27FC236}">
                  <a16:creationId xmlns:a16="http://schemas.microsoft.com/office/drawing/2014/main" id="{B15A351E-7C6E-7445-DFFD-31A9E8489F18}"/>
                </a:ext>
              </a:extLst>
            </p:cNvPr>
            <p:cNvSpPr/>
            <p:nvPr/>
          </p:nvSpPr>
          <p:spPr>
            <a:xfrm>
              <a:off x="1352295" y="5331076"/>
              <a:ext cx="2278892" cy="62437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Remote storage A</a:t>
              </a:r>
              <a:endParaRPr lang="zh-CN" altLang="en-US" dirty="0"/>
            </a:p>
          </p:txBody>
        </p:sp>
        <p:sp>
          <p:nvSpPr>
            <p:cNvPr id="19" name="流程图: 磁盘 18">
              <a:extLst>
                <a:ext uri="{FF2B5EF4-FFF2-40B4-BE49-F238E27FC236}">
                  <a16:creationId xmlns:a16="http://schemas.microsoft.com/office/drawing/2014/main" id="{E9ED0B29-65CC-73E0-7307-24D2AF6CF119}"/>
                </a:ext>
              </a:extLst>
            </p:cNvPr>
            <p:cNvSpPr/>
            <p:nvPr/>
          </p:nvSpPr>
          <p:spPr>
            <a:xfrm>
              <a:off x="5523960" y="5331076"/>
              <a:ext cx="2278892" cy="62437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Remote storage B</a:t>
              </a:r>
              <a:endParaRPr lang="zh-CN" altLang="en-US" dirty="0"/>
            </a:p>
          </p:txBody>
        </p:sp>
        <p:sp>
          <p:nvSpPr>
            <p:cNvPr id="14" name="流程图: 过程 13">
              <a:extLst>
                <a:ext uri="{FF2B5EF4-FFF2-40B4-BE49-F238E27FC236}">
                  <a16:creationId xmlns:a16="http://schemas.microsoft.com/office/drawing/2014/main" id="{18D3500B-A740-967A-2EF3-00F37AD9DCD4}"/>
                </a:ext>
              </a:extLst>
            </p:cNvPr>
            <p:cNvSpPr/>
            <p:nvPr/>
          </p:nvSpPr>
          <p:spPr>
            <a:xfrm>
              <a:off x="1004635" y="5886027"/>
              <a:ext cx="2968700" cy="269240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root://A/B/C/file.root</a:t>
              </a:r>
            </a:p>
          </p:txBody>
        </p:sp>
        <p:sp>
          <p:nvSpPr>
            <p:cNvPr id="15" name="流程图: 过程 14">
              <a:extLst>
                <a:ext uri="{FF2B5EF4-FFF2-40B4-BE49-F238E27FC236}">
                  <a16:creationId xmlns:a16="http://schemas.microsoft.com/office/drawing/2014/main" id="{47C2E7CE-76E9-10BA-3BAF-2F6261A8F3DA}"/>
                </a:ext>
              </a:extLst>
            </p:cNvPr>
            <p:cNvSpPr/>
            <p:nvPr/>
          </p:nvSpPr>
          <p:spPr>
            <a:xfrm>
              <a:off x="5257453" y="5889855"/>
              <a:ext cx="2789614" cy="269240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urier" panose="02060409020205020404" pitchFamily="49" charset="0"/>
                </a:rPr>
                <a:t>https://D/E/file.root</a:t>
              </a:r>
            </a:p>
          </p:txBody>
        </p:sp>
      </p:grpSp>
      <p:sp>
        <p:nvSpPr>
          <p:cNvPr id="17" name="对话气泡: 圆角矩形 16">
            <a:extLst>
              <a:ext uri="{FF2B5EF4-FFF2-40B4-BE49-F238E27FC236}">
                <a16:creationId xmlns:a16="http://schemas.microsoft.com/office/drawing/2014/main" id="{035914EB-DEDF-84BE-49A4-BA3EE191B68C}"/>
              </a:ext>
            </a:extLst>
          </p:cNvPr>
          <p:cNvSpPr/>
          <p:nvPr/>
        </p:nvSpPr>
        <p:spPr>
          <a:xfrm>
            <a:off x="154998" y="2787508"/>
            <a:ext cx="3211181" cy="1853402"/>
          </a:xfrm>
          <a:prstGeom prst="wedgeRoundRectCallout">
            <a:avLst>
              <a:gd name="adj1" fmla="val 55205"/>
              <a:gd name="adj2" fmla="val 33390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file.root</a:t>
            </a:r>
            <a:endParaRPr lang="en-US" altLang="zh-CN" sz="1600" dirty="0"/>
          </a:p>
          <a:p>
            <a:pPr algn="ctr"/>
            <a:r>
              <a:rPr lang="en-US" altLang="zh-CN" sz="1600" dirty="0"/>
              <a:t>In A is:</a:t>
            </a:r>
          </a:p>
          <a:p>
            <a:pPr algn="ctr"/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root://A/B/C/file.root</a:t>
            </a:r>
          </a:p>
          <a:p>
            <a:pPr algn="ctr"/>
            <a:r>
              <a:rPr lang="en-US" altLang="zh-CN" sz="1600" dirty="0"/>
              <a:t>In B is:</a:t>
            </a:r>
          </a:p>
          <a:p>
            <a:pPr algn="ctr"/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https://D/E/file.root</a:t>
            </a:r>
          </a:p>
          <a:p>
            <a:pPr algn="ctr"/>
            <a:r>
              <a:rPr lang="en-US" altLang="zh-CN" sz="1600" dirty="0"/>
              <a:t>Let me download it for you!</a:t>
            </a:r>
          </a:p>
        </p:txBody>
      </p:sp>
      <p:sp>
        <p:nvSpPr>
          <p:cNvPr id="25" name="箭头: 左右 24">
            <a:extLst>
              <a:ext uri="{FF2B5EF4-FFF2-40B4-BE49-F238E27FC236}">
                <a16:creationId xmlns:a16="http://schemas.microsoft.com/office/drawing/2014/main" id="{4010D5DB-61C7-780D-97D7-2AF8DC25363C}"/>
              </a:ext>
            </a:extLst>
          </p:cNvPr>
          <p:cNvSpPr/>
          <p:nvPr/>
        </p:nvSpPr>
        <p:spPr>
          <a:xfrm>
            <a:off x="3792338" y="5543630"/>
            <a:ext cx="1570471" cy="2484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66AC0D-ED0B-91E0-A0AA-E8EF01F3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03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0E61FC-7814-96F5-AB09-15D6557F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Concepts</a:t>
            </a:r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7CCC0862-CF38-69DF-216A-AF027F3C89EA}"/>
              </a:ext>
            </a:extLst>
          </p:cNvPr>
          <p:cNvSpPr/>
          <p:nvPr/>
        </p:nvSpPr>
        <p:spPr>
          <a:xfrm>
            <a:off x="754379" y="1213734"/>
            <a:ext cx="7680961" cy="5047652"/>
          </a:xfrm>
          <a:prstGeom prst="roundRect">
            <a:avLst>
              <a:gd name="adj" fmla="val 9243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流程图: 离页连接符 5">
            <a:extLst>
              <a:ext uri="{FF2B5EF4-FFF2-40B4-BE49-F238E27FC236}">
                <a16:creationId xmlns:a16="http://schemas.microsoft.com/office/drawing/2014/main" id="{DF2A6F25-A802-A4B7-BE7C-82600868C2F2}"/>
              </a:ext>
            </a:extLst>
          </p:cNvPr>
          <p:cNvSpPr/>
          <p:nvPr/>
        </p:nvSpPr>
        <p:spPr>
          <a:xfrm>
            <a:off x="3631187" y="1905154"/>
            <a:ext cx="1881626" cy="67302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Local cluster</a:t>
            </a:r>
            <a:endParaRPr lang="zh-CN" altLang="en-US" dirty="0"/>
          </a:p>
        </p:txBody>
      </p:sp>
      <p:sp>
        <p:nvSpPr>
          <p:cNvPr id="7" name="流程图: 过程 6">
            <a:extLst>
              <a:ext uri="{FF2B5EF4-FFF2-40B4-BE49-F238E27FC236}">
                <a16:creationId xmlns:a16="http://schemas.microsoft.com/office/drawing/2014/main" id="{264D34AA-D540-E02A-996F-B2E9489CD6FE}"/>
              </a:ext>
            </a:extLst>
          </p:cNvPr>
          <p:cNvSpPr/>
          <p:nvPr/>
        </p:nvSpPr>
        <p:spPr>
          <a:xfrm>
            <a:off x="3610290" y="1351592"/>
            <a:ext cx="1923420" cy="457532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want to download:</a:t>
            </a:r>
          </a:p>
          <a:p>
            <a:pPr algn="ctr"/>
            <a:r>
              <a:rPr lang="en-US" altLang="zh-CN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file.root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Courier" panose="02060409020205020404" pitchFamily="49" charset="0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66CE8CD-B6BE-3639-8E36-07DCCAB2EFF8}"/>
              </a:ext>
            </a:extLst>
          </p:cNvPr>
          <p:cNvSpPr/>
          <p:nvPr/>
        </p:nvSpPr>
        <p:spPr>
          <a:xfrm>
            <a:off x="3568087" y="3356740"/>
            <a:ext cx="2009220" cy="6763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DMS</a:t>
            </a:r>
            <a:endParaRPr lang="zh-CN" altLang="en-US" dirty="0"/>
          </a:p>
        </p:txBody>
      </p:sp>
      <p:sp>
        <p:nvSpPr>
          <p:cNvPr id="9" name="箭头: 下 8">
            <a:extLst>
              <a:ext uri="{FF2B5EF4-FFF2-40B4-BE49-F238E27FC236}">
                <a16:creationId xmlns:a16="http://schemas.microsoft.com/office/drawing/2014/main" id="{2973E3F3-184F-704D-6781-6D5FA426E343}"/>
              </a:ext>
            </a:extLst>
          </p:cNvPr>
          <p:cNvSpPr/>
          <p:nvPr/>
        </p:nvSpPr>
        <p:spPr>
          <a:xfrm>
            <a:off x="4436562" y="2674209"/>
            <a:ext cx="270876" cy="569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磁盘 11">
            <a:extLst>
              <a:ext uri="{FF2B5EF4-FFF2-40B4-BE49-F238E27FC236}">
                <a16:creationId xmlns:a16="http://schemas.microsoft.com/office/drawing/2014/main" id="{4E54229A-A031-7660-45F2-D3797DC2977C}"/>
              </a:ext>
            </a:extLst>
          </p:cNvPr>
          <p:cNvSpPr/>
          <p:nvPr/>
        </p:nvSpPr>
        <p:spPr>
          <a:xfrm>
            <a:off x="1352295" y="4804419"/>
            <a:ext cx="2278892" cy="624378"/>
          </a:xfrm>
          <a:prstGeom prst="flowChartMagneticDisk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A</a:t>
            </a:r>
            <a:endParaRPr lang="zh-CN" altLang="en-US" dirty="0"/>
          </a:p>
        </p:txBody>
      </p:sp>
      <p:sp>
        <p:nvSpPr>
          <p:cNvPr id="13" name="流程图: 磁盘 12">
            <a:extLst>
              <a:ext uri="{FF2B5EF4-FFF2-40B4-BE49-F238E27FC236}">
                <a16:creationId xmlns:a16="http://schemas.microsoft.com/office/drawing/2014/main" id="{D74C5595-73AE-8337-E1D3-BCE917DE5169}"/>
              </a:ext>
            </a:extLst>
          </p:cNvPr>
          <p:cNvSpPr/>
          <p:nvPr/>
        </p:nvSpPr>
        <p:spPr>
          <a:xfrm>
            <a:off x="5523960" y="4804419"/>
            <a:ext cx="2278892" cy="624378"/>
          </a:xfrm>
          <a:prstGeom prst="flowChartMagneticDisk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B</a:t>
            </a:r>
            <a:endParaRPr lang="zh-CN" altLang="en-US" dirty="0"/>
          </a:p>
        </p:txBody>
      </p:sp>
      <p:sp>
        <p:nvSpPr>
          <p:cNvPr id="14" name="流程图: 过程 13">
            <a:extLst>
              <a:ext uri="{FF2B5EF4-FFF2-40B4-BE49-F238E27FC236}">
                <a16:creationId xmlns:a16="http://schemas.microsoft.com/office/drawing/2014/main" id="{BDA590F2-6B41-16DC-5A58-45A77446E056}"/>
              </a:ext>
            </a:extLst>
          </p:cNvPr>
          <p:cNvSpPr/>
          <p:nvPr/>
        </p:nvSpPr>
        <p:spPr>
          <a:xfrm>
            <a:off x="1004635" y="5359370"/>
            <a:ext cx="2968700" cy="269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root://A/B/C/file.root</a:t>
            </a:r>
          </a:p>
        </p:txBody>
      </p:sp>
      <p:sp>
        <p:nvSpPr>
          <p:cNvPr id="15" name="流程图: 过程 14">
            <a:extLst>
              <a:ext uri="{FF2B5EF4-FFF2-40B4-BE49-F238E27FC236}">
                <a16:creationId xmlns:a16="http://schemas.microsoft.com/office/drawing/2014/main" id="{F16D23E7-844D-A50C-2335-B90BDC5731A8}"/>
              </a:ext>
            </a:extLst>
          </p:cNvPr>
          <p:cNvSpPr/>
          <p:nvPr/>
        </p:nvSpPr>
        <p:spPr>
          <a:xfrm>
            <a:off x="5257453" y="5363198"/>
            <a:ext cx="2789614" cy="269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https://D/E/file.root</a:t>
            </a:r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0FF8676C-F8BF-E5C8-5A92-31C92924BF7E}"/>
              </a:ext>
            </a:extLst>
          </p:cNvPr>
          <p:cNvSpPr/>
          <p:nvPr/>
        </p:nvSpPr>
        <p:spPr>
          <a:xfrm rot="2792566">
            <a:off x="3627218" y="4106293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下 17">
            <a:extLst>
              <a:ext uri="{FF2B5EF4-FFF2-40B4-BE49-F238E27FC236}">
                <a16:creationId xmlns:a16="http://schemas.microsoft.com/office/drawing/2014/main" id="{A9B421D7-E311-C36B-BDEE-C44B7686358A}"/>
              </a:ext>
            </a:extLst>
          </p:cNvPr>
          <p:cNvSpPr/>
          <p:nvPr/>
        </p:nvSpPr>
        <p:spPr>
          <a:xfrm rot="18831947">
            <a:off x="5246604" y="4105500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标注: 线形 18">
            <a:extLst>
              <a:ext uri="{FF2B5EF4-FFF2-40B4-BE49-F238E27FC236}">
                <a16:creationId xmlns:a16="http://schemas.microsoft.com/office/drawing/2014/main" id="{E38CBEB7-1CE8-8FC4-F331-046EE9920B5F}"/>
              </a:ext>
            </a:extLst>
          </p:cNvPr>
          <p:cNvSpPr/>
          <p:nvPr/>
        </p:nvSpPr>
        <p:spPr>
          <a:xfrm>
            <a:off x="643942" y="2832113"/>
            <a:ext cx="2718597" cy="1324394"/>
          </a:xfrm>
          <a:prstGeom prst="borderCallout1">
            <a:avLst>
              <a:gd name="adj1" fmla="val 100258"/>
              <a:gd name="adj2" fmla="val 49942"/>
              <a:gd name="adj3" fmla="val 157006"/>
              <a:gd name="adj4" fmla="val 6845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Storage Element (SE):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Distributed data storage site,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Store users data and produced data.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00000"/>
                </a:solidFill>
              </a:rPr>
              <a:t>JUNO DCI has 4 main SEs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</p:txBody>
      </p:sp>
      <p:graphicFrame>
        <p:nvGraphicFramePr>
          <p:cNvPr id="21" name="表格 21">
            <a:extLst>
              <a:ext uri="{FF2B5EF4-FFF2-40B4-BE49-F238E27FC236}">
                <a16:creationId xmlns:a16="http://schemas.microsoft.com/office/drawing/2014/main" id="{7468585D-CBAF-BBAF-31D1-DCD0ADF24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34874"/>
              </p:ext>
            </p:extLst>
          </p:nvPr>
        </p:nvGraphicFramePr>
        <p:xfrm>
          <a:off x="5739332" y="2625630"/>
          <a:ext cx="2797394" cy="17373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398697">
                  <a:extLst>
                    <a:ext uri="{9D8B030D-6E8A-4147-A177-3AD203B41FA5}">
                      <a16:colId xmlns:a16="http://schemas.microsoft.com/office/drawing/2014/main" val="24444101"/>
                    </a:ext>
                  </a:extLst>
                </a:gridCol>
                <a:gridCol w="1398697">
                  <a:extLst>
                    <a:ext uri="{9D8B030D-6E8A-4147-A177-3AD203B41FA5}">
                      <a16:colId xmlns:a16="http://schemas.microsoft.com/office/drawing/2014/main" val="901815505"/>
                    </a:ext>
                  </a:extLst>
                </a:gridCol>
              </a:tblGrid>
              <a:tr h="28483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Location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SE Name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688178"/>
                  </a:ext>
                </a:extLst>
              </a:tr>
              <a:tr h="28483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China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IHEP-JUNOEOS</a:t>
                      </a:r>
                      <a:br>
                        <a:rPr lang="en-US" altLang="zh-CN" sz="1400" dirty="0"/>
                      </a:br>
                      <a:r>
                        <a:rPr lang="en-US" altLang="zh-CN" sz="1400" dirty="0"/>
                        <a:t>IHEP-STORM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6211418"/>
                  </a:ext>
                </a:extLst>
              </a:tr>
              <a:tr h="28483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Russia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JINR-EOS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7554800"/>
                  </a:ext>
                </a:extLst>
              </a:tr>
              <a:tr h="28483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Italy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CNAF-STORM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0697652"/>
                  </a:ext>
                </a:extLst>
              </a:tr>
              <a:tr h="28483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France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7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IN2P3-DCACHE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1115236"/>
                  </a:ext>
                </a:extLst>
              </a:tr>
            </a:tbl>
          </a:graphicData>
        </a:graphic>
      </p:graphicFrame>
      <p:sp>
        <p:nvSpPr>
          <p:cNvPr id="22" name="箭头: 左右 21">
            <a:extLst>
              <a:ext uri="{FF2B5EF4-FFF2-40B4-BE49-F238E27FC236}">
                <a16:creationId xmlns:a16="http://schemas.microsoft.com/office/drawing/2014/main" id="{6A4A1F78-0939-C08F-686F-48EE49E74D11}"/>
              </a:ext>
            </a:extLst>
          </p:cNvPr>
          <p:cNvSpPr/>
          <p:nvPr/>
        </p:nvSpPr>
        <p:spPr>
          <a:xfrm>
            <a:off x="3792338" y="4955779"/>
            <a:ext cx="1570471" cy="2484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8FA42FA1-3EC5-1B9D-AD4A-80CCA1D7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464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0E61FC-7814-96F5-AB09-15D6557F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Concepts</a:t>
            </a:r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7CCC0862-CF38-69DF-216A-AF027F3C89EA}"/>
              </a:ext>
            </a:extLst>
          </p:cNvPr>
          <p:cNvSpPr/>
          <p:nvPr/>
        </p:nvSpPr>
        <p:spPr>
          <a:xfrm>
            <a:off x="754379" y="1213734"/>
            <a:ext cx="7680961" cy="5047652"/>
          </a:xfrm>
          <a:prstGeom prst="roundRect">
            <a:avLst>
              <a:gd name="adj" fmla="val 9243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流程图: 离页连接符 5">
            <a:extLst>
              <a:ext uri="{FF2B5EF4-FFF2-40B4-BE49-F238E27FC236}">
                <a16:creationId xmlns:a16="http://schemas.microsoft.com/office/drawing/2014/main" id="{DF2A6F25-A802-A4B7-BE7C-82600868C2F2}"/>
              </a:ext>
            </a:extLst>
          </p:cNvPr>
          <p:cNvSpPr/>
          <p:nvPr/>
        </p:nvSpPr>
        <p:spPr>
          <a:xfrm>
            <a:off x="3631187" y="1905154"/>
            <a:ext cx="1881626" cy="67302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Local cluster</a:t>
            </a:r>
            <a:endParaRPr lang="zh-CN" altLang="en-US" dirty="0"/>
          </a:p>
        </p:txBody>
      </p:sp>
      <p:sp>
        <p:nvSpPr>
          <p:cNvPr id="7" name="流程图: 过程 6">
            <a:extLst>
              <a:ext uri="{FF2B5EF4-FFF2-40B4-BE49-F238E27FC236}">
                <a16:creationId xmlns:a16="http://schemas.microsoft.com/office/drawing/2014/main" id="{264D34AA-D540-E02A-996F-B2E9489CD6FE}"/>
              </a:ext>
            </a:extLst>
          </p:cNvPr>
          <p:cNvSpPr/>
          <p:nvPr/>
        </p:nvSpPr>
        <p:spPr>
          <a:xfrm>
            <a:off x="3610290" y="1351592"/>
            <a:ext cx="1923420" cy="457532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want to download:</a:t>
            </a:r>
          </a:p>
          <a:p>
            <a:pPr algn="ctr"/>
            <a:r>
              <a:rPr lang="en-US" altLang="zh-CN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file.root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Courier" panose="02060409020205020404" pitchFamily="49" charset="0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66CE8CD-B6BE-3639-8E36-07DCCAB2EFF8}"/>
              </a:ext>
            </a:extLst>
          </p:cNvPr>
          <p:cNvSpPr/>
          <p:nvPr/>
        </p:nvSpPr>
        <p:spPr>
          <a:xfrm>
            <a:off x="3568087" y="3356740"/>
            <a:ext cx="2009220" cy="6763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DMS</a:t>
            </a:r>
            <a:endParaRPr lang="zh-CN" altLang="en-US" dirty="0"/>
          </a:p>
        </p:txBody>
      </p:sp>
      <p:sp>
        <p:nvSpPr>
          <p:cNvPr id="9" name="箭头: 下 8">
            <a:extLst>
              <a:ext uri="{FF2B5EF4-FFF2-40B4-BE49-F238E27FC236}">
                <a16:creationId xmlns:a16="http://schemas.microsoft.com/office/drawing/2014/main" id="{2973E3F3-184F-704D-6781-6D5FA426E343}"/>
              </a:ext>
            </a:extLst>
          </p:cNvPr>
          <p:cNvSpPr/>
          <p:nvPr/>
        </p:nvSpPr>
        <p:spPr>
          <a:xfrm>
            <a:off x="4436562" y="2674209"/>
            <a:ext cx="270876" cy="569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磁盘 11">
            <a:extLst>
              <a:ext uri="{FF2B5EF4-FFF2-40B4-BE49-F238E27FC236}">
                <a16:creationId xmlns:a16="http://schemas.microsoft.com/office/drawing/2014/main" id="{4E54229A-A031-7660-45F2-D3797DC2977C}"/>
              </a:ext>
            </a:extLst>
          </p:cNvPr>
          <p:cNvSpPr/>
          <p:nvPr/>
        </p:nvSpPr>
        <p:spPr>
          <a:xfrm>
            <a:off x="1352295" y="4804419"/>
            <a:ext cx="2278892" cy="6243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A</a:t>
            </a:r>
            <a:endParaRPr lang="zh-CN" altLang="en-US" dirty="0"/>
          </a:p>
        </p:txBody>
      </p:sp>
      <p:sp>
        <p:nvSpPr>
          <p:cNvPr id="13" name="流程图: 磁盘 12">
            <a:extLst>
              <a:ext uri="{FF2B5EF4-FFF2-40B4-BE49-F238E27FC236}">
                <a16:creationId xmlns:a16="http://schemas.microsoft.com/office/drawing/2014/main" id="{D74C5595-73AE-8337-E1D3-BCE917DE5169}"/>
              </a:ext>
            </a:extLst>
          </p:cNvPr>
          <p:cNvSpPr/>
          <p:nvPr/>
        </p:nvSpPr>
        <p:spPr>
          <a:xfrm>
            <a:off x="5523960" y="4804419"/>
            <a:ext cx="2278892" cy="6243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B</a:t>
            </a:r>
            <a:endParaRPr lang="zh-CN" altLang="en-US" dirty="0"/>
          </a:p>
        </p:txBody>
      </p:sp>
      <p:sp>
        <p:nvSpPr>
          <p:cNvPr id="14" name="流程图: 过程 13">
            <a:extLst>
              <a:ext uri="{FF2B5EF4-FFF2-40B4-BE49-F238E27FC236}">
                <a16:creationId xmlns:a16="http://schemas.microsoft.com/office/drawing/2014/main" id="{BDA590F2-6B41-16DC-5A58-45A77446E056}"/>
              </a:ext>
            </a:extLst>
          </p:cNvPr>
          <p:cNvSpPr/>
          <p:nvPr/>
        </p:nvSpPr>
        <p:spPr>
          <a:xfrm>
            <a:off x="1004635" y="5359370"/>
            <a:ext cx="2968700" cy="269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root://A/B/C/file.root</a:t>
            </a:r>
          </a:p>
        </p:txBody>
      </p:sp>
      <p:sp>
        <p:nvSpPr>
          <p:cNvPr id="15" name="流程图: 过程 14">
            <a:extLst>
              <a:ext uri="{FF2B5EF4-FFF2-40B4-BE49-F238E27FC236}">
                <a16:creationId xmlns:a16="http://schemas.microsoft.com/office/drawing/2014/main" id="{F16D23E7-844D-A50C-2335-B90BDC5731A8}"/>
              </a:ext>
            </a:extLst>
          </p:cNvPr>
          <p:cNvSpPr/>
          <p:nvPr/>
        </p:nvSpPr>
        <p:spPr>
          <a:xfrm>
            <a:off x="5257453" y="5363198"/>
            <a:ext cx="2789614" cy="26924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https://D/E/file.root</a:t>
            </a:r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0FF8676C-F8BF-E5C8-5A92-31C92924BF7E}"/>
              </a:ext>
            </a:extLst>
          </p:cNvPr>
          <p:cNvSpPr/>
          <p:nvPr/>
        </p:nvSpPr>
        <p:spPr>
          <a:xfrm rot="2792566">
            <a:off x="3627218" y="4106293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下 17">
            <a:extLst>
              <a:ext uri="{FF2B5EF4-FFF2-40B4-BE49-F238E27FC236}">
                <a16:creationId xmlns:a16="http://schemas.microsoft.com/office/drawing/2014/main" id="{A9B421D7-E311-C36B-BDEE-C44B7686358A}"/>
              </a:ext>
            </a:extLst>
          </p:cNvPr>
          <p:cNvSpPr/>
          <p:nvPr/>
        </p:nvSpPr>
        <p:spPr>
          <a:xfrm rot="18831947">
            <a:off x="5246604" y="4105500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标注: 线形 18">
            <a:extLst>
              <a:ext uri="{FF2B5EF4-FFF2-40B4-BE49-F238E27FC236}">
                <a16:creationId xmlns:a16="http://schemas.microsoft.com/office/drawing/2014/main" id="{E38CBEB7-1CE8-8FC4-F331-046EE9920B5F}"/>
              </a:ext>
            </a:extLst>
          </p:cNvPr>
          <p:cNvSpPr/>
          <p:nvPr/>
        </p:nvSpPr>
        <p:spPr>
          <a:xfrm>
            <a:off x="605523" y="2141509"/>
            <a:ext cx="2718597" cy="1388977"/>
          </a:xfrm>
          <a:prstGeom prst="borderCallout1">
            <a:avLst>
              <a:gd name="adj1" fmla="val 250"/>
              <a:gd name="adj2" fmla="val 49942"/>
              <a:gd name="adj3" fmla="val -31856"/>
              <a:gd name="adj4" fmla="val 12636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Logic File Name (LFN):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File name in DMS File Catalog, 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Every file has </a:t>
            </a:r>
            <a:r>
              <a:rPr lang="en-US" altLang="zh-CN" sz="1400" dirty="0">
                <a:solidFill>
                  <a:srgbClr val="C00000"/>
                </a:solidFill>
              </a:rPr>
              <a:t>a single, independent file name</a:t>
            </a:r>
            <a:r>
              <a:rPr lang="en-US" altLang="zh-CN" sz="1400" dirty="0">
                <a:solidFill>
                  <a:srgbClr val="262626"/>
                </a:solidFill>
              </a:rPr>
              <a:t>,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Same name method as Linux file path.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4B48F2D-DDCF-3B10-F745-E4B709D2D688}"/>
              </a:ext>
            </a:extLst>
          </p:cNvPr>
          <p:cNvSpPr/>
          <p:nvPr/>
        </p:nvSpPr>
        <p:spPr>
          <a:xfrm>
            <a:off x="5680077" y="2797901"/>
            <a:ext cx="3111284" cy="13243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Examples:</a:t>
            </a:r>
          </a:p>
          <a:p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juno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/user/z/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zhangxt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f.root</a:t>
            </a:r>
            <a:endParaRPr lang="en-US" altLang="zh-CN" sz="1400" dirty="0">
              <a:solidFill>
                <a:srgbClr val="262626"/>
              </a:solidFill>
              <a:latin typeface="Courier" panose="02060409020205020404"/>
            </a:endParaRPr>
          </a:p>
          <a:p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juno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/production/muon/</a:t>
            </a:r>
          </a:p>
          <a:p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juno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/raw/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testfile</a:t>
            </a:r>
            <a:endParaRPr lang="en-US" altLang="zh-CN" sz="1400" dirty="0">
              <a:solidFill>
                <a:srgbClr val="262626"/>
              </a:solidFill>
              <a:latin typeface="Courier" panose="02060409020205020404"/>
            </a:endParaRPr>
          </a:p>
          <a:p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…</a:t>
            </a:r>
          </a:p>
        </p:txBody>
      </p:sp>
      <p:sp>
        <p:nvSpPr>
          <p:cNvPr id="4" name="箭头: 左右 3">
            <a:extLst>
              <a:ext uri="{FF2B5EF4-FFF2-40B4-BE49-F238E27FC236}">
                <a16:creationId xmlns:a16="http://schemas.microsoft.com/office/drawing/2014/main" id="{85247A94-72CF-DF87-E4D1-4AEA39E8E51A}"/>
              </a:ext>
            </a:extLst>
          </p:cNvPr>
          <p:cNvSpPr/>
          <p:nvPr/>
        </p:nvSpPr>
        <p:spPr>
          <a:xfrm>
            <a:off x="3792338" y="4955779"/>
            <a:ext cx="1570471" cy="2484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C244F664-032A-C9F0-1A73-5264DB61B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022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0E61FC-7814-96F5-AB09-15D6557F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DMS Concepts</a:t>
            </a:r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7CCC0862-CF38-69DF-216A-AF027F3C89EA}"/>
              </a:ext>
            </a:extLst>
          </p:cNvPr>
          <p:cNvSpPr/>
          <p:nvPr/>
        </p:nvSpPr>
        <p:spPr>
          <a:xfrm>
            <a:off x="754379" y="1213734"/>
            <a:ext cx="7680961" cy="5047652"/>
          </a:xfrm>
          <a:prstGeom prst="roundRect">
            <a:avLst>
              <a:gd name="adj" fmla="val 9243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CN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流程图: 离页连接符 5">
            <a:extLst>
              <a:ext uri="{FF2B5EF4-FFF2-40B4-BE49-F238E27FC236}">
                <a16:creationId xmlns:a16="http://schemas.microsoft.com/office/drawing/2014/main" id="{DF2A6F25-A802-A4B7-BE7C-82600868C2F2}"/>
              </a:ext>
            </a:extLst>
          </p:cNvPr>
          <p:cNvSpPr/>
          <p:nvPr/>
        </p:nvSpPr>
        <p:spPr>
          <a:xfrm>
            <a:off x="3631187" y="1905154"/>
            <a:ext cx="1881626" cy="67302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Local cluster</a:t>
            </a:r>
            <a:endParaRPr lang="zh-CN" altLang="en-US" dirty="0"/>
          </a:p>
        </p:txBody>
      </p:sp>
      <p:sp>
        <p:nvSpPr>
          <p:cNvPr id="7" name="流程图: 过程 6">
            <a:extLst>
              <a:ext uri="{FF2B5EF4-FFF2-40B4-BE49-F238E27FC236}">
                <a16:creationId xmlns:a16="http://schemas.microsoft.com/office/drawing/2014/main" id="{264D34AA-D540-E02A-996F-B2E9489CD6FE}"/>
              </a:ext>
            </a:extLst>
          </p:cNvPr>
          <p:cNvSpPr/>
          <p:nvPr/>
        </p:nvSpPr>
        <p:spPr>
          <a:xfrm>
            <a:off x="3610290" y="1351592"/>
            <a:ext cx="1923420" cy="457532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want to download:</a:t>
            </a:r>
          </a:p>
          <a:p>
            <a:pPr algn="ctr"/>
            <a:r>
              <a:rPr lang="en-US" altLang="zh-CN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file.root</a:t>
            </a:r>
            <a:endParaRPr lang="en-US" altLang="zh-CN" sz="1400" dirty="0">
              <a:solidFill>
                <a:schemeClr val="tx1">
                  <a:lumMod val="85000"/>
                  <a:lumOff val="15000"/>
                </a:schemeClr>
              </a:solidFill>
              <a:latin typeface="Courier" panose="02060409020205020404" pitchFamily="49" charset="0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66CE8CD-B6BE-3639-8E36-07DCCAB2EFF8}"/>
              </a:ext>
            </a:extLst>
          </p:cNvPr>
          <p:cNvSpPr/>
          <p:nvPr/>
        </p:nvSpPr>
        <p:spPr>
          <a:xfrm>
            <a:off x="3568087" y="3356740"/>
            <a:ext cx="2009220" cy="6763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DMS</a:t>
            </a:r>
            <a:endParaRPr lang="zh-CN" altLang="en-US" dirty="0"/>
          </a:p>
        </p:txBody>
      </p:sp>
      <p:sp>
        <p:nvSpPr>
          <p:cNvPr id="9" name="箭头: 下 8">
            <a:extLst>
              <a:ext uri="{FF2B5EF4-FFF2-40B4-BE49-F238E27FC236}">
                <a16:creationId xmlns:a16="http://schemas.microsoft.com/office/drawing/2014/main" id="{2973E3F3-184F-704D-6781-6D5FA426E343}"/>
              </a:ext>
            </a:extLst>
          </p:cNvPr>
          <p:cNvSpPr/>
          <p:nvPr/>
        </p:nvSpPr>
        <p:spPr>
          <a:xfrm>
            <a:off x="4436562" y="2674209"/>
            <a:ext cx="270876" cy="569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磁盘 11">
            <a:extLst>
              <a:ext uri="{FF2B5EF4-FFF2-40B4-BE49-F238E27FC236}">
                <a16:creationId xmlns:a16="http://schemas.microsoft.com/office/drawing/2014/main" id="{4E54229A-A031-7660-45F2-D3797DC2977C}"/>
              </a:ext>
            </a:extLst>
          </p:cNvPr>
          <p:cNvSpPr/>
          <p:nvPr/>
        </p:nvSpPr>
        <p:spPr>
          <a:xfrm>
            <a:off x="1352295" y="4804419"/>
            <a:ext cx="2278892" cy="6243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A</a:t>
            </a:r>
            <a:endParaRPr lang="zh-CN" altLang="en-US" dirty="0"/>
          </a:p>
        </p:txBody>
      </p:sp>
      <p:sp>
        <p:nvSpPr>
          <p:cNvPr id="13" name="流程图: 磁盘 12">
            <a:extLst>
              <a:ext uri="{FF2B5EF4-FFF2-40B4-BE49-F238E27FC236}">
                <a16:creationId xmlns:a16="http://schemas.microsoft.com/office/drawing/2014/main" id="{D74C5595-73AE-8337-E1D3-BCE917DE5169}"/>
              </a:ext>
            </a:extLst>
          </p:cNvPr>
          <p:cNvSpPr/>
          <p:nvPr/>
        </p:nvSpPr>
        <p:spPr>
          <a:xfrm>
            <a:off x="5523960" y="4804419"/>
            <a:ext cx="2278892" cy="62437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Remote storage B</a:t>
            </a:r>
            <a:endParaRPr lang="zh-CN" altLang="en-US" dirty="0"/>
          </a:p>
        </p:txBody>
      </p:sp>
      <p:sp>
        <p:nvSpPr>
          <p:cNvPr id="14" name="流程图: 过程 13">
            <a:extLst>
              <a:ext uri="{FF2B5EF4-FFF2-40B4-BE49-F238E27FC236}">
                <a16:creationId xmlns:a16="http://schemas.microsoft.com/office/drawing/2014/main" id="{BDA590F2-6B41-16DC-5A58-45A77446E056}"/>
              </a:ext>
            </a:extLst>
          </p:cNvPr>
          <p:cNvSpPr/>
          <p:nvPr/>
        </p:nvSpPr>
        <p:spPr>
          <a:xfrm>
            <a:off x="1004635" y="5359370"/>
            <a:ext cx="2968700" cy="269240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root://A/B/C/file.root</a:t>
            </a:r>
          </a:p>
        </p:txBody>
      </p:sp>
      <p:sp>
        <p:nvSpPr>
          <p:cNvPr id="15" name="流程图: 过程 14">
            <a:extLst>
              <a:ext uri="{FF2B5EF4-FFF2-40B4-BE49-F238E27FC236}">
                <a16:creationId xmlns:a16="http://schemas.microsoft.com/office/drawing/2014/main" id="{F16D23E7-844D-A50C-2335-B90BDC5731A8}"/>
              </a:ext>
            </a:extLst>
          </p:cNvPr>
          <p:cNvSpPr/>
          <p:nvPr/>
        </p:nvSpPr>
        <p:spPr>
          <a:xfrm>
            <a:off x="5257453" y="5363198"/>
            <a:ext cx="2789614" cy="269240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" panose="02060409020205020404" pitchFamily="49" charset="0"/>
              </a:rPr>
              <a:t>https://D/E/file.root</a:t>
            </a:r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0FF8676C-F8BF-E5C8-5A92-31C92924BF7E}"/>
              </a:ext>
            </a:extLst>
          </p:cNvPr>
          <p:cNvSpPr/>
          <p:nvPr/>
        </p:nvSpPr>
        <p:spPr>
          <a:xfrm rot="2792566">
            <a:off x="3627218" y="4106293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下 17">
            <a:extLst>
              <a:ext uri="{FF2B5EF4-FFF2-40B4-BE49-F238E27FC236}">
                <a16:creationId xmlns:a16="http://schemas.microsoft.com/office/drawing/2014/main" id="{A9B421D7-E311-C36B-BDEE-C44B7686358A}"/>
              </a:ext>
            </a:extLst>
          </p:cNvPr>
          <p:cNvSpPr/>
          <p:nvPr/>
        </p:nvSpPr>
        <p:spPr>
          <a:xfrm rot="18831947">
            <a:off x="5246604" y="4105500"/>
            <a:ext cx="270876" cy="566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标注: 线形 18">
            <a:extLst>
              <a:ext uri="{FF2B5EF4-FFF2-40B4-BE49-F238E27FC236}">
                <a16:creationId xmlns:a16="http://schemas.microsoft.com/office/drawing/2014/main" id="{E38CBEB7-1CE8-8FC4-F331-046EE9920B5F}"/>
              </a:ext>
            </a:extLst>
          </p:cNvPr>
          <p:cNvSpPr/>
          <p:nvPr/>
        </p:nvSpPr>
        <p:spPr>
          <a:xfrm>
            <a:off x="605523" y="2141509"/>
            <a:ext cx="2858400" cy="1305919"/>
          </a:xfrm>
          <a:prstGeom prst="borderCallout1">
            <a:avLst>
              <a:gd name="adj1" fmla="val 101669"/>
              <a:gd name="adj2" fmla="val 43456"/>
              <a:gd name="adj3" fmla="val 251363"/>
              <a:gd name="adj4" fmla="val 6710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Replica: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00000"/>
                </a:solidFill>
              </a:rPr>
              <a:t>1 file copy </a:t>
            </a:r>
            <a:r>
              <a:rPr lang="en-US" altLang="zh-CN" sz="1400" dirty="0">
                <a:solidFill>
                  <a:srgbClr val="262626"/>
                </a:solidFill>
              </a:rPr>
              <a:t>stored in a </a:t>
            </a:r>
            <a:r>
              <a:rPr lang="en-US" altLang="zh-CN" sz="1400" dirty="0">
                <a:solidFill>
                  <a:srgbClr val="C00000"/>
                </a:solidFill>
              </a:rPr>
              <a:t>specified SE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1 replica corresponded to 1 LFN.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1 LFN may have </a:t>
            </a:r>
            <a:r>
              <a:rPr lang="en-US" altLang="zh-CN" sz="1400" dirty="0">
                <a:solidFill>
                  <a:srgbClr val="C00000"/>
                </a:solidFill>
              </a:rPr>
              <a:t>N replicas in N SEs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4B48F2D-DDCF-3B10-F745-E4B709D2D688}"/>
              </a:ext>
            </a:extLst>
          </p:cNvPr>
          <p:cNvSpPr/>
          <p:nvPr/>
        </p:nvSpPr>
        <p:spPr>
          <a:xfrm>
            <a:off x="5321805" y="2393653"/>
            <a:ext cx="3602694" cy="12455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1400" b="1" dirty="0">
                <a:solidFill>
                  <a:srgbClr val="262626"/>
                </a:solidFill>
              </a:rPr>
              <a:t>Example: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262626"/>
                </a:solidFill>
              </a:rPr>
              <a:t>LFN</a:t>
            </a:r>
            <a:r>
              <a:rPr lang="en-US" altLang="zh-CN" sz="1400" b="1" dirty="0">
                <a:solidFill>
                  <a:srgbClr val="262626"/>
                </a:solidFill>
              </a:rPr>
              <a:t> 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juno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/user/z/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zhangxt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/</a:t>
            </a:r>
            <a:r>
              <a:rPr lang="en-US" altLang="zh-CN" sz="1400" dirty="0" err="1">
                <a:solidFill>
                  <a:srgbClr val="262626"/>
                </a:solidFill>
                <a:latin typeface="Courier" panose="02060409020205020404"/>
              </a:rPr>
              <a:t>f.root</a:t>
            </a:r>
            <a:r>
              <a:rPr lang="en-US" altLang="zh-CN" sz="1400" dirty="0">
                <a:solidFill>
                  <a:srgbClr val="262626"/>
                </a:solidFill>
                <a:latin typeface="Courier" panose="02060409020205020404"/>
              </a:rPr>
              <a:t> </a:t>
            </a:r>
            <a:r>
              <a:rPr lang="en-US" altLang="zh-CN" sz="1400" dirty="0">
                <a:solidFill>
                  <a:srgbClr val="262626"/>
                </a:solidFill>
              </a:rPr>
              <a:t>has </a:t>
            </a:r>
            <a:r>
              <a:rPr lang="en-US" altLang="zh-CN" sz="1400" dirty="0">
                <a:solidFill>
                  <a:srgbClr val="C00000"/>
                </a:solidFill>
              </a:rPr>
              <a:t>2 replicas</a:t>
            </a:r>
            <a:r>
              <a:rPr lang="en-US" altLang="zh-CN" sz="1400" dirty="0">
                <a:solidFill>
                  <a:srgbClr val="262626"/>
                </a:solidFill>
              </a:rPr>
              <a:t>,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00000"/>
                </a:solidFill>
              </a:rPr>
              <a:t>1 replica in IHEP-JUNOEOS,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00000"/>
                </a:solidFill>
              </a:rPr>
              <a:t>1 replica in CNAF-STORM</a:t>
            </a:r>
            <a:r>
              <a:rPr lang="en-US" altLang="zh-CN" sz="1400" dirty="0">
                <a:solidFill>
                  <a:srgbClr val="262626"/>
                </a:solidFill>
              </a:rPr>
              <a:t>.</a:t>
            </a:r>
          </a:p>
        </p:txBody>
      </p:sp>
      <p:sp>
        <p:nvSpPr>
          <p:cNvPr id="4" name="箭头: 左右 3">
            <a:extLst>
              <a:ext uri="{FF2B5EF4-FFF2-40B4-BE49-F238E27FC236}">
                <a16:creationId xmlns:a16="http://schemas.microsoft.com/office/drawing/2014/main" id="{08123D9A-A782-CC27-E581-53592C4944A4}"/>
              </a:ext>
            </a:extLst>
          </p:cNvPr>
          <p:cNvSpPr/>
          <p:nvPr/>
        </p:nvSpPr>
        <p:spPr>
          <a:xfrm>
            <a:off x="3792338" y="4955779"/>
            <a:ext cx="1570471" cy="2484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177A6BAB-41A0-8530-D399-B5899C2C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4DD85-438F-44A4-A5F3-B811264C73D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13697"/>
      </p:ext>
    </p:extLst>
  </p:cSld>
  <p:clrMapOvr>
    <a:masterClrMapping/>
  </p:clrMapOvr>
</p:sld>
</file>

<file path=ppt/theme/theme1.xml><?xml version="1.0" encoding="utf-8"?>
<a:theme xmlns:a="http://schemas.openxmlformats.org/drawingml/2006/main" name="thmx_ihepcc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onts">
      <a:majorFont>
        <a:latin typeface="Centaur"/>
        <a:ea typeface="黑体"/>
        <a:cs typeface=""/>
      </a:majorFont>
      <a:minorFont>
        <a:latin typeface="Candara"/>
        <a:ea typeface="华文楷体"/>
        <a:cs typeface=""/>
      </a:minorFont>
    </a:fontScheme>
    <a:fmtScheme name="烟灰色玻璃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mx_ihepcc" id="{98CDE2DF-5238-4AAD-B45E-714486B961F2}" vid="{CFF8B993-07B1-42F4-BEB4-7D75A08C8A20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thmx_ihepcc</Template>
  <TotalTime>2120</TotalTime>
  <Words>3861</Words>
  <Application>Microsoft Office PowerPoint</Application>
  <PresentationFormat>全屏显示(4:3)</PresentationFormat>
  <Paragraphs>522</Paragraphs>
  <Slides>37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6" baseType="lpstr">
      <vt:lpstr>Courier</vt:lpstr>
      <vt:lpstr>等线</vt:lpstr>
      <vt:lpstr>微软雅黑</vt:lpstr>
      <vt:lpstr>Arial</vt:lpstr>
      <vt:lpstr>Calibri</vt:lpstr>
      <vt:lpstr>Candara</vt:lpstr>
      <vt:lpstr>Centaur</vt:lpstr>
      <vt:lpstr>Consolas</vt:lpstr>
      <vt:lpstr>thmx_ihepcc</vt:lpstr>
      <vt:lpstr>Data Management System</vt:lpstr>
      <vt:lpstr>Outline</vt:lpstr>
      <vt:lpstr>Introduction</vt:lpstr>
      <vt:lpstr>Local? Remote?</vt:lpstr>
      <vt:lpstr>Remote Data?</vt:lpstr>
      <vt:lpstr>Data Management System</vt:lpstr>
      <vt:lpstr>DMS Concepts</vt:lpstr>
      <vt:lpstr>DMS Concepts</vt:lpstr>
      <vt:lpstr>DMS Concepts</vt:lpstr>
      <vt:lpstr>DMS Concepts</vt:lpstr>
      <vt:lpstr>Advanced DMS Concepts</vt:lpstr>
      <vt:lpstr>Training Contents</vt:lpstr>
      <vt:lpstr>Preparation</vt:lpstr>
      <vt:lpstr>Command Line Interface</vt:lpstr>
      <vt:lpstr>Command Line Interface (CLI)</vt:lpstr>
      <vt:lpstr>Command Line Interface (CLI)</vt:lpstr>
      <vt:lpstr>CLI Basic Commands</vt:lpstr>
      <vt:lpstr>CLI File Copy Commands</vt:lpstr>
      <vt:lpstr>CLI Commands Exercise</vt:lpstr>
      <vt:lpstr>CLI Metadata Commands</vt:lpstr>
      <vt:lpstr>CLI Metadata Commands</vt:lpstr>
      <vt:lpstr>CLI Commands Exercise 2</vt:lpstr>
      <vt:lpstr>Data Management System Commands</vt:lpstr>
      <vt:lpstr>Data Management System Commands</vt:lpstr>
      <vt:lpstr>DMS Basic Commands</vt:lpstr>
      <vt:lpstr>DMS Remove Commands</vt:lpstr>
      <vt:lpstr>DMS Metadata Commands</vt:lpstr>
      <vt:lpstr>DMS Commands Exercise</vt:lpstr>
      <vt:lpstr>DMS Mass Files Commands</vt:lpstr>
      <vt:lpstr>DMS Command Exercise 2</vt:lpstr>
      <vt:lpstr>Advanced Commands and Tricks</vt:lpstr>
      <vt:lpstr>Mass File Transfer</vt:lpstr>
      <vt:lpstr>Files Registering</vt:lpstr>
      <vt:lpstr>Python APIs for Data Management</vt:lpstr>
      <vt:lpstr>Access Files by Grid Tools</vt:lpstr>
      <vt:lpstr>Homework Exercise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System</dc:title>
  <dc:creator>张玄同</dc:creator>
  <cp:lastModifiedBy>张 玄同</cp:lastModifiedBy>
  <cp:revision>102</cp:revision>
  <dcterms:created xsi:type="dcterms:W3CDTF">2023-01-31T01:05:09Z</dcterms:created>
  <dcterms:modified xsi:type="dcterms:W3CDTF">2023-02-08T15:13:23Z</dcterms:modified>
</cp:coreProperties>
</file>