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407" r:id="rId3"/>
    <p:sldId id="283" r:id="rId4"/>
    <p:sldId id="408" r:id="rId5"/>
    <p:sldId id="311" r:id="rId6"/>
    <p:sldId id="286" r:id="rId7"/>
    <p:sldId id="419" r:id="rId8"/>
    <p:sldId id="420" r:id="rId9"/>
    <p:sldId id="381" r:id="rId10"/>
    <p:sldId id="382" r:id="rId11"/>
    <p:sldId id="421" r:id="rId12"/>
    <p:sldId id="262" r:id="rId13"/>
    <p:sldId id="277" r:id="rId14"/>
    <p:sldId id="279" r:id="rId15"/>
    <p:sldId id="281" r:id="rId16"/>
    <p:sldId id="284" r:id="rId17"/>
    <p:sldId id="267" r:id="rId18"/>
    <p:sldId id="404" r:id="rId19"/>
    <p:sldId id="422" r:id="rId20"/>
    <p:sldId id="423" r:id="rId21"/>
    <p:sldId id="390" r:id="rId22"/>
    <p:sldId id="391" r:id="rId23"/>
    <p:sldId id="274" r:id="rId24"/>
    <p:sldId id="276" r:id="rId25"/>
    <p:sldId id="424" r:id="rId26"/>
    <p:sldId id="425" r:id="rId27"/>
    <p:sldId id="412" r:id="rId28"/>
    <p:sldId id="417" r:id="rId29"/>
    <p:sldId id="395" r:id="rId30"/>
    <p:sldId id="396" r:id="rId31"/>
    <p:sldId id="397" r:id="rId32"/>
    <p:sldId id="398" r:id="rId33"/>
    <p:sldId id="399" r:id="rId34"/>
    <p:sldId id="426" r:id="rId35"/>
    <p:sldId id="428" r:id="rId36"/>
    <p:sldId id="429" r:id="rId37"/>
    <p:sldId id="430" r:id="rId38"/>
    <p:sldId id="431" r:id="rId39"/>
    <p:sldId id="432" r:id="rId40"/>
    <p:sldId id="293" r:id="rId41"/>
    <p:sldId id="400" r:id="rId42"/>
    <p:sldId id="427" r:id="rId4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60" y="1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New20180222\CEPC\20221215_SuperKEKBWorkshop\ImpedanceEvolut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173162729658793"/>
          <c:y val="5.7060367454068242E-2"/>
          <c:w val="0.61697615923009619"/>
          <c:h val="0.786611986001749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Sheet1!$G$2</c:f>
              <c:strCache>
                <c:ptCount val="1"/>
                <c:pt idx="0">
                  <c:v>CDR-2018</c:v>
                </c:pt>
              </c:strCache>
            </c:strRef>
          </c:tx>
          <c:invertIfNegative val="0"/>
          <c:cat>
            <c:strRef>
              <c:f>Sheet1!$H$1:$J$1</c:f>
              <c:strCache>
                <c:ptCount val="3"/>
                <c:pt idx="0">
                  <c:v>Z/n</c:v>
                </c:pt>
                <c:pt idx="1">
                  <c:v>kloss</c:v>
                </c:pt>
                <c:pt idx="2">
                  <c:v>ky</c:v>
                </c:pt>
              </c:strCache>
            </c:strRef>
          </c:cat>
          <c:val>
            <c:numRef>
              <c:f>Sheet1!$H$2:$J$2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49-48A7-8B5B-4D65685BD492}"/>
            </c:ext>
          </c:extLst>
        </c:ser>
        <c:ser>
          <c:idx val="1"/>
          <c:order val="1"/>
          <c:tx>
            <c:strRef>
              <c:f>Sheet1!$G$3</c:f>
              <c:strCache>
                <c:ptCount val="1"/>
                <c:pt idx="0">
                  <c:v>IARC-2021</c:v>
                </c:pt>
              </c:strCache>
            </c:strRef>
          </c:tx>
          <c:invertIfNegative val="0"/>
          <c:cat>
            <c:strRef>
              <c:f>Sheet1!$H$1:$J$1</c:f>
              <c:strCache>
                <c:ptCount val="3"/>
                <c:pt idx="0">
                  <c:v>Z/n</c:v>
                </c:pt>
                <c:pt idx="1">
                  <c:v>kloss</c:v>
                </c:pt>
                <c:pt idx="2">
                  <c:v>ky</c:v>
                </c:pt>
              </c:strCache>
            </c:strRef>
          </c:cat>
          <c:val>
            <c:numRef>
              <c:f>Sheet1!$H$3:$J$3</c:f>
              <c:numCache>
                <c:formatCode>General</c:formatCode>
                <c:ptCount val="3"/>
                <c:pt idx="0">
                  <c:v>1.3421052631578947</c:v>
                </c:pt>
                <c:pt idx="1">
                  <c:v>0.84519572953736655</c:v>
                </c:pt>
                <c:pt idx="2">
                  <c:v>1.0990099009900991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49-48A7-8B5B-4D65685BD492}"/>
            </c:ext>
          </c:extLst>
        </c:ser>
        <c:ser>
          <c:idx val="2"/>
          <c:order val="2"/>
          <c:tx>
            <c:strRef>
              <c:f>Sheet1!$G$4</c:f>
              <c:strCache>
                <c:ptCount val="1"/>
                <c:pt idx="0">
                  <c:v>TDR-2022</c:v>
                </c:pt>
              </c:strCache>
            </c:strRef>
          </c:tx>
          <c:invertIfNegative val="0"/>
          <c:cat>
            <c:strRef>
              <c:f>Sheet1!$H$1:$J$1</c:f>
              <c:strCache>
                <c:ptCount val="3"/>
                <c:pt idx="0">
                  <c:v>Z/n</c:v>
                </c:pt>
                <c:pt idx="1">
                  <c:v>kloss</c:v>
                </c:pt>
                <c:pt idx="2">
                  <c:v>ky</c:v>
                </c:pt>
              </c:strCache>
            </c:strRef>
          </c:cat>
          <c:val>
            <c:numRef>
              <c:f>Sheet1!$H$4:$J$4</c:f>
              <c:numCache>
                <c:formatCode>General</c:formatCode>
                <c:ptCount val="3"/>
                <c:pt idx="0">
                  <c:v>1.3947368421052631</c:v>
                </c:pt>
                <c:pt idx="1">
                  <c:v>0.94229791560752418</c:v>
                </c:pt>
                <c:pt idx="2">
                  <c:v>1.6732673267326732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349-48A7-8B5B-4D65685BD4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5574016"/>
        <c:axId val="45816000"/>
      </c:barChart>
      <c:catAx>
        <c:axId val="2155740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5816000"/>
        <c:crosses val="autoZero"/>
        <c:auto val="1"/>
        <c:lblAlgn val="ctr"/>
        <c:lblOffset val="100"/>
        <c:noMultiLvlLbl val="0"/>
      </c:catAx>
      <c:valAx>
        <c:axId val="458160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557401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zh-CN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2D313C-AF4E-4FDD-A250-0F207985B166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8C29B7-FD7E-4DC2-88C8-DCF98FFDC3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293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1DB840-0361-4D14-9DBF-A154AE91A04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729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6A0A9B-1A6C-43CE-9E34-A6C0AE97E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B0B0005-82DB-4163-B632-F4730D13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88EF32-16FB-40E2-9546-C2DE8D461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A14D-973F-49A1-9E92-EF69C01C1C5E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9C15AF-F545-4910-9766-05DD13749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87EFBB-E024-4F6F-BBB4-CD0A976DE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36E1-3BA1-4D81-8F40-F6E4CC2B03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578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5F589B-A139-4494-BC34-0B3AA7CD6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926136E-3CBD-4E3D-95BA-2288F9C691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DB02CD-BC20-4E40-BDA8-0ECB54DBF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A14D-973F-49A1-9E92-EF69C01C1C5E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CE02C4-D9EE-4AC9-B646-406D52120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B0FACD-53EA-40A0-8DD4-6159BE1BD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36E1-3BA1-4D81-8F40-F6E4CC2B03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0666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0CC2990-CA2B-4680-B203-641BBD131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527976D-E3FD-4BA4-BBC5-CB845948A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084DEE-8B25-4701-A56E-42A37F727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A14D-973F-49A1-9E92-EF69C01C1C5E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73D8E2-7F1D-40B5-87DD-75DBEBA7D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024993-6A90-451D-8987-25AC8BD33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36E1-3BA1-4D81-8F40-F6E4CC2B03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284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58DFD1-7FF6-420F-A6B7-294785CFD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DDAA91-05ED-4303-AA67-AB494F032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BA4968-BBDD-4ACB-8EA8-618A406B1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A14D-973F-49A1-9E92-EF69C01C1C5E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3B5163-EFB4-408F-B33F-55EB8619B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A896EF-7BE5-4C21-A212-F2DB66529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36E1-3BA1-4D81-8F40-F6E4CC2B03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000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49A8FF-0681-4153-BFD6-940D5A282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A40D5CE-DBF8-401B-AA59-D06ACE227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BC3DE5-69DA-4821-8A4C-E1F7E94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A14D-973F-49A1-9E92-EF69C01C1C5E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3B36D4-23D8-4662-BAC6-188D4290B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CDB7DC-8942-40DE-B9D5-15B43EB98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36E1-3BA1-4D81-8F40-F6E4CC2B03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318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2E32F3-ADB6-4F2E-8B99-030F44B21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325B-0D09-4D48-AE30-A560948CA7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2B44DB-E3B5-4CE3-A7C0-25B1DEBF8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15BAA9-D4DA-4417-B44A-A900EC98C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A14D-973F-49A1-9E92-EF69C01C1C5E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EF7BF76-63AC-4E75-9C01-B1C0DC422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413AE40-1AB5-477E-BFD6-419D72B7A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36E1-3BA1-4D81-8F40-F6E4CC2B03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177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DAF1EE-A521-4DDC-BE8D-4CAF65FE0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7BCB2E-A51F-4994-920D-08D5DBB82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BB5199-C004-4758-9752-D9B2B04DED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A0692EB-81C9-4E8B-AEC1-C6FAE000A5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D5DCAFF-8B85-4472-A0CE-9BE59E7A8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A051872-5BBB-49E3-A3A4-538A7CF06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A14D-973F-49A1-9E92-EF69C01C1C5E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1029C58-FD18-4CF6-A419-2A37E8A4B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88F50D7-7B9E-4991-A111-11928AF36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36E1-3BA1-4D81-8F40-F6E4CC2B03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025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FBBC11-9EC5-4F29-94F7-3E8F66E66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9BC649B-FBF7-4C3D-95B6-568FB9503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A14D-973F-49A1-9E92-EF69C01C1C5E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4A2B4F4-A01D-4463-9396-34E81A81A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981A476-74FD-4C6F-9610-892AD8F0A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36E1-3BA1-4D81-8F40-F6E4CC2B03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311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91E0124-F2C7-4DBE-A94F-5F59B18DF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A14D-973F-49A1-9E92-EF69C01C1C5E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6126EF0-06CE-46AA-BD20-8AF7972E3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268341-F92C-4A5D-A31E-501395990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36E1-3BA1-4D81-8F40-F6E4CC2B03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036D80-A13C-481C-824A-094BCA428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25D90B-A023-4AF9-BDB9-0599BECAA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00DB482-92F2-4ED9-B35D-5BBCE199A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023DCF-0B8E-4558-AE28-591C94723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A14D-973F-49A1-9E92-EF69C01C1C5E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1B7C69E-E573-4701-ABB9-8B0CFAA39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0A2DFB0-1DA4-41EF-9137-A2F525D8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36E1-3BA1-4D81-8F40-F6E4CC2B03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377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A2857C-7D0F-4001-9C09-17A799DD2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70237AD-37E5-459C-A32D-558174D271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8D99AC-E70C-44C2-9FFC-9A450264CE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90D76F-73FD-451B-8C49-54B190CAA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A14D-973F-49A1-9E92-EF69C01C1C5E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E7762-58EE-41EC-901E-E2939EE25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B4A3BC-9164-4CD3-BF13-986B4DCCE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236E1-3BA1-4D81-8F40-F6E4CC2B03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480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030BB09-59D0-45EA-9573-AD21BC4E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402D75-70CB-478B-9F65-570659341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D2E16E7-79C9-4C3A-A4B6-7844AF25B4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5A14D-973F-49A1-9E92-EF69C01C1C5E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354D2A-1AB3-4771-9C9B-4DAE21E031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F71593-C0D8-402D-A650-5CBDB12EF2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236E1-3BA1-4D81-8F40-F6E4CC2B03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921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8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7" Type="http://schemas.openxmlformats.org/officeDocument/2006/relationships/image" Target="../media/image37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nference-indico.kek.jp/event/198/" TargetMode="External"/><Relationship Id="rId4" Type="http://schemas.openxmlformats.org/officeDocument/2006/relationships/image" Target="../media/image84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16.png"/><Relationship Id="rId4" Type="http://schemas.openxmlformats.org/officeDocument/2006/relationships/image" Target="../media/image2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556216-2FC7-4347-A84E-FA3C67C0C0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/>
              <a:t>Issues of beam-beam effects for CEPC and </a:t>
            </a:r>
            <a:br>
              <a:rPr lang="en-US" altLang="zh-CN" b="1" dirty="0"/>
            </a:br>
            <a:r>
              <a:rPr lang="en-US" altLang="zh-CN" b="1" dirty="0"/>
              <a:t>international synergy</a:t>
            </a: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0A29C8A-7883-4023-B06A-04E1EDD641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Yuan Zhang</a:t>
            </a:r>
          </a:p>
          <a:p>
            <a:r>
              <a:rPr lang="en-US" altLang="zh-CN" dirty="0"/>
              <a:t>CEPC DAY, Dec. 19, 2022</a:t>
            </a:r>
          </a:p>
          <a:p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322C7EB-6BAF-406A-A46D-258CDE64EF7A}"/>
              </a:ext>
            </a:extLst>
          </p:cNvPr>
          <p:cNvSpPr/>
          <p:nvPr/>
        </p:nvSpPr>
        <p:spPr>
          <a:xfrm>
            <a:off x="270012" y="4466417"/>
            <a:ext cx="51319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Contributors: </a:t>
            </a:r>
          </a:p>
          <a:p>
            <a:r>
              <a:rPr lang="en-US" altLang="zh-CN" dirty="0"/>
              <a:t>Na Wang(IHEP), </a:t>
            </a:r>
          </a:p>
          <a:p>
            <a:r>
              <a:rPr lang="en-US" altLang="zh-CN" dirty="0" err="1"/>
              <a:t>Chuntao</a:t>
            </a:r>
            <a:r>
              <a:rPr lang="en-US" altLang="zh-CN" dirty="0"/>
              <a:t> Lin(IASF), </a:t>
            </a:r>
          </a:p>
          <a:p>
            <a:r>
              <a:rPr lang="en-US" altLang="zh-CN" dirty="0" err="1"/>
              <a:t>Kazuhito</a:t>
            </a:r>
            <a:r>
              <a:rPr lang="en-US" altLang="zh-CN" dirty="0"/>
              <a:t> </a:t>
            </a:r>
            <a:r>
              <a:rPr lang="en-US" altLang="zh-CN" dirty="0" err="1"/>
              <a:t>Ohmi</a:t>
            </a:r>
            <a:r>
              <a:rPr lang="en-US" altLang="zh-CN" dirty="0"/>
              <a:t>(KEK), </a:t>
            </a:r>
          </a:p>
          <a:p>
            <a:r>
              <a:rPr lang="en-US" altLang="zh-CN" dirty="0"/>
              <a:t>Demin Zhou(KEK)</a:t>
            </a:r>
          </a:p>
          <a:p>
            <a:r>
              <a:rPr lang="en-US" altLang="zh-CN" dirty="0"/>
              <a:t>Mikhail </a:t>
            </a:r>
            <a:r>
              <a:rPr lang="en-US" altLang="zh-CN" dirty="0" err="1"/>
              <a:t>Zobov</a:t>
            </a:r>
            <a:r>
              <a:rPr lang="en-US" altLang="zh-CN" dirty="0"/>
              <a:t>(INFN/LNF), </a:t>
            </a:r>
          </a:p>
          <a:p>
            <a:r>
              <a:rPr lang="en-US" altLang="zh-CN" dirty="0"/>
              <a:t>Mauro </a:t>
            </a:r>
            <a:r>
              <a:rPr lang="en-US" altLang="zh-CN" dirty="0" err="1"/>
              <a:t>Migliorati</a:t>
            </a:r>
            <a:r>
              <a:rPr lang="en-US" altLang="zh-CN" dirty="0"/>
              <a:t>(SAPIENZA - </a:t>
            </a:r>
            <a:r>
              <a:rPr lang="en-US" altLang="zh-CN" dirty="0" err="1"/>
              <a:t>Università</a:t>
            </a:r>
            <a:r>
              <a:rPr lang="en-US" altLang="zh-CN" dirty="0"/>
              <a:t> di Roma), </a:t>
            </a:r>
          </a:p>
          <a:p>
            <a:r>
              <a:rPr lang="en-US" altLang="zh-CN" dirty="0"/>
              <a:t>Dmitry </a:t>
            </a:r>
            <a:r>
              <a:rPr lang="en-US" altLang="zh-CN" dirty="0" err="1"/>
              <a:t>Shatilov</a:t>
            </a:r>
            <a:r>
              <a:rPr lang="en-US" altLang="zh-CN" dirty="0"/>
              <a:t> (BINP)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5128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BA3C48-0799-4F1D-A2E2-CB9442AA4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Eigen-Mode Analysis w/o and w/ ZL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2E304F-9F2C-40B9-A1EE-36CD082CF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514D403-F35B-4B0A-BAA7-84256F067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38" y="1767328"/>
            <a:ext cx="3771721" cy="415544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6A46129-FF30-4BA0-AF20-3282517AE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797" y="1600023"/>
            <a:ext cx="7563167" cy="43513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65C732E-A16E-4AD4-A0E5-46E679AE8115}"/>
                  </a:ext>
                </a:extLst>
              </p:cNvPr>
              <p:cNvSpPr txBox="1"/>
              <p:nvPr/>
            </p:nvSpPr>
            <p:spPr>
              <a:xfrm>
                <a:off x="9409145" y="207116"/>
                <a:ext cx="22393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zh-CN" dirty="0"/>
                  <a:t>=0.546, CEPC CDR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65C732E-A16E-4AD4-A0E5-46E679AE81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9145" y="207116"/>
                <a:ext cx="2239347" cy="369332"/>
              </a:xfrm>
              <a:prstGeom prst="rect">
                <a:avLst/>
              </a:prstGeom>
              <a:blipFill>
                <a:blip r:embed="rId4"/>
                <a:stretch>
                  <a:fillRect t="-9836" r="-1630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6033B758-3E15-4788-8F1B-9851537DF1AF}"/>
              </a:ext>
            </a:extLst>
          </p:cNvPr>
          <p:cNvCxnSpPr/>
          <p:nvPr/>
        </p:nvCxnSpPr>
        <p:spPr>
          <a:xfrm>
            <a:off x="4385388" y="1811346"/>
            <a:ext cx="0" cy="393631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E44C2EDD-4279-43A0-9ABB-FA2523475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CBAF-8016-4316-81EB-3B806C887FC8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9C71FEC-EA91-4C96-BFDC-62B934C73D73}"/>
              </a:ext>
            </a:extLst>
          </p:cNvPr>
          <p:cNvSpPr txBox="1"/>
          <p:nvPr/>
        </p:nvSpPr>
        <p:spPr>
          <a:xfrm>
            <a:off x="543508" y="180459"/>
            <a:ext cx="586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C. Lin, K. </a:t>
            </a:r>
            <a:r>
              <a:rPr lang="en-US" altLang="zh-CN" dirty="0" err="1"/>
              <a:t>Ohmi</a:t>
            </a:r>
            <a:r>
              <a:rPr lang="en-US" altLang="zh-CN" dirty="0"/>
              <a:t> and Y. Zhang, PRAB 25, 011001 (2022)</a:t>
            </a:r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F9B6A28-F657-4FC8-9104-A0F500420850}"/>
              </a:ext>
            </a:extLst>
          </p:cNvPr>
          <p:cNvSpPr/>
          <p:nvPr/>
        </p:nvSpPr>
        <p:spPr>
          <a:xfrm>
            <a:off x="1826727" y="1427145"/>
            <a:ext cx="970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w/o ZL </a:t>
            </a:r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CA45D94F-759B-49E9-978E-9ABDB57DA28A}"/>
                  </a:ext>
                </a:extLst>
              </p:cNvPr>
              <p:cNvSpPr/>
              <p:nvPr/>
            </p:nvSpPr>
            <p:spPr>
              <a:xfrm>
                <a:off x="6243052" y="1434157"/>
                <a:ext cx="10839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/>
                  <a:t>w/ ZL,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1" i="1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altLang="zh-CN" b="1" dirty="0"/>
                  <a:t>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CA45D94F-759B-49E9-978E-9ABDB57DA2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3052" y="1434157"/>
                <a:ext cx="1083951" cy="369332"/>
              </a:xfrm>
              <a:prstGeom prst="rect">
                <a:avLst/>
              </a:prstGeom>
              <a:blipFill>
                <a:blip r:embed="rId5"/>
                <a:stretch>
                  <a:fillRect l="-4494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45F52E25-3FBA-4298-B165-DCBEB14A0289}"/>
                  </a:ext>
                </a:extLst>
              </p:cNvPr>
              <p:cNvSpPr/>
              <p:nvPr/>
            </p:nvSpPr>
            <p:spPr>
              <a:xfrm>
                <a:off x="9719704" y="1397996"/>
                <a:ext cx="10919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/>
                  <a:t>w/ ZL,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1" i="1" smtClean="0">
                        <a:latin typeface="Cambria Math" panose="02040503050406030204" pitchFamily="18" charset="0"/>
                      </a:rPr>
                      <m:t>π</m:t>
                    </m:r>
                  </m:oMath>
                </a14:m>
                <a:r>
                  <a:rPr lang="en-US" altLang="zh-CN" b="1" dirty="0"/>
                  <a:t>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45F52E25-3FBA-4298-B165-DCBEB14A02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704" y="1397996"/>
                <a:ext cx="1091966" cy="369332"/>
              </a:xfrm>
              <a:prstGeom prst="rect">
                <a:avLst/>
              </a:prstGeom>
              <a:blipFill>
                <a:blip r:embed="rId6"/>
                <a:stretch>
                  <a:fillRect l="-4444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7224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F64572-F0AA-4158-973E-7646CD051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4E83C8-4C26-45D2-ADCE-BAAA0F969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Blank Page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0835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9F2965-21FD-48A3-A2C1-8946884C4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Z, w/ ZT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61278A-77D5-406B-B011-8153C1366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no stable working points</a:t>
            </a:r>
          </a:p>
          <a:p>
            <a:r>
              <a:rPr lang="en-US" altLang="zh-CN" dirty="0"/>
              <a:t>There exist very strong blowup in both X/Y direction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7EAA3CC-BE20-46BC-8993-3CFCA4B94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102" y="3058889"/>
            <a:ext cx="5112639" cy="29969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29DDB11-985A-4EA7-A9CB-D0534DBB0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688" y="3058889"/>
            <a:ext cx="5109210" cy="3017520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070AB2-6064-4694-BA2D-779BFBA7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DE10-3194-4365-8F29-D97913F9882A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DFE64D03-EF17-4C00-857C-097F42E094A6}"/>
              </a:ext>
            </a:extLst>
          </p:cNvPr>
          <p:cNvSpPr/>
          <p:nvPr/>
        </p:nvSpPr>
        <p:spPr>
          <a:xfrm>
            <a:off x="2445026" y="4567030"/>
            <a:ext cx="104361" cy="105354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5B577841-8B51-4AEE-9A21-7C0E0CD4B272}"/>
              </a:ext>
            </a:extLst>
          </p:cNvPr>
          <p:cNvSpPr/>
          <p:nvPr/>
        </p:nvSpPr>
        <p:spPr>
          <a:xfrm>
            <a:off x="3278256" y="3134129"/>
            <a:ext cx="104361" cy="105354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45CB2DBD-CFC4-4F94-8387-3CB6607EB53F}"/>
              </a:ext>
            </a:extLst>
          </p:cNvPr>
          <p:cNvSpPr/>
          <p:nvPr/>
        </p:nvSpPr>
        <p:spPr>
          <a:xfrm>
            <a:off x="7565363" y="3574765"/>
            <a:ext cx="104361" cy="105354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4816287E-5FE7-4F4C-A6C2-44024AE8650F}"/>
              </a:ext>
            </a:extLst>
          </p:cNvPr>
          <p:cNvSpPr/>
          <p:nvPr/>
        </p:nvSpPr>
        <p:spPr>
          <a:xfrm>
            <a:off x="8423440" y="3712255"/>
            <a:ext cx="104361" cy="105354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F626E25-2378-488C-BFB0-CD408A73AC5B}"/>
              </a:ext>
            </a:extLst>
          </p:cNvPr>
          <p:cNvSpPr txBox="1"/>
          <p:nvPr/>
        </p:nvSpPr>
        <p:spPr>
          <a:xfrm>
            <a:off x="8859187" y="415402"/>
            <a:ext cx="2600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2022-Jun, CEPC-IARC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20516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59A6A1-F6B8-4485-A499-7F1645651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w/ ZT of </a:t>
            </a:r>
            <a:r>
              <a:rPr lang="en-US" altLang="zh-CN" dirty="0" err="1"/>
              <a:t>FCCee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9FFAD0-ED36-4ED6-B58C-74BA16CE6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14" y="1307756"/>
            <a:ext cx="10515600" cy="4351338"/>
          </a:xfrm>
        </p:spPr>
        <p:txBody>
          <a:bodyPr/>
          <a:lstStyle/>
          <a:p>
            <a:r>
              <a:rPr lang="en-US" altLang="zh-CN" dirty="0"/>
              <a:t>Horizontal is stable</a:t>
            </a:r>
          </a:p>
          <a:p>
            <a:r>
              <a:rPr lang="en-US" altLang="zh-CN" dirty="0"/>
              <a:t>Vertical is still unstable, but much weaker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49DA4D9-1762-4C13-9E5F-6932FF634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2880047"/>
            <a:ext cx="5730240" cy="33756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D0E61F8-8D86-4993-A8E3-9432A9780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87667"/>
            <a:ext cx="5753100" cy="3360420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71DB95-7DB6-4A13-B98B-7B6452CC1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DE10-3194-4365-8F29-D97913F9882A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80EB3A1-DC22-4DFB-88F2-9879118C5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7302" y="187641"/>
            <a:ext cx="3941798" cy="240322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8227257-6B99-4C0B-8B49-EBA3896772A0}"/>
              </a:ext>
            </a:extLst>
          </p:cNvPr>
          <p:cNvSpPr txBox="1"/>
          <p:nvPr/>
        </p:nvSpPr>
        <p:spPr>
          <a:xfrm>
            <a:off x="630087" y="232961"/>
            <a:ext cx="2600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2022-Jun, CEPC-IARC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43224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6DF84D-5B1D-49BF-B1C1-4034471D0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Tune Chromaticity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6F80C8B-D6D0-4BB6-9B3B-115EA1716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Even the tune chromaticity could suppress the instability, there still exist clear beam size blowup.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60273F-5925-4A16-908E-A656062A0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7" y="2749550"/>
            <a:ext cx="6096000" cy="35623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BFCFAB7-BA78-46F1-9299-3EE19CEC5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903" y="365125"/>
            <a:ext cx="3550920" cy="149733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B056305-4AA2-4E6F-AACD-E2DAB279E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180" y="2797493"/>
            <a:ext cx="5798820" cy="3379470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6E9B8C4-6C40-4915-B4E0-712F87738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DE10-3194-4365-8F29-D97913F9882A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9E0E263-B944-411E-9094-2BAA758B5DB8}"/>
              </a:ext>
            </a:extLst>
          </p:cNvPr>
          <p:cNvSpPr txBox="1"/>
          <p:nvPr/>
        </p:nvSpPr>
        <p:spPr>
          <a:xfrm>
            <a:off x="630087" y="232961"/>
            <a:ext cx="2600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2022-Jun, CEPC-IARC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96811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FA351C-7BE7-4244-B19A-B31D681C7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Only with Vertical tune chromaticity (</a:t>
            </a:r>
            <a:r>
              <a:rPr lang="en-US" altLang="zh-CN" dirty="0" err="1"/>
              <a:t>Qy</a:t>
            </a:r>
            <a:r>
              <a:rPr lang="en-US" altLang="zh-CN" dirty="0"/>
              <a:t>’)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D7AA22-18F6-405E-8E77-CA1A3E092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176" y="1483503"/>
            <a:ext cx="10515600" cy="4351338"/>
          </a:xfrm>
        </p:spPr>
        <p:txBody>
          <a:bodyPr/>
          <a:lstStyle/>
          <a:p>
            <a:r>
              <a:rPr lang="en-US" altLang="zh-CN" dirty="0" err="1"/>
              <a:t>Qy</a:t>
            </a:r>
            <a:r>
              <a:rPr lang="en-US" altLang="zh-CN" dirty="0"/>
              <a:t>’=10 could help mitigate the vertical instability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933FEEB-D01A-4F34-8721-F81C287FF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825" y="2950877"/>
            <a:ext cx="5779770" cy="338328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4DDC720-10E6-4B02-8C3D-9F60DCAC1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579" y="1393630"/>
            <a:ext cx="3933825" cy="293846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B363672-5369-413B-9F8D-5758413FF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341" y="3869774"/>
            <a:ext cx="3929063" cy="2938463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7187D7F-D816-47FA-9D42-6276BB6F0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DE10-3194-4365-8F29-D97913F9882A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B649476-C1C0-406D-93A0-07C170D6994B}"/>
              </a:ext>
            </a:extLst>
          </p:cNvPr>
          <p:cNvSpPr txBox="1"/>
          <p:nvPr/>
        </p:nvSpPr>
        <p:spPr>
          <a:xfrm>
            <a:off x="630087" y="232961"/>
            <a:ext cx="2600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2022-Jun, CEPC-IARC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97628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6B58CA-5486-45E3-A74B-5E061798A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Zx</a:t>
            </a:r>
            <a:r>
              <a:rPr lang="en-US" altLang="zh-CN" dirty="0"/>
              <a:t>*1/2 + </a:t>
            </a:r>
            <a:r>
              <a:rPr lang="en-US" altLang="zh-CN" dirty="0" err="1"/>
              <a:t>Qy</a:t>
            </a:r>
            <a:r>
              <a:rPr lang="en-US" altLang="zh-CN" dirty="0"/>
              <a:t>’=10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96A8D7-60D7-4210-B070-2AC63A49D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There does not exist dipole exponential growth in both X and Y direction</a:t>
            </a:r>
          </a:p>
          <a:p>
            <a:r>
              <a:rPr lang="en-US" altLang="zh-CN" dirty="0"/>
              <a:t>However the stable horizontal tune area is too limited (0.003)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39D23A9-5463-4F98-8842-E71FDF594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0740" y="3331706"/>
            <a:ext cx="5821680" cy="3379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D065910-7932-46E3-BD06-875824174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56320"/>
            <a:ext cx="5920740" cy="3409950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FB3C13-2B6F-4E7E-A456-817F7F22E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DE10-3194-4365-8F29-D97913F9882A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749B011-158E-4B2A-A169-FCB029D1A83F}"/>
              </a:ext>
            </a:extLst>
          </p:cNvPr>
          <p:cNvSpPr txBox="1"/>
          <p:nvPr/>
        </p:nvSpPr>
        <p:spPr>
          <a:xfrm>
            <a:off x="5666791" y="236246"/>
            <a:ext cx="6443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? Vacuum Chamber: Circular -&gt; Elliptical</a:t>
            </a:r>
            <a:endParaRPr lang="zh-CN" altLang="en-US" sz="28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89B2DA1-97EC-4613-9CEB-8894523C269E}"/>
              </a:ext>
            </a:extLst>
          </p:cNvPr>
          <p:cNvSpPr txBox="1"/>
          <p:nvPr/>
        </p:nvSpPr>
        <p:spPr>
          <a:xfrm>
            <a:off x="630087" y="232961"/>
            <a:ext cx="2600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2022-Jun, CEPC-IARC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79325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7E3263-DEBE-4240-9AAA-9A3F95FAC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Distributed ZT on 8 positions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F77E68-FC9E-4A9C-9419-5CE5B170A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The instability in Horizontal direction is weakened,</a:t>
            </a:r>
          </a:p>
          <a:p>
            <a:pPr marL="0" indent="0">
              <a:buNone/>
            </a:pPr>
            <a:r>
              <a:rPr lang="en-US" altLang="zh-CN" dirty="0"/>
              <a:t>   comparing to only 1 kick</a:t>
            </a:r>
          </a:p>
          <a:p>
            <a:r>
              <a:rPr lang="en-US" altLang="zh-CN" dirty="0"/>
              <a:t>There does not exist very clear effect in Y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A2475FC-F27A-4964-8554-B1B3336B3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458543"/>
            <a:ext cx="5711190" cy="334518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D88DDA-6BFF-42A5-9608-858062C27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10" y="3447113"/>
            <a:ext cx="5802630" cy="336804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586E8E4-722F-4E10-BC9E-2A0D5FF4B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3012" y="58380"/>
            <a:ext cx="3328988" cy="2319338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1615B9-0CDB-4B6C-811C-46E645A91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DE10-3194-4365-8F29-D97913F9882A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1D6A074-5D1D-4DCC-AD40-F0449CFC705D}"/>
              </a:ext>
            </a:extLst>
          </p:cNvPr>
          <p:cNvSpPr txBox="1"/>
          <p:nvPr/>
        </p:nvSpPr>
        <p:spPr>
          <a:xfrm>
            <a:off x="7843935" y="2537927"/>
            <a:ext cx="3415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? Azimuthal mode number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32E72FD-BA1C-4C50-8587-2004EF58FCFE}"/>
              </a:ext>
            </a:extLst>
          </p:cNvPr>
          <p:cNvSpPr txBox="1"/>
          <p:nvPr/>
        </p:nvSpPr>
        <p:spPr>
          <a:xfrm>
            <a:off x="630087" y="232961"/>
            <a:ext cx="2600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2022-Jun, CEPC-IARC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71659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B8BEDD-6EEC-471E-A378-5B2FBAB19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Intitial</a:t>
            </a:r>
            <a:r>
              <a:rPr lang="en-US" altLang="zh-CN" dirty="0"/>
              <a:t> Analysis - Local Beam-Beam Model  </a:t>
            </a:r>
            <a:endParaRPr lang="zh-CN" altLang="en-US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FFA1A080-08ED-42FC-B351-B5525235FA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82" y="3232069"/>
            <a:ext cx="5158642" cy="3178003"/>
          </a:xfr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000D5AC-AB34-4B76-8AE4-2EA85855CE68}"/>
              </a:ext>
            </a:extLst>
          </p:cNvPr>
          <p:cNvSpPr txBox="1"/>
          <p:nvPr/>
        </p:nvSpPr>
        <p:spPr>
          <a:xfrm>
            <a:off x="8136294" y="192833"/>
            <a:ext cx="3415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Chuntao</a:t>
            </a:r>
            <a:r>
              <a:rPr lang="en-US" altLang="zh-CN" dirty="0"/>
              <a:t> Li and</a:t>
            </a:r>
            <a:r>
              <a:rPr lang="zh-CN" altLang="en-US" dirty="0"/>
              <a:t> </a:t>
            </a:r>
            <a:r>
              <a:rPr lang="en-US" altLang="zh-CN" dirty="0"/>
              <a:t>Na Wang (IHEP)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58CDC22-D2F7-4F80-9E02-65DBFA587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890" y="3111993"/>
            <a:ext cx="5158643" cy="3357490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0EC6DFD-88DE-460E-811F-1B5F34A39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35A6-F036-4994-9460-964024CC89B5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C6A8BD3-1885-4E84-AD62-A122524D32E8}"/>
              </a:ext>
            </a:extLst>
          </p:cNvPr>
          <p:cNvSpPr txBox="1"/>
          <p:nvPr/>
        </p:nvSpPr>
        <p:spPr>
          <a:xfrm>
            <a:off x="993913" y="1312937"/>
            <a:ext cx="99192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 horizontal direction, considering ZX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instability growth rate is faster,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unstable tune area increases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 vertical direction,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pure beam-beam is unstable due to ignorance of strong nonlinearity 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It is also found enhance of instability when considering ZY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F382616-EFAC-40F8-8637-FABACDABE5D1}"/>
              </a:ext>
            </a:extLst>
          </p:cNvPr>
          <p:cNvSpPr txBox="1"/>
          <p:nvPr/>
        </p:nvSpPr>
        <p:spPr>
          <a:xfrm>
            <a:off x="630087" y="232961"/>
            <a:ext cx="2600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2022-Jun, CEPC-IARC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0304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0791F6-FCF7-4D3C-B8B6-E9F45941E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Status at IARC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BD2645-1059-4A39-90A1-14CC3A80A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B847E7B-D91D-4795-AB68-C4E15C5E4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7798"/>
            <a:ext cx="12192000" cy="249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3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F2E29B-0B16-41D6-8389-16EC392DF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Crab-waist collision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FBD59169-C8D1-4FEA-A30F-2D3F700EB1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3037" y="1418430"/>
            <a:ext cx="9305925" cy="294322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30A6A11-7A19-4A5C-A995-939D1A4A2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037" y="4454923"/>
            <a:ext cx="4000500" cy="8572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3FCECB-B8D4-4B1E-A6B7-779465C15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503" y="5198777"/>
            <a:ext cx="2009775" cy="5524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D631-B756-4C7A-B06F-0D8FD9F6A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4454923"/>
            <a:ext cx="4400550" cy="19526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7018950-C415-4707-9255-1F866EF635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8503" y="5832189"/>
            <a:ext cx="1333500" cy="44767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727E138-B804-4BC3-A728-F475EC15B87A}"/>
              </a:ext>
            </a:extLst>
          </p:cNvPr>
          <p:cNvSpPr/>
          <p:nvPr/>
        </p:nvSpPr>
        <p:spPr>
          <a:xfrm>
            <a:off x="7461600" y="158064"/>
            <a:ext cx="45095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P. Raimondi </a:t>
            </a:r>
            <a:r>
              <a:rPr lang="en-US" altLang="zh-CN" sz="1600" i="1" dirty="0"/>
              <a:t>, 2nd</a:t>
            </a:r>
            <a:r>
              <a:rPr lang="en-US" altLang="zh-CN" sz="1600" dirty="0"/>
              <a:t> </a:t>
            </a:r>
            <a:r>
              <a:rPr lang="en-US" altLang="zh-CN" sz="1600" i="1" dirty="0" err="1"/>
              <a:t>SuperB</a:t>
            </a:r>
            <a:r>
              <a:rPr lang="en-US" altLang="zh-CN" sz="1600" i="1" dirty="0"/>
              <a:t> Workshop, March 2006</a:t>
            </a:r>
            <a:endParaRPr lang="en-US" altLang="zh-CN" sz="1600" dirty="0">
              <a:solidFill>
                <a:srgbClr val="231F20"/>
              </a:solidFill>
            </a:endParaRPr>
          </a:p>
          <a:p>
            <a:r>
              <a:rPr lang="en-US" altLang="zh-CN" sz="1600" dirty="0"/>
              <a:t>M. </a:t>
            </a:r>
            <a:r>
              <a:rPr lang="en-US" altLang="zh-CN" sz="1600" dirty="0" err="1"/>
              <a:t>Zobov</a:t>
            </a:r>
            <a:r>
              <a:rPr lang="en-US" altLang="zh-CN" sz="1600" dirty="0"/>
              <a:t> et al., </a:t>
            </a:r>
            <a:r>
              <a:rPr lang="en-US" altLang="zh-CN" sz="1600" dirty="0">
                <a:solidFill>
                  <a:srgbClr val="231F20"/>
                </a:solidFill>
              </a:rPr>
              <a:t>PRL 104, 174801 (2010)</a:t>
            </a:r>
            <a:endParaRPr lang="zh-CN" altLang="en-US" sz="16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B789C3C-6837-452C-ACE3-3B06D627A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2B511-D66F-4677-9217-17C3CB3BE0E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95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797CE-E4EF-4393-809D-72E68FF9B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0FE432-03AE-48C9-BF3B-7F4F85FDE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Blank page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5894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B8EF69-4E7E-4095-ABCD-13BF2E234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Collision Stability considering ZT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A816FD-BA79-492F-A646-EE63C120C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82" y="76481"/>
            <a:ext cx="10515600" cy="994410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dirty="0"/>
              <a:t>no clear effect in stability region considering the present transverse impedance.</a:t>
            </a:r>
          </a:p>
          <a:p>
            <a:r>
              <a:rPr lang="en-US" altLang="zh-CN" b="1" dirty="0"/>
              <a:t>Combined X-Z instability and TMCI instability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4AFE73B-999D-49BA-8E25-86370810C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553" y="1426423"/>
            <a:ext cx="4855906" cy="28076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3A79BD-C7E7-4754-BD91-90E4E0745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497" y="1426423"/>
            <a:ext cx="4811629" cy="2807646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091F7D-1DC1-4F2E-B5BC-C5FBA685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35A6-F036-4994-9460-964024CC89B5}" type="slidenum">
              <a:rPr lang="zh-CN" altLang="en-US" smtClean="0"/>
              <a:t>21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9007A7B-B77D-453F-8634-8E2336FEE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417" y="4387168"/>
            <a:ext cx="3692387" cy="239435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411CD3F-4A8A-40B9-AC69-AF3A236AF5E1}"/>
              </a:ext>
            </a:extLst>
          </p:cNvPr>
          <p:cNvSpPr txBox="1"/>
          <p:nvPr/>
        </p:nvSpPr>
        <p:spPr>
          <a:xfrm>
            <a:off x="2077277" y="4706178"/>
            <a:ext cx="189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&lt;x&gt; @ </a:t>
            </a:r>
            <a:r>
              <a:rPr lang="en-US" altLang="zh-CN" dirty="0" err="1"/>
              <a:t>Qx</a:t>
            </a:r>
            <a:r>
              <a:rPr lang="en-US" altLang="zh-CN" dirty="0"/>
              <a:t>=0.544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9EFD37C-7F10-4093-8315-7A9E08C5B2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340" y="4398320"/>
            <a:ext cx="3814551" cy="24596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1BBFF4D7-A425-4979-BFF1-7192A5DE55C7}"/>
                  </a:ext>
                </a:extLst>
              </p:cNvPr>
              <p:cNvSpPr/>
              <p:nvPr/>
            </p:nvSpPr>
            <p:spPr>
              <a:xfrm>
                <a:off x="6704309" y="4706178"/>
                <a:ext cx="172983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zh-CN" dirty="0"/>
                  <a:t> @ </a:t>
                </a:r>
                <a:r>
                  <a:rPr lang="en-US" altLang="zh-CN" dirty="0" err="1"/>
                  <a:t>Qx</a:t>
                </a:r>
                <a:r>
                  <a:rPr lang="en-US" altLang="zh-CN" dirty="0"/>
                  <a:t>=0.544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1BBFF4D7-A425-4979-BFF1-7192A5DE55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4309" y="4706178"/>
                <a:ext cx="1729833" cy="369332"/>
              </a:xfrm>
              <a:prstGeom prst="rect">
                <a:avLst/>
              </a:prstGeom>
              <a:blipFill>
                <a:blip r:embed="rId6"/>
                <a:stretch>
                  <a:fillRect t="-8197" r="-2465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98E38826-AB9A-4CD6-9DEF-9BABA8CBB3F9}"/>
              </a:ext>
            </a:extLst>
          </p:cNvPr>
          <p:cNvSpPr txBox="1"/>
          <p:nvPr/>
        </p:nvSpPr>
        <p:spPr>
          <a:xfrm>
            <a:off x="9953469" y="502170"/>
            <a:ext cx="1791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>
                <a:solidFill>
                  <a:srgbClr val="FF0000"/>
                </a:solidFill>
              </a:rPr>
              <a:t>FCCee</a:t>
            </a:r>
            <a:r>
              <a:rPr lang="en-US" altLang="zh-CN" b="1" dirty="0">
                <a:solidFill>
                  <a:srgbClr val="FF0000"/>
                </a:solidFill>
              </a:rPr>
              <a:t>, presented at </a:t>
            </a:r>
            <a:r>
              <a:rPr lang="en-US" altLang="zh-CN" b="1" dirty="0" err="1">
                <a:solidFill>
                  <a:srgbClr val="FF0000"/>
                </a:solidFill>
              </a:rPr>
              <a:t>FCCweek</a:t>
            </a:r>
            <a:r>
              <a:rPr lang="en-US" altLang="zh-CN" b="1" dirty="0">
                <a:solidFill>
                  <a:srgbClr val="FF0000"/>
                </a:solidFill>
              </a:rPr>
              <a:t> 2022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62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D76950-F491-49A2-9C2C-AD50539A8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If we double ZT,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F5475ED-60A9-47B4-843F-B67B5815C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There does not exist stable tune area</a:t>
            </a:r>
          </a:p>
          <a:p>
            <a:r>
              <a:rPr lang="en-US" altLang="zh-CN" dirty="0"/>
              <a:t>It seems the TMCI instead of X-Z instability dominates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2F8BACE-01C6-4ED2-8823-264D8DB75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60" y="2911152"/>
            <a:ext cx="5318760" cy="3124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B999C62-3565-4C42-B59F-A3D890FED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682" y="2882577"/>
            <a:ext cx="5421630" cy="3181350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596FDB-98C2-4C14-AE58-BDDD6EA25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35A6-F036-4994-9460-964024CC89B5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323319F-B0E9-48BF-A4EE-4D64B13D5F8C}"/>
              </a:ext>
            </a:extLst>
          </p:cNvPr>
          <p:cNvSpPr txBox="1"/>
          <p:nvPr/>
        </p:nvSpPr>
        <p:spPr>
          <a:xfrm>
            <a:off x="9953469" y="502170"/>
            <a:ext cx="1791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>
                <a:solidFill>
                  <a:srgbClr val="FF0000"/>
                </a:solidFill>
              </a:rPr>
              <a:t>FCCee</a:t>
            </a:r>
            <a:r>
              <a:rPr lang="en-US" altLang="zh-CN" b="1" dirty="0">
                <a:solidFill>
                  <a:srgbClr val="FF0000"/>
                </a:solidFill>
              </a:rPr>
              <a:t>, presented at </a:t>
            </a:r>
            <a:r>
              <a:rPr lang="en-US" altLang="zh-CN" b="1" dirty="0" err="1">
                <a:solidFill>
                  <a:srgbClr val="FF0000"/>
                </a:solidFill>
              </a:rPr>
              <a:t>FCCweek</a:t>
            </a:r>
            <a:r>
              <a:rPr lang="en-US" altLang="zh-CN" b="1" dirty="0">
                <a:solidFill>
                  <a:srgbClr val="FF0000"/>
                </a:solidFill>
              </a:rPr>
              <a:t> 2022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654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0F6DE7-2C4C-461D-A174-9D01EA54D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qdzxzyzl</a:t>
            </a:r>
            <a:r>
              <a:rPr lang="en-US" altLang="zh-CN" dirty="0"/>
              <a:t>/ZL/</a:t>
            </a:r>
            <a:r>
              <a:rPr lang="en-US" altLang="zh-CN" dirty="0" err="1"/>
              <a:t>zxzyzl</a:t>
            </a:r>
            <a:r>
              <a:rPr lang="en-US" altLang="zh-CN" dirty="0"/>
              <a:t>, scan </a:t>
            </a:r>
            <a:r>
              <a:rPr lang="en-US" altLang="zh-CN" dirty="0" err="1"/>
              <a:t>nuy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26E130-F520-4B19-ADFD-09C86F7D8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687CF50-DC18-4687-8AE9-AA372487A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49408"/>
            <a:ext cx="5093970" cy="34504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90CA1DB3-D5DA-4FEB-A92C-523D6FE3D4DC}"/>
                  </a:ext>
                </a:extLst>
              </p:cNvPr>
              <p:cNvSpPr txBox="1"/>
              <p:nvPr/>
            </p:nvSpPr>
            <p:spPr>
              <a:xfrm>
                <a:off x="9772261" y="48687"/>
                <a:ext cx="2127380" cy="4870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,0</m:t>
                          </m:r>
                        </m:sub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=0.525 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90CA1DB3-D5DA-4FEB-A92C-523D6FE3D4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2261" y="48687"/>
                <a:ext cx="2127380" cy="48705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CEC68778-34D0-40A4-BB6C-B84AC6CC7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1265" y="492623"/>
            <a:ext cx="5103971" cy="34137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57D1B09-A1AB-4E87-8582-360EA1449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100" y="3240833"/>
            <a:ext cx="5197316" cy="34671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01F0AAE-88F8-4EB5-9D26-95523E835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4596" y="3269942"/>
            <a:ext cx="5120640" cy="34504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90F0AB29-C5CD-4FC7-B3FF-41961DB55DA4}"/>
                  </a:ext>
                </a:extLst>
              </p:cNvPr>
              <p:cNvSpPr/>
              <p:nvPr/>
            </p:nvSpPr>
            <p:spPr>
              <a:xfrm>
                <a:off x="4200191" y="-32105"/>
                <a:ext cx="3307187" cy="5678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800" dirty="0"/>
                  <a:t>Collision versus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2800" dirty="0"/>
                  <a:t> </a:t>
                </a:r>
                <a:endParaRPr lang="zh-CN" altLang="en-US" sz="2800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90F0AB29-C5CD-4FC7-B3FF-41961DB55D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0191" y="-32105"/>
                <a:ext cx="3307187" cy="567848"/>
              </a:xfrm>
              <a:prstGeom prst="rect">
                <a:avLst/>
              </a:prstGeom>
              <a:blipFill>
                <a:blip r:embed="rId7"/>
                <a:stretch>
                  <a:fillRect l="-3683" t="-10753" b="-22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5CE110D4-6D2A-4D3E-BE47-5B65F7C13A81}"/>
              </a:ext>
            </a:extLst>
          </p:cNvPr>
          <p:cNvSpPr txBox="1"/>
          <p:nvPr/>
        </p:nvSpPr>
        <p:spPr>
          <a:xfrm>
            <a:off x="3566377" y="4001294"/>
            <a:ext cx="36377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* There exist vertical instability except we only consider longitudinal wake.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* It does not matter that he local transverse is put at IP or D06V1.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0238655E-C217-493C-B38D-D0808D478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35A6-F036-4994-9460-964024CC89B5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B303BA1-4F0D-4DC5-909E-4441C58A35FF}"/>
              </a:ext>
            </a:extLst>
          </p:cNvPr>
          <p:cNvSpPr txBox="1"/>
          <p:nvPr/>
        </p:nvSpPr>
        <p:spPr>
          <a:xfrm>
            <a:off x="270076" y="22240"/>
            <a:ext cx="3384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SKEKB LER </a:t>
            </a:r>
            <a:r>
              <a:rPr lang="en-US" altLang="zh-CN" b="1" dirty="0" err="1">
                <a:latin typeface="Arial" panose="020B0604020202020204" pitchFamily="34" charset="0"/>
                <a:cs typeface="Arial" panose="020B0604020202020204" pitchFamily="34" charset="0"/>
              </a:rPr>
              <a:t>nuy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 scan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1B7B8CF-7DA4-423E-A4CB-96F55886E010}"/>
              </a:ext>
            </a:extLst>
          </p:cNvPr>
          <p:cNvSpPr/>
          <p:nvPr/>
        </p:nvSpPr>
        <p:spPr>
          <a:xfrm>
            <a:off x="295878" y="259133"/>
            <a:ext cx="37705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presented at </a:t>
            </a:r>
            <a:r>
              <a:rPr lang="en-US" altLang="zh-CN" b="1" dirty="0" err="1">
                <a:solidFill>
                  <a:srgbClr val="FF0000"/>
                </a:solidFill>
              </a:rPr>
              <a:t>FCCweek</a:t>
            </a:r>
            <a:r>
              <a:rPr lang="en-US" altLang="zh-CN" b="1" dirty="0">
                <a:solidFill>
                  <a:srgbClr val="FF0000"/>
                </a:solidFill>
              </a:rPr>
              <a:t> 2022</a:t>
            </a:r>
          </a:p>
          <a:p>
            <a:r>
              <a:rPr lang="en-US" altLang="zh-CN" b="1" dirty="0">
                <a:solidFill>
                  <a:srgbClr val="FF0000"/>
                </a:solidFill>
              </a:rPr>
              <a:t>and</a:t>
            </a:r>
          </a:p>
          <a:p>
            <a:r>
              <a:rPr lang="en-US" altLang="zh-CN" b="1" dirty="0">
                <a:solidFill>
                  <a:srgbClr val="FF0000"/>
                </a:solidFill>
              </a:rPr>
              <a:t>SKEKB ITF BB Workgroup meeting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699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F96A01-E7AD-402D-B54E-22516C271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88011"/>
            <a:ext cx="10515600" cy="1325563"/>
          </a:xfrm>
        </p:spPr>
        <p:txBody>
          <a:bodyPr/>
          <a:lstStyle/>
          <a:p>
            <a:r>
              <a:rPr lang="en-US" altLang="zh-CN" dirty="0"/>
              <a:t>LER: </a:t>
            </a:r>
            <a:r>
              <a:rPr lang="en-US" altLang="zh-CN" dirty="0" err="1"/>
              <a:t>dipole+quad</a:t>
            </a:r>
            <a:r>
              <a:rPr lang="en-US" altLang="zh-CN" dirty="0"/>
              <a:t> wake + ZL, HER: ZL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D53657-2AF1-4CD0-A7C6-D3333889B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931AC89-5548-4406-8C0A-FC7502FAA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294" y="727791"/>
            <a:ext cx="5023485" cy="331755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A62675F-501E-47FD-852E-280E8F885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220" y="727794"/>
            <a:ext cx="5010626" cy="33046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001A41B-C8C9-4273-89E7-2845BF897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946" y="3561118"/>
            <a:ext cx="5002054" cy="33218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6D694E0-B1F1-4C94-8B8F-C42A3469E9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8112" y="3566912"/>
            <a:ext cx="5006340" cy="3326130"/>
          </a:xfrm>
          <a:prstGeom prst="rect">
            <a:avLst/>
          </a:prstGeom>
        </p:spPr>
      </p:pic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0887844-5F35-4C7F-B7C8-2B048C3CC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35A6-F036-4994-9460-964024CC89B5}" type="slidenum">
              <a:rPr lang="zh-CN" altLang="en-US" smtClean="0"/>
              <a:t>24</a:t>
            </a:fld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24606BF-6282-485F-B7BE-2A7B050008E9}"/>
              </a:ext>
            </a:extLst>
          </p:cNvPr>
          <p:cNvSpPr/>
          <p:nvPr/>
        </p:nvSpPr>
        <p:spPr>
          <a:xfrm>
            <a:off x="11016536" y="35226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SKEKB</a:t>
            </a: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587760D-70AB-43D5-B8CA-C099F1C40D27}"/>
              </a:ext>
            </a:extLst>
          </p:cNvPr>
          <p:cNvSpPr/>
          <p:nvPr/>
        </p:nvSpPr>
        <p:spPr>
          <a:xfrm>
            <a:off x="200220" y="508259"/>
            <a:ext cx="39370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presented at </a:t>
            </a:r>
            <a:r>
              <a:rPr lang="en-US" altLang="zh-CN" b="1" dirty="0" err="1">
                <a:solidFill>
                  <a:srgbClr val="FF0000"/>
                </a:solidFill>
              </a:rPr>
              <a:t>FCCweek</a:t>
            </a:r>
            <a:r>
              <a:rPr lang="en-US" altLang="zh-CN" b="1" dirty="0">
                <a:solidFill>
                  <a:srgbClr val="FF0000"/>
                </a:solidFill>
              </a:rPr>
              <a:t> 2022</a:t>
            </a:r>
          </a:p>
          <a:p>
            <a:r>
              <a:rPr lang="en-US" altLang="zh-CN" b="1" dirty="0">
                <a:solidFill>
                  <a:srgbClr val="FF0000"/>
                </a:solidFill>
              </a:rPr>
              <a:t>and</a:t>
            </a:r>
          </a:p>
          <a:p>
            <a:r>
              <a:rPr lang="en-US" altLang="zh-CN" b="1" dirty="0">
                <a:solidFill>
                  <a:srgbClr val="FF0000"/>
                </a:solidFill>
              </a:rPr>
              <a:t>SKEKB ITF BB Workgroup meeting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9851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E1D44A-442A-4CFD-B86A-62F3E032F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379CAB-1B96-46E5-A592-E5B2F6553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9E15D44-CB62-4CA8-BFD3-53FF1C003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47" y="0"/>
            <a:ext cx="12004306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1BC6380-7C5F-4ED8-9A79-3A2369EBD334}"/>
              </a:ext>
            </a:extLst>
          </p:cNvPr>
          <p:cNvSpPr txBox="1"/>
          <p:nvPr/>
        </p:nvSpPr>
        <p:spPr>
          <a:xfrm>
            <a:off x="6603166" y="164892"/>
            <a:ext cx="5314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K. </a:t>
            </a:r>
            <a:r>
              <a:rPr lang="en-US" altLang="zh-CN" b="1" dirty="0" err="1"/>
              <a:t>Ohmi</a:t>
            </a:r>
            <a:r>
              <a:rPr lang="en-US" altLang="zh-CN" b="1" dirty="0"/>
              <a:t>, BB workgroup meeting, (2022-Jun-30)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9652718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52744-1EF1-4F29-842B-477B9E90A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FCCee</a:t>
            </a:r>
            <a:r>
              <a:rPr lang="en-US" altLang="zh-CN" dirty="0"/>
              <a:t>-Update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3B36502-8E63-4CF4-B1BD-208FE08ED1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0FDF052-D625-4FE5-99A2-86FBFC288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469" y="1491520"/>
            <a:ext cx="9311509" cy="519819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E9A75FF-B7B0-4D7F-9894-27E299260F69}"/>
              </a:ext>
            </a:extLst>
          </p:cNvPr>
          <p:cNvSpPr txBox="1"/>
          <p:nvPr/>
        </p:nvSpPr>
        <p:spPr>
          <a:xfrm>
            <a:off x="7037882" y="262328"/>
            <a:ext cx="449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Presented at FCCIS Workshop, 2022-Dec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5971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C028FF-5FB1-4D78-82B0-CE62BC474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Vertical tune scan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986F80-9D8F-4BEE-81CA-5C9316BFE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66E0CB8-F863-4F54-B8C9-31B6A9DA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35A6-F036-4994-9460-964024CC89B5}" type="slidenum">
              <a:rPr lang="zh-CN" altLang="en-US" smtClean="0"/>
              <a:t>27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2A66D29-E27E-4E68-9D92-6DFD99BC7583}"/>
              </a:ext>
            </a:extLst>
          </p:cNvPr>
          <p:cNvSpPr txBox="1"/>
          <p:nvPr/>
        </p:nvSpPr>
        <p:spPr>
          <a:xfrm>
            <a:off x="3861786" y="230819"/>
            <a:ext cx="1524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>
                <a:solidFill>
                  <a:srgbClr val="FF0000"/>
                </a:solidFill>
              </a:rPr>
              <a:t>Qx</a:t>
            </a:r>
            <a:r>
              <a:rPr lang="en-US" altLang="zh-CN" b="1" dirty="0">
                <a:solidFill>
                  <a:srgbClr val="FF0000"/>
                </a:solidFill>
              </a:rPr>
              <a:t>=0.556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7ED7ABD-733E-4E92-86DA-4D425258A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44" y="1512221"/>
            <a:ext cx="7122509" cy="497814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3C13F0B-3A87-4FF7-A87D-D6564D50B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43" y="138557"/>
            <a:ext cx="4788408" cy="337413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A77E5B6-A3B0-4AD0-BE6F-F98249F27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1600" y="3282077"/>
            <a:ext cx="4797552" cy="336499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9346CA5-8D64-41DB-A2A0-19241DE0188F}"/>
              </a:ext>
            </a:extLst>
          </p:cNvPr>
          <p:cNvSpPr txBox="1"/>
          <p:nvPr/>
        </p:nvSpPr>
        <p:spPr>
          <a:xfrm>
            <a:off x="101469" y="-28221"/>
            <a:ext cx="449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Presented at FCCIS Workshop, 2022-Dec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734762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20A1FF-C4EB-4191-A19C-D9973CC19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Horizontal scan at different </a:t>
            </a:r>
            <a:r>
              <a:rPr lang="en-US" altLang="zh-CN" dirty="0" err="1"/>
              <a:t>Qy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6C6E81-1A64-4704-AF60-2DDB597053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86A2CD-7E1A-45B1-B218-8556AFA08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35A6-F036-4994-9460-964024CC89B5}" type="slidenum">
              <a:rPr lang="zh-CN" altLang="en-US" smtClean="0"/>
              <a:t>28</a:t>
            </a:fld>
            <a:endParaRPr lang="zh-CN" altLang="en-US"/>
          </a:p>
        </p:txBody>
      </p:sp>
      <p:pic>
        <p:nvPicPr>
          <p:cNvPr id="5" name="内容占位符 3">
            <a:extLst>
              <a:ext uri="{FF2B5EF4-FFF2-40B4-BE49-F238E27FC236}">
                <a16:creationId xmlns:a16="http://schemas.microsoft.com/office/drawing/2014/main" id="{BCEA1727-FE2F-4F13-B3E2-740FB11DA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91" y="1878075"/>
            <a:ext cx="3783806" cy="260489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D656163-B0E1-41A5-8DB9-8B21AA0825A3}"/>
              </a:ext>
            </a:extLst>
          </p:cNvPr>
          <p:cNvSpPr txBox="1"/>
          <p:nvPr/>
        </p:nvSpPr>
        <p:spPr>
          <a:xfrm>
            <a:off x="2612573" y="1422558"/>
            <a:ext cx="1169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>
                <a:solidFill>
                  <a:srgbClr val="FF0000"/>
                </a:solidFill>
              </a:rPr>
              <a:t>Qy</a:t>
            </a:r>
            <a:r>
              <a:rPr lang="en-US" altLang="zh-CN" b="1" dirty="0">
                <a:solidFill>
                  <a:srgbClr val="FF0000"/>
                </a:solidFill>
              </a:rPr>
              <a:t>=0.60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3257AEF-AAFC-4A82-BF40-DB3A8EA8D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523" y="1885094"/>
            <a:ext cx="3812381" cy="26289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A02FDD8-90DC-467C-9CB9-6B9240C0CD02}"/>
              </a:ext>
            </a:extLst>
          </p:cNvPr>
          <p:cNvSpPr txBox="1"/>
          <p:nvPr/>
        </p:nvSpPr>
        <p:spPr>
          <a:xfrm>
            <a:off x="8543139" y="1355091"/>
            <a:ext cx="1169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>
                <a:solidFill>
                  <a:srgbClr val="FF0000"/>
                </a:solidFill>
              </a:rPr>
              <a:t>Qy</a:t>
            </a:r>
            <a:r>
              <a:rPr lang="en-US" altLang="zh-CN" b="1" dirty="0">
                <a:solidFill>
                  <a:srgbClr val="FF0000"/>
                </a:solidFill>
              </a:rPr>
              <a:t>=0.61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48ED0CC-6245-45BC-BAF9-2CD9EB567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180" y="3897504"/>
            <a:ext cx="3783806" cy="26217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4779B36-DE47-4072-B4DB-4D62DF532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8573" y="3935336"/>
            <a:ext cx="3793331" cy="262413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27450C2-CFA6-42E1-8F9F-81D7CF0C2F31}"/>
              </a:ext>
            </a:extLst>
          </p:cNvPr>
          <p:cNvSpPr txBox="1"/>
          <p:nvPr/>
        </p:nvSpPr>
        <p:spPr>
          <a:xfrm>
            <a:off x="101469" y="-28221"/>
            <a:ext cx="449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Presented at FCCIS Workshop, 2022-Dec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90096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1075A6-EBA0-4B03-86F1-DDB4B25A6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30" y="142158"/>
            <a:ext cx="10515600" cy="1325563"/>
          </a:xfrm>
        </p:spPr>
        <p:txBody>
          <a:bodyPr/>
          <a:lstStyle/>
          <a:p>
            <a:r>
              <a:rPr lang="en-US" altLang="zh-CN" b="1" dirty="0"/>
              <a:t>CEPC Only </a:t>
            </a:r>
            <a:r>
              <a:rPr lang="en-US" altLang="zh-CN" b="1" dirty="0" err="1"/>
              <a:t>Zx</a:t>
            </a:r>
            <a:r>
              <a:rPr lang="en-US" altLang="zh-CN" b="1" dirty="0"/>
              <a:t>(+ZL) @ </a:t>
            </a:r>
            <a:r>
              <a:rPr lang="en-US" altLang="zh-CN" b="1" dirty="0" err="1"/>
              <a:t>Qx</a:t>
            </a:r>
            <a:r>
              <a:rPr lang="en-US" altLang="zh-CN" b="1" dirty="0"/>
              <a:t>=0.562</a:t>
            </a:r>
            <a:endParaRPr lang="zh-CN" altLang="en-US" b="1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1BBCACD8-1B14-493D-B6F9-A2868EB50D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454" y="1263707"/>
            <a:ext cx="3810000" cy="2857500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9F829A9-AB91-4890-BEE1-38D014DF5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149" y="3868300"/>
            <a:ext cx="3810000" cy="28575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F671864-2E06-41D0-AEE7-A717EEB6A8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961" y="3868300"/>
            <a:ext cx="3810000" cy="28575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67789EC-4FD3-4CBE-9731-3A419AACFF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0" y="1243491"/>
            <a:ext cx="3810000" cy="28575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BECF5A6-232B-4E0B-B08A-9E41473AB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0" y="3868300"/>
            <a:ext cx="3810000" cy="28575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5BEA399-1E2D-4D6F-BE6D-14BE8E677CE6}"/>
              </a:ext>
            </a:extLst>
          </p:cNvPr>
          <p:cNvSpPr txBox="1"/>
          <p:nvPr/>
        </p:nvSpPr>
        <p:spPr>
          <a:xfrm>
            <a:off x="7576172" y="1333164"/>
            <a:ext cx="44789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X-Z instability is first excited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Bunch length is shorter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X-TMCI-like instability is then excited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Y is blowup due to stronger beam-beam interaction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4CFCE76-28FD-4479-B25D-D8F03F918753}"/>
              </a:ext>
            </a:extLst>
          </p:cNvPr>
          <p:cNvSpPr txBox="1"/>
          <p:nvPr/>
        </p:nvSpPr>
        <p:spPr>
          <a:xfrm>
            <a:off x="7825274" y="275996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It has been simulated that w/o BS (but keep same bunch length), the TMCI-like instability would not appear.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1DF433-4A0D-483D-9B63-5F7014F28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B412D-992C-4CDB-84D6-0F879FF53536}" type="slidenum">
              <a:rPr lang="zh-CN" altLang="en-US" smtClean="0"/>
              <a:t>29</a:t>
            </a:fld>
            <a:endParaRPr lang="zh-CN" altLang="en-US"/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B37F2A2E-79AC-4252-AA85-157F3A470410}"/>
              </a:ext>
            </a:extLst>
          </p:cNvPr>
          <p:cNvCxnSpPr/>
          <p:nvPr/>
        </p:nvCxnSpPr>
        <p:spPr>
          <a:xfrm flipH="1">
            <a:off x="4727510" y="1567543"/>
            <a:ext cx="2848662" cy="172927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14FFAD5F-1678-457A-976E-432547E4BEE9}"/>
              </a:ext>
            </a:extLst>
          </p:cNvPr>
          <p:cNvCxnSpPr>
            <a:cxnSpLocks/>
          </p:cNvCxnSpPr>
          <p:nvPr/>
        </p:nvCxnSpPr>
        <p:spPr>
          <a:xfrm>
            <a:off x="7974563" y="1984310"/>
            <a:ext cx="926841" cy="245706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45F8A983-A956-4F86-BD7C-5B786BFC633D}"/>
              </a:ext>
            </a:extLst>
          </p:cNvPr>
          <p:cNvCxnSpPr/>
          <p:nvPr/>
        </p:nvCxnSpPr>
        <p:spPr>
          <a:xfrm flipH="1">
            <a:off x="1599999" y="2276669"/>
            <a:ext cx="5990455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74CF320E-611A-4C19-B290-9F15D9327FBD}"/>
              </a:ext>
            </a:extLst>
          </p:cNvPr>
          <p:cNvCxnSpPr/>
          <p:nvPr/>
        </p:nvCxnSpPr>
        <p:spPr>
          <a:xfrm flipH="1">
            <a:off x="5250024" y="2313992"/>
            <a:ext cx="2340430" cy="90817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EF307E79-AE53-4F4C-AFCC-000FDF32B41B}"/>
              </a:ext>
            </a:extLst>
          </p:cNvPr>
          <p:cNvCxnSpPr/>
          <p:nvPr/>
        </p:nvCxnSpPr>
        <p:spPr>
          <a:xfrm flipH="1">
            <a:off x="5200261" y="3044810"/>
            <a:ext cx="2446888" cy="274005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153615EA-18DD-4248-8084-5EF574C728BE}"/>
              </a:ext>
            </a:extLst>
          </p:cNvPr>
          <p:cNvSpPr txBox="1"/>
          <p:nvPr/>
        </p:nvSpPr>
        <p:spPr>
          <a:xfrm>
            <a:off x="1027882" y="104836"/>
            <a:ext cx="4222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Behavior at unstable working point </a:t>
            </a:r>
            <a:endParaRPr lang="zh-CN" altLang="en-US" b="1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9964E0D-1CF7-4F8E-A07A-D755F5BDE21A}"/>
              </a:ext>
            </a:extLst>
          </p:cNvPr>
          <p:cNvSpPr txBox="1"/>
          <p:nvPr/>
        </p:nvSpPr>
        <p:spPr>
          <a:xfrm>
            <a:off x="5164318" y="16685"/>
            <a:ext cx="3972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CEPC WORKSHOP, 2022-OCT</a:t>
            </a:r>
          </a:p>
        </p:txBody>
      </p:sp>
    </p:spTree>
    <p:extLst>
      <p:ext uri="{BB962C8B-B14F-4D97-AF65-F5344CB8AC3E}">
        <p14:creationId xmlns:p14="http://schemas.microsoft.com/office/powerpoint/2010/main" val="2069452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484C80-4556-401B-8085-72D68729E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Beamstrahlung Effect &amp; 3D flip-flop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123ACD-EF38-4977-8E95-DA785B6FCA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Synchrotron radiation during beam-beam interaction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High energy photon -&gt; Momentum acceptance -&gt; Lifetime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Longer bunch length and Higher energy spread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Beam blowup: 3D flip-flop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E07A3E7-395C-4079-930E-4788DF12C6A9}"/>
              </a:ext>
            </a:extLst>
          </p:cNvPr>
          <p:cNvSpPr txBox="1"/>
          <p:nvPr/>
        </p:nvSpPr>
        <p:spPr>
          <a:xfrm>
            <a:off x="6096000" y="0"/>
            <a:ext cx="61834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V. I. </a:t>
            </a:r>
            <a:r>
              <a:rPr lang="en-US" altLang="zh-CN" sz="1600" dirty="0" err="1"/>
              <a:t>Telnov</a:t>
            </a:r>
            <a:r>
              <a:rPr lang="en-US" altLang="zh-CN" sz="1600" dirty="0"/>
              <a:t>, PRL 110, 114801 (2013)</a:t>
            </a:r>
          </a:p>
          <a:p>
            <a:r>
              <a:rPr lang="en-US" altLang="zh-CN" sz="1600" dirty="0"/>
              <a:t>A. </a:t>
            </a:r>
            <a:r>
              <a:rPr lang="en-US" altLang="zh-CN" sz="1600" dirty="0" err="1"/>
              <a:t>Bogomyagkov</a:t>
            </a:r>
            <a:r>
              <a:rPr lang="en-US" altLang="zh-CN" sz="1600" dirty="0"/>
              <a:t> et al., Phys. Rev. ST Accel. Beams 17, 041004 (2014)</a:t>
            </a:r>
          </a:p>
          <a:p>
            <a:r>
              <a:rPr lang="en-US" altLang="zh-CN" sz="1600" dirty="0"/>
              <a:t>D. </a:t>
            </a:r>
            <a:r>
              <a:rPr lang="en-US" altLang="zh-CN" sz="1600" dirty="0" err="1"/>
              <a:t>Shatilov</a:t>
            </a:r>
            <a:r>
              <a:rPr lang="en-US" altLang="zh-CN" sz="1600" dirty="0"/>
              <a:t>, ICFA Beam </a:t>
            </a:r>
            <a:r>
              <a:rPr lang="en-US" altLang="zh-CN" sz="1600" dirty="0" err="1"/>
              <a:t>Dyn</a:t>
            </a:r>
            <a:r>
              <a:rPr lang="en-US" altLang="zh-CN" sz="1600" dirty="0"/>
              <a:t>. </a:t>
            </a:r>
            <a:r>
              <a:rPr lang="en-US" altLang="zh-CN" sz="1600" dirty="0" err="1"/>
              <a:t>Newslett</a:t>
            </a:r>
            <a:r>
              <a:rPr lang="en-US" altLang="zh-CN" sz="1600" dirty="0"/>
              <a:t>. 72, 30 (2017).</a:t>
            </a:r>
            <a:endParaRPr lang="zh-CN" altLang="en-US" sz="16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BED22B9-B5AF-4F98-9FD2-55DD5A378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401" y="4573248"/>
            <a:ext cx="4124325" cy="14001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39C5BCB-A918-43E5-92AB-9ACB334AE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276" y="4092601"/>
            <a:ext cx="3183237" cy="2219299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F590F38-ADD6-402C-9945-21D99BDBB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2B511-D66F-4677-9217-17C3CB3BE0E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0017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BD4C52-DF41-468B-8B6A-FDD1778AF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14" y="246201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CEPC Only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Zy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(+ZL)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Qx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=0.567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7FC290B8-0D9E-48A4-9286-2B2EBD79E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288" y="1267241"/>
            <a:ext cx="3810000" cy="2857500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62E1DE9-8E6D-4868-93F2-EC2B70E82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048" y="3790147"/>
            <a:ext cx="3810000" cy="28575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0016BC4-04CD-47A8-BE3B-E3AA4BEF29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728" y="3790147"/>
            <a:ext cx="3810000" cy="28575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A72828B-F6E0-49EE-B7A8-ED9379C30B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48" y="1356094"/>
            <a:ext cx="3810000" cy="28575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8E8C21D-CE01-4144-AFE8-C9B0800755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48" y="3879000"/>
            <a:ext cx="3810000" cy="28575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1E1ABFB-9A6F-4FDE-A91C-5B329516E1CB}"/>
              </a:ext>
            </a:extLst>
          </p:cNvPr>
          <p:cNvSpPr txBox="1"/>
          <p:nvPr/>
        </p:nvSpPr>
        <p:spPr>
          <a:xfrm>
            <a:off x="7901688" y="1392970"/>
            <a:ext cx="42903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Y-TMCI-like instability is first excited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Bunch length is shorter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X-Z instability is excited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Stronger Y  blowup due to strong beam-beam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CB9B470-EFD8-4BC2-999B-7EA623549DA0}"/>
              </a:ext>
            </a:extLst>
          </p:cNvPr>
          <p:cNvSpPr txBox="1"/>
          <p:nvPr/>
        </p:nvSpPr>
        <p:spPr>
          <a:xfrm>
            <a:off x="7901688" y="49763"/>
            <a:ext cx="4376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It has been simulated that w/o BS (but keep same bunch length), the X-Z instability would not appear.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4D2CDA3-A3FB-4E74-9260-27A9ED214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B412D-992C-4CDB-84D6-0F879FF53536}" type="slidenum">
              <a:rPr lang="zh-CN" altLang="en-US" smtClean="0"/>
              <a:t>30</a:t>
            </a:fld>
            <a:endParaRPr lang="zh-CN" altLang="en-US"/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8D90122C-F2CF-4FEC-AF72-946191A34BAB}"/>
              </a:ext>
            </a:extLst>
          </p:cNvPr>
          <p:cNvCxnSpPr/>
          <p:nvPr/>
        </p:nvCxnSpPr>
        <p:spPr>
          <a:xfrm flipH="1">
            <a:off x="1449355" y="1690688"/>
            <a:ext cx="6496373" cy="334784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7C10D580-F6A0-43AE-BE76-BB8E9DF65F35}"/>
              </a:ext>
            </a:extLst>
          </p:cNvPr>
          <p:cNvCxnSpPr/>
          <p:nvPr/>
        </p:nvCxnSpPr>
        <p:spPr>
          <a:xfrm flipH="1">
            <a:off x="5156718" y="1779037"/>
            <a:ext cx="2849570" cy="410546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F2AB6D1C-F363-4889-AC9B-900F4F7FF1EA}"/>
              </a:ext>
            </a:extLst>
          </p:cNvPr>
          <p:cNvCxnSpPr/>
          <p:nvPr/>
        </p:nvCxnSpPr>
        <p:spPr>
          <a:xfrm>
            <a:off x="8210939" y="2432180"/>
            <a:ext cx="3085322" cy="178141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0F6D9725-9756-4770-9C70-47BE1766A8A3}"/>
              </a:ext>
            </a:extLst>
          </p:cNvPr>
          <p:cNvCxnSpPr/>
          <p:nvPr/>
        </p:nvCxnSpPr>
        <p:spPr>
          <a:xfrm flipH="1">
            <a:off x="7508033" y="2768082"/>
            <a:ext cx="498255" cy="44786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FFD9DD28-EEDC-49A5-A478-B3A3D1BF7649}"/>
              </a:ext>
            </a:extLst>
          </p:cNvPr>
          <p:cNvCxnSpPr/>
          <p:nvPr/>
        </p:nvCxnSpPr>
        <p:spPr>
          <a:xfrm flipH="1">
            <a:off x="7588898" y="3215951"/>
            <a:ext cx="497633" cy="182258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3A9B4837-9773-486F-83BF-9317EEB4A91C}"/>
              </a:ext>
            </a:extLst>
          </p:cNvPr>
          <p:cNvSpPr txBox="1"/>
          <p:nvPr/>
        </p:nvSpPr>
        <p:spPr>
          <a:xfrm>
            <a:off x="1027882" y="104836"/>
            <a:ext cx="4222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Behavior at unstable working point </a:t>
            </a:r>
            <a:endParaRPr lang="zh-CN" altLang="en-US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97055AC-C4DC-4E2A-98D6-CBC127F2A60C}"/>
                  </a:ext>
                </a:extLst>
              </p:cNvPr>
              <p:cNvSpPr txBox="1"/>
              <p:nvPr/>
            </p:nvSpPr>
            <p:spPr>
              <a:xfrm>
                <a:off x="5536909" y="243335"/>
                <a:ext cx="14868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zh-CN" alt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FF0000"/>
                    </a:solidFill>
                  </a:rPr>
                  <a:t>mode</a:t>
                </a:r>
                <a:endParaRPr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97055AC-C4DC-4E2A-98D6-CBC127F2A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6909" y="243335"/>
                <a:ext cx="1486893" cy="461665"/>
              </a:xfrm>
              <a:prstGeom prst="rect">
                <a:avLst/>
              </a:prstGeom>
              <a:blipFill>
                <a:blip r:embed="rId7"/>
                <a:stretch>
                  <a:fillRect t="-9211" b="-302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51D94DE1-CF76-4207-8D95-CCA617963295}"/>
              </a:ext>
            </a:extLst>
          </p:cNvPr>
          <p:cNvSpPr txBox="1"/>
          <p:nvPr/>
        </p:nvSpPr>
        <p:spPr>
          <a:xfrm>
            <a:off x="4841967" y="3856"/>
            <a:ext cx="3972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CEPC WORKSHOP, 2022-OCT</a:t>
            </a:r>
          </a:p>
        </p:txBody>
      </p:sp>
    </p:spTree>
    <p:extLst>
      <p:ext uri="{BB962C8B-B14F-4D97-AF65-F5344CB8AC3E}">
        <p14:creationId xmlns:p14="http://schemas.microsoft.com/office/powerpoint/2010/main" val="6425614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13107A7D-FDA4-4B54-A4CD-3FE57811F54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Effect of Vertical Chromaticity (Lum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altLang="zh-CN" dirty="0"/>
                  <a:t>)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13107A7D-FDA4-4B54-A4CD-3FE57811F5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92A571-E0DC-4530-96A9-7FA3825A0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417719-6D6F-4613-9BBF-F06F5ABBE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DE10-3194-4365-8F29-D97913F9882A}" type="slidenum">
              <a:rPr lang="zh-CN" altLang="en-US" smtClean="0"/>
              <a:t>31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6474E6B-E5AE-4B58-A0FC-3E2902EBF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17" y="1825625"/>
            <a:ext cx="3806190" cy="26555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C1E7788-C7B5-42E3-835C-65CCCB197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9707" y="1856105"/>
            <a:ext cx="3825240" cy="26250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CD8492A-17C0-4BB0-8FA1-661537673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9097" y="1870075"/>
            <a:ext cx="3844290" cy="26212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1961ABA-6427-40CA-B9DC-3D54B29762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352" y="4001294"/>
            <a:ext cx="3764280" cy="26441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44759EA-8AC1-4559-8CEE-7116063D89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1627" y="4001294"/>
            <a:ext cx="3703320" cy="258318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35B8AC7-7FB0-4750-A53A-4E3A4F8319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8487" y="3949859"/>
            <a:ext cx="3829050" cy="268605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93F638EB-17DF-45CF-9D3A-34D9AC5AEE9A}"/>
              </a:ext>
            </a:extLst>
          </p:cNvPr>
          <p:cNvSpPr txBox="1"/>
          <p:nvPr/>
        </p:nvSpPr>
        <p:spPr>
          <a:xfrm>
            <a:off x="1748624" y="195197"/>
            <a:ext cx="9605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Qy’~10 could help suppress the strong TMCI-like instability induced by BB+ZT  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6EFAE57-D3D8-459C-9FF7-46688EAC680F}"/>
              </a:ext>
            </a:extLst>
          </p:cNvPr>
          <p:cNvSpPr txBox="1"/>
          <p:nvPr/>
        </p:nvSpPr>
        <p:spPr>
          <a:xfrm>
            <a:off x="1311965" y="1367706"/>
            <a:ext cx="2735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ZX+ZY+ZL, </a:t>
            </a:r>
            <a:r>
              <a:rPr lang="en-US" altLang="zh-CN" b="1" dirty="0" err="1"/>
              <a:t>Qx</a:t>
            </a:r>
            <a:r>
              <a:rPr lang="en-US" altLang="zh-CN" b="1" dirty="0"/>
              <a:t>=0.567</a:t>
            </a:r>
            <a:endParaRPr lang="zh-CN" altLang="en-US" b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6AB2055-E2C4-4E68-A191-4F216924E052}"/>
              </a:ext>
            </a:extLst>
          </p:cNvPr>
          <p:cNvSpPr txBox="1"/>
          <p:nvPr/>
        </p:nvSpPr>
        <p:spPr>
          <a:xfrm>
            <a:off x="2278048" y="2666698"/>
            <a:ext cx="803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Qy</a:t>
            </a:r>
            <a:r>
              <a:rPr lang="en-US" altLang="zh-CN" dirty="0"/>
              <a:t>’=0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52F06A2-00B7-474B-9DB3-E48D4F60D3BA}"/>
              </a:ext>
            </a:extLst>
          </p:cNvPr>
          <p:cNvSpPr txBox="1"/>
          <p:nvPr/>
        </p:nvSpPr>
        <p:spPr>
          <a:xfrm>
            <a:off x="6286154" y="2672040"/>
            <a:ext cx="803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Qy</a:t>
            </a:r>
            <a:r>
              <a:rPr lang="en-US" altLang="zh-CN" dirty="0"/>
              <a:t>’=5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A6C9BF1-16D2-4F93-B6D8-D6968882720F}"/>
              </a:ext>
            </a:extLst>
          </p:cNvPr>
          <p:cNvSpPr txBox="1"/>
          <p:nvPr/>
        </p:nvSpPr>
        <p:spPr>
          <a:xfrm>
            <a:off x="9841470" y="2672040"/>
            <a:ext cx="972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Qy</a:t>
            </a:r>
            <a:r>
              <a:rPr lang="en-US" altLang="zh-CN" dirty="0"/>
              <a:t>’=10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4882C43-3EDA-4A16-8393-879541B68B1A}"/>
              </a:ext>
            </a:extLst>
          </p:cNvPr>
          <p:cNvSpPr txBox="1"/>
          <p:nvPr/>
        </p:nvSpPr>
        <p:spPr>
          <a:xfrm>
            <a:off x="4841967" y="3856"/>
            <a:ext cx="3972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CEPC WORKSHOP, 2022-OCT</a:t>
            </a:r>
          </a:p>
        </p:txBody>
      </p:sp>
    </p:spTree>
    <p:extLst>
      <p:ext uri="{BB962C8B-B14F-4D97-AF65-F5344CB8AC3E}">
        <p14:creationId xmlns:p14="http://schemas.microsoft.com/office/powerpoint/2010/main" val="21439501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A559F6-2311-4B90-8DAC-7B272798B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Effect of different vertical tune (</a:t>
            </a:r>
            <a:r>
              <a:rPr lang="en-US" altLang="zh-CN" dirty="0" err="1"/>
              <a:t>Qy</a:t>
            </a:r>
            <a:r>
              <a:rPr lang="en-US" altLang="zh-CN" dirty="0"/>
              <a:t>+=0.610)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8E39F5-D90C-4ADC-9B72-8E59A18EB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B19A29-075E-4CA2-A464-D23B68E21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DE10-3194-4365-8F29-D97913F9882A}" type="slidenum">
              <a:rPr lang="zh-CN" altLang="en-US" smtClean="0"/>
              <a:t>32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861B3A1-01C0-4EA7-B1A3-8447B1214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975" y="1646238"/>
            <a:ext cx="4294823" cy="295751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AE34818-37A9-4B09-9BDE-AE8034357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204" y="1611092"/>
            <a:ext cx="4307681" cy="29789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B7CDD1A-E8B6-458C-B756-1F4623BE6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975" y="3896599"/>
            <a:ext cx="4311968" cy="29875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0D4878B-D95C-4118-983B-338DAC8BA2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1782" y="3905171"/>
            <a:ext cx="4226243" cy="297894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F715CC4-75A5-476F-A2DF-3C7EB91B61F9}"/>
              </a:ext>
            </a:extLst>
          </p:cNvPr>
          <p:cNvSpPr txBox="1"/>
          <p:nvPr/>
        </p:nvSpPr>
        <p:spPr>
          <a:xfrm>
            <a:off x="3685429" y="2404305"/>
            <a:ext cx="803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Qy</a:t>
            </a:r>
            <a:r>
              <a:rPr lang="en-US" altLang="zh-CN" dirty="0"/>
              <a:t>’=0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A54B98E-D479-4B82-9547-990088FBBC85}"/>
              </a:ext>
            </a:extLst>
          </p:cNvPr>
          <p:cNvSpPr txBox="1"/>
          <p:nvPr/>
        </p:nvSpPr>
        <p:spPr>
          <a:xfrm>
            <a:off x="8854425" y="2496066"/>
            <a:ext cx="803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Qy</a:t>
            </a:r>
            <a:r>
              <a:rPr lang="en-US" altLang="zh-CN" dirty="0"/>
              <a:t>’=5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8ED266F-DE0A-4D72-99B7-F6F1CB210C9B}"/>
              </a:ext>
            </a:extLst>
          </p:cNvPr>
          <p:cNvSpPr txBox="1"/>
          <p:nvPr/>
        </p:nvSpPr>
        <p:spPr>
          <a:xfrm>
            <a:off x="2711395" y="182880"/>
            <a:ext cx="7164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solidFill>
                  <a:srgbClr val="FF0000"/>
                </a:solidFill>
              </a:rPr>
              <a:t>Qy</a:t>
            </a:r>
            <a:r>
              <a:rPr lang="en-US" altLang="zh-CN" dirty="0">
                <a:solidFill>
                  <a:srgbClr val="FF0000"/>
                </a:solidFill>
              </a:rPr>
              <a:t> Difference &gt; 0.01 could help suppress instability with </a:t>
            </a:r>
            <a:r>
              <a:rPr lang="en-US" altLang="zh-CN" dirty="0" err="1">
                <a:solidFill>
                  <a:srgbClr val="FF0000"/>
                </a:solidFill>
              </a:rPr>
              <a:t>Qy</a:t>
            </a:r>
            <a:r>
              <a:rPr lang="en-US" altLang="zh-CN" dirty="0">
                <a:solidFill>
                  <a:srgbClr val="FF0000"/>
                </a:solidFill>
              </a:rPr>
              <a:t>’=5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B7C237E-BBBD-44C3-8539-31E248E5947F}"/>
              </a:ext>
            </a:extLst>
          </p:cNvPr>
          <p:cNvSpPr txBox="1"/>
          <p:nvPr/>
        </p:nvSpPr>
        <p:spPr>
          <a:xfrm>
            <a:off x="9454101" y="182880"/>
            <a:ext cx="2639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Thanks: K. </a:t>
            </a:r>
            <a:r>
              <a:rPr lang="en-US" altLang="zh-CN" dirty="0" err="1"/>
              <a:t>Oide</a:t>
            </a:r>
            <a:r>
              <a:rPr lang="en-US" altLang="zh-CN" dirty="0"/>
              <a:t>, K. </a:t>
            </a:r>
            <a:r>
              <a:rPr lang="en-US" altLang="zh-CN" dirty="0" err="1"/>
              <a:t>Ohmi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E5014F0-08A4-40F9-AE39-42DA235DB447}"/>
              </a:ext>
            </a:extLst>
          </p:cNvPr>
          <p:cNvSpPr txBox="1"/>
          <p:nvPr/>
        </p:nvSpPr>
        <p:spPr>
          <a:xfrm>
            <a:off x="4841967" y="3856"/>
            <a:ext cx="3972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CEPC WORKSHOP, 2022-OCT</a:t>
            </a:r>
          </a:p>
        </p:txBody>
      </p:sp>
    </p:spTree>
    <p:extLst>
      <p:ext uri="{BB962C8B-B14F-4D97-AF65-F5344CB8AC3E}">
        <p14:creationId xmlns:p14="http://schemas.microsoft.com/office/powerpoint/2010/main" val="16504304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5FA39D3-5911-4929-8AFA-93DEB30E4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425" y="1507312"/>
            <a:ext cx="4286250" cy="297037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01F7A11-6138-4274-9DF9-1044B59D7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Different Horizontal tune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094AA17-E98E-443F-BCF4-9C3B3E892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DE10-3194-4365-8F29-D97913F9882A}" type="slidenum">
              <a:rPr lang="zh-CN" altLang="en-US" smtClean="0"/>
              <a:t>33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6FCFDE7-68F0-4DAB-96CF-42AAFF38D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260" y="1533029"/>
            <a:ext cx="4324826" cy="294465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9B9565-1B7F-4DB0-8E78-4BE1CF839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599" y="3831213"/>
            <a:ext cx="4281964" cy="29875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A47E5F9-A4E8-4834-B5F1-3CC199801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425" y="3839785"/>
            <a:ext cx="4303395" cy="297894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8504FCC-756A-4A92-A456-C99E7C4B4681}"/>
              </a:ext>
            </a:extLst>
          </p:cNvPr>
          <p:cNvSpPr/>
          <p:nvPr/>
        </p:nvSpPr>
        <p:spPr>
          <a:xfrm>
            <a:off x="3369673" y="2676545"/>
            <a:ext cx="1306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/>
              <a:t>Qx</a:t>
            </a:r>
            <a:r>
              <a:rPr lang="en-US" altLang="zh-CN" dirty="0"/>
              <a:t>+=0.567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F33E9C7-D657-4BB6-B458-84A4B96BAADF}"/>
              </a:ext>
            </a:extLst>
          </p:cNvPr>
          <p:cNvSpPr txBox="1"/>
          <p:nvPr/>
        </p:nvSpPr>
        <p:spPr>
          <a:xfrm>
            <a:off x="2687541" y="1240403"/>
            <a:ext cx="1542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Asymmetric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30E8DD9-C5FD-4434-9E3F-BF8AAD1D0D45}"/>
              </a:ext>
            </a:extLst>
          </p:cNvPr>
          <p:cNvSpPr txBox="1"/>
          <p:nvPr/>
        </p:nvSpPr>
        <p:spPr>
          <a:xfrm>
            <a:off x="8268694" y="1240403"/>
            <a:ext cx="1542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Symmetric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FC9E40F-BFF0-4CE6-99AE-179A23E34307}"/>
              </a:ext>
            </a:extLst>
          </p:cNvPr>
          <p:cNvSpPr txBox="1"/>
          <p:nvPr/>
        </p:nvSpPr>
        <p:spPr>
          <a:xfrm>
            <a:off x="4841967" y="3856"/>
            <a:ext cx="3972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CEPC WORKSHOP, 2022-OCT</a:t>
            </a:r>
          </a:p>
        </p:txBody>
      </p:sp>
    </p:spTree>
    <p:extLst>
      <p:ext uri="{BB962C8B-B14F-4D97-AF65-F5344CB8AC3E}">
        <p14:creationId xmlns:p14="http://schemas.microsoft.com/office/powerpoint/2010/main" val="28219370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F3101D-EFAD-4E95-986D-91338CC6D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Some analysis results of mitigation method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B59B441-B46A-4F95-A2B4-178F52084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D6B9FFD-53F9-40B5-8EBA-0CAB71349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B412D-992C-4CDB-84D6-0F879FF53536}" type="slidenum">
              <a:rPr lang="zh-CN" altLang="en-US" smtClean="0"/>
              <a:t>34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2D6E903-D04F-47B8-AB71-B8E243A81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6" y="2787925"/>
            <a:ext cx="5650527" cy="283265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866094F-0753-473A-ACAB-510C103F9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639" y="2672639"/>
            <a:ext cx="5284173" cy="30632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3F0C1302-E864-478C-BB93-5432E4B8DB31}"/>
                  </a:ext>
                </a:extLst>
              </p:cNvPr>
              <p:cNvSpPr txBox="1"/>
              <p:nvPr/>
            </p:nvSpPr>
            <p:spPr>
              <a:xfrm>
                <a:off x="6321630" y="3862794"/>
                <a:ext cx="33419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3F0C1302-E864-478C-BB93-5432E4B8DB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1630" y="3862794"/>
                <a:ext cx="334194" cy="276999"/>
              </a:xfrm>
              <a:prstGeom prst="rect">
                <a:avLst/>
              </a:prstGeom>
              <a:blipFill>
                <a:blip r:embed="rId4"/>
                <a:stretch>
                  <a:fillRect l="-23636" t="-4444" r="-21818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CF599809-9B38-49F6-B496-3A7537EAECCE}"/>
              </a:ext>
            </a:extLst>
          </p:cNvPr>
          <p:cNvSpPr txBox="1"/>
          <p:nvPr/>
        </p:nvSpPr>
        <p:spPr>
          <a:xfrm>
            <a:off x="8663608" y="2301392"/>
            <a:ext cx="2365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</a:rPr>
              <a:t>Symmetrical tunes</a:t>
            </a:r>
          </a:p>
          <a:p>
            <a:r>
              <a:rPr lang="en-US" altLang="zh-CN" b="1" dirty="0">
                <a:solidFill>
                  <a:srgbClr val="FFC000"/>
                </a:solidFill>
              </a:rPr>
              <a:t>Asymmetrical tunes</a:t>
            </a:r>
            <a:endParaRPr lang="zh-CN" altLang="en-US" b="1" dirty="0">
              <a:solidFill>
                <a:srgbClr val="FFC000"/>
              </a:solidFill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16FA5A76-249D-4B13-BD18-B1D29DDC8D35}"/>
              </a:ext>
            </a:extLst>
          </p:cNvPr>
          <p:cNvCxnSpPr>
            <a:cxnSpLocks/>
          </p:cNvCxnSpPr>
          <p:nvPr/>
        </p:nvCxnSpPr>
        <p:spPr>
          <a:xfrm>
            <a:off x="10197548" y="3056283"/>
            <a:ext cx="0" cy="2330590"/>
          </a:xfrm>
          <a:prstGeom prst="line">
            <a:avLst/>
          </a:prstGeom>
          <a:ln w="41275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5A201315-AB9D-4735-90BC-D193E59CC082}"/>
              </a:ext>
            </a:extLst>
          </p:cNvPr>
          <p:cNvSpPr txBox="1"/>
          <p:nvPr/>
        </p:nvSpPr>
        <p:spPr>
          <a:xfrm>
            <a:off x="1240137" y="2486058"/>
            <a:ext cx="2625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Vertical Chromaticity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423508A-EA6C-44AF-ABAA-C0BB6577F19B}"/>
              </a:ext>
            </a:extLst>
          </p:cNvPr>
          <p:cNvSpPr/>
          <p:nvPr/>
        </p:nvSpPr>
        <p:spPr>
          <a:xfrm>
            <a:off x="3607824" y="3470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hlinkClick r:id="rId5"/>
              </a:rPr>
              <a:t>Mini-workshop on impedance modeling and impedance effects at </a:t>
            </a:r>
            <a:r>
              <a:rPr lang="en-US" altLang="zh-CN" dirty="0" err="1">
                <a:hlinkClick r:id="rId5"/>
              </a:rPr>
              <a:t>SuperKEKB</a:t>
            </a:r>
            <a:r>
              <a:rPr lang="en-US" altLang="zh-CN" dirty="0">
                <a:hlinkClick r:id="rId5"/>
              </a:rPr>
              <a:t> and future colliders</a:t>
            </a:r>
            <a:r>
              <a:rPr lang="en-US" altLang="zh-CN" dirty="0"/>
              <a:t>, 2022-Dec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7070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1F76B8-3973-4EAC-BAA2-9B5678D1E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1B587A-0A38-438C-A3B8-152D68169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Blank page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734623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399340"/>
              </p:ext>
            </p:extLst>
          </p:nvPr>
        </p:nvGraphicFramePr>
        <p:xfrm>
          <a:off x="1549154" y="1092170"/>
          <a:ext cx="9093692" cy="5564670"/>
        </p:xfrm>
        <a:graphic>
          <a:graphicData uri="http://schemas.openxmlformats.org/drawingml/2006/table">
            <a:tbl>
              <a:tblPr firstRow="1" bandRow="1"/>
              <a:tblGrid>
                <a:gridCol w="3155688">
                  <a:extLst>
                    <a:ext uri="{9D8B030D-6E8A-4147-A177-3AD203B41FA5}">
                      <a16:colId xmlns:a16="http://schemas.microsoft.com/office/drawing/2014/main" val="711157068"/>
                    </a:ext>
                  </a:extLst>
                </a:gridCol>
                <a:gridCol w="1394423">
                  <a:extLst>
                    <a:ext uri="{9D8B030D-6E8A-4147-A177-3AD203B41FA5}">
                      <a16:colId xmlns:a16="http://schemas.microsoft.com/office/drawing/2014/main" val="198725320"/>
                    </a:ext>
                  </a:extLst>
                </a:gridCol>
                <a:gridCol w="1405310">
                  <a:extLst>
                    <a:ext uri="{9D8B030D-6E8A-4147-A177-3AD203B41FA5}">
                      <a16:colId xmlns:a16="http://schemas.microsoft.com/office/drawing/2014/main" val="4115572878"/>
                    </a:ext>
                  </a:extLst>
                </a:gridCol>
                <a:gridCol w="1627372">
                  <a:extLst>
                    <a:ext uri="{9D8B030D-6E8A-4147-A177-3AD203B41FA5}">
                      <a16:colId xmlns:a16="http://schemas.microsoft.com/office/drawing/2014/main" val="2471404815"/>
                    </a:ext>
                  </a:extLst>
                </a:gridCol>
                <a:gridCol w="1510899">
                  <a:extLst>
                    <a:ext uri="{9D8B030D-6E8A-4147-A177-3AD203B41FA5}">
                      <a16:colId xmlns:a16="http://schemas.microsoft.com/office/drawing/2014/main" val="3314120059"/>
                    </a:ext>
                  </a:extLst>
                </a:gridCol>
              </a:tblGrid>
              <a:tr h="1421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Higgs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93" marR="5593" marT="55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ttbar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93" marR="5593" marT="55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7653760"/>
                  </a:ext>
                </a:extLst>
              </a:tr>
              <a:tr h="133754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IPs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2923835"/>
                  </a:ext>
                </a:extLst>
              </a:tr>
              <a:tr h="127136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Circumference (km)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6270901"/>
                  </a:ext>
                </a:extLst>
              </a:tr>
              <a:tr h="133754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SR power per beam (MW)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872010"/>
                  </a:ext>
                </a:extLst>
              </a:tr>
              <a:tr h="128628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Half crossing angle at IP (mrad)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4968324"/>
                  </a:ext>
                </a:extLst>
              </a:tr>
              <a:tr h="133754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Bending radius (km)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10.7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941621"/>
                  </a:ext>
                </a:extLst>
              </a:tr>
              <a:tr h="136550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Energy (GeV)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45.5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93" marR="5593" marT="55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7831270"/>
                  </a:ext>
                </a:extLst>
              </a:tr>
              <a:tr h="127136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Energy loss per turn (GeV)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0.037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93" marR="5593" marT="55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0.357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201744"/>
                  </a:ext>
                </a:extLst>
              </a:tr>
              <a:tr h="220997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Damping time </a:t>
                      </a:r>
                      <a:r>
                        <a:rPr lang="en-US" sz="1200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</a:t>
                      </a:r>
                      <a:r>
                        <a:rPr lang="en-US" sz="1200" i="1" kern="12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200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</a:t>
                      </a:r>
                      <a:r>
                        <a:rPr lang="en-US" sz="1200" i="1" kern="12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200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</a:t>
                      </a:r>
                      <a:r>
                        <a:rPr lang="en-US" sz="1200" i="1" kern="12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(ms)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44.6/44.6/22.3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816/816/408</a:t>
                      </a:r>
                    </a:p>
                  </a:txBody>
                  <a:tcPr marL="5593" marR="5593" marT="559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150/150/75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13.2/13.2/6.6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7816711"/>
                  </a:ext>
                </a:extLst>
              </a:tr>
              <a:tr h="127136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Piwinski angle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4.88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24.23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93" marR="5593" marT="55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5.98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9357030"/>
                  </a:ext>
                </a:extLst>
              </a:tr>
              <a:tr h="127136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Bunch number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446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13038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93" marR="5593" marT="55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2162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58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3949555"/>
                  </a:ext>
                </a:extLst>
              </a:tr>
              <a:tr h="127136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Bunch spacing (ns)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355</a:t>
                      </a: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 (53% gap)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23</a:t>
                      </a: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 (10% gap)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93" marR="5593" marT="55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154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2714</a:t>
                      </a: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 (53% gap)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0875286"/>
                  </a:ext>
                </a:extLst>
              </a:tr>
              <a:tr h="127136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Bunch population (10</a:t>
                      </a:r>
                      <a:r>
                        <a:rPr lang="en-US" sz="1200" kern="120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CN" sz="1200" kern="120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2.14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93" marR="5593" marT="55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1.35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1349039"/>
                  </a:ext>
                </a:extLst>
              </a:tr>
              <a:tr h="129560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Beam current (mA)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27.8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1340.9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93" marR="5593" marT="55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140.2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5.5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739923"/>
                  </a:ext>
                </a:extLst>
              </a:tr>
              <a:tr h="129560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Phase advance of arc FODO (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93" marR="5593" marT="55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60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0509413"/>
                  </a:ext>
                </a:extLst>
              </a:tr>
              <a:tr h="127136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Momentum compaction (10</a:t>
                      </a:r>
                      <a:r>
                        <a:rPr lang="en-US" sz="1200" kern="12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-5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93" marR="5593" marT="55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1.43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5946601"/>
                  </a:ext>
                </a:extLst>
              </a:tr>
              <a:tr h="252781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Beta functions at IP </a:t>
                      </a:r>
                      <a:r>
                        <a:rPr lang="en-GB" sz="1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</a:t>
                      </a:r>
                      <a:r>
                        <a:rPr lang="en-GB" sz="1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i="1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GB" sz="1200" i="1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GB" sz="1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</a:t>
                      </a:r>
                      <a:r>
                        <a:rPr lang="en-GB" sz="1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i="1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GB" sz="1200" i="1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GB" sz="1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(m/mm)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0.3/1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0.13/0.9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93" marR="5593" marT="55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.21/1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1.04/2.7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8898531"/>
                  </a:ext>
                </a:extLst>
              </a:tr>
              <a:tr h="127136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Emittance </a:t>
                      </a:r>
                      <a:r>
                        <a:rPr lang="en-US" sz="1200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</a:t>
                      </a:r>
                      <a:r>
                        <a:rPr lang="en-US" sz="1200" i="1" kern="12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200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</a:t>
                      </a:r>
                      <a:r>
                        <a:rPr lang="en-US" sz="1200" i="1" kern="12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(nm/pm)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0.64/1.3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0.27/1.4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93" marR="5593" marT="55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.87/1.7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1.4/4.7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1897511"/>
                  </a:ext>
                </a:extLst>
              </a:tr>
              <a:tr h="133102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Betatron tune </a:t>
                      </a:r>
                      <a:r>
                        <a:rPr lang="en-GB" sz="1200" i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en-GB" sz="1200" i="1" baseline="-2500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GB" sz="1200" i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en-GB" sz="1200" i="1" baseline="-2500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445/445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266/267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93" marR="5593" marT="55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266/266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445/445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6571095"/>
                  </a:ext>
                </a:extLst>
              </a:tr>
              <a:tr h="133102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Beam size at IP </a:t>
                      </a:r>
                      <a:r>
                        <a:rPr lang="en-GB" sz="1200" i="1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GB" sz="1200" i="1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en-GB" sz="1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GB" sz="1200" i="1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GB" sz="1200" i="1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 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(um/nm)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14/36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6/35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93" marR="5593" marT="55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13/42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39/113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8503060"/>
                  </a:ext>
                </a:extLst>
              </a:tr>
              <a:tr h="127136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Bunch length (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natural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/total) (mm)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2.3/4.1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2.7/10.6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93" marR="5593" marT="55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2.5/4.9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2.2/2.9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1578884"/>
                  </a:ext>
                </a:extLst>
              </a:tr>
              <a:tr h="127136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Energy spread (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natural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/total) (%)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0.10/0.17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0.04/0.15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93" marR="5593" marT="55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.07/</a:t>
                      </a: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.14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0.15/0.20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638802"/>
                  </a:ext>
                </a:extLst>
              </a:tr>
              <a:tr h="127136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Energy acceptance (DA/RF) (%)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1.6/2.2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1.3/1.5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93" marR="5593" marT="55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1.2/2.5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2.0/2.6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2041459"/>
                  </a:ext>
                </a:extLst>
              </a:tr>
              <a:tr h="133102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Beam-beam parameters </a:t>
                      </a:r>
                      <a:r>
                        <a:rPr lang="en-GB" sz="1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</a:t>
                      </a:r>
                      <a:r>
                        <a:rPr lang="en-GB" sz="1200" i="1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GB" sz="1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/</a:t>
                      </a:r>
                      <a:r>
                        <a:rPr lang="en-GB" sz="1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</a:t>
                      </a:r>
                      <a:r>
                        <a:rPr lang="en-GB" sz="1200" i="1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0.015/0.11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0.0045/0.13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93" marR="5593" marT="55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.012/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.113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0.071/0.1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8315747"/>
                  </a:ext>
                </a:extLst>
              </a:tr>
              <a:tr h="127136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RF voltage (GV)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93" marR="5593" marT="55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7997961"/>
                  </a:ext>
                </a:extLst>
              </a:tr>
              <a:tr h="127136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RF frequency (MHz)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9675"/>
                  </a:ext>
                </a:extLst>
              </a:tr>
              <a:tr h="129560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Longitudinal tune </a:t>
                      </a:r>
                      <a:r>
                        <a:rPr lang="en-US" sz="1200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en-US" sz="1200" i="1" kern="12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0.049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0.032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93" marR="5593" marT="55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0.062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0.078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199681"/>
                  </a:ext>
                </a:extLst>
              </a:tr>
              <a:tr h="246816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Beam lifetime (b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ha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bha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/beamstrahlung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(min)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39/40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86/400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93" marR="5593" marT="55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60/700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81/23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0982141"/>
                  </a:ext>
                </a:extLst>
              </a:tr>
              <a:tr h="127136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Beam lifetime (min)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71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93" marR="5593" marT="55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8713381"/>
                  </a:ext>
                </a:extLst>
              </a:tr>
              <a:tr h="127136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Hour glass Factor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93" marR="5593" marT="55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6892118"/>
                  </a:ext>
                </a:extLst>
              </a:tr>
              <a:tr h="127136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Luminosity per IP (10</a:t>
                      </a:r>
                      <a:r>
                        <a:rPr lang="en-US" sz="1200" kern="12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/cm</a:t>
                      </a:r>
                      <a:r>
                        <a:rPr lang="en-US" sz="1200" kern="12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/s)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8.3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593" marR="5593" marT="55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26.7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457" marR="7457" marT="7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</a:t>
                      </a:r>
                      <a:r>
                        <a:rPr lang="en-US" altLang="zh-CN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525" marR="6525" marT="6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5014109"/>
                  </a:ext>
                </a:extLst>
              </a:tr>
            </a:tbl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id="{B6C23682-F690-4D56-9DA8-F317F28246BF}"/>
              </a:ext>
            </a:extLst>
          </p:cNvPr>
          <p:cNvSpPr txBox="1"/>
          <p:nvPr/>
        </p:nvSpPr>
        <p:spPr>
          <a:xfrm>
            <a:off x="9233941" y="329784"/>
            <a:ext cx="1866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Dou Wang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EC1FB88-355E-4832-9263-9D66B895B193}"/>
              </a:ext>
            </a:extLst>
          </p:cNvPr>
          <p:cNvSpPr txBox="1"/>
          <p:nvPr/>
        </p:nvSpPr>
        <p:spPr>
          <a:xfrm>
            <a:off x="1094282" y="149902"/>
            <a:ext cx="5074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New 50MW Parameters, Increase Bunch </a:t>
            </a:r>
            <a:r>
              <a:rPr lang="en-US" altLang="zh-CN" b="1" dirty="0"/>
              <a:t>Population from 14e10-&gt;21e10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4849642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D2AF8FE-711F-4C61-98EA-698B65B83DC5}"/>
              </a:ext>
            </a:extLst>
          </p:cNvPr>
          <p:cNvSpPr txBox="1"/>
          <p:nvPr/>
        </p:nvSpPr>
        <p:spPr>
          <a:xfrm>
            <a:off x="2833141" y="607102"/>
            <a:ext cx="6648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Single Bunch TMCI threshold ~ 24e10 considering beamstrahlung length without beam-beam interaction</a:t>
            </a:r>
            <a:endParaRPr lang="zh-CN" altLang="en-US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5AEF8CC-2FC2-4605-AF64-173E38B28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7" y="1986195"/>
            <a:ext cx="5947253" cy="415443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E7541C7-E31E-403A-85DF-60B51F91ACE6}"/>
              </a:ext>
            </a:extLst>
          </p:cNvPr>
          <p:cNvSpPr txBox="1"/>
          <p:nvPr/>
        </p:nvSpPr>
        <p:spPr>
          <a:xfrm>
            <a:off x="2076138" y="1671403"/>
            <a:ext cx="2278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Only ZX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EA303B0-33CB-44CA-A182-61064B552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41136"/>
            <a:ext cx="5947253" cy="409949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540ED5C-85AE-4796-B99B-403CF2EFDF54}"/>
              </a:ext>
            </a:extLst>
          </p:cNvPr>
          <p:cNvSpPr txBox="1"/>
          <p:nvPr/>
        </p:nvSpPr>
        <p:spPr>
          <a:xfrm>
            <a:off x="7727431" y="1532903"/>
            <a:ext cx="4167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>
                <a:solidFill>
                  <a:srgbClr val="FF0000"/>
                </a:solidFill>
              </a:rPr>
              <a:t>Qx</a:t>
            </a:r>
            <a:r>
              <a:rPr lang="en-US" altLang="zh-CN" b="1" dirty="0">
                <a:solidFill>
                  <a:srgbClr val="FF0000"/>
                </a:solidFill>
              </a:rPr>
              <a:t>’=5 does not help</a:t>
            </a:r>
          </a:p>
          <a:p>
            <a:r>
              <a:rPr lang="en-US" altLang="zh-CN" b="1" dirty="0" err="1">
                <a:solidFill>
                  <a:srgbClr val="FF0000"/>
                </a:solidFill>
              </a:rPr>
              <a:t>Qx</a:t>
            </a:r>
            <a:r>
              <a:rPr lang="zh-CN" altLang="en-US" b="1" dirty="0">
                <a:solidFill>
                  <a:srgbClr val="FF0000"/>
                </a:solidFill>
              </a:rPr>
              <a:t>’</a:t>
            </a:r>
            <a:r>
              <a:rPr lang="en-US" altLang="zh-CN" b="1" dirty="0">
                <a:solidFill>
                  <a:srgbClr val="FF0000"/>
                </a:solidFill>
              </a:rPr>
              <a:t>=5 + </a:t>
            </a:r>
            <a:r>
              <a:rPr lang="en-US" altLang="zh-CN" b="1" dirty="0" err="1">
                <a:solidFill>
                  <a:srgbClr val="FF0000"/>
                </a:solidFill>
              </a:rPr>
              <a:t>diffnux</a:t>
            </a:r>
            <a:r>
              <a:rPr lang="en-US" altLang="zh-CN" b="1" dirty="0">
                <a:solidFill>
                  <a:srgbClr val="FF0000"/>
                </a:solidFill>
              </a:rPr>
              <a:t> does not help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1401D68-02FF-4CFB-97B0-447F77BD47F5}"/>
              </a:ext>
            </a:extLst>
          </p:cNvPr>
          <p:cNvSpPr/>
          <p:nvPr/>
        </p:nvSpPr>
        <p:spPr>
          <a:xfrm>
            <a:off x="926934" y="178845"/>
            <a:ext cx="2528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New 50MW Parameters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556307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F530A1C-9069-47DD-8275-23BA9EE6F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3652" y="1851285"/>
            <a:ext cx="6293033" cy="440710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3D41ACE-8E30-43CF-8A3A-F0CEBFEDA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5" y="1981176"/>
            <a:ext cx="5947253" cy="409949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5B35AF2-948B-42A9-B0EC-17170F509519}"/>
              </a:ext>
            </a:extLst>
          </p:cNvPr>
          <p:cNvSpPr txBox="1"/>
          <p:nvPr/>
        </p:nvSpPr>
        <p:spPr>
          <a:xfrm>
            <a:off x="1708876" y="1472943"/>
            <a:ext cx="4167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>
                <a:solidFill>
                  <a:srgbClr val="FF0000"/>
                </a:solidFill>
              </a:rPr>
              <a:t>Qx</a:t>
            </a:r>
            <a:r>
              <a:rPr lang="en-US" altLang="zh-CN" b="1" dirty="0">
                <a:solidFill>
                  <a:srgbClr val="FF0000"/>
                </a:solidFill>
              </a:rPr>
              <a:t>’=5 does not help</a:t>
            </a:r>
          </a:p>
          <a:p>
            <a:r>
              <a:rPr lang="en-US" altLang="zh-CN" b="1" dirty="0" err="1">
                <a:solidFill>
                  <a:srgbClr val="FF0000"/>
                </a:solidFill>
              </a:rPr>
              <a:t>Qx</a:t>
            </a:r>
            <a:r>
              <a:rPr lang="zh-CN" altLang="en-US" b="1" dirty="0">
                <a:solidFill>
                  <a:srgbClr val="FF0000"/>
                </a:solidFill>
              </a:rPr>
              <a:t>’</a:t>
            </a:r>
            <a:r>
              <a:rPr lang="en-US" altLang="zh-CN" b="1" dirty="0">
                <a:solidFill>
                  <a:srgbClr val="FF0000"/>
                </a:solidFill>
              </a:rPr>
              <a:t>=5 + </a:t>
            </a:r>
            <a:r>
              <a:rPr lang="en-US" altLang="zh-CN" b="1" dirty="0" err="1">
                <a:solidFill>
                  <a:srgbClr val="FF0000"/>
                </a:solidFill>
              </a:rPr>
              <a:t>diffnux</a:t>
            </a:r>
            <a:r>
              <a:rPr lang="en-US" altLang="zh-CN" b="1" dirty="0">
                <a:solidFill>
                  <a:srgbClr val="FF0000"/>
                </a:solidFill>
              </a:rPr>
              <a:t> does not help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132BDF2-E954-464D-B77B-0FF23AE0EF71}"/>
              </a:ext>
            </a:extLst>
          </p:cNvPr>
          <p:cNvSpPr/>
          <p:nvPr/>
        </p:nvSpPr>
        <p:spPr>
          <a:xfrm>
            <a:off x="522815" y="313757"/>
            <a:ext cx="2528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New 50MW Parameters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14636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06090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Impedance development</a:t>
            </a:r>
            <a:endParaRPr lang="zh-CN" altLang="en-US" sz="3600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1847528" y="1268761"/>
            <a:ext cx="8579296" cy="4525963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Continuously updating along with the development of the hardware designs</a:t>
            </a:r>
          </a:p>
        </p:txBody>
      </p:sp>
      <p:graphicFrame>
        <p:nvGraphicFramePr>
          <p:cNvPr id="6" name="图表 5"/>
          <p:cNvGraphicFramePr>
            <a:graphicFrameLocks/>
          </p:cNvGraphicFramePr>
          <p:nvPr>
            <p:extLst/>
          </p:nvPr>
        </p:nvGraphicFramePr>
        <p:xfrm>
          <a:off x="1991544" y="263691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4" descr="D:\New20180222\CEPC\20221215_SuperKEKBWorkshop\Calculation\ImpedanceUpdate\ReZytotal_sigz3m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368" y="4044924"/>
            <a:ext cx="3312048" cy="240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New20180222\CEPC\20221215_SuperKEKBWorkshop\ImpedanceEvolution\ReZytotal_sigz3m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368" y="1700808"/>
            <a:ext cx="3312048" cy="240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847529" y="2123564"/>
            <a:ext cx="48258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Naturally increase with more elements included.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59FD69D-F7B3-4D0D-BAD0-E7D030ABA746}"/>
              </a:ext>
            </a:extLst>
          </p:cNvPr>
          <p:cNvSpPr txBox="1"/>
          <p:nvPr/>
        </p:nvSpPr>
        <p:spPr>
          <a:xfrm>
            <a:off x="8934138" y="274638"/>
            <a:ext cx="2660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Na Wang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5241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4CB95B-B6B6-4837-B65B-1C9A2565B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Coherent Beam-Beam Instability </a:t>
            </a:r>
            <a:b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with a Large Crossing Angle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E08CD6-784F-439F-90F5-80072C7C7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183CF08-B31A-43DB-B760-662B406D1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47780"/>
            <a:ext cx="6447020" cy="259076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F28CA09-2B10-4AA3-873E-00427DF6EA52}"/>
              </a:ext>
            </a:extLst>
          </p:cNvPr>
          <p:cNvSpPr/>
          <p:nvPr/>
        </p:nvSpPr>
        <p:spPr>
          <a:xfrm>
            <a:off x="7501680" y="521137"/>
            <a:ext cx="4820550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/>
              <a:t>K. </a:t>
            </a:r>
            <a:r>
              <a:rPr lang="en-US" altLang="zh-CN" sz="1400" dirty="0" err="1"/>
              <a:t>Ohmi</a:t>
            </a:r>
            <a:r>
              <a:rPr lang="en-US" altLang="zh-CN" sz="1400" dirty="0"/>
              <a:t>, Int. J. Mod. Phys. A, 31, 1644014 (2016).</a:t>
            </a:r>
          </a:p>
          <a:p>
            <a:r>
              <a:rPr lang="en-US" altLang="zh-CN" sz="1400" dirty="0"/>
              <a:t>K. </a:t>
            </a:r>
            <a:r>
              <a:rPr lang="en-US" altLang="zh-CN" sz="1400" dirty="0" err="1"/>
              <a:t>Ohmi</a:t>
            </a:r>
            <a:r>
              <a:rPr lang="en-US" altLang="zh-CN" sz="1400" dirty="0"/>
              <a:t> and  et al., PRL 119, 134801 (2017)</a:t>
            </a:r>
          </a:p>
          <a:p>
            <a:r>
              <a:rPr lang="en-US" altLang="zh-CN" sz="1400" dirty="0"/>
              <a:t>N. </a:t>
            </a:r>
            <a:r>
              <a:rPr lang="en-US" altLang="zh-CN" sz="1400" dirty="0" err="1"/>
              <a:t>Kuroo</a:t>
            </a:r>
            <a:r>
              <a:rPr lang="en-US" altLang="zh-CN" sz="1400" dirty="0"/>
              <a:t> et al, PHYS. REV. ACCEL. BEAMS 21, 031002 (2018)</a:t>
            </a:r>
          </a:p>
          <a:p>
            <a:r>
              <a:rPr lang="en-US" altLang="zh-CN" sz="1400" dirty="0">
                <a:solidFill>
                  <a:srgbClr val="000000"/>
                </a:solidFill>
              </a:rPr>
              <a:t>K. </a:t>
            </a:r>
            <a:r>
              <a:rPr lang="en-US" altLang="zh-CN" sz="1400" dirty="0" err="1">
                <a:solidFill>
                  <a:srgbClr val="000000"/>
                </a:solidFill>
              </a:rPr>
              <a:t>Ohmi</a:t>
            </a:r>
            <a:r>
              <a:rPr lang="en-US" altLang="zh-CN" sz="1400" dirty="0">
                <a:solidFill>
                  <a:srgbClr val="000000"/>
                </a:solidFill>
              </a:rPr>
              <a:t>, </a:t>
            </a:r>
            <a:r>
              <a:rPr lang="en-US" altLang="zh-CN" sz="1400" dirty="0" err="1">
                <a:solidFill>
                  <a:srgbClr val="000000"/>
                </a:solidFill>
              </a:rPr>
              <a:t>eeFACT</a:t>
            </a:r>
            <a:r>
              <a:rPr lang="en-US" altLang="zh-CN" sz="1400" dirty="0">
                <a:solidFill>
                  <a:srgbClr val="000000"/>
                </a:solidFill>
              </a:rPr>
              <a:t> 2018</a:t>
            </a:r>
          </a:p>
          <a:p>
            <a:endParaRPr lang="zh-CN" altLang="en-US" sz="14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66E6C0-5523-41D9-AFBB-C2674C5C5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60" y="4388487"/>
            <a:ext cx="2574286" cy="186542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6E4213-7AB9-4055-8CAA-6A897F78B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908" y="1536099"/>
            <a:ext cx="3695352" cy="2623005"/>
          </a:xfrm>
          <a:prstGeom prst="rect">
            <a:avLst/>
          </a:prstGeom>
        </p:spPr>
      </p:pic>
      <p:pic>
        <p:nvPicPr>
          <p:cNvPr id="13" name="内容占位符 3">
            <a:extLst>
              <a:ext uri="{FF2B5EF4-FFF2-40B4-BE49-F238E27FC236}">
                <a16:creationId xmlns:a16="http://schemas.microsoft.com/office/drawing/2014/main" id="{4D687FA0-DFF3-41FC-9703-7EEE40D0DE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1405" y="4138545"/>
            <a:ext cx="4197977" cy="268171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5C47B13-D522-4930-88A7-950500993E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106" y="4294041"/>
            <a:ext cx="3996496" cy="2370717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670547-9AD6-4FA2-9B8E-8C42C5C32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2B511-D66F-4677-9217-17C3CB3BE0E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0154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60890" y="69582"/>
            <a:ext cx="8988246" cy="1143000"/>
          </a:xfrm>
        </p:spPr>
        <p:txBody>
          <a:bodyPr>
            <a:normAutofit fontScale="90000"/>
          </a:bodyPr>
          <a:lstStyle/>
          <a:p>
            <a:r>
              <a:rPr lang="en-US" altLang="zh-CN" dirty="0" err="1"/>
              <a:t>Higgs:Lifetime</a:t>
            </a:r>
            <a:r>
              <a:rPr lang="en-US" altLang="zh-CN" dirty="0"/>
              <a:t> w/ and w/o </a:t>
            </a:r>
            <a:r>
              <a:rPr lang="en-US" altLang="zh-CN" dirty="0" err="1"/>
              <a:t>beambeam</a:t>
            </a:r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23592" y="1161090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/>
              <a:t>50k turns, 1k macro-particles </a:t>
            </a:r>
            <a:r>
              <a:rPr lang="en-US" altLang="zh-CN" sz="2400" b="1" dirty="0"/>
              <a:t>@injection point</a:t>
            </a:r>
            <a:endParaRPr lang="zh-CN" altLang="en-US" sz="2400" b="1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091" y="4211340"/>
            <a:ext cx="4077364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914" y="4129793"/>
            <a:ext cx="4224086" cy="252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696254"/>
            <a:ext cx="3751290" cy="230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1622754"/>
            <a:ext cx="3912494" cy="244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83632" y="4437111"/>
            <a:ext cx="2036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Survival particles:</a:t>
            </a:r>
          </a:p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1000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37627" y="4417969"/>
            <a:ext cx="2036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Survival particles:</a:t>
            </a:r>
          </a:p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861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491844" y="2543217"/>
            <a:ext cx="10166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/>
              <a:t>w/o bb</a:t>
            </a:r>
            <a:endParaRPr lang="zh-CN" altLang="en-US" sz="2000" b="1" dirty="0"/>
          </a:p>
        </p:txBody>
      </p:sp>
      <p:sp>
        <p:nvSpPr>
          <p:cNvPr id="22" name="矩形 21"/>
          <p:cNvSpPr/>
          <p:nvPr/>
        </p:nvSpPr>
        <p:spPr>
          <a:xfrm>
            <a:off x="8472265" y="2477740"/>
            <a:ext cx="8627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/>
              <a:t>w/ bb</a:t>
            </a:r>
            <a:endParaRPr lang="zh-CN" altLang="en-US" sz="2000" b="1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8A312BA-4B26-4603-B5B6-0DD6737794F3}"/>
              </a:ext>
            </a:extLst>
          </p:cNvPr>
          <p:cNvSpPr txBox="1"/>
          <p:nvPr/>
        </p:nvSpPr>
        <p:spPr>
          <a:xfrm>
            <a:off x="8595360" y="39964"/>
            <a:ext cx="3506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Huiping</a:t>
            </a:r>
            <a:r>
              <a:rPr lang="en-US" altLang="zh-CN" dirty="0"/>
              <a:t> </a:t>
            </a:r>
            <a:r>
              <a:rPr lang="en-US" altLang="zh-CN" dirty="0" err="1"/>
              <a:t>Geng</a:t>
            </a:r>
            <a:r>
              <a:rPr lang="en-US" altLang="zh-CN" dirty="0"/>
              <a:t> and </a:t>
            </a:r>
            <a:r>
              <a:rPr lang="en-US" altLang="zh-CN" dirty="0" err="1"/>
              <a:t>Yiwei</a:t>
            </a:r>
            <a:r>
              <a:rPr lang="en-US" altLang="zh-CN" dirty="0"/>
              <a:t> Wang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2479CEC-BAA2-426B-9783-4C8CD1CBFEF5}"/>
              </a:ext>
            </a:extLst>
          </p:cNvPr>
          <p:cNvSpPr txBox="1"/>
          <p:nvPr/>
        </p:nvSpPr>
        <p:spPr>
          <a:xfrm>
            <a:off x="326003" y="30944"/>
            <a:ext cx="4898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Realistic lattice w/o and w/ beam-beam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985343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34995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dirty="0"/>
              <a:t>Higgs: Lifetime optimization</a:t>
            </a:r>
            <a:endParaRPr lang="zh-CN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369" y="4213225"/>
            <a:ext cx="4057175" cy="246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1772817"/>
            <a:ext cx="3744416" cy="238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7" y="1706585"/>
            <a:ext cx="3978501" cy="2515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963" y="4158476"/>
            <a:ext cx="4140151" cy="2726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63552" y="952160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/>
              <a:t>50k turns, 1k macro-particles @injection point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/>
              <a:t>32 families of </a:t>
            </a:r>
            <a:r>
              <a:rPr lang="en-US" altLang="zh-CN" sz="2400" dirty="0" err="1"/>
              <a:t>sextupoles</a:t>
            </a:r>
            <a:r>
              <a:rPr lang="en-US" altLang="zh-CN" sz="2400" dirty="0"/>
              <a:t> in Arc</a:t>
            </a:r>
            <a:endParaRPr lang="zh-CN" alt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537627" y="4417969"/>
            <a:ext cx="2036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Survival particles:</a:t>
            </a:r>
          </a:p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962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72A1FBF-1623-4211-8968-A797510B7D60}"/>
              </a:ext>
            </a:extLst>
          </p:cNvPr>
          <p:cNvSpPr txBox="1"/>
          <p:nvPr/>
        </p:nvSpPr>
        <p:spPr>
          <a:xfrm>
            <a:off x="4722743" y="20703"/>
            <a:ext cx="3506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Huiping</a:t>
            </a:r>
            <a:r>
              <a:rPr lang="en-US" altLang="zh-CN" dirty="0"/>
              <a:t> </a:t>
            </a:r>
            <a:r>
              <a:rPr lang="en-US" altLang="zh-CN" dirty="0" err="1"/>
              <a:t>Geng</a:t>
            </a:r>
            <a:r>
              <a:rPr lang="en-US" altLang="zh-CN" dirty="0"/>
              <a:t> and </a:t>
            </a:r>
            <a:r>
              <a:rPr lang="en-US" altLang="zh-CN" dirty="0" err="1"/>
              <a:t>Yiwei</a:t>
            </a:r>
            <a:r>
              <a:rPr lang="en-US" altLang="zh-CN" dirty="0"/>
              <a:t> Wang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14895A5-B801-47C7-9A2A-F3C11031D6BA}"/>
              </a:ext>
            </a:extLst>
          </p:cNvPr>
          <p:cNvSpPr txBox="1"/>
          <p:nvPr/>
        </p:nvSpPr>
        <p:spPr>
          <a:xfrm>
            <a:off x="326003" y="30944"/>
            <a:ext cx="4898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Realistic lattice w/ beam-beam</a:t>
            </a:r>
            <a:endParaRPr lang="zh-CN" altLang="en-US" b="1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5530597-E2E5-4B73-8533-8BDFF0806002}"/>
              </a:ext>
            </a:extLst>
          </p:cNvPr>
          <p:cNvSpPr/>
          <p:nvPr/>
        </p:nvSpPr>
        <p:spPr>
          <a:xfrm>
            <a:off x="9336360" y="69643"/>
            <a:ext cx="2667467" cy="36933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zh-CN" altLang="en-US" dirty="0"/>
              <a:t>N</a:t>
            </a:r>
            <a:r>
              <a:rPr lang="en-US" altLang="zh-CN" dirty="0"/>
              <a:t>IMA</a:t>
            </a:r>
            <a:r>
              <a:rPr lang="zh-CN" altLang="en-US" dirty="0"/>
              <a:t> 959 (2020) 163517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7BE2133-FECE-4205-9C41-E1D38960CE5D}"/>
              </a:ext>
            </a:extLst>
          </p:cNvPr>
          <p:cNvSpPr txBox="1"/>
          <p:nvPr/>
        </p:nvSpPr>
        <p:spPr>
          <a:xfrm>
            <a:off x="9336360" y="734823"/>
            <a:ext cx="266746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/>
              <a:t>Diffusion Map Analysis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883077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CA6351-98F7-413D-9891-92DBB530B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1DA59D-1BBC-4C15-A81D-11DDC9949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Combined phenomenon of transverse impedance and beam-beam interaction is studied by simulation and analysis</a:t>
            </a:r>
          </a:p>
          <a:p>
            <a:pPr lvl="1"/>
            <a:r>
              <a:rPr lang="en-US" altLang="zh-CN" dirty="0"/>
              <a:t>CEPC</a:t>
            </a:r>
          </a:p>
          <a:p>
            <a:pPr lvl="1"/>
            <a:r>
              <a:rPr lang="en-US" altLang="zh-CN" dirty="0" err="1"/>
              <a:t>FCCee</a:t>
            </a:r>
            <a:endParaRPr lang="en-US" altLang="zh-CN" dirty="0"/>
          </a:p>
          <a:p>
            <a:pPr lvl="1"/>
            <a:r>
              <a:rPr lang="en-US" altLang="zh-CN" dirty="0" err="1"/>
              <a:t>SuperKEKB</a:t>
            </a:r>
            <a:endParaRPr lang="en-US" altLang="zh-CN" dirty="0"/>
          </a:p>
          <a:p>
            <a:r>
              <a:rPr lang="en-US" altLang="zh-CN" dirty="0"/>
              <a:t>Collaboration is helpful</a:t>
            </a:r>
          </a:p>
          <a:p>
            <a:r>
              <a:rPr lang="en-US" altLang="zh-CN" dirty="0"/>
              <a:t>Future is challenging and expected to be fruitful</a:t>
            </a:r>
          </a:p>
          <a:p>
            <a:pPr lvl="1"/>
            <a:r>
              <a:rPr lang="en-US" altLang="zh-CN" dirty="0"/>
              <a:t>X/Y tune scan, bootstrapping</a:t>
            </a:r>
          </a:p>
          <a:p>
            <a:pPr lvl="1"/>
            <a:r>
              <a:rPr lang="en-US" altLang="zh-CN" dirty="0"/>
              <a:t>…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32203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9500A8-7CD7-4A8C-A4A4-C7528301E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altLang="it-IT" sz="3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have we started with the longitudinal impedance</a:t>
            </a:r>
            <a:br>
              <a:rPr lang="it-IT" altLang="it-IT" sz="3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3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transverse impedance?</a:t>
            </a:r>
            <a:endParaRPr lang="zh-CN" altLang="en-US" sz="32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2D5FB5B-1770-4F49-A7B4-E76D13EB3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8855"/>
            <a:ext cx="10515600" cy="87471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it-IT" altLang="it-IT" sz="2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In the collision scheme with Crab Waist and Large Piwinski Angle the luminosity and tune shifts </a:t>
            </a:r>
            <a:r>
              <a:rPr lang="it-IT" altLang="it-IT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strongly depend on the bunch length</a:t>
            </a:r>
            <a:endParaRPr lang="en-US" altLang="it-IT" sz="2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Object 6">
            <a:extLst>
              <a:ext uri="{FF2B5EF4-FFF2-40B4-BE49-F238E27FC236}">
                <a16:creationId xmlns:a16="http://schemas.microsoft.com/office/drawing/2014/main" id="{AAE48C5A-F855-4E79-97A7-A8EFA5E022B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807367" y="2355945"/>
          <a:ext cx="43926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Equation" r:id="rId3" imgW="2869920" imgH="571320" progId="Equation.3">
                  <p:embed/>
                </p:oleObj>
              </mc:Choice>
              <mc:Fallback>
                <p:oleObj name="Equation" r:id="rId3" imgW="2869920" imgH="571320" progId="Equation.3">
                  <p:embed/>
                  <p:pic>
                    <p:nvPicPr>
                      <p:cNvPr id="4" name="Object 6">
                        <a:extLst>
                          <a:ext uri="{FF2B5EF4-FFF2-40B4-BE49-F238E27FC236}">
                            <a16:creationId xmlns:a16="http://schemas.microsoft.com/office/drawing/2014/main" id="{AAE48C5A-F855-4E79-97A7-A8EFA5E022B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7367" y="2355945"/>
                        <a:ext cx="43926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内容占位符 2">
            <a:extLst>
              <a:ext uri="{FF2B5EF4-FFF2-40B4-BE49-F238E27FC236}">
                <a16:creationId xmlns:a16="http://schemas.microsoft.com/office/drawing/2014/main" id="{3EC338ED-53C1-4462-8946-08C3E46B4CB1}"/>
              </a:ext>
            </a:extLst>
          </p:cNvPr>
          <p:cNvSpPr txBox="1">
            <a:spLocks/>
          </p:cNvSpPr>
          <p:nvPr/>
        </p:nvSpPr>
        <p:spPr>
          <a:xfrm>
            <a:off x="838200" y="3230658"/>
            <a:ext cx="10515600" cy="1842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it-IT" altLang="it-IT" sz="2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For the future circular colliders with extreme beam parameters in collision several </a:t>
            </a:r>
            <a:r>
              <a:rPr lang="it-IT" altLang="it-IT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effects </a:t>
            </a:r>
            <a:r>
              <a:rPr lang="it-IT" altLang="it-IT" sz="2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become important such as beamstrahlung, coherent X-Z instability and 3D flip-flop. </a:t>
            </a:r>
            <a:r>
              <a:rPr lang="it-IT" altLang="it-IT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longitudinal beam dynamics plays an essential role for these effects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029105A-FB73-4553-82F8-48B64C728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2B511-D66F-4677-9217-17C3CB3BE0E8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A4D2937-9E04-4C40-927E-A37F22E9B83E}"/>
              </a:ext>
            </a:extLst>
          </p:cNvPr>
          <p:cNvSpPr/>
          <p:nvPr/>
        </p:nvSpPr>
        <p:spPr>
          <a:xfrm>
            <a:off x="838200" y="5000390"/>
            <a:ext cx="10102446" cy="12737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it-IT" altLang="zh-CN" sz="2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Considering transverse impeadance is very natural: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altLang="zh-CN" sz="2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not transverse impedance, since longitudinal impedance is included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altLang="zh-CN" sz="2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Transverse impedance change the coherent betatron tune</a:t>
            </a:r>
          </a:p>
        </p:txBody>
      </p:sp>
    </p:spTree>
    <p:extLst>
      <p:ext uri="{BB962C8B-B14F-4D97-AF65-F5344CB8AC3E}">
        <p14:creationId xmlns:p14="http://schemas.microsoft.com/office/powerpoint/2010/main" val="683955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66EFBD-3E12-4B34-8B6E-F24AE7A51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Idea of using harmonic cavities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F380FFB-CE20-4842-BBD4-386C129C9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23" y="1403042"/>
            <a:ext cx="6056896" cy="4624534"/>
          </a:xfrm>
        </p:spPr>
        <p:txBody>
          <a:bodyPr>
            <a:normAutofit fontScale="92500" lnSpcReduction="20000"/>
          </a:bodyPr>
          <a:lstStyle/>
          <a:p>
            <a:pPr lvl="0">
              <a:lnSpc>
                <a:spcPct val="12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Lower synchrotron tune </a:t>
            </a:r>
          </a:p>
          <a:p>
            <a:pPr lvl="0">
              <a:lnSpc>
                <a:spcPct val="12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Higher order X-Z resonances</a:t>
            </a:r>
          </a:p>
          <a:p>
            <a:pPr lvl="0">
              <a:lnSpc>
                <a:spcPct val="12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Landau damping due to higher synchrotron frequency spread</a:t>
            </a:r>
          </a:p>
          <a:p>
            <a:pPr lvl="0">
              <a:lnSpc>
                <a:spcPct val="12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Longer bunches reduce the horizontal tune shift, which helps in suppressing the X-Z instability. </a:t>
            </a:r>
            <a:endParaRPr lang="zh-CN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2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Longer bunches in collision result in a smaller energy spread due to beamstrahlung.</a:t>
            </a:r>
            <a:endParaRPr lang="zh-CN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E6A22ED-DD5A-443B-8B09-A83E38114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9825A-4FB3-4955-908A-B7F6C735851A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6" name="内容占位符 3">
            <a:extLst>
              <a:ext uri="{FF2B5EF4-FFF2-40B4-BE49-F238E27FC236}">
                <a16:creationId xmlns:a16="http://schemas.microsoft.com/office/drawing/2014/main" id="{F9D0B58D-F697-48DF-B843-4DB622D4C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845" y="1622501"/>
            <a:ext cx="5709155" cy="350478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E8F2811-B080-46D3-867F-2B8C2B17410B}"/>
              </a:ext>
            </a:extLst>
          </p:cNvPr>
          <p:cNvSpPr txBox="1"/>
          <p:nvPr/>
        </p:nvSpPr>
        <p:spPr>
          <a:xfrm>
            <a:off x="7984424" y="2728563"/>
            <a:ext cx="3700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With full impedance, it is all stable </a:t>
            </a:r>
          </a:p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Qx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: 0.554-0.576/0.001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A85E350-43CF-40BB-97DC-762ACA02EBF0}"/>
                  </a:ext>
                </a:extLst>
              </p:cNvPr>
              <p:cNvSpPr txBox="1"/>
              <p:nvPr/>
            </p:nvSpPr>
            <p:spPr>
              <a:xfrm>
                <a:off x="7783788" y="5088375"/>
                <a:ext cx="3981797" cy="859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= 18 mm (CDR: 12 mm)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= 9.2e-4  (CDR:  13e-4)</a:t>
                </a: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A85E350-43CF-40BB-97DC-762ACA02EB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3788" y="5088375"/>
                <a:ext cx="3981797" cy="859531"/>
              </a:xfrm>
              <a:prstGeom prst="rect">
                <a:avLst/>
              </a:prstGeom>
              <a:blipFill>
                <a:blip r:embed="rId3"/>
                <a:stretch>
                  <a:fillRect t="-4965" b="-120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>
            <a:extLst>
              <a:ext uri="{FF2B5EF4-FFF2-40B4-BE49-F238E27FC236}">
                <a16:creationId xmlns:a16="http://schemas.microsoft.com/office/drawing/2014/main" id="{03D87788-7E92-42EA-9CFF-96FBB0C527C7}"/>
              </a:ext>
            </a:extLst>
          </p:cNvPr>
          <p:cNvSpPr/>
          <p:nvPr/>
        </p:nvSpPr>
        <p:spPr>
          <a:xfrm>
            <a:off x="7809970" y="41959"/>
            <a:ext cx="4344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>
                <a:solidFill>
                  <a:srgbClr val="131413"/>
                </a:solidFill>
                <a:latin typeface="Times-Roman"/>
              </a:rPr>
              <a:t>Eur. Phys. J. Plus (2021) 136:1190</a:t>
            </a:r>
          </a:p>
          <a:p>
            <a:r>
              <a:rPr lang="en-US" altLang="zh-CN" dirty="0"/>
              <a:t>doi:10.18429/JACoW-IPAC2021-MOXC01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34EACA0-0809-4F37-B9DE-E4CB624BA103}"/>
              </a:ext>
            </a:extLst>
          </p:cNvPr>
          <p:cNvSpPr txBox="1"/>
          <p:nvPr/>
        </p:nvSpPr>
        <p:spPr>
          <a:xfrm>
            <a:off x="517161" y="239843"/>
            <a:ext cx="1289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FCCee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0281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5CB1C2-EA35-42C8-A6A4-ABA08CE74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Higher Momentum Compaction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21D16EC-74EF-4B25-9910-CB3F4154F9F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88437" y="1382048"/>
                <a:ext cx="105156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Switching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600" i="1">
                            <a:latin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en-US" altLang="zh-CN" sz="26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altLang="zh-CN" sz="2600" i="1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600" i="1">
                            <a:latin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en-US" altLang="zh-CN" sz="26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zh-CN" alt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en-US" altLang="zh-CN" sz="26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altLang="zh-CN" sz="2600" i="1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en-US" altLang="zh-CN" sz="26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zh-CN" alt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for arc cell lattice has been proposed for FCC-</a:t>
                </a:r>
                <a:r>
                  <a:rPr lang="en-US" altLang="zh-CN" sz="2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ee</a:t>
                </a:r>
                <a:r>
                  <a:rPr lang="en-US" altLang="zh-CN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 Z. To restore the luminosity of CDR, higher bunch population (28e10) has been proposed.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21D16EC-74EF-4B25-9910-CB3F4154F9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88437" y="1382048"/>
                <a:ext cx="10515600" cy="4351338"/>
              </a:xfrm>
              <a:blipFill>
                <a:blip r:embed="rId2"/>
                <a:stretch>
                  <a:fillRect l="-870" t="-23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4D3D357F-48BB-4C25-8834-753D1164E4B2}"/>
              </a:ext>
            </a:extLst>
          </p:cNvPr>
          <p:cNvSpPr txBox="1"/>
          <p:nvPr/>
        </p:nvSpPr>
        <p:spPr>
          <a:xfrm>
            <a:off x="7260233" y="-44554"/>
            <a:ext cx="5037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D. </a:t>
            </a:r>
            <a:r>
              <a:rPr lang="en-US" altLang="zh-CN" dirty="0" err="1"/>
              <a:t>Shatilov</a:t>
            </a:r>
            <a:r>
              <a:rPr lang="en-US" altLang="zh-CN" dirty="0"/>
              <a:t>, 133</a:t>
            </a:r>
            <a:r>
              <a:rPr lang="en-US" altLang="zh-CN" sz="1200" dirty="0"/>
              <a:t>rd </a:t>
            </a:r>
            <a:r>
              <a:rPr lang="en-US" altLang="zh-CN" dirty="0"/>
              <a:t>FCC-</a:t>
            </a:r>
            <a:r>
              <a:rPr lang="en-US" altLang="zh-CN" dirty="0" err="1"/>
              <a:t>ee</a:t>
            </a:r>
            <a:r>
              <a:rPr lang="en-US" altLang="zh-CN" dirty="0"/>
              <a:t> optics design meeting</a:t>
            </a:r>
          </a:p>
          <a:p>
            <a:r>
              <a:rPr lang="fr-FR" altLang="zh-CN" dirty="0">
                <a:solidFill>
                  <a:srgbClr val="131413"/>
                </a:solidFill>
                <a:latin typeface="Times-Roman"/>
              </a:rPr>
              <a:t>Eur. Phys. J. Plus (2021) 136:1190</a:t>
            </a:r>
          </a:p>
          <a:p>
            <a:r>
              <a:rPr lang="en-US" altLang="zh-CN" dirty="0"/>
              <a:t>doi:10.18429/JACoW-IPAC2021-MOXC01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DF5722-190D-4A6D-B9D4-D327919D4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2B511-D66F-4677-9217-17C3CB3BE0E8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B9EEFE3-20B7-4EFC-A9F3-1FB6CE8CE9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249"/>
          <a:stretch/>
        </p:blipFill>
        <p:spPr>
          <a:xfrm>
            <a:off x="809714" y="2711175"/>
            <a:ext cx="5655242" cy="30222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E94A99C-CA3F-49F9-8BCC-DF77B79217AF}"/>
                  </a:ext>
                </a:extLst>
              </p:cNvPr>
              <p:cNvSpPr txBox="1"/>
              <p:nvPr/>
            </p:nvSpPr>
            <p:spPr>
              <a:xfrm>
                <a:off x="2124386" y="5814035"/>
                <a:ext cx="361082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FODO CELL: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altLang="zh-CN" sz="2400" i="1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zh-CN" alt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E94A99C-CA3F-49F9-8BCC-DF77B79217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386" y="5814035"/>
                <a:ext cx="3610829" cy="461665"/>
              </a:xfrm>
              <a:prstGeom prst="rect">
                <a:avLst/>
              </a:prstGeom>
              <a:blipFill>
                <a:blip r:embed="rId4"/>
                <a:stretch>
                  <a:fillRect l="-2530" t="-9333" b="-3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F5C7C2C6-504D-448B-84A7-F14A21101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6233" y="2707611"/>
            <a:ext cx="5256426" cy="29701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44DA744D-21A6-41B0-AFEF-AD7C1782C533}"/>
                  </a:ext>
                </a:extLst>
              </p:cNvPr>
              <p:cNvSpPr txBox="1"/>
              <p:nvPr/>
            </p:nvSpPr>
            <p:spPr>
              <a:xfrm>
                <a:off x="7632700" y="5816600"/>
                <a:ext cx="37211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FODO CELL: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altLang="zh-CN" sz="2400" i="1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zh-CN" alt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44DA744D-21A6-41B0-AFEF-AD7C1782C5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2700" y="5816600"/>
                <a:ext cx="3721100" cy="461665"/>
              </a:xfrm>
              <a:prstGeom prst="rect">
                <a:avLst/>
              </a:prstGeom>
              <a:blipFill>
                <a:blip r:embed="rId6"/>
                <a:stretch>
                  <a:fillRect l="-2455" t="-9211" b="-302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8D9780EE-8E44-4F19-B8B2-901A784C0538}"/>
              </a:ext>
            </a:extLst>
          </p:cNvPr>
          <p:cNvSpPr txBox="1"/>
          <p:nvPr/>
        </p:nvSpPr>
        <p:spPr>
          <a:xfrm>
            <a:off x="517161" y="239843"/>
            <a:ext cx="1289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FCCee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12694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864A36-82E6-4755-92BD-A1F37383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Effect of Chromaticity on X-Z instability</a:t>
            </a:r>
            <a:endParaRPr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655861F9-D3F6-4FDD-9559-063A73BA2F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5714" y="1825625"/>
            <a:ext cx="6682978" cy="435133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D11B64B-9A1A-4AE4-8A6B-ABEFD0FBBCC0}"/>
              </a:ext>
            </a:extLst>
          </p:cNvPr>
          <p:cNvSpPr txBox="1"/>
          <p:nvPr/>
        </p:nvSpPr>
        <p:spPr>
          <a:xfrm>
            <a:off x="7937241" y="1990531"/>
            <a:ext cx="415523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Non-zero tune chromaticity bring new resonance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 the high order resonance region (0.5+n*nus), some resonance may be suppressed or weakened</a:t>
            </a:r>
          </a:p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Future work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Analysis work considering linear tune chromaticity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Simulation work considering realistic chromaticity (from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lattice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model)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1240FD94-C40E-477E-848D-74D3980628F0}"/>
              </a:ext>
            </a:extLst>
          </p:cNvPr>
          <p:cNvSpPr/>
          <p:nvPr/>
        </p:nvSpPr>
        <p:spPr>
          <a:xfrm>
            <a:off x="4180114" y="3271935"/>
            <a:ext cx="553617" cy="19718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BDDCBCF2-4DB2-4B03-AABD-E46680F7BCE5}"/>
              </a:ext>
            </a:extLst>
          </p:cNvPr>
          <p:cNvSpPr/>
          <p:nvPr/>
        </p:nvSpPr>
        <p:spPr>
          <a:xfrm>
            <a:off x="6926417" y="3299929"/>
            <a:ext cx="553617" cy="197186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FC0143C8-D9F3-480B-8955-4A08AC1C6C87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4456923" y="2208245"/>
            <a:ext cx="3480318" cy="1063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7C2D25E9-C6AC-4E27-86C0-6C6C5F5BC0D2}"/>
              </a:ext>
            </a:extLst>
          </p:cNvPr>
          <p:cNvCxnSpPr>
            <a:cxnSpLocks/>
          </p:cNvCxnSpPr>
          <p:nvPr/>
        </p:nvCxnSpPr>
        <p:spPr>
          <a:xfrm flipH="1">
            <a:off x="7355777" y="2708988"/>
            <a:ext cx="909164" cy="697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EAE7BC2-F58B-4733-B75A-267FC7932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35A6-F036-4994-9460-964024CC89B5}" type="slidenum">
              <a:rPr lang="zh-CN" altLang="en-US" smtClean="0"/>
              <a:t>8</a:t>
            </a:fld>
            <a:endParaRPr lang="zh-CN" altLang="en-US" dirty="0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704C635F-EB86-4C1D-BB54-B221268DBC2E}"/>
              </a:ext>
            </a:extLst>
          </p:cNvPr>
          <p:cNvSpPr/>
          <p:nvPr/>
        </p:nvSpPr>
        <p:spPr>
          <a:xfrm>
            <a:off x="5767945" y="3302449"/>
            <a:ext cx="553617" cy="197186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B2A7E22A-3523-4252-BB66-94625D0EA0E2}"/>
              </a:ext>
            </a:extLst>
          </p:cNvPr>
          <p:cNvCxnSpPr>
            <a:cxnSpLocks/>
          </p:cNvCxnSpPr>
          <p:nvPr/>
        </p:nvCxnSpPr>
        <p:spPr>
          <a:xfrm flipH="1">
            <a:off x="6180617" y="2708988"/>
            <a:ext cx="2069836" cy="697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CF671B55-AAB0-4153-A8D0-D6A4B0B0ED02}"/>
              </a:ext>
            </a:extLst>
          </p:cNvPr>
          <p:cNvSpPr txBox="1"/>
          <p:nvPr/>
        </p:nvSpPr>
        <p:spPr>
          <a:xfrm>
            <a:off x="7116147" y="41959"/>
            <a:ext cx="5492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MyriadPro-Regular"/>
              </a:rPr>
              <a:t>https://doi.org/10.1140/epjti/s40485-022-00084-z</a:t>
            </a:r>
            <a:endParaRPr lang="en-US" altLang="zh-CN" dirty="0"/>
          </a:p>
          <a:p>
            <a:r>
              <a:rPr lang="en-US" altLang="zh-CN" dirty="0"/>
              <a:t>Y. Zhang et al., FCC WEEK 2022 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A7A1E23-5D30-4491-AA27-681CF71ED577}"/>
              </a:ext>
            </a:extLst>
          </p:cNvPr>
          <p:cNvSpPr txBox="1"/>
          <p:nvPr/>
        </p:nvSpPr>
        <p:spPr>
          <a:xfrm>
            <a:off x="517161" y="239843"/>
            <a:ext cx="1289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FCCee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822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530CD8-2A05-4D7E-B399-EA71BBEFD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Analysis with PWD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7BA8B6-4833-4E9A-A224-D8DA45C6F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dirty="0"/>
              <a:t>Azimuthal Mode Expansion </a:t>
            </a:r>
          </a:p>
          <a:p>
            <a:endParaRPr lang="en-US" altLang="zh-CN" dirty="0"/>
          </a:p>
          <a:p>
            <a:r>
              <a:rPr lang="en-US" altLang="zh-CN" dirty="0"/>
              <a:t>Synchro-</a:t>
            </a:r>
            <a:r>
              <a:rPr lang="en-US" altLang="zh-CN" dirty="0" err="1"/>
              <a:t>betatron</a:t>
            </a:r>
            <a:r>
              <a:rPr lang="en-US" altLang="zh-CN" dirty="0"/>
              <a:t> motion in Arc</a:t>
            </a:r>
          </a:p>
          <a:p>
            <a:endParaRPr lang="en-US" altLang="zh-CN" dirty="0"/>
          </a:p>
          <a:p>
            <a:r>
              <a:rPr lang="en-US" altLang="zh-CN" dirty="0"/>
              <a:t>Action Discretization</a:t>
            </a: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Momentum Kick due to localized Wake force(beam-beam)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Stability analysis of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F3E1731-ACFA-482D-BF63-55661D402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540" y="1581868"/>
            <a:ext cx="5552660" cy="7334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552BCC7-9B98-4B42-8ED8-9070C6E5D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2540" y="2431410"/>
            <a:ext cx="5865743" cy="6217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97707DC-63FC-4827-AE3B-68718F823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372" y="3299879"/>
            <a:ext cx="5527605" cy="33544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30A564B-B369-4916-A06B-4FDD5AE233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1688" y="3706813"/>
            <a:ext cx="7566992" cy="7039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BF175E-143B-4EBB-9CD4-08BAE80E64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9648" y="4841955"/>
            <a:ext cx="5310606" cy="104216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B852FD0-0721-41D8-89FA-F0D28B29E3D3}"/>
              </a:ext>
            </a:extLst>
          </p:cNvPr>
          <p:cNvSpPr txBox="1"/>
          <p:nvPr/>
        </p:nvSpPr>
        <p:spPr>
          <a:xfrm>
            <a:off x="6175617" y="180459"/>
            <a:ext cx="586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C. Lin, K. </a:t>
            </a:r>
            <a:r>
              <a:rPr lang="en-US" altLang="zh-CN" dirty="0" err="1"/>
              <a:t>Ohmi</a:t>
            </a:r>
            <a:r>
              <a:rPr lang="en-US" altLang="zh-CN" dirty="0"/>
              <a:t> and Y. Zhang, PRAB 25, 011001 (2022)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ACEA7AB-EE0D-444A-8483-C77994339922}"/>
              </a:ext>
            </a:extLst>
          </p:cNvPr>
          <p:cNvSpPr txBox="1"/>
          <p:nvPr/>
        </p:nvSpPr>
        <p:spPr>
          <a:xfrm>
            <a:off x="10222499" y="3359663"/>
            <a:ext cx="1818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For example, 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1653CB8-92F5-47D2-86C5-C81D0F42CB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8315" y="3791786"/>
            <a:ext cx="1883879" cy="22068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6B1FDC5-F308-456F-AB0E-EB6174F1A0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9081" y="4767315"/>
            <a:ext cx="2965380" cy="86002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324EB02-0AD3-4674-8A08-8AF20B14426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842" t="-1103" r="65023" b="65648"/>
          <a:stretch/>
        </p:blipFill>
        <p:spPr>
          <a:xfrm>
            <a:off x="5735252" y="6023870"/>
            <a:ext cx="1334421" cy="3110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E6E297-690B-4106-8720-252246B907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2113" y="5992689"/>
            <a:ext cx="1247775" cy="46672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06097C6-30FE-4FB6-98FE-DFB30BF246C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5143"/>
          <a:stretch/>
        </p:blipFill>
        <p:spPr>
          <a:xfrm>
            <a:off x="7086148" y="5965101"/>
            <a:ext cx="5105852" cy="568953"/>
          </a:xfrm>
          <a:prstGeom prst="rect">
            <a:avLst/>
          </a:prstGeom>
        </p:spPr>
      </p:pic>
      <p:sp>
        <p:nvSpPr>
          <p:cNvPr id="18" name="灯片编号占位符 17">
            <a:extLst>
              <a:ext uri="{FF2B5EF4-FFF2-40B4-BE49-F238E27FC236}">
                <a16:creationId xmlns:a16="http://schemas.microsoft.com/office/drawing/2014/main" id="{F5A8B4B3-3BBE-41ED-8FAE-DD2F7608E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CBAF-8016-4316-81EB-3B806C887FC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2076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1920</Words>
  <Application>Microsoft Office PowerPoint</Application>
  <PresentationFormat>宽屏</PresentationFormat>
  <Paragraphs>405</Paragraphs>
  <Slides>42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56" baseType="lpstr">
      <vt:lpstr>MS Mincho</vt:lpstr>
      <vt:lpstr>MyriadPro-Regular</vt:lpstr>
      <vt:lpstr>Times-Roman</vt:lpstr>
      <vt:lpstr>等线</vt:lpstr>
      <vt:lpstr>等线 Light</vt:lpstr>
      <vt:lpstr>宋体</vt:lpstr>
      <vt:lpstr>Arial</vt:lpstr>
      <vt:lpstr>Calibri</vt:lpstr>
      <vt:lpstr>Cambria Math</vt:lpstr>
      <vt:lpstr>Symbol</vt:lpstr>
      <vt:lpstr>Times New Roman</vt:lpstr>
      <vt:lpstr>Wingdings</vt:lpstr>
      <vt:lpstr>Office 主题​​</vt:lpstr>
      <vt:lpstr>Equation</vt:lpstr>
      <vt:lpstr>Issues of beam-beam effects for CEPC and  international synergy</vt:lpstr>
      <vt:lpstr>Crab-waist collision</vt:lpstr>
      <vt:lpstr>Beamstrahlung Effect &amp; 3D flip-flop</vt:lpstr>
      <vt:lpstr>Coherent Beam-Beam Instability  with a Large Crossing Angle</vt:lpstr>
      <vt:lpstr>Why have we started with the longitudinal impedance and transverse impedance?</vt:lpstr>
      <vt:lpstr>Idea of using harmonic cavities</vt:lpstr>
      <vt:lpstr>Higher Momentum Compaction </vt:lpstr>
      <vt:lpstr>Effect of Chromaticity on X-Z instability</vt:lpstr>
      <vt:lpstr>Analysis with PWD</vt:lpstr>
      <vt:lpstr>Eigen-Mode Analysis w/o and w/ ZL</vt:lpstr>
      <vt:lpstr>PowerPoint 演示文稿</vt:lpstr>
      <vt:lpstr>Z, w/ ZT</vt:lpstr>
      <vt:lpstr>w/ ZT of FCCee </vt:lpstr>
      <vt:lpstr>Tune Chromaticity</vt:lpstr>
      <vt:lpstr>Only with Vertical tune chromaticity (Qy’)</vt:lpstr>
      <vt:lpstr>Zx*1/2 + Qy’=10</vt:lpstr>
      <vt:lpstr>Distributed ZT on 8 positions</vt:lpstr>
      <vt:lpstr>Intitial Analysis - Local Beam-Beam Model  </vt:lpstr>
      <vt:lpstr>Status at IARC</vt:lpstr>
      <vt:lpstr>PowerPoint 演示文稿</vt:lpstr>
      <vt:lpstr>Collision Stability considering ZT</vt:lpstr>
      <vt:lpstr>If we double ZT,</vt:lpstr>
      <vt:lpstr>qdzxzyzl/ZL/zxzyzl, scan nuy</vt:lpstr>
      <vt:lpstr>LER: dipole+quad wake + ZL, HER: ZL</vt:lpstr>
      <vt:lpstr>PowerPoint 演示文稿</vt:lpstr>
      <vt:lpstr>FCCee-Update</vt:lpstr>
      <vt:lpstr>Vertical tune scan</vt:lpstr>
      <vt:lpstr>Horizontal scan at different Qy</vt:lpstr>
      <vt:lpstr>CEPC Only Zx(+ZL) @ Qx=0.562</vt:lpstr>
      <vt:lpstr>CEPC Only Zy(+ZL) Qx=0.567</vt:lpstr>
      <vt:lpstr>Effect of Vertical Chromaticity (Lum &amp; σ_y)</vt:lpstr>
      <vt:lpstr>Effect of different vertical tune (Qy+=0.610)</vt:lpstr>
      <vt:lpstr>Different Horizontal tune</vt:lpstr>
      <vt:lpstr>Some analysis results of mitigation method</vt:lpstr>
      <vt:lpstr>PowerPoint 演示文稿</vt:lpstr>
      <vt:lpstr>PowerPoint 演示文稿</vt:lpstr>
      <vt:lpstr>PowerPoint 演示文稿</vt:lpstr>
      <vt:lpstr>PowerPoint 演示文稿</vt:lpstr>
      <vt:lpstr>Impedance development</vt:lpstr>
      <vt:lpstr>Higgs:Lifetime w/ and w/o beambeam</vt:lpstr>
      <vt:lpstr>Higgs: Lifetime optimization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Issues of beam-beam effects for CEPC and  international synergy</dc:title>
  <dc:creator>Yuan Zhang</dc:creator>
  <cp:lastModifiedBy>Yuan Zhang</cp:lastModifiedBy>
  <cp:revision>38</cp:revision>
  <dcterms:created xsi:type="dcterms:W3CDTF">2022-12-19T01:21:47Z</dcterms:created>
  <dcterms:modified xsi:type="dcterms:W3CDTF">2022-12-19T05:53:01Z</dcterms:modified>
</cp:coreProperties>
</file>