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7" r:id="rId2"/>
    <p:sldId id="720" r:id="rId3"/>
    <p:sldId id="726" r:id="rId4"/>
    <p:sldId id="727" r:id="rId5"/>
    <p:sldId id="724" r:id="rId6"/>
    <p:sldId id="725" r:id="rId7"/>
    <p:sldId id="728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6"/>
    <p:restoredTop sz="94177"/>
  </p:normalViewPr>
  <p:slideViewPr>
    <p:cSldViewPr snapToGrid="0" snapToObjects="1">
      <p:cViewPr>
        <p:scale>
          <a:sx n="57" d="100"/>
          <a:sy n="57" d="100"/>
        </p:scale>
        <p:origin x="1000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510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milestone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2262103"/>
            <a:ext cx="24384001" cy="11412142"/>
          </a:xfrm>
        </p:spPr>
        <p:txBody>
          <a:bodyPr/>
          <a:lstStyle/>
          <a:p>
            <a:r>
              <a:rPr kumimoji="1" lang="en-US" altLang="zh-CN" sz="4800" dirty="0" err="1"/>
              <a:t>Testbeam</a:t>
            </a:r>
            <a:r>
              <a:rPr kumimoji="1" lang="en-US" altLang="zh-CN" sz="4800" dirty="0"/>
              <a:t> at DESY (Dec 8</a:t>
            </a:r>
            <a:r>
              <a:rPr kumimoji="1" lang="en-US" altLang="zh-CN" sz="4800" baseline="30000" dirty="0"/>
              <a:t>th</a:t>
            </a:r>
            <a:r>
              <a:rPr kumimoji="1" lang="en-US" altLang="zh-CN" sz="4800" dirty="0"/>
              <a:t>  ~ Dec 22</a:t>
            </a:r>
            <a:r>
              <a:rPr kumimoji="1" lang="en-US" altLang="zh-CN" sz="4800" baseline="30000" dirty="0"/>
              <a:t>nd</a:t>
            </a:r>
            <a:r>
              <a:rPr kumimoji="1" lang="en-US" altLang="zh-CN" sz="4800" dirty="0"/>
              <a:t> ) </a:t>
            </a:r>
          </a:p>
          <a:p>
            <a:pPr lvl="1"/>
            <a:r>
              <a:rPr kumimoji="1" lang="en-US" altLang="zh-CN" sz="4800" dirty="0">
                <a:solidFill>
                  <a:schemeClr val="tx1"/>
                </a:solidFill>
              </a:rPr>
              <a:t>Telescope</a:t>
            </a:r>
            <a:r>
              <a:rPr kumimoji="1" lang="zh-CN" altLang="en-US" sz="4800" dirty="0">
                <a:solidFill>
                  <a:schemeClr val="tx1"/>
                </a:solidFill>
              </a:rPr>
              <a:t> </a:t>
            </a:r>
            <a:r>
              <a:rPr kumimoji="1" lang="en-US" altLang="zh-CN" sz="4800" dirty="0">
                <a:solidFill>
                  <a:schemeClr val="tx1"/>
                </a:solidFill>
              </a:rPr>
              <a:t>with </a:t>
            </a:r>
            <a:r>
              <a:rPr kumimoji="1" lang="en-US" altLang="zh-CN" sz="4800" dirty="0">
                <a:solidFill>
                  <a:srgbClr val="FFFF00"/>
                </a:solidFill>
              </a:rPr>
              <a:t>6 single chip boards (v1.21) </a:t>
            </a:r>
          </a:p>
          <a:p>
            <a:pPr lvl="2"/>
            <a:r>
              <a:rPr kumimoji="1" lang="en-US" altLang="zh-CN" sz="4800" dirty="0">
                <a:solidFill>
                  <a:schemeClr val="tx1"/>
                </a:solidFill>
              </a:rPr>
              <a:t>Take </a:t>
            </a:r>
            <a:r>
              <a:rPr kumimoji="1" lang="en-US" altLang="zh-CN" sz="4800" dirty="0">
                <a:solidFill>
                  <a:srgbClr val="FFFF00"/>
                </a:solidFill>
              </a:rPr>
              <a:t>11 boards </a:t>
            </a:r>
            <a:r>
              <a:rPr kumimoji="1" lang="en-US" altLang="zh-CN" sz="4800" dirty="0">
                <a:solidFill>
                  <a:schemeClr val="tx1"/>
                </a:solidFill>
              </a:rPr>
              <a:t>( for replacements)</a:t>
            </a:r>
          </a:p>
          <a:p>
            <a:pPr marL="444500" lvl="1" indent="0">
              <a:buNone/>
            </a:pPr>
            <a:endParaRPr kumimoji="1" lang="en-US" altLang="zh-CN" sz="4400" dirty="0"/>
          </a:p>
          <a:p>
            <a:pPr lvl="1"/>
            <a:endParaRPr kumimoji="1" lang="en-US" altLang="zh-CN" sz="4400" dirty="0"/>
          </a:p>
          <a:p>
            <a:endParaRPr kumimoji="1" lang="en-US" altLang="zh-CN" sz="4800" dirty="0"/>
          </a:p>
          <a:p>
            <a:r>
              <a:rPr kumimoji="1" lang="en-US" altLang="zh-CN" sz="4800" dirty="0">
                <a:solidFill>
                  <a:schemeClr val="tx1"/>
                </a:solidFill>
              </a:rPr>
              <a:t>Full vertex detector prototype </a:t>
            </a:r>
          </a:p>
          <a:p>
            <a:pPr lvl="1"/>
            <a:r>
              <a:rPr kumimoji="1" lang="en-US" altLang="zh-CN" sz="4800" dirty="0">
                <a:solidFill>
                  <a:schemeClr val="tx1"/>
                </a:solidFill>
              </a:rPr>
              <a:t>Aim for detector assembly at </a:t>
            </a:r>
            <a:r>
              <a:rPr kumimoji="1" lang="en-US" altLang="zh-CN" sz="4800" dirty="0">
                <a:solidFill>
                  <a:srgbClr val="FFFF00"/>
                </a:solidFill>
              </a:rPr>
              <a:t>Feb 2023</a:t>
            </a:r>
          </a:p>
          <a:p>
            <a:pPr lvl="1"/>
            <a:r>
              <a:rPr kumimoji="1" lang="en-US" altLang="zh-CN" sz="4800" dirty="0">
                <a:solidFill>
                  <a:srgbClr val="FFFF00"/>
                </a:solidFill>
              </a:rPr>
              <a:t>Next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Test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beam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 err="1">
                <a:solidFill>
                  <a:srgbClr val="FFFF00"/>
                </a:solidFill>
              </a:rPr>
              <a:t>oppotunity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at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DESY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in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Apr</a:t>
            </a:r>
          </a:p>
          <a:p>
            <a:pPr lvl="1"/>
            <a:endParaRPr kumimoji="1" lang="en-US" altLang="zh-CN" sz="4800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sz="4800" dirty="0">
                <a:solidFill>
                  <a:schemeClr val="tx1"/>
                </a:solidFill>
              </a:rPr>
              <a:t>Schedule another </a:t>
            </a:r>
            <a:r>
              <a:rPr kumimoji="1" lang="en-US" altLang="zh-CN" sz="4800" dirty="0" err="1">
                <a:solidFill>
                  <a:schemeClr val="tx1"/>
                </a:solidFill>
              </a:rPr>
              <a:t>testbeam</a:t>
            </a:r>
            <a:r>
              <a:rPr kumimoji="1" lang="en-US" altLang="zh-CN" sz="4800" dirty="0">
                <a:solidFill>
                  <a:schemeClr val="tx1"/>
                </a:solidFill>
              </a:rPr>
              <a:t> at BSRF </a:t>
            </a:r>
          </a:p>
          <a:p>
            <a:pPr lvl="2"/>
            <a:r>
              <a:rPr kumimoji="1" lang="en-US" altLang="zh-CN" sz="4800" dirty="0">
                <a:solidFill>
                  <a:schemeClr val="tx1"/>
                </a:solidFill>
              </a:rPr>
              <a:t>Depending on the status of ladder readout </a:t>
            </a:r>
          </a:p>
          <a:p>
            <a:pPr lvl="1"/>
            <a:endParaRPr kumimoji="1" lang="en-US" altLang="zh-CN" sz="4400" dirty="0"/>
          </a:p>
          <a:p>
            <a:pPr lvl="1"/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80FB5ED-AE5A-588D-FCC0-64938D3D1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3595" y="-85108"/>
            <a:ext cx="7738123" cy="1375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0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7DEA1-F394-AAD6-9DB6-FB4196C7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Traveling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1FC747-FDA3-E8A1-204B-6185C3C3BC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07E0D7-2B40-9838-915B-7561A2FD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264" y="3956023"/>
            <a:ext cx="15245163" cy="85737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1D8EB8-801D-7F8B-FE87-B794CF31D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16" y="3133971"/>
            <a:ext cx="5656744" cy="10058400"/>
          </a:xfrm>
          <a:prstGeom prst="rect">
            <a:avLst/>
          </a:prstGeo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E67293B-CC00-F657-EDF7-83C5CD30C5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1020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CB3D3-8144-116D-EF4B-A3DAD4C7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hall at DESY : TB21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51E66B-3263-126E-72A3-F569F2EA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539" y="5807676"/>
            <a:ext cx="12436072" cy="699392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21B103-D77B-3142-469A-769780F301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21D27A-B157-DFEA-F099-1262CA23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87546"/>
            <a:ext cx="11337479" cy="63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92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853022-2D0D-481F-DAD2-69DCD49638E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B13D79-5B42-BDDB-83E5-43D866776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568" y="657906"/>
            <a:ext cx="10270525" cy="57811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FDF52F-6479-42CD-6189-02EB185D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888" y="6657829"/>
            <a:ext cx="11438842" cy="64330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5513B94-EABB-0AE0-BDE8-F0F6BB7F8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70" y="6439027"/>
            <a:ext cx="12216954" cy="68706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01364A8-09CB-9BF0-6520-4D689372CACF}"/>
              </a:ext>
            </a:extLst>
          </p:cNvPr>
          <p:cNvSpPr txBox="1"/>
          <p:nvPr/>
        </p:nvSpPr>
        <p:spPr>
          <a:xfrm>
            <a:off x="510770" y="406279"/>
            <a:ext cx="12196118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 err="1"/>
              <a:t>Testbeam</a:t>
            </a:r>
            <a:r>
              <a:rPr kumimoji="1" lang="en-US" altLang="zh-CN" dirty="0"/>
              <a:t> Setup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dirty="0"/>
              <a:t>6 boards with Std  TJ process chip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kumimoji="1" lang="en-US" altLang="zh-CN" dirty="0"/>
              <a:t>ITHR ~32 </a:t>
            </a:r>
          </a:p>
          <a:p>
            <a:r>
              <a:rPr kumimoji="1" lang="en-US" altLang="zh-CN" dirty="0"/>
              <a:t>  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861800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0E4F7-7712-7585-8392-29211B76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Hit maps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05186B-9F38-E285-89D7-B0AF2662B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839836"/>
            <a:ext cx="24384001" cy="11412142"/>
          </a:xfrm>
        </p:spPr>
        <p:txBody>
          <a:bodyPr/>
          <a:lstStyle/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Should aim for middle of the chip </a:t>
            </a:r>
          </a:p>
          <a:p>
            <a:r>
              <a:rPr kumimoji="1" lang="en-US" altLang="zh-CN" dirty="0"/>
              <a:t>Data taking yesterday was a bit height</a:t>
            </a:r>
          </a:p>
          <a:p>
            <a:r>
              <a:rPr kumimoji="1" lang="en-US" altLang="zh-CN" dirty="0"/>
              <a:t>5GeV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 beam</a:t>
            </a:r>
          </a:p>
          <a:p>
            <a:r>
              <a:rPr kumimoji="1" lang="en-US" altLang="zh-CN" dirty="0"/>
              <a:t> </a:t>
            </a:r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E4B858-6B71-8C5F-BD3E-42D7B947AD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F8B2EB-A778-1E42-EE77-56E8D243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694" y="8410016"/>
            <a:ext cx="8137597" cy="45765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152DC19-58EC-1FF3-1873-9D5EA2A5D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82" t="-764" r="13609" b="19683"/>
          <a:stretch/>
        </p:blipFill>
        <p:spPr>
          <a:xfrm>
            <a:off x="296562" y="8352442"/>
            <a:ext cx="6682298" cy="43711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32F925-DA1B-6828-4E8B-86DDC0840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4883" y="1379066"/>
            <a:ext cx="8602408" cy="53562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995B6DC-06E2-D859-23F7-7494EA61D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868" y="8455134"/>
            <a:ext cx="7772400" cy="437112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1E63BE6-8B95-2BD6-5AE0-2180F80B1FB9}"/>
              </a:ext>
            </a:extLst>
          </p:cNvPr>
          <p:cNvSpPr txBox="1"/>
          <p:nvPr/>
        </p:nvSpPr>
        <p:spPr>
          <a:xfrm>
            <a:off x="744877" y="7338180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/>
              <a:t>Y:-10 mm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7BE35E-740C-324C-E37B-897F489B944D}"/>
              </a:ext>
            </a:extLst>
          </p:cNvPr>
          <p:cNvSpPr txBox="1"/>
          <p:nvPr/>
        </p:nvSpPr>
        <p:spPr>
          <a:xfrm>
            <a:off x="9003285" y="7541719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/>
              <a:t>Y:-7.5 mm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F8E59ED-0D1C-7FE8-C095-0A127AE363C2}"/>
              </a:ext>
            </a:extLst>
          </p:cNvPr>
          <p:cNvSpPr txBox="1"/>
          <p:nvPr/>
        </p:nvSpPr>
        <p:spPr>
          <a:xfrm>
            <a:off x="17405140" y="7535731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/>
              <a:t>Y:-5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9132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F8B3-2EB2-123E-3111-ADA26C44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7448B-9134-6ECC-5B07-2F92B82D9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Now: 5GeV run, 6 STD chip, ITHR ~300e-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386084-60E4-6052-A5C6-049C4CB70C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75304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14717</TotalTime>
  <Words>156</Words>
  <Application>Microsoft Macintosh PowerPoint</Application>
  <PresentationFormat>自定义</PresentationFormat>
  <Paragraphs>40</Paragraphs>
  <Slides>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Next milestone </vt:lpstr>
      <vt:lpstr>   Traveling </vt:lpstr>
      <vt:lpstr>  testbeam hall at DESY : TB21</vt:lpstr>
      <vt:lpstr>PowerPoint 演示文稿</vt:lpstr>
      <vt:lpstr>Hit maps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473</cp:revision>
  <dcterms:modified xsi:type="dcterms:W3CDTF">2022-12-14T09:13:14Z</dcterms:modified>
</cp:coreProperties>
</file>