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410" r:id="rId3"/>
    <p:sldId id="412" r:id="rId4"/>
    <p:sldId id="450" r:id="rId5"/>
    <p:sldId id="415" r:id="rId6"/>
    <p:sldId id="449" r:id="rId7"/>
    <p:sldId id="451" r:id="rId8"/>
    <p:sldId id="44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90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CC"/>
    <a:srgbClr val="6300CB"/>
    <a:srgbClr val="FFB2B2"/>
    <a:srgbClr val="00B0F0"/>
    <a:srgbClr val="EF7C18"/>
    <a:srgbClr val="FB2E2E"/>
    <a:srgbClr val="11B459"/>
    <a:srgbClr val="0094E3"/>
    <a:srgbClr val="8AC1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深色样式 2 - 强调 5/强调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129" autoAdjust="0"/>
  </p:normalViewPr>
  <p:slideViewPr>
    <p:cSldViewPr snapToGrid="0">
      <p:cViewPr varScale="1">
        <p:scale>
          <a:sx n="97" d="100"/>
          <a:sy n="97" d="100"/>
        </p:scale>
        <p:origin x="1184" y="68"/>
      </p:cViewPr>
      <p:guideLst>
        <p:guide orient="horz" pos="2137"/>
        <p:guide pos="290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116"/>
    </p:cViewPr>
  </p:sorterViewPr>
  <p:notesViewPr>
    <p:cSldViewPr snapToGrid="0">
      <p:cViewPr varScale="1">
        <p:scale>
          <a:sx n="59" d="100"/>
          <a:sy n="59" d="100"/>
        </p:scale>
        <p:origin x="3005"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17376E-9184-4F87-B35A-263432C89F62}" type="datetimeFigureOut">
              <a:rPr lang="zh-CN" altLang="en-US" smtClean="0"/>
              <a:t>2022/12/19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17700A-3435-4671-AF85-2CC9C76DF74F}" type="slidenum">
              <a:rPr lang="zh-CN" altLang="en-US" smtClean="0"/>
              <a:t>‹#›</a:t>
            </a:fld>
            <a:endParaRPr lang="zh-CN" altLang="en-US"/>
          </a:p>
        </p:txBody>
      </p:sp>
    </p:spTree>
    <p:extLst>
      <p:ext uri="{BB962C8B-B14F-4D97-AF65-F5344CB8AC3E}">
        <p14:creationId xmlns:p14="http://schemas.microsoft.com/office/powerpoint/2010/main" val="3691491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大家好，我是李民祥。今天我要讲的题目是通过让平衡极化率达到</a:t>
            </a:r>
            <a:r>
              <a:rPr lang="en-US" altLang="zh-CN" dirty="0"/>
              <a:t>80%</a:t>
            </a:r>
            <a:r>
              <a:rPr lang="zh-CN" altLang="en-US" dirty="0"/>
              <a:t>以上来维持对撞环中电子束的极化率在整个对撞时间内都大于</a:t>
            </a:r>
            <a:r>
              <a:rPr lang="en-US" altLang="zh-CN" dirty="0"/>
              <a:t>80%</a:t>
            </a:r>
            <a:r>
              <a:rPr lang="zh-CN" altLang="en-US" dirty="0"/>
              <a:t>。</a:t>
            </a:r>
          </a:p>
        </p:txBody>
      </p:sp>
      <p:sp>
        <p:nvSpPr>
          <p:cNvPr id="4" name="灯片编号占位符 3"/>
          <p:cNvSpPr>
            <a:spLocks noGrp="1"/>
          </p:cNvSpPr>
          <p:nvPr>
            <p:ph type="sldNum" sz="quarter" idx="10"/>
          </p:nvPr>
        </p:nvSpPr>
        <p:spPr/>
        <p:txBody>
          <a:bodyPr/>
          <a:lstStyle/>
          <a:p>
            <a:fld id="{7717700A-3435-4671-AF85-2CC9C76DF74F}" type="slidenum">
              <a:rPr lang="zh-CN" altLang="en-US" smtClean="0"/>
              <a:t>1</a:t>
            </a:fld>
            <a:endParaRPr lang="zh-CN" altLang="en-US"/>
          </a:p>
        </p:txBody>
      </p:sp>
    </p:spTree>
    <p:extLst>
      <p:ext uri="{BB962C8B-B14F-4D97-AF65-F5344CB8AC3E}">
        <p14:creationId xmlns:p14="http://schemas.microsoft.com/office/powerpoint/2010/main" val="2044210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17700A-3435-4671-AF85-2CC9C76DF74F}" type="slidenum">
              <a:rPr lang="zh-CN" altLang="en-US" smtClean="0"/>
              <a:t>2</a:t>
            </a:fld>
            <a:endParaRPr lang="zh-CN" altLang="en-US"/>
          </a:p>
        </p:txBody>
      </p:sp>
    </p:spTree>
    <p:extLst>
      <p:ext uri="{BB962C8B-B14F-4D97-AF65-F5344CB8AC3E}">
        <p14:creationId xmlns:p14="http://schemas.microsoft.com/office/powerpoint/2010/main" val="3212492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17700A-3435-4671-AF85-2CC9C76DF74F}" type="slidenum">
              <a:rPr lang="zh-CN" altLang="en-US" smtClean="0"/>
              <a:t>3</a:t>
            </a:fld>
            <a:endParaRPr lang="zh-CN" altLang="en-US"/>
          </a:p>
        </p:txBody>
      </p:sp>
    </p:spTree>
    <p:extLst>
      <p:ext uri="{BB962C8B-B14F-4D97-AF65-F5344CB8AC3E}">
        <p14:creationId xmlns:p14="http://schemas.microsoft.com/office/powerpoint/2010/main" val="3096850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17700A-3435-4671-AF85-2CC9C76DF74F}" type="slidenum">
              <a:rPr lang="zh-CN" altLang="en-US" smtClean="0"/>
              <a:t>4</a:t>
            </a:fld>
            <a:endParaRPr lang="zh-CN" altLang="en-US"/>
          </a:p>
        </p:txBody>
      </p:sp>
    </p:spTree>
    <p:extLst>
      <p:ext uri="{BB962C8B-B14F-4D97-AF65-F5344CB8AC3E}">
        <p14:creationId xmlns:p14="http://schemas.microsoft.com/office/powerpoint/2010/main" val="48566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17700A-3435-4671-AF85-2CC9C76DF74F}" type="slidenum">
              <a:rPr lang="zh-CN" altLang="en-US" smtClean="0"/>
              <a:t>5</a:t>
            </a:fld>
            <a:endParaRPr lang="zh-CN" altLang="en-US"/>
          </a:p>
        </p:txBody>
      </p:sp>
    </p:spTree>
    <p:extLst>
      <p:ext uri="{BB962C8B-B14F-4D97-AF65-F5344CB8AC3E}">
        <p14:creationId xmlns:p14="http://schemas.microsoft.com/office/powerpoint/2010/main" val="438187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17700A-3435-4671-AF85-2CC9C76DF74F}" type="slidenum">
              <a:rPr lang="zh-CN" altLang="en-US" smtClean="0"/>
              <a:t>6</a:t>
            </a:fld>
            <a:endParaRPr lang="zh-CN" altLang="en-US"/>
          </a:p>
        </p:txBody>
      </p:sp>
    </p:spTree>
    <p:extLst>
      <p:ext uri="{BB962C8B-B14F-4D97-AF65-F5344CB8AC3E}">
        <p14:creationId xmlns:p14="http://schemas.microsoft.com/office/powerpoint/2010/main" val="2146497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17700A-3435-4671-AF85-2CC9C76DF74F}" type="slidenum">
              <a:rPr lang="zh-CN" altLang="en-US" smtClean="0"/>
              <a:t>7</a:t>
            </a:fld>
            <a:endParaRPr lang="zh-CN" altLang="en-US"/>
          </a:p>
        </p:txBody>
      </p:sp>
    </p:spTree>
    <p:extLst>
      <p:ext uri="{BB962C8B-B14F-4D97-AF65-F5344CB8AC3E}">
        <p14:creationId xmlns:p14="http://schemas.microsoft.com/office/powerpoint/2010/main" val="3697739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339200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762F4918-C15C-4DBE-A681-A87140D31A71}"/>
              </a:ext>
            </a:extLst>
          </p:cNvPr>
          <p:cNvSpPr/>
          <p:nvPr userDrawn="1"/>
        </p:nvSpPr>
        <p:spPr>
          <a:xfrm>
            <a:off x="0" y="810139"/>
            <a:ext cx="9144000" cy="49877"/>
          </a:xfrm>
          <a:prstGeom prst="rect">
            <a:avLst/>
          </a:prstGeom>
          <a:gradFill>
            <a:gsLst>
              <a:gs pos="74000">
                <a:srgbClr val="FF0000"/>
              </a:gs>
              <a:gs pos="100000">
                <a:schemeClr val="accent1">
                  <a:lumMod val="45000"/>
                  <a:lumOff val="55000"/>
                </a:schemeClr>
              </a:gs>
              <a:gs pos="0">
                <a:schemeClr val="accent1">
                  <a:lumMod val="45000"/>
                  <a:lumOff val="55000"/>
                </a:schemeClr>
              </a:gs>
              <a:gs pos="100000">
                <a:schemeClr val="accent1">
                  <a:lumMod val="30000"/>
                  <a:lumOff val="7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zh-CN" altLang="en-US" sz="1013"/>
          </a:p>
        </p:txBody>
      </p:sp>
      <p:pic>
        <p:nvPicPr>
          <p:cNvPr id="9" name="图片 8">
            <a:extLst>
              <a:ext uri="{FF2B5EF4-FFF2-40B4-BE49-F238E27FC236}">
                <a16:creationId xmlns:a16="http://schemas.microsoft.com/office/drawing/2014/main" id="{6F960F52-1975-48CD-BDE8-1B828F21E7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43144" y="77867"/>
            <a:ext cx="610495" cy="662169"/>
          </a:xfrm>
          <a:prstGeom prst="rect">
            <a:avLst/>
          </a:prstGeom>
        </p:spPr>
      </p:pic>
    </p:spTree>
    <p:extLst>
      <p:ext uri="{BB962C8B-B14F-4D97-AF65-F5344CB8AC3E}">
        <p14:creationId xmlns:p14="http://schemas.microsoft.com/office/powerpoint/2010/main" val="375531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3505372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1409568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138439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151045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176855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3948028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91945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矩形 5"/>
          <p:cNvSpPr/>
          <p:nvPr userDrawn="1"/>
        </p:nvSpPr>
        <p:spPr>
          <a:xfrm>
            <a:off x="0" y="1454711"/>
            <a:ext cx="9144000" cy="49877"/>
          </a:xfrm>
          <a:prstGeom prst="rect">
            <a:avLst/>
          </a:prstGeom>
          <a:gradFill>
            <a:gsLst>
              <a:gs pos="74000">
                <a:srgbClr val="FF0000"/>
              </a:gs>
              <a:gs pos="100000">
                <a:schemeClr val="accent1">
                  <a:lumMod val="45000"/>
                  <a:lumOff val="55000"/>
                </a:schemeClr>
              </a:gs>
              <a:gs pos="0">
                <a:schemeClr val="accent1">
                  <a:lumMod val="45000"/>
                  <a:lumOff val="55000"/>
                </a:schemeClr>
              </a:gs>
              <a:gs pos="100000">
                <a:schemeClr val="accent1">
                  <a:lumMod val="30000"/>
                  <a:lumOff val="7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zh-CN" altLang="en-US" sz="1013"/>
          </a:p>
        </p:txBody>
      </p:sp>
      <p:pic>
        <p:nvPicPr>
          <p:cNvPr id="7" name="图片 6">
            <a:extLst>
              <a:ext uri="{FF2B5EF4-FFF2-40B4-BE49-F238E27FC236}">
                <a16:creationId xmlns:a16="http://schemas.microsoft.com/office/drawing/2014/main" id="{FBE2DA2A-B236-4C66-B25E-09B444B1FF1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59202" y="98786"/>
            <a:ext cx="1201335" cy="1303019"/>
          </a:xfrm>
          <a:prstGeom prst="rect">
            <a:avLst/>
          </a:prstGeom>
        </p:spPr>
      </p:pic>
      <p:pic>
        <p:nvPicPr>
          <p:cNvPr id="8" name="图片 7">
            <a:extLst>
              <a:ext uri="{FF2B5EF4-FFF2-40B4-BE49-F238E27FC236}">
                <a16:creationId xmlns:a16="http://schemas.microsoft.com/office/drawing/2014/main" id="{39ED5F6D-2D9A-4F5C-A7EF-FB4DEBEB868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268" t="3890" r="17270" b="27270"/>
          <a:stretch/>
        </p:blipFill>
        <p:spPr>
          <a:xfrm>
            <a:off x="7182493" y="62490"/>
            <a:ext cx="1380803" cy="1375612"/>
          </a:xfrm>
          <a:prstGeom prst="rect">
            <a:avLst/>
          </a:prstGeom>
        </p:spPr>
      </p:pic>
    </p:spTree>
    <p:extLst>
      <p:ext uri="{BB962C8B-B14F-4D97-AF65-F5344CB8AC3E}">
        <p14:creationId xmlns:p14="http://schemas.microsoft.com/office/powerpoint/2010/main" val="61662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6" name="矩形 5"/>
          <p:cNvSpPr/>
          <p:nvPr userDrawn="1"/>
        </p:nvSpPr>
        <p:spPr>
          <a:xfrm>
            <a:off x="0" y="810137"/>
            <a:ext cx="9144000" cy="49877"/>
          </a:xfrm>
          <a:prstGeom prst="rect">
            <a:avLst/>
          </a:prstGeom>
          <a:gradFill>
            <a:gsLst>
              <a:gs pos="74000">
                <a:srgbClr val="FF0000"/>
              </a:gs>
              <a:gs pos="100000">
                <a:schemeClr val="accent1">
                  <a:lumMod val="45000"/>
                  <a:lumOff val="55000"/>
                </a:schemeClr>
              </a:gs>
              <a:gs pos="0">
                <a:schemeClr val="accent1">
                  <a:lumMod val="45000"/>
                  <a:lumOff val="55000"/>
                </a:schemeClr>
              </a:gs>
              <a:gs pos="100000">
                <a:schemeClr val="accent1">
                  <a:lumMod val="30000"/>
                  <a:lumOff val="7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zh-CN" altLang="en-US" sz="1013"/>
          </a:p>
        </p:txBody>
      </p:sp>
      <p:pic>
        <p:nvPicPr>
          <p:cNvPr id="7" name="图片 6">
            <a:extLst>
              <a:ext uri="{FF2B5EF4-FFF2-40B4-BE49-F238E27FC236}">
                <a16:creationId xmlns:a16="http://schemas.microsoft.com/office/drawing/2014/main" id="{FBE2DA2A-B236-4C66-B25E-09B444B1FF1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6833" y="58992"/>
            <a:ext cx="610495" cy="662169"/>
          </a:xfrm>
          <a:prstGeom prst="rect">
            <a:avLst/>
          </a:prstGeom>
        </p:spPr>
      </p:pic>
    </p:spTree>
    <p:extLst>
      <p:ext uri="{BB962C8B-B14F-4D97-AF65-F5344CB8AC3E}">
        <p14:creationId xmlns:p14="http://schemas.microsoft.com/office/powerpoint/2010/main" val="300955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Title 1"/>
          <p:cNvSpPr>
            <a:spLocks noGrp="1"/>
          </p:cNvSpPr>
          <p:nvPr>
            <p:ph type="title"/>
          </p:nvPr>
        </p:nvSpPr>
        <p:spPr>
          <a:xfrm>
            <a:off x="399011" y="133004"/>
            <a:ext cx="8116339" cy="839569"/>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1C1DED0-F4CA-4241-B9E0-97CC374DF5A2}" type="datetimeFigureOut">
              <a:rPr lang="zh-CN" altLang="en-US" smtClean="0"/>
              <a:t>2022/12/19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2D816BE-46C4-4EA0-91F5-61334612CB59}" type="slidenum">
              <a:rPr lang="zh-CN" altLang="en-US" smtClean="0"/>
              <a:t>‹#›</a:t>
            </a:fld>
            <a:endParaRPr lang="zh-CN" altLang="en-US"/>
          </a:p>
        </p:txBody>
      </p:sp>
      <p:sp>
        <p:nvSpPr>
          <p:cNvPr id="6" name="矩形 5"/>
          <p:cNvSpPr/>
          <p:nvPr userDrawn="1"/>
        </p:nvSpPr>
        <p:spPr>
          <a:xfrm>
            <a:off x="0" y="1454711"/>
            <a:ext cx="9144000" cy="49877"/>
          </a:xfrm>
          <a:prstGeom prst="rect">
            <a:avLst/>
          </a:prstGeom>
          <a:gradFill>
            <a:gsLst>
              <a:gs pos="74000">
                <a:srgbClr val="FF0000"/>
              </a:gs>
              <a:gs pos="100000">
                <a:schemeClr val="accent1">
                  <a:lumMod val="45000"/>
                  <a:lumOff val="55000"/>
                </a:schemeClr>
              </a:gs>
              <a:gs pos="0">
                <a:schemeClr val="accent1">
                  <a:lumMod val="45000"/>
                  <a:lumOff val="55000"/>
                </a:schemeClr>
              </a:gs>
              <a:gs pos="100000">
                <a:schemeClr val="accent1">
                  <a:lumMod val="30000"/>
                  <a:lumOff val="7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zh-CN" altLang="en-US" sz="1013"/>
          </a:p>
        </p:txBody>
      </p:sp>
    </p:spTree>
    <p:extLst>
      <p:ext uri="{BB962C8B-B14F-4D97-AF65-F5344CB8AC3E}">
        <p14:creationId xmlns:p14="http://schemas.microsoft.com/office/powerpoint/2010/main" val="400308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4F0110C4-C31E-4F16-97AE-17866A7CA1F8}"/>
              </a:ext>
            </a:extLst>
          </p:cNvPr>
          <p:cNvSpPr/>
          <p:nvPr userDrawn="1"/>
        </p:nvSpPr>
        <p:spPr>
          <a:xfrm>
            <a:off x="0" y="510879"/>
            <a:ext cx="9144000" cy="49877"/>
          </a:xfrm>
          <a:prstGeom prst="rect">
            <a:avLst/>
          </a:prstGeom>
          <a:gradFill>
            <a:gsLst>
              <a:gs pos="74000">
                <a:srgbClr val="FF0000"/>
              </a:gs>
              <a:gs pos="100000">
                <a:schemeClr val="accent1">
                  <a:lumMod val="45000"/>
                  <a:lumOff val="55000"/>
                </a:schemeClr>
              </a:gs>
              <a:gs pos="0">
                <a:schemeClr val="accent1">
                  <a:lumMod val="45000"/>
                  <a:lumOff val="55000"/>
                </a:schemeClr>
              </a:gs>
              <a:gs pos="100000">
                <a:schemeClr val="accent1">
                  <a:lumMod val="30000"/>
                  <a:lumOff val="7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zh-CN" altLang="en-US" sz="1013"/>
          </a:p>
        </p:txBody>
      </p:sp>
      <p:pic>
        <p:nvPicPr>
          <p:cNvPr id="6" name="图片 5">
            <a:extLst>
              <a:ext uri="{FF2B5EF4-FFF2-40B4-BE49-F238E27FC236}">
                <a16:creationId xmlns:a16="http://schemas.microsoft.com/office/drawing/2014/main" id="{20B71CC0-442A-474D-A237-3D5D028CB9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89476" y="0"/>
            <a:ext cx="431478" cy="468000"/>
          </a:xfrm>
          <a:prstGeom prst="rect">
            <a:avLst/>
          </a:prstGeom>
        </p:spPr>
      </p:pic>
      <p:sp>
        <p:nvSpPr>
          <p:cNvPr id="8" name="页脚占位符 11">
            <a:extLst>
              <a:ext uri="{FF2B5EF4-FFF2-40B4-BE49-F238E27FC236}">
                <a16:creationId xmlns:a16="http://schemas.microsoft.com/office/drawing/2014/main" id="{B6656226-17BC-4BA5-B73D-C56F8BA79A2F}"/>
              </a:ext>
            </a:extLst>
          </p:cNvPr>
          <p:cNvSpPr>
            <a:spLocks noGrp="1"/>
          </p:cNvSpPr>
          <p:nvPr>
            <p:ph type="ftr" sz="quarter" idx="11"/>
          </p:nvPr>
        </p:nvSpPr>
        <p:spPr>
          <a:xfrm>
            <a:off x="8345978" y="6347125"/>
            <a:ext cx="674976" cy="365125"/>
          </a:xfrm>
        </p:spPr>
        <p:txBody>
          <a:bodyPr/>
          <a:lstStyle/>
          <a:p>
            <a:endParaRPr lang="zh-CN" altLang="en-US"/>
          </a:p>
        </p:txBody>
      </p:sp>
    </p:spTree>
    <p:extLst>
      <p:ext uri="{BB962C8B-B14F-4D97-AF65-F5344CB8AC3E}">
        <p14:creationId xmlns:p14="http://schemas.microsoft.com/office/powerpoint/2010/main" val="3429985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1DED0-F4CA-4241-B9E0-97CC374DF5A2}" type="datetimeFigureOut">
              <a:rPr lang="zh-CN" altLang="en-US" smtClean="0"/>
              <a:t>2022/12/19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D816BE-46C4-4EA0-91F5-61334612CB59}" type="slidenum">
              <a:rPr lang="zh-CN" altLang="en-US" smtClean="0"/>
              <a:t>‹#›</a:t>
            </a:fld>
            <a:endParaRPr lang="zh-CN" altLang="en-US"/>
          </a:p>
        </p:txBody>
      </p:sp>
    </p:spTree>
    <p:extLst>
      <p:ext uri="{BB962C8B-B14F-4D97-AF65-F5344CB8AC3E}">
        <p14:creationId xmlns:p14="http://schemas.microsoft.com/office/powerpoint/2010/main" val="9039767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7" r:id="rId7"/>
    <p:sldLayoutId id="2147483696" r:id="rId8"/>
    <p:sldLayoutId id="2147483691" r:id="rId9"/>
    <p:sldLayoutId id="2147483692" r:id="rId10"/>
    <p:sldLayoutId id="2147483693" r:id="rId11"/>
    <p:sldLayoutId id="2147483694" r:id="rId12"/>
    <p:sldLayoutId id="214748369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1.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6166" y="2302446"/>
            <a:ext cx="8801409" cy="2331756"/>
          </a:xfrm>
        </p:spPr>
        <p:txBody>
          <a:bodyPr>
            <a:normAutofit/>
          </a:bodyPr>
          <a:lstStyle/>
          <a:p>
            <a:r>
              <a:rPr lang="en-US" altLang="zh-CN" sz="4000">
                <a:latin typeface="Times New Roman" panose="02020603050405020304" pitchFamily="18" charset="0"/>
                <a:ea typeface="宋体" panose="02010600030101010101" pitchFamily="2" charset="-122"/>
                <a:cs typeface="Times New Roman" panose="02020603050405020304" pitchFamily="18" charset="0"/>
              </a:rPr>
              <a:t>The intrinsic coupling resonances, non-linear resonances and snake resonances in the HIAF-BRing</a:t>
            </a:r>
            <a:endParaRPr lang="zh-CN" altLang="en-US" sz="4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副标题 2"/>
          <p:cNvSpPr>
            <a:spLocks noGrp="1"/>
          </p:cNvSpPr>
          <p:nvPr>
            <p:ph type="subTitle" idx="1"/>
          </p:nvPr>
        </p:nvSpPr>
        <p:spPr>
          <a:xfrm>
            <a:off x="4730112" y="4907756"/>
            <a:ext cx="4222299" cy="1655762"/>
          </a:xfrm>
        </p:spPr>
        <p:txBody>
          <a:bodyPr>
            <a:normAutofit/>
          </a:bodyPr>
          <a:lstStyle/>
          <a:p>
            <a:r>
              <a:rPr lang="zh-CN" altLang="en-US" sz="3200" dirty="0">
                <a:latin typeface="宋体" panose="02010600030101010101" pitchFamily="2" charset="-122"/>
                <a:ea typeface="宋体" panose="02010600030101010101" pitchFamily="2" charset="-122"/>
              </a:rPr>
              <a:t>李民祥</a:t>
            </a:r>
            <a:endParaRPr lang="en-US" altLang="zh-CN" sz="3200" dirty="0">
              <a:latin typeface="宋体" panose="02010600030101010101" pitchFamily="2" charset="-122"/>
              <a:ea typeface="宋体" panose="02010600030101010101" pitchFamily="2" charset="-122"/>
            </a:endParaRPr>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9355" y="0"/>
            <a:ext cx="1026313" cy="1113183"/>
          </a:xfrm>
          <a:prstGeom prst="rect">
            <a:avLst/>
          </a:prstGeom>
        </p:spPr>
      </p:pic>
    </p:spTree>
    <p:extLst>
      <p:ext uri="{BB962C8B-B14F-4D97-AF65-F5344CB8AC3E}">
        <p14:creationId xmlns:p14="http://schemas.microsoft.com/office/powerpoint/2010/main" val="4289456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idx="4294967295"/>
          </p:nvPr>
        </p:nvSpPr>
        <p:spPr>
          <a:xfrm>
            <a:off x="1" y="133351"/>
            <a:ext cx="4983479" cy="646332"/>
          </a:xfrm>
        </p:spPr>
        <p:txBody>
          <a:bodyPr>
            <a:normAutofit/>
          </a:bodyPr>
          <a:lstStyle/>
          <a:p>
            <a:pPr>
              <a:spcBef>
                <a:spcPts val="2000"/>
              </a:spcBef>
              <a:buClr>
                <a:srgbClr val="B739B9"/>
              </a:buClr>
            </a:pPr>
            <a:r>
              <a:rPr lang="en-US" altLang="zh-CN" sz="3200">
                <a:latin typeface="Times New Roman" panose="02020603050405020304" pitchFamily="18" charset="0"/>
                <a:ea typeface="宋体" panose="02010600030101010101" pitchFamily="2" charset="-122"/>
                <a:cs typeface="Times New Roman" panose="02020603050405020304" pitchFamily="18" charset="0"/>
              </a:rPr>
              <a:t>The comment</a:t>
            </a:r>
          </a:p>
        </p:txBody>
      </p:sp>
      <p:sp>
        <p:nvSpPr>
          <p:cNvPr id="47" name="文本框 46">
            <a:extLst>
              <a:ext uri="{FF2B5EF4-FFF2-40B4-BE49-F238E27FC236}">
                <a16:creationId xmlns:a16="http://schemas.microsoft.com/office/drawing/2014/main" id="{E4CEB028-91DA-4D85-BCC0-505AA33B72D9}"/>
              </a:ext>
            </a:extLst>
          </p:cNvPr>
          <p:cNvSpPr txBox="1"/>
          <p:nvPr/>
        </p:nvSpPr>
        <p:spPr>
          <a:xfrm>
            <a:off x="296029" y="1356702"/>
            <a:ext cx="8137502" cy="4377609"/>
          </a:xfrm>
          <a:prstGeom prst="rect">
            <a:avLst/>
          </a:prstGeom>
          <a:noFill/>
        </p:spPr>
        <p:txBody>
          <a:bodyPr wrap="square">
            <a:spAutoFit/>
          </a:bodyPr>
          <a:lstStyle/>
          <a:p>
            <a:pPr marL="285750" indent="-285750" algn="just">
              <a:lnSpc>
                <a:spcPct val="130000"/>
              </a:lnSpc>
              <a:buClr>
                <a:srgbClr val="C00000"/>
              </a:buClr>
              <a:buFont typeface="Wingdings" panose="05000000000000000000" pitchFamily="2" charset="2"/>
              <a:buChar char="Ø"/>
            </a:pPr>
            <a:r>
              <a:rPr lang="en-US" altLang="zh-CN">
                <a:latin typeface="Times New Roman" panose="02020603050405020304" pitchFamily="18" charset="0"/>
                <a:ea typeface="仿宋" panose="02010609060101010101" pitchFamily="49" charset="-122"/>
                <a:cs typeface="Times New Roman" panose="02020603050405020304" pitchFamily="18" charset="0"/>
              </a:rPr>
              <a:t>The essence of this new fixed field SibS scheme is to allow the spin tune to vary within a limited range during the ramp, instead of being constant as with the fixed strength SibS. I think that this point should be highlighted in the introduction and/or conclusion.While it is shown that this scheme allows to avoid the intrinsic vertical resonances, </a:t>
            </a:r>
            <a:r>
              <a:rPr lang="en-US" altLang="zh-CN">
                <a:solidFill>
                  <a:srgbClr val="C00000"/>
                </a:solidFill>
                <a:latin typeface="Times New Roman" panose="02020603050405020304" pitchFamily="18" charset="0"/>
                <a:ea typeface="仿宋" panose="02010609060101010101" pitchFamily="49" charset="-122"/>
                <a:cs typeface="Times New Roman" panose="02020603050405020304" pitchFamily="18" charset="0"/>
              </a:rPr>
              <a:t>intrinsic coupling resonances, snake resonances or non-linear resonances are not discussed.</a:t>
            </a:r>
            <a:r>
              <a:rPr lang="en-US" altLang="zh-CN">
                <a:latin typeface="Times New Roman" panose="02020603050405020304" pitchFamily="18" charset="0"/>
                <a:ea typeface="仿宋" panose="02010609060101010101" pitchFamily="49" charset="-122"/>
                <a:cs typeface="Times New Roman" panose="02020603050405020304" pitchFamily="18" charset="0"/>
              </a:rPr>
              <a:t> Intrinsic coupling resonances will probably impose a tight tolerance on the transverse tunes and coupling correction, which was not studied in this paper (e.g. by introducing random quadrupole tilts and implementing a correction scheme). </a:t>
            </a:r>
            <a:r>
              <a:rPr lang="en-US" altLang="zh-CN">
                <a:solidFill>
                  <a:srgbClr val="C00000"/>
                </a:solidFill>
                <a:latin typeface="Times New Roman" panose="02020603050405020304" pitchFamily="18" charset="0"/>
                <a:ea typeface="仿宋" panose="02010609060101010101" pitchFamily="49" charset="-122"/>
                <a:cs typeface="Times New Roman" panose="02020603050405020304" pitchFamily="18" charset="0"/>
              </a:rPr>
              <a:t>Concerning the snake / non-linear resonances, one might argue that due to the fast ramping rate, most high order resonance will have a rather weak effect on the beam polarisation, but it should be spelled out properly in the manuscript.</a:t>
            </a:r>
            <a:endParaRPr lang="zh-CN" altLang="en-US">
              <a:solidFill>
                <a:srgbClr val="C00000"/>
              </a:solidFill>
              <a:latin typeface="Times New Roman" panose="02020603050405020304" pitchFamily="18" charset="0"/>
              <a:ea typeface="仿宋"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64458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3">
            <a:extLst>
              <a:ext uri="{FF2B5EF4-FFF2-40B4-BE49-F238E27FC236}">
                <a16:creationId xmlns:a16="http://schemas.microsoft.com/office/drawing/2014/main" id="{2452193D-6868-4984-9B68-86C1E402EF5C}"/>
              </a:ext>
            </a:extLst>
          </p:cNvPr>
          <p:cNvSpPr txBox="1">
            <a:spLocks/>
          </p:cNvSpPr>
          <p:nvPr/>
        </p:nvSpPr>
        <p:spPr>
          <a:xfrm>
            <a:off x="1" y="133351"/>
            <a:ext cx="4983479" cy="646332"/>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2000"/>
              </a:spcBef>
              <a:buClr>
                <a:srgbClr val="B739B9"/>
              </a:buClr>
            </a:pPr>
            <a:r>
              <a:rPr lang="en-US" altLang="zh-CN" sz="3200">
                <a:latin typeface="Times New Roman" panose="02020603050405020304" pitchFamily="18" charset="0"/>
                <a:ea typeface="宋体" panose="02010600030101010101" pitchFamily="2" charset="-122"/>
                <a:cs typeface="Times New Roman" panose="02020603050405020304" pitchFamily="18" charset="0"/>
              </a:rPr>
              <a:t>The intrinsic coupling resonances</a:t>
            </a:r>
          </a:p>
        </p:txBody>
      </p:sp>
      <p:sp>
        <p:nvSpPr>
          <p:cNvPr id="2" name="文本框 1">
            <a:extLst>
              <a:ext uri="{FF2B5EF4-FFF2-40B4-BE49-F238E27FC236}">
                <a16:creationId xmlns:a16="http://schemas.microsoft.com/office/drawing/2014/main" id="{FD48A5D7-C605-47DA-8255-2BDE31EBCF8A}"/>
              </a:ext>
            </a:extLst>
          </p:cNvPr>
          <p:cNvSpPr txBox="1"/>
          <p:nvPr/>
        </p:nvSpPr>
        <p:spPr>
          <a:xfrm>
            <a:off x="243402" y="959406"/>
            <a:ext cx="8157237" cy="449418"/>
          </a:xfrm>
          <a:prstGeom prst="rect">
            <a:avLst/>
          </a:prstGeom>
          <a:noFill/>
        </p:spPr>
        <p:txBody>
          <a:bodyPr wrap="square" rtlCol="0">
            <a:spAutoFit/>
          </a:bodyPr>
          <a:lstStyle/>
          <a:p>
            <a:pPr algn="ctr">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固有耦合共振是由四极铁倾斜导致的退极化共振</a:t>
            </a:r>
          </a:p>
        </p:txBody>
      </p:sp>
      <mc:AlternateContent xmlns:mc="http://schemas.openxmlformats.org/markup-compatibility/2006">
        <mc:Choice xmlns:a14="http://schemas.microsoft.com/office/drawing/2010/main" Requires="a14">
          <p:sp>
            <p:nvSpPr>
              <p:cNvPr id="54" name="文本框 53">
                <a:extLst>
                  <a:ext uri="{FF2B5EF4-FFF2-40B4-BE49-F238E27FC236}">
                    <a16:creationId xmlns:a16="http://schemas.microsoft.com/office/drawing/2014/main" id="{FDCCF34E-F71C-45FA-9B07-7E64A9126C89}"/>
                  </a:ext>
                </a:extLst>
              </p:cNvPr>
              <p:cNvSpPr txBox="1"/>
              <p:nvPr/>
            </p:nvSpPr>
            <p:spPr>
              <a:xfrm>
                <a:off x="2173272" y="1381014"/>
                <a:ext cx="3998595" cy="771493"/>
              </a:xfrm>
              <a:prstGeom prst="rect">
                <a:avLst/>
              </a:prstGeom>
              <a:noFill/>
            </p:spPr>
            <p:txBody>
              <a:bodyPr wrap="none" lIns="0" tIns="0" rIns="0" bIns="0" rtlCol="0">
                <a:spAutoFit/>
              </a:bodyPr>
              <a:lstStyle/>
              <a:p>
                <a:pPr algn="just">
                  <a:lnSpc>
                    <a:spcPct val="130000"/>
                  </a:lnSpc>
                </a:pPr>
                <a14:m>
                  <m:oMathPara xmlns:m="http://schemas.openxmlformats.org/officeDocument/2006/math">
                    <m:oMathParaPr>
                      <m:jc m:val="centerGroup"/>
                    </m:oMathParaPr>
                    <m:oMath xmlns:m="http://schemas.openxmlformats.org/officeDocument/2006/math">
                      <m:box>
                        <m:boxPr>
                          <m:ctrlPr>
                            <a:rPr lang="zh-CN" altLang="en-US" b="1" i="1">
                              <a:latin typeface="Cambria Math" panose="02040503050406030204" pitchFamily="18" charset="0"/>
                              <a:ea typeface="仿宋" panose="02010609060101010101" pitchFamily="49" charset="-122"/>
                              <a:cs typeface="Times New Roman" panose="02020603050405020304" pitchFamily="18" charset="0"/>
                            </a:rPr>
                          </m:ctrlPr>
                        </m:boxPr>
                        <m:e>
                          <m:f>
                            <m:f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fPr>
                            <m:num>
                              <m:r>
                                <a:rPr lang="en-US" altLang="zh-CN" b="1" i="1">
                                  <a:latin typeface="Cambria Math" panose="02040503050406030204" pitchFamily="18" charset="0"/>
                                  <a:ea typeface="仿宋" panose="02010609060101010101" pitchFamily="49" charset="-122"/>
                                  <a:cs typeface="Times New Roman" panose="02020603050405020304" pitchFamily="18" charset="0"/>
                                </a:rPr>
                                <m:t>𝒅</m:t>
                              </m:r>
                              <m:acc>
                                <m:accPr>
                                  <m:chr m:val="⃑"/>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accPr>
                                <m:e>
                                  <m:r>
                                    <a:rPr lang="en-US" altLang="zh-CN" b="1" i="1">
                                      <a:latin typeface="Cambria Math" panose="02040503050406030204" pitchFamily="18" charset="0"/>
                                      <a:ea typeface="仿宋" panose="02010609060101010101" pitchFamily="49" charset="-122"/>
                                      <a:cs typeface="Times New Roman" panose="02020603050405020304" pitchFamily="18" charset="0"/>
                                    </a:rPr>
                                    <m:t>𝒔</m:t>
                                  </m:r>
                                </m:e>
                              </m:acc>
                            </m:num>
                            <m:den>
                              <m:r>
                                <a:rPr lang="en-US" altLang="zh-CN" b="1" i="1">
                                  <a:latin typeface="Cambria Math" panose="02040503050406030204" pitchFamily="18" charset="0"/>
                                  <a:ea typeface="仿宋" panose="02010609060101010101" pitchFamily="49" charset="-122"/>
                                  <a:cs typeface="Times New Roman" panose="02020603050405020304" pitchFamily="18" charset="0"/>
                                </a:rPr>
                                <m:t>𝒅𝒕</m:t>
                              </m:r>
                            </m:den>
                          </m:f>
                        </m:e>
                      </m:box>
                      <m:r>
                        <a:rPr lang="en-US" altLang="zh-CN" b="1" i="1">
                          <a:latin typeface="Cambria Math" panose="02040503050406030204" pitchFamily="18" charset="0"/>
                          <a:ea typeface="仿宋" panose="02010609060101010101" pitchFamily="49" charset="-122"/>
                          <a:cs typeface="Times New Roman" panose="02020603050405020304" pitchFamily="18" charset="0"/>
                        </a:rPr>
                        <m:t>=</m:t>
                      </m:r>
                      <m:box>
                        <m:box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boxPr>
                        <m:e>
                          <m:f>
                            <m:f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fPr>
                            <m:num>
                              <m:r>
                                <a:rPr lang="en-US" altLang="zh-CN" b="1" i="1">
                                  <a:latin typeface="Cambria Math" panose="02040503050406030204" pitchFamily="18" charset="0"/>
                                  <a:ea typeface="仿宋" panose="02010609060101010101" pitchFamily="49" charset="-122"/>
                                  <a:cs typeface="Times New Roman" panose="02020603050405020304" pitchFamily="18" charset="0"/>
                                </a:rPr>
                                <m:t>𝒆</m:t>
                              </m:r>
                            </m:num>
                            <m:den>
                              <m:r>
                                <a:rPr lang="zh-CN" altLang="en-US" b="1" i="1">
                                  <a:latin typeface="Cambria Math" panose="02040503050406030204" pitchFamily="18" charset="0"/>
                                  <a:ea typeface="仿宋" panose="02010609060101010101" pitchFamily="49" charset="-122"/>
                                  <a:cs typeface="Times New Roman" panose="02020603050405020304" pitchFamily="18" charset="0"/>
                                </a:rPr>
                                <m:t>𝜸</m:t>
                              </m:r>
                              <m:r>
                                <a:rPr lang="en-US" altLang="zh-CN" b="1" i="1">
                                  <a:latin typeface="Cambria Math" panose="02040503050406030204" pitchFamily="18" charset="0"/>
                                  <a:ea typeface="仿宋" panose="02010609060101010101" pitchFamily="49" charset="-122"/>
                                  <a:cs typeface="Times New Roman" panose="02020603050405020304" pitchFamily="18" charset="0"/>
                                </a:rPr>
                                <m:t>𝒎</m:t>
                              </m:r>
                            </m:den>
                          </m:f>
                          <m:acc>
                            <m:accPr>
                              <m:chr m:val="⃑"/>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accPr>
                            <m:e>
                              <m:r>
                                <a:rPr lang="en-US" altLang="zh-CN" b="1" i="1">
                                  <a:latin typeface="Cambria Math" panose="02040503050406030204" pitchFamily="18" charset="0"/>
                                  <a:ea typeface="仿宋" panose="02010609060101010101" pitchFamily="49" charset="-122"/>
                                  <a:cs typeface="Times New Roman" panose="02020603050405020304" pitchFamily="18" charset="0"/>
                                </a:rPr>
                                <m:t>𝒔</m:t>
                              </m:r>
                            </m:e>
                          </m:acc>
                          <m:r>
                            <a:rPr lang="en-US" altLang="zh-CN" b="1" i="1">
                              <a:latin typeface="Cambria Math" panose="02040503050406030204" pitchFamily="18" charset="0"/>
                              <a:ea typeface="Cambria Math" panose="02040503050406030204" pitchFamily="18" charset="0"/>
                              <a:cs typeface="Times New Roman" panose="02020603050405020304" pitchFamily="18" charset="0"/>
                            </a:rPr>
                            <m:t>×</m:t>
                          </m:r>
                        </m:e>
                      </m:box>
                      <m:d>
                        <m:dPr>
                          <m:begChr m:val="["/>
                          <m:endChr m:val="]"/>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dPr>
                        <m:e>
                          <m:d>
                            <m:d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dPr>
                            <m:e>
                              <m:r>
                                <a:rPr lang="en-US" altLang="zh-CN" b="1" i="1">
                                  <a:latin typeface="Cambria Math" panose="02040503050406030204" pitchFamily="18" charset="0"/>
                                  <a:ea typeface="仿宋" panose="02010609060101010101" pitchFamily="49" charset="-122"/>
                                  <a:cs typeface="Times New Roman" panose="02020603050405020304" pitchFamily="18" charset="0"/>
                                </a:rPr>
                                <m:t>𝟏</m:t>
                              </m:r>
                              <m:r>
                                <a:rPr lang="en-US" altLang="zh-CN" b="1" i="1">
                                  <a:latin typeface="Cambria Math" panose="02040503050406030204" pitchFamily="18" charset="0"/>
                                  <a:ea typeface="仿宋" panose="02010609060101010101" pitchFamily="49" charset="-122"/>
                                  <a:cs typeface="Times New Roman" panose="02020603050405020304" pitchFamily="18" charset="0"/>
                                </a:rPr>
                                <m:t>+</m:t>
                              </m:r>
                              <m:r>
                                <a:rPr lang="en-US" altLang="zh-CN" b="1" i="1">
                                  <a:latin typeface="Cambria Math" panose="02040503050406030204" pitchFamily="18" charset="0"/>
                                  <a:ea typeface="仿宋" panose="02010609060101010101" pitchFamily="49" charset="-122"/>
                                  <a:cs typeface="Times New Roman" panose="02020603050405020304" pitchFamily="18" charset="0"/>
                                </a:rPr>
                                <m:t>𝑮</m:t>
                              </m:r>
                              <m:r>
                                <a:rPr lang="zh-CN" altLang="en-US" b="1" i="1">
                                  <a:latin typeface="Cambria Math" panose="02040503050406030204" pitchFamily="18" charset="0"/>
                                  <a:ea typeface="仿宋" panose="02010609060101010101" pitchFamily="49" charset="-122"/>
                                  <a:cs typeface="Times New Roman" panose="02020603050405020304" pitchFamily="18" charset="0"/>
                                </a:rPr>
                                <m:t>𝜸</m:t>
                              </m:r>
                            </m:e>
                          </m:d>
                          <m:sSub>
                            <m:sSub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sSubPr>
                            <m:e>
                              <m:acc>
                                <m:accPr>
                                  <m:chr m:val="⃑"/>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accPr>
                                <m:e>
                                  <m:r>
                                    <a:rPr lang="en-US" altLang="zh-CN" b="1" i="1">
                                      <a:latin typeface="Cambria Math" panose="02040503050406030204" pitchFamily="18" charset="0"/>
                                      <a:ea typeface="仿宋" panose="02010609060101010101" pitchFamily="49" charset="-122"/>
                                      <a:cs typeface="Times New Roman" panose="02020603050405020304" pitchFamily="18" charset="0"/>
                                    </a:rPr>
                                    <m:t>𝑩</m:t>
                                  </m:r>
                                </m:e>
                              </m:acc>
                            </m:e>
                            <m:sub>
                              <m:r>
                                <a:rPr lang="en-US" altLang="zh-CN" b="1" i="1">
                                  <a:latin typeface="Cambria Math" panose="02040503050406030204" pitchFamily="18" charset="0"/>
                                  <a:ea typeface="Cambria Math" panose="02040503050406030204" pitchFamily="18" charset="0"/>
                                  <a:cs typeface="Times New Roman" panose="02020603050405020304" pitchFamily="18" charset="0"/>
                                </a:rPr>
                                <m:t>⊥</m:t>
                              </m:r>
                            </m:sub>
                          </m:sSub>
                          <m:r>
                            <a:rPr lang="en-US" altLang="zh-CN" b="1" i="1">
                              <a:latin typeface="Cambria Math" panose="02040503050406030204" pitchFamily="18" charset="0"/>
                              <a:ea typeface="仿宋" panose="02010609060101010101" pitchFamily="49" charset="-122"/>
                              <a:cs typeface="Times New Roman" panose="02020603050405020304" pitchFamily="18" charset="0"/>
                            </a:rPr>
                            <m:t>+</m:t>
                          </m:r>
                          <m:d>
                            <m:d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dPr>
                            <m:e>
                              <m:r>
                                <a:rPr lang="en-US" altLang="zh-CN" b="1" i="1">
                                  <a:latin typeface="Cambria Math" panose="02040503050406030204" pitchFamily="18" charset="0"/>
                                  <a:ea typeface="仿宋" panose="02010609060101010101" pitchFamily="49" charset="-122"/>
                                  <a:cs typeface="Times New Roman" panose="02020603050405020304" pitchFamily="18" charset="0"/>
                                </a:rPr>
                                <m:t>𝟏</m:t>
                              </m:r>
                              <m:r>
                                <a:rPr lang="en-US" altLang="zh-CN" b="1" i="1">
                                  <a:latin typeface="Cambria Math" panose="02040503050406030204" pitchFamily="18" charset="0"/>
                                  <a:ea typeface="仿宋" panose="02010609060101010101" pitchFamily="49" charset="-122"/>
                                  <a:cs typeface="Times New Roman" panose="02020603050405020304" pitchFamily="18" charset="0"/>
                                </a:rPr>
                                <m:t>+</m:t>
                              </m:r>
                              <m:r>
                                <a:rPr lang="en-US" altLang="zh-CN" b="1" i="1">
                                  <a:latin typeface="Cambria Math" panose="02040503050406030204" pitchFamily="18" charset="0"/>
                                  <a:ea typeface="仿宋" panose="02010609060101010101" pitchFamily="49" charset="-122"/>
                                  <a:cs typeface="Times New Roman" panose="02020603050405020304" pitchFamily="18" charset="0"/>
                                </a:rPr>
                                <m:t>𝑮</m:t>
                              </m:r>
                            </m:e>
                          </m:d>
                          <m:sSub>
                            <m:sSubPr>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sSubPr>
                            <m:e>
                              <m:acc>
                                <m:accPr>
                                  <m:chr m:val="⃑"/>
                                  <m:ctrlPr>
                                    <a:rPr lang="en-US" altLang="zh-CN" b="1" i="1">
                                      <a:latin typeface="Cambria Math" panose="02040503050406030204" pitchFamily="18" charset="0"/>
                                      <a:ea typeface="仿宋" panose="02010609060101010101" pitchFamily="49" charset="-122"/>
                                      <a:cs typeface="Times New Roman" panose="02020603050405020304" pitchFamily="18" charset="0"/>
                                    </a:rPr>
                                  </m:ctrlPr>
                                </m:accPr>
                                <m:e>
                                  <m:r>
                                    <a:rPr lang="en-US" altLang="zh-CN" b="1" i="1">
                                      <a:latin typeface="Cambria Math" panose="02040503050406030204" pitchFamily="18" charset="0"/>
                                      <a:ea typeface="仿宋" panose="02010609060101010101" pitchFamily="49" charset="-122"/>
                                      <a:cs typeface="Times New Roman" panose="02020603050405020304" pitchFamily="18" charset="0"/>
                                    </a:rPr>
                                    <m:t>𝑩</m:t>
                                  </m:r>
                                </m:e>
                              </m:acc>
                            </m:e>
                            <m:sub>
                              <m:r>
                                <a:rPr lang="en-US" altLang="zh-CN" b="1" i="1">
                                  <a:latin typeface="Cambria Math" panose="02040503050406030204" pitchFamily="18" charset="0"/>
                                  <a:ea typeface="Cambria Math" panose="02040503050406030204" pitchFamily="18" charset="0"/>
                                  <a:cs typeface="Times New Roman" panose="02020603050405020304" pitchFamily="18" charset="0"/>
                                </a:rPr>
                                <m:t>∥</m:t>
                              </m:r>
                            </m:sub>
                          </m:sSub>
                        </m:e>
                      </m:d>
                    </m:oMath>
                  </m:oMathPara>
                </a14:m>
                <a:endParaRPr lang="zh-CN" altLang="en-US" b="1">
                  <a:latin typeface="Times New Roman" panose="02020603050405020304" pitchFamily="18" charset="0"/>
                  <a:ea typeface="黑体" panose="02010609060101010101" pitchFamily="49" charset="-122"/>
                  <a:cs typeface="Times New Roman" panose="02020603050405020304" pitchFamily="18" charset="0"/>
                </a:endParaRPr>
              </a:p>
            </p:txBody>
          </p:sp>
        </mc:Choice>
        <mc:Fallback>
          <p:sp>
            <p:nvSpPr>
              <p:cNvPr id="54" name="文本框 53">
                <a:extLst>
                  <a:ext uri="{FF2B5EF4-FFF2-40B4-BE49-F238E27FC236}">
                    <a16:creationId xmlns:a16="http://schemas.microsoft.com/office/drawing/2014/main" id="{FDCCF34E-F71C-45FA-9B07-7E64A9126C89}"/>
                  </a:ext>
                </a:extLst>
              </p:cNvPr>
              <p:cNvSpPr txBox="1">
                <a:spLocks noRot="1" noChangeAspect="1" noMove="1" noResize="1" noEditPoints="1" noAdjustHandles="1" noChangeArrowheads="1" noChangeShapeType="1" noTextEdit="1"/>
              </p:cNvSpPr>
              <p:nvPr/>
            </p:nvSpPr>
            <p:spPr>
              <a:xfrm>
                <a:off x="2173272" y="1381014"/>
                <a:ext cx="3998595" cy="771493"/>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3" name="文本框 2">
                <a:extLst>
                  <a:ext uri="{FF2B5EF4-FFF2-40B4-BE49-F238E27FC236}">
                    <a16:creationId xmlns:a16="http://schemas.microsoft.com/office/drawing/2014/main" id="{B8C11F15-7081-4F09-B5B1-31969270E0D4}"/>
                  </a:ext>
                </a:extLst>
              </p:cNvPr>
              <p:cNvSpPr txBox="1"/>
              <p:nvPr/>
            </p:nvSpPr>
            <p:spPr>
              <a:xfrm>
                <a:off x="751687" y="2270670"/>
                <a:ext cx="691536" cy="1113125"/>
              </a:xfrm>
              <a:prstGeom prst="rect">
                <a:avLst/>
              </a:prstGeom>
              <a:noFill/>
            </p:spPr>
            <p:txBody>
              <a:bodyPr wrap="none" lIns="0" tIns="0" rIns="0" bIns="0" rtlCol="0">
                <a:spAutoFit/>
              </a:bodyPr>
              <a:lstStyle/>
              <a:p>
                <a:pPr algn="just">
                  <a:lnSpc>
                    <a:spcPct val="130000"/>
                  </a:lnSpc>
                </a:pPr>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ea typeface="仿宋" panose="02010609060101010101" pitchFamily="49" charset="-122"/>
                              <a:cs typeface="Times New Roman" panose="02020603050405020304" pitchFamily="18" charset="0"/>
                            </a:rPr>
                          </m:ctrlPr>
                        </m:sSubPr>
                        <m:e>
                          <m:d>
                            <m:d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dPr>
                            <m:e>
                              <m:m>
                                <m:mPr>
                                  <m:mcs>
                                    <m:mc>
                                      <m:mcPr>
                                        <m:count m:val="1"/>
                                        <m:mcJc m:val="center"/>
                                      </m:mcPr>
                                    </m:mc>
                                  </m:mcs>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mPr>
                                <m:mr>
                                  <m:e>
                                    <m:sSub>
                                      <m:sSub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仿宋" panose="02010609060101010101" pitchFamily="49" charset="-122"/>
                                            <a:cs typeface="Times New Roman" panose="02020603050405020304" pitchFamily="18" charset="0"/>
                                          </a:rPr>
                                          <m:t>𝑠</m:t>
                                        </m:r>
                                      </m:e>
                                      <m:sub>
                                        <m:r>
                                          <a:rPr lang="en-US" altLang="zh-CN" sz="2000" i="1">
                                            <a:latin typeface="Cambria Math" panose="02040503050406030204" pitchFamily="18" charset="0"/>
                                            <a:ea typeface="仿宋" panose="02010609060101010101" pitchFamily="49" charset="-122"/>
                                            <a:cs typeface="Times New Roman" panose="02020603050405020304" pitchFamily="18" charset="0"/>
                                          </a:rPr>
                                          <m:t>1</m:t>
                                        </m:r>
                                      </m:sub>
                                    </m:sSub>
                                  </m:e>
                                </m:mr>
                                <m:mr>
                                  <m:e>
                                    <m:sSub>
                                      <m:sSub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仿宋" panose="02010609060101010101" pitchFamily="49" charset="-122"/>
                                            <a:cs typeface="Times New Roman" panose="02020603050405020304" pitchFamily="18" charset="0"/>
                                          </a:rPr>
                                          <m:t>𝑠</m:t>
                                        </m:r>
                                      </m:e>
                                      <m:sub>
                                        <m:r>
                                          <a:rPr lang="en-US" altLang="zh-CN" sz="2000" i="1">
                                            <a:latin typeface="Cambria Math" panose="02040503050406030204" pitchFamily="18" charset="0"/>
                                            <a:ea typeface="仿宋" panose="02010609060101010101" pitchFamily="49" charset="-122"/>
                                            <a:cs typeface="Times New Roman" panose="02020603050405020304" pitchFamily="18" charset="0"/>
                                          </a:rPr>
                                          <m:t>2</m:t>
                                        </m:r>
                                      </m:sub>
                                    </m:sSub>
                                  </m:e>
                                </m:mr>
                                <m:mr>
                                  <m:e>
                                    <m:sSub>
                                      <m:sSub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仿宋" panose="02010609060101010101" pitchFamily="49" charset="-122"/>
                                            <a:cs typeface="Times New Roman" panose="02020603050405020304" pitchFamily="18" charset="0"/>
                                          </a:rPr>
                                          <m:t>𝑠</m:t>
                                        </m:r>
                                      </m:e>
                                      <m:sub>
                                        <m:r>
                                          <a:rPr lang="en-US" altLang="zh-CN" sz="2000" i="1">
                                            <a:latin typeface="Cambria Math" panose="02040503050406030204" pitchFamily="18" charset="0"/>
                                            <a:ea typeface="仿宋" panose="02010609060101010101" pitchFamily="49" charset="-122"/>
                                            <a:cs typeface="Times New Roman" panose="02020603050405020304" pitchFamily="18" charset="0"/>
                                          </a:rPr>
                                          <m:t>3</m:t>
                                        </m:r>
                                      </m:sub>
                                    </m:sSub>
                                  </m:e>
                                </m:mr>
                              </m:m>
                            </m:e>
                          </m:d>
                        </m:e>
                        <m:sub>
                          <m: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t>𝑖</m:t>
                          </m:r>
                        </m:sub>
                      </m:sSub>
                    </m:oMath>
                  </m:oMathPara>
                </a14:m>
                <a:endParaRPr lang="zh-CN" altLang="en-US" sz="2000">
                  <a:latin typeface="Times New Roman" panose="02020603050405020304" pitchFamily="18" charset="0"/>
                  <a:ea typeface="仿宋" panose="02010609060101010101" pitchFamily="49" charset="-122"/>
                  <a:cs typeface="Times New Roman" panose="02020603050405020304" pitchFamily="18" charset="0"/>
                </a:endParaRPr>
              </a:p>
            </p:txBody>
          </p:sp>
        </mc:Choice>
        <mc:Fallback>
          <p:sp>
            <p:nvSpPr>
              <p:cNvPr id="3" name="文本框 2">
                <a:extLst>
                  <a:ext uri="{FF2B5EF4-FFF2-40B4-BE49-F238E27FC236}">
                    <a16:creationId xmlns:a16="http://schemas.microsoft.com/office/drawing/2014/main" id="{B8C11F15-7081-4F09-B5B1-31969270E0D4}"/>
                  </a:ext>
                </a:extLst>
              </p:cNvPr>
              <p:cNvSpPr txBox="1">
                <a:spLocks noRot="1" noChangeAspect="1" noMove="1" noResize="1" noEditPoints="1" noAdjustHandles="1" noChangeArrowheads="1" noChangeShapeType="1" noTextEdit="1"/>
              </p:cNvSpPr>
              <p:nvPr/>
            </p:nvSpPr>
            <p:spPr>
              <a:xfrm>
                <a:off x="751687" y="2270670"/>
                <a:ext cx="691536" cy="1113125"/>
              </a:xfrm>
              <a:prstGeom prst="rect">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55" name="文本框 54">
                <a:extLst>
                  <a:ext uri="{FF2B5EF4-FFF2-40B4-BE49-F238E27FC236}">
                    <a16:creationId xmlns:a16="http://schemas.microsoft.com/office/drawing/2014/main" id="{05D6D2F7-5901-490E-A337-DED6CA7D0763}"/>
                  </a:ext>
                </a:extLst>
              </p:cNvPr>
              <p:cNvSpPr txBox="1"/>
              <p:nvPr/>
            </p:nvSpPr>
            <p:spPr>
              <a:xfrm>
                <a:off x="2783850" y="2270670"/>
                <a:ext cx="736612" cy="1158330"/>
              </a:xfrm>
              <a:prstGeom prst="rect">
                <a:avLst/>
              </a:prstGeom>
              <a:noFill/>
            </p:spPr>
            <p:txBody>
              <a:bodyPr wrap="none" lIns="0" tIns="0" rIns="0" bIns="0" rtlCol="0">
                <a:spAutoFit/>
              </a:bodyPr>
              <a:lstStyle/>
              <a:p>
                <a:pPr algn="just">
                  <a:lnSpc>
                    <a:spcPct val="130000"/>
                  </a:lnSpc>
                </a:pPr>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ea typeface="仿宋" panose="02010609060101010101" pitchFamily="49" charset="-122"/>
                              <a:cs typeface="Times New Roman" panose="02020603050405020304" pitchFamily="18" charset="0"/>
                            </a:rPr>
                          </m:ctrlPr>
                        </m:sSubPr>
                        <m:e>
                          <m:d>
                            <m:d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dPr>
                            <m:e>
                              <m:m>
                                <m:mPr>
                                  <m:mcs>
                                    <m:mc>
                                      <m:mcPr>
                                        <m:count m:val="1"/>
                                        <m:mcJc m:val="center"/>
                                      </m:mcPr>
                                    </m:mc>
                                  </m:mcs>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mPr>
                                <m:mr>
                                  <m:e>
                                    <m:sSub>
                                      <m:sSub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仿宋" panose="02010609060101010101" pitchFamily="49" charset="-122"/>
                                            <a:cs typeface="Times New Roman" panose="02020603050405020304" pitchFamily="18" charset="0"/>
                                          </a:rPr>
                                          <m:t>𝑠</m:t>
                                        </m:r>
                                      </m:e>
                                      <m:sub>
                                        <m:r>
                                          <a:rPr lang="en-US" altLang="zh-CN" sz="2000" i="1">
                                            <a:latin typeface="Cambria Math" panose="02040503050406030204" pitchFamily="18" charset="0"/>
                                            <a:ea typeface="仿宋" panose="02010609060101010101" pitchFamily="49" charset="-122"/>
                                            <a:cs typeface="Times New Roman" panose="02020603050405020304" pitchFamily="18" charset="0"/>
                                          </a:rPr>
                                          <m:t>1</m:t>
                                        </m:r>
                                      </m:sub>
                                    </m:sSub>
                                  </m:e>
                                </m:mr>
                                <m:mr>
                                  <m:e>
                                    <m:sSub>
                                      <m:sSub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仿宋" panose="02010609060101010101" pitchFamily="49" charset="-122"/>
                                            <a:cs typeface="Times New Roman" panose="02020603050405020304" pitchFamily="18" charset="0"/>
                                          </a:rPr>
                                          <m:t>𝑠</m:t>
                                        </m:r>
                                      </m:e>
                                      <m:sub>
                                        <m:r>
                                          <a:rPr lang="en-US" altLang="zh-CN" sz="2000" i="1">
                                            <a:latin typeface="Cambria Math" panose="02040503050406030204" pitchFamily="18" charset="0"/>
                                            <a:ea typeface="仿宋" panose="02010609060101010101" pitchFamily="49" charset="-122"/>
                                            <a:cs typeface="Times New Roman" panose="02020603050405020304" pitchFamily="18" charset="0"/>
                                          </a:rPr>
                                          <m:t>2</m:t>
                                        </m:r>
                                      </m:sub>
                                    </m:sSub>
                                  </m:e>
                                </m:mr>
                                <m:mr>
                                  <m:e>
                                    <m:sSub>
                                      <m:sSubPr>
                                        <m:ctrlPr>
                                          <a:rPr lang="en-US" altLang="zh-CN" sz="2000" i="1">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仿宋" panose="02010609060101010101" pitchFamily="49" charset="-122"/>
                                            <a:cs typeface="Times New Roman" panose="02020603050405020304" pitchFamily="18" charset="0"/>
                                          </a:rPr>
                                          <m:t>𝑠</m:t>
                                        </m:r>
                                      </m:e>
                                      <m:sub>
                                        <m:r>
                                          <a:rPr lang="en-US" altLang="zh-CN" sz="2000" i="1">
                                            <a:latin typeface="Cambria Math" panose="02040503050406030204" pitchFamily="18" charset="0"/>
                                            <a:ea typeface="仿宋" panose="02010609060101010101" pitchFamily="49" charset="-122"/>
                                            <a:cs typeface="Times New Roman" panose="02020603050405020304" pitchFamily="18" charset="0"/>
                                          </a:rPr>
                                          <m:t>3</m:t>
                                        </m:r>
                                      </m:sub>
                                    </m:sSub>
                                  </m:e>
                                </m:mr>
                              </m:m>
                            </m:e>
                          </m:d>
                        </m:e>
                        <m:sub>
                          <m: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t>𝑓</m:t>
                          </m:r>
                        </m:sub>
                      </m:sSub>
                    </m:oMath>
                  </m:oMathPara>
                </a14:m>
                <a:endParaRPr lang="zh-CN" altLang="en-US" sz="2000">
                  <a:latin typeface="Times New Roman" panose="02020603050405020304" pitchFamily="18" charset="0"/>
                  <a:ea typeface="仿宋" panose="02010609060101010101" pitchFamily="49" charset="-122"/>
                  <a:cs typeface="Times New Roman" panose="02020603050405020304" pitchFamily="18" charset="0"/>
                </a:endParaRPr>
              </a:p>
            </p:txBody>
          </p:sp>
        </mc:Choice>
        <mc:Fallback>
          <p:sp>
            <p:nvSpPr>
              <p:cNvPr id="55" name="文本框 54">
                <a:extLst>
                  <a:ext uri="{FF2B5EF4-FFF2-40B4-BE49-F238E27FC236}">
                    <a16:creationId xmlns:a16="http://schemas.microsoft.com/office/drawing/2014/main" id="{05D6D2F7-5901-490E-A337-DED6CA7D0763}"/>
                  </a:ext>
                </a:extLst>
              </p:cNvPr>
              <p:cNvSpPr txBox="1">
                <a:spLocks noRot="1" noChangeAspect="1" noMove="1" noResize="1" noEditPoints="1" noAdjustHandles="1" noChangeArrowheads="1" noChangeShapeType="1" noTextEdit="1"/>
              </p:cNvSpPr>
              <p:nvPr/>
            </p:nvSpPr>
            <p:spPr>
              <a:xfrm>
                <a:off x="2783850" y="2270670"/>
                <a:ext cx="736612" cy="1158330"/>
              </a:xfrm>
              <a:prstGeom prst="rect">
                <a:avLst/>
              </a:prstGeom>
              <a:blipFill>
                <a:blip r:embed="rId5"/>
                <a:stretch>
                  <a:fillRect/>
                </a:stretch>
              </a:blipFill>
            </p:spPr>
            <p:txBody>
              <a:bodyPr/>
              <a:lstStyle/>
              <a:p>
                <a:r>
                  <a:rPr lang="zh-CN" altLang="en-US">
                    <a:noFill/>
                  </a:rPr>
                  <a:t> </a:t>
                </a:r>
              </a:p>
            </p:txBody>
          </p:sp>
        </mc:Fallback>
      </mc:AlternateContent>
      <p:sp>
        <p:nvSpPr>
          <p:cNvPr id="4" name="箭头: 右 3">
            <a:extLst>
              <a:ext uri="{FF2B5EF4-FFF2-40B4-BE49-F238E27FC236}">
                <a16:creationId xmlns:a16="http://schemas.microsoft.com/office/drawing/2014/main" id="{36BBF7C1-803C-484A-93A5-2BB271DAE085}"/>
              </a:ext>
            </a:extLst>
          </p:cNvPr>
          <p:cNvSpPr/>
          <p:nvPr/>
        </p:nvSpPr>
        <p:spPr>
          <a:xfrm>
            <a:off x="1522049" y="2934818"/>
            <a:ext cx="1151223" cy="302608"/>
          </a:xfrm>
          <a:prstGeom prs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mc:Choice xmlns:a14="http://schemas.microsoft.com/office/drawing/2010/main" Requires="a14">
          <p:sp>
            <p:nvSpPr>
              <p:cNvPr id="5" name="文本框 4">
                <a:extLst>
                  <a:ext uri="{FF2B5EF4-FFF2-40B4-BE49-F238E27FC236}">
                    <a16:creationId xmlns:a16="http://schemas.microsoft.com/office/drawing/2014/main" id="{37FDCE53-8A05-4FCC-9396-7476B08C728E}"/>
                  </a:ext>
                </a:extLst>
              </p:cNvPr>
              <p:cNvSpPr txBox="1"/>
              <p:nvPr/>
            </p:nvSpPr>
            <p:spPr>
              <a:xfrm>
                <a:off x="1522049" y="2486105"/>
                <a:ext cx="1060034" cy="448713"/>
              </a:xfrm>
              <a:prstGeom prst="rect">
                <a:avLst/>
              </a:prstGeom>
              <a:noFill/>
            </p:spPr>
            <p:txBody>
              <a:bodyPr wrap="none" lIns="0" tIns="0" rIns="0" bIns="0" rtlCol="0">
                <a:spAutoFit/>
              </a:bodyPr>
              <a:lstStyle/>
              <a:p>
                <a:pPr algn="just">
                  <a:lnSpc>
                    <a:spcPct val="130000"/>
                  </a:lnSpc>
                </a:pPr>
                <a14:m>
                  <m:oMathPara xmlns:m="http://schemas.openxmlformats.org/officeDocument/2006/math">
                    <m:oMathParaPr>
                      <m:jc m:val="centerGroup"/>
                    </m:oMathParaPr>
                    <m:oMath xmlns:m="http://schemas.openxmlformats.org/officeDocument/2006/math">
                      <m:acc>
                        <m:accPr>
                          <m:chr m:val="⃑"/>
                          <m:ctrlPr>
                            <a:rPr lang="en-US" altLang="zh-CN" sz="2000" b="0" i="1" smtClean="0">
                              <a:solidFill>
                                <a:srgbClr val="0000FF"/>
                              </a:solidFill>
                              <a:latin typeface="Cambria Math" panose="02040503050406030204" pitchFamily="18" charset="0"/>
                              <a:ea typeface="仿宋" panose="02010609060101010101" pitchFamily="49" charset="-122"/>
                              <a:cs typeface="Times New Roman" panose="02020603050405020304" pitchFamily="18" charset="0"/>
                            </a:rPr>
                          </m:ctrlPr>
                        </m:accPr>
                        <m:e>
                          <m:r>
                            <a:rPr lang="en-US" altLang="zh-CN" sz="2000" b="0" i="1" smtClean="0">
                              <a:solidFill>
                                <a:srgbClr val="0000FF"/>
                              </a:solidFill>
                              <a:latin typeface="Cambria Math" panose="02040503050406030204" pitchFamily="18" charset="0"/>
                              <a:ea typeface="仿宋" panose="02010609060101010101" pitchFamily="49" charset="-122"/>
                              <a:cs typeface="Times New Roman" panose="02020603050405020304" pitchFamily="18" charset="0"/>
                            </a:rPr>
                            <m:t>𝐵</m:t>
                          </m:r>
                        </m:e>
                      </m:acc>
                      <m:d>
                        <m:dPr>
                          <m:ctrlPr>
                            <a:rPr lang="en-US" altLang="zh-CN" sz="2000" b="0" i="1" smtClean="0">
                              <a:solidFill>
                                <a:srgbClr val="0000FF"/>
                              </a:solidFill>
                              <a:latin typeface="Cambria Math" panose="02040503050406030204" pitchFamily="18" charset="0"/>
                              <a:ea typeface="仿宋" panose="02010609060101010101" pitchFamily="49" charset="-122"/>
                              <a:cs typeface="Times New Roman" panose="02020603050405020304" pitchFamily="18" charset="0"/>
                            </a:rPr>
                          </m:ctrlPr>
                        </m:dPr>
                        <m:e>
                          <m:r>
                            <a:rPr lang="en-US" altLang="zh-CN" sz="2000" b="0" i="1" smtClean="0">
                              <a:solidFill>
                                <a:srgbClr val="C00000"/>
                              </a:solidFill>
                              <a:latin typeface="Cambria Math" panose="02040503050406030204" pitchFamily="18" charset="0"/>
                              <a:ea typeface="仿宋" panose="02010609060101010101" pitchFamily="49" charset="-122"/>
                              <a:cs typeface="Times New Roman" panose="02020603050405020304" pitchFamily="18" charset="0"/>
                            </a:rPr>
                            <m:t>𝑥</m:t>
                          </m:r>
                          <m:r>
                            <a:rPr lang="en-US" altLang="zh-CN" sz="2000" b="0" i="1" smtClean="0">
                              <a:solidFill>
                                <a:srgbClr val="C00000"/>
                              </a:solidFill>
                              <a:latin typeface="Cambria Math" panose="02040503050406030204" pitchFamily="18" charset="0"/>
                              <a:ea typeface="仿宋" panose="02010609060101010101" pitchFamily="49" charset="-122"/>
                              <a:cs typeface="Times New Roman" panose="02020603050405020304" pitchFamily="18" charset="0"/>
                            </a:rPr>
                            <m:t>,</m:t>
                          </m:r>
                          <m:r>
                            <a:rPr lang="en-US" altLang="zh-CN" sz="2000" b="0" i="1" smtClean="0">
                              <a:solidFill>
                                <a:srgbClr val="C00000"/>
                              </a:solidFill>
                              <a:latin typeface="Cambria Math" panose="02040503050406030204" pitchFamily="18" charset="0"/>
                              <a:ea typeface="仿宋" panose="02010609060101010101" pitchFamily="49" charset="-122"/>
                              <a:cs typeface="Times New Roman" panose="02020603050405020304" pitchFamily="18" charset="0"/>
                            </a:rPr>
                            <m:t>𝑦</m:t>
                          </m:r>
                          <m:r>
                            <a:rPr lang="en-US" altLang="zh-CN" sz="2000" b="0" i="1" smtClean="0">
                              <a:solidFill>
                                <a:schemeClr val="tx1"/>
                              </a:solidFill>
                              <a:latin typeface="Cambria Math" panose="02040503050406030204" pitchFamily="18" charset="0"/>
                              <a:ea typeface="仿宋" panose="02010609060101010101" pitchFamily="49" charset="-122"/>
                              <a:cs typeface="Times New Roman" panose="02020603050405020304" pitchFamily="18" charset="0"/>
                            </a:rPr>
                            <m:t>,</m:t>
                          </m:r>
                          <m:r>
                            <a:rPr lang="en-US" altLang="zh-CN" sz="2000" b="0" i="1" smtClean="0">
                              <a:solidFill>
                                <a:schemeClr val="tx1"/>
                              </a:solidFill>
                              <a:latin typeface="Cambria Math" panose="02040503050406030204" pitchFamily="18" charset="0"/>
                              <a:ea typeface="仿宋" panose="02010609060101010101" pitchFamily="49" charset="-122"/>
                              <a:cs typeface="Times New Roman" panose="02020603050405020304" pitchFamily="18" charset="0"/>
                            </a:rPr>
                            <m:t>𝑠</m:t>
                          </m:r>
                        </m:e>
                      </m:d>
                    </m:oMath>
                  </m:oMathPara>
                </a14:m>
                <a:endParaRPr lang="zh-CN" altLang="en-US" sz="2000">
                  <a:latin typeface="Times New Roman" panose="02020603050405020304" pitchFamily="18" charset="0"/>
                  <a:ea typeface="仿宋" panose="02010609060101010101" pitchFamily="49" charset="-122"/>
                  <a:cs typeface="Times New Roman" panose="02020603050405020304" pitchFamily="18" charset="0"/>
                </a:endParaRPr>
              </a:p>
            </p:txBody>
          </p:sp>
        </mc:Choice>
        <mc:Fallback>
          <p:sp>
            <p:nvSpPr>
              <p:cNvPr id="5" name="文本框 4">
                <a:extLst>
                  <a:ext uri="{FF2B5EF4-FFF2-40B4-BE49-F238E27FC236}">
                    <a16:creationId xmlns:a16="http://schemas.microsoft.com/office/drawing/2014/main" id="{37FDCE53-8A05-4FCC-9396-7476B08C728E}"/>
                  </a:ext>
                </a:extLst>
              </p:cNvPr>
              <p:cNvSpPr txBox="1">
                <a:spLocks noRot="1" noChangeAspect="1" noMove="1" noResize="1" noEditPoints="1" noAdjustHandles="1" noChangeArrowheads="1" noChangeShapeType="1" noTextEdit="1"/>
              </p:cNvSpPr>
              <p:nvPr/>
            </p:nvSpPr>
            <p:spPr>
              <a:xfrm>
                <a:off x="1522049" y="2486105"/>
                <a:ext cx="1060034" cy="448713"/>
              </a:xfrm>
              <a:prstGeom prst="rect">
                <a:avLst/>
              </a:prstGeom>
              <a:blipFill>
                <a:blip r:embed="rId6"/>
                <a:stretch>
                  <a:fillRect/>
                </a:stretch>
              </a:blipFill>
            </p:spPr>
            <p:txBody>
              <a:bodyPr/>
              <a:lstStyle/>
              <a:p>
                <a:r>
                  <a:rPr lang="zh-CN" altLang="en-US">
                    <a:noFill/>
                  </a:rPr>
                  <a:t> </a:t>
                </a:r>
              </a:p>
            </p:txBody>
          </p:sp>
        </mc:Fallback>
      </mc:AlternateContent>
      <p:sp>
        <p:nvSpPr>
          <p:cNvPr id="6" name="文本框 5">
            <a:extLst>
              <a:ext uri="{FF2B5EF4-FFF2-40B4-BE49-F238E27FC236}">
                <a16:creationId xmlns:a16="http://schemas.microsoft.com/office/drawing/2014/main" id="{9845D9BD-DB8E-4CD8-B61C-4C8D22B9E492}"/>
              </a:ext>
            </a:extLst>
          </p:cNvPr>
          <p:cNvSpPr txBox="1"/>
          <p:nvPr/>
        </p:nvSpPr>
        <p:spPr>
          <a:xfrm>
            <a:off x="3922710" y="2297970"/>
            <a:ext cx="5113403" cy="1235916"/>
          </a:xfrm>
          <a:prstGeom prst="rect">
            <a:avLst/>
          </a:prstGeom>
          <a:noFill/>
        </p:spPr>
        <p:txBody>
          <a:bodyPr wrap="square" rtlCol="0">
            <a:spAutoFit/>
          </a:bodyPr>
          <a:lstStyle/>
          <a:p>
            <a:pPr algn="just">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磁铁倾斜对自旋传输的影响可以分为：</a:t>
            </a:r>
            <a:endParaRPr lang="en-US" altLang="zh-CN" sz="200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30000"/>
              </a:lnSpc>
              <a:buFont typeface="Wingdings" panose="05000000000000000000" pitchFamily="2" charset="2"/>
              <a:buChar char="Ø"/>
            </a:pPr>
            <a:r>
              <a:rPr lang="zh-CN" altLang="en-US" sz="2000">
                <a:latin typeface="黑体" panose="02010609060101010101" pitchFamily="49" charset="-122"/>
                <a:ea typeface="黑体" panose="02010609060101010101" pitchFamily="49" charset="-122"/>
                <a:cs typeface="Times New Roman" panose="02020603050405020304" pitchFamily="18" charset="0"/>
              </a:rPr>
              <a:t>对</a:t>
            </a:r>
            <a:r>
              <a:rPr lang="zh-CN" altLang="en-US" sz="2000">
                <a:solidFill>
                  <a:srgbClr val="C00000"/>
                </a:solidFill>
                <a:latin typeface="黑体" panose="02010609060101010101" pitchFamily="49" charset="-122"/>
                <a:ea typeface="黑体" panose="02010609060101010101" pitchFamily="49" charset="-122"/>
                <a:cs typeface="Times New Roman" panose="02020603050405020304" pitchFamily="18" charset="0"/>
              </a:rPr>
              <a:t>横向运动</a:t>
            </a:r>
            <a:r>
              <a:rPr lang="en-US" altLang="zh-CN" sz="2000">
                <a:latin typeface="黑体" panose="02010609060101010101" pitchFamily="49" charset="-122"/>
                <a:ea typeface="黑体" panose="02010609060101010101" pitchFamily="49" charset="-122"/>
                <a:cs typeface="Times New Roman" panose="02020603050405020304" pitchFamily="18" charset="0"/>
              </a:rPr>
              <a:t>(</a:t>
            </a:r>
            <a:r>
              <a:rPr lang="zh-CN" altLang="en-US" sz="2000">
                <a:latin typeface="黑体" panose="02010609060101010101" pitchFamily="49" charset="-122"/>
                <a:ea typeface="黑体" panose="02010609060101010101" pitchFamily="49" charset="-122"/>
                <a:cs typeface="Times New Roman" panose="02020603050405020304" pitchFamily="18" charset="0"/>
              </a:rPr>
              <a:t>闭轨</a:t>
            </a:r>
            <a:r>
              <a:rPr lang="en-US" altLang="zh-CN" sz="2000">
                <a:latin typeface="黑体" panose="02010609060101010101" pitchFamily="49" charset="-122"/>
                <a:ea typeface="黑体" panose="02010609060101010101" pitchFamily="49" charset="-122"/>
                <a:cs typeface="Times New Roman" panose="02020603050405020304" pitchFamily="18" charset="0"/>
              </a:rPr>
              <a:t>)</a:t>
            </a:r>
            <a:r>
              <a:rPr lang="zh-CN" altLang="en-US" sz="2000">
                <a:latin typeface="黑体" panose="02010609060101010101" pitchFamily="49" charset="-122"/>
                <a:ea typeface="黑体" panose="02010609060101010101" pitchFamily="49" charset="-122"/>
                <a:cs typeface="Times New Roman" panose="02020603050405020304" pitchFamily="18" charset="0"/>
              </a:rPr>
              <a:t>的影响</a:t>
            </a:r>
            <a:r>
              <a:rPr lang="en-US" altLang="zh-CN" sz="2000">
                <a:solidFill>
                  <a:srgbClr val="C00000"/>
                </a:solidFill>
                <a:latin typeface="黑体" panose="02010609060101010101" pitchFamily="49" charset="-122"/>
                <a:ea typeface="黑体" panose="02010609060101010101" pitchFamily="49" charset="-122"/>
                <a:cs typeface="Times New Roman" panose="02020603050405020304" pitchFamily="18" charset="0"/>
              </a:rPr>
              <a:t>(</a:t>
            </a:r>
            <a:r>
              <a:rPr lang="zh-CN" altLang="en-US" sz="2000">
                <a:solidFill>
                  <a:srgbClr val="C00000"/>
                </a:solidFill>
                <a:latin typeface="黑体" panose="02010609060101010101" pitchFamily="49" charset="-122"/>
                <a:ea typeface="黑体" panose="02010609060101010101" pitchFamily="49" charset="-122"/>
                <a:cs typeface="Times New Roman" panose="02020603050405020304" pitchFamily="18" charset="0"/>
              </a:rPr>
              <a:t>非理想共振</a:t>
            </a:r>
            <a:r>
              <a:rPr lang="en-US" altLang="zh-CN" sz="2000">
                <a:solidFill>
                  <a:srgbClr val="C00000"/>
                </a:solidFill>
                <a:latin typeface="黑体" panose="02010609060101010101" pitchFamily="49" charset="-122"/>
                <a:ea typeface="黑体" panose="02010609060101010101" pitchFamily="49" charset="-122"/>
                <a:cs typeface="Times New Roman" panose="02020603050405020304" pitchFamily="18" charset="0"/>
              </a:rPr>
              <a:t>)</a:t>
            </a:r>
            <a:r>
              <a:rPr lang="zh-CN" altLang="en-US" sz="2000">
                <a:solidFill>
                  <a:srgbClr val="C00000"/>
                </a:solidFill>
                <a:latin typeface="黑体" panose="02010609060101010101" pitchFamily="49" charset="-122"/>
                <a:ea typeface="黑体" panose="02010609060101010101" pitchFamily="49" charset="-122"/>
                <a:cs typeface="Times New Roman" panose="02020603050405020304" pitchFamily="18" charset="0"/>
              </a:rPr>
              <a:t>√</a:t>
            </a:r>
            <a:endParaRPr lang="en-US" altLang="zh-CN" sz="2000">
              <a:solidFill>
                <a:srgbClr val="C00000"/>
              </a:solidFill>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30000"/>
              </a:lnSpc>
              <a:buFont typeface="Wingdings" panose="05000000000000000000" pitchFamily="2" charset="2"/>
              <a:buChar char="Ø"/>
            </a:pPr>
            <a:r>
              <a:rPr lang="zh-CN" altLang="en-US" sz="2000">
                <a:latin typeface="黑体" panose="02010609060101010101" pitchFamily="49" charset="-122"/>
                <a:ea typeface="黑体" panose="02010609060101010101" pitchFamily="49" charset="-122"/>
                <a:cs typeface="Times New Roman" panose="02020603050405020304" pitchFamily="18" charset="0"/>
              </a:rPr>
              <a:t>对</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自旋传输矩阵形式</a:t>
            </a:r>
            <a:r>
              <a:rPr lang="zh-CN" altLang="en-US" sz="2000">
                <a:latin typeface="黑体" panose="02010609060101010101" pitchFamily="49" charset="-122"/>
                <a:ea typeface="黑体" panose="02010609060101010101" pitchFamily="49" charset="-122"/>
                <a:cs typeface="Times New Roman" panose="02020603050405020304" pitchFamily="18" charset="0"/>
              </a:rPr>
              <a:t>的影响。</a:t>
            </a:r>
          </a:p>
        </p:txBody>
      </p:sp>
      <p:pic>
        <p:nvPicPr>
          <p:cNvPr id="7" name="图片 6">
            <a:extLst>
              <a:ext uri="{FF2B5EF4-FFF2-40B4-BE49-F238E27FC236}">
                <a16:creationId xmlns:a16="http://schemas.microsoft.com/office/drawing/2014/main" id="{DA1893CF-0EF8-4E14-9341-E1CB789D20B6}"/>
              </a:ext>
            </a:extLst>
          </p:cNvPr>
          <p:cNvPicPr>
            <a:picLocks noChangeAspect="1"/>
          </p:cNvPicPr>
          <p:nvPr/>
        </p:nvPicPr>
        <p:blipFill>
          <a:blip r:embed="rId7"/>
          <a:stretch>
            <a:fillRect/>
          </a:stretch>
        </p:blipFill>
        <p:spPr>
          <a:xfrm>
            <a:off x="423756" y="4683866"/>
            <a:ext cx="3265903" cy="1036533"/>
          </a:xfrm>
          <a:prstGeom prst="rect">
            <a:avLst/>
          </a:prstGeom>
        </p:spPr>
      </p:pic>
      <p:sp>
        <p:nvSpPr>
          <p:cNvPr id="8" name="文本框 7">
            <a:extLst>
              <a:ext uri="{FF2B5EF4-FFF2-40B4-BE49-F238E27FC236}">
                <a16:creationId xmlns:a16="http://schemas.microsoft.com/office/drawing/2014/main" id="{77143482-9092-4B75-8886-AB5ABD760539}"/>
              </a:ext>
            </a:extLst>
          </p:cNvPr>
          <p:cNvSpPr txBox="1"/>
          <p:nvPr/>
        </p:nvSpPr>
        <p:spPr>
          <a:xfrm>
            <a:off x="232099" y="3911993"/>
            <a:ext cx="3940471" cy="449418"/>
          </a:xfrm>
          <a:prstGeom prst="rect">
            <a:avLst/>
          </a:prstGeom>
          <a:noFill/>
        </p:spPr>
        <p:txBody>
          <a:bodyPr wrap="square" rtlCol="0">
            <a:spAutoFit/>
          </a:bodyPr>
          <a:lstStyle/>
          <a:p>
            <a:pPr algn="just">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四极铁绕</a:t>
            </a:r>
            <a:r>
              <a:rPr lang="en-US" altLang="zh-CN" sz="2000">
                <a:latin typeface="黑体" panose="02010609060101010101" pitchFamily="49" charset="-122"/>
                <a:ea typeface="黑体" panose="02010609060101010101" pitchFamily="49" charset="-122"/>
                <a:cs typeface="Times New Roman" panose="02020603050405020304" pitchFamily="18" charset="0"/>
              </a:rPr>
              <a:t>s</a:t>
            </a:r>
            <a:r>
              <a:rPr lang="zh-CN" altLang="en-US" sz="2000">
                <a:latin typeface="黑体" panose="02010609060101010101" pitchFamily="49" charset="-122"/>
                <a:ea typeface="黑体" panose="02010609060101010101" pitchFamily="49" charset="-122"/>
                <a:cs typeface="Times New Roman" panose="02020603050405020304" pitchFamily="18" charset="0"/>
              </a:rPr>
              <a:t>轴旋转</a:t>
            </a:r>
            <a:r>
              <a:rPr lang="en-US" altLang="zh-CN" sz="2000">
                <a:latin typeface="黑体" panose="02010609060101010101" pitchFamily="49" charset="-122"/>
                <a:ea typeface="黑体" panose="02010609060101010101" pitchFamily="49" charset="-122"/>
                <a:cs typeface="Times New Roman" panose="02020603050405020304" pitchFamily="18" charset="0"/>
              </a:rPr>
              <a:t>φ</a:t>
            </a:r>
            <a:r>
              <a:rPr lang="zh-CN" altLang="en-US" sz="2000">
                <a:latin typeface="黑体" panose="02010609060101010101" pitchFamily="49" charset="-122"/>
                <a:ea typeface="黑体" panose="02010609060101010101" pitchFamily="49" charset="-122"/>
                <a:cs typeface="Times New Roman" panose="02020603050405020304" pitchFamily="18" charset="0"/>
              </a:rPr>
              <a:t>角后的磁场：</a:t>
            </a:r>
          </a:p>
        </p:txBody>
      </p:sp>
      <p:pic>
        <p:nvPicPr>
          <p:cNvPr id="9" name="图片 8">
            <a:extLst>
              <a:ext uri="{FF2B5EF4-FFF2-40B4-BE49-F238E27FC236}">
                <a16:creationId xmlns:a16="http://schemas.microsoft.com/office/drawing/2014/main" id="{D8D88D49-1D5D-4F5B-AAE8-DFB351153311}"/>
              </a:ext>
            </a:extLst>
          </p:cNvPr>
          <p:cNvPicPr>
            <a:picLocks noChangeAspect="1"/>
          </p:cNvPicPr>
          <p:nvPr/>
        </p:nvPicPr>
        <p:blipFill>
          <a:blip r:embed="rId8"/>
          <a:stretch>
            <a:fillRect/>
          </a:stretch>
        </p:blipFill>
        <p:spPr>
          <a:xfrm>
            <a:off x="4376621" y="4256677"/>
            <a:ext cx="4343623" cy="2216264"/>
          </a:xfrm>
          <a:prstGeom prst="rect">
            <a:avLst/>
          </a:prstGeom>
        </p:spPr>
      </p:pic>
      <p:sp>
        <p:nvSpPr>
          <p:cNvPr id="56" name="文本框 55">
            <a:extLst>
              <a:ext uri="{FF2B5EF4-FFF2-40B4-BE49-F238E27FC236}">
                <a16:creationId xmlns:a16="http://schemas.microsoft.com/office/drawing/2014/main" id="{D23D18D9-D604-4C02-B413-3B27FB221701}"/>
              </a:ext>
            </a:extLst>
          </p:cNvPr>
          <p:cNvSpPr txBox="1"/>
          <p:nvPr/>
        </p:nvSpPr>
        <p:spPr>
          <a:xfrm>
            <a:off x="4376621" y="3883962"/>
            <a:ext cx="4032570" cy="435697"/>
          </a:xfrm>
          <a:prstGeom prst="rect">
            <a:avLst/>
          </a:prstGeom>
          <a:noFill/>
        </p:spPr>
        <p:txBody>
          <a:bodyPr wrap="square" rtlCol="0">
            <a:spAutoFit/>
          </a:bodyPr>
          <a:lstStyle/>
          <a:p>
            <a:pPr algn="just">
              <a:lnSpc>
                <a:spcPct val="130000"/>
              </a:lnSpc>
            </a:pP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自旋传输矩阵的形式</a:t>
            </a:r>
            <a:r>
              <a:rPr lang="zh-CN" altLang="en-US" sz="2000">
                <a:latin typeface="黑体" panose="02010609060101010101" pitchFamily="49" charset="-122"/>
                <a:ea typeface="黑体" panose="02010609060101010101" pitchFamily="49" charset="-122"/>
                <a:cs typeface="Times New Roman" panose="02020603050405020304" pitchFamily="18" charset="0"/>
              </a:rPr>
              <a:t>相应的变化为：</a:t>
            </a:r>
          </a:p>
        </p:txBody>
      </p:sp>
    </p:spTree>
    <p:extLst>
      <p:ext uri="{BB962C8B-B14F-4D97-AF65-F5344CB8AC3E}">
        <p14:creationId xmlns:p14="http://schemas.microsoft.com/office/powerpoint/2010/main" val="3412277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3">
            <a:extLst>
              <a:ext uri="{FF2B5EF4-FFF2-40B4-BE49-F238E27FC236}">
                <a16:creationId xmlns:a16="http://schemas.microsoft.com/office/drawing/2014/main" id="{2452193D-6868-4984-9B68-86C1E402EF5C}"/>
              </a:ext>
            </a:extLst>
          </p:cNvPr>
          <p:cNvSpPr txBox="1">
            <a:spLocks/>
          </p:cNvSpPr>
          <p:nvPr/>
        </p:nvSpPr>
        <p:spPr>
          <a:xfrm>
            <a:off x="1" y="133351"/>
            <a:ext cx="4983479" cy="6463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2000"/>
              </a:spcBef>
              <a:buClr>
                <a:srgbClr val="B739B9"/>
              </a:buClr>
            </a:pPr>
            <a:r>
              <a:rPr lang="en-US" altLang="zh-CN" sz="3200">
                <a:latin typeface="Times New Roman" panose="02020603050405020304" pitchFamily="18" charset="0"/>
                <a:ea typeface="宋体" panose="02010600030101010101" pitchFamily="2" charset="-122"/>
                <a:cs typeface="Times New Roman" panose="02020603050405020304" pitchFamily="18" charset="0"/>
              </a:rPr>
              <a:t>The non-linear resonances</a:t>
            </a:r>
          </a:p>
        </p:txBody>
      </p:sp>
      <p:sp>
        <p:nvSpPr>
          <p:cNvPr id="5" name="文本框 4">
            <a:extLst>
              <a:ext uri="{FF2B5EF4-FFF2-40B4-BE49-F238E27FC236}">
                <a16:creationId xmlns:a16="http://schemas.microsoft.com/office/drawing/2014/main" id="{88A26EA7-759C-4981-B2CE-4147E2657964}"/>
              </a:ext>
            </a:extLst>
          </p:cNvPr>
          <p:cNvSpPr txBox="1"/>
          <p:nvPr/>
        </p:nvSpPr>
        <p:spPr>
          <a:xfrm>
            <a:off x="348656" y="1006498"/>
            <a:ext cx="8367747" cy="452496"/>
          </a:xfrm>
          <a:prstGeom prst="rect">
            <a:avLst/>
          </a:prstGeom>
          <a:noFill/>
        </p:spPr>
        <p:txBody>
          <a:bodyPr wrap="square" rtlCol="0">
            <a:spAutoFit/>
          </a:bodyPr>
          <a:lstStyle/>
          <a:p>
            <a:pPr algn="ctr">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非线性共振是由二四极铁的高阶场引起的退极化共振</a:t>
            </a:r>
          </a:p>
        </p:txBody>
      </p:sp>
      <p:pic>
        <p:nvPicPr>
          <p:cNvPr id="6" name="图片 5">
            <a:extLst>
              <a:ext uri="{FF2B5EF4-FFF2-40B4-BE49-F238E27FC236}">
                <a16:creationId xmlns:a16="http://schemas.microsoft.com/office/drawing/2014/main" id="{BC3BD6F1-1EAD-45D0-A323-1EF06BB80C37}"/>
              </a:ext>
            </a:extLst>
          </p:cNvPr>
          <p:cNvPicPr>
            <a:picLocks noChangeAspect="1"/>
          </p:cNvPicPr>
          <p:nvPr/>
        </p:nvPicPr>
        <p:blipFill>
          <a:blip r:embed="rId3"/>
          <a:stretch>
            <a:fillRect/>
          </a:stretch>
        </p:blipFill>
        <p:spPr>
          <a:xfrm>
            <a:off x="1732912" y="2083654"/>
            <a:ext cx="5283472" cy="895396"/>
          </a:xfrm>
          <a:prstGeom prst="rect">
            <a:avLst/>
          </a:prstGeom>
        </p:spPr>
      </p:pic>
      <p:grpSp>
        <p:nvGrpSpPr>
          <p:cNvPr id="14" name="组合 13">
            <a:extLst>
              <a:ext uri="{FF2B5EF4-FFF2-40B4-BE49-F238E27FC236}">
                <a16:creationId xmlns:a16="http://schemas.microsoft.com/office/drawing/2014/main" id="{C1D4A7B8-D8DA-473B-869D-D6D85942E3FC}"/>
              </a:ext>
            </a:extLst>
          </p:cNvPr>
          <p:cNvGrpSpPr/>
          <p:nvPr/>
        </p:nvGrpSpPr>
        <p:grpSpPr>
          <a:xfrm>
            <a:off x="228377" y="3746418"/>
            <a:ext cx="4343623" cy="2034384"/>
            <a:chOff x="469041" y="3517578"/>
            <a:chExt cx="4343623" cy="2034384"/>
          </a:xfrm>
        </p:grpSpPr>
        <p:pic>
          <p:nvPicPr>
            <p:cNvPr id="7" name="图片 6">
              <a:extLst>
                <a:ext uri="{FF2B5EF4-FFF2-40B4-BE49-F238E27FC236}">
                  <a16:creationId xmlns:a16="http://schemas.microsoft.com/office/drawing/2014/main" id="{B320B621-47F3-4397-AA1B-F01CBB677CB6}"/>
                </a:ext>
              </a:extLst>
            </p:cNvPr>
            <p:cNvPicPr>
              <a:picLocks noChangeAspect="1"/>
            </p:cNvPicPr>
            <p:nvPr/>
          </p:nvPicPr>
          <p:blipFill>
            <a:blip r:embed="rId4"/>
            <a:stretch>
              <a:fillRect/>
            </a:stretch>
          </p:blipFill>
          <p:spPr>
            <a:xfrm>
              <a:off x="1377880" y="3517578"/>
              <a:ext cx="2730640" cy="844593"/>
            </a:xfrm>
            <a:prstGeom prst="rect">
              <a:avLst/>
            </a:prstGeom>
          </p:spPr>
        </p:pic>
        <p:pic>
          <p:nvPicPr>
            <p:cNvPr id="12" name="图片 11">
              <a:extLst>
                <a:ext uri="{FF2B5EF4-FFF2-40B4-BE49-F238E27FC236}">
                  <a16:creationId xmlns:a16="http://schemas.microsoft.com/office/drawing/2014/main" id="{761463EB-0381-4CCB-815B-03E461BAFD7C}"/>
                </a:ext>
              </a:extLst>
            </p:cNvPr>
            <p:cNvPicPr>
              <a:picLocks noChangeAspect="1"/>
            </p:cNvPicPr>
            <p:nvPr/>
          </p:nvPicPr>
          <p:blipFill rotWithShape="1">
            <a:blip r:embed="rId5"/>
            <a:srcRect t="40942"/>
            <a:stretch/>
          </p:blipFill>
          <p:spPr>
            <a:xfrm>
              <a:off x="469041" y="4243079"/>
              <a:ext cx="4343623" cy="1308883"/>
            </a:xfrm>
            <a:prstGeom prst="rect">
              <a:avLst/>
            </a:prstGeom>
          </p:spPr>
        </p:pic>
      </p:grpSp>
      <p:grpSp>
        <p:nvGrpSpPr>
          <p:cNvPr id="9" name="组合 8">
            <a:extLst>
              <a:ext uri="{FF2B5EF4-FFF2-40B4-BE49-F238E27FC236}">
                <a16:creationId xmlns:a16="http://schemas.microsoft.com/office/drawing/2014/main" id="{CA1653B5-0326-482D-9836-4F759A8AE73C}"/>
              </a:ext>
            </a:extLst>
          </p:cNvPr>
          <p:cNvGrpSpPr/>
          <p:nvPr/>
        </p:nvGrpSpPr>
        <p:grpSpPr>
          <a:xfrm>
            <a:off x="4572000" y="3746418"/>
            <a:ext cx="4343623" cy="2021684"/>
            <a:chOff x="4532529" y="3530278"/>
            <a:chExt cx="4343623" cy="2021684"/>
          </a:xfrm>
        </p:grpSpPr>
        <p:pic>
          <p:nvPicPr>
            <p:cNvPr id="8" name="图片 7">
              <a:extLst>
                <a:ext uri="{FF2B5EF4-FFF2-40B4-BE49-F238E27FC236}">
                  <a16:creationId xmlns:a16="http://schemas.microsoft.com/office/drawing/2014/main" id="{83ED3475-4761-497C-97E8-0303C20E7D7E}"/>
                </a:ext>
              </a:extLst>
            </p:cNvPr>
            <p:cNvPicPr>
              <a:picLocks noChangeAspect="1"/>
            </p:cNvPicPr>
            <p:nvPr/>
          </p:nvPicPr>
          <p:blipFill>
            <a:blip r:embed="rId6"/>
            <a:stretch>
              <a:fillRect/>
            </a:stretch>
          </p:blipFill>
          <p:spPr>
            <a:xfrm>
              <a:off x="5177732" y="3530278"/>
              <a:ext cx="2959252" cy="819192"/>
            </a:xfrm>
            <a:prstGeom prst="rect">
              <a:avLst/>
            </a:prstGeom>
          </p:spPr>
        </p:pic>
        <p:pic>
          <p:nvPicPr>
            <p:cNvPr id="13" name="图片 12">
              <a:extLst>
                <a:ext uri="{FF2B5EF4-FFF2-40B4-BE49-F238E27FC236}">
                  <a16:creationId xmlns:a16="http://schemas.microsoft.com/office/drawing/2014/main" id="{CD24E337-82B7-4779-870F-98C9BA996D89}"/>
                </a:ext>
              </a:extLst>
            </p:cNvPr>
            <p:cNvPicPr>
              <a:picLocks noChangeAspect="1"/>
            </p:cNvPicPr>
            <p:nvPr/>
          </p:nvPicPr>
          <p:blipFill rotWithShape="1">
            <a:blip r:embed="rId5"/>
            <a:srcRect t="40942"/>
            <a:stretch/>
          </p:blipFill>
          <p:spPr>
            <a:xfrm>
              <a:off x="4532529" y="4243079"/>
              <a:ext cx="4343623" cy="1308883"/>
            </a:xfrm>
            <a:prstGeom prst="rect">
              <a:avLst/>
            </a:prstGeom>
          </p:spPr>
        </p:pic>
      </p:grpSp>
      <p:sp>
        <p:nvSpPr>
          <p:cNvPr id="15" name="文本框 14">
            <a:extLst>
              <a:ext uri="{FF2B5EF4-FFF2-40B4-BE49-F238E27FC236}">
                <a16:creationId xmlns:a16="http://schemas.microsoft.com/office/drawing/2014/main" id="{BC0383D8-DC6E-4345-9F37-35B063CAA519}"/>
              </a:ext>
            </a:extLst>
          </p:cNvPr>
          <p:cNvSpPr txBox="1"/>
          <p:nvPr/>
        </p:nvSpPr>
        <p:spPr>
          <a:xfrm>
            <a:off x="217087" y="1592559"/>
            <a:ext cx="4611471" cy="449418"/>
          </a:xfrm>
          <a:prstGeom prst="rect">
            <a:avLst/>
          </a:prstGeom>
          <a:noFill/>
        </p:spPr>
        <p:txBody>
          <a:bodyPr wrap="square" rtlCol="0">
            <a:spAutoFit/>
          </a:bodyPr>
          <a:lstStyle/>
          <a:p>
            <a:pPr algn="just">
              <a:lnSpc>
                <a:spcPct val="130000"/>
              </a:lnSpc>
            </a:pPr>
            <a:r>
              <a:rPr lang="zh-CN" altLang="en-US" sz="2000">
                <a:latin typeface="Times New Roman" panose="02020603050405020304" pitchFamily="18" charset="0"/>
                <a:ea typeface="黑体" panose="02010609060101010101" pitchFamily="49" charset="-122"/>
                <a:cs typeface="Times New Roman" panose="02020603050405020304" pitchFamily="18" charset="0"/>
              </a:rPr>
              <a:t>高阶场对</a:t>
            </a:r>
            <a:r>
              <a:rPr lang="zh-CN" altLang="en-US" sz="200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横向运动</a:t>
            </a:r>
            <a:r>
              <a:rPr lang="zh-CN" altLang="en-US" sz="2000">
                <a:latin typeface="Times New Roman" panose="02020603050405020304" pitchFamily="18" charset="0"/>
                <a:ea typeface="黑体" panose="02010609060101010101" pitchFamily="49" charset="-122"/>
                <a:cs typeface="Times New Roman" panose="02020603050405020304" pitchFamily="18" charset="0"/>
              </a:rPr>
              <a:t>的影响：</a:t>
            </a:r>
            <a:r>
              <a:rPr lang="en-US" altLang="zh-CN" sz="2000">
                <a:latin typeface="Times New Roman" panose="02020603050405020304" pitchFamily="18" charset="0"/>
                <a:ea typeface="黑体" panose="02010609060101010101" pitchFamily="49" charset="-122"/>
                <a:cs typeface="Times New Roman" panose="02020603050405020304" pitchFamily="18" charset="0"/>
              </a:rPr>
              <a:t>SixTrack</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6" name="文本框 15">
            <a:extLst>
              <a:ext uri="{FF2B5EF4-FFF2-40B4-BE49-F238E27FC236}">
                <a16:creationId xmlns:a16="http://schemas.microsoft.com/office/drawing/2014/main" id="{5BC0EAEA-4B4A-4004-838D-407D47098171}"/>
              </a:ext>
            </a:extLst>
          </p:cNvPr>
          <p:cNvSpPr txBox="1"/>
          <p:nvPr/>
        </p:nvSpPr>
        <p:spPr>
          <a:xfrm>
            <a:off x="217087" y="3195938"/>
            <a:ext cx="3276053" cy="449418"/>
          </a:xfrm>
          <a:prstGeom prst="rect">
            <a:avLst/>
          </a:prstGeom>
          <a:noFill/>
        </p:spPr>
        <p:txBody>
          <a:bodyPr wrap="square" rtlCol="0">
            <a:spAutoFit/>
          </a:bodyPr>
          <a:lstStyle/>
          <a:p>
            <a:pPr algn="just">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高阶场对应的</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自旋传输矩阵</a:t>
            </a:r>
            <a:r>
              <a:rPr lang="zh-CN" altLang="en-US" sz="2000">
                <a:latin typeface="黑体" panose="02010609060101010101" pitchFamily="49" charset="-122"/>
                <a:ea typeface="黑体" panose="02010609060101010101" pitchFamily="49" charset="-122"/>
                <a:cs typeface="Times New Roman" panose="02020603050405020304" pitchFamily="18" charset="0"/>
              </a:rPr>
              <a:t>：</a:t>
            </a:r>
          </a:p>
        </p:txBody>
      </p:sp>
      <p:sp>
        <p:nvSpPr>
          <p:cNvPr id="17" name="文本框 16">
            <a:extLst>
              <a:ext uri="{FF2B5EF4-FFF2-40B4-BE49-F238E27FC236}">
                <a16:creationId xmlns:a16="http://schemas.microsoft.com/office/drawing/2014/main" id="{780B1BAF-D764-408A-B679-81717236A5C2}"/>
              </a:ext>
            </a:extLst>
          </p:cNvPr>
          <p:cNvSpPr txBox="1"/>
          <p:nvPr/>
        </p:nvSpPr>
        <p:spPr>
          <a:xfrm>
            <a:off x="221798" y="6028407"/>
            <a:ext cx="5183793" cy="452496"/>
          </a:xfrm>
          <a:prstGeom prst="rect">
            <a:avLst/>
          </a:prstGeom>
          <a:noFill/>
        </p:spPr>
        <p:txBody>
          <a:bodyPr wrap="square" rtlCol="0">
            <a:spAutoFit/>
          </a:bodyPr>
          <a:lstStyle/>
          <a:p>
            <a:pPr algn="just">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高阶场的大小来源于磁铁样机的测磁数据</a:t>
            </a:r>
          </a:p>
        </p:txBody>
      </p:sp>
    </p:spTree>
    <p:extLst>
      <p:ext uri="{BB962C8B-B14F-4D97-AF65-F5344CB8AC3E}">
        <p14:creationId xmlns:p14="http://schemas.microsoft.com/office/powerpoint/2010/main" val="937102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idx="4294967295"/>
          </p:nvPr>
        </p:nvSpPr>
        <p:spPr>
          <a:xfrm>
            <a:off x="0" y="67134"/>
            <a:ext cx="8663939" cy="646332"/>
          </a:xfrm>
        </p:spPr>
        <p:txBody>
          <a:bodyPr>
            <a:normAutofit fontScale="90000"/>
          </a:bodyPr>
          <a:lstStyle/>
          <a:p>
            <a:pPr>
              <a:lnSpc>
                <a:spcPct val="150000"/>
              </a:lnSpc>
              <a:spcBef>
                <a:spcPts val="2000"/>
              </a:spcBef>
              <a:buClr>
                <a:srgbClr val="B739B9"/>
              </a:buClr>
            </a:pPr>
            <a:r>
              <a:rPr lang="en-US" altLang="zh-CN" sz="3200">
                <a:latin typeface="Times New Roman" panose="02020603050405020304" pitchFamily="18" charset="0"/>
                <a:ea typeface="宋体" panose="02010600030101010101" pitchFamily="2" charset="-122"/>
                <a:cs typeface="Times New Roman" panose="02020603050405020304" pitchFamily="18" charset="0"/>
              </a:rPr>
              <a:t>The </a:t>
            </a:r>
            <a:r>
              <a:rPr lang="en-US" altLang="zh-CN" sz="3200">
                <a:latin typeface="Times New Roman" panose="02020603050405020304" pitchFamily="18" charset="0"/>
                <a:ea typeface="仿宋" panose="02010609060101010101" pitchFamily="49" charset="-122"/>
                <a:cs typeface="Times New Roman" panose="02020603050405020304" pitchFamily="18" charset="0"/>
              </a:rPr>
              <a:t>snake resonances</a:t>
            </a:r>
            <a:endParaRPr lang="en-US" altLang="zh-CN" sz="3200">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A7F2185D-6CBA-4E28-AB4B-A39471016014}"/>
              </a:ext>
            </a:extLst>
          </p:cNvPr>
          <p:cNvSpPr txBox="1"/>
          <p:nvPr/>
        </p:nvSpPr>
        <p:spPr>
          <a:xfrm>
            <a:off x="171039" y="973606"/>
            <a:ext cx="7084956" cy="435697"/>
          </a:xfrm>
          <a:prstGeom prst="rect">
            <a:avLst/>
          </a:prstGeom>
          <a:noFill/>
        </p:spPr>
        <p:txBody>
          <a:bodyPr wrap="square" rtlCol="0">
            <a:spAutoFit/>
          </a:bodyPr>
          <a:lstStyle/>
          <a:p>
            <a:pPr algn="just">
              <a:lnSpc>
                <a:spcPct val="130000"/>
              </a:lnSpc>
            </a:pPr>
            <a:r>
              <a:rPr lang="zh-CN" altLang="en-US" sz="2000">
                <a:latin typeface="黑体" panose="02010609060101010101" pitchFamily="49" charset="-122"/>
                <a:ea typeface="黑体" panose="02010609060101010101" pitchFamily="49" charset="-122"/>
                <a:cs typeface="Times New Roman" panose="02020603050405020304" pitchFamily="18" charset="0"/>
              </a:rPr>
              <a:t>西伯利亚蛇共振是由西伯利亚蛇本身引入的退极化共振</a:t>
            </a:r>
          </a:p>
        </p:txBody>
      </p:sp>
      <p:sp>
        <p:nvSpPr>
          <p:cNvPr id="8" name="文本框 7">
            <a:extLst>
              <a:ext uri="{FF2B5EF4-FFF2-40B4-BE49-F238E27FC236}">
                <a16:creationId xmlns:a16="http://schemas.microsoft.com/office/drawing/2014/main" id="{EBAAFFA5-072E-4E1B-AD37-5BC982544B03}"/>
              </a:ext>
            </a:extLst>
          </p:cNvPr>
          <p:cNvSpPr txBox="1"/>
          <p:nvPr/>
        </p:nvSpPr>
        <p:spPr>
          <a:xfrm>
            <a:off x="223666" y="1508544"/>
            <a:ext cx="1210429" cy="449418"/>
          </a:xfrm>
          <a:prstGeom prst="rect">
            <a:avLst/>
          </a:prstGeom>
          <a:noFill/>
        </p:spPr>
        <p:txBody>
          <a:bodyPr wrap="square" rtlCol="0">
            <a:spAutoFit/>
          </a:bodyPr>
          <a:lstStyle/>
          <a:p>
            <a:pPr algn="just">
              <a:lnSpc>
                <a:spcPct val="130000"/>
              </a:lnSpc>
            </a:pPr>
            <a:r>
              <a:rPr lang="zh-CN" altLang="en-US" sz="2000">
                <a:latin typeface="Times New Roman" panose="02020603050405020304" pitchFamily="18" charset="0"/>
                <a:ea typeface="黑体" panose="02010609060101010101" pitchFamily="49" charset="-122"/>
                <a:cs typeface="Times New Roman" panose="02020603050405020304" pitchFamily="18" charset="0"/>
              </a:rPr>
              <a:t>共振条件：</a:t>
            </a:r>
          </a:p>
        </p:txBody>
      </p:sp>
      <mc:AlternateContent xmlns:mc="http://schemas.openxmlformats.org/markup-compatibility/2006">
        <mc:Choice xmlns:a14="http://schemas.microsoft.com/office/drawing/2010/main" Requires="a14">
          <p:sp>
            <p:nvSpPr>
              <p:cNvPr id="9" name="文本框 8">
                <a:extLst>
                  <a:ext uri="{FF2B5EF4-FFF2-40B4-BE49-F238E27FC236}">
                    <a16:creationId xmlns:a16="http://schemas.microsoft.com/office/drawing/2014/main" id="{8F826AAD-A3B3-4D64-B843-8160D5F033B3}"/>
                  </a:ext>
                </a:extLst>
              </p:cNvPr>
              <p:cNvSpPr txBox="1"/>
              <p:nvPr/>
            </p:nvSpPr>
            <p:spPr>
              <a:xfrm>
                <a:off x="1507398" y="1531247"/>
                <a:ext cx="1813766" cy="430887"/>
              </a:xfrm>
              <a:prstGeom prst="rect">
                <a:avLst/>
              </a:prstGeom>
              <a:noFill/>
            </p:spPr>
            <p:txBody>
              <a:bodyPr wrap="none" lIns="0" tIns="0" rIns="0" bIns="0" rtlCol="0">
                <a:spAutoFit/>
              </a:bodyPr>
              <a:lstStyle/>
              <a:p>
                <a:pPr algn="just">
                  <a:lnSpc>
                    <a:spcPct val="130000"/>
                  </a:lnSpc>
                </a:pPr>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𝑣</m:t>
                          </m:r>
                        </m:e>
                        <m: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𝑠𝑝𝑖𝑛</m:t>
                          </m:r>
                        </m:sub>
                      </m:s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𝑘</m:t>
                      </m:r>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m:t>
                      </m:r>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𝑙</m:t>
                      </m:r>
                      <m:sSub>
                        <m:sSubPr>
                          <m:ctrlP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𝑣</m:t>
                          </m:r>
                        </m:e>
                        <m:sub>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𝑦</m:t>
                          </m:r>
                        </m:sub>
                      </m:sSub>
                    </m:oMath>
                  </m:oMathPara>
                </a14:m>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p:txBody>
          </p:sp>
        </mc:Choice>
        <mc:Fallback>
          <p:sp>
            <p:nvSpPr>
              <p:cNvPr id="9" name="文本框 8">
                <a:extLst>
                  <a:ext uri="{FF2B5EF4-FFF2-40B4-BE49-F238E27FC236}">
                    <a16:creationId xmlns:a16="http://schemas.microsoft.com/office/drawing/2014/main" id="{8F826AAD-A3B3-4D64-B843-8160D5F033B3}"/>
                  </a:ext>
                </a:extLst>
              </p:cNvPr>
              <p:cNvSpPr txBox="1">
                <a:spLocks noRot="1" noChangeAspect="1" noMove="1" noResize="1" noEditPoints="1" noAdjustHandles="1" noChangeArrowheads="1" noChangeShapeType="1" noTextEdit="1"/>
              </p:cNvSpPr>
              <p:nvPr/>
            </p:nvSpPr>
            <p:spPr>
              <a:xfrm>
                <a:off x="1507398" y="1531247"/>
                <a:ext cx="1813766" cy="430887"/>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0" name="文本框 9">
                <a:extLst>
                  <a:ext uri="{FF2B5EF4-FFF2-40B4-BE49-F238E27FC236}">
                    <a16:creationId xmlns:a16="http://schemas.microsoft.com/office/drawing/2014/main" id="{6C3E9902-5CF3-458C-A98B-F79458AE43D9}"/>
                  </a:ext>
                </a:extLst>
              </p:cNvPr>
              <p:cNvSpPr txBox="1"/>
              <p:nvPr/>
            </p:nvSpPr>
            <p:spPr>
              <a:xfrm>
                <a:off x="241359" y="2145392"/>
                <a:ext cx="4430564" cy="498983"/>
              </a:xfrm>
              <a:prstGeom prst="rect">
                <a:avLst/>
              </a:prstGeom>
              <a:noFill/>
            </p:spPr>
            <p:txBody>
              <a:bodyPr wrap="square" rtlCol="0">
                <a:spAutoFit/>
              </a:bodyPr>
              <a:lstStyle/>
              <a:p>
                <a:pPr algn="just">
                  <a:lnSpc>
                    <a:spcPct val="130000"/>
                  </a:lnSpc>
                </a:pPr>
                <a:r>
                  <a:rPr lang="zh-CN" altLang="en-US" sz="200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000">
                    <a:ea typeface="黑体" panose="02010609060101010101" pitchFamily="49" charset="-122"/>
                    <a:cs typeface="Times New Roman" panose="02020603050405020304" pitchFamily="18" charset="0"/>
                  </a:rPr>
                  <a:t> </a:t>
                </a:r>
                <a14:m>
                  <m:oMath xmlns:m="http://schemas.openxmlformats.org/officeDocument/2006/math">
                    <m:r>
                      <a:rPr lang="en-US" altLang="zh-CN" sz="2000" i="1">
                        <a:latin typeface="Cambria Math" panose="02040503050406030204" pitchFamily="18" charset="0"/>
                        <a:ea typeface="黑体" panose="02010609060101010101" pitchFamily="49" charset="-122"/>
                        <a:cs typeface="Times New Roman" panose="02020603050405020304" pitchFamily="18" charset="0"/>
                      </a:rPr>
                      <m:t>𝑘</m:t>
                    </m:r>
                  </m:oMath>
                </a14:m>
                <a:r>
                  <a:rPr lang="zh-CN" altLang="en-US" sz="2000">
                    <a:latin typeface="Times New Roman" panose="02020603050405020304" pitchFamily="18" charset="0"/>
                    <a:ea typeface="黑体" panose="02010609060101010101" pitchFamily="49" charset="-122"/>
                    <a:cs typeface="Times New Roman" panose="02020603050405020304" pitchFamily="18" charset="0"/>
                  </a:rPr>
                  <a:t>和</a:t>
                </a:r>
                <a14:m>
                  <m:oMath xmlns:m="http://schemas.openxmlformats.org/officeDocument/2006/math">
                    <m:r>
                      <a:rPr lang="en-US" altLang="zh-CN" sz="2000" i="1">
                        <a:latin typeface="Cambria Math" panose="02040503050406030204" pitchFamily="18" charset="0"/>
                        <a:ea typeface="Cambria Math" panose="02040503050406030204" pitchFamily="18" charset="0"/>
                        <a:cs typeface="Times New Roman" panose="02020603050405020304" pitchFamily="18" charset="0"/>
                      </a:rPr>
                      <m:t>𝑙</m:t>
                    </m:r>
                  </m:oMath>
                </a14:m>
                <a:r>
                  <a:rPr lang="en-US" altLang="zh-CN" sz="2000">
                    <a:latin typeface="Times New Roman" panose="02020603050405020304" pitchFamily="18" charset="0"/>
                    <a:ea typeface="黑体" panose="02010609060101010101" pitchFamily="49" charset="-122"/>
                    <a:cs typeface="Times New Roman" panose="02020603050405020304" pitchFamily="18" charset="0"/>
                  </a:rPr>
                  <a:t>(</a:t>
                </a:r>
                <a14:m>
                  <m:oMath xmlns:m="http://schemas.openxmlformats.org/officeDocument/2006/math">
                    <m:r>
                      <a:rPr lang="en-US" altLang="zh-CN" sz="2000" i="1">
                        <a:latin typeface="Cambria Math" panose="02040503050406030204" pitchFamily="18" charset="0"/>
                        <a:ea typeface="Cambria Math" panose="02040503050406030204" pitchFamily="18" charset="0"/>
                        <a:cs typeface="Times New Roman" panose="02020603050405020304" pitchFamily="18" charset="0"/>
                      </a:rPr>
                      <m:t>𝑙</m:t>
                    </m:r>
                    <m:r>
                      <a:rPr lang="en-US" altLang="zh-CN" sz="2000" i="1">
                        <a:latin typeface="Cambria Math" panose="02040503050406030204" pitchFamily="18" charset="0"/>
                        <a:ea typeface="Cambria Math" panose="02040503050406030204" pitchFamily="18" charset="0"/>
                        <a:cs typeface="Times New Roman" panose="02020603050405020304" pitchFamily="18" charset="0"/>
                      </a:rPr>
                      <m:t> </m:t>
                    </m:r>
                  </m:oMath>
                </a14:m>
                <a:r>
                  <a:rPr lang="en-US" altLang="zh-CN" sz="2000">
                    <a:latin typeface="Times New Roman" panose="02020603050405020304" pitchFamily="18" charset="0"/>
                    <a:ea typeface="黑体" panose="02010609060101010101" pitchFamily="49" charset="-122"/>
                    <a:cs typeface="Times New Roman" panose="02020603050405020304" pitchFamily="18" charset="0"/>
                  </a:rPr>
                  <a:t>&gt;1)</a:t>
                </a:r>
                <a:r>
                  <a:rPr lang="zh-CN" altLang="en-US" sz="2000">
                    <a:latin typeface="Times New Roman" panose="02020603050405020304" pitchFamily="18" charset="0"/>
                    <a:ea typeface="黑体" panose="02010609060101010101" pitchFamily="49" charset="-122"/>
                    <a:cs typeface="Times New Roman" panose="02020603050405020304" pitchFamily="18" charset="0"/>
                  </a:rPr>
                  <a:t>是整数，</a:t>
                </a:r>
                <a:r>
                  <a:rPr lang="en-US" altLang="zh-CN" sz="2000">
                    <a:ea typeface="Cambria Math" panose="02040503050406030204" pitchFamily="18" charset="0"/>
                    <a:cs typeface="Times New Roman" panose="02020603050405020304" pitchFamily="18" charset="0"/>
                  </a:rPr>
                  <a:t> </a:t>
                </a:r>
                <a14:m>
                  <m:oMath xmlns:m="http://schemas.openxmlformats.org/officeDocument/2006/math">
                    <m:sSub>
                      <m:sSubPr>
                        <m:ctrlPr>
                          <a:rPr lang="en-US" altLang="zh-CN" sz="2000"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i="1">
                            <a:latin typeface="Cambria Math" panose="02040503050406030204" pitchFamily="18" charset="0"/>
                            <a:ea typeface="Cambria Math" panose="02040503050406030204" pitchFamily="18" charset="0"/>
                            <a:cs typeface="Times New Roman" panose="02020603050405020304" pitchFamily="18" charset="0"/>
                          </a:rPr>
                          <m:t>𝑣</m:t>
                        </m:r>
                      </m:e>
                      <m:sub>
                        <m:r>
                          <a:rPr lang="en-US" altLang="zh-CN" sz="2000" i="1">
                            <a:latin typeface="Cambria Math" panose="02040503050406030204" pitchFamily="18" charset="0"/>
                            <a:ea typeface="Cambria Math" panose="02040503050406030204" pitchFamily="18" charset="0"/>
                            <a:cs typeface="Times New Roman" panose="02020603050405020304" pitchFamily="18" charset="0"/>
                          </a:rPr>
                          <m:t>𝑦</m:t>
                        </m:r>
                      </m:sub>
                    </m:sSub>
                  </m:oMath>
                </a14:m>
                <a:r>
                  <a:rPr lang="en-US" altLang="zh-CN" sz="2000">
                    <a:latin typeface="Times New Roman" panose="02020603050405020304" pitchFamily="18" charset="0"/>
                    <a:ea typeface="黑体" panose="02010609060101010101" pitchFamily="49" charset="-122"/>
                    <a:cs typeface="Times New Roman" panose="02020603050405020304" pitchFamily="18" charset="0"/>
                  </a:rPr>
                  <a:t>=9.98</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p:txBody>
          </p:sp>
        </mc:Choice>
        <mc:Fallback>
          <p:sp>
            <p:nvSpPr>
              <p:cNvPr id="10" name="文本框 9">
                <a:extLst>
                  <a:ext uri="{FF2B5EF4-FFF2-40B4-BE49-F238E27FC236}">
                    <a16:creationId xmlns:a16="http://schemas.microsoft.com/office/drawing/2014/main" id="{6C3E9902-5CF3-458C-A98B-F79458AE43D9}"/>
                  </a:ext>
                </a:extLst>
              </p:cNvPr>
              <p:cNvSpPr txBox="1">
                <a:spLocks noRot="1" noChangeAspect="1" noMove="1" noResize="1" noEditPoints="1" noAdjustHandles="1" noChangeArrowheads="1" noChangeShapeType="1" noTextEdit="1"/>
              </p:cNvSpPr>
              <p:nvPr/>
            </p:nvSpPr>
            <p:spPr>
              <a:xfrm>
                <a:off x="241359" y="2145392"/>
                <a:ext cx="4430564" cy="498983"/>
              </a:xfrm>
              <a:prstGeom prst="rect">
                <a:avLst/>
              </a:prstGeom>
              <a:blipFill>
                <a:blip r:embed="rId4"/>
                <a:stretch>
                  <a:fillRect l="-1515" b="-17073"/>
                </a:stretch>
              </a:blipFill>
            </p:spPr>
            <p:txBody>
              <a:bodyPr/>
              <a:lstStyle/>
              <a:p>
                <a:r>
                  <a:rPr lang="zh-CN" altLang="en-US">
                    <a:noFill/>
                  </a:rPr>
                  <a:t> </a:t>
                </a:r>
              </a:p>
            </p:txBody>
          </p:sp>
        </mc:Fallback>
      </mc:AlternateContent>
      <p:pic>
        <p:nvPicPr>
          <p:cNvPr id="15" name="图片 14">
            <a:extLst>
              <a:ext uri="{FF2B5EF4-FFF2-40B4-BE49-F238E27FC236}">
                <a16:creationId xmlns:a16="http://schemas.microsoft.com/office/drawing/2014/main" id="{CE1C6D21-7F69-4BE5-A140-498A1C09527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34680" y="2227084"/>
            <a:ext cx="3657600" cy="2803372"/>
          </a:xfrm>
          <a:prstGeom prst="rect">
            <a:avLst/>
          </a:prstGeom>
        </p:spPr>
      </p:pic>
      <mc:AlternateContent xmlns:mc="http://schemas.openxmlformats.org/markup-compatibility/2006">
        <mc:Choice xmlns:a14="http://schemas.microsoft.com/office/drawing/2010/main" Requires="a14">
          <p:graphicFrame>
            <p:nvGraphicFramePr>
              <p:cNvPr id="11" name="表格 10">
                <a:extLst>
                  <a:ext uri="{FF2B5EF4-FFF2-40B4-BE49-F238E27FC236}">
                    <a16:creationId xmlns:a16="http://schemas.microsoft.com/office/drawing/2014/main" id="{8F1AB1F2-FD1D-4204-B6CC-B88CDE16E16F}"/>
                  </a:ext>
                </a:extLst>
              </p:cNvPr>
              <p:cNvGraphicFramePr>
                <a:graphicFrameLocks noGrp="1"/>
              </p:cNvGraphicFramePr>
              <p:nvPr>
                <p:extLst>
                  <p:ext uri="{D42A27DB-BD31-4B8C-83A1-F6EECF244321}">
                    <p14:modId xmlns:p14="http://schemas.microsoft.com/office/powerpoint/2010/main" val="3955134458"/>
                  </p:ext>
                </p:extLst>
              </p:nvPr>
            </p:nvGraphicFramePr>
            <p:xfrm>
              <a:off x="546485" y="2987025"/>
              <a:ext cx="3059148" cy="1463040"/>
            </p:xfrm>
            <a:graphic>
              <a:graphicData uri="http://schemas.openxmlformats.org/drawingml/2006/table">
                <a:tbl>
                  <a:tblPr firstRow="1" bandRow="1">
                    <a:tableStyleId>{5C22544A-7EE6-4342-B048-85BDC9FD1C3A}</a:tableStyleId>
                  </a:tblPr>
                  <a:tblGrid>
                    <a:gridCol w="1045970">
                      <a:extLst>
                        <a:ext uri="{9D8B030D-6E8A-4147-A177-3AD203B41FA5}">
                          <a16:colId xmlns:a16="http://schemas.microsoft.com/office/drawing/2014/main" val="622363673"/>
                        </a:ext>
                      </a:extLst>
                    </a:gridCol>
                    <a:gridCol w="2013178">
                      <a:extLst>
                        <a:ext uri="{9D8B030D-6E8A-4147-A177-3AD203B41FA5}">
                          <a16:colId xmlns:a16="http://schemas.microsoft.com/office/drawing/2014/main" val="3954974599"/>
                        </a:ext>
                      </a:extLst>
                    </a:gridCol>
                  </a:tblGrid>
                  <a:tr h="364147">
                    <a:tc>
                      <a:txBody>
                        <a:bodyPr/>
                        <a:lstStyle/>
                        <a:p>
                          <a:pPr algn="ctr"/>
                          <a14:m>
                            <m:oMathPara xmlns:m="http://schemas.openxmlformats.org/officeDocument/2006/math">
                              <m:oMathParaPr>
                                <m:jc m:val="centerGroup"/>
                              </m:oMathParaPr>
                              <m:oMath xmlns:m="http://schemas.openxmlformats.org/officeDocument/2006/math">
                                <m:r>
                                  <a:rPr lang="en-US" altLang="zh-CN" sz="1800" i="1" smtClean="0">
                                    <a:latin typeface="Cambria Math" panose="02040503050406030204" pitchFamily="18" charset="0"/>
                                    <a:ea typeface="Cambria Math" panose="02040503050406030204" pitchFamily="18" charset="0"/>
                                    <a:cs typeface="Times New Roman" panose="02020603050405020304" pitchFamily="18" charset="0"/>
                                  </a:rPr>
                                  <m:t>𝑙</m:t>
                                </m:r>
                              </m:oMath>
                            </m:oMathPara>
                          </a14:m>
                          <a:endParaRPr lang="zh-CN" altLang="en-US"/>
                        </a:p>
                      </a:txBody>
                      <a:tcPr/>
                    </a:tc>
                    <a:tc>
                      <a:txBody>
                        <a:bodyPr/>
                        <a:lstStyle/>
                        <a:p>
                          <a:pPr algn="ctr"/>
                          <a:r>
                            <a:rPr lang="en-US" altLang="zh-CN"/>
                            <a:t>snake</a:t>
                          </a:r>
                          <a:r>
                            <a:rPr lang="zh-CN" altLang="en-US"/>
                            <a:t>共振点</a:t>
                          </a:r>
                        </a:p>
                      </a:txBody>
                      <a:tcPr/>
                    </a:tc>
                    <a:extLst>
                      <a:ext uri="{0D108BD9-81ED-4DB2-BD59-A6C34878D82A}">
                        <a16:rowId xmlns:a16="http://schemas.microsoft.com/office/drawing/2014/main" val="377625388"/>
                      </a:ext>
                    </a:extLst>
                  </a:tr>
                  <a:tr h="364147">
                    <a:tc>
                      <a:txBody>
                        <a:bodyPr/>
                        <a:lstStyle/>
                        <a:p>
                          <a:pPr algn="ctr"/>
                          <a:r>
                            <a:rPr lang="en-US" altLang="zh-CN">
                              <a:solidFill>
                                <a:schemeClr val="tx1"/>
                              </a:solidFill>
                            </a:rPr>
                            <a:t>2</a:t>
                          </a:r>
                          <a:endParaRPr lang="zh-CN" altLang="en-US">
                            <a:solidFill>
                              <a:schemeClr val="tx1"/>
                            </a:solidFill>
                          </a:endParaRPr>
                        </a:p>
                      </a:txBody>
                      <a:tcPr/>
                    </a:tc>
                    <a:tc>
                      <a:txBody>
                        <a:bodyPr/>
                        <a:lstStyle/>
                        <a:p>
                          <a:pPr algn="ctr"/>
                          <a:r>
                            <a:rPr lang="en-US" altLang="zh-CN">
                              <a:solidFill>
                                <a:srgbClr val="C00000"/>
                              </a:solidFill>
                            </a:rPr>
                            <a:t>0.04</a:t>
                          </a:r>
                          <a:r>
                            <a:rPr lang="en-US" altLang="zh-CN">
                              <a:solidFill>
                                <a:schemeClr val="tx1"/>
                              </a:solidFill>
                            </a:rPr>
                            <a:t>,0.96</a:t>
                          </a:r>
                          <a:endParaRPr lang="zh-CN" altLang="en-US">
                            <a:solidFill>
                              <a:schemeClr val="tx1"/>
                            </a:solidFill>
                          </a:endParaRPr>
                        </a:p>
                      </a:txBody>
                      <a:tcPr/>
                    </a:tc>
                    <a:extLst>
                      <a:ext uri="{0D108BD9-81ED-4DB2-BD59-A6C34878D82A}">
                        <a16:rowId xmlns:a16="http://schemas.microsoft.com/office/drawing/2014/main" val="2668887811"/>
                      </a:ext>
                    </a:extLst>
                  </a:tr>
                  <a:tr h="364147">
                    <a:tc>
                      <a:txBody>
                        <a:bodyPr/>
                        <a:lstStyle/>
                        <a:p>
                          <a:pPr algn="ctr"/>
                          <a:r>
                            <a:rPr lang="en-US" altLang="zh-CN"/>
                            <a:t>3</a:t>
                          </a:r>
                          <a:endParaRPr lang="zh-CN" altLang="en-US"/>
                        </a:p>
                      </a:txBody>
                      <a:tcPr/>
                    </a:tc>
                    <a:tc>
                      <a:txBody>
                        <a:bodyPr/>
                        <a:lstStyle/>
                        <a:p>
                          <a:pPr algn="ctr"/>
                          <a:r>
                            <a:rPr lang="en-US" altLang="zh-CN"/>
                            <a:t>0.06,0.94</a:t>
                          </a:r>
                          <a:endParaRPr lang="zh-CN" altLang="en-US"/>
                        </a:p>
                      </a:txBody>
                      <a:tcPr/>
                    </a:tc>
                    <a:extLst>
                      <a:ext uri="{0D108BD9-81ED-4DB2-BD59-A6C34878D82A}">
                        <a16:rowId xmlns:a16="http://schemas.microsoft.com/office/drawing/2014/main" val="477254060"/>
                      </a:ext>
                    </a:extLst>
                  </a:tr>
                  <a:tr h="364147">
                    <a:tc>
                      <a:txBody>
                        <a:bodyPr/>
                        <a:lstStyle/>
                        <a:p>
                          <a:pPr algn="ctr"/>
                          <a:r>
                            <a:rPr lang="en-US" altLang="zh-CN"/>
                            <a:t>4</a:t>
                          </a:r>
                          <a:endParaRPr lang="zh-CN" altLang="en-US"/>
                        </a:p>
                      </a:txBody>
                      <a:tcPr/>
                    </a:tc>
                    <a:tc>
                      <a:txBody>
                        <a:bodyPr/>
                        <a:lstStyle/>
                        <a:p>
                          <a:pPr algn="ctr"/>
                          <a:r>
                            <a:rPr lang="en-US" altLang="zh-CN"/>
                            <a:t>0.08,0.92</a:t>
                          </a:r>
                          <a:endParaRPr lang="zh-CN" altLang="en-US"/>
                        </a:p>
                      </a:txBody>
                      <a:tcPr/>
                    </a:tc>
                    <a:extLst>
                      <a:ext uri="{0D108BD9-81ED-4DB2-BD59-A6C34878D82A}">
                        <a16:rowId xmlns:a16="http://schemas.microsoft.com/office/drawing/2014/main" val="3707096894"/>
                      </a:ext>
                    </a:extLst>
                  </a:tr>
                </a:tbl>
              </a:graphicData>
            </a:graphic>
          </p:graphicFrame>
        </mc:Choice>
        <mc:Fallback>
          <p:graphicFrame>
            <p:nvGraphicFramePr>
              <p:cNvPr id="11" name="表格 10">
                <a:extLst>
                  <a:ext uri="{FF2B5EF4-FFF2-40B4-BE49-F238E27FC236}">
                    <a16:creationId xmlns:a16="http://schemas.microsoft.com/office/drawing/2014/main" id="{8F1AB1F2-FD1D-4204-B6CC-B88CDE16E16F}"/>
                  </a:ext>
                </a:extLst>
              </p:cNvPr>
              <p:cNvGraphicFramePr>
                <a:graphicFrameLocks noGrp="1"/>
              </p:cNvGraphicFramePr>
              <p:nvPr>
                <p:extLst>
                  <p:ext uri="{D42A27DB-BD31-4B8C-83A1-F6EECF244321}">
                    <p14:modId xmlns:p14="http://schemas.microsoft.com/office/powerpoint/2010/main" val="3955134458"/>
                  </p:ext>
                </p:extLst>
              </p:nvPr>
            </p:nvGraphicFramePr>
            <p:xfrm>
              <a:off x="546485" y="2987025"/>
              <a:ext cx="3059148" cy="1463040"/>
            </p:xfrm>
            <a:graphic>
              <a:graphicData uri="http://schemas.openxmlformats.org/drawingml/2006/table">
                <a:tbl>
                  <a:tblPr firstRow="1" bandRow="1">
                    <a:tableStyleId>{5C22544A-7EE6-4342-B048-85BDC9FD1C3A}</a:tableStyleId>
                  </a:tblPr>
                  <a:tblGrid>
                    <a:gridCol w="1045970">
                      <a:extLst>
                        <a:ext uri="{9D8B030D-6E8A-4147-A177-3AD203B41FA5}">
                          <a16:colId xmlns:a16="http://schemas.microsoft.com/office/drawing/2014/main" val="622363673"/>
                        </a:ext>
                      </a:extLst>
                    </a:gridCol>
                    <a:gridCol w="2013178">
                      <a:extLst>
                        <a:ext uri="{9D8B030D-6E8A-4147-A177-3AD203B41FA5}">
                          <a16:colId xmlns:a16="http://schemas.microsoft.com/office/drawing/2014/main" val="3954974599"/>
                        </a:ext>
                      </a:extLst>
                    </a:gridCol>
                  </a:tblGrid>
                  <a:tr h="365760">
                    <a:tc>
                      <a:txBody>
                        <a:bodyPr/>
                        <a:lstStyle/>
                        <a:p>
                          <a:endParaRPr lang="zh-CN"/>
                        </a:p>
                      </a:txBody>
                      <a:tcPr>
                        <a:blipFill>
                          <a:blip r:embed="rId6"/>
                          <a:stretch>
                            <a:fillRect l="-581" t="-8333" r="-194767" b="-328333"/>
                          </a:stretch>
                        </a:blipFill>
                      </a:tcPr>
                    </a:tc>
                    <a:tc>
                      <a:txBody>
                        <a:bodyPr/>
                        <a:lstStyle/>
                        <a:p>
                          <a:pPr algn="ctr"/>
                          <a:r>
                            <a:rPr lang="en-US" altLang="zh-CN"/>
                            <a:t>snake</a:t>
                          </a:r>
                          <a:r>
                            <a:rPr lang="zh-CN" altLang="en-US"/>
                            <a:t>共振点</a:t>
                          </a:r>
                        </a:p>
                      </a:txBody>
                      <a:tcPr/>
                    </a:tc>
                    <a:extLst>
                      <a:ext uri="{0D108BD9-81ED-4DB2-BD59-A6C34878D82A}">
                        <a16:rowId xmlns:a16="http://schemas.microsoft.com/office/drawing/2014/main" val="377625388"/>
                      </a:ext>
                    </a:extLst>
                  </a:tr>
                  <a:tr h="365760">
                    <a:tc>
                      <a:txBody>
                        <a:bodyPr/>
                        <a:lstStyle/>
                        <a:p>
                          <a:pPr algn="ctr"/>
                          <a:r>
                            <a:rPr lang="en-US" altLang="zh-CN">
                              <a:solidFill>
                                <a:schemeClr val="tx1"/>
                              </a:solidFill>
                            </a:rPr>
                            <a:t>2</a:t>
                          </a:r>
                          <a:endParaRPr lang="zh-CN" altLang="en-US">
                            <a:solidFill>
                              <a:schemeClr val="tx1"/>
                            </a:solidFill>
                          </a:endParaRPr>
                        </a:p>
                      </a:txBody>
                      <a:tcPr/>
                    </a:tc>
                    <a:tc>
                      <a:txBody>
                        <a:bodyPr/>
                        <a:lstStyle/>
                        <a:p>
                          <a:pPr algn="ctr"/>
                          <a:r>
                            <a:rPr lang="en-US" altLang="zh-CN">
                              <a:solidFill>
                                <a:srgbClr val="C00000"/>
                              </a:solidFill>
                            </a:rPr>
                            <a:t>0.04</a:t>
                          </a:r>
                          <a:r>
                            <a:rPr lang="en-US" altLang="zh-CN">
                              <a:solidFill>
                                <a:schemeClr val="tx1"/>
                              </a:solidFill>
                            </a:rPr>
                            <a:t>,0.96</a:t>
                          </a:r>
                          <a:endParaRPr lang="zh-CN" altLang="en-US">
                            <a:solidFill>
                              <a:schemeClr val="tx1"/>
                            </a:solidFill>
                          </a:endParaRPr>
                        </a:p>
                      </a:txBody>
                      <a:tcPr/>
                    </a:tc>
                    <a:extLst>
                      <a:ext uri="{0D108BD9-81ED-4DB2-BD59-A6C34878D82A}">
                        <a16:rowId xmlns:a16="http://schemas.microsoft.com/office/drawing/2014/main" val="2668887811"/>
                      </a:ext>
                    </a:extLst>
                  </a:tr>
                  <a:tr h="365760">
                    <a:tc>
                      <a:txBody>
                        <a:bodyPr/>
                        <a:lstStyle/>
                        <a:p>
                          <a:pPr algn="ctr"/>
                          <a:r>
                            <a:rPr lang="en-US" altLang="zh-CN"/>
                            <a:t>3</a:t>
                          </a:r>
                          <a:endParaRPr lang="zh-CN" altLang="en-US"/>
                        </a:p>
                      </a:txBody>
                      <a:tcPr/>
                    </a:tc>
                    <a:tc>
                      <a:txBody>
                        <a:bodyPr/>
                        <a:lstStyle/>
                        <a:p>
                          <a:pPr algn="ctr"/>
                          <a:r>
                            <a:rPr lang="en-US" altLang="zh-CN"/>
                            <a:t>0.06,0.94</a:t>
                          </a:r>
                          <a:endParaRPr lang="zh-CN" altLang="en-US"/>
                        </a:p>
                      </a:txBody>
                      <a:tcPr/>
                    </a:tc>
                    <a:extLst>
                      <a:ext uri="{0D108BD9-81ED-4DB2-BD59-A6C34878D82A}">
                        <a16:rowId xmlns:a16="http://schemas.microsoft.com/office/drawing/2014/main" val="477254060"/>
                      </a:ext>
                    </a:extLst>
                  </a:tr>
                  <a:tr h="365760">
                    <a:tc>
                      <a:txBody>
                        <a:bodyPr/>
                        <a:lstStyle/>
                        <a:p>
                          <a:pPr algn="ctr"/>
                          <a:r>
                            <a:rPr lang="en-US" altLang="zh-CN"/>
                            <a:t>4</a:t>
                          </a:r>
                          <a:endParaRPr lang="zh-CN" altLang="en-US"/>
                        </a:p>
                      </a:txBody>
                      <a:tcPr/>
                    </a:tc>
                    <a:tc>
                      <a:txBody>
                        <a:bodyPr/>
                        <a:lstStyle/>
                        <a:p>
                          <a:pPr algn="ctr"/>
                          <a:r>
                            <a:rPr lang="en-US" altLang="zh-CN"/>
                            <a:t>0.08,0.92</a:t>
                          </a:r>
                          <a:endParaRPr lang="zh-CN" altLang="en-US"/>
                        </a:p>
                      </a:txBody>
                      <a:tcPr/>
                    </a:tc>
                    <a:extLst>
                      <a:ext uri="{0D108BD9-81ED-4DB2-BD59-A6C34878D82A}">
                        <a16:rowId xmlns:a16="http://schemas.microsoft.com/office/drawing/2014/main" val="3707096894"/>
                      </a:ext>
                    </a:extLst>
                  </a:tr>
                </a:tbl>
              </a:graphicData>
            </a:graphic>
          </p:graphicFrame>
        </mc:Fallback>
      </mc:AlternateContent>
      <p:pic>
        <p:nvPicPr>
          <p:cNvPr id="16" name="图片 15">
            <a:extLst>
              <a:ext uri="{FF2B5EF4-FFF2-40B4-BE49-F238E27FC236}">
                <a16:creationId xmlns:a16="http://schemas.microsoft.com/office/drawing/2014/main" id="{5FD04B26-5587-4DE3-9F75-B148FE67CC15}"/>
              </a:ext>
            </a:extLst>
          </p:cNvPr>
          <p:cNvPicPr>
            <a:picLocks noChangeAspect="1"/>
          </p:cNvPicPr>
          <p:nvPr/>
        </p:nvPicPr>
        <p:blipFill rotWithShape="1">
          <a:blip r:embed="rId7"/>
          <a:srcRect t="6728" b="49093"/>
          <a:stretch/>
        </p:blipFill>
        <p:spPr>
          <a:xfrm>
            <a:off x="4671923" y="5217886"/>
            <a:ext cx="3906516" cy="1326188"/>
          </a:xfrm>
          <a:prstGeom prst="rect">
            <a:avLst/>
          </a:prstGeom>
        </p:spPr>
      </p:pic>
      <mc:AlternateContent xmlns:mc="http://schemas.openxmlformats.org/markup-compatibility/2006">
        <mc:Choice xmlns:a14="http://schemas.microsoft.com/office/drawing/2010/main" Requires="a14">
          <p:sp>
            <p:nvSpPr>
              <p:cNvPr id="13" name="文本框 12">
                <a:extLst>
                  <a:ext uri="{FF2B5EF4-FFF2-40B4-BE49-F238E27FC236}">
                    <a16:creationId xmlns:a16="http://schemas.microsoft.com/office/drawing/2014/main" id="{0DA56B75-1FDD-4415-B011-482E4BE8C0F1}"/>
                  </a:ext>
                </a:extLst>
              </p:cNvPr>
              <p:cNvSpPr txBox="1"/>
              <p:nvPr/>
            </p:nvSpPr>
            <p:spPr>
              <a:xfrm>
                <a:off x="6944191" y="1842287"/>
                <a:ext cx="2301019" cy="498406"/>
              </a:xfrm>
              <a:prstGeom prst="rect">
                <a:avLst/>
              </a:prstGeom>
              <a:noFill/>
            </p:spPr>
            <p:txBody>
              <a:bodyPr wrap="square" rtlCol="0">
                <a:spAutoFit/>
              </a:bodyPr>
              <a:lstStyle/>
              <a:p>
                <a:pPr algn="just">
                  <a:lnSpc>
                    <a:spcPct val="130000"/>
                  </a:lnSpc>
                </a:pPr>
                <a14:m>
                  <m:oMath xmlns:m="http://schemas.openxmlformats.org/officeDocument/2006/math">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𝑚𝑎𝑥</m:t>
                    </m:r>
                    <m:r>
                      <a:rPr lang="en-US" altLang="zh-CN" sz="2000" i="1" smtClean="0">
                        <a:latin typeface="Cambria Math" panose="02040503050406030204" pitchFamily="18" charset="0"/>
                        <a:ea typeface="黑体" panose="02010609060101010101" pitchFamily="49" charset="-122"/>
                        <a:cs typeface="Times New Roman" panose="02020603050405020304" pitchFamily="18" charset="0"/>
                      </a:rPr>
                      <m:t>(</m:t>
                    </m:r>
                    <m:sSub>
                      <m:sSubPr>
                        <m:ctrlPr>
                          <a:rPr lang="en-US" altLang="zh-CN" sz="200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𝑣</m:t>
                        </m:r>
                      </m:e>
                      <m: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𝑠𝑝𝑖𝑛</m:t>
                        </m:r>
                      </m:sub>
                    </m:s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m:t>
                    </m:r>
                  </m:oMath>
                </a14:m>
                <a:r>
                  <a:rPr lang="en-US" altLang="zh-CN" sz="2000">
                    <a:latin typeface="Times New Roman" panose="02020603050405020304" pitchFamily="18" charset="0"/>
                    <a:ea typeface="黑体" panose="02010609060101010101" pitchFamily="49" charset="-122"/>
                    <a:cs typeface="Times New Roman" panose="02020603050405020304" pitchFamily="18" charset="0"/>
                  </a:rPr>
                  <a:t>: 0.958</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p:txBody>
          </p:sp>
        </mc:Choice>
        <mc:Fallback>
          <p:sp>
            <p:nvSpPr>
              <p:cNvPr id="13" name="文本框 12">
                <a:extLst>
                  <a:ext uri="{FF2B5EF4-FFF2-40B4-BE49-F238E27FC236}">
                    <a16:creationId xmlns:a16="http://schemas.microsoft.com/office/drawing/2014/main" id="{0DA56B75-1FDD-4415-B011-482E4BE8C0F1}"/>
                  </a:ext>
                </a:extLst>
              </p:cNvPr>
              <p:cNvSpPr txBox="1">
                <a:spLocks noRot="1" noChangeAspect="1" noMove="1" noResize="1" noEditPoints="1" noAdjustHandles="1" noChangeArrowheads="1" noChangeShapeType="1" noTextEdit="1"/>
              </p:cNvSpPr>
              <p:nvPr/>
            </p:nvSpPr>
            <p:spPr>
              <a:xfrm>
                <a:off x="6944191" y="1842287"/>
                <a:ext cx="2301019" cy="498406"/>
              </a:xfrm>
              <a:prstGeom prst="rect">
                <a:avLst/>
              </a:prstGeom>
              <a:blipFill>
                <a:blip r:embed="rId8"/>
                <a:stretch>
                  <a:fillRect b="-15854"/>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8" name="文本框 17">
                <a:extLst>
                  <a:ext uri="{FF2B5EF4-FFF2-40B4-BE49-F238E27FC236}">
                    <a16:creationId xmlns:a16="http://schemas.microsoft.com/office/drawing/2014/main" id="{044B19C7-F6F2-4094-BA0C-5CDB42721012}"/>
                  </a:ext>
                </a:extLst>
              </p:cNvPr>
              <p:cNvSpPr txBox="1"/>
              <p:nvPr/>
            </p:nvSpPr>
            <p:spPr>
              <a:xfrm>
                <a:off x="6992775" y="4098553"/>
                <a:ext cx="2203852" cy="498406"/>
              </a:xfrm>
              <a:prstGeom prst="rect">
                <a:avLst/>
              </a:prstGeom>
              <a:noFill/>
            </p:spPr>
            <p:txBody>
              <a:bodyPr wrap="square" rtlCol="0">
                <a:spAutoFit/>
              </a:bodyPr>
              <a:lstStyle/>
              <a:p>
                <a:pPr algn="just">
                  <a:lnSpc>
                    <a:spcPct val="130000"/>
                  </a:lnSpc>
                </a:pPr>
                <a14:m>
                  <m:oMath xmlns:m="http://schemas.openxmlformats.org/officeDocument/2006/math">
                    <m:r>
                      <a:rPr lang="en-US" altLang="zh-CN" sz="2000" i="1" smtClean="0">
                        <a:latin typeface="Cambria Math" panose="02040503050406030204" pitchFamily="18" charset="0"/>
                        <a:ea typeface="黑体" panose="02010609060101010101" pitchFamily="49" charset="-122"/>
                        <a:cs typeface="Times New Roman" panose="02020603050405020304" pitchFamily="18" charset="0"/>
                      </a:rPr>
                      <m:t>𝑚</m:t>
                    </m:r>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𝑖𝑛</m:t>
                    </m:r>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sSub>
                      <m:sSubPr>
                        <m:ctrlPr>
                          <a:rPr lang="en-US" altLang="zh-CN" sz="2000" i="1">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2000" i="1">
                            <a:latin typeface="Cambria Math" panose="02040503050406030204" pitchFamily="18" charset="0"/>
                            <a:ea typeface="黑体" panose="02010609060101010101" pitchFamily="49" charset="-122"/>
                            <a:cs typeface="Times New Roman" panose="02020603050405020304" pitchFamily="18" charset="0"/>
                          </a:rPr>
                          <m:t>𝑣</m:t>
                        </m:r>
                      </m:e>
                      <m:sub>
                        <m:r>
                          <a:rPr lang="en-US" altLang="zh-CN" sz="2000" i="1">
                            <a:latin typeface="Cambria Math" panose="02040503050406030204" pitchFamily="18" charset="0"/>
                            <a:ea typeface="黑体" panose="02010609060101010101" pitchFamily="49" charset="-122"/>
                            <a:cs typeface="Times New Roman" panose="02020603050405020304" pitchFamily="18" charset="0"/>
                          </a:rPr>
                          <m:t>𝑠𝑝𝑖𝑛</m:t>
                        </m:r>
                      </m:sub>
                    </m:sSub>
                    <m:r>
                      <a:rPr lang="en-US" altLang="zh-CN" sz="2000" i="1">
                        <a:latin typeface="Cambria Math" panose="02040503050406030204" pitchFamily="18" charset="0"/>
                        <a:ea typeface="黑体" panose="02010609060101010101" pitchFamily="49" charset="-122"/>
                        <a:cs typeface="Times New Roman" panose="02020603050405020304" pitchFamily="18" charset="0"/>
                      </a:rPr>
                      <m:t>)</m:t>
                    </m:r>
                  </m:oMath>
                </a14:m>
                <a:r>
                  <a:rPr lang="en-US" altLang="zh-CN" sz="2000">
                    <a:latin typeface="Times New Roman" panose="02020603050405020304" pitchFamily="18" charset="0"/>
                    <a:ea typeface="黑体" panose="02010609060101010101" pitchFamily="49" charset="-122"/>
                    <a:cs typeface="Times New Roman" panose="02020603050405020304" pitchFamily="18" charset="0"/>
                  </a:rPr>
                  <a:t>:  0.038</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p:txBody>
          </p:sp>
        </mc:Choice>
        <mc:Fallback>
          <p:sp>
            <p:nvSpPr>
              <p:cNvPr id="18" name="文本框 17">
                <a:extLst>
                  <a:ext uri="{FF2B5EF4-FFF2-40B4-BE49-F238E27FC236}">
                    <a16:creationId xmlns:a16="http://schemas.microsoft.com/office/drawing/2014/main" id="{044B19C7-F6F2-4094-BA0C-5CDB42721012}"/>
                  </a:ext>
                </a:extLst>
              </p:cNvPr>
              <p:cNvSpPr txBox="1">
                <a:spLocks noRot="1" noChangeAspect="1" noMove="1" noResize="1" noEditPoints="1" noAdjustHandles="1" noChangeArrowheads="1" noChangeShapeType="1" noTextEdit="1"/>
              </p:cNvSpPr>
              <p:nvPr/>
            </p:nvSpPr>
            <p:spPr>
              <a:xfrm>
                <a:off x="6992775" y="4098553"/>
                <a:ext cx="2203852" cy="498406"/>
              </a:xfrm>
              <a:prstGeom prst="rect">
                <a:avLst/>
              </a:prstGeom>
              <a:blipFill>
                <a:blip r:embed="rId9"/>
                <a:stretch>
                  <a:fillRect r="-829" b="-15854"/>
                </a:stretch>
              </a:blipFill>
            </p:spPr>
            <p:txBody>
              <a:bodyPr/>
              <a:lstStyle/>
              <a:p>
                <a:r>
                  <a:rPr lang="zh-CN" altLang="en-US">
                    <a:noFill/>
                  </a:rPr>
                  <a:t> </a:t>
                </a:r>
              </a:p>
            </p:txBody>
          </p:sp>
        </mc:Fallback>
      </mc:AlternateContent>
      <p:sp>
        <p:nvSpPr>
          <p:cNvPr id="20" name="文本框 19">
            <a:extLst>
              <a:ext uri="{FF2B5EF4-FFF2-40B4-BE49-F238E27FC236}">
                <a16:creationId xmlns:a16="http://schemas.microsoft.com/office/drawing/2014/main" id="{5B52D5EB-65B2-41D2-8D83-20805680CF2C}"/>
              </a:ext>
            </a:extLst>
          </p:cNvPr>
          <p:cNvSpPr txBox="1"/>
          <p:nvPr/>
        </p:nvSpPr>
        <p:spPr>
          <a:xfrm>
            <a:off x="7222937" y="5206988"/>
            <a:ext cx="1791947" cy="449418"/>
          </a:xfrm>
          <a:prstGeom prst="rect">
            <a:avLst/>
          </a:prstGeom>
          <a:noFill/>
        </p:spPr>
        <p:txBody>
          <a:bodyPr wrap="square" rtlCol="0">
            <a:spAutoFit/>
          </a:bodyPr>
          <a:lstStyle/>
          <a:p>
            <a:pPr algn="just">
              <a:lnSpc>
                <a:spcPct val="130000"/>
              </a:lnSpc>
            </a:pPr>
            <a:r>
              <a:rPr lang="zh-CN" altLang="en-US" sz="2000">
                <a:latin typeface="Times New Roman" panose="02020603050405020304" pitchFamily="18" charset="0"/>
                <a:ea typeface="黑体" panose="02010609060101010101" pitchFamily="49" charset="-122"/>
                <a:cs typeface="Times New Roman" panose="02020603050405020304" pitchFamily="18" charset="0"/>
              </a:rPr>
              <a:t>二阶</a:t>
            </a:r>
            <a:r>
              <a:rPr lang="en-US" altLang="zh-CN" sz="2000">
                <a:latin typeface="Times New Roman" panose="02020603050405020304" pitchFamily="18" charset="0"/>
                <a:ea typeface="黑体" panose="02010609060101010101" pitchFamily="49" charset="-122"/>
                <a:cs typeface="Times New Roman" panose="02020603050405020304" pitchFamily="18" charset="0"/>
              </a:rPr>
              <a:t>snake</a:t>
            </a:r>
            <a:r>
              <a:rPr lang="zh-CN" altLang="en-US" sz="2000">
                <a:latin typeface="Times New Roman" panose="02020603050405020304" pitchFamily="18" charset="0"/>
                <a:ea typeface="黑体" panose="02010609060101010101" pitchFamily="49" charset="-122"/>
                <a:cs typeface="Times New Roman" panose="02020603050405020304" pitchFamily="18" charset="0"/>
              </a:rPr>
              <a:t>共振</a:t>
            </a:r>
          </a:p>
        </p:txBody>
      </p:sp>
      <p:sp>
        <p:nvSpPr>
          <p:cNvPr id="21" name="矩形 20">
            <a:extLst>
              <a:ext uri="{FF2B5EF4-FFF2-40B4-BE49-F238E27FC236}">
                <a16:creationId xmlns:a16="http://schemas.microsoft.com/office/drawing/2014/main" id="{36E62E65-B57A-4DDD-B8B3-7920716EB5E0}"/>
              </a:ext>
            </a:extLst>
          </p:cNvPr>
          <p:cNvSpPr/>
          <p:nvPr/>
        </p:nvSpPr>
        <p:spPr>
          <a:xfrm>
            <a:off x="6762613" y="5289047"/>
            <a:ext cx="388127" cy="944500"/>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a:extLst>
              <a:ext uri="{FF2B5EF4-FFF2-40B4-BE49-F238E27FC236}">
                <a16:creationId xmlns:a16="http://schemas.microsoft.com/office/drawing/2014/main" id="{D96575F2-5499-4D4A-AA31-3296FB2B519D}"/>
              </a:ext>
            </a:extLst>
          </p:cNvPr>
          <p:cNvSpPr txBox="1"/>
          <p:nvPr/>
        </p:nvSpPr>
        <p:spPr>
          <a:xfrm>
            <a:off x="262022" y="5136478"/>
            <a:ext cx="3973456" cy="1249637"/>
          </a:xfrm>
          <a:prstGeom prst="rect">
            <a:avLst/>
          </a:prstGeom>
          <a:noFill/>
        </p:spPr>
        <p:txBody>
          <a:bodyPr wrap="square" rtlCol="0">
            <a:spAutoFit/>
          </a:bodyPr>
          <a:lstStyle/>
          <a:p>
            <a:pPr algn="just">
              <a:lnSpc>
                <a:spcPct val="130000"/>
              </a:lnSpc>
            </a:pPr>
            <a:r>
              <a:rPr lang="zh-CN" altLang="en-US" sz="2000">
                <a:latin typeface="Times New Roman" panose="02020603050405020304" pitchFamily="18" charset="0"/>
                <a:ea typeface="黑体" panose="02010609060101010101" pitchFamily="49" charset="-122"/>
                <a:cs typeface="Times New Roman" panose="02020603050405020304" pitchFamily="18" charset="0"/>
              </a:rPr>
              <a:t>极化束在</a:t>
            </a:r>
            <a:r>
              <a:rPr lang="en-US" altLang="zh-CN" sz="2000">
                <a:latin typeface="Times New Roman" panose="02020603050405020304" pitchFamily="18" charset="0"/>
                <a:ea typeface="黑体" panose="02010609060101010101" pitchFamily="49" charset="-122"/>
                <a:cs typeface="Times New Roman" panose="02020603050405020304" pitchFamily="18" charset="0"/>
              </a:rPr>
              <a:t>20%</a:t>
            </a:r>
            <a:r>
              <a:rPr lang="zh-CN" altLang="en-US" sz="2000">
                <a:latin typeface="Times New Roman" panose="02020603050405020304" pitchFamily="18" charset="0"/>
                <a:ea typeface="黑体" panose="02010609060101010101" pitchFamily="49" charset="-122"/>
                <a:cs typeface="Times New Roman" panose="02020603050405020304" pitchFamily="18" charset="0"/>
              </a:rPr>
              <a:t>强度</a:t>
            </a:r>
            <a:r>
              <a:rPr lang="en-US" altLang="zh-CN" sz="2000">
                <a:latin typeface="Times New Roman" panose="02020603050405020304" pitchFamily="18" charset="0"/>
                <a:ea typeface="黑体" panose="02010609060101010101" pitchFamily="49" charset="-122"/>
                <a:cs typeface="Times New Roman" panose="02020603050405020304" pitchFamily="18" charset="0"/>
              </a:rPr>
              <a:t>snake</a:t>
            </a:r>
            <a:r>
              <a:rPr lang="zh-CN" altLang="en-US" sz="2000">
                <a:latin typeface="Times New Roman" panose="02020603050405020304" pitchFamily="18" charset="0"/>
                <a:ea typeface="黑体" panose="02010609060101010101" pitchFamily="49" charset="-122"/>
                <a:cs typeface="Times New Roman" panose="02020603050405020304" pitchFamily="18" charset="0"/>
              </a:rPr>
              <a:t>下穿越了一次二阶</a:t>
            </a:r>
            <a:r>
              <a:rPr lang="en-US" altLang="zh-CN" sz="2000">
                <a:latin typeface="Times New Roman" panose="02020603050405020304" pitchFamily="18" charset="0"/>
                <a:ea typeface="黑体" panose="02010609060101010101" pitchFamily="49" charset="-122"/>
                <a:cs typeface="Times New Roman" panose="02020603050405020304" pitchFamily="18" charset="0"/>
              </a:rPr>
              <a:t>snake</a:t>
            </a:r>
            <a:r>
              <a:rPr lang="zh-CN" altLang="en-US" sz="2000">
                <a:latin typeface="Times New Roman" panose="02020603050405020304" pitchFamily="18" charset="0"/>
                <a:ea typeface="黑体" panose="02010609060101010101" pitchFamily="49" charset="-122"/>
                <a:cs typeface="Times New Roman" panose="02020603050405020304" pitchFamily="18" charset="0"/>
              </a:rPr>
              <a:t>共振，极化率</a:t>
            </a:r>
            <a:r>
              <a:rPr lang="en-US" altLang="zh-CN" sz="2000">
                <a:latin typeface="Times New Roman" panose="02020603050405020304" pitchFamily="18" charset="0"/>
                <a:ea typeface="黑体" panose="02010609060101010101" pitchFamily="49" charset="-122"/>
                <a:cs typeface="Times New Roman" panose="02020603050405020304" pitchFamily="18" charset="0"/>
              </a:rPr>
              <a:t>92%</a:t>
            </a:r>
            <a:r>
              <a:rPr lang="zh-CN" altLang="en-US" sz="2000">
                <a:latin typeface="Times New Roman" panose="02020603050405020304" pitchFamily="18" charset="0"/>
                <a:ea typeface="黑体" panose="02010609060101010101" pitchFamily="49" charset="-122"/>
                <a:cs typeface="Times New Roman" panose="02020603050405020304" pitchFamily="18" charset="0"/>
              </a:rPr>
              <a:t>（</a:t>
            </a:r>
            <a:r>
              <a:rPr lang="en-US" altLang="zh-CN" sz="2000">
                <a:latin typeface="Times New Roman" panose="02020603050405020304" pitchFamily="18" charset="0"/>
                <a:ea typeface="黑体" panose="02010609060101010101" pitchFamily="49" charset="-122"/>
                <a:cs typeface="Times New Roman" panose="02020603050405020304" pitchFamily="18" charset="0"/>
              </a:rPr>
              <a:t>25%</a:t>
            </a:r>
            <a:r>
              <a:rPr lang="zh-CN" altLang="en-US" sz="2000">
                <a:latin typeface="Times New Roman" panose="02020603050405020304" pitchFamily="18" charset="0"/>
                <a:ea typeface="黑体" panose="02010609060101010101" pitchFamily="49" charset="-122"/>
                <a:cs typeface="Times New Roman" panose="02020603050405020304" pitchFamily="18" charset="0"/>
              </a:rPr>
              <a:t>强度，极化率</a:t>
            </a:r>
            <a:r>
              <a:rPr lang="en-US" altLang="zh-CN" sz="2000">
                <a:latin typeface="Times New Roman" panose="02020603050405020304" pitchFamily="18" charset="0"/>
                <a:ea typeface="黑体" panose="02010609060101010101" pitchFamily="49" charset="-122"/>
                <a:cs typeface="Times New Roman" panose="02020603050405020304" pitchFamily="18" charset="0"/>
              </a:rPr>
              <a:t>97%</a:t>
            </a:r>
            <a:r>
              <a:rPr lang="zh-CN" altLang="en-US" sz="2000">
                <a:latin typeface="Times New Roman" panose="02020603050405020304" pitchFamily="18" charset="0"/>
                <a:ea typeface="黑体" panose="02010609060101010101" pitchFamily="49" charset="-122"/>
                <a:cs typeface="Times New Roman" panose="02020603050405020304" pitchFamily="18" charset="0"/>
              </a:rPr>
              <a:t>）。</a:t>
            </a:r>
          </a:p>
        </p:txBody>
      </p:sp>
    </p:spTree>
    <p:extLst>
      <p:ext uri="{BB962C8B-B14F-4D97-AF65-F5344CB8AC3E}">
        <p14:creationId xmlns:p14="http://schemas.microsoft.com/office/powerpoint/2010/main" val="1904719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idx="4294967295"/>
          </p:nvPr>
        </p:nvSpPr>
        <p:spPr>
          <a:xfrm>
            <a:off x="0" y="159232"/>
            <a:ext cx="8663939" cy="646332"/>
          </a:xfrm>
        </p:spPr>
        <p:txBody>
          <a:bodyPr>
            <a:normAutofit/>
          </a:bodyPr>
          <a:lstStyle/>
          <a:p>
            <a:r>
              <a:rPr lang="zh-CN" altLang="en-US" sz="3200">
                <a:latin typeface="Times New Roman" panose="02020603050405020304" pitchFamily="18" charset="0"/>
                <a:ea typeface="黑体" panose="02010609060101010101" pitchFamily="49" charset="-122"/>
                <a:cs typeface="Times New Roman" panose="02020603050405020304" pitchFamily="18" charset="0"/>
              </a:rPr>
              <a:t>其他退极化共振对极化加速方案的影响</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9" name="表格 8">
                <a:extLst>
                  <a:ext uri="{FF2B5EF4-FFF2-40B4-BE49-F238E27FC236}">
                    <a16:creationId xmlns:a16="http://schemas.microsoft.com/office/drawing/2014/main" id="{8A51DF1B-9615-4383-A244-6B5E884965A0}"/>
                  </a:ext>
                </a:extLst>
              </p:cNvPr>
              <p:cNvGraphicFramePr>
                <a:graphicFrameLocks noGrp="1"/>
              </p:cNvGraphicFramePr>
              <p:nvPr>
                <p:extLst>
                  <p:ext uri="{D42A27DB-BD31-4B8C-83A1-F6EECF244321}">
                    <p14:modId xmlns:p14="http://schemas.microsoft.com/office/powerpoint/2010/main" val="1710127477"/>
                  </p:ext>
                </p:extLst>
              </p:nvPr>
            </p:nvGraphicFramePr>
            <p:xfrm>
              <a:off x="117446" y="931178"/>
              <a:ext cx="8817550" cy="4747412"/>
            </p:xfrm>
            <a:graphic>
              <a:graphicData uri="http://schemas.openxmlformats.org/drawingml/2006/table">
                <a:tbl>
                  <a:tblPr firstRow="1" bandRow="1">
                    <a:tableStyleId>{9D7B26C5-4107-4FEC-AEDC-1716B250A1EF}</a:tableStyleId>
                  </a:tblPr>
                  <a:tblGrid>
                    <a:gridCol w="2202112">
                      <a:extLst>
                        <a:ext uri="{9D8B030D-6E8A-4147-A177-3AD203B41FA5}">
                          <a16:colId xmlns:a16="http://schemas.microsoft.com/office/drawing/2014/main" val="4168503517"/>
                        </a:ext>
                      </a:extLst>
                    </a:gridCol>
                    <a:gridCol w="2211212">
                      <a:extLst>
                        <a:ext uri="{9D8B030D-6E8A-4147-A177-3AD203B41FA5}">
                          <a16:colId xmlns:a16="http://schemas.microsoft.com/office/drawing/2014/main" val="2731080006"/>
                        </a:ext>
                      </a:extLst>
                    </a:gridCol>
                    <a:gridCol w="2199838">
                      <a:extLst>
                        <a:ext uri="{9D8B030D-6E8A-4147-A177-3AD203B41FA5}">
                          <a16:colId xmlns:a16="http://schemas.microsoft.com/office/drawing/2014/main" val="3652763373"/>
                        </a:ext>
                      </a:extLst>
                    </a:gridCol>
                    <a:gridCol w="2204388">
                      <a:extLst>
                        <a:ext uri="{9D8B030D-6E8A-4147-A177-3AD203B41FA5}">
                          <a16:colId xmlns:a16="http://schemas.microsoft.com/office/drawing/2014/main" val="3548935771"/>
                        </a:ext>
                      </a:extLst>
                    </a:gridCol>
                  </a:tblGrid>
                  <a:tr h="468000">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退极化共振</a:t>
                          </a:r>
                        </a:p>
                      </a:txBody>
                      <a:tcPr anchor="ctr">
                        <a:lnR w="19050" cap="flat" cmpd="sng" algn="ctr">
                          <a:solidFill>
                            <a:schemeClr val="tx1"/>
                          </a:solidFill>
                          <a:prstDash val="solid"/>
                          <a:round/>
                          <a:headEnd type="none" w="med" len="med"/>
                          <a:tailEnd type="none" w="med" len="med"/>
                        </a:lnR>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固有耦合退极化共振</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高阶退极化共振</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西伯利亚蛇共振</a:t>
                          </a:r>
                        </a:p>
                      </a:txBody>
                      <a:tcPr anchor="ct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26336976"/>
                      </a:ext>
                    </a:extLst>
                  </a:tr>
                  <a:tr h="1620000">
                    <a:tc rowSpan="2">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程序模拟</a:t>
                          </a:r>
                          <a:r>
                            <a:rPr lang="en-US" altLang="zh-CN" sz="2000">
                              <a:latin typeface="Times New Roman" panose="02020603050405020304" pitchFamily="18" charset="0"/>
                              <a:ea typeface="黑体" panose="02010609060101010101" pitchFamily="49" charset="-122"/>
                              <a:cs typeface="Times New Roman" panose="02020603050405020304" pitchFamily="18" charset="0"/>
                            </a:rPr>
                            <a:t>/</a:t>
                          </a:r>
                          <a:r>
                            <a:rPr lang="zh-CN" altLang="en-US" sz="2000">
                              <a:latin typeface="Times New Roman" panose="02020603050405020304" pitchFamily="18" charset="0"/>
                              <a:ea typeface="黑体" panose="02010609060101010101" pitchFamily="49" charset="-122"/>
                              <a:cs typeface="Times New Roman" panose="02020603050405020304" pitchFamily="18" charset="0"/>
                            </a:rPr>
                            <a:t>分析</a:t>
                          </a:r>
                        </a:p>
                      </a:txBody>
                      <a:tcPr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𝐴</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𝑦</m:t>
                                    </m:r>
                                    <m:func>
                                      <m:func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funcPr>
                                      <m:fName>
                                        <m:r>
                                          <m:rPr>
                                            <m:sty m:val="p"/>
                                          </m:rPr>
                                          <a:rPr lang="en-US" altLang="zh-CN" sz="1300" b="0" i="0" smtClean="0">
                                            <a:latin typeface="Cambria Math" panose="02040503050406030204" pitchFamily="18" charset="0"/>
                                            <a:ea typeface="黑体" panose="02010609060101010101" pitchFamily="49" charset="-122"/>
                                            <a:cs typeface="Times New Roman" panose="02020603050405020304" pitchFamily="18" charset="0"/>
                                          </a:rPr>
                                          <m:t>cos</m:t>
                                        </m:r>
                                      </m:fName>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𝜙</m:t>
                                        </m:r>
                                      </m:e>
                                    </m:func>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m:t>
                                    </m:r>
                                    <m:func>
                                      <m:func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funcPr>
                                      <m:fName>
                                        <m:r>
                                          <m:rPr>
                                            <m:sty m:val="p"/>
                                          </m:rPr>
                                          <a:rPr lang="en-US" altLang="zh-CN" sz="1300" b="0" i="0" smtClean="0">
                                            <a:latin typeface="Cambria Math" panose="02040503050406030204" pitchFamily="18" charset="0"/>
                                            <a:ea typeface="黑体" panose="02010609060101010101" pitchFamily="49" charset="-122"/>
                                            <a:cs typeface="Times New Roman" panose="02020603050405020304" pitchFamily="18" charset="0"/>
                                          </a:rPr>
                                          <m:t>sin</m:t>
                                        </m:r>
                                      </m:fName>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𝜙</m:t>
                                        </m:r>
                                      </m:e>
                                    </m:func>
                                  </m:e>
                                </m:d>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oMath>
                            </m:oMathPara>
                          </a14:m>
                          <a:endParaRPr lang="en-US" altLang="zh-CN" sz="130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300" b="0">
                              <a:ea typeface="黑体" panose="02010609060101010101" pitchFamily="49" charset="-122"/>
                              <a:cs typeface="Times New Roman" panose="02020603050405020304" pitchFamily="18" charset="0"/>
                            </a:rPr>
                            <a:t>B</a:t>
                          </a:r>
                          <a14:m>
                            <m:oMath xmlns:m="http://schemas.openxmlformats.org/officeDocument/2006/math">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m:t>
                                  </m:r>
                                  <m:func>
                                    <m:func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funcPr>
                                    <m:fName>
                                      <m:r>
                                        <m:rPr>
                                          <m:sty m:val="p"/>
                                        </m:rPr>
                                        <a:rPr lang="en-US" altLang="zh-CN" sz="1300" b="0" i="0" smtClean="0">
                                          <a:latin typeface="Cambria Math" panose="02040503050406030204" pitchFamily="18" charset="0"/>
                                          <a:ea typeface="黑体" panose="02010609060101010101" pitchFamily="49" charset="-122"/>
                                          <a:cs typeface="Times New Roman" panose="02020603050405020304" pitchFamily="18" charset="0"/>
                                        </a:rPr>
                                        <m:t>cos</m:t>
                                      </m:r>
                                    </m:fName>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𝜙</m:t>
                                      </m:r>
                                    </m:e>
                                  </m:func>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𝑦</m:t>
                                  </m:r>
                                  <m:func>
                                    <m:func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funcPr>
                                    <m:fName>
                                      <m:r>
                                        <m:rPr>
                                          <m:sty m:val="p"/>
                                        </m:rPr>
                                        <a:rPr lang="en-US" altLang="zh-CN" sz="1300" b="0" i="0" smtClean="0">
                                          <a:latin typeface="Cambria Math" panose="02040503050406030204" pitchFamily="18" charset="0"/>
                                          <a:ea typeface="黑体" panose="02010609060101010101" pitchFamily="49" charset="-122"/>
                                          <a:cs typeface="Times New Roman" panose="02020603050405020304" pitchFamily="18" charset="0"/>
                                        </a:rPr>
                                        <m:t>sin</m:t>
                                      </m:r>
                                    </m:fName>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𝜙</m:t>
                                      </m:r>
                                    </m:e>
                                  </m:func>
                                </m:e>
                              </m:d>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oMath>
                          </a14:m>
                          <a:endParaRPr lang="en-US" altLang="zh-CN" sz="130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300" i="1" smtClean="0">
                                    <a:latin typeface="Cambria Math" panose="02040503050406030204" pitchFamily="18" charset="0"/>
                                    <a:ea typeface="黑体" panose="02010609060101010101" pitchFamily="49" charset="-122"/>
                                    <a:cs typeface="Times New Roman" panose="02020603050405020304" pitchFamily="18" charset="0"/>
                                  </a:rPr>
                                  <m:t>𝜔𝛿</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𝑠</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𝐺</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𝛾</m:t>
                                    </m:r>
                                  </m:e>
                                </m:d>
                                <m:sSub>
                                  <m:sSub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𝑘</m:t>
                                    </m:r>
                                  </m:e>
                                  <m: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sub>
                                </m:sSub>
                                <m:sSub>
                                  <m:sSub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𝐿</m:t>
                                    </m:r>
                                  </m:e>
                                  <m: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sub>
                                </m:s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oMath>
                            </m:oMathPara>
                          </a14:m>
                          <a:endParaRPr lang="en-US" altLang="zh-CN" sz="1300" b="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a:txBody>
                        <a:bodyPr/>
                        <a:lstStyle/>
                        <a:p>
                          <a:pPr algn="ctr"/>
                          <a14:m>
                            <m:oMathPara xmlns:m="http://schemas.openxmlformats.org/officeDocument/2006/math">
                              <m:oMathParaPr>
                                <m:jc m:val="centerGroup"/>
                              </m:oMathParaPr>
                              <m:oMath xmlns:m="http://schemas.openxmlformats.org/officeDocument/2006/math">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𝐴</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𝑥𝑦</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oMath>
                            </m:oMathPara>
                          </a14:m>
                          <a:endParaRPr lang="en-US" altLang="zh-CN" sz="1300">
                            <a:latin typeface="Times New Roman" panose="02020603050405020304" pitchFamily="18" charset="0"/>
                            <a:ea typeface="黑体" panose="02010609060101010101" pitchFamily="49" charset="-122"/>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𝐵</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𝑦</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e>
                                </m:d>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oMath>
                            </m:oMathPara>
                          </a14:m>
                          <a:endParaRPr lang="en-US" altLang="zh-CN" sz="130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zh-CN" altLang="en-US" sz="1300" i="1" smtClean="0">
                                  <a:latin typeface="Cambria Math" panose="02040503050406030204" pitchFamily="18" charset="0"/>
                                  <a:ea typeface="黑体" panose="02010609060101010101" pitchFamily="49" charset="-122"/>
                                  <a:cs typeface="Times New Roman" panose="02020603050405020304" pitchFamily="18" charset="0"/>
                                </a:rPr>
                                <m:t>𝜔𝛿</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𝑠</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box>
                                <m:box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boxPr>
                                <m:e>
                                  <m:argPr>
                                    <m:argSz m:val="-1"/>
                                  </m:argPr>
                                  <m:f>
                                    <m:f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fPr>
                                    <m:num>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num>
                                    <m:den>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den>
                                  </m:f>
                                </m:e>
                              </m:box>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𝐺</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𝛾</m:t>
                                  </m:r>
                                </m:e>
                              </m:d>
                              <m:sSub>
                                <m:sSub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𝑘</m:t>
                                  </m:r>
                                </m:e>
                                <m: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b>
                              </m:sSub>
                              <m:sSub>
                                <m:sSub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𝐿</m:t>
                                  </m:r>
                                </m:e>
                                <m: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b>
                              </m:sSub>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oMath>
                          </a14:m>
                          <a:r>
                            <a:rPr lang="zh-CN" altLang="en-US" sz="1300" b="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1300" b="0">
                            <a:latin typeface="Times New Roman" panose="02020603050405020304" pitchFamily="18" charset="0"/>
                            <a:ea typeface="黑体" panose="02010609060101010101" pitchFamily="49" charset="-122"/>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𝐴</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𝑦</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𝑦</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p>
                                    </m:sSup>
                                  </m:e>
                                </m:d>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p>
                                </m:sSup>
                              </m:oMath>
                            </m:oMathPara>
                          </a14:m>
                          <a:endParaRPr lang="en-US" altLang="zh-CN" sz="1300">
                            <a:latin typeface="Times New Roman" panose="02020603050405020304" pitchFamily="18" charset="0"/>
                            <a:ea typeface="黑体" panose="02010609060101010101" pitchFamily="49" charset="-122"/>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𝐵</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p>
                                    </m:s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𝑥</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𝑦</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2</m:t>
                                        </m:r>
                                      </m:sup>
                                    </m:sSup>
                                  </m:e>
                                </m:d>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p>
                                </m:sSup>
                              </m:oMath>
                            </m:oMathPara>
                          </a14:m>
                          <a:endParaRPr lang="en-US" altLang="zh-CN" sz="130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300" i="1" smtClean="0">
                                    <a:latin typeface="Cambria Math" panose="02040503050406030204" pitchFamily="18" charset="0"/>
                                    <a:ea typeface="黑体" panose="02010609060101010101" pitchFamily="49" charset="-122"/>
                                    <a:cs typeface="Times New Roman" panose="02020603050405020304" pitchFamily="18" charset="0"/>
                                  </a:rPr>
                                  <m:t>𝜔𝛿</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𝑠</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m:t>
                                </m:r>
                                <m:box>
                                  <m:box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boxPr>
                                  <m:e>
                                    <m:argPr>
                                      <m:argSz m:val="-1"/>
                                    </m:argPr>
                                    <m:f>
                                      <m:f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fPr>
                                      <m:num>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num>
                                      <m:den>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6</m:t>
                                        </m:r>
                                      </m:den>
                                    </m:f>
                                  </m:e>
                                </m:box>
                                <m:d>
                                  <m:d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d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1+</m:t>
                                    </m:r>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𝐺</m:t>
                                    </m:r>
                                    <m:r>
                                      <a:rPr lang="zh-CN" altLang="en-US" sz="1300" b="0" i="1" smtClean="0">
                                        <a:latin typeface="Cambria Math" panose="02040503050406030204" pitchFamily="18" charset="0"/>
                                        <a:ea typeface="黑体" panose="02010609060101010101" pitchFamily="49" charset="-122"/>
                                        <a:cs typeface="Times New Roman" panose="02020603050405020304" pitchFamily="18" charset="0"/>
                                      </a:rPr>
                                      <m:t>𝛾</m:t>
                                    </m:r>
                                  </m:e>
                                </m:d>
                                <m:sSub>
                                  <m:sSub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𝑘</m:t>
                                    </m:r>
                                  </m:e>
                                  <m: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b>
                                </m:sSub>
                                <m:sSub>
                                  <m:sSub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𝐿</m:t>
                                    </m:r>
                                  </m:e>
                                  <m:sub>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b>
                                </m:sSub>
                                <m:sSup>
                                  <m:sSupPr>
                                    <m:ctrlP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𝑟</m:t>
                                    </m:r>
                                  </m:e>
                                  <m:sup>
                                    <m:r>
                                      <a:rPr lang="en-US" altLang="zh-CN" sz="1300" b="0" i="1" smtClean="0">
                                        <a:latin typeface="Cambria Math" panose="02040503050406030204" pitchFamily="18" charset="0"/>
                                        <a:ea typeface="黑体" panose="02010609060101010101" pitchFamily="49" charset="-122"/>
                                        <a:cs typeface="Times New Roman" panose="02020603050405020304" pitchFamily="18" charset="0"/>
                                      </a:rPr>
                                      <m:t>3</m:t>
                                    </m:r>
                                  </m:sup>
                                </m:sSup>
                              </m:oMath>
                            </m:oMathPara>
                          </a14:m>
                          <a:endParaRPr lang="en-US" altLang="zh-CN" sz="1300" b="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ctrlPr>
                                </m:sSubPr>
                                <m:e>
                                  <m: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t>𝑣</m:t>
                                  </m:r>
                                </m:e>
                                <m:sub>
                                  <m: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t>𝑠𝑝𝑖𝑛</m:t>
                                  </m:r>
                                </m:sub>
                              </m:sSub>
                              <m: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t>=</m:t>
                              </m:r>
                              <m:r>
                                <a:rPr lang="en-US" altLang="zh-CN" sz="2000" b="0" i="1" smtClean="0">
                                  <a:latin typeface="Cambria Math" panose="02040503050406030204" pitchFamily="18" charset="0"/>
                                  <a:ea typeface="仿宋" panose="02010609060101010101" pitchFamily="49" charset="-122"/>
                                  <a:cs typeface="Times New Roman" panose="02020603050405020304" pitchFamily="18" charset="0"/>
                                </a:rPr>
                                <m:t>𝑘</m:t>
                              </m:r>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m:t>
                              </m:r>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𝑙</m:t>
                              </m:r>
                              <m:sSub>
                                <m:sSubPr>
                                  <m:ctrlP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𝑣</m:t>
                                  </m:r>
                                </m:e>
                                <m:sub>
                                  <m: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t>𝑦</m:t>
                                  </m:r>
                                </m:sub>
                              </m:sSub>
                            </m:oMath>
                          </a14:m>
                          <a:r>
                            <a:rPr lang="zh-CN" altLang="en-US" sz="2000">
                              <a:latin typeface="Times New Roman" panose="02020603050405020304" pitchFamily="18" charset="0"/>
                              <a:ea typeface="黑体" panose="02010609060101010101" pitchFamily="49" charset="-122"/>
                              <a:cs typeface="Times New Roman" panose="02020603050405020304"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000" b="0">
                              <a:latin typeface="Times New Roman" panose="02020603050405020304" pitchFamily="18" charset="0"/>
                              <a:ea typeface="黑体" panose="02010609060101010101" pitchFamily="49" charset="-122"/>
                              <a:cs typeface="Times New Roman" panose="02020603050405020304" pitchFamily="18" charset="0"/>
                            </a:rPr>
                            <a:t>自旋工作点间隙</a:t>
                          </a:r>
                          <a:endParaRPr lang="en-US" altLang="zh-CN" sz="2000" b="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d>
                                  <m:dPr>
                                    <m:begChr m:val="["/>
                                    <m:endChr m:val=""/>
                                    <m:ctrlPr>
                                      <a:rPr lang="en-US" altLang="zh-CN" sz="1600" b="0" i="1" smtClean="0">
                                        <a:latin typeface="Cambria Math" panose="02040503050406030204" pitchFamily="18" charset="0"/>
                                        <a:ea typeface="仿宋" panose="02010609060101010101" pitchFamily="49" charset="-122"/>
                                        <a:cs typeface="Times New Roman" panose="02020603050405020304" pitchFamily="18" charset="0"/>
                                      </a:rPr>
                                    </m:ctrlPr>
                                  </m:dPr>
                                  <m:e>
                                    <m:r>
                                      <a:rPr lang="en-US" altLang="zh-CN" sz="1600" b="0" i="1" smtClean="0">
                                        <a:latin typeface="Cambria Math" panose="02040503050406030204" pitchFamily="18" charset="0"/>
                                        <a:ea typeface="仿宋" panose="02010609060101010101" pitchFamily="49" charset="-122"/>
                                        <a:cs typeface="Times New Roman" panose="02020603050405020304" pitchFamily="18" charset="0"/>
                                      </a:rPr>
                                      <m:t>0</m:t>
                                    </m:r>
                                  </m:e>
                                </m:d>
                                <m:r>
                                  <a:rPr lang="en-US" altLang="zh-CN" sz="1600" b="0" i="1" smtClean="0">
                                    <a:latin typeface="Cambria Math" panose="02040503050406030204" pitchFamily="18" charset="0"/>
                                    <a:ea typeface="仿宋" panose="02010609060101010101" pitchFamily="49" charset="-122"/>
                                    <a:cs typeface="Times New Roman" panose="02020603050405020304" pitchFamily="18" charset="0"/>
                                  </a:rPr>
                                  <m:t>,</m:t>
                                </m:r>
                                <m:d>
                                  <m:dPr>
                                    <m:begChr m:val=""/>
                                    <m:ctrlPr>
                                      <a:rPr lang="en-US" altLang="zh-CN" sz="1600" b="0" i="1" smtClean="0">
                                        <a:latin typeface="Cambria Math" panose="02040503050406030204" pitchFamily="18" charset="0"/>
                                        <a:ea typeface="仿宋" panose="02010609060101010101" pitchFamily="49" charset="-122"/>
                                        <a:cs typeface="Times New Roman" panose="02020603050405020304" pitchFamily="18" charset="0"/>
                                      </a:rPr>
                                    </m:ctrlPr>
                                  </m:dPr>
                                  <m:e>
                                    <m:r>
                                      <a:rPr lang="en-US" altLang="zh-CN" sz="1600" b="0" i="1" smtClean="0">
                                        <a:latin typeface="Cambria Math" panose="02040503050406030204" pitchFamily="18" charset="0"/>
                                        <a:ea typeface="仿宋" panose="02010609060101010101" pitchFamily="49" charset="-122"/>
                                        <a:cs typeface="Times New Roman" panose="02020603050405020304" pitchFamily="18" charset="0"/>
                                      </a:rPr>
                                      <m:t>0.038</m:t>
                                    </m:r>
                                  </m:e>
                                </m:d>
                                <m:r>
                                  <a:rPr lang="en-US" altLang="zh-CN" sz="1600" b="0" i="1" smtClean="0">
                                    <a:latin typeface="Cambria Math" panose="02040503050406030204" pitchFamily="18" charset="0"/>
                                    <a:ea typeface="Cambria Math" panose="02040503050406030204" pitchFamily="18" charset="0"/>
                                    <a:cs typeface="Times New Roman" panose="02020603050405020304" pitchFamily="18" charset="0"/>
                                  </a:rPr>
                                  <m:t>∪</m:t>
                                </m:r>
                                <m:d>
                                  <m:dPr>
                                    <m:endChr m:val=""/>
                                    <m:ctrlPr>
                                      <a:rPr lang="en-US" altLang="zh-CN" sz="1600" b="0" i="1" smtClean="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b="0" i="1" smtClean="0">
                                        <a:latin typeface="Cambria Math" panose="02040503050406030204" pitchFamily="18" charset="0"/>
                                        <a:ea typeface="Cambria Math" panose="02040503050406030204" pitchFamily="18" charset="0"/>
                                        <a:cs typeface="Times New Roman" panose="02020603050405020304" pitchFamily="18" charset="0"/>
                                      </a:rPr>
                                      <m:t>0.958</m:t>
                                    </m:r>
                                  </m:e>
                                </m:d>
                                <m:r>
                                  <a:rPr lang="en-US" altLang="zh-CN" sz="1600" b="0" i="1" smtClean="0">
                                    <a:latin typeface="Cambria Math" panose="02040503050406030204" pitchFamily="18" charset="0"/>
                                    <a:ea typeface="Cambria Math" panose="02040503050406030204" pitchFamily="18" charset="0"/>
                                    <a:cs typeface="Times New Roman" panose="02020603050405020304" pitchFamily="18" charset="0"/>
                                  </a:rPr>
                                  <m:t>,</m:t>
                                </m:r>
                                <m:d>
                                  <m:dPr>
                                    <m:begChr m:val=""/>
                                    <m:endChr m:val="]"/>
                                    <m:ctrlPr>
                                      <a:rPr lang="en-US" altLang="zh-CN" sz="1600" b="0" i="1" smtClean="0">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b="0" i="1" smtClean="0">
                                        <a:latin typeface="Cambria Math" panose="02040503050406030204" pitchFamily="18" charset="0"/>
                                        <a:ea typeface="Cambria Math" panose="02040503050406030204" pitchFamily="18" charset="0"/>
                                        <a:cs typeface="Times New Roman" panose="02020603050405020304" pitchFamily="18" charset="0"/>
                                      </a:rPr>
                                      <m:t>1</m:t>
                                    </m:r>
                                  </m:e>
                                </m:d>
                              </m:oMath>
                            </m:oMathPara>
                          </a14:m>
                          <a:endParaRPr lang="en-US" altLang="zh-CN" sz="1600" b="0" i="1">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sSub>
                                <m:sSubPr>
                                  <m:ctrlPr>
                                    <a:rPr lang="en-US" altLang="zh-CN"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000" b="0" i="1">
                                      <a:latin typeface="Cambria Math" panose="02040503050406030204" pitchFamily="18" charset="0"/>
                                      <a:ea typeface="Cambria Math" panose="02040503050406030204" pitchFamily="18" charset="0"/>
                                      <a:cs typeface="Times New Roman" panose="02020603050405020304" pitchFamily="18" charset="0"/>
                                    </a:rPr>
                                    <m:t>𝑣</m:t>
                                  </m:r>
                                </m:e>
                                <m:sub>
                                  <m:r>
                                    <a:rPr lang="en-US" altLang="zh-CN" sz="2000" b="0" i="1">
                                      <a:latin typeface="Cambria Math" panose="02040503050406030204" pitchFamily="18" charset="0"/>
                                      <a:ea typeface="Cambria Math" panose="02040503050406030204" pitchFamily="18" charset="0"/>
                                      <a:cs typeface="Times New Roman" panose="02020603050405020304" pitchFamily="18" charset="0"/>
                                    </a:rPr>
                                    <m:t>𝑦</m:t>
                                  </m:r>
                                </m:sub>
                              </m:sSub>
                            </m:oMath>
                          </a14:m>
                          <a:r>
                            <a:rPr lang="en-US" altLang="zh-CN" sz="2000" b="0">
                              <a:latin typeface="Times New Roman" panose="02020603050405020304" pitchFamily="18" charset="0"/>
                              <a:ea typeface="黑体" panose="02010609060101010101" pitchFamily="49" charset="-122"/>
                              <a:cs typeface="Times New Roman" panose="02020603050405020304" pitchFamily="18" charset="0"/>
                            </a:rPr>
                            <a:t>=9.98</a:t>
                          </a:r>
                          <a:r>
                            <a:rPr lang="zh-CN" altLang="en-US" sz="2000" b="0">
                              <a:latin typeface="Times New Roman" panose="02020603050405020304" pitchFamily="18" charset="0"/>
                              <a:ea typeface="黑体" panose="02010609060101010101" pitchFamily="49" charset="-122"/>
                              <a:cs typeface="Times New Roman" panose="02020603050405020304" pitchFamily="18" charset="0"/>
                            </a:rPr>
                            <a:t>穿越了</a:t>
                          </a:r>
                          <a:r>
                            <a:rPr lang="en-US" altLang="zh-CN" sz="2000" b="0">
                              <a:latin typeface="Times New Roman" panose="02020603050405020304" pitchFamily="18" charset="0"/>
                              <a:ea typeface="黑体" panose="02010609060101010101" pitchFamily="49" charset="-122"/>
                              <a:cs typeface="Times New Roman" panose="02020603050405020304" pitchFamily="18" charset="0"/>
                            </a:rPr>
                            <a:t>2</a:t>
                          </a:r>
                          <a:r>
                            <a:rPr lang="zh-CN" altLang="en-US" sz="2000" b="0">
                              <a:latin typeface="Times New Roman" panose="02020603050405020304" pitchFamily="18" charset="0"/>
                              <a:ea typeface="黑体" panose="02010609060101010101" pitchFamily="49" charset="-122"/>
                              <a:cs typeface="Times New Roman" panose="02020603050405020304" pitchFamily="18" charset="0"/>
                            </a:rPr>
                            <a:t>阶西伯利亚蛇共振</a:t>
                          </a:r>
                        </a:p>
                      </a:txBody>
                      <a:tcPr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802774"/>
                      </a:ext>
                    </a:extLst>
                  </a:tr>
                  <a:tr h="1620000">
                    <a:tc vMerge="1">
                      <a:txBody>
                        <a:bodyPr/>
                        <a:lstStyle/>
                        <a:p>
                          <a:endParaRPr lang="zh-CN"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𝑟</m:t>
                                </m:r>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m:t>
                                </m:r>
                                <m:rad>
                                  <m:radPr>
                                    <m:degHide m:val="on"/>
                                    <m:ctrlP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ctrlPr>
                                  </m:radPr>
                                  <m:deg/>
                                  <m:e>
                                    <m:sSup>
                                      <m:sSupPr>
                                        <m:ctrlP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𝑥</m:t>
                                        </m:r>
                                      </m:e>
                                      <m:sup>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2</m:t>
                                        </m:r>
                                      </m:sup>
                                    </m:sSup>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𝑦</m:t>
                                        </m:r>
                                      </m:e>
                                      <m:sup>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2</m:t>
                                        </m:r>
                                      </m:sup>
                                    </m:sSup>
                                  </m:e>
                                </m:rad>
                              </m:oMath>
                            </m:oMathPara>
                          </a14:m>
                          <a:endParaRPr lang="en-US" altLang="zh-CN" sz="200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𝑛</m:t>
                                    </m:r>
                                  </m:sub>
                                </m:s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=1−</m:t>
                                </m:r>
                                <m:func>
                                  <m:funcPr>
                                    <m:ctrlP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ctrlPr>
                                  </m:funcPr>
                                  <m:fName>
                                    <m:r>
                                      <m:rPr>
                                        <m:sty m:val="p"/>
                                      </m:rPr>
                                      <a:rPr lang="en-US" altLang="zh-CN" sz="2000" b="0" i="0" smtClean="0">
                                        <a:latin typeface="Cambria Math" panose="02040503050406030204" pitchFamily="18" charset="0"/>
                                        <a:ea typeface="黑体" panose="02010609060101010101" pitchFamily="49" charset="-122"/>
                                        <a:cs typeface="Times New Roman" panose="02020603050405020304" pitchFamily="18" charset="0"/>
                                      </a:rPr>
                                      <m:t>cos</m:t>
                                    </m:r>
                                  </m:fName>
                                  <m:e>
                                    <m:r>
                                      <a:rPr lang="zh-CN" altLang="en-US" sz="2000" i="1" smtClean="0">
                                        <a:latin typeface="Cambria Math" panose="02040503050406030204" pitchFamily="18" charset="0"/>
                                        <a:ea typeface="黑体" panose="02010609060101010101" pitchFamily="49" charset="-122"/>
                                        <a:cs typeface="Times New Roman" panose="02020603050405020304" pitchFamily="18" charset="0"/>
                                      </a:rPr>
                                      <m:t>𝜔𝛿</m:t>
                                    </m:r>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𝑠</m:t>
                                    </m:r>
                                  </m:e>
                                </m:func>
                                <m:r>
                                  <a:rPr lang="en-US" altLang="zh-CN" sz="2000" b="0" i="0" smtClean="0">
                                    <a:latin typeface="Cambria Math" panose="02040503050406030204" pitchFamily="18" charset="0"/>
                                    <a:ea typeface="黑体" panose="02010609060101010101" pitchFamily="49" charset="-122"/>
                                    <a:cs typeface="Times New Roman" panose="02020603050405020304" pitchFamily="18" charset="0"/>
                                  </a:rPr>
                                  <m:t>,</m:t>
                                </m:r>
                                <m:sSub>
                                  <m:sSubPr>
                                    <m:ctrlPr>
                                      <a:rPr lang="en-US" altLang="zh-CN" sz="200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𝑠</m:t>
                                    </m:r>
                                  </m:e>
                                  <m: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𝑛</m:t>
                                    </m:r>
                                  </m:sub>
                                </m:sSub>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m:t>
                                </m:r>
                                <m:func>
                                  <m:funcPr>
                                    <m:ctrlP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ctrlPr>
                                  </m:funcPr>
                                  <m:fName>
                                    <m:r>
                                      <m:rPr>
                                        <m:sty m:val="p"/>
                                      </m:rPr>
                                      <a:rPr lang="en-US" altLang="zh-CN" sz="2000" b="0" i="0" smtClean="0">
                                        <a:latin typeface="Cambria Math" panose="02040503050406030204" pitchFamily="18" charset="0"/>
                                        <a:ea typeface="黑体" panose="02010609060101010101" pitchFamily="49" charset="-122"/>
                                        <a:cs typeface="Times New Roman" panose="02020603050405020304" pitchFamily="18" charset="0"/>
                                      </a:rPr>
                                      <m:t>sin</m:t>
                                    </m:r>
                                  </m:fName>
                                  <m:e>
                                    <m:r>
                                      <a:rPr lang="zh-CN" altLang="en-US" sz="2000" i="1" smtClean="0">
                                        <a:latin typeface="Cambria Math" panose="02040503050406030204" pitchFamily="18" charset="0"/>
                                        <a:ea typeface="黑体" panose="02010609060101010101" pitchFamily="49" charset="-122"/>
                                        <a:cs typeface="Times New Roman" panose="02020603050405020304" pitchFamily="18" charset="0"/>
                                      </a:rPr>
                                      <m:t>𝜔𝛿</m:t>
                                    </m:r>
                                    <m:r>
                                      <a:rPr lang="en-US" altLang="zh-CN" sz="2000" b="0" i="1" smtClean="0">
                                        <a:latin typeface="Cambria Math" panose="02040503050406030204" pitchFamily="18" charset="0"/>
                                        <a:ea typeface="黑体" panose="02010609060101010101" pitchFamily="49" charset="-122"/>
                                        <a:cs typeface="Times New Roman" panose="02020603050405020304" pitchFamily="18" charset="0"/>
                                      </a:rPr>
                                      <m:t>𝑠</m:t>
                                    </m:r>
                                  </m:e>
                                </m:func>
                              </m:oMath>
                            </m:oMathPara>
                          </a14:m>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d>
                                  <m:dPr>
                                    <m:begChr m:val="["/>
                                    <m:endChr m:val="]"/>
                                    <m:ctrlPr>
                                      <a:rPr lang="en-US" altLang="zh-CN" sz="1900" i="1" smtClean="0">
                                        <a:latin typeface="Cambria Math" panose="02040503050406030204" pitchFamily="18" charset="0"/>
                                        <a:ea typeface="黑体" panose="02010609060101010101" pitchFamily="49" charset="-122"/>
                                        <a:cs typeface="Times New Roman" panose="02020603050405020304" pitchFamily="18" charset="0"/>
                                      </a:rPr>
                                    </m:ctrlPr>
                                  </m:dPr>
                                  <m:e>
                                    <m:m>
                                      <m:mPr>
                                        <m:mcs>
                                          <m:mc>
                                            <m:mcPr>
                                              <m:count m:val="3"/>
                                              <m:mcJc m:val="center"/>
                                            </m:mcPr>
                                          </m:mc>
                                        </m:mcs>
                                        <m:ctrlPr>
                                          <a:rPr lang="en-US" altLang="zh-CN" sz="1900" i="1" smtClean="0">
                                            <a:latin typeface="Cambria Math" panose="02040503050406030204" pitchFamily="18" charset="0"/>
                                            <a:ea typeface="黑体" panose="02010609060101010101" pitchFamily="49" charset="-122"/>
                                            <a:cs typeface="Times New Roman" panose="02020603050405020304" pitchFamily="18" charset="0"/>
                                          </a:rPr>
                                        </m:ctrlPr>
                                      </m:mPr>
                                      <m:mr>
                                        <m:e>
                                          <m:r>
                                            <m:rPr>
                                              <m:brk m:alnAt="7"/>
                                            </m:r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1</m:t>
                                          </m:r>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𝐵</m:t>
                                              </m:r>
                                            </m:e>
                                            <m:sup>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2</m:t>
                                              </m:r>
                                            </m:sup>
                                          </m:sSup>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𝐴𝐵</m:t>
                                          </m:r>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𝐵</m:t>
                                          </m:r>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mr>
                                      <m:m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𝐴𝐵</m:t>
                                          </m:r>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1−</m:t>
                                          </m:r>
                                          <m:sSup>
                                            <m:sSup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𝐴</m:t>
                                              </m:r>
                                            </m:e>
                                            <m:sup>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2</m:t>
                                              </m:r>
                                            </m:sup>
                                          </m:sSup>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𝐴</m:t>
                                          </m:r>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𝑠</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mr>
                                      <m:m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𝐵</m:t>
                                          </m:r>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𝑠</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m:t>
                                          </m:r>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𝐴</m:t>
                                          </m:r>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𝑠</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1−</m:t>
                                          </m:r>
                                          <m:d>
                                            <m:d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dPr>
                                            <m:e>
                                              <m:sSup>
                                                <m:sSup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𝐴</m:t>
                                                  </m:r>
                                                </m:e>
                                                <m:sup>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2</m:t>
                                                  </m:r>
                                                </m:sup>
                                              </m:sSup>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m:t>
                                              </m:r>
                                              <m:sSup>
                                                <m:sSup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p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𝐵</m:t>
                                                  </m:r>
                                                </m:e>
                                                <m:sup>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2</m:t>
                                                  </m:r>
                                                </m:sup>
                                              </m:sSup>
                                            </m:e>
                                          </m:d>
                                          <m:sSub>
                                            <m:sSubPr>
                                              <m:ctrlP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ctrlPr>
                                            </m:sSubPr>
                                            <m:e>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𝑐</m:t>
                                              </m:r>
                                            </m:e>
                                            <m:sub>
                                              <m:r>
                                                <a:rPr lang="en-US" altLang="zh-CN" sz="1900" b="0" i="1" smtClean="0">
                                                  <a:latin typeface="Cambria Math" panose="02040503050406030204" pitchFamily="18" charset="0"/>
                                                  <a:ea typeface="黑体" panose="02010609060101010101" pitchFamily="49" charset="-122"/>
                                                  <a:cs typeface="Times New Roman" panose="02020603050405020304" pitchFamily="18" charset="0"/>
                                                </a:rPr>
                                                <m:t>𝑛</m:t>
                                              </m:r>
                                            </m:sub>
                                          </m:sSub>
                                        </m:e>
                                      </m:mr>
                                    </m:m>
                                  </m:e>
                                </m:d>
                              </m:oMath>
                            </m:oMathPara>
                          </a14:m>
                          <a:endParaRPr lang="zh-CN" altLang="en-US" sz="19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hMerge="1">
                      <a:txBody>
                        <a:bodyPr/>
                        <a:lstStyle/>
                        <a:p>
                          <a:pPr algn="ct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vMerge="1">
                      <a:txBody>
                        <a:bodyPr/>
                        <a:lstStyle/>
                        <a:p>
                          <a:endParaRPr lang="zh-CN" altLang="en-US"/>
                        </a:p>
                      </a:txBody>
                      <a:tcPr/>
                    </a:tc>
                    <a:extLst>
                      <a:ext uri="{0D108BD9-81ED-4DB2-BD59-A6C34878D82A}">
                        <a16:rowId xmlns:a16="http://schemas.microsoft.com/office/drawing/2014/main" val="387891086"/>
                      </a:ext>
                    </a:extLst>
                  </a:tr>
                  <a:tr h="720000">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对方案最终极化率的影响</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小于</a:t>
                          </a:r>
                          <a:r>
                            <a:rPr lang="en-US" altLang="zh-CN" sz="2000">
                              <a:latin typeface="Times New Roman" panose="02020603050405020304" pitchFamily="18" charset="0"/>
                              <a:ea typeface="黑体" panose="02010609060101010101" pitchFamily="49" charset="-122"/>
                              <a:cs typeface="Times New Roman" panose="02020603050405020304" pitchFamily="18" charset="0"/>
                            </a:rPr>
                            <a:t>0.1%</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约</a:t>
                          </a:r>
                          <a:r>
                            <a:rPr lang="en-US" altLang="zh-CN" sz="2000">
                              <a:latin typeface="Times New Roman" panose="02020603050405020304" pitchFamily="18" charset="0"/>
                              <a:ea typeface="黑体" panose="02010609060101010101" pitchFamily="49" charset="-122"/>
                              <a:cs typeface="Times New Roman" panose="02020603050405020304" pitchFamily="18" charset="0"/>
                            </a:rPr>
                            <a:t>1%</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sz="2000">
                            <a:latin typeface="Times New Roman" panose="02020603050405020304" pitchFamily="18" charset="0"/>
                            <a:ea typeface="黑体" panose="02010609060101010101" pitchFamily="49" charset="-122"/>
                            <a:cs typeface="Times New Roman" panose="02020603050405020304" pitchFamily="18" charset="0"/>
                          </a:endParaRPr>
                        </a:p>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已在方案内</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127615192"/>
                      </a:ext>
                    </a:extLst>
                  </a:tr>
                </a:tbl>
              </a:graphicData>
            </a:graphic>
          </p:graphicFrame>
        </mc:Choice>
        <mc:Fallback>
          <p:graphicFrame>
            <p:nvGraphicFramePr>
              <p:cNvPr id="9" name="表格 8">
                <a:extLst>
                  <a:ext uri="{FF2B5EF4-FFF2-40B4-BE49-F238E27FC236}">
                    <a16:creationId xmlns:a16="http://schemas.microsoft.com/office/drawing/2014/main" id="{8A51DF1B-9615-4383-A244-6B5E884965A0}"/>
                  </a:ext>
                </a:extLst>
              </p:cNvPr>
              <p:cNvGraphicFramePr>
                <a:graphicFrameLocks noGrp="1"/>
              </p:cNvGraphicFramePr>
              <p:nvPr>
                <p:extLst>
                  <p:ext uri="{D42A27DB-BD31-4B8C-83A1-F6EECF244321}">
                    <p14:modId xmlns:p14="http://schemas.microsoft.com/office/powerpoint/2010/main" val="1710127477"/>
                  </p:ext>
                </p:extLst>
              </p:nvPr>
            </p:nvGraphicFramePr>
            <p:xfrm>
              <a:off x="117446" y="931178"/>
              <a:ext cx="8817550" cy="4747412"/>
            </p:xfrm>
            <a:graphic>
              <a:graphicData uri="http://schemas.openxmlformats.org/drawingml/2006/table">
                <a:tbl>
                  <a:tblPr firstRow="1" bandRow="1">
                    <a:tableStyleId>{9D7B26C5-4107-4FEC-AEDC-1716B250A1EF}</a:tableStyleId>
                  </a:tblPr>
                  <a:tblGrid>
                    <a:gridCol w="2202112">
                      <a:extLst>
                        <a:ext uri="{9D8B030D-6E8A-4147-A177-3AD203B41FA5}">
                          <a16:colId xmlns:a16="http://schemas.microsoft.com/office/drawing/2014/main" val="4168503517"/>
                        </a:ext>
                      </a:extLst>
                    </a:gridCol>
                    <a:gridCol w="2211212">
                      <a:extLst>
                        <a:ext uri="{9D8B030D-6E8A-4147-A177-3AD203B41FA5}">
                          <a16:colId xmlns:a16="http://schemas.microsoft.com/office/drawing/2014/main" val="2731080006"/>
                        </a:ext>
                      </a:extLst>
                    </a:gridCol>
                    <a:gridCol w="2199838">
                      <a:extLst>
                        <a:ext uri="{9D8B030D-6E8A-4147-A177-3AD203B41FA5}">
                          <a16:colId xmlns:a16="http://schemas.microsoft.com/office/drawing/2014/main" val="3652763373"/>
                        </a:ext>
                      </a:extLst>
                    </a:gridCol>
                    <a:gridCol w="2204388">
                      <a:extLst>
                        <a:ext uri="{9D8B030D-6E8A-4147-A177-3AD203B41FA5}">
                          <a16:colId xmlns:a16="http://schemas.microsoft.com/office/drawing/2014/main" val="3548935771"/>
                        </a:ext>
                      </a:extLst>
                    </a:gridCol>
                  </a:tblGrid>
                  <a:tr h="701040">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退极化共振</a:t>
                          </a:r>
                        </a:p>
                      </a:txBody>
                      <a:tcPr anchor="ctr">
                        <a:lnR w="19050" cap="flat" cmpd="sng" algn="ctr">
                          <a:solidFill>
                            <a:schemeClr val="tx1"/>
                          </a:solidFill>
                          <a:prstDash val="solid"/>
                          <a:round/>
                          <a:headEnd type="none" w="med" len="med"/>
                          <a:tailEnd type="none" w="med" len="med"/>
                        </a:lnR>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固有耦合退极化共振</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高阶退极化共振</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西伯利亚蛇共振</a:t>
                          </a:r>
                        </a:p>
                      </a:txBody>
                      <a:tcPr anchor="ctr">
                        <a:lnL w="190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26336976"/>
                      </a:ext>
                    </a:extLst>
                  </a:tr>
                  <a:tr h="1620000">
                    <a:tc rowSpan="2">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程序模拟</a:t>
                          </a:r>
                          <a:r>
                            <a:rPr lang="en-US" altLang="zh-CN" sz="2000">
                              <a:latin typeface="Times New Roman" panose="02020603050405020304" pitchFamily="18" charset="0"/>
                              <a:ea typeface="黑体" panose="02010609060101010101" pitchFamily="49" charset="-122"/>
                              <a:cs typeface="Times New Roman" panose="02020603050405020304" pitchFamily="18" charset="0"/>
                            </a:rPr>
                            <a:t>/</a:t>
                          </a:r>
                          <a:r>
                            <a:rPr lang="zh-CN" altLang="en-US" sz="2000">
                              <a:latin typeface="Times New Roman" panose="02020603050405020304" pitchFamily="18" charset="0"/>
                              <a:ea typeface="黑体" panose="02010609060101010101" pitchFamily="49" charset="-122"/>
                              <a:cs typeface="Times New Roman" panose="02020603050405020304" pitchFamily="18" charset="0"/>
                            </a:rPr>
                            <a:t>分析</a:t>
                          </a:r>
                        </a:p>
                      </a:txBody>
                      <a:tcPr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noFill/>
                      </a:tcPr>
                    </a:tc>
                    <a:tc>
                      <a:txBody>
                        <a:bodyPr/>
                        <a:lstStyle/>
                        <a:p>
                          <a:endParaRPr lang="zh-CN"/>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3"/>
                          <a:stretch>
                            <a:fillRect l="-99449" t="-45113" r="-199725" b="-155263"/>
                          </a:stretch>
                        </a:blipFill>
                      </a:tcPr>
                    </a:tc>
                    <a:tc>
                      <a:txBody>
                        <a:bodyPr/>
                        <a:lstStyle/>
                        <a:p>
                          <a:endParaRPr lang="zh-CN"/>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blipFill>
                          <a:blip r:embed="rId3"/>
                          <a:stretch>
                            <a:fillRect l="-200554" t="-45113" r="-100831" b="-155263"/>
                          </a:stretch>
                        </a:blipFill>
                      </a:tcPr>
                    </a:tc>
                    <a:tc rowSpan="2">
                      <a:txBody>
                        <a:bodyPr/>
                        <a:lstStyle/>
                        <a:p>
                          <a:endParaRPr lang="zh-CN"/>
                        </a:p>
                      </a:txBody>
                      <a:tcPr anchor="ct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blipFill>
                          <a:blip r:embed="rId3"/>
                          <a:stretch>
                            <a:fillRect l="-299724" t="-21938" r="-552" b="-24132"/>
                          </a:stretch>
                        </a:blipFill>
                      </a:tcPr>
                    </a:tc>
                    <a:extLst>
                      <a:ext uri="{0D108BD9-81ED-4DB2-BD59-A6C34878D82A}">
                        <a16:rowId xmlns:a16="http://schemas.microsoft.com/office/drawing/2014/main" val="4252802774"/>
                      </a:ext>
                    </a:extLst>
                  </a:tr>
                  <a:tr h="1706372">
                    <a:tc vMerge="1">
                      <a:txBody>
                        <a:bodyPr/>
                        <a:lstStyle/>
                        <a:p>
                          <a:endParaRPr lang="zh-CN" altLang="en-US"/>
                        </a:p>
                      </a:txBody>
                      <a:tcPr/>
                    </a:tc>
                    <a:tc gridSpan="2">
                      <a:txBody>
                        <a:bodyPr/>
                        <a:lstStyle/>
                        <a:p>
                          <a:endParaRPr lang="zh-CN"/>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blipFill>
                          <a:blip r:embed="rId3"/>
                          <a:stretch>
                            <a:fillRect l="-49862" t="-137367" r="-50276" b="-46975"/>
                          </a:stretch>
                        </a:blipFill>
                      </a:tcPr>
                    </a:tc>
                    <a:tc hMerge="1">
                      <a:txBody>
                        <a:bodyPr/>
                        <a:lstStyle/>
                        <a:p>
                          <a:pPr algn="ct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vMerge="1">
                      <a:txBody>
                        <a:bodyPr/>
                        <a:lstStyle/>
                        <a:p>
                          <a:endParaRPr lang="zh-CN" altLang="en-US"/>
                        </a:p>
                      </a:txBody>
                      <a:tcPr/>
                    </a:tc>
                    <a:extLst>
                      <a:ext uri="{0D108BD9-81ED-4DB2-BD59-A6C34878D82A}">
                        <a16:rowId xmlns:a16="http://schemas.microsoft.com/office/drawing/2014/main" val="387891086"/>
                      </a:ext>
                    </a:extLst>
                  </a:tr>
                  <a:tr h="720000">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对方案最终极化率的影响</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小于</a:t>
                          </a:r>
                          <a:r>
                            <a:rPr lang="en-US" altLang="zh-CN" sz="2000">
                              <a:latin typeface="Times New Roman" panose="02020603050405020304" pitchFamily="18" charset="0"/>
                              <a:ea typeface="黑体" panose="02010609060101010101" pitchFamily="49" charset="-122"/>
                              <a:cs typeface="Times New Roman" panose="02020603050405020304" pitchFamily="18" charset="0"/>
                            </a:rPr>
                            <a:t>0.1%</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约</a:t>
                          </a:r>
                          <a:r>
                            <a:rPr lang="en-US" altLang="zh-CN" sz="2000">
                              <a:latin typeface="Times New Roman" panose="02020603050405020304" pitchFamily="18" charset="0"/>
                              <a:ea typeface="黑体" panose="02010609060101010101" pitchFamily="49" charset="-122"/>
                              <a:cs typeface="Times New Roman" panose="02020603050405020304" pitchFamily="18" charset="0"/>
                            </a:rPr>
                            <a:t>1%</a:t>
                          </a:r>
                          <a:endParaRPr lang="zh-CN" altLang="en-US" sz="2000">
                            <a:latin typeface="Times New Roman" panose="02020603050405020304" pitchFamily="18" charset="0"/>
                            <a:ea typeface="黑体" panose="02010609060101010101" pitchFamily="49" charset="-122"/>
                            <a:cs typeface="Times New Roman" panose="02020603050405020304" pitchFamily="18"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tc>
                      <a:txBody>
                        <a:bodyPr/>
                        <a:lstStyle/>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sz="2000">
                            <a:latin typeface="Times New Roman" panose="02020603050405020304" pitchFamily="18" charset="0"/>
                            <a:ea typeface="黑体" panose="02010609060101010101" pitchFamily="49" charset="-122"/>
                            <a:cs typeface="Times New Roman" panose="02020603050405020304" pitchFamily="18" charset="0"/>
                          </a:endParaRPr>
                        </a:p>
                        <a:p>
                          <a:pPr algn="ctr"/>
                          <a:r>
                            <a:rPr lang="zh-CN" altLang="en-US" sz="2000">
                              <a:latin typeface="Times New Roman" panose="02020603050405020304" pitchFamily="18" charset="0"/>
                              <a:ea typeface="黑体" panose="02010609060101010101" pitchFamily="49" charset="-122"/>
                              <a:cs typeface="Times New Roman" panose="02020603050405020304" pitchFamily="18" charset="0"/>
                            </a:rPr>
                            <a:t>已在方案内</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127615192"/>
                      </a:ext>
                    </a:extLst>
                  </a:tr>
                </a:tbl>
              </a:graphicData>
            </a:graphic>
          </p:graphicFrame>
        </mc:Fallback>
      </mc:AlternateContent>
      <p:sp>
        <p:nvSpPr>
          <p:cNvPr id="10" name="文本框 9">
            <a:extLst>
              <a:ext uri="{FF2B5EF4-FFF2-40B4-BE49-F238E27FC236}">
                <a16:creationId xmlns:a16="http://schemas.microsoft.com/office/drawing/2014/main" id="{814645E1-3331-45C8-858F-0310EBBB7522}"/>
              </a:ext>
            </a:extLst>
          </p:cNvPr>
          <p:cNvSpPr txBox="1"/>
          <p:nvPr/>
        </p:nvSpPr>
        <p:spPr>
          <a:xfrm>
            <a:off x="164460" y="5948496"/>
            <a:ext cx="8722982" cy="449418"/>
          </a:xfrm>
          <a:prstGeom prst="rect">
            <a:avLst/>
          </a:prstGeom>
          <a:noFill/>
        </p:spPr>
        <p:txBody>
          <a:bodyPr wrap="square" rtlCol="0">
            <a:spAutoFit/>
          </a:bodyPr>
          <a:lstStyle/>
          <a:p>
            <a:pPr algn="ctr">
              <a:lnSpc>
                <a:spcPct val="130000"/>
              </a:lnSpc>
            </a:pPr>
            <a:r>
              <a:rPr lang="zh-CN" altLang="en-US" sz="2000" b="1">
                <a:latin typeface="Times New Roman" panose="02020603050405020304" pitchFamily="18" charset="0"/>
                <a:ea typeface="黑体" panose="02010609060101010101" pitchFamily="49" charset="-122"/>
                <a:cs typeface="Times New Roman" panose="02020603050405020304" pitchFamily="18" charset="0"/>
              </a:rPr>
              <a:t>其他退极化共振对极化加速方案的影响</a:t>
            </a:r>
            <a:r>
              <a:rPr lang="zh-CN" altLang="en-US" sz="20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基本可以忽略</a:t>
            </a:r>
            <a:r>
              <a:rPr lang="zh-CN" altLang="en-US" sz="2000">
                <a:latin typeface="黑体" panose="02010609060101010101" pitchFamily="49" charset="-122"/>
                <a:ea typeface="黑体" panose="02010609060101010101" pitchFamily="49" charset="-122"/>
                <a:cs typeface="Times New Roman" panose="02020603050405020304" pitchFamily="18" charset="0"/>
              </a:rPr>
              <a:t>（＜测量精度）</a:t>
            </a:r>
            <a:endParaRPr lang="zh-CN" altLang="en-US" sz="2000" b="1">
              <a:solidFill>
                <a:srgbClr val="0000FF"/>
              </a:solidFill>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24485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idx="4294967295"/>
          </p:nvPr>
        </p:nvSpPr>
        <p:spPr>
          <a:xfrm>
            <a:off x="0" y="67134"/>
            <a:ext cx="8663939" cy="646332"/>
          </a:xfrm>
        </p:spPr>
        <p:txBody>
          <a:bodyPr>
            <a:noAutofit/>
          </a:bodyPr>
          <a:lstStyle/>
          <a:p>
            <a:pPr>
              <a:lnSpc>
                <a:spcPct val="150000"/>
              </a:lnSpc>
              <a:spcBef>
                <a:spcPts val="2000"/>
              </a:spcBef>
              <a:buClr>
                <a:srgbClr val="B739B9"/>
              </a:buClr>
            </a:pPr>
            <a:r>
              <a:rPr lang="zh-CN" altLang="en-US" sz="3200">
                <a:latin typeface="黑体" panose="02010609060101010101" pitchFamily="49" charset="-122"/>
                <a:ea typeface="黑体" panose="02010609060101010101" pitchFamily="49" charset="-122"/>
                <a:cs typeface="Times New Roman" panose="02020603050405020304" pitchFamily="18" charset="0"/>
              </a:rPr>
              <a:t>总结</a:t>
            </a:r>
            <a:endParaRPr lang="en-US" altLang="zh-CN" sz="3200">
              <a:latin typeface="黑体" panose="02010609060101010101" pitchFamily="49" charset="-122"/>
              <a:ea typeface="黑体" panose="02010609060101010101" pitchFamily="49" charset="-122"/>
              <a:cs typeface="Times New Roman" panose="02020603050405020304" pitchFamily="18" charset="0"/>
            </a:endParaRPr>
          </a:p>
        </p:txBody>
      </p:sp>
      <p:sp>
        <p:nvSpPr>
          <p:cNvPr id="2" name="文本框 1">
            <a:extLst>
              <a:ext uri="{FF2B5EF4-FFF2-40B4-BE49-F238E27FC236}">
                <a16:creationId xmlns:a16="http://schemas.microsoft.com/office/drawing/2014/main" id="{CC7867BF-5B14-4974-A09A-98C603DCA50E}"/>
              </a:ext>
            </a:extLst>
          </p:cNvPr>
          <p:cNvSpPr txBox="1"/>
          <p:nvPr/>
        </p:nvSpPr>
        <p:spPr>
          <a:xfrm>
            <a:off x="276294" y="1072282"/>
            <a:ext cx="8565099" cy="3236463"/>
          </a:xfrm>
          <a:prstGeom prst="rect">
            <a:avLst/>
          </a:prstGeom>
          <a:noFill/>
        </p:spPr>
        <p:txBody>
          <a:bodyPr wrap="square" rtlCol="0">
            <a:spAutoFit/>
          </a:bodyPr>
          <a:lstStyle/>
          <a:p>
            <a:pPr marL="342900" indent="-342900" algn="just">
              <a:lnSpc>
                <a:spcPct val="130000"/>
              </a:lnSpc>
              <a:buClr>
                <a:srgbClr val="0000FF"/>
              </a:buClr>
              <a:buFont typeface="Wingdings" panose="05000000000000000000" pitchFamily="2" charset="2"/>
              <a:buChar char="Ø"/>
            </a:pPr>
            <a:r>
              <a:rPr lang="zh-CN" altLang="en-US" sz="2000">
                <a:latin typeface="黑体" panose="02010609060101010101" pitchFamily="49" charset="-122"/>
                <a:ea typeface="黑体" panose="02010609060101010101" pitchFamily="49" charset="-122"/>
                <a:cs typeface="Times New Roman" panose="02020603050405020304" pitchFamily="18" charset="0"/>
              </a:rPr>
              <a:t>固有耦合共振与非线性共振可以添加到多粒子自旋追踪模拟程序中得出这些共振对极化维持方案的影响。</a:t>
            </a:r>
            <a:endParaRPr lang="en-US" altLang="zh-CN" sz="200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30000"/>
              </a:lnSpc>
              <a:buClr>
                <a:srgbClr val="0000FF"/>
              </a:buClr>
              <a:buFont typeface="Wingdings" panose="05000000000000000000" pitchFamily="2" charset="2"/>
              <a:buChar char="Ø"/>
            </a:pPr>
            <a:endParaRPr lang="en-US" altLang="zh-CN" sz="200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30000"/>
              </a:lnSpc>
              <a:buClr>
                <a:srgbClr val="0000FF"/>
              </a:buClr>
              <a:buFont typeface="Wingdings" panose="05000000000000000000" pitchFamily="2" charset="2"/>
              <a:buChar char="Ø"/>
            </a:pP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固有耦合共振与非线性共振</a:t>
            </a:r>
            <a:r>
              <a:rPr lang="zh-CN" altLang="en-US" sz="2000">
                <a:latin typeface="黑体" panose="02010609060101010101" pitchFamily="49" charset="-122"/>
                <a:ea typeface="黑体" panose="02010609060101010101" pitchFamily="49" charset="-122"/>
                <a:cs typeface="Times New Roman" panose="02020603050405020304" pitchFamily="18" charset="0"/>
              </a:rPr>
              <a:t>对极化率的影响</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基本可以忽略</a:t>
            </a:r>
            <a:r>
              <a:rPr lang="zh-CN" altLang="en-US" sz="2000">
                <a:latin typeface="黑体" panose="02010609060101010101" pitchFamily="49" charset="-122"/>
                <a:ea typeface="黑体" panose="02010609060101010101" pitchFamily="49" charset="-122"/>
                <a:cs typeface="Times New Roman" panose="02020603050405020304" pitchFamily="18" charset="0"/>
              </a:rPr>
              <a:t>，</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符合预期</a:t>
            </a:r>
            <a:r>
              <a:rPr lang="zh-CN" altLang="en-US" sz="2000">
                <a:latin typeface="黑体" panose="02010609060101010101" pitchFamily="49" charset="-122"/>
                <a:ea typeface="黑体" panose="02010609060101010101" pitchFamily="49" charset="-122"/>
                <a:cs typeface="Times New Roman" panose="02020603050405020304" pitchFamily="18" charset="0"/>
              </a:rPr>
              <a:t>。</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西伯利亚蛇共振不影响极化损失</a:t>
            </a:r>
            <a:r>
              <a:rPr lang="en-US" altLang="zh-CN" sz="200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lang="en-US" altLang="zh-CN" sz="2000">
                <a:solidFill>
                  <a:srgbClr val="0000FF"/>
                </a:solidFill>
                <a:latin typeface="黑体" panose="02010609060101010101" pitchFamily="49" charset="-122"/>
                <a:ea typeface="黑体" panose="02010609060101010101" pitchFamily="49" charset="-122"/>
                <a:cs typeface="Times New Roman" panose="02020603050405020304" pitchFamily="18" charset="0"/>
              </a:rPr>
              <a:t>10%)</a:t>
            </a:r>
            <a:r>
              <a:rPr lang="zh-CN" altLang="en-US" sz="2000">
                <a:solidFill>
                  <a:srgbClr val="0000FF"/>
                </a:solidFill>
                <a:latin typeface="黑体" panose="02010609060101010101" pitchFamily="49" charset="-122"/>
                <a:ea typeface="黑体" panose="02010609060101010101" pitchFamily="49" charset="-122"/>
                <a:cs typeface="Times New Roman" panose="02020603050405020304" pitchFamily="18" charset="0"/>
              </a:rPr>
              <a:t>目标的实现</a:t>
            </a:r>
            <a:r>
              <a:rPr lang="zh-CN" altLang="en-US" sz="2000">
                <a:latin typeface="黑体" panose="02010609060101010101" pitchFamily="49" charset="-122"/>
                <a:ea typeface="黑体" panose="02010609060101010101" pitchFamily="49" charset="-122"/>
                <a:cs typeface="Times New Roman" panose="02020603050405020304" pitchFamily="18" charset="0"/>
              </a:rPr>
              <a:t>。</a:t>
            </a:r>
            <a:endParaRPr lang="en-US" altLang="zh-CN" sz="200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30000"/>
              </a:lnSpc>
              <a:buClr>
                <a:srgbClr val="0000FF"/>
              </a:buClr>
              <a:buFont typeface="Wingdings" panose="05000000000000000000" pitchFamily="2" charset="2"/>
              <a:buChar char="Ø"/>
            </a:pPr>
            <a:endParaRPr lang="en-US" altLang="zh-CN" sz="2000">
              <a:latin typeface="黑体" panose="02010609060101010101" pitchFamily="49" charset="-122"/>
              <a:ea typeface="黑体" panose="02010609060101010101" pitchFamily="49" charset="-122"/>
              <a:cs typeface="Times New Roman" panose="02020603050405020304" pitchFamily="18" charset="0"/>
            </a:endParaRPr>
          </a:p>
          <a:p>
            <a:pPr marL="342900" indent="-342900" algn="just">
              <a:lnSpc>
                <a:spcPct val="130000"/>
              </a:lnSpc>
              <a:buClr>
                <a:srgbClr val="0000FF"/>
              </a:buClr>
              <a:buFont typeface="Wingdings" panose="05000000000000000000" pitchFamily="2" charset="2"/>
              <a:buChar char="Ø"/>
            </a:pPr>
            <a:r>
              <a:rPr lang="zh-CN" altLang="en-US" sz="2000">
                <a:latin typeface="黑体" panose="02010609060101010101" pitchFamily="49" charset="-122"/>
                <a:ea typeface="黑体" panose="02010609060101010101" pitchFamily="49" charset="-122"/>
                <a:cs typeface="Times New Roman" panose="02020603050405020304" pitchFamily="18" charset="0"/>
              </a:rPr>
              <a:t>作为线性退极化共振（固有共振与非理性共振）的补充，以上退极化共振的影响添加到了文章中。</a:t>
            </a:r>
          </a:p>
        </p:txBody>
      </p:sp>
    </p:spTree>
    <p:extLst>
      <p:ext uri="{BB962C8B-B14F-4D97-AF65-F5344CB8AC3E}">
        <p14:creationId xmlns:p14="http://schemas.microsoft.com/office/powerpoint/2010/main" val="73969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0158D12-D015-48DF-BAF2-6EC340EEAA57}"/>
              </a:ext>
            </a:extLst>
          </p:cNvPr>
          <p:cNvSpPr/>
          <p:nvPr/>
        </p:nvSpPr>
        <p:spPr>
          <a:xfrm>
            <a:off x="3787170" y="3073806"/>
            <a:ext cx="1569660" cy="710387"/>
          </a:xfrm>
          <a:prstGeom prst="rect">
            <a:avLst/>
          </a:prstGeom>
        </p:spPr>
        <p:txBody>
          <a:bodyPr wrap="none">
            <a:spAutoFit/>
          </a:bodyPr>
          <a:lstStyle/>
          <a:p>
            <a:pPr algn="ctr">
              <a:lnSpc>
                <a:spcPct val="130000"/>
              </a:lnSpc>
            </a:pPr>
            <a:r>
              <a:rPr lang="zh-CN" altLang="en-US" sz="3600">
                <a:solidFill>
                  <a:srgbClr val="0000FF"/>
                </a:solidFill>
                <a:latin typeface="楷体" panose="02010609060101010101" pitchFamily="49" charset="-122"/>
                <a:ea typeface="楷体" panose="02010609060101010101" pitchFamily="49" charset="-122"/>
                <a:cs typeface="Times New Roman" panose="02020603050405020304" pitchFamily="18" charset="0"/>
              </a:rPr>
              <a:t>谢谢</a:t>
            </a:r>
            <a:r>
              <a:rPr lang="zh-CN" altLang="en-US" sz="3600" b="1">
                <a:solidFill>
                  <a:srgbClr val="0000FF"/>
                </a:solidFill>
                <a:latin typeface="宋体" panose="02010600030101010101" pitchFamily="2" charset="-122"/>
                <a:ea typeface="宋体" panose="02010600030101010101" pitchFamily="2" charset="-122"/>
                <a:cs typeface="Times New Roman" panose="02020603050405020304" pitchFamily="18" charset="0"/>
              </a:rPr>
              <a:t>！</a:t>
            </a:r>
          </a:p>
        </p:txBody>
      </p:sp>
    </p:spTree>
    <p:extLst>
      <p:ext uri="{BB962C8B-B14F-4D97-AF65-F5344CB8AC3E}">
        <p14:creationId xmlns:p14="http://schemas.microsoft.com/office/powerpoint/2010/main" val="884535202"/>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00B0F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just">
          <a:lnSpc>
            <a:spcPct val="130000"/>
          </a:lnSpc>
          <a:defRPr sz="2000" smtClean="0">
            <a:latin typeface="Times New Roman" panose="02020603050405020304" pitchFamily="18" charset="0"/>
            <a:ea typeface="黑体" panose="02010609060101010101" pitchFamily="49" charset="-122"/>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134373</TotalTime>
  <Words>685</Words>
  <Application>Microsoft Office PowerPoint</Application>
  <PresentationFormat>全屏显示(4:3)</PresentationFormat>
  <Paragraphs>80</Paragraphs>
  <Slides>8</Slides>
  <Notes>7</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8</vt:i4>
      </vt:variant>
    </vt:vector>
  </HeadingPairs>
  <TitlesOfParts>
    <vt:vector size="21" baseType="lpstr">
      <vt:lpstr>等线</vt:lpstr>
      <vt:lpstr>等线 Light</vt:lpstr>
      <vt:lpstr>仿宋</vt:lpstr>
      <vt:lpstr>黑体</vt:lpstr>
      <vt:lpstr>楷体</vt:lpstr>
      <vt:lpstr>宋体</vt:lpstr>
      <vt:lpstr>Arial</vt:lpstr>
      <vt:lpstr>Calibri</vt:lpstr>
      <vt:lpstr>Calibri Light</vt:lpstr>
      <vt:lpstr>Cambria Math</vt:lpstr>
      <vt:lpstr>Times New Roman</vt:lpstr>
      <vt:lpstr>Wingdings</vt:lpstr>
      <vt:lpstr>Office 主题​​</vt:lpstr>
      <vt:lpstr>The intrinsic coupling resonances, non-linear resonances and snake resonances in the HIAF-BRing</vt:lpstr>
      <vt:lpstr>The comment</vt:lpstr>
      <vt:lpstr>PowerPoint 演示文稿</vt:lpstr>
      <vt:lpstr>PowerPoint 演示文稿</vt:lpstr>
      <vt:lpstr>The snake resonances</vt:lpstr>
      <vt:lpstr>其他退极化共振对极化加速方案的影响</vt:lpstr>
      <vt:lpstr>总结</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如何提高极化电子束在对撞时间内的极化率</dc:title>
  <dc:creator>xyangzi</dc:creator>
  <cp:lastModifiedBy>李民祥</cp:lastModifiedBy>
  <cp:revision>1264</cp:revision>
  <dcterms:created xsi:type="dcterms:W3CDTF">2019-03-13T10:46:11Z</dcterms:created>
  <dcterms:modified xsi:type="dcterms:W3CDTF">2022-12-20T04:05:29Z</dcterms:modified>
</cp:coreProperties>
</file>