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7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00961C-95DE-12DE-8AF7-1B91CB8B6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3700ADF-A469-AF0A-4127-2A67CA4D55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8D3616-37E3-3033-D9DE-94C35DE52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A3AE5D-CE8A-D6CA-B985-D39EC8BF2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7C6C12-1A72-BAB9-EC63-74F6D88B8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084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86BA81-1031-9F16-6BCF-341F17B8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5E34B80-7BF9-5D44-51C3-BAA866FBF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5C98DC-175F-324E-8C59-42D6D069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53E80A-B7BF-EC7A-F54D-7DEFB810D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A3F974-4161-1660-2277-DDD2C3CC7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29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858402D-5D3B-B84C-6747-B5D2C24E4F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BA74921-3350-592F-C9BC-E2756A5BB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FCFFD59-874E-E7AB-F78C-57160170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DE6ACE-3754-4DE0-3C7F-C6A22F88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0BE052-8EB0-9203-6D6A-6A79D81B9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841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179662-21BC-7602-1956-598BA6D54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D4D6DD-02CE-5F34-3A21-B493BBA47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AA46EA-871F-FE3C-BF93-2BA17778C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14C35F-6DC8-751E-7812-5FA744A6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4FBFF3-7AAC-9CDD-F3C9-876896717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8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F1E252-4836-BDA4-5F87-6997A2D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B10220-418E-A525-DDEF-671CAE4BC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F6698B-D2AA-0987-5F0E-E99E55826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0EF98A-2A7C-2ABE-FEA8-CB7B2C98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458EC0-CB85-BBA0-6945-35FFC8CA5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46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D95105-4CD9-4214-9278-BD3213BAC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E3C4FA-1EF0-E090-C2F2-088AACE02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2566274-430B-C8F8-4B09-81D746DC2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9691DC9-5D79-86A8-3BC3-713293D8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BF55131-B270-7904-99BC-46472890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994C72A-5D23-DA44-8952-408B2FF90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10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270191-EDE2-A1A3-4CCE-430643B56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788CF0-B707-9799-BD45-BE2CB8005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86DC005-327B-0F55-9930-242096A00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0A1DE49-AA65-2A8B-ADF3-C6E5343EC6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56EF05A-4529-DC6C-5D49-21F9E978D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9440D08-DF64-2873-B692-151D25468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3FBA91A-5E30-BB2E-6FD2-DF47202D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83C32D6-29ED-7663-9A6F-54543D89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464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3B79F3-AC69-87DE-BDA0-57AC553DC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50695C9-0CC9-30AB-B8CB-519A8FA92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289AF81-E733-58CB-80F3-04FDF0A7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F46FA8E-6DE5-C9EA-A299-2F253648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91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7F5DB0E-D623-C123-8CBC-5549A97B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38011D5-150C-E934-CB3A-2ECD65C0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5C83B58-ECEE-4706-050C-9AD7599FF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225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146469-5F9B-31FC-2986-CBCA44BB6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10B1EB-C1A0-D860-61A4-15095F7B8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EA98595-1DF1-0D96-8E28-E630B09B7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B076D0C-3A64-9963-A840-6FB1212A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38569BC-2E8A-BC23-5F8B-E43F86C11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703585D-CEB6-9D51-5482-097419BB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770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9AEBCB-B7C9-72F2-1F77-6C264006E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B5520CD-1E8E-D362-B267-9BBD082D72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6531F77-DE65-FE4F-2140-DA93D2FC6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720B708-1CEE-3CC7-D105-86F74E48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4A6DD59-A0B1-96BF-324F-7733C7AB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8CD7BA9-7968-E200-F3E3-76EE94159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22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FCF24E1-3628-FE93-69C1-291450581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0199F6-AE4C-D4DA-BCF0-9A33F3E92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2F94F5-C12A-54DA-330F-5A3AB30E5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9FC96-544C-4E99-A5C9-157303CD65F8}" type="datetimeFigureOut">
              <a:rPr lang="zh-CN" altLang="en-US" smtClean="0"/>
              <a:t>2022/12/20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FADCC2-E569-BA67-E2AB-2A17309D0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0883AA-60E5-2692-11B8-A92607EF65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0F5C0-90C3-41C6-8A64-FC0880D996E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329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4774CB-F669-FEF9-230F-017BF0BFC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481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Analysis on the data of beam lifetime and beam loss of BEPC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0909826-5A07-6E8F-52EC-732CAD17D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加速器中心</a:t>
            </a:r>
            <a:endParaRPr lang="en-US" altLang="zh-CN" dirty="0"/>
          </a:p>
          <a:p>
            <a:r>
              <a:rPr lang="zh-CN" altLang="en-US" dirty="0"/>
              <a:t>付泓瑾</a:t>
            </a:r>
          </a:p>
        </p:txBody>
      </p:sp>
    </p:spTree>
    <p:extLst>
      <p:ext uri="{BB962C8B-B14F-4D97-AF65-F5344CB8AC3E}">
        <p14:creationId xmlns:p14="http://schemas.microsoft.com/office/powerpoint/2010/main" val="326569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AF9E3F-4922-6B15-6EAA-5CF0B9F6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粒子丢失跟踪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A6E152-BC04-7EA4-CA02-CFE68A150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zh-CN" altLang="en-US" dirty="0"/>
              <a:t>基于</a:t>
            </a:r>
            <a:r>
              <a:rPr lang="en-US" altLang="zh-CN" dirty="0" err="1"/>
              <a:t>Bmad</a:t>
            </a:r>
            <a:r>
              <a:rPr lang="zh-CN" altLang="en-US" dirty="0"/>
              <a:t>的</a:t>
            </a:r>
            <a:r>
              <a:rPr lang="en-US" altLang="zh-CN" dirty="0" err="1"/>
              <a:t>track_all</a:t>
            </a:r>
            <a:r>
              <a:rPr lang="zh-CN" altLang="en-US" dirty="0"/>
              <a:t>模块编写了一个从指定元件开始跟踪粒子指定圈数的程序。当粒子的空间轨道超出所处元件末端的物理孔径时，判断粒子丢失，打印元件及位置，中断程序。</a:t>
            </a:r>
            <a:endParaRPr lang="en-US" altLang="zh-CN" dirty="0"/>
          </a:p>
          <a:p>
            <a:r>
              <a:rPr lang="zh-CN" altLang="en-US"/>
              <a:t>需要输入粒子起始时的六维相空间坐标，结果暂时不</a:t>
            </a:r>
            <a:r>
              <a:rPr lang="zh-CN" altLang="en-US" dirty="0"/>
              <a:t>符合预期，还</a:t>
            </a:r>
            <a:r>
              <a:rPr lang="zh-CN" altLang="en-US"/>
              <a:t>在调试程序。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22566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EB5AB5-9C3C-D3A0-4B38-AC9757C25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0988"/>
            <a:ext cx="10515600" cy="6221506"/>
          </a:xfrm>
        </p:spPr>
        <p:txBody>
          <a:bodyPr/>
          <a:lstStyle/>
          <a:p>
            <a:r>
              <a:rPr lang="zh-CN" altLang="en-US" dirty="0"/>
              <a:t>目前</a:t>
            </a:r>
            <a:r>
              <a:rPr lang="en-US" altLang="zh-CN" dirty="0"/>
              <a:t>10</a:t>
            </a:r>
            <a:r>
              <a:rPr lang="zh-CN" altLang="en-US" dirty="0"/>
              <a:t>月实验时使用了</a:t>
            </a:r>
            <a:r>
              <a:rPr lang="en-US" altLang="zh-CN" dirty="0"/>
              <a:t>PMT</a:t>
            </a:r>
            <a:r>
              <a:rPr lang="zh-CN" altLang="en-US" dirty="0"/>
              <a:t>探测粒子损失情况。当时</a:t>
            </a:r>
            <a:r>
              <a:rPr lang="en-US" altLang="zh-CN" dirty="0"/>
              <a:t>PMT</a:t>
            </a:r>
            <a:r>
              <a:rPr lang="zh-CN" altLang="en-US" dirty="0"/>
              <a:t>信号未输入到历史数据库中。现在已经可以访问，对其数据做一些分析和讨论。</a:t>
            </a:r>
            <a:endParaRPr lang="en-US" altLang="zh-CN" dirty="0"/>
          </a:p>
          <a:p>
            <a:r>
              <a:rPr lang="zh-CN" altLang="en-US" dirty="0"/>
              <a:t> </a:t>
            </a:r>
            <a:r>
              <a:rPr lang="en-US" altLang="zh-CN" dirty="0"/>
              <a:t>1.</a:t>
            </a:r>
            <a:r>
              <a:rPr lang="zh-CN" altLang="en-US" dirty="0"/>
              <a:t>选择的是</a:t>
            </a:r>
            <a:r>
              <a:rPr lang="en-US" altLang="zh-CN" dirty="0"/>
              <a:t>12/12 0</a:t>
            </a:r>
            <a:r>
              <a:rPr lang="en-US" altLang="zh-CN" dirty="0">
                <a:sym typeface="Wingdings" panose="05000000000000000000" pitchFamily="2" charset="2"/>
              </a:rPr>
              <a:t>:20-6:00</a:t>
            </a:r>
            <a:r>
              <a:rPr lang="zh-CN" altLang="en-US" dirty="0">
                <a:sym typeface="Wingdings" panose="05000000000000000000" pitchFamily="2" charset="2"/>
              </a:rPr>
              <a:t>的数据</a:t>
            </a:r>
            <a:endParaRPr lang="en-US" altLang="zh-CN" dirty="0">
              <a:sym typeface="Wingdings" panose="05000000000000000000" pitchFamily="2" charset="2"/>
            </a:endParaRPr>
          </a:p>
          <a:p>
            <a:r>
              <a:rPr lang="en-US" altLang="zh-CN" dirty="0">
                <a:sym typeface="Wingdings" panose="05000000000000000000" pitchFamily="2" charset="2"/>
              </a:rPr>
              <a:t>    </a:t>
            </a:r>
            <a:r>
              <a:rPr lang="zh-CN" altLang="en-US" dirty="0">
                <a:sym typeface="Wingdings" panose="05000000000000000000" pitchFamily="2" charset="2"/>
              </a:rPr>
              <a:t>在对撞模式下，正电子经由</a:t>
            </a:r>
            <a:r>
              <a:rPr lang="en-US" altLang="zh-CN" dirty="0">
                <a:sym typeface="Wingdings" panose="05000000000000000000" pitchFamily="2" charset="2"/>
              </a:rPr>
              <a:t>R3O,</a:t>
            </a:r>
            <a:r>
              <a:rPr lang="zh-CN" altLang="en-US" dirty="0">
                <a:sym typeface="Wingdings" panose="05000000000000000000" pitchFamily="2" charset="2"/>
              </a:rPr>
              <a:t>电子经由</a:t>
            </a:r>
            <a:r>
              <a:rPr lang="en-US" altLang="zh-CN" dirty="0">
                <a:sym typeface="Wingdings" panose="05000000000000000000" pitchFamily="2" charset="2"/>
              </a:rPr>
              <a:t>R3O</a:t>
            </a:r>
            <a:r>
              <a:rPr lang="zh-CN" altLang="en-US" dirty="0">
                <a:sym typeface="Wingdings" panose="05000000000000000000" pitchFamily="2" charset="2"/>
              </a:rPr>
              <a:t>后在对撞点对撞。</a:t>
            </a:r>
            <a:r>
              <a:rPr lang="en-US" altLang="zh-CN" dirty="0">
                <a:sym typeface="Wingdings" panose="05000000000000000000" pitchFamily="2" charset="2"/>
              </a:rPr>
              <a:t> R3O</a:t>
            </a:r>
            <a:r>
              <a:rPr lang="zh-CN" altLang="en-US" dirty="0">
                <a:sym typeface="Wingdings" panose="05000000000000000000" pitchFamily="2" charset="2"/>
              </a:rPr>
              <a:t>和</a:t>
            </a:r>
            <a:r>
              <a:rPr lang="en-US" altLang="zh-CN" dirty="0">
                <a:sym typeface="Wingdings" panose="05000000000000000000" pitchFamily="2" charset="2"/>
              </a:rPr>
              <a:t>R4O</a:t>
            </a:r>
            <a:r>
              <a:rPr lang="zh-CN" altLang="en-US" dirty="0">
                <a:sym typeface="Wingdings" panose="05000000000000000000" pitchFamily="2" charset="2"/>
              </a:rPr>
              <a:t>区域</a:t>
            </a:r>
            <a:r>
              <a:rPr lang="en-US" altLang="zh-CN" dirty="0">
                <a:sym typeface="Wingdings" panose="05000000000000000000" pitchFamily="2" charset="2"/>
              </a:rPr>
              <a:t>DCCT</a:t>
            </a:r>
            <a:r>
              <a:rPr lang="zh-CN" altLang="en-US" dirty="0">
                <a:sym typeface="Wingdings" panose="05000000000000000000" pitchFamily="2" charset="2"/>
              </a:rPr>
              <a:t>流强数据如下：</a:t>
            </a:r>
            <a:endParaRPr lang="en-US" altLang="zh-CN" dirty="0">
              <a:sym typeface="Wingdings" panose="05000000000000000000" pitchFamily="2" charset="2"/>
            </a:endParaRPr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7588F94-D157-2E97-2D58-5153EFB44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893" y="3223966"/>
            <a:ext cx="3960862" cy="297064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4230351-5470-8930-6FFD-F19A914C99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244" y="3223966"/>
            <a:ext cx="3960863" cy="297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83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D777FB-A0E1-B74E-C246-EBDE34C4E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2024"/>
            <a:ext cx="10515600" cy="6239435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  </a:t>
            </a:r>
            <a:r>
              <a:rPr lang="zh-CN" altLang="en-US" dirty="0"/>
              <a:t>对</a:t>
            </a:r>
            <a:r>
              <a:rPr lang="en-US" altLang="zh-CN" dirty="0"/>
              <a:t>DCCT</a:t>
            </a:r>
            <a:r>
              <a:rPr lang="zh-CN" altLang="en-US" dirty="0"/>
              <a:t>的流强进行处理：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剔除了注入时的上升段，在每个准周期内以每</a:t>
            </a:r>
            <a:r>
              <a:rPr lang="en-US" altLang="zh-CN" dirty="0"/>
              <a:t>200</a:t>
            </a:r>
            <a:r>
              <a:rPr lang="zh-CN" altLang="en-US" dirty="0"/>
              <a:t>个点为一组进行处理，最后剩下的不满</a:t>
            </a:r>
            <a:r>
              <a:rPr lang="en-US" altLang="zh-CN" dirty="0"/>
              <a:t>200</a:t>
            </a:r>
            <a:r>
              <a:rPr lang="zh-CN" altLang="en-US" dirty="0"/>
              <a:t>个点的数据也构成一组。每组按指数衰减规律拟合一个束流寿命。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</a:t>
            </a:r>
            <a:r>
              <a:rPr lang="zh-CN" altLang="en-US" dirty="0"/>
              <a:t>对</a:t>
            </a:r>
            <a:r>
              <a:rPr lang="en-US" altLang="zh-CN" dirty="0"/>
              <a:t>PMT</a:t>
            </a:r>
            <a:r>
              <a:rPr lang="zh-CN" altLang="en-US" dirty="0"/>
              <a:t>的电压信号处理：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</a:t>
            </a:r>
            <a:r>
              <a:rPr lang="zh-CN" altLang="en-US" dirty="0"/>
              <a:t>根据每个流强组的起始时间和最终时间对</a:t>
            </a:r>
            <a:r>
              <a:rPr lang="en-US" altLang="zh-CN" dirty="0"/>
              <a:t>PMT</a:t>
            </a:r>
            <a:r>
              <a:rPr lang="zh-CN" altLang="en-US" dirty="0"/>
              <a:t>电压信号进行分组，使得同一</a:t>
            </a:r>
            <a:r>
              <a:rPr lang="en-US" altLang="zh-CN" dirty="0"/>
              <a:t>PMT</a:t>
            </a:r>
            <a:r>
              <a:rPr lang="zh-CN" altLang="en-US" dirty="0"/>
              <a:t>组的信号时间的包含于对应的同一个流强组的时段内。每组求给出一个算术平均值。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因此，使用的两套不同的流强数据，可以得到两种</a:t>
            </a:r>
            <a:r>
              <a:rPr lang="en-US" altLang="zh-CN" dirty="0"/>
              <a:t>PMT</a:t>
            </a:r>
            <a:r>
              <a:rPr lang="zh-CN" altLang="en-US" dirty="0"/>
              <a:t>的信号处理结果。</a:t>
            </a:r>
          </a:p>
        </p:txBody>
      </p:sp>
    </p:spTree>
    <p:extLst>
      <p:ext uri="{BB962C8B-B14F-4D97-AF65-F5344CB8AC3E}">
        <p14:creationId xmlns:p14="http://schemas.microsoft.com/office/powerpoint/2010/main" val="3035250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E6A7CA3-F41A-21B0-6566-58304E5FD2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54" y="672352"/>
            <a:ext cx="5566946" cy="4410636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C0E15A8-C67C-9317-3E81-5C355735FFDB}"/>
              </a:ext>
            </a:extLst>
          </p:cNvPr>
          <p:cNvSpPr txBox="1"/>
          <p:nvPr/>
        </p:nvSpPr>
        <p:spPr>
          <a:xfrm>
            <a:off x="1739155" y="4942710"/>
            <a:ext cx="3720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PMT</a:t>
            </a:r>
            <a:r>
              <a:rPr lang="zh-CN" altLang="en-US" dirty="0"/>
              <a:t>与</a:t>
            </a:r>
            <a:r>
              <a:rPr lang="en-US" altLang="zh-CN" dirty="0"/>
              <a:t>R3O</a:t>
            </a:r>
            <a:r>
              <a:rPr lang="zh-CN" altLang="en-US" dirty="0"/>
              <a:t> </a:t>
            </a:r>
            <a:r>
              <a:rPr lang="en-US" altLang="zh-CN" dirty="0"/>
              <a:t>DCCT</a:t>
            </a:r>
            <a:r>
              <a:rPr lang="zh-CN" altLang="en-US" dirty="0"/>
              <a:t>信号的处理结果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C7496E2-3F17-7444-C364-863CE1BEDF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288" y="573739"/>
            <a:ext cx="6011147" cy="450836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0D2D9D31-CA33-4FC3-F762-3EFED7454D10}"/>
              </a:ext>
            </a:extLst>
          </p:cNvPr>
          <p:cNvSpPr txBox="1"/>
          <p:nvPr/>
        </p:nvSpPr>
        <p:spPr>
          <a:xfrm>
            <a:off x="7691446" y="4958861"/>
            <a:ext cx="3523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PMT</a:t>
            </a:r>
            <a:r>
              <a:rPr lang="zh-CN" altLang="en-US" dirty="0"/>
              <a:t>与</a:t>
            </a:r>
            <a:r>
              <a:rPr lang="en-US" altLang="zh-CN" dirty="0"/>
              <a:t>R4O</a:t>
            </a:r>
            <a:r>
              <a:rPr lang="zh-CN" altLang="en-US" dirty="0"/>
              <a:t> </a:t>
            </a:r>
            <a:r>
              <a:rPr lang="en-US" altLang="zh-CN" dirty="0"/>
              <a:t>DCCT</a:t>
            </a:r>
            <a:r>
              <a:rPr lang="zh-CN" altLang="en-US" dirty="0"/>
              <a:t>信号处理结果</a:t>
            </a:r>
          </a:p>
        </p:txBody>
      </p:sp>
    </p:spTree>
    <p:extLst>
      <p:ext uri="{BB962C8B-B14F-4D97-AF65-F5344CB8AC3E}">
        <p14:creationId xmlns:p14="http://schemas.microsoft.com/office/powerpoint/2010/main" val="318396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B753AF-7769-452E-9F03-8A549C08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6165"/>
            <a:ext cx="10515600" cy="5710798"/>
          </a:xfrm>
        </p:spPr>
        <p:txBody>
          <a:bodyPr/>
          <a:lstStyle/>
          <a:p>
            <a:r>
              <a:rPr lang="zh-CN" altLang="en-US" dirty="0"/>
              <a:t>从上图来看，每次注入完后，</a:t>
            </a:r>
            <a:r>
              <a:rPr lang="en-US" altLang="zh-CN" dirty="0"/>
              <a:t>R4O</a:t>
            </a:r>
            <a:r>
              <a:rPr lang="zh-CN" altLang="en-US" dirty="0"/>
              <a:t>内的束流寿命持续上升，而</a:t>
            </a:r>
            <a:r>
              <a:rPr lang="en-US" altLang="zh-CN" dirty="0"/>
              <a:t>R3O</a:t>
            </a:r>
            <a:r>
              <a:rPr lang="zh-CN" altLang="en-US" dirty="0"/>
              <a:t>内的束流寿命会先小幅下降再持续上升</a:t>
            </a:r>
            <a:r>
              <a:rPr lang="en-US" altLang="zh-CN" dirty="0"/>
              <a:t>, </a:t>
            </a:r>
            <a:r>
              <a:rPr lang="zh-CN" altLang="en-US" dirty="0"/>
              <a:t>小幅下降段时间多数时候为</a:t>
            </a:r>
            <a:r>
              <a:rPr lang="en-US" altLang="zh-CN" dirty="0"/>
              <a:t>1600s</a:t>
            </a:r>
            <a:r>
              <a:rPr lang="zh-CN" altLang="en-US" dirty="0"/>
              <a:t>左右。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2C8C2B4-79A0-DA4F-2BD3-02AAFF7F8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624" y="2286141"/>
            <a:ext cx="4315010" cy="3236258"/>
          </a:xfrm>
          <a:prstGeom prst="rect">
            <a:avLst/>
          </a:prstGeom>
        </p:spPr>
      </p:pic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8D2A6D1B-F2B2-B3CC-F592-FD0F93557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215642"/>
              </p:ext>
            </p:extLst>
          </p:nvPr>
        </p:nvGraphicFramePr>
        <p:xfrm>
          <a:off x="1152715" y="3603970"/>
          <a:ext cx="5886075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025">
                  <a:extLst>
                    <a:ext uri="{9D8B030D-6E8A-4147-A177-3AD203B41FA5}">
                      <a16:colId xmlns:a16="http://schemas.microsoft.com/office/drawing/2014/main" val="3654724001"/>
                    </a:ext>
                  </a:extLst>
                </a:gridCol>
                <a:gridCol w="1962025">
                  <a:extLst>
                    <a:ext uri="{9D8B030D-6E8A-4147-A177-3AD203B41FA5}">
                      <a16:colId xmlns:a16="http://schemas.microsoft.com/office/drawing/2014/main" val="1257055141"/>
                    </a:ext>
                  </a:extLst>
                </a:gridCol>
                <a:gridCol w="1962025">
                  <a:extLst>
                    <a:ext uri="{9D8B030D-6E8A-4147-A177-3AD203B41FA5}">
                      <a16:colId xmlns:a16="http://schemas.microsoft.com/office/drawing/2014/main" val="2722019123"/>
                    </a:ext>
                  </a:extLst>
                </a:gridCol>
              </a:tblGrid>
              <a:tr h="246529">
                <a:tc>
                  <a:txBody>
                    <a:bodyPr/>
                    <a:lstStyle/>
                    <a:p>
                      <a:r>
                        <a:rPr lang="zh-CN" altLang="en-US" dirty="0"/>
                        <a:t>开始时间</a:t>
                      </a:r>
                      <a:r>
                        <a:rPr lang="en-US" altLang="zh-CN" dirty="0"/>
                        <a:t>/s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极小值时间</a:t>
                      </a:r>
                      <a:r>
                        <a:rPr lang="en-US" altLang="zh-CN" dirty="0"/>
                        <a:t>/s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时间差</a:t>
                      </a:r>
                      <a:r>
                        <a:rPr lang="en-US" altLang="zh-CN" dirty="0"/>
                        <a:t>/s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54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1713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1656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125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4258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5859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1601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16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8579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9979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1400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379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13059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14659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1600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557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76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3EAB23-D3C2-B9E6-A1F3-37500D104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6771"/>
            <a:ext cx="10515600" cy="5530192"/>
          </a:xfrm>
        </p:spPr>
        <p:txBody>
          <a:bodyPr/>
          <a:lstStyle/>
          <a:p>
            <a:r>
              <a:rPr lang="zh-CN" altLang="en-US" dirty="0"/>
              <a:t>变化范围：</a:t>
            </a:r>
            <a:endParaRPr lang="en-US" altLang="zh-CN" dirty="0"/>
          </a:p>
          <a:p>
            <a:r>
              <a:rPr lang="en-US" altLang="zh-CN" dirty="0"/>
              <a:t> PMT</a:t>
            </a:r>
            <a:r>
              <a:rPr lang="zh-CN" altLang="en-US" dirty="0"/>
              <a:t>电压</a:t>
            </a:r>
            <a:endParaRPr lang="en-US" altLang="zh-CN" dirty="0"/>
          </a:p>
          <a:p>
            <a:r>
              <a:rPr lang="en-US" altLang="zh-CN" dirty="0"/>
              <a:t> </a:t>
            </a:r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</a:t>
            </a:r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zh-CN" altLang="en-US" dirty="0"/>
              <a:t>束流寿命（小时）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6C803B5-F8E3-9C54-3370-58DB31FDB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495" y="2234307"/>
            <a:ext cx="4442750" cy="3332062"/>
          </a:xfrm>
          <a:prstGeom prst="rect">
            <a:avLst/>
          </a:prstGeom>
        </p:spPr>
      </p:pic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41AD1FCA-163D-71FC-CE60-7FDE6FF3A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341156"/>
              </p:ext>
            </p:extLst>
          </p:nvPr>
        </p:nvGraphicFramePr>
        <p:xfrm>
          <a:off x="1013011" y="1855635"/>
          <a:ext cx="648148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751">
                  <a:extLst>
                    <a:ext uri="{9D8B030D-6E8A-4147-A177-3AD203B41FA5}">
                      <a16:colId xmlns:a16="http://schemas.microsoft.com/office/drawing/2014/main" val="2487034408"/>
                    </a:ext>
                  </a:extLst>
                </a:gridCol>
                <a:gridCol w="1618911">
                  <a:extLst>
                    <a:ext uri="{9D8B030D-6E8A-4147-A177-3AD203B41FA5}">
                      <a16:colId xmlns:a16="http://schemas.microsoft.com/office/drawing/2014/main" val="3985892630"/>
                    </a:ext>
                  </a:extLst>
                </a:gridCol>
                <a:gridCol w="1618911">
                  <a:extLst>
                    <a:ext uri="{9D8B030D-6E8A-4147-A177-3AD203B41FA5}">
                      <a16:colId xmlns:a16="http://schemas.microsoft.com/office/drawing/2014/main" val="2835971610"/>
                    </a:ext>
                  </a:extLst>
                </a:gridCol>
                <a:gridCol w="1618911">
                  <a:extLst>
                    <a:ext uri="{9D8B030D-6E8A-4147-A177-3AD203B41FA5}">
                      <a16:colId xmlns:a16="http://schemas.microsoft.com/office/drawing/2014/main" val="152593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dirty="0"/>
                        <a:t>最小值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最大值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变化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相对变化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354311"/>
                  </a:ext>
                </a:extLst>
              </a:tr>
              <a:tr h="350161">
                <a:tc>
                  <a:txBody>
                    <a:bodyPr/>
                    <a:lstStyle/>
                    <a:p>
                      <a:r>
                        <a:rPr lang="en-US" altLang="zh-CN" dirty="0"/>
                        <a:t>-83.4479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-78.5484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4.8995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5.87%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887488"/>
                  </a:ext>
                </a:extLst>
              </a:tr>
              <a:tr h="350161">
                <a:tc>
                  <a:txBody>
                    <a:bodyPr/>
                    <a:lstStyle/>
                    <a:p>
                      <a:r>
                        <a:rPr lang="en-US" altLang="zh-CN" dirty="0"/>
                        <a:t>-82.8962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-78.3162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4.5780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5.52%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622960"/>
                  </a:ext>
                </a:extLst>
              </a:tr>
              <a:tr h="350161">
                <a:tc>
                  <a:txBody>
                    <a:bodyPr/>
                    <a:lstStyle/>
                    <a:p>
                      <a:r>
                        <a:rPr lang="en-US" altLang="zh-CN" dirty="0"/>
                        <a:t>-82.2763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-75.2425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7.0338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8.55%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393318"/>
                  </a:ext>
                </a:extLst>
              </a:tr>
            </a:tbl>
          </a:graphicData>
        </a:graphic>
      </p:graphicFrame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7E1AF863-1527-2930-3F4A-6AD2E4008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759064"/>
              </p:ext>
            </p:extLst>
          </p:nvPr>
        </p:nvGraphicFramePr>
        <p:xfrm>
          <a:off x="1013011" y="4417591"/>
          <a:ext cx="64814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371">
                  <a:extLst>
                    <a:ext uri="{9D8B030D-6E8A-4147-A177-3AD203B41FA5}">
                      <a16:colId xmlns:a16="http://schemas.microsoft.com/office/drawing/2014/main" val="3280040535"/>
                    </a:ext>
                  </a:extLst>
                </a:gridCol>
                <a:gridCol w="1620371">
                  <a:extLst>
                    <a:ext uri="{9D8B030D-6E8A-4147-A177-3AD203B41FA5}">
                      <a16:colId xmlns:a16="http://schemas.microsoft.com/office/drawing/2014/main" val="778118865"/>
                    </a:ext>
                  </a:extLst>
                </a:gridCol>
                <a:gridCol w="1620371">
                  <a:extLst>
                    <a:ext uri="{9D8B030D-6E8A-4147-A177-3AD203B41FA5}">
                      <a16:colId xmlns:a16="http://schemas.microsoft.com/office/drawing/2014/main" val="1836153476"/>
                    </a:ext>
                  </a:extLst>
                </a:gridCol>
                <a:gridCol w="1620371">
                  <a:extLst>
                    <a:ext uri="{9D8B030D-6E8A-4147-A177-3AD203B41FA5}">
                      <a16:colId xmlns:a16="http://schemas.microsoft.com/office/drawing/2014/main" val="20994723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最小值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最大值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变化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相对变化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765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1.817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2.302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0.485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21.1%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2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1.817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2.548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0.731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28.7%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45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1.834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2.751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0.917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33.3%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846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32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45A956-862B-CA58-C91D-D193BC2F5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10988"/>
            <a:ext cx="10747917" cy="6194612"/>
          </a:xfrm>
        </p:spPr>
        <p:txBody>
          <a:bodyPr/>
          <a:lstStyle/>
          <a:p>
            <a:r>
              <a:rPr lang="zh-CN" altLang="en-US" dirty="0"/>
              <a:t>同一时刻</a:t>
            </a:r>
            <a:r>
              <a:rPr lang="en-US" altLang="zh-CN" dirty="0"/>
              <a:t>PMT</a:t>
            </a:r>
            <a:r>
              <a:rPr lang="zh-CN" altLang="en-US" dirty="0"/>
              <a:t>和</a:t>
            </a:r>
            <a:r>
              <a:rPr lang="en-US" altLang="zh-CN" dirty="0"/>
              <a:t>DCCT</a:t>
            </a:r>
            <a:r>
              <a:rPr lang="zh-CN" altLang="en-US" dirty="0"/>
              <a:t>信号变化对比：</a:t>
            </a:r>
            <a:endParaRPr lang="en-US" altLang="zh-CN" dirty="0"/>
          </a:p>
          <a:p>
            <a:r>
              <a:rPr lang="en-US" altLang="zh-CN" dirty="0"/>
              <a:t>PMT</a:t>
            </a:r>
            <a:r>
              <a:rPr lang="zh-CN" altLang="en-US" dirty="0"/>
              <a:t>电压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DCCT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对撞模式下的</a:t>
            </a:r>
            <a:r>
              <a:rPr lang="en-US" altLang="zh-CN" dirty="0"/>
              <a:t>PMT</a:t>
            </a:r>
            <a:r>
              <a:rPr lang="zh-CN" altLang="en-US" dirty="0"/>
              <a:t>的信号变化的整体趋势大致与束流寿命相同，但是变化幅度远小于束流寿命。</a:t>
            </a:r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62D7C10E-DB4D-37E7-6B00-CDA196A72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399858"/>
              </p:ext>
            </p:extLst>
          </p:nvPr>
        </p:nvGraphicFramePr>
        <p:xfrm>
          <a:off x="838200" y="1593052"/>
          <a:ext cx="572396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991">
                  <a:extLst>
                    <a:ext uri="{9D8B030D-6E8A-4147-A177-3AD203B41FA5}">
                      <a16:colId xmlns:a16="http://schemas.microsoft.com/office/drawing/2014/main" val="755361097"/>
                    </a:ext>
                  </a:extLst>
                </a:gridCol>
                <a:gridCol w="1430991">
                  <a:extLst>
                    <a:ext uri="{9D8B030D-6E8A-4147-A177-3AD203B41FA5}">
                      <a16:colId xmlns:a16="http://schemas.microsoft.com/office/drawing/2014/main" val="1131820825"/>
                    </a:ext>
                  </a:extLst>
                </a:gridCol>
                <a:gridCol w="1430991">
                  <a:extLst>
                    <a:ext uri="{9D8B030D-6E8A-4147-A177-3AD203B41FA5}">
                      <a16:colId xmlns:a16="http://schemas.microsoft.com/office/drawing/2014/main" val="64399308"/>
                    </a:ext>
                  </a:extLst>
                </a:gridCol>
                <a:gridCol w="1430991">
                  <a:extLst>
                    <a:ext uri="{9D8B030D-6E8A-4147-A177-3AD203B41FA5}">
                      <a16:colId xmlns:a16="http://schemas.microsoft.com/office/drawing/2014/main" val="1915264883"/>
                    </a:ext>
                  </a:extLst>
                </a:gridCol>
              </a:tblGrid>
              <a:tr h="3211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较小值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较大值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变化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相对变化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225152"/>
                  </a:ext>
                </a:extLst>
              </a:tr>
              <a:tr h="321155">
                <a:tc>
                  <a:txBody>
                    <a:bodyPr/>
                    <a:lstStyle/>
                    <a:p>
                      <a:r>
                        <a:rPr lang="en-US" altLang="zh-CN" dirty="0"/>
                        <a:t>-83.4479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-78.5484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4.8995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5.87%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0601656"/>
                  </a:ext>
                </a:extLst>
              </a:tr>
              <a:tr h="321155">
                <a:tc>
                  <a:txBody>
                    <a:bodyPr/>
                    <a:lstStyle/>
                    <a:p>
                      <a:r>
                        <a:rPr lang="en-US" altLang="zh-CN" dirty="0"/>
                        <a:t>-82.8962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-78.3162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4.5780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5.52%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78482"/>
                  </a:ext>
                </a:extLst>
              </a:tr>
              <a:tr h="321155">
                <a:tc>
                  <a:txBody>
                    <a:bodyPr/>
                    <a:lstStyle/>
                    <a:p>
                      <a:r>
                        <a:rPr lang="en-US" altLang="zh-CN" dirty="0"/>
                        <a:t>-82.2763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-75.2425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7.0338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8.85%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323750"/>
                  </a:ext>
                </a:extLst>
              </a:tr>
            </a:tbl>
          </a:graphicData>
        </a:graphic>
      </p:graphicFrame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2D581EAB-6FEC-B2B6-468E-240966752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244628"/>
              </p:ext>
            </p:extLst>
          </p:nvPr>
        </p:nvGraphicFramePr>
        <p:xfrm>
          <a:off x="838200" y="3722148"/>
          <a:ext cx="572396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991">
                  <a:extLst>
                    <a:ext uri="{9D8B030D-6E8A-4147-A177-3AD203B41FA5}">
                      <a16:colId xmlns:a16="http://schemas.microsoft.com/office/drawing/2014/main" val="2392169267"/>
                    </a:ext>
                  </a:extLst>
                </a:gridCol>
                <a:gridCol w="1430991">
                  <a:extLst>
                    <a:ext uri="{9D8B030D-6E8A-4147-A177-3AD203B41FA5}">
                      <a16:colId xmlns:a16="http://schemas.microsoft.com/office/drawing/2014/main" val="1899627099"/>
                    </a:ext>
                  </a:extLst>
                </a:gridCol>
                <a:gridCol w="1430991">
                  <a:extLst>
                    <a:ext uri="{9D8B030D-6E8A-4147-A177-3AD203B41FA5}">
                      <a16:colId xmlns:a16="http://schemas.microsoft.com/office/drawing/2014/main" val="3246018886"/>
                    </a:ext>
                  </a:extLst>
                </a:gridCol>
                <a:gridCol w="1430991">
                  <a:extLst>
                    <a:ext uri="{9D8B030D-6E8A-4147-A177-3AD203B41FA5}">
                      <a16:colId xmlns:a16="http://schemas.microsoft.com/office/drawing/2014/main" val="3448076727"/>
                    </a:ext>
                  </a:extLst>
                </a:gridCol>
              </a:tblGrid>
              <a:tr h="324830">
                <a:tc>
                  <a:txBody>
                    <a:bodyPr/>
                    <a:lstStyle/>
                    <a:p>
                      <a:r>
                        <a:rPr lang="zh-CN" altLang="en-US" dirty="0"/>
                        <a:t>较小值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较大值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变化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相对变化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331066"/>
                  </a:ext>
                </a:extLst>
              </a:tr>
              <a:tr h="324830">
                <a:tc>
                  <a:txBody>
                    <a:bodyPr/>
                    <a:lstStyle/>
                    <a:p>
                      <a:r>
                        <a:rPr lang="en-US" altLang="zh-CN" dirty="0"/>
                        <a:t>1.909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2.141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0.232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10.84%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662452"/>
                  </a:ext>
                </a:extLst>
              </a:tr>
              <a:tr h="324830">
                <a:tc>
                  <a:txBody>
                    <a:bodyPr/>
                    <a:lstStyle/>
                    <a:p>
                      <a:r>
                        <a:rPr lang="en-US" altLang="zh-CN" dirty="0"/>
                        <a:t>1.910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2.154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0.244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11.33%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286277"/>
                  </a:ext>
                </a:extLst>
              </a:tr>
              <a:tr h="324830">
                <a:tc>
                  <a:txBody>
                    <a:bodyPr/>
                    <a:lstStyle/>
                    <a:p>
                      <a:r>
                        <a:rPr lang="en-US" altLang="zh-CN" dirty="0"/>
                        <a:t>1.996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2.613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0.617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23.61%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249801"/>
                  </a:ext>
                </a:extLst>
              </a:tr>
            </a:tbl>
          </a:graphicData>
        </a:graphic>
      </p:graphicFrame>
      <p:pic>
        <p:nvPicPr>
          <p:cNvPr id="9" name="图片 8">
            <a:extLst>
              <a:ext uri="{FF2B5EF4-FFF2-40B4-BE49-F238E27FC236}">
                <a16:creationId xmlns:a16="http://schemas.microsoft.com/office/drawing/2014/main" id="{79E8D931-E66D-1E1B-1E51-16E80D9DA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164" y="1177044"/>
            <a:ext cx="5547791" cy="416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98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6B6F7-713A-D73F-5F78-9C6D62CC0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物理孔径的修正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C68BDE-621F-A04F-C0B6-ED34064DC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71" y="1598667"/>
            <a:ext cx="10515600" cy="4667250"/>
          </a:xfrm>
        </p:spPr>
        <p:txBody>
          <a:bodyPr/>
          <a:lstStyle/>
          <a:p>
            <a:r>
              <a:rPr lang="zh-CN" altLang="en-US" dirty="0"/>
              <a:t>上次讨论会时被指出物理孔径输入存在一些问题。</a:t>
            </a:r>
            <a:endParaRPr lang="en-US" altLang="zh-CN" dirty="0"/>
          </a:p>
          <a:p>
            <a:r>
              <a:rPr lang="en-US" altLang="zh-CN" dirty="0"/>
              <a:t>R3OQ08</a:t>
            </a:r>
            <a:r>
              <a:rPr lang="zh-CN" altLang="en-US" dirty="0"/>
              <a:t>的水平孔径修正为</a:t>
            </a:r>
            <a:r>
              <a:rPr lang="en-US" altLang="zh-CN" dirty="0"/>
              <a:t>19mm</a:t>
            </a:r>
            <a:r>
              <a:rPr lang="zh-CN" altLang="en-US" dirty="0"/>
              <a:t>，</a:t>
            </a:r>
            <a:r>
              <a:rPr lang="en-US" altLang="zh-CN" dirty="0"/>
              <a:t>R3OQ09</a:t>
            </a:r>
            <a:r>
              <a:rPr lang="zh-CN" altLang="en-US" dirty="0"/>
              <a:t>处的水平孔径修正为</a:t>
            </a:r>
            <a:r>
              <a:rPr lang="en-US" altLang="zh-CN" dirty="0"/>
              <a:t>16mm</a:t>
            </a:r>
            <a:r>
              <a:rPr lang="zh-CN" altLang="en-US" dirty="0"/>
              <a:t>，</a:t>
            </a:r>
            <a:r>
              <a:rPr lang="en-US" altLang="zh-CN" dirty="0"/>
              <a:t>4W2</a:t>
            </a:r>
            <a:r>
              <a:rPr lang="zh-CN" altLang="en-US" dirty="0"/>
              <a:t>有关切片的垂直孔径修正为</a:t>
            </a:r>
            <a:r>
              <a:rPr lang="en-US" altLang="zh-CN" dirty="0"/>
              <a:t>16mm</a:t>
            </a:r>
            <a:r>
              <a:rPr lang="zh-CN" altLang="en-US" dirty="0"/>
              <a:t>。其余物理孔径按王斌老师所给的参数输入。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D30EB7B-1C36-45F0-D4E1-7545B2316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89" y="3429000"/>
            <a:ext cx="3672791" cy="275459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7C373D2-B983-CA27-F1FF-B645DC2E61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221" y="3429000"/>
            <a:ext cx="3594624" cy="269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490EC6B-0EB5-55F9-7848-49457BC7A9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13764"/>
                <a:ext cx="10515600" cy="6472517"/>
              </a:xfrm>
            </p:spPr>
            <p:txBody>
              <a:bodyPr/>
              <a:lstStyle/>
              <a:p>
                <a:r>
                  <a:rPr lang="en-US" altLang="zh-CN" dirty="0"/>
                  <a:t>BSR</a:t>
                </a:r>
                <a:r>
                  <a:rPr lang="zh-CN" altLang="en-US" dirty="0"/>
                  <a:t>的</a:t>
                </a:r>
                <a:r>
                  <a:rPr lang="en-US" altLang="zh-CN" dirty="0" err="1"/>
                  <a:t>Touschek</a:t>
                </a:r>
                <a:r>
                  <a:rPr lang="zh-CN" altLang="en-US" dirty="0"/>
                  <a:t>寿命计算：</a:t>
                </a:r>
                <a:endParaRPr lang="en-US" altLang="zh-CN" dirty="0"/>
              </a:p>
              <a:p>
                <a:r>
                  <a:rPr lang="en-US" altLang="zh-CN" dirty="0" err="1"/>
                  <a:t>Bmad</a:t>
                </a:r>
                <a:r>
                  <a:rPr lang="zh-CN" altLang="en-US" dirty="0"/>
                  <a:t>根据新的物理孔径给出了新的动量孔径，再计算了</a:t>
                </a:r>
                <a:r>
                  <a:rPr lang="en-US" altLang="zh-CN" dirty="0"/>
                  <a:t>TL</a:t>
                </a:r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/>
                  <a:t>TL</a:t>
                </a:r>
                <a:r>
                  <a:rPr lang="zh-CN" altLang="en-US" dirty="0"/>
                  <a:t>较小的位置：</a:t>
                </a:r>
                <a:r>
                  <a:rPr lang="en-US" altLang="zh-CN" dirty="0"/>
                  <a:t>R3OQ08,R2OQ08,R1OQ08,R4OQ08</a:t>
                </a:r>
              </a:p>
              <a:p>
                <a:r>
                  <a:rPr lang="zh-CN" altLang="en-US" dirty="0"/>
                  <a:t>相对改变：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den>
                    </m:f>
                  </m:oMath>
                </a14:m>
                <a:r>
                  <a:rPr lang="en-US" altLang="zh-CN" dirty="0"/>
                  <a:t>=3.83%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490EC6B-0EB5-55F9-7848-49457BC7A9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13764"/>
                <a:ext cx="10515600" cy="6472517"/>
              </a:xfrm>
              <a:blipFill>
                <a:blip r:embed="rId2"/>
                <a:stretch>
                  <a:fillRect l="-1043" t="-169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A1560EFE-0532-12FF-74F2-DD12924E48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18" y="1395578"/>
            <a:ext cx="4527776" cy="339583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2083ADC-0E15-A570-80F8-149CB8CF16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553" y="1397824"/>
            <a:ext cx="4527777" cy="3395833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66F97ABF-0F2E-71ED-AC72-C55899A2489E}"/>
              </a:ext>
            </a:extLst>
          </p:cNvPr>
          <p:cNvSpPr txBox="1"/>
          <p:nvPr/>
        </p:nvSpPr>
        <p:spPr>
          <a:xfrm>
            <a:off x="2474259" y="4931311"/>
            <a:ext cx="2196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P=0,TL=70.296h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37AA025-FFEA-46B4-BDD5-CB23249064D1}"/>
              </a:ext>
            </a:extLst>
          </p:cNvPr>
          <p:cNvSpPr txBox="1"/>
          <p:nvPr/>
        </p:nvSpPr>
        <p:spPr>
          <a:xfrm>
            <a:off x="7727577" y="4905140"/>
            <a:ext cx="2788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P=0.7480429,TL=73.098h</a:t>
            </a:r>
            <a:endParaRPr lang="zh-CN" altLang="en-US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B5B9857E-1F07-968E-8083-8C1AA1E38BDF}"/>
              </a:ext>
            </a:extLst>
          </p:cNvPr>
          <p:cNvCxnSpPr/>
          <p:nvPr/>
        </p:nvCxnSpPr>
        <p:spPr>
          <a:xfrm>
            <a:off x="4365812" y="4150659"/>
            <a:ext cx="3774141" cy="1309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AE253E82-BBAC-A758-522E-9DB3ACDDD891}"/>
              </a:ext>
            </a:extLst>
          </p:cNvPr>
          <p:cNvCxnSpPr/>
          <p:nvPr/>
        </p:nvCxnSpPr>
        <p:spPr>
          <a:xfrm>
            <a:off x="3702424" y="4150659"/>
            <a:ext cx="3092823" cy="1309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FB197D02-39AD-2794-0F80-86BE8F6EDC49}"/>
              </a:ext>
            </a:extLst>
          </p:cNvPr>
          <p:cNvCxnSpPr/>
          <p:nvPr/>
        </p:nvCxnSpPr>
        <p:spPr>
          <a:xfrm>
            <a:off x="3173506" y="4150659"/>
            <a:ext cx="2528347" cy="1309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B66DF6C8-26CC-1FA2-694A-B9EC732EF166}"/>
              </a:ext>
            </a:extLst>
          </p:cNvPr>
          <p:cNvCxnSpPr>
            <a:cxnSpLocks/>
          </p:cNvCxnSpPr>
          <p:nvPr/>
        </p:nvCxnSpPr>
        <p:spPr>
          <a:xfrm>
            <a:off x="2474259" y="4150659"/>
            <a:ext cx="1833283" cy="1221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63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651</Words>
  <Application>Microsoft Office PowerPoint</Application>
  <PresentationFormat>宽屏</PresentationFormat>
  <Paragraphs>131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等线</vt:lpstr>
      <vt:lpstr>等线 Light</vt:lpstr>
      <vt:lpstr>Arial</vt:lpstr>
      <vt:lpstr>Cambria Math</vt:lpstr>
      <vt:lpstr>Office 主题​​</vt:lpstr>
      <vt:lpstr>Analysis on the data of beam lifetime and beam loss of BEPC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物理孔径的修正</vt:lpstr>
      <vt:lpstr>PowerPoint 演示文稿</vt:lpstr>
      <vt:lpstr>粒子丢失跟踪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on the data of beam lifetime and beam loss of BEPC</dc:title>
  <dc:creator>Wen Jingda</dc:creator>
  <cp:lastModifiedBy>Wen Jingda</cp:lastModifiedBy>
  <cp:revision>13</cp:revision>
  <dcterms:created xsi:type="dcterms:W3CDTF">2022-12-18T11:29:53Z</dcterms:created>
  <dcterms:modified xsi:type="dcterms:W3CDTF">2022-12-20T05:17:39Z</dcterms:modified>
</cp:coreProperties>
</file>