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4" r:id="rId6"/>
    <p:sldId id="265" r:id="rId7"/>
    <p:sldId id="266" r:id="rId8"/>
    <p:sldId id="259" r:id="rId9"/>
    <p:sldId id="258" r:id="rId10"/>
    <p:sldId id="261" r:id="rId11"/>
    <p:sldId id="262" r:id="rId12"/>
    <p:sldId id="263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.xml"/><Relationship Id="rId2" Type="http://schemas.openxmlformats.org/officeDocument/2006/relationships/image" Target="../media/image10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4.png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1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3.jpe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7.png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2.xml"/><Relationship Id="rId2" Type="http://schemas.openxmlformats.org/officeDocument/2006/relationships/image" Target="../media/image9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en-US" altLang="zh-CN" sz="4400" kern="1200" baseline="0">
                <a:latin typeface="+mj-lt"/>
                <a:ea typeface="+mj-ea"/>
                <a:cs typeface="+mj-cs"/>
              </a:rPr>
              <a:t>TaichuPix3 testbeam in TB21 at DESY</a:t>
            </a:r>
            <a:endParaRPr lang="en-US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en-US" altLang="zh-CN" sz="3200" kern="1200" baseline="0">
                <a:latin typeface="+mn-lt"/>
                <a:ea typeface="+mn-ea"/>
                <a:cs typeface="+mn-cs"/>
              </a:rPr>
              <a:t>CEPC vertex group</a:t>
            </a:r>
            <a:endParaRPr lang="en-US" altLang="zh-CN" sz="3200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en-US" altLang="zh-CN" sz="3200" kern="1200" baseline="0">
                <a:latin typeface="+mn-lt"/>
                <a:ea typeface="+mn-ea"/>
                <a:cs typeface="+mn-cs"/>
              </a:rPr>
              <a:t>wuty@ihep.ac.cn</a:t>
            </a:r>
            <a:endParaRPr lang="en-US" altLang="zh-CN" sz="3200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/>
              <a:t>Hitmap of 6 GeV beam</a:t>
            </a:r>
            <a:endParaRPr lang="zh-CN" altLang="en-US"/>
          </a:p>
        </p:txBody>
      </p:sp>
      <p:pic>
        <p:nvPicPr>
          <p:cNvPr id="921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825" y="1196975"/>
            <a:ext cx="8786813" cy="553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1"/>
          <p:cNvSpPr txBox="1"/>
          <p:nvPr>
            <p:custDataLst>
              <p:tags r:id="rId3"/>
            </p:custDataLst>
          </p:nvPr>
        </p:nvSpPr>
        <p:spPr>
          <a:xfrm>
            <a:off x="2987675" y="2274888"/>
            <a:ext cx="1585913" cy="2860675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From the hitmap, the position of beam spot is off to the initial one. west-east direction moves from 1.8 to -4.3.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/>
              <a:t>Setup of TCPX3 </a:t>
            </a:r>
            <a:endParaRPr lang="en-US" altLang="zh-CN"/>
          </a:p>
        </p:txBody>
      </p:sp>
      <p:pic>
        <p:nvPicPr>
          <p:cNvPr id="4098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6512" y="1268413"/>
            <a:ext cx="4281487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35413" y="3429000"/>
            <a:ext cx="4878387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827088" y="1628775"/>
            <a:ext cx="1871663" cy="1152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03513" y="2838450"/>
            <a:ext cx="2300288" cy="1527175"/>
          </a:xfrm>
          <a:prstGeom prst="straightConnector1">
            <a:avLst/>
          </a:prstGeom>
          <a:ln w="603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5"/>
            </p:custDataLst>
          </p:nvPr>
        </p:nvCxnSpPr>
        <p:spPr>
          <a:xfrm>
            <a:off x="5907088" y="2838450"/>
            <a:ext cx="0" cy="115252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6"/>
            </p:custDataLst>
          </p:nvPr>
        </p:nvCxnSpPr>
        <p:spPr>
          <a:xfrm>
            <a:off x="6372225" y="2924175"/>
            <a:ext cx="1588" cy="12969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7"/>
            </p:custDataLst>
          </p:nvPr>
        </p:nvCxnSpPr>
        <p:spPr>
          <a:xfrm>
            <a:off x="6732588" y="2997200"/>
            <a:ext cx="0" cy="143986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8"/>
            </p:custDataLst>
          </p:nvPr>
        </p:nvCxnSpPr>
        <p:spPr>
          <a:xfrm flipH="1">
            <a:off x="7089775" y="2852738"/>
            <a:ext cx="3175" cy="17287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9"/>
            </p:custDataLst>
          </p:nvPr>
        </p:nvCxnSpPr>
        <p:spPr>
          <a:xfrm>
            <a:off x="7308850" y="2852738"/>
            <a:ext cx="0" cy="180022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0"/>
            </p:custDataLst>
          </p:nvPr>
        </p:nvCxnSpPr>
        <p:spPr>
          <a:xfrm>
            <a:off x="7524750" y="2852738"/>
            <a:ext cx="0" cy="19446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文本框 14"/>
          <p:cNvSpPr txBox="1"/>
          <p:nvPr/>
        </p:nvSpPr>
        <p:spPr>
          <a:xfrm rot="-5400000">
            <a:off x="7092950" y="2197100"/>
            <a:ext cx="942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Board1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9" name="文本框 15"/>
          <p:cNvSpPr txBox="1"/>
          <p:nvPr>
            <p:custDataLst>
              <p:tags r:id="rId11"/>
            </p:custDataLst>
          </p:nvPr>
        </p:nvSpPr>
        <p:spPr>
          <a:xfrm rot="-5400000">
            <a:off x="6835775" y="2195513"/>
            <a:ext cx="9413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Board2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0" name="文本框 17"/>
          <p:cNvSpPr txBox="1"/>
          <p:nvPr>
            <p:custDataLst>
              <p:tags r:id="rId12"/>
            </p:custDataLst>
          </p:nvPr>
        </p:nvSpPr>
        <p:spPr>
          <a:xfrm rot="-5400000">
            <a:off x="6588125" y="2195513"/>
            <a:ext cx="9413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Board3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1" name="文本框 18"/>
          <p:cNvSpPr txBox="1"/>
          <p:nvPr>
            <p:custDataLst>
              <p:tags r:id="rId13"/>
            </p:custDataLst>
          </p:nvPr>
        </p:nvSpPr>
        <p:spPr>
          <a:xfrm rot="-5400000">
            <a:off x="6229350" y="2274888"/>
            <a:ext cx="9413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Board4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2" name="文本框 19"/>
          <p:cNvSpPr txBox="1"/>
          <p:nvPr>
            <p:custDataLst>
              <p:tags r:id="rId14"/>
            </p:custDataLst>
          </p:nvPr>
        </p:nvSpPr>
        <p:spPr>
          <a:xfrm rot="-5400000">
            <a:off x="5868988" y="2265363"/>
            <a:ext cx="942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Board5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3" name="文本框 20"/>
          <p:cNvSpPr txBox="1"/>
          <p:nvPr>
            <p:custDataLst>
              <p:tags r:id="rId15"/>
            </p:custDataLst>
          </p:nvPr>
        </p:nvSpPr>
        <p:spPr>
          <a:xfrm rot="-5400000">
            <a:off x="5437188" y="2182813"/>
            <a:ext cx="942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Board6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14" name="组合 21"/>
          <p:cNvGrpSpPr/>
          <p:nvPr/>
        </p:nvGrpSpPr>
        <p:grpSpPr>
          <a:xfrm>
            <a:off x="179705" y="5074285"/>
            <a:ext cx="3402965" cy="1663700"/>
            <a:chOff x="5223035" y="1393031"/>
            <a:chExt cx="3656704" cy="1780238"/>
          </a:xfrm>
        </p:grpSpPr>
        <p:pic>
          <p:nvPicPr>
            <p:cNvPr id="4115" name="图片 2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rcRect l="23390" t="41389" r="10785" b="26366"/>
            <a:stretch>
              <a:fillRect/>
            </a:stretch>
          </p:blipFill>
          <p:spPr>
            <a:xfrm rot="10800000">
              <a:off x="5223035" y="1791173"/>
              <a:ext cx="2115290" cy="1382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6" name="文本框 23"/>
            <p:cNvSpPr txBox="1"/>
            <p:nvPr>
              <p:custDataLst>
                <p:tags r:id="rId18"/>
              </p:custDataLst>
            </p:nvPr>
          </p:nvSpPr>
          <p:spPr>
            <a:xfrm>
              <a:off x="6418509" y="2483597"/>
              <a:ext cx="968934" cy="3608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600" b="1" dirty="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TCPX3</a:t>
              </a:r>
              <a:endPara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5" name="直接箭头连接符 24"/>
            <p:cNvCxnSpPr/>
            <p:nvPr>
              <p:custDataLst>
                <p:tags r:id="rId19"/>
              </p:custDataLst>
            </p:nvPr>
          </p:nvCxnSpPr>
          <p:spPr>
            <a:xfrm>
              <a:off x="7452320" y="1782444"/>
              <a:ext cx="0" cy="13672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>
              <p:custDataLst>
                <p:tags r:id="rId20"/>
              </p:custDataLst>
            </p:nvPr>
          </p:nvCxnSpPr>
          <p:spPr>
            <a:xfrm flipH="1">
              <a:off x="6418679" y="1700808"/>
              <a:ext cx="9357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9" name="文本框 26"/>
            <p:cNvSpPr txBox="1"/>
            <p:nvPr>
              <p:custDataLst>
                <p:tags r:id="rId21"/>
              </p:custDataLst>
            </p:nvPr>
          </p:nvSpPr>
          <p:spPr>
            <a:xfrm>
              <a:off x="6418742" y="1393031"/>
              <a:ext cx="1162915" cy="3281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15.9 mm</a:t>
              </a:r>
              <a:endParaRPr lang="zh-CN" altLang="en-US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0" name="文本框 27"/>
            <p:cNvSpPr txBox="1"/>
            <p:nvPr>
              <p:custDataLst>
                <p:tags r:id="rId22"/>
              </p:custDataLst>
            </p:nvPr>
          </p:nvSpPr>
          <p:spPr>
            <a:xfrm>
              <a:off x="7442491" y="2264414"/>
              <a:ext cx="1437248" cy="3281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25.7 mm</a:t>
              </a:r>
              <a:endParaRPr lang="zh-CN" altLang="en-US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7950" y="3317875"/>
            <a:ext cx="1692275" cy="17081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036955" y="3758565"/>
            <a:ext cx="942975" cy="1746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908175" y="3535680"/>
            <a:ext cx="1828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 open window in backside of PCB with a size of 12mm x 9mm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Overview of testbeam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1340485"/>
            <a:ext cx="8589010" cy="4526280"/>
          </a:xfrm>
        </p:spPr>
        <p:txBody>
          <a:bodyPr/>
          <a:p>
            <a:pPr marL="0" indent="0">
              <a:buNone/>
            </a:pPr>
            <a:r>
              <a:rPr lang="en-US" altLang="zh-CN" sz="2400"/>
              <a:t>Dec.12-Dec. 17:(SETUP 1)</a:t>
            </a:r>
            <a:endParaRPr lang="en-US" altLang="zh-CN" sz="2400"/>
          </a:p>
          <a:p>
            <a:r>
              <a:rPr lang="en-US" altLang="zh-CN" sz="2400"/>
              <a:t>1-6: </a:t>
            </a:r>
            <a:r>
              <a:rPr lang="en-US" altLang="zh-CN" sz="2400"/>
              <a:t>w2r3, w2r11, w2r12, w2r10, w2r29, w2r26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Dec. 17:(SETUP 2)</a:t>
            </a:r>
            <a:endParaRPr lang="en-US" altLang="zh-CN" sz="2400"/>
          </a:p>
          <a:p>
            <a:r>
              <a:rPr lang="en-US" altLang="zh-CN" sz="2400"/>
              <a:t>1-6: w2r3,</a:t>
            </a:r>
            <a:r>
              <a:rPr lang="en-US" altLang="zh-CN" sz="2400" u="sng"/>
              <a:t> w9r3</a:t>
            </a:r>
            <a:r>
              <a:rPr lang="en-US" altLang="zh-CN" sz="2400"/>
              <a:t>, w9R4， w9R6, w2r29, w2r12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Dec. 18-Dec.19</a:t>
            </a:r>
            <a:r>
              <a:rPr lang="en-US" altLang="zh-CN" sz="2400">
                <a:sym typeface="+mn-ea"/>
              </a:rPr>
              <a:t>(SETUP 3)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1-6: w2r3,</a:t>
            </a:r>
            <a:r>
              <a:rPr lang="en-US" altLang="zh-CN" sz="2400" u="sng">
                <a:sym typeface="+mn-ea"/>
              </a:rPr>
              <a:t> w9r5</a:t>
            </a:r>
            <a:r>
              <a:rPr lang="en-US" altLang="zh-CN" sz="2400">
                <a:sym typeface="+mn-ea"/>
              </a:rPr>
              <a:t>,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w9R4</a:t>
            </a:r>
            <a:r>
              <a:rPr lang="en-US" altLang="zh-CN" sz="2400">
                <a:sym typeface="+mn-ea"/>
              </a:rPr>
              <a:t>, w9R6, w2r29, w2r12 </a:t>
            </a:r>
            <a:endParaRPr lang="en-US" altLang="zh-CN" sz="2400">
              <a:sym typeface="+mn-ea"/>
            </a:endParaRPr>
          </a:p>
          <a:p>
            <a:pPr marL="0" indent="0">
              <a:buNone/>
            </a:pPr>
            <a:r>
              <a:rPr lang="en-US" altLang="zh-CN" sz="2400"/>
              <a:t>Dec. 20- Dec.22</a:t>
            </a:r>
            <a:r>
              <a:rPr lang="en-US" altLang="zh-CN" sz="2400">
                <a:sym typeface="+mn-ea"/>
              </a:rPr>
              <a:t>(SETUP 4)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1-6: w2r3, w9r5,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w2R11</a:t>
            </a:r>
            <a:r>
              <a:rPr lang="en-US" altLang="zh-CN" sz="2400">
                <a:sym typeface="+mn-ea"/>
              </a:rPr>
              <a:t>, w9R6, w2r29, w2r12 </a:t>
            </a:r>
            <a:endParaRPr lang="en-US" altLang="zh-CN" sz="2400">
              <a:sym typeface="+mn-ea"/>
            </a:endParaRPr>
          </a:p>
          <a:p>
            <a:pPr marL="0" indent="0">
              <a:buNone/>
            </a:pP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The beam energy was tested from 3GeV 4GeV 5GeV 5.4GeV 6GeV</a:t>
            </a:r>
            <a:endParaRPr lang="en-US" altLang="zh-CN" sz="2400"/>
          </a:p>
          <a:p>
            <a:pPr>
              <a:buFont typeface="Wingdings" panose="05000000000000000000" charset="0"/>
              <a:buChar char="Ø"/>
            </a:pPr>
            <a:r>
              <a:rPr lang="en-US" altLang="zh-CN" sz="1800"/>
              <a:t>W9R3 had a higher noisy pixels and replaced with W9R5</a:t>
            </a:r>
            <a:endParaRPr lang="en-US" altLang="zh-CN" sz="1800"/>
          </a:p>
          <a:p>
            <a:pPr>
              <a:buFont typeface="Wingdings" panose="05000000000000000000" charset="0"/>
              <a:buChar char="Ø"/>
            </a:pPr>
            <a:r>
              <a:rPr lang="en-US" altLang="zh-CN" sz="1800"/>
              <a:t>W9R4 was easy to lose analog current and replaced with W2R11</a:t>
            </a:r>
            <a:endParaRPr lang="en-US" altLang="zh-CN" sz="1800"/>
          </a:p>
          <a:p>
            <a:endParaRPr lang="en-US" altLang="zh-CN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Threshold scan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/>
              <a:t>With SETUP 4.</a:t>
            </a:r>
            <a:r>
              <a:rPr lang="zh-CN" altLang="en-US" sz="2000"/>
              <a:t>（</a:t>
            </a:r>
            <a:r>
              <a:rPr lang="en-US" altLang="zh-CN" sz="2000"/>
              <a:t> w2r3, w9r5, w2R11, w9R6, w2r29, w2r12) </a:t>
            </a:r>
            <a:endParaRPr lang="en-US" altLang="zh-CN" sz="2000"/>
          </a:p>
          <a:p>
            <a:r>
              <a:rPr lang="en-US" altLang="zh-CN" sz="2000"/>
              <a:t>Scan ITHR of board 5</a:t>
            </a:r>
            <a:r>
              <a:rPr lang="zh-CN" altLang="en-US" sz="2000"/>
              <a:t>（</a:t>
            </a:r>
            <a:r>
              <a:rPr lang="en-US" altLang="zh-CN" sz="2000"/>
              <a:t>W2R29</a:t>
            </a:r>
            <a:r>
              <a:rPr lang="zh-CN" altLang="en-US" sz="2000"/>
              <a:t>）</a:t>
            </a:r>
            <a:r>
              <a:rPr lang="en-US" altLang="zh-CN" sz="2000"/>
              <a:t>with</a:t>
            </a:r>
            <a:r>
              <a:rPr lang="en-US" altLang="zh-CN" sz="2000"/>
              <a:t>10 16 24 32 48 64 96; 4GeV ;30min for each run; keep the rest of boards unchanged</a:t>
            </a:r>
            <a:endParaRPr lang="en-US" altLang="zh-CN" sz="2000"/>
          </a:p>
          <a:p>
            <a:r>
              <a:rPr lang="en-US" altLang="zh-CN" sz="2000">
                <a:sym typeface="+mn-ea"/>
              </a:rPr>
              <a:t>Scan ITHR of board 2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W9R5</a:t>
            </a:r>
            <a:r>
              <a:rPr lang="zh-CN" altLang="en-US" sz="2000">
                <a:sym typeface="+mn-ea"/>
              </a:rPr>
              <a:t>）</a:t>
            </a:r>
            <a:r>
              <a:rPr lang="en-US" altLang="zh-CN" sz="2000">
                <a:sym typeface="+mn-ea"/>
              </a:rPr>
              <a:t>with16 24 32 48 64 96; 4GeV ;30min for each run;keep the rest of boards unchanged</a:t>
            </a:r>
            <a:endParaRPr lang="en-US" altLang="zh-CN" sz="2000">
              <a:sym typeface="+mn-ea"/>
            </a:endParaRPr>
          </a:p>
          <a:p>
            <a:endParaRPr lang="en-US" altLang="zh-CN" sz="2000"/>
          </a:p>
          <a:p>
            <a:pPr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W9R5: the spitial resolution is 5.45 at ITHR16 when chi2 is 8</a:t>
            </a:r>
            <a:endParaRPr lang="en-US" altLang="zh-CN" sz="2000"/>
          </a:p>
          <a:p>
            <a:pPr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W2R29: the resolution goes to 6.05 at ITHR10 when chi2 is 8</a:t>
            </a:r>
            <a:endParaRPr lang="en-US" altLang="zh-CN" sz="2000"/>
          </a:p>
          <a:p>
            <a:endParaRPr lang="en-US" altLang="zh-CN" sz="200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21005" y="4653280"/>
          <a:ext cx="8265795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"/>
                <a:gridCol w="763905"/>
                <a:gridCol w="1108075"/>
                <a:gridCol w="1061085"/>
                <a:gridCol w="1105535"/>
                <a:gridCol w="1116330"/>
                <a:gridCol w="1103630"/>
                <a:gridCol w="1059815"/>
              </a:tblGrid>
              <a:tr h="77724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</a:rPr>
                        <a:t>Chip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</a:rPr>
                        <a:t>VBG[V]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ITHR16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Threshold[V]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</a:rPr>
                        <a:t>ITHR32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</a:rPr>
                        <a:t>Threshold[V]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ITHR64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Threshold[V]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ITHR96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Threshold[V]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ITHR16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mask pixels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ITHR32</a:t>
                      </a:r>
                      <a:endParaRPr lang="en-US" altLang="zh-CN" sz="15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500" b="0">
                          <a:solidFill>
                            <a:schemeClr val="tx1"/>
                          </a:solidFill>
                          <a:sym typeface="+mn-ea"/>
                        </a:rPr>
                        <a:t>mask pixels</a:t>
                      </a:r>
                      <a:endParaRPr lang="en-US" altLang="zh-CN" sz="15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W2R29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0.740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rgbClr val="FF0000"/>
                          </a:solidFill>
                        </a:rPr>
                        <a:t>0.2654</a:t>
                      </a:r>
                      <a:endParaRPr lang="en-US" altLang="zh-CN" sz="15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0.3345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0.4468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0.5452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sym typeface="+mn-ea"/>
                        </a:rPr>
                        <a:t>82</a:t>
                      </a:r>
                      <a:endParaRPr lang="en-US" sz="15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W9R5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/>
                        <a:t>0.737</a:t>
                      </a:r>
                      <a:endParaRPr lang="en-US" altLang="zh-CN" sz="1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0.1596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0.1983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rgbClr val="FF0000"/>
                          </a:solidFill>
                        </a:rPr>
                        <a:t>0.2683</a:t>
                      </a:r>
                      <a:endParaRPr lang="en-US" altLang="zh-CN" sz="15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0.3113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Data lost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24585"/>
            <a:ext cx="9025255" cy="5676265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331595" y="1916113"/>
            <a:ext cx="315913" cy="447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圆角矩形 6"/>
          <p:cNvSpPr/>
          <p:nvPr>
            <p:custDataLst>
              <p:tags r:id="rId3"/>
            </p:custDataLst>
          </p:nvPr>
        </p:nvSpPr>
        <p:spPr>
          <a:xfrm>
            <a:off x="1691640" y="5588953"/>
            <a:ext cx="315913" cy="4476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6156325" y="3788728"/>
            <a:ext cx="315913" cy="4476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171" name="文本框 1"/>
          <p:cNvSpPr txBox="1"/>
          <p:nvPr>
            <p:custDataLst>
              <p:tags r:id="rId5"/>
            </p:custDataLst>
          </p:nvPr>
        </p:nvSpPr>
        <p:spPr>
          <a:xfrm>
            <a:off x="2844165" y="1844675"/>
            <a:ext cx="1927225" cy="3692525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for 4GeV, high data rate, it is easy to lose data in 22 min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For 5GeV, lower data rate, it is easy to lose data in 90 min at the end of the day.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sz="3600"/>
              <a:t>Hitmap of 3 GeV beam</a:t>
            </a:r>
            <a:endParaRPr lang="en-US" altLang="zh-CN" sz="3600"/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" y="1339850"/>
            <a:ext cx="8429625" cy="492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1"/>
          <p:cNvSpPr txBox="1"/>
          <p:nvPr/>
        </p:nvSpPr>
        <p:spPr>
          <a:xfrm>
            <a:off x="2916238" y="2852738"/>
            <a:ext cx="1585912" cy="646112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 layers of hit map are fine 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sz="3600"/>
              <a:t>Hitmap of 4 GeV beam</a:t>
            </a:r>
            <a:endParaRPr lang="en-US" altLang="zh-CN" sz="3600"/>
          </a:p>
        </p:txBody>
      </p:sp>
      <p:pic>
        <p:nvPicPr>
          <p:cNvPr id="6146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1339850"/>
            <a:ext cx="7767638" cy="464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1"/>
          <p:cNvSpPr txBox="1"/>
          <p:nvPr>
            <p:custDataLst>
              <p:tags r:id="rId3"/>
            </p:custDataLst>
          </p:nvPr>
        </p:nvSpPr>
        <p:spPr>
          <a:xfrm>
            <a:off x="2844800" y="2852738"/>
            <a:ext cx="1584325" cy="646112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 layers of hit map are fine 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sz="3600"/>
              <a:t>Hitmap of 5 GeV beam</a:t>
            </a:r>
            <a:endParaRPr lang="en-US" altLang="zh-CN" sz="3600"/>
          </a:p>
        </p:txBody>
      </p:sp>
      <p:pic>
        <p:nvPicPr>
          <p:cNvPr id="7170" name="图片 2"/>
          <p:cNvPicPr>
            <a:picLocks noChangeAspect="1"/>
          </p:cNvPicPr>
          <p:nvPr/>
        </p:nvPicPr>
        <p:blipFill>
          <a:blip r:embed="rId1"/>
          <a:srcRect l="9952" r="7115" b="6206"/>
          <a:stretch>
            <a:fillRect/>
          </a:stretch>
        </p:blipFill>
        <p:spPr>
          <a:xfrm>
            <a:off x="430213" y="1339850"/>
            <a:ext cx="8199437" cy="501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1"/>
          <p:cNvSpPr txBox="1"/>
          <p:nvPr>
            <p:custDataLst>
              <p:tags r:id="rId2"/>
            </p:custDataLst>
          </p:nvPr>
        </p:nvSpPr>
        <p:spPr>
          <a:xfrm>
            <a:off x="3060700" y="2852738"/>
            <a:ext cx="1584325" cy="1476375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The hitmap are quite different, and with wired strips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51050" y="3573463"/>
            <a:ext cx="317500" cy="44767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1692275" y="1916113"/>
            <a:ext cx="315913" cy="44767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5" name="直接箭头连接符 4"/>
          <p:cNvCxnSpPr>
            <a:endCxn id="7171" idx="1"/>
          </p:cNvCxnSpPr>
          <p:nvPr/>
        </p:nvCxnSpPr>
        <p:spPr>
          <a:xfrm>
            <a:off x="2206625" y="2257425"/>
            <a:ext cx="854075" cy="1333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3" idx="3"/>
            <a:endCxn id="7171" idx="1"/>
          </p:cNvCxnSpPr>
          <p:nvPr>
            <p:custDataLst>
              <p:tags r:id="rId4"/>
            </p:custDataLst>
          </p:nvPr>
        </p:nvCxnSpPr>
        <p:spPr>
          <a:xfrm flipV="1">
            <a:off x="2368550" y="3717925"/>
            <a:ext cx="819150" cy="79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sz="3600"/>
              <a:t>Hitmap of 5.4 GeV beam</a:t>
            </a:r>
            <a:endParaRPr lang="en-US" altLang="zh-CN" sz="3600"/>
          </a:p>
        </p:txBody>
      </p:sp>
      <p:pic>
        <p:nvPicPr>
          <p:cNvPr id="8194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" y="1268413"/>
            <a:ext cx="8456613" cy="517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1"/>
          <p:cNvSpPr txBox="1"/>
          <p:nvPr>
            <p:custDataLst>
              <p:tags r:id="rId3"/>
            </p:custDataLst>
          </p:nvPr>
        </p:nvSpPr>
        <p:spPr>
          <a:xfrm>
            <a:off x="3060700" y="2852738"/>
            <a:ext cx="1584325" cy="3138487"/>
          </a:xfrm>
          <a:prstGeom prst="rect">
            <a:avLst/>
          </a:prstGeom>
          <a:noFill/>
          <a:ln w="127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The hitmap are the same as 5GeV, the backside boards records more hits.(Boards 2 &amp;5 are set with lower threshold than the rest)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TABLE_BEAUTIFY" val="smartTable{5ddff3ce-76b6-4acf-a97f-25002d5b6c10}"/>
  <p:tag name="TABLE_ENDDRAG_ORIGIN_RECT" val="650*111"/>
  <p:tag name="TABLE_ENDDRAG_RECT" val="17*270*650*11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5449,&quot;width&quot;:9122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PP_MARK_KEY" val="c0835799-86aa-4a15-a7db-f5ec61b4c760"/>
  <p:tag name="COMMONDATA" val="eyJoZGlkIjoiMTQ2MGQ2NTQ1NTMzMWExOTg2MzM5Y2EzYmVkOTkyZm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WPS 演示</Application>
  <PresentationFormat/>
  <Paragraphs>135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HitMap of TaichuPix3</dc:title>
  <dc:creator>Liangzj</dc:creator>
  <cp:lastModifiedBy>天涯</cp:lastModifiedBy>
  <cp:revision>38</cp:revision>
  <dcterms:created xsi:type="dcterms:W3CDTF">2022-12-16T11:50:35Z</dcterms:created>
  <dcterms:modified xsi:type="dcterms:W3CDTF">2022-12-29T05:58:20Z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88FE26DCBDB047DC93AE975A08D6C3F8</vt:lpwstr>
  </property>
</Properties>
</file>