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72" r:id="rId3"/>
    <p:sldId id="271" r:id="rId4"/>
    <p:sldId id="256" r:id="rId5"/>
    <p:sldId id="257" r:id="rId6"/>
    <p:sldId id="258" r:id="rId7"/>
    <p:sldId id="277" r:id="rId8"/>
    <p:sldId id="275" r:id="rId9"/>
    <p:sldId id="276" r:id="rId10"/>
    <p:sldId id="262" r:id="rId11"/>
    <p:sldId id="287" r:id="rId12"/>
    <p:sldId id="282" r:id="rId13"/>
    <p:sldId id="283" r:id="rId14"/>
    <p:sldId id="281" r:id="rId15"/>
    <p:sldId id="288" r:id="rId16"/>
    <p:sldId id="269" r:id="rId17"/>
    <p:sldId id="286" r:id="rId18"/>
    <p:sldId id="284" r:id="rId19"/>
    <p:sldId id="28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4804D-015B-45CD-AE94-A7B41306532F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6A819-DA3E-442C-9BA7-B187940E7F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7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663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3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33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96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2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21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53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98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02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49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56FD-6774-4063-A019-F28F0BB666A8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DC41-FFC2-44E0-8978-710DA357E8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76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24025" y="1122363"/>
            <a:ext cx="8734426" cy="2387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70C0"/>
                </a:solidFill>
              </a:rPr>
              <a:t>Requirements and optimization of the CEPC SC quadrupoles</a:t>
            </a:r>
            <a:r>
              <a:rPr lang="en-US" altLang="zh-CN" sz="3200" b="1" dirty="0">
                <a:solidFill>
                  <a:srgbClr val="0070C0"/>
                </a:solidFill>
              </a:rPr>
              <a:t> design</a:t>
            </a: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/>
          </a:bodyPr>
          <a:lstStyle/>
          <a:p>
            <a:r>
              <a:rPr lang="en-US" altLang="zh-CN" sz="2533" dirty="0"/>
              <a:t>Yiwei </a:t>
            </a:r>
            <a:r>
              <a:rPr lang="en-US" altLang="zh-CN" sz="2533" dirty="0" smtClean="0"/>
              <a:t>Wang, Yingshun Zhu, Minxian Li, Haoyu Shi, Sha Bai </a:t>
            </a:r>
            <a:endParaRPr lang="en-US" altLang="zh-CN" sz="2533" dirty="0"/>
          </a:p>
          <a:p>
            <a:endParaRPr lang="en-US" altLang="zh-CN" sz="2667" dirty="0"/>
          </a:p>
          <a:p>
            <a:r>
              <a:rPr lang="en-US" altLang="zh-CN" sz="2133" dirty="0" smtClean="0"/>
              <a:t>CEPC day, Jan 18, 2023, IHEP</a:t>
            </a:r>
            <a:endParaRPr lang="en-US" altLang="zh-CN" sz="2133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1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8D97E6-7D5E-44A7-ACB6-022C8B48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Stability of the magnet position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9" name="内容占位符 1">
            <a:extLst>
              <a:ext uri="{FF2B5EF4-FFF2-40B4-BE49-F238E27FC236}">
                <a16:creationId xmlns:a16="http://schemas.microsoft.com/office/drawing/2014/main" id="{2F30B9D4-630B-4D7A-9AC2-5600E14EBDCF}"/>
              </a:ext>
            </a:extLst>
          </p:cNvPr>
          <p:cNvSpPr txBox="1">
            <a:spLocks/>
          </p:cNvSpPr>
          <p:nvPr/>
        </p:nvSpPr>
        <p:spPr>
          <a:xfrm>
            <a:off x="2006016" y="1196752"/>
            <a:ext cx="805042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dirty="0"/>
              <a:t>Modal analysis</a:t>
            </a:r>
          </a:p>
          <a:p>
            <a:pPr lvl="1"/>
            <a:r>
              <a:rPr lang="en-US" altLang="zh-CN" sz="1900" dirty="0"/>
              <a:t>The 1</a:t>
            </a:r>
            <a:r>
              <a:rPr lang="en-US" altLang="zh-CN" sz="1900" baseline="30000" dirty="0"/>
              <a:t>st</a:t>
            </a:r>
            <a:r>
              <a:rPr lang="en-US" altLang="zh-CN" sz="1900" dirty="0"/>
              <a:t> natural frequency is14.5 Hz, integral vertical sway.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660753" y="2167692"/>
          <a:ext cx="5171551" cy="2004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0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6989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No. of order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Frequency (Hz)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Mode 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14.5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Integral vertical sway 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14.9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Integral horizontal sway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51.7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Integral vertical wave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412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53.7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Integral horizontal wave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76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89.7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Vertical wave of helium vessel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376"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91.4</a:t>
                      </a:r>
                      <a:endParaRPr lang="zh-CN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Horizon wave of helium vessel</a:t>
                      </a:r>
                      <a:endParaRPr lang="zh-CN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976" y="4221088"/>
            <a:ext cx="3590985" cy="22698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4221089"/>
            <a:ext cx="3590985" cy="2269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5561" y="6453336"/>
            <a:ext cx="373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The 1</a:t>
            </a:r>
            <a:r>
              <a:rPr lang="en-US" altLang="zh-CN" sz="1600" baseline="30000" dirty="0"/>
              <a:t>st</a:t>
            </a:r>
            <a:r>
              <a:rPr lang="en-US" altLang="zh-CN" sz="1600" dirty="0"/>
              <a:t> mode of cryostat</a:t>
            </a:r>
            <a:endParaRPr lang="zh-CN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889392" y="6453336"/>
            <a:ext cx="3735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The </a:t>
            </a:r>
            <a:r>
              <a:rPr lang="en-US" altLang="zh-CN" sz="1600" dirty="0" smtClean="0"/>
              <a:t>3</a:t>
            </a:r>
            <a:r>
              <a:rPr lang="en-US" altLang="zh-CN" sz="1600" baseline="30000" dirty="0" smtClean="0"/>
              <a:t>rd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mode of cryostat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321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02A7569-7B64-9A2A-142F-38631748E2AE}"/>
              </a:ext>
            </a:extLst>
          </p:cNvPr>
          <p:cNvCxnSpPr>
            <a:cxnSpLocks/>
          </p:cNvCxnSpPr>
          <p:nvPr/>
        </p:nvCxnSpPr>
        <p:spPr>
          <a:xfrm>
            <a:off x="6561786" y="1818155"/>
            <a:ext cx="2601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646D10E-53AC-2E97-CC63-3BE96E4D3E1F}"/>
              </a:ext>
            </a:extLst>
          </p:cNvPr>
          <p:cNvCxnSpPr>
            <a:cxnSpLocks/>
          </p:cNvCxnSpPr>
          <p:nvPr/>
        </p:nvCxnSpPr>
        <p:spPr>
          <a:xfrm>
            <a:off x="6561786" y="2363362"/>
            <a:ext cx="26015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E8859A2-90CB-2758-56B4-A51C0FF1D135}"/>
              </a:ext>
            </a:extLst>
          </p:cNvPr>
          <p:cNvSpPr txBox="1"/>
          <p:nvPr/>
        </p:nvSpPr>
        <p:spPr>
          <a:xfrm>
            <a:off x="7678046" y="190609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IP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5EC3C65-55E7-2530-A92C-AD2CB395C715}"/>
              </a:ext>
            </a:extLst>
          </p:cNvPr>
          <p:cNvSpPr txBox="1"/>
          <p:nvPr/>
        </p:nvSpPr>
        <p:spPr>
          <a:xfrm>
            <a:off x="556423" y="775979"/>
            <a:ext cx="54991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Q1a starts at -3.11m.</a:t>
            </a:r>
          </a:p>
          <a:p>
            <a:r>
              <a:rPr lang="en-US" altLang="zh-CN" sz="1600" dirty="0"/>
              <a:t>If the dipole exists, the particles would be bended from here, some SR photons would be generated.</a:t>
            </a:r>
          </a:p>
          <a:p>
            <a:r>
              <a:rPr lang="en-US" altLang="zh-CN" sz="1600" dirty="0"/>
              <a:t>If a photon generated here could hit the beam pipe at point A, all the photons generated closer to IP must hit the beam pipe after 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</a:rPr>
              <a:t>Only considered the bending angle, no opening angle.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</a:rPr>
              <a:t>Only considered the SR photons, no secondaries.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</a:rPr>
              <a:t>Only considered the backgrounds, no deposited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power (</a:t>
            </a:r>
            <a:r>
              <a:rPr lang="en-US" altLang="zh-CN" sz="1600" b="1" dirty="0">
                <a:solidFill>
                  <a:srgbClr val="FF0000"/>
                </a:solidFill>
              </a:rPr>
              <a:t>heating) </a:t>
            </a:r>
          </a:p>
          <a:p>
            <a:endParaRPr lang="en-US" altLang="zh-CN" sz="1600" dirty="0"/>
          </a:p>
          <a:p>
            <a:r>
              <a:rPr lang="en-US" altLang="zh-CN" sz="1600" dirty="0"/>
              <a:t>Let’s assume the dipole = </a:t>
            </a:r>
            <a:r>
              <a:rPr lang="en-US" altLang="zh-CN" sz="1600" b="1" dirty="0"/>
              <a:t>500Gs</a:t>
            </a:r>
            <a:r>
              <a:rPr lang="en-US" altLang="zh-CN" sz="1600" dirty="0"/>
              <a:t>.</a:t>
            </a:r>
          </a:p>
          <a:p>
            <a:r>
              <a:rPr lang="en-US" altLang="zh-CN" sz="1600" dirty="0"/>
              <a:t>The bending radius should be 2400m.</a:t>
            </a:r>
          </a:p>
          <a:p>
            <a:r>
              <a:rPr lang="en-US" altLang="zh-CN" sz="1600" dirty="0"/>
              <a:t>The radius at IP(from Q1a to Q1a)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/>
              <a:t>10mm, 0.01m.</a:t>
            </a:r>
          </a:p>
          <a:p>
            <a:r>
              <a:rPr lang="en-US" altLang="zh-CN" sz="1600" dirty="0"/>
              <a:t>Therefore, a photon generated at -3.11m could hit the beam pipe at 6.92m from the generation point, which is </a:t>
            </a:r>
            <a:r>
              <a:rPr lang="en-US" altLang="zh-CN" sz="1600" b="1" dirty="0"/>
              <a:t>3.81m downstream of the IP</a:t>
            </a:r>
            <a:r>
              <a:rPr lang="en-US" altLang="zh-CN" sz="1600" dirty="0"/>
              <a:t>, somewhere in Q1b. Consider that the radius of the pipe in Q1b is larger than in Q1a, it should be a little bit further.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8AB8B2-2255-02EE-E47B-C414AEDB8268}"/>
              </a:ext>
            </a:extLst>
          </p:cNvPr>
          <p:cNvSpPr txBox="1"/>
          <p:nvPr/>
        </p:nvSpPr>
        <p:spPr>
          <a:xfrm>
            <a:off x="6463093" y="1336545"/>
            <a:ext cx="62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Q1a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B6DADC-A3CB-42F7-E108-AC259B631F76}"/>
              </a:ext>
            </a:extLst>
          </p:cNvPr>
          <p:cNvSpPr txBox="1"/>
          <p:nvPr/>
        </p:nvSpPr>
        <p:spPr>
          <a:xfrm>
            <a:off x="8613820" y="1334330"/>
            <a:ext cx="62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Q1a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288E0C98-FE0C-3EE0-5CA0-5EF70B4A45D3}"/>
              </a:ext>
            </a:extLst>
          </p:cNvPr>
          <p:cNvCxnSpPr/>
          <p:nvPr/>
        </p:nvCxnSpPr>
        <p:spPr>
          <a:xfrm>
            <a:off x="6561786" y="2090759"/>
            <a:ext cx="2910625" cy="272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E155039-1E59-B53E-8C0C-FFBBFAA37935}"/>
              </a:ext>
            </a:extLst>
          </p:cNvPr>
          <p:cNvSpPr txBox="1"/>
          <p:nvPr/>
        </p:nvSpPr>
        <p:spPr>
          <a:xfrm>
            <a:off x="6165176" y="3441836"/>
            <a:ext cx="528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Let’s assume the dipole = </a:t>
            </a:r>
            <a:r>
              <a:rPr lang="en-US" altLang="zh-CN" sz="1600" b="1" dirty="0"/>
              <a:t>5Gs</a:t>
            </a:r>
            <a:r>
              <a:rPr lang="en-US" altLang="zh-CN" sz="1600" dirty="0"/>
              <a:t>.</a:t>
            </a:r>
          </a:p>
          <a:p>
            <a:r>
              <a:rPr lang="en-US" altLang="zh-CN" sz="1600" dirty="0"/>
              <a:t>The bending radius should be 240000m, larger than the bending radius of the beam(which is ~10000m). Then the SR photons could hit the beam pipe at the first bending magnet downstream, which is </a:t>
            </a:r>
            <a:r>
              <a:rPr lang="en-US" altLang="zh-CN" sz="1600" b="1" dirty="0"/>
              <a:t>~100m from the IP</a:t>
            </a:r>
            <a:r>
              <a:rPr lang="en-US" altLang="zh-CN" sz="1600" dirty="0"/>
              <a:t>.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9DC8014-437B-3F9E-879E-D5A04EC5C4A9}"/>
              </a:ext>
            </a:extLst>
          </p:cNvPr>
          <p:cNvCxnSpPr>
            <a:cxnSpLocks/>
          </p:cNvCxnSpPr>
          <p:nvPr/>
        </p:nvCxnSpPr>
        <p:spPr>
          <a:xfrm flipV="1">
            <a:off x="6559550" y="1862125"/>
            <a:ext cx="2912861" cy="228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E8087A7-B896-75F2-FBC2-AA76BDF51D28}"/>
              </a:ext>
            </a:extLst>
          </p:cNvPr>
          <p:cNvCxnSpPr/>
          <p:nvPr/>
        </p:nvCxnSpPr>
        <p:spPr>
          <a:xfrm>
            <a:off x="6606862" y="2090758"/>
            <a:ext cx="5357611" cy="332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ED042D3-E941-2520-74FC-2EB373E28CC3}"/>
              </a:ext>
            </a:extLst>
          </p:cNvPr>
          <p:cNvCxnSpPr/>
          <p:nvPr/>
        </p:nvCxnSpPr>
        <p:spPr>
          <a:xfrm flipV="1">
            <a:off x="6559550" y="1859910"/>
            <a:ext cx="5173104" cy="230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F2BDE18-882C-CCD2-4AB3-E1E190FF75AD}"/>
              </a:ext>
            </a:extLst>
          </p:cNvPr>
          <p:cNvSpPr txBox="1"/>
          <p:nvPr/>
        </p:nvSpPr>
        <p:spPr>
          <a:xfrm>
            <a:off x="528503" y="5470191"/>
            <a:ext cx="10923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/>
              <a:t>Beam background: </a:t>
            </a:r>
            <a:r>
              <a:rPr lang="en-US" altLang="zh-CN" sz="1600" dirty="0" smtClean="0"/>
              <a:t>It </a:t>
            </a:r>
            <a:r>
              <a:rPr lang="en-US" altLang="zh-CN" sz="1600" dirty="0"/>
              <a:t>would be considered as safe if the SR photons could not hit the central beam pipe(-1.11m~1.11m). 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/>
              <a:t>Which means if the dipole components in Q1a smaller than 1347Gs</a:t>
            </a:r>
            <a:r>
              <a:rPr lang="en-US" altLang="zh-CN" sz="1600" dirty="0" smtClean="0"/>
              <a:t>. </a:t>
            </a:r>
          </a:p>
          <a:p>
            <a:r>
              <a:rPr lang="en-US" altLang="zh-CN" sz="1600" b="1" dirty="0" smtClean="0"/>
              <a:t>Heating</a:t>
            </a:r>
            <a:r>
              <a:rPr lang="en-US" altLang="zh-CN" sz="1600" dirty="0"/>
              <a:t>: </a:t>
            </a:r>
            <a:r>
              <a:rPr lang="en-US" altLang="zh-CN" sz="1600" b="1" dirty="0" smtClean="0"/>
              <a:t>The requirement should be much stricter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  <p:sp>
        <p:nvSpPr>
          <p:cNvPr id="15" name="标题 3">
            <a:extLst>
              <a:ext uri="{FF2B5EF4-FFF2-40B4-BE49-F238E27FC236}">
                <a16:creationId xmlns:a16="http://schemas.microsoft.com/office/drawing/2014/main" id="{60D64589-55A9-4817-8B01-99D437A5FE59}"/>
              </a:ext>
            </a:extLst>
          </p:cNvPr>
          <p:cNvSpPr txBox="1">
            <a:spLocks/>
          </p:cNvSpPr>
          <p:nvPr/>
        </p:nvSpPr>
        <p:spPr>
          <a:xfrm>
            <a:off x="256506" y="255857"/>
            <a:ext cx="11195180" cy="68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rgbClr val="0070C0"/>
                </a:solidFill>
              </a:rPr>
              <a:t>Beam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background of the dipole field </a:t>
            </a:r>
            <a:r>
              <a:rPr lang="en-US" altLang="zh-CN" sz="3600" b="1" dirty="0">
                <a:solidFill>
                  <a:srgbClr val="0070C0"/>
                </a:solidFill>
              </a:rPr>
              <a:t>in Q1a (estimation)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2175" y="6219219"/>
            <a:ext cx="7531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1600" dirty="0">
                <a:solidFill>
                  <a:srgbClr val="FF0000"/>
                </a:solidFill>
              </a:rPr>
              <a:t>With dipole correctors</a:t>
            </a:r>
            <a:r>
              <a:rPr lang="en-US" altLang="zh-CN" sz="1600" dirty="0"/>
              <a:t>, the integrated field of the dipole filed can be corrected and the its effect on beam dynamics will not be an issue.</a:t>
            </a:r>
          </a:p>
        </p:txBody>
      </p:sp>
    </p:spTree>
    <p:extLst>
      <p:ext uri="{BB962C8B-B14F-4D97-AF65-F5344CB8AC3E}">
        <p14:creationId xmlns:p14="http://schemas.microsoft.com/office/powerpoint/2010/main" val="85252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Further work and optimization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7715"/>
            <a:ext cx="10515600" cy="462182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Background and heating of the synchrotron radiation from all kinds of IR magnets including the </a:t>
            </a:r>
            <a:r>
              <a:rPr lang="en-US" altLang="zh-CN" sz="2400" dirty="0" smtClean="0"/>
              <a:t>solenoid</a:t>
            </a:r>
          </a:p>
          <a:p>
            <a:r>
              <a:rPr lang="en-US" altLang="zh-CN" sz="2400" dirty="0" smtClean="0"/>
              <a:t>Deformation </a:t>
            </a:r>
            <a:r>
              <a:rPr lang="en-US" altLang="zh-CN" sz="2400" dirty="0"/>
              <a:t>of the magnets at SC </a:t>
            </a:r>
            <a:r>
              <a:rPr lang="en-US" altLang="zh-CN" sz="2400" dirty="0" smtClean="0"/>
              <a:t>temperature</a:t>
            </a:r>
          </a:p>
          <a:p>
            <a:r>
              <a:rPr lang="en-US" altLang="zh-CN" sz="2400" dirty="0" smtClean="0"/>
              <a:t>Install correctors</a:t>
            </a:r>
          </a:p>
          <a:p>
            <a:pPr lvl="1"/>
            <a:r>
              <a:rPr lang="en-US" altLang="zh-CN" dirty="0" smtClean="0"/>
              <a:t>With dipole correctors, the integrated field of the dipole filed can be corrected and the its effect on beam dynamics will not be an issue.</a:t>
            </a:r>
          </a:p>
          <a:p>
            <a:pPr lvl="1"/>
            <a:r>
              <a:rPr lang="en-US" altLang="zh-CN" dirty="0" smtClean="0"/>
              <a:t>If the requirement of heating at dipole field much larger than 30gs, the iron yoke could be removed or thinner?</a:t>
            </a:r>
          </a:p>
          <a:p>
            <a:r>
              <a:rPr lang="en-US" altLang="zh-CN" sz="2400" dirty="0" smtClean="0"/>
              <a:t>Optimization </a:t>
            </a:r>
            <a:r>
              <a:rPr lang="en-US" altLang="zh-CN" sz="2400" dirty="0"/>
              <a:t>of the quadrupole parameters aiming an even smaller betay* </a:t>
            </a:r>
            <a:endParaRPr lang="en-US" altLang="zh-CN" sz="2400" dirty="0" smtClean="0"/>
          </a:p>
          <a:p>
            <a:pPr lvl="1"/>
            <a:r>
              <a:rPr lang="en-US" altLang="zh-CN" dirty="0" smtClean="0"/>
              <a:t>Length, gradient, distance of the quads, different pieces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270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9" y="1412777"/>
            <a:ext cx="4032448" cy="243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666240" y="1416744"/>
            <a:ext cx="4141728" cy="2396299"/>
            <a:chOff x="91450" y="53519"/>
            <a:chExt cx="3754368" cy="222927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50" y="53519"/>
              <a:ext cx="3682360" cy="2229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934787" y="266568"/>
              <a:ext cx="1911031" cy="50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67" b="1" dirty="0">
                  <a:solidFill>
                    <a:srgbClr val="0070C0"/>
                  </a:solidFill>
                </a:rPr>
                <a:t>Radiation power y</a:t>
              </a:r>
            </a:p>
            <a:p>
              <a:r>
                <a:rPr lang="en-US" altLang="zh-CN" sz="1467" b="1" dirty="0">
                  <a:solidFill>
                    <a:srgbClr val="FF0000"/>
                  </a:solidFill>
                </a:rPr>
                <a:t>Chromaticity y</a:t>
              </a:r>
              <a:endParaRPr lang="zh-CN" altLang="en-US" sz="1467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标题 1"/>
          <p:cNvSpPr txBox="1">
            <a:spLocks/>
          </p:cNvSpPr>
          <p:nvPr/>
        </p:nvSpPr>
        <p:spPr>
          <a:xfrm>
            <a:off x="609600" y="274640"/>
            <a:ext cx="1097280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0070C0"/>
                </a:solidFill>
              </a:rPr>
              <a:t>Optimization of </a:t>
            </a:r>
            <a:r>
              <a:rPr lang="en-US" altLang="zh-CN" sz="3733" b="1" dirty="0" smtClean="0">
                <a:solidFill>
                  <a:srgbClr val="0070C0"/>
                </a:solidFill>
              </a:rPr>
              <a:t>SC quadrupole parameters</a:t>
            </a:r>
            <a:endParaRPr lang="zh-CN" altLang="en-US" sz="3733" b="1" dirty="0">
              <a:solidFill>
                <a:srgbClr val="0070C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4056331"/>
            <a:ext cx="3953011" cy="244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90" y="4042866"/>
            <a:ext cx="4039281" cy="245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96002" y="1028733"/>
            <a:ext cx="312777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b="1" dirty="0"/>
              <a:t>Add weak quadrupole coils</a:t>
            </a:r>
            <a:endParaRPr lang="zh-CN" altLang="en-US" sz="1867" b="1" dirty="0"/>
          </a:p>
        </p:txBody>
      </p:sp>
      <p:sp>
        <p:nvSpPr>
          <p:cNvPr id="7" name="矩形 6"/>
          <p:cNvSpPr/>
          <p:nvPr/>
        </p:nvSpPr>
        <p:spPr>
          <a:xfrm>
            <a:off x="6827876" y="959926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b="1" dirty="0">
                <a:solidFill>
                  <a:srgbClr val="FF0000"/>
                </a:solidFill>
              </a:rPr>
              <a:t>Distance of Q1 and Q2</a:t>
            </a:r>
            <a:r>
              <a:rPr lang="en-US" altLang="zh-CN" sz="2400" dirty="0">
                <a:solidFill>
                  <a:srgbClr val="FF0000"/>
                </a:solidFill>
              </a:rPr>
              <a:t> 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9295" y="3796644"/>
            <a:ext cx="155363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b="1" dirty="0"/>
              <a:t>length of Q1</a:t>
            </a:r>
            <a:endParaRPr lang="zh-CN" altLang="en-US" sz="1867" b="1" dirty="0"/>
          </a:p>
        </p:txBody>
      </p:sp>
      <p:sp>
        <p:nvSpPr>
          <p:cNvPr id="9" name="矩形 8"/>
          <p:cNvSpPr/>
          <p:nvPr/>
        </p:nvSpPr>
        <p:spPr>
          <a:xfrm>
            <a:off x="7449491" y="3786716"/>
            <a:ext cx="161935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b="1" dirty="0">
                <a:solidFill>
                  <a:srgbClr val="FF0000"/>
                </a:solidFill>
              </a:rPr>
              <a:t>length of Q2 </a:t>
            </a:r>
            <a:endParaRPr lang="zh-CN" altLang="en-US" sz="1867" b="1" dirty="0">
              <a:solidFill>
                <a:srgbClr val="FF0000"/>
              </a:solidFill>
            </a:endParaRPr>
          </a:p>
        </p:txBody>
      </p:sp>
      <p:pic>
        <p:nvPicPr>
          <p:cNvPr id="15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3152895" y="6325368"/>
            <a:ext cx="11076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b="1" dirty="0"/>
              <a:t>LQ1A </a:t>
            </a:r>
            <a:r>
              <a:rPr lang="en-US" altLang="zh-CN" sz="900" b="1" dirty="0" smtClean="0"/>
              <a:t>+LQ1B [m]</a:t>
            </a:r>
            <a:endParaRPr lang="zh-CN" altLang="en-US" sz="9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406741" y="4876443"/>
            <a:ext cx="159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Yiwei Wang, IAS2020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4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609600" y="178629"/>
            <a:ext cx="1097280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0070C0"/>
                </a:solidFill>
              </a:rPr>
              <a:t>Optimization of SC quadrupole parameters</a:t>
            </a:r>
            <a:endParaRPr lang="zh-CN" altLang="en-US" sz="3733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32171" y="3937365"/>
            <a:ext cx="3983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itchFamily="34" charset="0"/>
              <a:buChar char="•"/>
            </a:pPr>
            <a:r>
              <a:rPr lang="en-US" altLang="zh-CN" sz="1600" dirty="0"/>
              <a:t>Minimum of radiation power occurs at </a:t>
            </a:r>
            <a:r>
              <a:rPr lang="en-US" altLang="zh-CN" sz="1600" dirty="0" smtClean="0"/>
              <a:t>KQ1B/KQ1A≈</a:t>
            </a:r>
            <a:r>
              <a:rPr lang="en-US" altLang="zh-CN" sz="1600" dirty="0"/>
              <a:t>0.6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altLang="zh-CN" sz="1600" dirty="0"/>
              <a:t>Different length of </a:t>
            </a:r>
            <a:r>
              <a:rPr lang="en-US" altLang="zh-CN" sz="1600" dirty="0" smtClean="0"/>
              <a:t>Q1A </a:t>
            </a:r>
            <a:r>
              <a:rPr lang="en-US" altLang="zh-CN" sz="1600" dirty="0"/>
              <a:t>and </a:t>
            </a:r>
            <a:r>
              <a:rPr lang="en-US" altLang="zh-CN" sz="1600" dirty="0" smtClean="0"/>
              <a:t>Q1B </a:t>
            </a:r>
            <a:r>
              <a:rPr lang="en-US" altLang="zh-CN" sz="1600" dirty="0"/>
              <a:t>doesn’t affect much on the minimum of the </a:t>
            </a:r>
            <a:r>
              <a:rPr lang="en-US" altLang="zh-CN" sz="1600" dirty="0" smtClean="0"/>
              <a:t>power</a:t>
            </a:r>
            <a:endParaRPr lang="en-US" altLang="zh-CN" sz="1600" dirty="0"/>
          </a:p>
          <a:p>
            <a:pPr marL="990575" lvl="1" indent="-380990">
              <a:buFont typeface="Arial" pitchFamily="34" charset="0"/>
              <a:buChar char="•"/>
            </a:pPr>
            <a:r>
              <a:rPr lang="en-US" altLang="zh-CN" sz="1600" b="1" dirty="0">
                <a:solidFill>
                  <a:srgbClr val="FF0000"/>
                </a:solidFill>
              </a:rPr>
              <a:t>Provide more freedom of the FD technical design</a:t>
            </a:r>
          </a:p>
          <a:p>
            <a:pPr marL="380990" indent="-380990">
              <a:buFont typeface="Arial" pitchFamily="34" charset="0"/>
              <a:buChar char="•"/>
            </a:pPr>
            <a:r>
              <a:rPr lang="en-US" altLang="zh-CN" sz="1600" dirty="0"/>
              <a:t>Shorter and stronger </a:t>
            </a:r>
            <a:r>
              <a:rPr lang="en-US" altLang="zh-CN" sz="1600" dirty="0" smtClean="0"/>
              <a:t>Q1A </a:t>
            </a:r>
            <a:r>
              <a:rPr lang="en-US" altLang="zh-CN" sz="1600" dirty="0"/>
              <a:t>help </a:t>
            </a:r>
            <a:r>
              <a:rPr lang="en-US" altLang="zh-CN" sz="1600" dirty="0" smtClean="0"/>
              <a:t>on </a:t>
            </a:r>
            <a:r>
              <a:rPr lang="en-US" altLang="zh-CN" sz="1600" dirty="0"/>
              <a:t>the DA.</a:t>
            </a:r>
            <a:endParaRPr lang="zh-CN" altLang="en-US" sz="1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03445" y="932723"/>
            <a:ext cx="1008112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dirty="0"/>
              <a:t>Different </a:t>
            </a:r>
            <a:r>
              <a:rPr lang="en-US" altLang="zh-CN" sz="2133" b="1" dirty="0"/>
              <a:t>strength ratio of </a:t>
            </a:r>
            <a:r>
              <a:rPr lang="en-US" altLang="zh-CN" sz="2133" b="1" dirty="0" smtClean="0"/>
              <a:t>Q1A </a:t>
            </a:r>
            <a:r>
              <a:rPr lang="en-US" altLang="zh-CN" sz="2133" b="1" dirty="0"/>
              <a:t>and </a:t>
            </a:r>
            <a:r>
              <a:rPr lang="en-US" altLang="zh-CN" sz="2133" b="1" dirty="0" smtClean="0"/>
              <a:t>Q1B</a:t>
            </a:r>
            <a:r>
              <a:rPr lang="en-US" altLang="zh-CN" sz="2133" dirty="0" smtClean="0"/>
              <a:t> </a:t>
            </a:r>
            <a:r>
              <a:rPr lang="en-US" altLang="zh-CN" sz="2133" dirty="0"/>
              <a:t>with </a:t>
            </a:r>
            <a:r>
              <a:rPr lang="en-US" altLang="zh-CN" sz="2133" b="1" dirty="0"/>
              <a:t>different length ratio of </a:t>
            </a:r>
            <a:r>
              <a:rPr lang="en-US" altLang="zh-CN" sz="2133" b="1" dirty="0" smtClean="0"/>
              <a:t>Q1A </a:t>
            </a:r>
            <a:r>
              <a:rPr lang="en-US" altLang="zh-CN" sz="2133" b="1" dirty="0"/>
              <a:t>and </a:t>
            </a:r>
            <a:r>
              <a:rPr lang="en-US" altLang="zh-CN" sz="2133" b="1" dirty="0" smtClean="0"/>
              <a:t>Q1B  </a:t>
            </a:r>
            <a:r>
              <a:rPr lang="en-US" altLang="zh-CN" sz="2133" dirty="0"/>
              <a:t>when keep total length of </a:t>
            </a:r>
            <a:r>
              <a:rPr lang="en-US" altLang="zh-CN" sz="2133" dirty="0" smtClean="0"/>
              <a:t>Q1A+Q1B</a:t>
            </a:r>
            <a:endParaRPr lang="zh-CN" altLang="en-US" sz="2133" dirty="0"/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911423" y="1612398"/>
            <a:ext cx="9985110" cy="4402108"/>
            <a:chOff x="911423" y="1612398"/>
            <a:chExt cx="9985110" cy="440210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796" y="3905635"/>
              <a:ext cx="3168352" cy="1978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3" y="3867682"/>
              <a:ext cx="3168352" cy="1972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796" y="1755447"/>
              <a:ext cx="3168352" cy="1974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181" y="1796849"/>
              <a:ext cx="3168352" cy="1974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423" y="1755447"/>
              <a:ext cx="3168352" cy="1950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文本框 5"/>
            <p:cNvSpPr txBox="1"/>
            <p:nvPr/>
          </p:nvSpPr>
          <p:spPr>
            <a:xfrm>
              <a:off x="2210947" y="3590987"/>
              <a:ext cx="90777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KQ1B/KQ1A</a:t>
              </a:r>
              <a:endParaRPr lang="zh-CN" altLang="en-US" sz="900" b="1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04724" y="5749461"/>
              <a:ext cx="90777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KQ1B/KQ1A</a:t>
              </a:r>
              <a:endParaRPr lang="zh-CN" altLang="en-US" sz="900" b="1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576188" y="3625188"/>
              <a:ext cx="90777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KQ1B/KQ1A</a:t>
              </a:r>
              <a:endParaRPr lang="zh-CN" altLang="en-US" sz="900" b="1" dirty="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79299" y="5783674"/>
              <a:ext cx="90777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KQ1B/KQ1A</a:t>
              </a:r>
              <a:endParaRPr lang="zh-CN" altLang="en-US" sz="900" b="1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044063" y="3659401"/>
              <a:ext cx="90777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KQ1B/KQ1A</a:t>
              </a:r>
              <a:endParaRPr lang="zh-CN" altLang="en-US" sz="900" b="1" dirty="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95458" y="1612398"/>
              <a:ext cx="110764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LQ1B/LQ1A=0.1</a:t>
              </a:r>
              <a:endParaRPr lang="zh-CN" altLang="en-US" sz="900" b="1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448252" y="1615507"/>
              <a:ext cx="110764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LQ1B/LQ1A=0.36</a:t>
              </a:r>
              <a:endParaRPr lang="zh-CN" altLang="en-US" sz="900" b="1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944128" y="1663986"/>
              <a:ext cx="110764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LQ1B/LQ1A=1</a:t>
              </a:r>
              <a:endParaRPr lang="zh-CN" altLang="en-US" sz="900" b="1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23451" y="3749935"/>
              <a:ext cx="110764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LQ1B/LQ1A=1.5</a:t>
              </a:r>
              <a:endParaRPr lang="zh-CN" altLang="en-US" sz="900" b="1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04246" y="3799624"/>
              <a:ext cx="1107641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LQ1B/LQ1A=3</a:t>
              </a:r>
              <a:endParaRPr lang="zh-CN" altLang="en-US" sz="900" b="1" dirty="0"/>
            </a:p>
          </p:txBody>
        </p:sp>
      </p:grpSp>
      <p:sp>
        <p:nvSpPr>
          <p:cNvPr id="29" name="TextBox 1"/>
          <p:cNvSpPr txBox="1"/>
          <p:nvPr/>
        </p:nvSpPr>
        <p:spPr>
          <a:xfrm>
            <a:off x="1227153" y="1939182"/>
            <a:ext cx="210820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b="1" dirty="0">
                <a:solidFill>
                  <a:srgbClr val="0070C0"/>
                </a:solidFill>
              </a:rPr>
              <a:t>Radiation power y</a:t>
            </a:r>
          </a:p>
          <a:p>
            <a:r>
              <a:rPr lang="en-US" altLang="zh-CN" sz="1467" b="1" dirty="0">
                <a:solidFill>
                  <a:srgbClr val="FF0000"/>
                </a:solidFill>
              </a:rPr>
              <a:t>Chromaticity y</a:t>
            </a:r>
            <a:endParaRPr lang="zh-CN" altLang="en-US" sz="1467" b="1" dirty="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759820" y="1422847"/>
            <a:ext cx="243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Yiwei Wang, IAS2020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94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22" y="1007707"/>
            <a:ext cx="6781472" cy="2451207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272699" y="3458913"/>
          <a:ext cx="662417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216">
                  <a:extLst>
                    <a:ext uri="{9D8B030D-6E8A-4147-A177-3AD203B41FA5}">
                      <a16:colId xmlns:a16="http://schemas.microsoft.com/office/drawing/2014/main" val="180991952"/>
                    </a:ext>
                  </a:extLst>
                </a:gridCol>
                <a:gridCol w="1067599">
                  <a:extLst>
                    <a:ext uri="{9D8B030D-6E8A-4147-A177-3AD203B41FA5}">
                      <a16:colId xmlns:a16="http://schemas.microsoft.com/office/drawing/2014/main" val="2106507655"/>
                    </a:ext>
                  </a:extLst>
                </a:gridCol>
                <a:gridCol w="1169574">
                  <a:extLst>
                    <a:ext uri="{9D8B030D-6E8A-4147-A177-3AD203B41FA5}">
                      <a16:colId xmlns:a16="http://schemas.microsoft.com/office/drawing/2014/main" val="339726087"/>
                    </a:ext>
                  </a:extLst>
                </a:gridCol>
                <a:gridCol w="834879">
                  <a:extLst>
                    <a:ext uri="{9D8B030D-6E8A-4147-A177-3AD203B41FA5}">
                      <a16:colId xmlns:a16="http://schemas.microsoft.com/office/drawing/2014/main" val="2627086543"/>
                    </a:ext>
                  </a:extLst>
                </a:gridCol>
                <a:gridCol w="711227">
                  <a:extLst>
                    <a:ext uri="{9D8B030D-6E8A-4147-A177-3AD203B41FA5}">
                      <a16:colId xmlns:a16="http://schemas.microsoft.com/office/drawing/2014/main" val="1041785890"/>
                    </a:ext>
                  </a:extLst>
                </a:gridCol>
                <a:gridCol w="861839">
                  <a:extLst>
                    <a:ext uri="{9D8B030D-6E8A-4147-A177-3AD203B41FA5}">
                      <a16:colId xmlns:a16="http://schemas.microsoft.com/office/drawing/2014/main" val="912009344"/>
                    </a:ext>
                  </a:extLst>
                </a:gridCol>
                <a:gridCol w="861839">
                  <a:extLst>
                    <a:ext uri="{9D8B030D-6E8A-4147-A177-3AD203B41FA5}">
                      <a16:colId xmlns:a16="http://schemas.microsoft.com/office/drawing/2014/main" val="2716518425"/>
                    </a:ext>
                  </a:extLst>
                </a:gridCol>
              </a:tblGrid>
              <a:tr h="329184"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Quadrupoles</a:t>
                      </a:r>
                      <a:endParaRPr lang="zh-CN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Distance from IP [m]</a:t>
                      </a:r>
                      <a:endParaRPr lang="zh-CN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[m]</a:t>
                      </a:r>
                      <a:endParaRPr lang="zh-CN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 [T/m]</a:t>
                      </a:r>
                      <a:endParaRPr lang="zh-CN" sz="1200" b="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03649"/>
                  </a:ext>
                </a:extLst>
              </a:tr>
              <a:tr h="3291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51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Higgs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651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ttbar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9454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Q1AIRU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1.9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-110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-94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95875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Q1BIRU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3.19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+65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-56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3523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Q2IRU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4.7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+63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+95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9453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Q3IRU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7.2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+2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14699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Q1AIRD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-1.9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-110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-95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6834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Q1BIRD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-3.19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+65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-57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0295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Q2IRD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-4.7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+64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+96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09949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16510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Q3IRD</a:t>
                      </a:r>
                      <a:endParaRPr lang="zh-CN" sz="1200" b="0" kern="1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-7.2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+2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sz="1200" b="0" kern="1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387677"/>
                  </a:ext>
                </a:extLst>
              </a:tr>
            </a:tbl>
          </a:graphicData>
        </a:graphic>
      </p:graphicFrame>
      <p:sp>
        <p:nvSpPr>
          <p:cNvPr id="4" name="标题 1"/>
          <p:cNvSpPr txBox="1">
            <a:spLocks/>
          </p:cNvSpPr>
          <p:nvPr/>
        </p:nvSpPr>
        <p:spPr>
          <a:xfrm>
            <a:off x="609600" y="178629"/>
            <a:ext cx="10972800" cy="8501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733" b="1" dirty="0">
                <a:solidFill>
                  <a:srgbClr val="0070C0"/>
                </a:solidFill>
              </a:rPr>
              <a:t>SC quadrupole parameters </a:t>
            </a:r>
            <a:r>
              <a:rPr lang="en-US" altLang="zh-CN" sz="3733" b="1" dirty="0" smtClean="0">
                <a:solidFill>
                  <a:srgbClr val="0070C0"/>
                </a:solidFill>
              </a:rPr>
              <a:t>of FCC-ee and CEPC</a:t>
            </a:r>
            <a:endParaRPr lang="zh-CN" altLang="en-US" sz="3733" b="1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75982" y="1847458"/>
            <a:ext cx="643813" cy="5785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51916" y="1468014"/>
            <a:ext cx="643813" cy="578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277706" y="1468013"/>
            <a:ext cx="643813" cy="57850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79430" y="1770696"/>
            <a:ext cx="3746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ree </a:t>
            </a:r>
            <a:r>
              <a:rPr lang="en-US" altLang="zh-CN" dirty="0"/>
              <a:t>length to IP </a:t>
            </a:r>
            <a:r>
              <a:rPr lang="en-US" altLang="zh-CN" dirty="0" smtClean="0"/>
              <a:t>L∗ </a:t>
            </a:r>
            <a:r>
              <a:rPr lang="en-US" altLang="zh-CN" dirty="0"/>
              <a:t>(m) 2.2 </a:t>
            </a:r>
            <a:endParaRPr lang="en-US" altLang="zh-CN" dirty="0" smtClean="0"/>
          </a:p>
          <a:p>
            <a:r>
              <a:rPr lang="en-US" altLang="zh-CN" dirty="0" smtClean="0"/>
              <a:t>Solenoid </a:t>
            </a:r>
            <a:r>
              <a:rPr lang="en-US" altLang="zh-CN" dirty="0"/>
              <a:t>field at IP (T) 2.0 </a:t>
            </a:r>
            <a:endParaRPr lang="en-US" altLang="zh-CN" dirty="0" smtClean="0"/>
          </a:p>
          <a:p>
            <a:r>
              <a:rPr lang="en-US" altLang="zh-CN" dirty="0" smtClean="0"/>
              <a:t>Full </a:t>
            </a:r>
            <a:r>
              <a:rPr lang="en-US" altLang="zh-CN" dirty="0"/>
              <a:t>crossing angle at IP θ (mrad) </a:t>
            </a:r>
            <a:r>
              <a:rPr lang="en-US" altLang="zh-CN" dirty="0" smtClean="0"/>
              <a:t>30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179430" y="4277190"/>
            <a:ext cx="3746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ree </a:t>
            </a:r>
            <a:r>
              <a:rPr lang="en-US" altLang="zh-CN" dirty="0"/>
              <a:t>length to IP </a:t>
            </a:r>
            <a:r>
              <a:rPr lang="en-US" altLang="zh-CN" dirty="0" smtClean="0"/>
              <a:t>L∗ </a:t>
            </a:r>
            <a:r>
              <a:rPr lang="en-US" altLang="zh-CN" dirty="0"/>
              <a:t>(m) </a:t>
            </a:r>
            <a:r>
              <a:rPr lang="en-US" altLang="zh-CN" dirty="0" smtClean="0"/>
              <a:t>1.9 </a:t>
            </a:r>
          </a:p>
          <a:p>
            <a:r>
              <a:rPr lang="en-US" altLang="zh-CN" dirty="0" smtClean="0"/>
              <a:t>Solenoid </a:t>
            </a:r>
            <a:r>
              <a:rPr lang="en-US" altLang="zh-CN" dirty="0"/>
              <a:t>field at IP (T) </a:t>
            </a:r>
            <a:r>
              <a:rPr lang="en-US" altLang="zh-CN" dirty="0" smtClean="0"/>
              <a:t>3.0(ttbar/higgs/W) 2.0(Z) </a:t>
            </a:r>
          </a:p>
          <a:p>
            <a:r>
              <a:rPr lang="en-US" altLang="zh-CN" dirty="0" smtClean="0"/>
              <a:t>Full </a:t>
            </a:r>
            <a:r>
              <a:rPr lang="en-US" altLang="zh-CN" dirty="0"/>
              <a:t>crossing angle at IP θ (mrad) </a:t>
            </a:r>
            <a:r>
              <a:rPr lang="en-US" altLang="zh-CN" dirty="0" smtClean="0"/>
              <a:t>33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741635" y="4149008"/>
            <a:ext cx="643813" cy="5785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285784" y="4789716"/>
            <a:ext cx="643813" cy="3234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59515" y="4167669"/>
            <a:ext cx="643813" cy="92684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33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Summary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838200" y="151771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The </a:t>
            </a:r>
            <a:r>
              <a:rPr lang="en-US" altLang="zh-CN" sz="2400" dirty="0"/>
              <a:t>design requirements are met with quadrupole stay </a:t>
            </a:r>
            <a:r>
              <a:rPr lang="en-US" altLang="zh-CN" sz="2400" dirty="0" smtClean="0"/>
              <a:t>alone.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deformation of Q1A, Q1B and Q2 </a:t>
            </a:r>
            <a:r>
              <a:rPr lang="en-US" altLang="zh-CN" dirty="0" smtClean="0"/>
              <a:t>due </a:t>
            </a:r>
            <a:r>
              <a:rPr lang="en-US" altLang="zh-CN" dirty="0"/>
              <a:t>to the gravity and Lorentz force with detector solenoid operation, </a:t>
            </a:r>
            <a:r>
              <a:rPr lang="en-US" altLang="zh-CN" dirty="0" smtClean="0"/>
              <a:t>is </a:t>
            </a:r>
            <a:r>
              <a:rPr lang="en-US" altLang="zh-CN" dirty="0"/>
              <a:t>much less than the alignment requirement 100um</a:t>
            </a:r>
            <a:r>
              <a:rPr lang="zh-CN" altLang="en-US" dirty="0"/>
              <a:t> </a:t>
            </a:r>
            <a:r>
              <a:rPr lang="en-US" altLang="zh-CN" dirty="0"/>
              <a:t>from beam dynamics simulation. </a:t>
            </a:r>
            <a:endParaRPr lang="en-US" altLang="zh-CN" sz="2400" dirty="0" smtClean="0"/>
          </a:p>
          <a:p>
            <a:r>
              <a:rPr lang="en-US" altLang="zh-CN" sz="2400" dirty="0" smtClean="0"/>
              <a:t>Further </a:t>
            </a:r>
            <a:r>
              <a:rPr lang="en-US" altLang="zh-CN" sz="2400" dirty="0"/>
              <a:t>work and optimization </a:t>
            </a:r>
          </a:p>
          <a:p>
            <a:pPr marL="742950" lvl="1" indent="-285750"/>
            <a:r>
              <a:rPr lang="en-US" altLang="zh-CN" dirty="0"/>
              <a:t>Background </a:t>
            </a:r>
            <a:r>
              <a:rPr lang="en-US" altLang="zh-CN" dirty="0" smtClean="0"/>
              <a:t>considered </a:t>
            </a:r>
            <a:r>
              <a:rPr lang="en-US" altLang="zh-CN" dirty="0"/>
              <a:t>the SR </a:t>
            </a:r>
            <a:r>
              <a:rPr lang="en-US" altLang="zh-CN" dirty="0" smtClean="0"/>
              <a:t>photons </a:t>
            </a:r>
            <a:r>
              <a:rPr lang="en-US" altLang="zh-CN" dirty="0"/>
              <a:t>secondaries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Deposited </a:t>
            </a:r>
            <a:r>
              <a:rPr lang="en-US" altLang="zh-CN" dirty="0"/>
              <a:t>power </a:t>
            </a:r>
            <a:r>
              <a:rPr lang="en-US" altLang="zh-CN" dirty="0" smtClean="0"/>
              <a:t>of from all kinds of IR magnets</a:t>
            </a:r>
          </a:p>
          <a:p>
            <a:pPr lvl="1"/>
            <a:r>
              <a:rPr lang="en-US" altLang="zh-CN" dirty="0"/>
              <a:t>D</a:t>
            </a:r>
            <a:r>
              <a:rPr lang="en-US" altLang="zh-CN" dirty="0" smtClean="0"/>
              <a:t>eformation of the magnets at SC temperature</a:t>
            </a:r>
          </a:p>
          <a:p>
            <a:pPr lvl="1"/>
            <a:r>
              <a:rPr lang="en-US" altLang="zh-CN" dirty="0"/>
              <a:t>Gradient and length aiming an even smaller betay* </a:t>
            </a:r>
          </a:p>
        </p:txBody>
      </p:sp>
    </p:spTree>
    <p:extLst>
      <p:ext uri="{BB962C8B-B14F-4D97-AF65-F5344CB8AC3E}">
        <p14:creationId xmlns:p14="http://schemas.microsoft.com/office/powerpoint/2010/main" val="6413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87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B79954B-1CB9-4CA9-8A66-D9431D7DE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26361"/>
            <a:ext cx="8467441" cy="4840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The superconducting quadruples for TDR are longer, and the structure of cryostat and SCQ has been updated.</a:t>
            </a: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9038CA9-D51A-4B1B-8CAD-31D3C9D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6B3F5AA-E3FB-4305-B495-6E6D888C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035" y="-76112"/>
            <a:ext cx="10515600" cy="1325563"/>
          </a:xfrm>
        </p:spPr>
        <p:txBody>
          <a:bodyPr/>
          <a:lstStyle/>
          <a:p>
            <a:r>
              <a:rPr lang="en-US" altLang="zh-CN" dirty="0"/>
              <a:t>SC magnet support system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17B8B55-2D04-4F45-8C3E-4D7D078CC47F}"/>
              </a:ext>
            </a:extLst>
          </p:cNvPr>
          <p:cNvSpPr txBox="1">
            <a:spLocks/>
          </p:cNvSpPr>
          <p:nvPr/>
        </p:nvSpPr>
        <p:spPr>
          <a:xfrm>
            <a:off x="6915057" y="1797171"/>
            <a:ext cx="3533584" cy="1781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5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2000" dirty="0"/>
              <a:t>The cryostat is about 5.6m long. The cantilever length is </a:t>
            </a:r>
            <a:r>
              <a:rPr lang="en-US" altLang="zh-CN" sz="2000" dirty="0">
                <a:solidFill>
                  <a:srgbClr val="FF0000"/>
                </a:solidFill>
              </a:rPr>
              <a:t>5283mm.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altLang="zh-CN" sz="2000" dirty="0"/>
              <a:t>SC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/>
              <a:t>quadruples become 3 parts:Q1a,Q1b,Q2. 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077C3C5-35C0-4CDA-B3A4-1853707722A0}"/>
              </a:ext>
            </a:extLst>
          </p:cNvPr>
          <p:cNvGrpSpPr/>
          <p:nvPr/>
        </p:nvGrpSpPr>
        <p:grpSpPr>
          <a:xfrm>
            <a:off x="1991545" y="4103148"/>
            <a:ext cx="8174038" cy="2941654"/>
            <a:chOff x="439022" y="2155257"/>
            <a:chExt cx="8174038" cy="329030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AE8AD3-E6F6-4B77-9C69-CFAEA6917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22" y="2155257"/>
              <a:ext cx="8174038" cy="2511012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33D8401-4418-4221-9A47-43C141DEE5C9}"/>
                </a:ext>
              </a:extLst>
            </p:cNvPr>
            <p:cNvSpPr txBox="1"/>
            <p:nvPr/>
          </p:nvSpPr>
          <p:spPr>
            <a:xfrm>
              <a:off x="683568" y="2492896"/>
              <a:ext cx="936104" cy="103276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Vacuum vessel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1F0812E3-8B3B-435D-B6CD-C1665C954945}"/>
                </a:ext>
              </a:extLst>
            </p:cNvPr>
            <p:cNvSpPr txBox="1"/>
            <p:nvPr/>
          </p:nvSpPr>
          <p:spPr>
            <a:xfrm>
              <a:off x="3996715" y="2286507"/>
              <a:ext cx="936104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Helium vessel</a:t>
              </a:r>
              <a:endParaRPr lang="zh-CN" altLang="en-US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05F9DBE-F63E-44EF-B0CC-E000F706F79E}"/>
                </a:ext>
              </a:extLst>
            </p:cNvPr>
            <p:cNvSpPr txBox="1"/>
            <p:nvPr/>
          </p:nvSpPr>
          <p:spPr>
            <a:xfrm>
              <a:off x="4274312" y="4722627"/>
              <a:ext cx="1440159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Support rods</a:t>
              </a:r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7AA920E-1899-46EB-87DD-A6FA2D518C03}"/>
                </a:ext>
              </a:extLst>
            </p:cNvPr>
            <p:cNvSpPr txBox="1"/>
            <p:nvPr/>
          </p:nvSpPr>
          <p:spPr>
            <a:xfrm>
              <a:off x="2095205" y="2787735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Q1a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F78A988-7D11-48F2-81B4-DE9A3A5AD913}"/>
                </a:ext>
              </a:extLst>
            </p:cNvPr>
            <p:cNvSpPr txBox="1"/>
            <p:nvPr/>
          </p:nvSpPr>
          <p:spPr>
            <a:xfrm>
              <a:off x="5567548" y="2288498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Q2</a:t>
              </a:r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07559D4-C0AC-47D8-87DD-A9F552346FE3}"/>
                </a:ext>
              </a:extLst>
            </p:cNvPr>
            <p:cNvSpPr txBox="1"/>
            <p:nvPr/>
          </p:nvSpPr>
          <p:spPr>
            <a:xfrm>
              <a:off x="1519141" y="4704774"/>
              <a:ext cx="1440160" cy="72293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Anti-solenoid</a:t>
              </a:r>
              <a:endParaRPr lang="zh-CN" altLang="en-US" dirty="0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BD66F56-49CE-4E5D-945A-9C6AB4D08840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1151620" y="3139227"/>
              <a:ext cx="136071" cy="7601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0C61162-0CF9-42BE-8C3B-3810676A311C}"/>
                </a:ext>
              </a:extLst>
            </p:cNvPr>
            <p:cNvCxnSpPr/>
            <p:nvPr/>
          </p:nvCxnSpPr>
          <p:spPr>
            <a:xfrm>
              <a:off x="2405675" y="3196054"/>
              <a:ext cx="0" cy="740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AADF193-DE5A-4EAD-9B5E-13A7C5074DC1}"/>
                </a:ext>
              </a:extLst>
            </p:cNvPr>
            <p:cNvCxnSpPr/>
            <p:nvPr/>
          </p:nvCxnSpPr>
          <p:spPr>
            <a:xfrm>
              <a:off x="5878019" y="2706931"/>
              <a:ext cx="177626" cy="4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6B3F974-B8EC-45B0-AD22-CC7CF7A2F077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4111429" y="2932838"/>
              <a:ext cx="353338" cy="586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3D965EF8-CF0A-4E9E-BC31-B9B0BEBB97F1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4464767" y="2932838"/>
              <a:ext cx="726782" cy="263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9121F4C-0A81-49EB-8C9A-F96821D9A733}"/>
                </a:ext>
              </a:extLst>
            </p:cNvPr>
            <p:cNvCxnSpPr/>
            <p:nvPr/>
          </p:nvCxnSpPr>
          <p:spPr>
            <a:xfrm flipH="1" flipV="1">
              <a:off x="1519141" y="4423417"/>
              <a:ext cx="720080" cy="267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27133AA-526F-4B74-8D41-9E09FC6F147D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239221" y="4060433"/>
              <a:ext cx="1224136" cy="6443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3EB61AE-6786-4679-B492-D506DD666E3E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239221" y="3818806"/>
              <a:ext cx="3024336" cy="885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B392F01-AC48-4B94-AA81-18E6F98D30F3}"/>
                </a:ext>
              </a:extLst>
            </p:cNvPr>
            <p:cNvCxnSpPr>
              <a:stCxn id="13" idx="0"/>
            </p:cNvCxnSpPr>
            <p:nvPr/>
          </p:nvCxnSpPr>
          <p:spPr>
            <a:xfrm flipH="1" flipV="1">
              <a:off x="3103317" y="4334810"/>
              <a:ext cx="1891075" cy="387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0846FC81-14AE-499A-8D7D-BDCF15C8BDCA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4994392" y="3818806"/>
              <a:ext cx="1925349" cy="90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文本框 13">
            <a:extLst>
              <a:ext uri="{FF2B5EF4-FFF2-40B4-BE49-F238E27FC236}">
                <a16:creationId xmlns:a16="http://schemas.microsoft.com/office/drawing/2014/main" id="{37AA920E-1899-46EB-87DD-A6FA2D518C03}"/>
              </a:ext>
            </a:extLst>
          </p:cNvPr>
          <p:cNvSpPr txBox="1"/>
          <p:nvPr/>
        </p:nvSpPr>
        <p:spPr>
          <a:xfrm>
            <a:off x="4583833" y="4437112"/>
            <a:ext cx="620941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Q1b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20C61162-0CF9-42BE-8C3B-3810676A311C}"/>
              </a:ext>
            </a:extLst>
          </p:cNvPr>
          <p:cNvCxnSpPr/>
          <p:nvPr/>
        </p:nvCxnSpPr>
        <p:spPr>
          <a:xfrm>
            <a:off x="4894302" y="4802164"/>
            <a:ext cx="121578" cy="57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F33A7F52-0AF4-452F-9BDF-F1A1AA921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97" y="1673740"/>
            <a:ext cx="5181560" cy="2580845"/>
          </a:xfrm>
          <a:prstGeom prst="rect">
            <a:avLst/>
          </a:prstGeom>
        </p:spPr>
      </p:pic>
      <p:sp>
        <p:nvSpPr>
          <p:cNvPr id="27" name="文本框 14">
            <a:extLst>
              <a:ext uri="{FF2B5EF4-FFF2-40B4-BE49-F238E27FC236}">
                <a16:creationId xmlns:a16="http://schemas.microsoft.com/office/drawing/2014/main" id="{0F78A988-7D11-48F2-81B4-DE9A3A5AD913}"/>
              </a:ext>
            </a:extLst>
          </p:cNvPr>
          <p:cNvSpPr txBox="1"/>
          <p:nvPr/>
        </p:nvSpPr>
        <p:spPr>
          <a:xfrm>
            <a:off x="8040218" y="3732829"/>
            <a:ext cx="1008111" cy="64633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Thermal shield</a:t>
            </a:r>
            <a:endParaRPr lang="zh-CN" alt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AADF193-DE5A-4EAD-9B5E-13A7C5074DC1}"/>
              </a:ext>
            </a:extLst>
          </p:cNvPr>
          <p:cNvCxnSpPr/>
          <p:nvPr/>
        </p:nvCxnSpPr>
        <p:spPr>
          <a:xfrm>
            <a:off x="8521835" y="4379159"/>
            <a:ext cx="160015" cy="28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43527-B8C3-4036-B0CC-DFB58B611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120" y="1556792"/>
            <a:ext cx="4830688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000" dirty="0"/>
              <a:t>Magnets to helium vessels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>
                <a:solidFill>
                  <a:srgbClr val="FF0000"/>
                </a:solidFill>
              </a:rPr>
              <a:t>Skeleton with outer ring support </a:t>
            </a:r>
            <a:r>
              <a:rPr lang="en-US" altLang="zh-CN" sz="1800" dirty="0"/>
              <a:t>can minimize weight and reducing deformation.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Helium vessel to vacuum vessel</a:t>
            </a:r>
          </a:p>
          <a:p>
            <a:pPr lvl="1">
              <a:spcBef>
                <a:spcPts val="0"/>
              </a:spcBef>
            </a:pPr>
            <a:r>
              <a:rPr lang="en-US" altLang="zh-CN" sz="1800" dirty="0"/>
              <a:t>Support blocks, 60mm x 20mm.</a:t>
            </a:r>
          </a:p>
          <a:p>
            <a:pPr>
              <a:spcBef>
                <a:spcPts val="0"/>
              </a:spcBef>
            </a:pPr>
            <a:r>
              <a:rPr lang="en-US" altLang="zh-CN" sz="2000" dirty="0"/>
              <a:t>Aim: minimize the SC magnets </a:t>
            </a:r>
            <a:r>
              <a:rPr lang="en-US" altLang="zh-CN" sz="2000" dirty="0">
                <a:solidFill>
                  <a:srgbClr val="FF0000"/>
                </a:solidFill>
              </a:rPr>
              <a:t>deformation</a:t>
            </a:r>
            <a:r>
              <a:rPr lang="en-US" altLang="zh-CN" sz="2000" dirty="0"/>
              <a:t>, enhance </a:t>
            </a:r>
            <a:r>
              <a:rPr lang="en-US" altLang="zh-CN" sz="2000" dirty="0">
                <a:solidFill>
                  <a:srgbClr val="FF0000"/>
                </a:solidFill>
              </a:rPr>
              <a:t>stability</a:t>
            </a:r>
            <a:r>
              <a:rPr lang="en-US" altLang="zh-CN" sz="2000" dirty="0"/>
              <a:t>.</a:t>
            </a:r>
          </a:p>
          <a:p>
            <a:pPr>
              <a:spcBef>
                <a:spcPts val="0"/>
              </a:spcBef>
            </a:pPr>
            <a:endParaRPr lang="zh-CN" altLang="en-US" sz="20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470E58-8499-4659-AD6D-B322365A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B4EB0-06CE-481E-B32B-52DF58230A1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65273010-26BB-4445-BE54-BA2E9201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 magnet support system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EF6685F-3468-4D23-BDA6-EA11E62E4B54}"/>
              </a:ext>
            </a:extLst>
          </p:cNvPr>
          <p:cNvSpPr txBox="1"/>
          <p:nvPr/>
        </p:nvSpPr>
        <p:spPr>
          <a:xfrm>
            <a:off x="7032104" y="34197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skeleton support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797182-416A-40FD-97FB-60E7513EA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" t="10870" r="6678" b="19610"/>
          <a:stretch/>
        </p:blipFill>
        <p:spPr>
          <a:xfrm>
            <a:off x="1658495" y="4293096"/>
            <a:ext cx="4412207" cy="19609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8394018-FF42-493F-AA64-73F3389374F3}"/>
              </a:ext>
            </a:extLst>
          </p:cNvPr>
          <p:cNvSpPr txBox="1"/>
          <p:nvPr/>
        </p:nvSpPr>
        <p:spPr>
          <a:xfrm>
            <a:off x="3143672" y="6254078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Sketch of support blocks</a:t>
            </a: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9705068-F5DE-4AFF-A0A7-5F048A123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57262"/>
              </p:ext>
            </p:extLst>
          </p:nvPr>
        </p:nvGraphicFramePr>
        <p:xfrm>
          <a:off x="6630742" y="3868894"/>
          <a:ext cx="3888432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73042420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018420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Models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materials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3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Q1a/Q1b/Q2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Nb-Ti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alloy</a:t>
                      </a:r>
                      <a:r>
                        <a:rPr lang="en-US" altLang="zh-CN" sz="1600" baseline="0" dirty="0" smtClean="0"/>
                        <a:t>+ SS + </a:t>
                      </a:r>
                      <a:r>
                        <a:rPr lang="en-US" altLang="zh-CN" sz="1600" dirty="0" err="1" smtClean="0"/>
                        <a:t>FeCoV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67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Anti-solenoid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SS + Cu + AL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626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Vessels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32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Magnet supports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SS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63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Vacuum chamber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SS</a:t>
                      </a:r>
                      <a:endParaRPr lang="zh-CN" alt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1" b="25277"/>
          <a:stretch/>
        </p:blipFill>
        <p:spPr>
          <a:xfrm>
            <a:off x="6551144" y="1268760"/>
            <a:ext cx="4001942" cy="207109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8D1C64F-F173-4B32-951C-51A042417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2" b="25277"/>
          <a:stretch/>
        </p:blipFill>
        <p:spPr>
          <a:xfrm>
            <a:off x="6551144" y="1268760"/>
            <a:ext cx="4001940" cy="20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+mn-ea"/>
                <a:ea typeface="+mn-ea"/>
              </a:rPr>
              <a:t>Outline</a:t>
            </a:r>
            <a:endParaRPr lang="zh-CN" altLang="en-US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Requirements</a:t>
            </a:r>
          </a:p>
          <a:p>
            <a:r>
              <a:rPr lang="en-US" altLang="zh-CN" dirty="0" smtClean="0"/>
              <a:t>Status of design</a:t>
            </a:r>
          </a:p>
          <a:p>
            <a:r>
              <a:rPr lang="en-US" altLang="zh-CN" dirty="0" smtClean="0"/>
              <a:t>Further work and optimizations</a:t>
            </a:r>
          </a:p>
        </p:txBody>
      </p:sp>
    </p:spTree>
    <p:extLst>
      <p:ext uri="{BB962C8B-B14F-4D97-AF65-F5344CB8AC3E}">
        <p14:creationId xmlns:p14="http://schemas.microsoft.com/office/powerpoint/2010/main" val="368617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ea"/>
                <a:ea typeface="+mn-ea"/>
              </a:rPr>
              <a:t>Requirements </a:t>
            </a:r>
            <a:r>
              <a:rPr lang="en-US" altLang="zh-CN" sz="3600" b="1" dirty="0">
                <a:solidFill>
                  <a:srgbClr val="0070C0"/>
                </a:solidFill>
                <a:latin typeface="+mn-ea"/>
                <a:ea typeface="+mn-ea"/>
              </a:rPr>
              <a:t>of the CEPC SC </a:t>
            </a:r>
            <a:r>
              <a:rPr lang="en-US" altLang="zh-CN" sz="3600" b="1" dirty="0" smtClean="0">
                <a:solidFill>
                  <a:srgbClr val="0070C0"/>
                </a:solidFill>
                <a:latin typeface="+mn-ea"/>
                <a:ea typeface="+mn-ea"/>
              </a:rPr>
              <a:t>quadrupoles</a:t>
            </a:r>
            <a:endParaRPr lang="zh-CN" altLang="en-US" sz="3600" dirty="0">
              <a:latin typeface="+mn-ea"/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61731"/>
            <a:ext cx="10515600" cy="1897289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 dynamics</a:t>
            </a:r>
          </a:p>
          <a:p>
            <a:pPr lvl="1"/>
            <a:r>
              <a:rPr lang="en-US" altLang="zh-CN" sz="2800" dirty="0"/>
              <a:t>g</a:t>
            </a:r>
            <a:r>
              <a:rPr lang="en-US" altLang="zh-CN" sz="2800" dirty="0" smtClean="0"/>
              <a:t>radient, length, field error, alignment, stability…</a:t>
            </a:r>
          </a:p>
          <a:p>
            <a:r>
              <a:rPr lang="en-US" altLang="zh-CN" dirty="0" smtClean="0"/>
              <a:t>Machine detector interface</a:t>
            </a:r>
          </a:p>
          <a:p>
            <a:pPr lvl="1"/>
            <a:r>
              <a:rPr lang="en-US" altLang="zh-CN" sz="2800" dirty="0" smtClean="0"/>
              <a:t>backgrounds, heating…</a:t>
            </a:r>
          </a:p>
        </p:txBody>
      </p:sp>
    </p:spTree>
    <p:extLst>
      <p:ext uri="{BB962C8B-B14F-4D97-AF65-F5344CB8AC3E}">
        <p14:creationId xmlns:p14="http://schemas.microsoft.com/office/powerpoint/2010/main" val="10340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06" y="1178487"/>
            <a:ext cx="10030563" cy="204727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zh-CN" sz="2600" dirty="0"/>
              <a:t>To greatly squeeze the beam for high luminosity, compact high gradient final focus quadrupole magnets are required on both sides of IP points.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zh-CN" sz="2600" dirty="0"/>
              <a:t>TDR requirements of CEPC Final Focus quadrupoles are based on L* of 1.9 m, beam crossing angle of 33 mrad.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2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Char char="v"/>
              <a:defRPr/>
            </a:pP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Text Box 22"/>
          <p:cNvSpPr txBox="1">
            <a:spLocks noChangeArrowheads="1"/>
          </p:cNvSpPr>
          <p:nvPr/>
        </p:nvSpPr>
        <p:spPr bwMode="auto">
          <a:xfrm>
            <a:off x="541176" y="360355"/>
            <a:ext cx="108126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0070C0"/>
                </a:solidFill>
                <a:latin typeface="+mn-ea"/>
                <a:ea typeface="+mn-ea"/>
              </a:rPr>
              <a:t>Requirements of the CEPC SC quadrupoles</a:t>
            </a:r>
            <a:endParaRPr lang="en-US" altLang="zh-CN" sz="3600" b="1" dirty="0">
              <a:solidFill>
                <a:srgbClr val="CC0066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9338" y="2875031"/>
            <a:ext cx="75243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Interaction Region quadrupole magnets for Higgs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0295"/>
              </p:ext>
            </p:extLst>
          </p:nvPr>
        </p:nvGraphicFramePr>
        <p:xfrm>
          <a:off x="1098396" y="3213585"/>
          <a:ext cx="10042352" cy="2933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8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74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7415">
                  <a:extLst>
                    <a:ext uri="{9D8B030D-6E8A-4147-A177-3AD203B41FA5}">
                      <a16:colId xmlns:a16="http://schemas.microsoft.com/office/drawing/2014/main" val="1363528609"/>
                    </a:ext>
                  </a:extLst>
                </a:gridCol>
              </a:tblGrid>
              <a:tr h="1032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Outer</a:t>
                      </a:r>
                      <a:r>
                        <a:rPr lang="en-US" altLang="zh-CN" sz="16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diameter of beam pipe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 field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Minimal distance between two aperture beam lines (mm)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high order field harmonics 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142.3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14.92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 or 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&lt;30 Gs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62.71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&lt;5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altLang="zh-CN" sz="1600" dirty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Q1b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85.4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18.17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&lt;30 Gs</a:t>
                      </a:r>
                      <a:endParaRPr lang="zh-CN" altLang="zh-CN" sz="16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105.28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&lt;5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altLang="zh-CN" sz="1600" dirty="0" smtClean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96.7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24.48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&lt;30 Gs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155.11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Times New Roman" panose="02020603050405020304" pitchFamily="18" charset="0"/>
                        </a:rPr>
                        <a:t>&lt;5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×10</a:t>
                      </a:r>
                      <a:r>
                        <a:rPr lang="en-US" altLang="zh-CN" sz="16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endParaRPr lang="en-US" altLang="zh-CN" sz="1600" dirty="0" smtClean="0"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205462" y="6230360"/>
            <a:ext cx="2308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w/o </a:t>
            </a:r>
            <a:r>
              <a:rPr lang="en-US" altLang="zh-CN" dirty="0"/>
              <a:t>dipole correctors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99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842" y="1169307"/>
            <a:ext cx="9350279" cy="45037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Minimal </a:t>
            </a:r>
            <a:r>
              <a:rPr lang="en-US" altLang="zh-CN" sz="2400" dirty="0">
                <a:latin typeface="Times New Roman" panose="02020603050405020304" pitchFamily="18" charset="0"/>
              </a:rPr>
              <a:t>distance between two aperture beam lines: </a:t>
            </a:r>
            <a:r>
              <a:rPr lang="en-US" altLang="zh-CN" sz="2400" b="1" dirty="0">
                <a:latin typeface="Times New Roman" panose="02020603050405020304" pitchFamily="18" charset="0"/>
              </a:rPr>
              <a:t>62.71 mm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</a:rPr>
              <a:t>Outer radius of beam pipe: </a:t>
            </a:r>
            <a:r>
              <a:rPr lang="en-US" altLang="zh-CN" sz="2400" b="1" dirty="0">
                <a:latin typeface="Times New Roman" panose="02020603050405020304" pitchFamily="18" charset="0"/>
              </a:rPr>
              <a:t>13 or 14 mm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nb-NO" altLang="zh-CN" sz="2400" dirty="0">
                <a:latin typeface="Times New Roman" panose="02020603050405020304" pitchFamily="18" charset="0"/>
              </a:rPr>
              <a:t>Leaving space for helium vessel, </a:t>
            </a:r>
            <a:r>
              <a:rPr lang="en-US" altLang="zh-CN" sz="2400" b="1" dirty="0">
                <a:latin typeface="Times New Roman" panose="02020603050405020304" pitchFamily="18" charset="0"/>
              </a:rPr>
              <a:t>quadrupole coil radius: 20 mm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400" dirty="0">
                <a:latin typeface="Times New Roman" panose="02020603050405020304" pitchFamily="18" charset="0"/>
              </a:rPr>
              <a:t>It is challenging to meet stringent design requirement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High field gradient: </a:t>
            </a:r>
            <a:r>
              <a:rPr lang="en-US" altLang="zh-CN" sz="2400" b="1" dirty="0">
                <a:latin typeface="Times New Roman" panose="02020603050405020304" pitchFamily="18" charset="0"/>
              </a:rPr>
              <a:t>142.3 T/m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Magnetic field crosstalk between two apertures: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Dipole field &lt;30 Gs</a:t>
            </a:r>
            <a:r>
              <a:rPr lang="en-US" altLang="zh-CN" sz="2400" i="1" dirty="0">
                <a:latin typeface="Times New Roman" panose="02020603050405020304" pitchFamily="18" charset="0"/>
              </a:rPr>
              <a:t>, </a:t>
            </a:r>
            <a:r>
              <a:rPr lang="en-US" altLang="zh-CN" sz="2400" dirty="0">
                <a:latin typeface="Times New Roman" panose="02020603050405020304" pitchFamily="18" charset="0"/>
              </a:rPr>
              <a:t>high order field harmonics &lt;5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Limited radial space in the magnet middle: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       R: [20mm, 31.36mm], </a:t>
            </a:r>
            <a:r>
              <a:rPr lang="en-US" altLang="zh-CN" sz="2400" b="1" dirty="0">
                <a:latin typeface="Times New Roman" panose="02020603050405020304" pitchFamily="18" charset="0"/>
              </a:rPr>
              <a:t>only 11.36mm available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8437563" cy="985123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3600" b="1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Design of Q1a</a:t>
            </a:r>
          </a:p>
        </p:txBody>
      </p:sp>
    </p:spTree>
    <p:extLst>
      <p:ext uri="{BB962C8B-B14F-4D97-AF65-F5344CB8AC3E}">
        <p14:creationId xmlns:p14="http://schemas.microsoft.com/office/powerpoint/2010/main" val="17441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1" y="836712"/>
            <a:ext cx="8640763" cy="56896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GB" altLang="zh-CN" sz="2000" dirty="0">
                <a:latin typeface="Times New Roman" panose="02020603050405020304" pitchFamily="18" charset="0"/>
              </a:rPr>
              <a:t>The </a:t>
            </a:r>
            <a:r>
              <a:rPr lang="en-GB" altLang="zh-CN" sz="2000" b="1" dirty="0">
                <a:latin typeface="Times New Roman" panose="02020603050405020304" pitchFamily="18" charset="0"/>
              </a:rPr>
              <a:t>field harmonics </a:t>
            </a:r>
            <a:r>
              <a:rPr lang="en-GB" altLang="zh-CN" sz="2000" dirty="0">
                <a:latin typeface="Times New Roman" panose="02020603050405020304" pitchFamily="18" charset="0"/>
              </a:rPr>
              <a:t>as a result of field crosstalk is </a:t>
            </a:r>
            <a:r>
              <a:rPr lang="en-GB" altLang="zh-CN" sz="2000" b="1" dirty="0">
                <a:latin typeface="Times New Roman" panose="02020603050405020304" pitchFamily="18" charset="0"/>
              </a:rPr>
              <a:t>smaller than 1×10</a:t>
            </a:r>
            <a:r>
              <a:rPr lang="en-GB" altLang="zh-CN" sz="2000" b="1" baseline="30000" dirty="0">
                <a:latin typeface="Times New Roman" panose="02020603050405020304" pitchFamily="18" charset="0"/>
              </a:rPr>
              <a:t>-4</a:t>
            </a:r>
            <a:r>
              <a:rPr lang="en-GB" altLang="zh-CN" sz="2000" dirty="0"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GB" altLang="zh-CN" sz="2000" b="1" dirty="0">
                <a:latin typeface="Times New Roman" panose="02020603050405020304" pitchFamily="18" charset="0"/>
              </a:rPr>
              <a:t>Dipole field at aperture center is smaller than 20 Gs. </a:t>
            </a:r>
            <a:r>
              <a:rPr lang="en-US" altLang="zh-CN" sz="2000" dirty="0">
                <a:latin typeface="Times New Roman" panose="02020603050405020304" pitchFamily="18" charset="0"/>
              </a:rPr>
              <a:t>Compared with iron-free design, the excitation current is reduced to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2020A @4.2K.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Times New Roman" panose="02020603050405020304" pitchFamily="18" charset="0"/>
              </a:rPr>
              <a:t>Double aperture cos2</a:t>
            </a:r>
            <a:r>
              <a:rPr lang="el-GR" altLang="zh-CN" sz="2000" dirty="0">
                <a:latin typeface="Times New Roman" panose="02020603050405020304" pitchFamily="18" charset="0"/>
              </a:rPr>
              <a:t>θ </a:t>
            </a:r>
            <a:r>
              <a:rPr lang="en-US" altLang="zh-CN" sz="2000" dirty="0">
                <a:latin typeface="Times New Roman" panose="02020603050405020304" pitchFamily="18" charset="0"/>
              </a:rPr>
              <a:t>quadrupole with iron yoke shared by two apertures, with crossing angle 33mrad.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5889"/>
            <a:ext cx="7571184" cy="581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Q1a design with iron</a:t>
            </a: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00" y="4509120"/>
            <a:ext cx="2617477" cy="229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92" y="2411056"/>
            <a:ext cx="2160240" cy="209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060" y="2492896"/>
            <a:ext cx="2748280" cy="193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91" y="4629539"/>
            <a:ext cx="2042795" cy="20193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87331" y="2225935"/>
            <a:ext cx="6951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design of Q1a meet the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requirements with quadrupole stay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alone.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3901" y="1512629"/>
            <a:ext cx="8424863" cy="466423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CEPC superconducting quadrupole magnets, it is challenging to meet stringent design requirements, including limited space, magnetic field crosstalk between two apertures, field gradients up to 142T/m. 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design requirements are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 </a:t>
            </a:r>
            <a:r>
              <a:rPr lang="en-US" altLang="zh-CN" sz="2000" b="1" dirty="0">
                <a:latin typeface="Times New Roman" panose="02020603050405020304" pitchFamily="18" charset="0"/>
              </a:rPr>
              <a:t>with quadrupole stay </a:t>
            </a:r>
            <a:r>
              <a:rPr lang="en-US" altLang="zh-CN" sz="2000" b="1" dirty="0" smtClean="0">
                <a:latin typeface="Times New Roman" panose="02020603050405020304" pitchFamily="18" charset="0"/>
              </a:rPr>
              <a:t>alone.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design options have been studied for Q1a using high luminosity parameters with L*=1.9m:</a:t>
            </a:r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</a:rPr>
              <a:t>Cos2θ coil, CCT  coil, Serpentine coil.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Cos2θ coil has higher magnetic efficiency, lower current and low coil peak field.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</a:rPr>
              <a:t>Cos2θ coil as baseline design, CCT and Serpentine coil as alternative design.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and research on key technologies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0.5m single aperture quadrupole model (136T/m, NbTi) is in progress; Its manufacture is completed, and cryogenic test at 4.2K in vertical Dewar is in preparation.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284" y="486034"/>
            <a:ext cx="8437563" cy="581025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0070C0"/>
                </a:solidFill>
                <a:latin typeface="+mn-ea"/>
                <a:ea typeface="+mn-ea"/>
                <a:cs typeface="+mn-cs"/>
              </a:rPr>
              <a:t>Status of the SC quadrupole design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437D1-81F7-4AD7-A431-028721C0C64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36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EA7C3A3-AAAF-4BDF-858B-1080C155B74F}"/>
              </a:ext>
            </a:extLst>
          </p:cNvPr>
          <p:cNvGrpSpPr/>
          <p:nvPr/>
        </p:nvGrpSpPr>
        <p:grpSpPr>
          <a:xfrm>
            <a:off x="707572" y="2381005"/>
            <a:ext cx="5969091" cy="1354995"/>
            <a:chOff x="919082" y="5166947"/>
            <a:chExt cx="5375527" cy="115597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57ACF15-0DAB-4782-A0D7-617D3595C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71" t="88459" r="2602" b="815"/>
            <a:stretch/>
          </p:blipFill>
          <p:spPr>
            <a:xfrm>
              <a:off x="919082" y="5983556"/>
              <a:ext cx="5375527" cy="33936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F6392D-5C4D-423F-8DFF-5FE66B359F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071" r="2602" b="73736"/>
            <a:stretch/>
          </p:blipFill>
          <p:spPr>
            <a:xfrm>
              <a:off x="919082" y="5166947"/>
              <a:ext cx="5375526" cy="83088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Deformation of the cryostat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4224" y="1389193"/>
            <a:ext cx="10515600" cy="1168740"/>
          </a:xfrm>
        </p:spPr>
        <p:txBody>
          <a:bodyPr>
            <a:noAutofit/>
          </a:bodyPr>
          <a:lstStyle/>
          <a:p>
            <a:r>
              <a:rPr lang="en-US" altLang="zh-CN" sz="2100" dirty="0"/>
              <a:t>Due to the gravity and Lorentz force with detector solenoid operation</a:t>
            </a:r>
          </a:p>
          <a:p>
            <a:r>
              <a:rPr lang="en-US" altLang="zh-CN" sz="2100" dirty="0"/>
              <a:t>Max deformation of the cryostat on y ~2mm. 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100" dirty="0">
                <a:solidFill>
                  <a:srgbClr val="FF0000"/>
                </a:solidFill>
              </a:rPr>
              <a:t>The </a:t>
            </a:r>
            <a:r>
              <a:rPr lang="en-US" altLang="zh-CN" sz="2100" dirty="0" smtClean="0">
                <a:solidFill>
                  <a:srgbClr val="FF0000"/>
                </a:solidFill>
              </a:rPr>
              <a:t>magnets </a:t>
            </a:r>
            <a:r>
              <a:rPr lang="en-US" altLang="zh-CN" sz="2100" dirty="0">
                <a:solidFill>
                  <a:srgbClr val="FF0000"/>
                </a:solidFill>
              </a:rPr>
              <a:t>will be pre-aligned </a:t>
            </a:r>
            <a:r>
              <a:rPr lang="en-US" altLang="zh-CN" sz="2100" dirty="0" smtClean="0">
                <a:solidFill>
                  <a:srgbClr val="FF0000"/>
                </a:solidFill>
              </a:rPr>
              <a:t>with compensation of </a:t>
            </a:r>
            <a:r>
              <a:rPr lang="en-US" altLang="zh-CN" sz="2100" dirty="0">
                <a:solidFill>
                  <a:srgbClr val="FF0000"/>
                </a:solidFill>
              </a:rPr>
              <a:t>the absolute displacement.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D6C2FD7-8F76-4B02-BD07-CA7D040DCF7C}"/>
              </a:ext>
            </a:extLst>
          </p:cNvPr>
          <p:cNvGrpSpPr/>
          <p:nvPr/>
        </p:nvGrpSpPr>
        <p:grpSpPr>
          <a:xfrm>
            <a:off x="870450" y="3942732"/>
            <a:ext cx="4220307" cy="1548685"/>
            <a:chOff x="4814468" y="2862228"/>
            <a:chExt cx="4220307" cy="154868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AEE163C8-91B0-4107-B249-093BBF67C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77" r="9168"/>
            <a:stretch/>
          </p:blipFill>
          <p:spPr>
            <a:xfrm>
              <a:off x="4814468" y="2862228"/>
              <a:ext cx="4220307" cy="1548685"/>
            </a:xfrm>
            <a:prstGeom prst="rect">
              <a:avLst/>
            </a:prstGeom>
          </p:spPr>
        </p:pic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5469712B-2372-45C3-BB95-07607639D6EB}"/>
                </a:ext>
              </a:extLst>
            </p:cNvPr>
            <p:cNvCxnSpPr/>
            <p:nvPr/>
          </p:nvCxnSpPr>
          <p:spPr>
            <a:xfrm>
              <a:off x="6635248" y="3582308"/>
              <a:ext cx="0" cy="50405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AAD3CB8D-F587-4300-ABF0-23E34CBB72B4}"/>
                </a:ext>
              </a:extLst>
            </p:cNvPr>
            <p:cNvCxnSpPr/>
            <p:nvPr/>
          </p:nvCxnSpPr>
          <p:spPr>
            <a:xfrm>
              <a:off x="5195088" y="3615483"/>
              <a:ext cx="3600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D61C997F-A96E-4E1B-8BAC-1C1C6C501DE8}"/>
                </a:ext>
              </a:extLst>
            </p:cNvPr>
            <p:cNvCxnSpPr/>
            <p:nvPr/>
          </p:nvCxnSpPr>
          <p:spPr>
            <a:xfrm>
              <a:off x="6059184" y="3582308"/>
              <a:ext cx="43204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77DBFED3-605F-4CE3-87B7-49D0DAAE6EA9}"/>
                </a:ext>
              </a:extLst>
            </p:cNvPr>
            <p:cNvCxnSpPr/>
            <p:nvPr/>
          </p:nvCxnSpPr>
          <p:spPr>
            <a:xfrm>
              <a:off x="7369800" y="3510300"/>
              <a:ext cx="50405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B2DAAA1-5015-4BA7-8FC1-12701F751B39}"/>
                </a:ext>
              </a:extLst>
            </p:cNvPr>
            <p:cNvSpPr txBox="1"/>
            <p:nvPr/>
          </p:nvSpPr>
          <p:spPr>
            <a:xfrm>
              <a:off x="6553200" y="4005064"/>
              <a:ext cx="395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zh-CN" altLang="en-US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8509E2D-1D60-4502-A53E-F2A7FD60D607}"/>
                </a:ext>
              </a:extLst>
            </p:cNvPr>
            <p:cNvSpPr txBox="1"/>
            <p:nvPr/>
          </p:nvSpPr>
          <p:spPr>
            <a:xfrm>
              <a:off x="5098576" y="3746554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Fz1</a:t>
              </a:r>
              <a:endParaRPr lang="zh-CN" altLang="en-US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70DC81C-E0AF-437F-AFD1-C4EE4CDA0252}"/>
                </a:ext>
              </a:extLst>
            </p:cNvPr>
            <p:cNvSpPr txBox="1"/>
            <p:nvPr/>
          </p:nvSpPr>
          <p:spPr>
            <a:xfrm>
              <a:off x="5907018" y="3697671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Fz2</a:t>
              </a:r>
              <a:endParaRPr lang="zh-CN" altLang="en-US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7235D23-4F66-4F57-AD14-5389B27B7E8F}"/>
                </a:ext>
              </a:extLst>
            </p:cNvPr>
            <p:cNvSpPr txBox="1"/>
            <p:nvPr/>
          </p:nvSpPr>
          <p:spPr>
            <a:xfrm>
              <a:off x="7369800" y="3717032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Fz3</a:t>
              </a:r>
              <a:endParaRPr lang="zh-CN" altLang="en-US" dirty="0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7"/>
          <a:stretch/>
        </p:blipFill>
        <p:spPr>
          <a:xfrm>
            <a:off x="5102546" y="3942731"/>
            <a:ext cx="5086480" cy="271696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096000" y="4797535"/>
            <a:ext cx="280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Max deformation on y ~2mm</a:t>
            </a:r>
            <a:endParaRPr lang="zh-CN" altLang="en-US" dirty="0"/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1E935EF4-4A4A-4FE5-9C2B-D5000F1DA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259547"/>
              </p:ext>
            </p:extLst>
          </p:nvPr>
        </p:nvGraphicFramePr>
        <p:xfrm>
          <a:off x="6741977" y="2714756"/>
          <a:ext cx="5210536" cy="102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6219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1563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011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0713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/>
                        <a:t>Magnet support </a:t>
                      </a:r>
                      <a:endParaRPr lang="zh-CN" alt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400" b="1" dirty="0"/>
                        <a:t>Max. </a:t>
                      </a:r>
                      <a:r>
                        <a:rPr lang="en-US" altLang="zh-CN" sz="1400" b="1" dirty="0" smtClean="0"/>
                        <a:t>displacement </a:t>
                      </a:r>
                      <a:r>
                        <a:rPr lang="en-US" altLang="zh-CN" sz="1400" b="1" dirty="0"/>
                        <a:t>of cryostat (mm)</a:t>
                      </a:r>
                      <a:endParaRPr lang="zh-CN" alt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23098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/>
                        <a:t>Horizontal </a:t>
                      </a:r>
                      <a:endParaRPr lang="zh-CN" alt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36071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TDR</a:t>
                      </a:r>
                      <a:r>
                        <a:rPr lang="en-US" altLang="zh-CN" sz="1400" b="1" baseline="0" dirty="0" smtClean="0"/>
                        <a:t> </a:t>
                      </a:r>
                      <a:r>
                        <a:rPr lang="en-US" altLang="zh-CN" sz="1400" b="1" dirty="0" smtClean="0"/>
                        <a:t>s-o support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0.08</a:t>
                      </a:r>
                      <a:endParaRPr lang="zh-CN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1.79</a:t>
                      </a:r>
                      <a:endParaRPr lang="zh-CN" alt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1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4224" y="585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Deformation of the magnets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209" y="1068947"/>
            <a:ext cx="10515600" cy="1538512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zh-CN" sz="2100" dirty="0"/>
              <a:t>The magnets will be pre-aligned with compensation of the absolute displacement.</a:t>
            </a:r>
          </a:p>
          <a:p>
            <a:pPr marL="228600" lvl="1">
              <a:spcBef>
                <a:spcPts val="1000"/>
              </a:spcBef>
            </a:pPr>
            <a:r>
              <a:rPr lang="en-US" altLang="zh-CN" sz="2100" dirty="0" smtClean="0"/>
              <a:t>The deformation of Q1A, Q1B and Q2 is much less than </a:t>
            </a:r>
            <a:r>
              <a:rPr lang="en-US" altLang="zh-CN" sz="2100" b="1" dirty="0" smtClean="0"/>
              <a:t>the alignment requirement 100um</a:t>
            </a:r>
            <a:r>
              <a:rPr lang="zh-CN" altLang="en-US" sz="2100" b="1" dirty="0"/>
              <a:t> </a:t>
            </a:r>
            <a:r>
              <a:rPr lang="en-US" altLang="zh-CN" sz="2100" dirty="0" smtClean="0"/>
              <a:t>from beam dynamics simulation </a:t>
            </a:r>
            <a:r>
              <a:rPr lang="en-US" altLang="zh-CN" sz="2100" b="1" dirty="0" smtClean="0"/>
              <a:t>at room temperature</a:t>
            </a:r>
            <a:r>
              <a:rPr lang="en-US" altLang="zh-CN" sz="2100" dirty="0" smtClean="0"/>
              <a:t>. (</a:t>
            </a:r>
            <a:r>
              <a:rPr lang="en-US" altLang="zh-CN" sz="2100" b="1" dirty="0" smtClean="0"/>
              <a:t>need to check </a:t>
            </a:r>
            <a:r>
              <a:rPr lang="en-US" altLang="zh-CN" sz="2000" b="1" dirty="0" smtClean="0"/>
              <a:t>deformation of the magnets at SC temperature</a:t>
            </a:r>
            <a:r>
              <a:rPr lang="en-US" altLang="zh-CN" sz="2100" dirty="0" smtClean="0"/>
              <a:t>)</a:t>
            </a:r>
            <a:endParaRPr lang="en-US" altLang="zh-CN" sz="2100" dirty="0"/>
          </a:p>
        </p:txBody>
      </p:sp>
      <p:graphicFrame>
        <p:nvGraphicFramePr>
          <p:cNvPr id="23" name="表格 22">
            <a:extLst>
              <a:ext uri="{FF2B5EF4-FFF2-40B4-BE49-F238E27FC236}">
                <a16:creationId xmlns:a16="http://schemas.microsoft.com/office/drawing/2014/main" id="{1E935EF4-4A4A-4FE5-9C2B-D5000F1DA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917723"/>
              </p:ext>
            </p:extLst>
          </p:nvPr>
        </p:nvGraphicFramePr>
        <p:xfrm>
          <a:off x="541008" y="4935186"/>
          <a:ext cx="11252887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868">
                  <a:extLst>
                    <a:ext uri="{9D8B030D-6E8A-4147-A177-3AD203B41FA5}">
                      <a16:colId xmlns:a16="http://schemas.microsoft.com/office/drawing/2014/main" val="3362621275"/>
                    </a:ext>
                  </a:extLst>
                </a:gridCol>
                <a:gridCol w="1350774">
                  <a:extLst>
                    <a:ext uri="{9D8B030D-6E8A-4147-A177-3AD203B41FA5}">
                      <a16:colId xmlns:a16="http://schemas.microsoft.com/office/drawing/2014/main" val="2533399765"/>
                    </a:ext>
                  </a:extLst>
                </a:gridCol>
                <a:gridCol w="1818878">
                  <a:extLst>
                    <a:ext uri="{9D8B030D-6E8A-4147-A177-3AD203B41FA5}">
                      <a16:colId xmlns:a16="http://schemas.microsoft.com/office/drawing/2014/main" val="1797164176"/>
                    </a:ext>
                  </a:extLst>
                </a:gridCol>
                <a:gridCol w="1496661">
                  <a:extLst>
                    <a:ext uri="{9D8B030D-6E8A-4147-A177-3AD203B41FA5}">
                      <a16:colId xmlns:a16="http://schemas.microsoft.com/office/drawing/2014/main" val="2639845139"/>
                    </a:ext>
                  </a:extLst>
                </a:gridCol>
                <a:gridCol w="1841965">
                  <a:extLst>
                    <a:ext uri="{9D8B030D-6E8A-4147-A177-3AD203B41FA5}">
                      <a16:colId xmlns:a16="http://schemas.microsoft.com/office/drawing/2014/main" val="51601445"/>
                    </a:ext>
                  </a:extLst>
                </a:gridCol>
                <a:gridCol w="1473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9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343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Magnet support </a:t>
                      </a:r>
                      <a:endParaRPr lang="zh-CN" altLang="en-US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b="1" dirty="0"/>
                        <a:t>uneven deformation in </a:t>
                      </a:r>
                      <a:r>
                        <a:rPr lang="en-US" altLang="zh-CN" sz="1600" b="1" dirty="0" smtClean="0"/>
                        <a:t>Q1a </a:t>
                      </a:r>
                      <a:r>
                        <a:rPr lang="en-US" altLang="zh-CN" sz="1600" b="1" dirty="0"/>
                        <a:t>(um)</a:t>
                      </a:r>
                      <a:endParaRPr lang="zh-CN" alt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uneven deformation in Q1b (um)</a:t>
                      </a:r>
                      <a:endParaRPr lang="zh-CN" altLang="en-US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uneven deformation in 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 </a:t>
                      </a:r>
                      <a:r>
                        <a:rPr lang="en-US" alt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(um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22775"/>
                  </a:ext>
                </a:extLst>
              </a:tr>
              <a:tr h="192754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Horizontal 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Horizontal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Horizontal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alt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600" b="1" dirty="0" smtClean="0"/>
                        <a:t> 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838926"/>
                  </a:ext>
                </a:extLst>
              </a:tr>
              <a:tr h="19275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TDR</a:t>
                      </a:r>
                      <a:r>
                        <a:rPr lang="en-US" altLang="zh-CN" sz="1600" b="1" baseline="0" dirty="0" smtClean="0"/>
                        <a:t> </a:t>
                      </a:r>
                      <a:r>
                        <a:rPr lang="en-US" altLang="zh-CN" sz="1600" b="1" dirty="0" smtClean="0"/>
                        <a:t>s-o support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1.2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/>
                        <a:t>5</a:t>
                      </a:r>
                      <a:endParaRPr lang="zh-CN" alt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3.5 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dirty="0" smtClean="0"/>
                        <a:t>15</a:t>
                      </a:r>
                      <a:endParaRPr lang="zh-CN" alt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4</a:t>
                      </a:r>
                      <a:endParaRPr lang="zh-CN" alt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14</a:t>
                      </a:r>
                      <a:endParaRPr lang="zh-CN" alt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848919" y="2607460"/>
            <a:ext cx="10208723" cy="2183037"/>
            <a:chOff x="848919" y="2607460"/>
            <a:chExt cx="10208723" cy="218303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" r="4395" b="52313"/>
            <a:stretch/>
          </p:blipFill>
          <p:spPr>
            <a:xfrm>
              <a:off x="848919" y="2612570"/>
              <a:ext cx="5086090" cy="217792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1" t="47687" r="4395" b="4626"/>
            <a:stretch/>
          </p:blipFill>
          <p:spPr>
            <a:xfrm>
              <a:off x="5935010" y="2612570"/>
              <a:ext cx="5122632" cy="217792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197951" y="2607460"/>
              <a:ext cx="1688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Q1b</a:t>
              </a:r>
              <a:endParaRPr lang="zh-CN" alt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111861" y="2614902"/>
              <a:ext cx="1688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Q1a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94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1654</Words>
  <Application>Microsoft Office PowerPoint</Application>
  <PresentationFormat>宽屏</PresentationFormat>
  <Paragraphs>325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MS Mincho</vt:lpstr>
      <vt:lpstr>等线</vt:lpstr>
      <vt:lpstr>等线 Light</vt:lpstr>
      <vt:lpstr>宋体</vt:lpstr>
      <vt:lpstr>微软雅黑</vt:lpstr>
      <vt:lpstr>Arial</vt:lpstr>
      <vt:lpstr>Times New Roman</vt:lpstr>
      <vt:lpstr>Wingdings</vt:lpstr>
      <vt:lpstr>Office 主题​​</vt:lpstr>
      <vt:lpstr>Requirements and optimization of the CEPC SC quadrupoles design</vt:lpstr>
      <vt:lpstr>Outline</vt:lpstr>
      <vt:lpstr>Requirements of the CEPC SC quadrupoles</vt:lpstr>
      <vt:lpstr>PowerPoint 演示文稿</vt:lpstr>
      <vt:lpstr>Design of Q1a</vt:lpstr>
      <vt:lpstr>Q1a design with iron</vt:lpstr>
      <vt:lpstr>Status of the SC quadrupole design</vt:lpstr>
      <vt:lpstr>Deformation of the cryostat</vt:lpstr>
      <vt:lpstr>Deformation of the magnets</vt:lpstr>
      <vt:lpstr>Stability of the magnet position</vt:lpstr>
      <vt:lpstr>PowerPoint 演示文稿</vt:lpstr>
      <vt:lpstr>Further work and optimization</vt:lpstr>
      <vt:lpstr>PowerPoint 演示文稿</vt:lpstr>
      <vt:lpstr>PowerPoint 演示文稿</vt:lpstr>
      <vt:lpstr>PowerPoint 演示文稿</vt:lpstr>
      <vt:lpstr>Summary</vt:lpstr>
      <vt:lpstr>backup</vt:lpstr>
      <vt:lpstr>SC magnet support system</vt:lpstr>
      <vt:lpstr>SC magnet support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webuser</dc:creator>
  <cp:lastModifiedBy>webuser</cp:lastModifiedBy>
  <cp:revision>489</cp:revision>
  <dcterms:created xsi:type="dcterms:W3CDTF">2023-01-17T03:34:28Z</dcterms:created>
  <dcterms:modified xsi:type="dcterms:W3CDTF">2023-01-18T02:13:39Z</dcterms:modified>
</cp:coreProperties>
</file>