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0" r:id="rId2"/>
    <p:sldId id="467" r:id="rId3"/>
    <p:sldId id="552" r:id="rId4"/>
    <p:sldId id="494" r:id="rId5"/>
    <p:sldId id="493" r:id="rId6"/>
    <p:sldId id="495" r:id="rId7"/>
    <p:sldId id="496" r:id="rId8"/>
    <p:sldId id="553" r:id="rId9"/>
    <p:sldId id="498" r:id="rId10"/>
    <p:sldId id="551" r:id="rId11"/>
    <p:sldId id="562" r:id="rId12"/>
    <p:sldId id="477" r:id="rId13"/>
    <p:sldId id="555" r:id="rId14"/>
    <p:sldId id="504" r:id="rId15"/>
    <p:sldId id="554" r:id="rId16"/>
    <p:sldId id="556" r:id="rId17"/>
    <p:sldId id="557" r:id="rId18"/>
    <p:sldId id="558" r:id="rId19"/>
    <p:sldId id="559" r:id="rId20"/>
    <p:sldId id="560" r:id="rId21"/>
    <p:sldId id="561" r:id="rId22"/>
    <p:sldId id="516" r:id="rId23"/>
    <p:sldId id="517" r:id="rId24"/>
    <p:sldId id="518" r:id="rId25"/>
    <p:sldId id="519" r:id="rId26"/>
    <p:sldId id="520" r:id="rId27"/>
    <p:sldId id="521" r:id="rId28"/>
    <p:sldId id="522" r:id="rId29"/>
    <p:sldId id="523" r:id="rId30"/>
    <p:sldId id="524" r:id="rId31"/>
    <p:sldId id="525" r:id="rId32"/>
    <p:sldId id="530" r:id="rId33"/>
    <p:sldId id="534" r:id="rId34"/>
    <p:sldId id="535" r:id="rId35"/>
    <p:sldId id="538" r:id="rId36"/>
    <p:sldId id="563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72" autoAdjust="0"/>
    <p:restoredTop sz="94660"/>
  </p:normalViewPr>
  <p:slideViewPr>
    <p:cSldViewPr snapToGrid="0">
      <p:cViewPr>
        <p:scale>
          <a:sx n="80" d="100"/>
          <a:sy n="80" d="100"/>
        </p:scale>
        <p:origin x="-261" y="4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94CF2-CF3C-44C6-B02E-705FE341B7D0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640B0-D134-47DF-905E-6D8C0970F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73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93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80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71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1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03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14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40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77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403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76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356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7B3C3-3EEF-4B6F-9859-F298E6AEEBF8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589D0-9096-4003-A96E-E5B50679F6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11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emf"/><Relationship Id="rId7" Type="http://schemas.openxmlformats.org/officeDocument/2006/relationships/image" Target="../media/image7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emf"/><Relationship Id="rId7" Type="http://schemas.openxmlformats.org/officeDocument/2006/relationships/image" Target="../media/image57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6.emf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064327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标题 1"/>
          <p:cNvSpPr txBox="1">
            <a:spLocks/>
          </p:cNvSpPr>
          <p:nvPr/>
        </p:nvSpPr>
        <p:spPr>
          <a:xfrm>
            <a:off x="720000" y="1080000"/>
            <a:ext cx="10800000" cy="46800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lnSpc>
                <a:spcPts val="45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altLang="zh-CN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Magnet Power Supply System Design </a:t>
            </a:r>
            <a:br>
              <a:rPr lang="en-US" altLang="zh-CN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 CEPC TDR</a:t>
            </a:r>
            <a:br>
              <a:rPr lang="en-US" altLang="zh-CN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altLang="zh-CN" sz="1000" b="1" kern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Bin Chen    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( On Behalf of Power Supply Group )</a:t>
            </a:r>
            <a:br>
              <a:rPr lang="en-US" altLang="zh-CN" sz="2000" kern="0" dirty="0">
                <a:solidFill>
                  <a:sysClr val="windowText" lastClr="000000"/>
                </a:solidFill>
              </a:rPr>
            </a:b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Day ( January 18th , 2023 ) </a:t>
            </a:r>
            <a:endParaRPr lang="zh-CN" altLang="en-US" sz="2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Magnet power supply system design for CEPC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 TDR )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GB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b="1" dirty="0">
                <a:latin typeface="Times New Roman" pitchFamily="18" charset="0"/>
                <a:cs typeface="Times New Roman" pitchFamily="18" charset="0"/>
              </a:rPr>
              <a:t>Power consumption for </a:t>
            </a: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CEPC in H mode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831993"/>
              </p:ext>
            </p:extLst>
          </p:nvPr>
        </p:nvGraphicFramePr>
        <p:xfrm>
          <a:off x="2160000" y="1440000"/>
          <a:ext cx="6850380" cy="4318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00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0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3013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 (MW)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GB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GB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(MW)</a:t>
                      </a:r>
                      <a:endParaRPr lang="zh-CN" alt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able (MW)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   </a:t>
                      </a:r>
                      <a:r>
                        <a:rPr lang="en-GB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(MW)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Collider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29.28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4.23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8.77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42.27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Booster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5.10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0.81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2.21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8.12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Line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0.84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1.06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Linac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1.46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1.75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Ring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3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CN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36.87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5.38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11.50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53.75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12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Magnet power supply system design for CEPC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 TDR )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GB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Budget in magnet power supply system in CEPC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038793"/>
              </p:ext>
            </p:extLst>
          </p:nvPr>
        </p:nvGraphicFramePr>
        <p:xfrm>
          <a:off x="1080000" y="1800000"/>
          <a:ext cx="10058403" cy="3308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9721">
                  <a:extLst>
                    <a:ext uri="{9D8B030D-6E8A-4147-A177-3AD203B41FA5}">
                      <a16:colId xmlns:a16="http://schemas.microsoft.com/office/drawing/2014/main" val="4088995062"/>
                    </a:ext>
                  </a:extLst>
                </a:gridCol>
                <a:gridCol w="1116540">
                  <a:extLst>
                    <a:ext uri="{9D8B030D-6E8A-4147-A177-3AD203B41FA5}">
                      <a16:colId xmlns:a16="http://schemas.microsoft.com/office/drawing/2014/main" val="3485639080"/>
                    </a:ext>
                  </a:extLst>
                </a:gridCol>
                <a:gridCol w="1116540">
                  <a:extLst>
                    <a:ext uri="{9D8B030D-6E8A-4147-A177-3AD203B41FA5}">
                      <a16:colId xmlns:a16="http://schemas.microsoft.com/office/drawing/2014/main" val="965657865"/>
                    </a:ext>
                  </a:extLst>
                </a:gridCol>
                <a:gridCol w="1116540">
                  <a:extLst>
                    <a:ext uri="{9D8B030D-6E8A-4147-A177-3AD203B41FA5}">
                      <a16:colId xmlns:a16="http://schemas.microsoft.com/office/drawing/2014/main" val="3280564415"/>
                    </a:ext>
                  </a:extLst>
                </a:gridCol>
                <a:gridCol w="1116540">
                  <a:extLst>
                    <a:ext uri="{9D8B030D-6E8A-4147-A177-3AD203B41FA5}">
                      <a16:colId xmlns:a16="http://schemas.microsoft.com/office/drawing/2014/main" val="3417752365"/>
                    </a:ext>
                  </a:extLst>
                </a:gridCol>
                <a:gridCol w="1116540">
                  <a:extLst>
                    <a:ext uri="{9D8B030D-6E8A-4147-A177-3AD203B41FA5}">
                      <a16:colId xmlns:a16="http://schemas.microsoft.com/office/drawing/2014/main" val="3298909418"/>
                    </a:ext>
                  </a:extLst>
                </a:gridCol>
                <a:gridCol w="1116540">
                  <a:extLst>
                    <a:ext uri="{9D8B030D-6E8A-4147-A177-3AD203B41FA5}">
                      <a16:colId xmlns:a16="http://schemas.microsoft.com/office/drawing/2014/main" val="2239207241"/>
                    </a:ext>
                  </a:extLst>
                </a:gridCol>
                <a:gridCol w="1119721">
                  <a:extLst>
                    <a:ext uri="{9D8B030D-6E8A-4147-A177-3AD203B41FA5}">
                      <a16:colId xmlns:a16="http://schemas.microsoft.com/office/drawing/2014/main" val="961229993"/>
                    </a:ext>
                  </a:extLst>
                </a:gridCol>
                <a:gridCol w="1119721">
                  <a:extLst>
                    <a:ext uri="{9D8B030D-6E8A-4147-A177-3AD203B41FA5}">
                      <a16:colId xmlns:a16="http://schemas.microsoft.com/office/drawing/2014/main" val="3638199690"/>
                    </a:ext>
                  </a:extLst>
                </a:gridCol>
              </a:tblGrid>
              <a:tr h="2552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CDR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TDR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275286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数量</a:t>
                      </a:r>
                      <a:endParaRPr lang="zh-CN" alt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zh-CN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总价（万元）</a:t>
                      </a:r>
                      <a:endParaRPr lang="zh-CN" alt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r>
                        <a:rPr lang="zh-CN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总价（万元）</a:t>
                      </a:r>
                      <a:endParaRPr lang="zh-CN" alt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数量</a:t>
                      </a:r>
                      <a:endParaRPr lang="zh-CN" alt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zh-CN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总价（万元）</a:t>
                      </a:r>
                      <a:endParaRPr lang="zh-CN" alt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r>
                        <a:rPr lang="zh-CN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总价（万元）</a:t>
                      </a:r>
                      <a:endParaRPr lang="zh-CN" alt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zh-CN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增量</a:t>
                      </a:r>
                      <a:endParaRPr lang="zh-CN" alt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r>
                        <a:rPr lang="zh-CN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增量</a:t>
                      </a:r>
                      <a:endParaRPr lang="zh-CN" altLang="en-US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125829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储存环电源</a:t>
                      </a:r>
                      <a:endParaRPr lang="zh-CN" alt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9092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45618.00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73048.00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11106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43796.40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61782.40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-3.99%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-15.42%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2116720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增强器电源</a:t>
                      </a:r>
                      <a:endParaRPr lang="zh-CN" alt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7349.00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12085.00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1564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7680.00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10700.00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4.50%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-11.46%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8017754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直线电源</a:t>
                      </a:r>
                      <a:endParaRPr lang="zh-CN" alt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1502.00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1502.00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1740.40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1740.40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15.87%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15.87%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7296161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输运线电源</a:t>
                      </a:r>
                      <a:endParaRPr lang="zh-CN" alt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881.80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881.80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881.80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881.80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9728761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阻尼环电源</a:t>
                      </a:r>
                      <a:endParaRPr lang="zh-CN" alt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313.00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5395542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负载电缆</a:t>
                      </a:r>
                      <a:endParaRPr lang="zh-CN" alt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47625.28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47625.28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57293.52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57293.52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20.30%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20.30%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1793375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DCCT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9640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3168.00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3168.00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3802.50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3802.50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20.03%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20.03%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1181484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机柜</a:t>
                      </a:r>
                      <a:endParaRPr lang="zh-CN" alt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942.00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942.00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1134.00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1134.00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20.38%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20.38%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0656415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静电</a:t>
                      </a:r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CN" alt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电磁分离器</a:t>
                      </a:r>
                      <a:endParaRPr lang="zh-CN" altLang="en-US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10160.00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10160.00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8000.00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8000.00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-21.26%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-21.26%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192747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总价（亿元）</a:t>
                      </a:r>
                      <a:endParaRPr lang="zh-CN" alt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11.76 </a:t>
                      </a:r>
                      <a:endParaRPr lang="en-US" altLang="zh-CN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14.97 </a:t>
                      </a:r>
                      <a:endParaRPr lang="en-US" altLang="zh-CN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12.46 </a:t>
                      </a:r>
                      <a:endParaRPr lang="en-US" altLang="zh-CN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14.56 </a:t>
                      </a:r>
                      <a:endParaRPr lang="en-US" altLang="zh-CN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6.02%</a:t>
                      </a:r>
                      <a:endParaRPr lang="en-US" altLang="zh-CN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-2.72%</a:t>
                      </a:r>
                      <a:endParaRPr lang="en-US" altLang="zh-CN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516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26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ja-JP" b="1" dirty="0">
                <a:latin typeface="Times New Roman" panose="02020603050405020304" pitchFamily="18" charset="0"/>
                <a:cs typeface="Times New Roman" pitchFamily="18" charset="0"/>
              </a:rPr>
              <a:t>Basic design principles for the power supplies </a:t>
            </a: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endParaRPr lang="en-GB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Modular design for power supply; Switching mode as the main topology; digital design for all power supplies</a:t>
            </a: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The digital control power supplies are split in three independent parts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power part acting as a voltage source or a current source, which is suitable for industrial design and production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transducers 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Product or Self-design)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Self-designed digital electronics control module, which performs the current regulation, diagnostics, monitoring and local/remote service . It’s standardized for all types of power supply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FA00C1EF-C2BD-C334-34DD-BBA2DCD668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265448"/>
              </p:ext>
            </p:extLst>
          </p:nvPr>
        </p:nvGraphicFramePr>
        <p:xfrm>
          <a:off x="2160000" y="3600000"/>
          <a:ext cx="2093833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2566821" imgH="1766471" progId="Visio.Drawing.11">
                  <p:embed/>
                </p:oleObj>
              </mc:Choice>
              <mc:Fallback>
                <p:oleObj name="Visio" r:id="rId2" imgW="2566821" imgH="1766471" progId="Visio.Drawing.11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FA00C1EF-C2BD-C334-34DD-BBA2DCD668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000" y="3600000"/>
                        <a:ext cx="2093833" cy="144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5AFB9D13-2970-D4EC-C8E4-973B894FA9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186514"/>
              </p:ext>
            </p:extLst>
          </p:nvPr>
        </p:nvGraphicFramePr>
        <p:xfrm>
          <a:off x="2160000" y="5040000"/>
          <a:ext cx="2094454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2566821" imgH="1766471" progId="Visio.Drawing.11">
                  <p:embed/>
                </p:oleObj>
              </mc:Choice>
              <mc:Fallback>
                <p:oleObj name="Visio" r:id="rId4" imgW="2566821" imgH="1766471" progId="Visio.Drawing.11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5AFB9D13-2970-D4EC-C8E4-973B894FA9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000" y="5040000"/>
                        <a:ext cx="2094454" cy="144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0A0D8169-1114-2074-D5C2-776ABD7A5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000" y="3600000"/>
            <a:ext cx="2517894" cy="144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FFAEC6-DA78-8F2D-83A4-E8544E375B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5040000"/>
            <a:ext cx="2520000" cy="146813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FB323AD-6A22-2743-2F58-587D025FCC1E}"/>
              </a:ext>
            </a:extLst>
          </p:cNvPr>
          <p:cNvSpPr/>
          <p:nvPr/>
        </p:nvSpPr>
        <p:spPr>
          <a:xfrm>
            <a:off x="2520000" y="6480000"/>
            <a:ext cx="14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diagram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06F7F76-1282-9D05-0BBE-E0673D6090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3600000"/>
            <a:ext cx="1409683" cy="144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B55AC8-4329-7240-C368-A473C933B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00" y="5040000"/>
            <a:ext cx="1422857" cy="1440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B5590CA-0FA2-08EF-08C6-B3EF344C9FF7}"/>
              </a:ext>
            </a:extLst>
          </p:cNvPr>
          <p:cNvSpPr/>
          <p:nvPr/>
        </p:nvSpPr>
        <p:spPr>
          <a:xfrm>
            <a:off x="5040000" y="6480000"/>
            <a:ext cx="252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DPSCM- Main board and ADC board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BEFB40D-80F9-1A25-9A0F-54491117A448}"/>
              </a:ext>
            </a:extLst>
          </p:cNvPr>
          <p:cNvSpPr/>
          <p:nvPr/>
        </p:nvSpPr>
        <p:spPr>
          <a:xfrm>
            <a:off x="8280000" y="6479999"/>
            <a:ext cx="14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Self-design DCCT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66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SMPS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: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Loss is only during switching </a:t>
            </a:r>
          </a:p>
          <a:p>
            <a:pPr marL="1080000" lvl="2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is higher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Attenuation of harmonics in the range of (tens of kHz) </a:t>
            </a:r>
          </a:p>
          <a:p>
            <a:pPr marL="1080000" lvl="2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 size considerably diminishes than its LPS counterpart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Output transformer operates at switching frequency </a:t>
            </a:r>
          </a:p>
          <a:p>
            <a:pPr marL="1080000" lvl="2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Lighter ferrite core transformer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Portability increases due to decrease in size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Disadvantages: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Increased complexity of control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Increased EMI/RFI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Expensive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3997556E-659F-AAB0-C660-E5AE43D29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00" y="1620000"/>
            <a:ext cx="5962843" cy="19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C05549D-129F-4FD7-61F6-92530F2E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000" y="3600000"/>
            <a:ext cx="6120000" cy="26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SMPS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>
            <a:grpSpLocks noChangeAspect="1"/>
          </p:cNvGrpSpPr>
          <p:nvPr/>
        </p:nvGrpSpPr>
        <p:grpSpPr bwMode="auto">
          <a:xfrm>
            <a:off x="1800000" y="1440000"/>
            <a:ext cx="8640000" cy="4706721"/>
            <a:chOff x="161972" y="1437481"/>
            <a:chExt cx="8513642" cy="4637720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755650" y="1916113"/>
              <a:ext cx="3887788" cy="48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kumimoji="1" lang="zh-CN" altLang="zh-CN" sz="2600">
                <a:latin typeface="Tahoma" pitchFamily="34" charset="0"/>
              </a:endParaRPr>
            </a:p>
          </p:txBody>
        </p:sp>
        <p:grpSp>
          <p:nvGrpSpPr>
            <p:cNvPr id="9" name="组合 10"/>
            <p:cNvGrpSpPr>
              <a:grpSpLocks/>
            </p:cNvGrpSpPr>
            <p:nvPr/>
          </p:nvGrpSpPr>
          <p:grpSpPr bwMode="auto">
            <a:xfrm>
              <a:off x="161972" y="1437481"/>
              <a:ext cx="8513642" cy="4637720"/>
              <a:chOff x="-123455" y="2386801"/>
              <a:chExt cx="8513642" cy="4637720"/>
            </a:xfrm>
          </p:grpSpPr>
          <p:sp>
            <p:nvSpPr>
              <p:cNvPr id="12" name="Line 101"/>
              <p:cNvSpPr>
                <a:spLocks noChangeShapeType="1"/>
              </p:cNvSpPr>
              <p:nvPr/>
            </p:nvSpPr>
            <p:spPr bwMode="auto">
              <a:xfrm flipH="1">
                <a:off x="2195513" y="4002877"/>
                <a:ext cx="26352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3" name="Group 5"/>
              <p:cNvGrpSpPr>
                <a:grpSpLocks/>
              </p:cNvGrpSpPr>
              <p:nvPr/>
            </p:nvGrpSpPr>
            <p:grpSpPr bwMode="auto">
              <a:xfrm>
                <a:off x="2326934" y="4152102"/>
                <a:ext cx="4180229" cy="2165350"/>
                <a:chOff x="989" y="1680"/>
                <a:chExt cx="2851" cy="1364"/>
              </a:xfrm>
            </p:grpSpPr>
            <p:sp>
              <p:nvSpPr>
                <p:cNvPr id="80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1632" y="3043"/>
                  <a:ext cx="218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1" name="Oval 7"/>
                <p:cNvSpPr>
                  <a:spLocks noChangeArrowheads="1"/>
                </p:cNvSpPr>
                <p:nvPr/>
              </p:nvSpPr>
              <p:spPr bwMode="auto">
                <a:xfrm>
                  <a:off x="3792" y="1680"/>
                  <a:ext cx="48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zh-CN" sz="1800">
                    <a:latin typeface="Comic Sans MS" pitchFamily="66" charset="0"/>
                  </a:endParaRPr>
                </a:p>
              </p:txBody>
            </p:sp>
            <p:sp>
              <p:nvSpPr>
                <p:cNvPr id="82" name="Line 8"/>
                <p:cNvSpPr>
                  <a:spLocks noChangeShapeType="1"/>
                </p:cNvSpPr>
                <p:nvPr/>
              </p:nvSpPr>
              <p:spPr bwMode="auto">
                <a:xfrm>
                  <a:off x="3822" y="1785"/>
                  <a:ext cx="0" cy="12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989" y="2783"/>
                  <a:ext cx="681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zh-CN" sz="1800">
                      <a:latin typeface="Comic Sans MS" pitchFamily="66" charset="0"/>
                    </a:rPr>
                    <a:t>I</a:t>
                  </a:r>
                  <a:r>
                    <a:rPr lang="en-GB" altLang="zh-CN" sz="1800" baseline="-25000">
                      <a:latin typeface="Comic Sans MS" pitchFamily="66" charset="0"/>
                    </a:rPr>
                    <a:t>measured</a:t>
                  </a:r>
                  <a:endParaRPr lang="en-GB" altLang="zh-CN" sz="1800">
                    <a:latin typeface="Comic Sans MS" pitchFamily="66" charset="0"/>
                  </a:endParaRPr>
                </a:p>
              </p:txBody>
            </p:sp>
          </p:grpSp>
          <p:sp>
            <p:nvSpPr>
              <p:cNvPr id="14" name="Text Box 17"/>
              <p:cNvSpPr txBox="1">
                <a:spLocks noChangeArrowheads="1"/>
              </p:cNvSpPr>
              <p:nvPr/>
            </p:nvSpPr>
            <p:spPr bwMode="auto">
              <a:xfrm>
                <a:off x="-123455" y="3408818"/>
                <a:ext cx="66556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zh-CN" sz="1800">
                    <a:latin typeface="Comic Sans MS" pitchFamily="66" charset="0"/>
                  </a:rPr>
                  <a:t>Iref</a:t>
                </a:r>
              </a:p>
            </p:txBody>
          </p:sp>
          <p:grpSp>
            <p:nvGrpSpPr>
              <p:cNvPr id="17" name="Group 97"/>
              <p:cNvGrpSpPr>
                <a:grpSpLocks/>
              </p:cNvGrpSpPr>
              <p:nvPr/>
            </p:nvGrpSpPr>
            <p:grpSpPr bwMode="auto">
              <a:xfrm>
                <a:off x="548555" y="2415378"/>
                <a:ext cx="2950774" cy="822326"/>
                <a:chOff x="636" y="600"/>
                <a:chExt cx="2014" cy="518"/>
              </a:xfrm>
            </p:grpSpPr>
            <p:sp>
              <p:nvSpPr>
                <p:cNvPr id="78" name="AutoShape 58"/>
                <p:cNvSpPr>
                  <a:spLocks/>
                </p:cNvSpPr>
                <p:nvPr/>
              </p:nvSpPr>
              <p:spPr bwMode="auto">
                <a:xfrm rot="5400000">
                  <a:off x="1293" y="302"/>
                  <a:ext cx="192" cy="1440"/>
                </a:xfrm>
                <a:prstGeom prst="leftBrace">
                  <a:avLst>
                    <a:gd name="adj1" fmla="val 62500"/>
                    <a:gd name="adj2" fmla="val 50000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zh-CN" sz="1800">
                    <a:latin typeface="Comic Sans MS" pitchFamily="66" charset="0"/>
                  </a:endParaRPr>
                </a:p>
              </p:txBody>
            </p:sp>
            <p:sp>
              <p:nvSpPr>
                <p:cNvPr id="79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636" y="600"/>
                  <a:ext cx="2014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zh-CN" sz="1400" dirty="0">
                      <a:solidFill>
                        <a:srgbClr val="FF0000"/>
                      </a:solidFill>
                      <a:latin typeface="Arial" pitchFamily="34" charset="0"/>
                    </a:rPr>
                    <a:t>Digital Current loop: 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zh-CN" sz="1400" dirty="0">
                      <a:solidFill>
                        <a:srgbClr val="FF0000"/>
                      </a:solidFill>
                      <a:latin typeface="Arial" pitchFamily="34" charset="0"/>
                    </a:rPr>
                    <a:t>promise current with high precision</a:t>
                  </a:r>
                </a:p>
              </p:txBody>
            </p:sp>
          </p:grpSp>
          <p:grpSp>
            <p:nvGrpSpPr>
              <p:cNvPr id="18" name="Group 106"/>
              <p:cNvGrpSpPr>
                <a:grpSpLocks/>
              </p:cNvGrpSpPr>
              <p:nvPr/>
            </p:nvGrpSpPr>
            <p:grpSpPr bwMode="auto">
              <a:xfrm>
                <a:off x="3310328" y="2386801"/>
                <a:ext cx="4995087" cy="833438"/>
                <a:chOff x="2520" y="582"/>
                <a:chExt cx="3408" cy="525"/>
              </a:xfrm>
            </p:grpSpPr>
            <p:sp>
              <p:nvSpPr>
                <p:cNvPr id="76" name="AutoShape 59"/>
                <p:cNvSpPr>
                  <a:spLocks/>
                </p:cNvSpPr>
                <p:nvPr/>
              </p:nvSpPr>
              <p:spPr bwMode="auto">
                <a:xfrm rot="5400000">
                  <a:off x="3408" y="27"/>
                  <a:ext cx="192" cy="1968"/>
                </a:xfrm>
                <a:prstGeom prst="leftBrace">
                  <a:avLst>
                    <a:gd name="adj1" fmla="val 85417"/>
                    <a:gd name="adj2" fmla="val 50000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zh-CN" sz="1800">
                    <a:latin typeface="Comic Sans MS" pitchFamily="66" charset="0"/>
                  </a:endParaRPr>
                </a:p>
              </p:txBody>
            </p:sp>
            <p:sp>
              <p:nvSpPr>
                <p:cNvPr id="77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2658" y="582"/>
                  <a:ext cx="3270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zh-CN" sz="1400">
                      <a:solidFill>
                        <a:srgbClr val="0000FF"/>
                      </a:solidFill>
                      <a:latin typeface="Arial" pitchFamily="34" charset="0"/>
                    </a:rPr>
                    <a:t>Voltage loop: 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zh-CN" sz="1400">
                      <a:solidFill>
                        <a:srgbClr val="0000FF"/>
                      </a:solidFill>
                      <a:latin typeface="Arial" pitchFamily="34" charset="0"/>
                    </a:rPr>
                    <a:t>ensuring low voltage ripple</a:t>
                  </a:r>
                </a:p>
              </p:txBody>
            </p:sp>
          </p:grpSp>
          <p:grpSp>
            <p:nvGrpSpPr>
              <p:cNvPr id="19" name="Group 63"/>
              <p:cNvGrpSpPr>
                <a:grpSpLocks/>
              </p:cNvGrpSpPr>
              <p:nvPr/>
            </p:nvGrpSpPr>
            <p:grpSpPr bwMode="auto">
              <a:xfrm>
                <a:off x="2427288" y="2931314"/>
                <a:ext cx="5962899" cy="2133600"/>
                <a:chOff x="1411" y="1652"/>
                <a:chExt cx="4068" cy="1344"/>
              </a:xfrm>
            </p:grpSpPr>
            <p:sp>
              <p:nvSpPr>
                <p:cNvPr id="44" name="Line 64"/>
                <p:cNvSpPr>
                  <a:spLocks noChangeShapeType="1"/>
                </p:cNvSpPr>
                <p:nvPr/>
              </p:nvSpPr>
              <p:spPr bwMode="auto">
                <a:xfrm>
                  <a:off x="1411" y="2324"/>
                  <a:ext cx="10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5" name="Line 66"/>
                <p:cNvSpPr>
                  <a:spLocks noChangeShapeType="1"/>
                </p:cNvSpPr>
                <p:nvPr/>
              </p:nvSpPr>
              <p:spPr bwMode="auto">
                <a:xfrm>
                  <a:off x="3525" y="2084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6" name="Line 67"/>
                <p:cNvSpPr>
                  <a:spLocks noChangeShapeType="1"/>
                </p:cNvSpPr>
                <p:nvPr/>
              </p:nvSpPr>
              <p:spPr bwMode="auto">
                <a:xfrm>
                  <a:off x="3525" y="2468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7" name="Line 68"/>
                <p:cNvSpPr>
                  <a:spLocks noChangeShapeType="1"/>
                </p:cNvSpPr>
                <p:nvPr/>
              </p:nvSpPr>
              <p:spPr bwMode="auto">
                <a:xfrm>
                  <a:off x="3861" y="208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8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3813" y="2132"/>
                  <a:ext cx="229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latin typeface="Comic Sans MS" pitchFamily="66" charset="0"/>
                    </a:rPr>
                    <a:t>V</a:t>
                  </a:r>
                </a:p>
              </p:txBody>
            </p:sp>
            <p:sp>
              <p:nvSpPr>
                <p:cNvPr id="49" name="Line 70"/>
                <p:cNvSpPr>
                  <a:spLocks noChangeShapeType="1"/>
                </p:cNvSpPr>
                <p:nvPr/>
              </p:nvSpPr>
              <p:spPr bwMode="auto">
                <a:xfrm>
                  <a:off x="4053" y="198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50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4053" y="1652"/>
                  <a:ext cx="212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latin typeface="Comic Sans MS" pitchFamily="66" charset="0"/>
                    </a:rPr>
                    <a:t>I</a:t>
                  </a:r>
                </a:p>
              </p:txBody>
            </p:sp>
            <p:sp>
              <p:nvSpPr>
                <p:cNvPr id="51" name="Line 72"/>
                <p:cNvSpPr>
                  <a:spLocks noChangeShapeType="1"/>
                </p:cNvSpPr>
                <p:nvPr/>
              </p:nvSpPr>
              <p:spPr bwMode="auto">
                <a:xfrm>
                  <a:off x="5205" y="227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52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5253" y="1796"/>
                  <a:ext cx="226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latin typeface="Comic Sans MS" pitchFamily="66" charset="0"/>
                    </a:rPr>
                    <a:t>B</a:t>
                  </a:r>
                </a:p>
              </p:txBody>
            </p:sp>
            <p:pic>
              <p:nvPicPr>
                <p:cNvPr id="53" name="Picture 74" descr="Kempower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63" y="1777"/>
                  <a:ext cx="1134" cy="1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4" name="Group 75"/>
                <p:cNvGrpSpPr>
                  <a:grpSpLocks/>
                </p:cNvGrpSpPr>
                <p:nvPr/>
              </p:nvGrpSpPr>
              <p:grpSpPr bwMode="auto">
                <a:xfrm>
                  <a:off x="1413" y="1923"/>
                  <a:ext cx="2640" cy="1073"/>
                  <a:chOff x="1413" y="1923"/>
                  <a:chExt cx="2640" cy="1073"/>
                </a:xfrm>
              </p:grpSpPr>
              <p:grpSp>
                <p:nvGrpSpPr>
                  <p:cNvPr id="55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1509" y="1923"/>
                    <a:ext cx="2544" cy="1073"/>
                    <a:chOff x="1509" y="1923"/>
                    <a:chExt cx="2544" cy="1073"/>
                  </a:xfrm>
                </p:grpSpPr>
                <p:grpSp>
                  <p:nvGrpSpPr>
                    <p:cNvPr id="57" name="Group 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09" y="1923"/>
                      <a:ext cx="2544" cy="1073"/>
                      <a:chOff x="1509" y="1923"/>
                      <a:chExt cx="2544" cy="1073"/>
                    </a:xfrm>
                  </p:grpSpPr>
                  <p:grpSp>
                    <p:nvGrpSpPr>
                      <p:cNvPr id="59" name="Group 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09" y="1923"/>
                        <a:ext cx="2544" cy="1073"/>
                        <a:chOff x="1509" y="1923"/>
                        <a:chExt cx="2544" cy="1073"/>
                      </a:xfrm>
                    </p:grpSpPr>
                    <p:sp>
                      <p:nvSpPr>
                        <p:cNvPr id="61" name="Line 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93" y="2324"/>
                          <a:ext cx="57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62" name="Group 8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97" y="2276"/>
                          <a:ext cx="87" cy="96"/>
                          <a:chOff x="1056" y="3168"/>
                          <a:chExt cx="87" cy="96"/>
                        </a:xfrm>
                      </p:grpSpPr>
                      <p:sp>
                        <p:nvSpPr>
                          <p:cNvPr id="73" name="Oval 8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056" y="3168"/>
                            <a:ext cx="87" cy="96"/>
                          </a:xfrm>
                          <a:prstGeom prst="ellipse">
                            <a:avLst/>
                          </a:prstGeom>
                          <a:solidFill>
                            <a:schemeClr val="bg1"/>
                          </a:solidFill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 eaLnBrk="0" hangingPunct="0">
                              <a:spcBef>
                                <a:spcPct val="20000"/>
                              </a:spcBef>
                              <a:buFont typeface="Arial" pitchFamily="34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  <a:ea typeface="宋体" pitchFamily="2" charset="-122"/>
                              </a:defRPr>
                            </a:lvl1pPr>
                            <a:lvl2pPr marL="742950" indent="-285750" eaLnBrk="0" hangingPunct="0">
                              <a:spcBef>
                                <a:spcPct val="20000"/>
                              </a:spcBef>
                              <a:buFont typeface="Arial" pitchFamily="34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  <a:ea typeface="宋体" pitchFamily="2" charset="-122"/>
                              </a:defRPr>
                            </a:lvl2pPr>
                            <a:lvl3pPr marL="1143000" indent="-228600" eaLnBrk="0" hangingPunct="0">
                              <a:spcBef>
                                <a:spcPct val="20000"/>
                              </a:spcBef>
                              <a:buFont typeface="Arial" pitchFamily="34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  <a:ea typeface="宋体" pitchFamily="2" charset="-122"/>
                              </a:defRPr>
                            </a:lvl3pPr>
                            <a:lvl4pPr marL="1600200" indent="-228600" eaLnBrk="0" hangingPunct="0">
                              <a:spcBef>
                                <a:spcPct val="20000"/>
                              </a:spcBef>
                              <a:buFont typeface="Arial" pitchFamily="34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  <a:ea typeface="宋体" pitchFamily="2" charset="-122"/>
                              </a:defRPr>
                            </a:lvl4pPr>
                            <a:lvl5pPr marL="2057400" indent="-228600" eaLnBrk="0" hangingPunct="0">
                              <a:spcBef>
                                <a:spcPct val="20000"/>
                              </a:spcBef>
                              <a:buFont typeface="Arial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  <a:ea typeface="宋体" pitchFamily="2" charset="-122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  <a:ea typeface="宋体" pitchFamily="2" charset="-122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  <a:ea typeface="宋体" pitchFamily="2" charset="-122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  <a:ea typeface="宋体" pitchFamily="2" charset="-122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pitchFamily="34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  <a:ea typeface="宋体" pitchFamily="2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fr-FR" altLang="zh-CN" sz="1800"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74" name="Line 8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1071" y="3182"/>
                            <a:ext cx="55" cy="70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75" name="Line 8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1070" y="3182"/>
                            <a:ext cx="55" cy="70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63" name="Group 8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845" y="2324"/>
                          <a:ext cx="2208" cy="672"/>
                          <a:chOff x="1920" y="1584"/>
                          <a:chExt cx="2208" cy="672"/>
                        </a:xfrm>
                      </p:grpSpPr>
                      <p:sp>
                        <p:nvSpPr>
                          <p:cNvPr id="66" name="Line 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920" y="1632"/>
                            <a:ext cx="0" cy="62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 type="triangle" w="med" len="med"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" name="Line 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920" y="2256"/>
                            <a:ext cx="21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grpSp>
                        <p:nvGrpSpPr>
                          <p:cNvPr id="68" name="Group 8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080" y="1584"/>
                            <a:ext cx="48" cy="672"/>
                            <a:chOff x="4080" y="1584"/>
                            <a:chExt cx="48" cy="672"/>
                          </a:xfrm>
                        </p:grpSpPr>
                        <p:sp>
                          <p:nvSpPr>
                            <p:cNvPr id="69" name="Line 88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V="1">
                              <a:off x="4080" y="1776"/>
                              <a:ext cx="0" cy="48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70" name="Line 89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4080" y="1776"/>
                              <a:ext cx="48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71" name="Line 90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V="1">
                              <a:off x="4128" y="1680"/>
                              <a:ext cx="0" cy="96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72" name="Line 91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V="1">
                              <a:off x="4080" y="1584"/>
                              <a:ext cx="0" cy="96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64" name="Text Box 9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09" y="1923"/>
                          <a:ext cx="509" cy="2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lvl1pPr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en-US" altLang="zh-CN" sz="2000">
                              <a:latin typeface="Comic Sans MS" pitchFamily="66" charset="0"/>
                            </a:rPr>
                            <a:t>Vref</a:t>
                          </a:r>
                        </a:p>
                      </p:txBody>
                    </p:sp>
                    <p:sp>
                      <p:nvSpPr>
                        <p:cNvPr id="65" name="Text Box 9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45" y="2372"/>
                          <a:ext cx="384" cy="2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en-US" altLang="zh-CN" sz="1800">
                              <a:latin typeface="Comic Sans MS" pitchFamily="66" charset="0"/>
                            </a:rPr>
                            <a:t>e</a:t>
                          </a:r>
                          <a:r>
                            <a:rPr lang="en-US" altLang="zh-CN" sz="1800" baseline="-25000">
                              <a:latin typeface="Comic Sans MS" pitchFamily="66" charset="0"/>
                            </a:rPr>
                            <a:t>V</a:t>
                          </a:r>
                          <a:endParaRPr lang="en-US" altLang="zh-CN" sz="1800">
                            <a:latin typeface="Comic Sans MS" pitchFamily="66" charset="0"/>
                          </a:endParaRPr>
                        </a:p>
                      </p:txBody>
                    </p:sp>
                  </p:grpSp>
                  <p:sp>
                    <p:nvSpPr>
                      <p:cNvPr id="60" name="Rectangle 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7" y="2228"/>
                        <a:ext cx="288" cy="19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zh-CN" sz="1600">
                            <a:latin typeface="Comic Sans MS" pitchFamily="66" charset="0"/>
                          </a:rPr>
                          <a:t>G(s)</a:t>
                        </a:r>
                        <a:endParaRPr lang="en-US" altLang="zh-CN" sz="1800">
                          <a:latin typeface="Comic Sans MS" pitchFamily="66" charset="0"/>
                        </a:endParaRPr>
                      </a:p>
                    </p:txBody>
                  </p:sp>
                </p:grpSp>
                <p:sp>
                  <p:nvSpPr>
                    <p:cNvPr id="58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05" y="2420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56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413" y="2322"/>
                    <a:ext cx="37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0" name="Group 107"/>
              <p:cNvGrpSpPr>
                <a:grpSpLocks/>
              </p:cNvGrpSpPr>
              <p:nvPr/>
            </p:nvGrpSpPr>
            <p:grpSpPr bwMode="auto">
              <a:xfrm>
                <a:off x="244476" y="3542502"/>
                <a:ext cx="3025775" cy="2771775"/>
                <a:chOff x="429" y="1310"/>
                <a:chExt cx="2064" cy="1746"/>
              </a:xfrm>
            </p:grpSpPr>
            <p:grpSp>
              <p:nvGrpSpPr>
                <p:cNvPr id="23" name="Group 105"/>
                <p:cNvGrpSpPr>
                  <a:grpSpLocks/>
                </p:cNvGrpSpPr>
                <p:nvPr/>
              </p:nvGrpSpPr>
              <p:grpSpPr bwMode="auto">
                <a:xfrm>
                  <a:off x="429" y="1310"/>
                  <a:ext cx="2064" cy="1746"/>
                  <a:chOff x="429" y="1310"/>
                  <a:chExt cx="2064" cy="1746"/>
                </a:xfrm>
              </p:grpSpPr>
              <p:grpSp>
                <p:nvGrpSpPr>
                  <p:cNvPr id="25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429" y="1310"/>
                    <a:ext cx="1356" cy="643"/>
                    <a:chOff x="429" y="1310"/>
                    <a:chExt cx="1356" cy="643"/>
                  </a:xfrm>
                </p:grpSpPr>
                <p:sp>
                  <p:nvSpPr>
                    <p:cNvPr id="29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7" y="1310"/>
                      <a:ext cx="269" cy="2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GB" altLang="zh-CN" sz="1800">
                          <a:latin typeface="Comic Sans MS" pitchFamily="66" charset="0"/>
                        </a:rPr>
                        <a:t>e</a:t>
                      </a:r>
                      <a:r>
                        <a:rPr lang="en-GB" altLang="zh-CN" sz="1800" baseline="-25000">
                          <a:latin typeface="Comic Sans MS" pitchFamily="66" charset="0"/>
                        </a:rPr>
                        <a:t>I</a:t>
                      </a:r>
                      <a:endParaRPr lang="en-GB" altLang="zh-CN" sz="1800"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32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1" y="1358"/>
                      <a:ext cx="201" cy="2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GB" altLang="zh-CN" sz="1800">
                          <a:latin typeface="Comic Sans MS" pitchFamily="66" charset="0"/>
                        </a:rPr>
                        <a:t>+</a:t>
                      </a:r>
                    </a:p>
                  </p:txBody>
                </p:sp>
                <p:grpSp>
                  <p:nvGrpSpPr>
                    <p:cNvPr id="34" name="Group 1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9" y="1454"/>
                      <a:ext cx="1356" cy="499"/>
                      <a:chOff x="429" y="1454"/>
                      <a:chExt cx="1356" cy="499"/>
                    </a:xfrm>
                  </p:grpSpPr>
                  <p:sp>
                    <p:nvSpPr>
                      <p:cNvPr id="35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45" y="1454"/>
                        <a:ext cx="540" cy="2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GB" altLang="zh-CN" sz="1800">
                            <a:latin typeface="Comic Sans MS" pitchFamily="66" charset="0"/>
                          </a:rPr>
                          <a:t>Reg.</a:t>
                        </a:r>
                      </a:p>
                    </p:txBody>
                  </p:sp>
                  <p:grpSp>
                    <p:nvGrpSpPr>
                      <p:cNvPr id="36" name="Group 2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813" y="1550"/>
                        <a:ext cx="87" cy="96"/>
                        <a:chOff x="1056" y="3168"/>
                        <a:chExt cx="87" cy="96"/>
                      </a:xfrm>
                    </p:grpSpPr>
                    <p:sp>
                      <p:nvSpPr>
                        <p:cNvPr id="41" name="Oval 2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056" y="3168"/>
                          <a:ext cx="87" cy="96"/>
                        </a:xfrm>
                        <a:prstGeom prst="ellipse">
                          <a:avLst/>
                        </a:pr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  <a:ea typeface="宋体" pitchFamily="2" charset="-122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zh-CN" sz="1800">
                            <a:latin typeface="Comic Sans MS" pitchFamily="66" charset="0"/>
                          </a:endParaRPr>
                        </a:p>
                      </p:txBody>
                    </p:sp>
                    <p:sp>
                      <p:nvSpPr>
                        <p:cNvPr id="42" name="Line 2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1071" y="3182"/>
                          <a:ext cx="55" cy="7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3" name="Line 2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1070" y="3182"/>
                          <a:ext cx="55" cy="7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37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9" y="1598"/>
                        <a:ext cx="38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8" name="Line 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09" y="1598"/>
                        <a:ext cx="33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9" name="Text Box 3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331" y="1720"/>
                        <a:ext cx="421" cy="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GB" altLang="zh-CN" sz="1800">
                            <a:latin typeface="Comic Sans MS" pitchFamily="66" charset="0"/>
                          </a:rPr>
                          <a:t>F(z)</a:t>
                        </a:r>
                      </a:p>
                    </p:txBody>
                  </p:sp>
                  <p:sp>
                    <p:nvSpPr>
                      <p:cNvPr id="40" name="Text Box 3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7" y="1598"/>
                        <a:ext cx="192" cy="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pitchFamily="2" charset="-122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GB" altLang="zh-CN" sz="1800">
                            <a:latin typeface="Comic Sans MS" pitchFamily="66" charset="0"/>
                          </a:rPr>
                          <a:t>-</a:t>
                        </a:r>
                      </a:p>
                    </p:txBody>
                  </p:sp>
                </p:grpSp>
              </p:grpSp>
              <p:grpSp>
                <p:nvGrpSpPr>
                  <p:cNvPr id="26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855" y="1646"/>
                    <a:ext cx="1638" cy="1410"/>
                    <a:chOff x="855" y="1646"/>
                    <a:chExt cx="1638" cy="1410"/>
                  </a:xfrm>
                </p:grpSpPr>
                <p:sp>
                  <p:nvSpPr>
                    <p:cNvPr id="27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1" y="1646"/>
                      <a:ext cx="0" cy="141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8" name="Line 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855" y="3056"/>
                      <a:ext cx="163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24" name="AutoShape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1896" y="1527"/>
                  <a:ext cx="311" cy="132"/>
                </a:xfrm>
                <a:prstGeom prst="homePlate">
                  <a:avLst>
                    <a:gd name="adj" fmla="val 58902"/>
                  </a:avLst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zh-CN" sz="1200">
                      <a:solidFill>
                        <a:srgbClr val="FFFF00"/>
                      </a:solidFill>
                      <a:latin typeface="Comic Sans MS" pitchFamily="66" charset="0"/>
                    </a:rPr>
                    <a:t>DAC</a:t>
                  </a:r>
                  <a:endParaRPr lang="en-GB" altLang="zh-CN" sz="1800">
                    <a:solidFill>
                      <a:srgbClr val="FFFF00"/>
                    </a:solidFill>
                    <a:latin typeface="Comic Sans MS" pitchFamily="66" charset="0"/>
                  </a:endParaRPr>
                </a:p>
              </p:txBody>
            </p:sp>
          </p:grp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9890" y="3137325"/>
                <a:ext cx="1123107" cy="17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" descr="\\cern.ch\dfs\Departments\TE\Groups\EPC\Sections\HPM\Photos\DCCTs\4 to 13kA DCCTs in Power Converters\P101000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8713" y="5318121"/>
                <a:ext cx="1279800" cy="17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1639" y="4911404"/>
              <a:ext cx="932023" cy="75734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1135" y="2758461"/>
              <a:ext cx="982832" cy="82243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72793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High power supply - topology</a:t>
            </a: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Module: three-phase uncontrolled rectifier + H-bridge high-frequency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inverter+high-frequency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rectifier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AAF1A3E-3316-4201-8FEF-F22781B4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0" y="1979989"/>
            <a:ext cx="6480000" cy="42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09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High power supply - topology</a:t>
            </a: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front dc source of power supply consists of two 12-phase diode rectifier circuits connected in series to form an equivalent 24 - phase power rectifier circuit. In the output part of the power supply, 6 groups of BUCK circuits are used in parallel to form stable current output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000" y="2520000"/>
            <a:ext cx="7200000" cy="382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1762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Medium power supply - topology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Three-phase uncontrolled rectifier + single H-bridge inverter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type of the H-bridge switch tube: IGBT or MOSFET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Medium power supply - Closed-loop control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reduce voltage ripple, it is recommended to adopt three - loop control structure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Outer loop: digital current loop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Middle loop: voltage loop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Inner loop: peak current loop of primary side of high-frequency transformer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peak current loop is used to improve the dynamic response of power supply and restrain the fluctuation of the grid </a:t>
            </a: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73F6B052-27C1-6661-3A40-AEB9C9992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0" y="2160000"/>
            <a:ext cx="6480000" cy="204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59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Medium power supply - prototype</a:t>
            </a:r>
            <a:endParaRPr lang="zh-CN" altLang="en-US" b="1" kern="0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kern="0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187AB9BA-F822-F5DC-DF9F-E502DD99B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20000" y="720000"/>
            <a:ext cx="269909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83C023C-E66E-A039-1C09-2290F7C14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0000" y="720000"/>
            <a:ext cx="26997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C6EB3C9-DBE0-526D-FBEA-6508CCA8899C}"/>
              </a:ext>
            </a:extLst>
          </p:cNvPr>
          <p:cNvSpPr/>
          <p:nvPr/>
        </p:nvSpPr>
        <p:spPr>
          <a:xfrm>
            <a:off x="3239999" y="3852000"/>
            <a:ext cx="108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itchFamily="18" charset="0"/>
              </a:rPr>
              <a:t>IGBT scheme</a:t>
            </a:r>
            <a:endParaRPr lang="zh-CN" altLang="en-US" sz="12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4E0D496-0133-D94B-551D-CB42C7E51A4A}"/>
              </a:ext>
            </a:extLst>
          </p:cNvPr>
          <p:cNvSpPr/>
          <p:nvPr/>
        </p:nvSpPr>
        <p:spPr>
          <a:xfrm>
            <a:off x="7200000" y="3852000"/>
            <a:ext cx="216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1012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Dual-module MOSFET scheme</a:t>
            </a:r>
            <a:endParaRPr lang="zh-CN" altLang="en-US" sz="1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44B2CE4-C9C6-AC0B-27FE-D6AAB79F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000" y="4140000"/>
            <a:ext cx="3600000" cy="25559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9A3A765-40BB-BA48-8F68-DFEAEF95A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000" y="4140000"/>
            <a:ext cx="3852344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02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Low power supply - topology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power supply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DC source + full bridge inverter </a:t>
            </a: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bipolar power supply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Single-phase uncontrolled rectifier + phase shift full bridge inverter</a:t>
            </a:r>
          </a:p>
          <a:p>
            <a:pPr marL="54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None/>
              <a:defRPr/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75A05F9F-178B-A864-FA49-0E45F26E6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980000"/>
            <a:ext cx="5760000" cy="15813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68720F6-82AE-C359-271D-F1BBDAAC4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00" y="4680000"/>
            <a:ext cx="5760000" cy="1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2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b="1" kern="0" dirty="0">
                <a:latin typeface="Times New Roman" pitchFamily="18" charset="0"/>
                <a:ea typeface="+mn-ea"/>
                <a:cs typeface="Times New Roman" pitchFamily="18" charset="0"/>
              </a:rPr>
              <a:t>Content</a:t>
            </a: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Magnet power supply system design for CEPC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 TDR )</a:t>
            </a:r>
          </a:p>
          <a:p>
            <a:pPr marL="358775" lvl="1" indent="-3587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Power supply R&amp;D </a:t>
            </a:r>
          </a:p>
          <a:p>
            <a:pPr marL="358775" lvl="1" indent="-3587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Summary</a:t>
            </a:r>
            <a:endParaRPr lang="zh-CN" altLang="en-US" sz="1800" dirty="0">
              <a:latin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176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Low power supply - topology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 power supplies share one chassis;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 in one chassis share one digital controller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effective with respect of chassis and digital controller, and space savings.</a:t>
            </a:r>
            <a:endParaRPr lang="zh-CN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C1F31ACA-D4D3-DF74-4597-DD7048D6A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0" y="2340000"/>
            <a:ext cx="2653043" cy="216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7C9CD9-8A14-B7E7-0282-D600D721E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00" y="4680000"/>
            <a:ext cx="235258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0E1E1FB-2CE9-49FA-D5AA-BB5789122B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4680001"/>
            <a:ext cx="4320000" cy="19625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8C26D0D-F143-38F9-B0D9-2493617022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2340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92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Booster Power Supply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7B7D6421-DFFB-B478-CC9D-59698A8A7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0000" y="3600000"/>
            <a:ext cx="360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magnetic field cycle waveform for  CEPC booster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BBE4F6B-93B3-32B3-8BAD-EC1AF180F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440000"/>
            <a:ext cx="7200000" cy="1939130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36649A12-4429-7EF3-FA47-C68DC0FEE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891299"/>
              </p:ext>
            </p:extLst>
          </p:nvPr>
        </p:nvGraphicFramePr>
        <p:xfrm>
          <a:off x="2880000" y="3960001"/>
          <a:ext cx="5778225" cy="250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7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8450">
                <a:tc>
                  <a:txBody>
                    <a:bodyPr/>
                    <a:lstStyle/>
                    <a:p>
                      <a:pPr marL="0" marR="0" lvl="0" indent="117475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CEPC        </a:t>
                      </a:r>
                      <a:endParaRPr kumimoji="0" lang="zh-CN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HEPS</a:t>
                      </a:r>
                      <a:endParaRPr kumimoji="0" lang="zh-CN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805">
                <a:tc>
                  <a:txBody>
                    <a:bodyPr/>
                    <a:lstStyle/>
                    <a:p>
                      <a:pPr marL="0" marR="0" lvl="0" indent="117475" algn="l" defTabSz="914400" rtl="0" eaLnBrk="1" fontAlgn="ctr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400" b="1" kern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Output Rating    </a:t>
                      </a:r>
                      <a:endParaRPr lang="zh-CN" altLang="zh-CN" sz="1400" b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520A/890V</a:t>
                      </a: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900A/900V</a:t>
                      </a:r>
                    </a:p>
                  </a:txBody>
                  <a:tcPr marL="72000" marR="36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805">
                <a:tc>
                  <a:txBody>
                    <a:bodyPr/>
                    <a:lstStyle/>
                    <a:p>
                      <a:pPr marL="0" marR="0" lvl="0" indent="117475" algn="l" defTabSz="914400" rtl="0" eaLnBrk="1" fontAlgn="ctr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400" b="1" kern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Stability</a:t>
                      </a:r>
                      <a:endParaRPr lang="en-US" sz="1400" b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</a:t>
                      </a: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300ppm</a:t>
                      </a:r>
                    </a:p>
                  </a:txBody>
                  <a:tcPr marL="72000" marR="3600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805">
                <a:tc>
                  <a:txBody>
                    <a:bodyPr/>
                    <a:lstStyle/>
                    <a:p>
                      <a:pPr marL="0" marR="0" lvl="0" indent="117475" algn="l" defTabSz="914400" rtl="0" eaLnBrk="1" fontAlgn="ctr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400" b="1" kern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Repetitive frequency </a:t>
                      </a:r>
                      <a:endParaRPr lang="en-US" sz="1400" b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0.08Hz</a:t>
                      </a: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1Hz</a:t>
                      </a:r>
                    </a:p>
                  </a:txBody>
                  <a:tcPr marL="72000" marR="360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805">
                <a:tc>
                  <a:txBody>
                    <a:bodyPr/>
                    <a:lstStyle/>
                    <a:p>
                      <a:pPr marL="0" marR="0" lvl="0" indent="117475" algn="l" defTabSz="914400" rtl="0" eaLnBrk="1" fontAlgn="ctr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400" b="1" kern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Stability</a:t>
                      </a:r>
                      <a:endParaRPr lang="en-US" sz="1400" b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</a:t>
                      </a: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</a:t>
                      </a:r>
                    </a:p>
                  </a:txBody>
                  <a:tcPr marL="72000" marR="3600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805">
                <a:tc>
                  <a:txBody>
                    <a:bodyPr/>
                    <a:lstStyle/>
                    <a:p>
                      <a:pPr marL="0" marR="0" lvl="0" indent="117475" algn="l" defTabSz="914400" rtl="0" eaLnBrk="1" fontAlgn="ctr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400" b="1" kern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2"/>
                          <a:cs typeface="Times New Roman" panose="02020603050405020304" pitchFamily="18" charset="0"/>
                        </a:rPr>
                        <a:t>tracking error </a:t>
                      </a:r>
                      <a:endParaRPr lang="en-US" sz="1400" b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0.09%</a:t>
                      </a:r>
                    </a:p>
                  </a:txBody>
                  <a:tcPr marL="72000" marR="36000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A17001F3-71E0-258E-68F5-2B8E8563E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0" y="1260000"/>
            <a:ext cx="3600000" cy="22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86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Booster Power Supply - topology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AC-DC-AC structure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Front stage rectifier circuit: diode rectifier + Booster.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Output stage is the two-quadrant chopper,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 power control circuit is used to reduce the fluctuation of input power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GB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01B21704-FC60-4842-8D1D-D50076BDA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3240001"/>
            <a:ext cx="6480000" cy="23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66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Booster Power Supply - topology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Mature Multi – module series technology is adopted for high voltage output</a:t>
            </a:r>
            <a:endParaRPr lang="en-GB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0EBE2F62-4CBB-BC70-1601-662A3B0FF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0" y="1800000"/>
            <a:ext cx="7200000" cy="47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5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Booster Power Supply-topology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Output control and Stagger-phase PWM generator circuit </a:t>
            </a: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B0D11F59-2E97-88EA-0B8F-D363EFD7F0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836184"/>
              </p:ext>
            </p:extLst>
          </p:nvPr>
        </p:nvGraphicFramePr>
        <p:xfrm>
          <a:off x="3960000" y="1620000"/>
          <a:ext cx="3859201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3818340" imgH="4997121" progId="Visio.Drawing.11">
                  <p:embed/>
                </p:oleObj>
              </mc:Choice>
              <mc:Fallback>
                <p:oleObj name="Visio" r:id="rId2" imgW="3818340" imgH="4997121" progId="Visio.Drawing.11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B0D11F59-2E97-88EA-0B8F-D363EFD7F0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000" y="1620000"/>
                        <a:ext cx="3859201" cy="504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8287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Booster Power Supply - topology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Simulation</a:t>
            </a: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1A21E28F-76CA-4B20-E6A4-592ED584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1439999"/>
            <a:ext cx="4320000" cy="237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361939B-2504-6BB1-CDBC-E82EE31F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99" y="3959999"/>
            <a:ext cx="4320000" cy="25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76982E0-CF13-26C5-3EF3-A33EA1C3B83D}"/>
              </a:ext>
            </a:extLst>
          </p:cNvPr>
          <p:cNvSpPr/>
          <p:nvPr/>
        </p:nvSpPr>
        <p:spPr>
          <a:xfrm>
            <a:off x="6660000" y="6480000"/>
            <a:ext cx="288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current and tracking error waveform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D04ED14-C98A-5256-2E4C-B0B5D7047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1620000"/>
            <a:ext cx="3960000" cy="48014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A666015-239A-CF7D-B74C-127C81A6B226}"/>
              </a:ext>
            </a:extLst>
          </p:cNvPr>
          <p:cNvSpPr txBox="1"/>
          <p:nvPr/>
        </p:nvSpPr>
        <p:spPr>
          <a:xfrm>
            <a:off x="2700000" y="6479999"/>
            <a:ext cx="2160000" cy="28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stage simulation circuit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26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Booster Power Supply - prototype</a:t>
            </a:r>
            <a:endParaRPr lang="zh-CN" altLang="en-US" b="1" kern="0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4E8CA0B-ABE0-62FF-C83F-29A6A87CF625}"/>
              </a:ext>
            </a:extLst>
          </p:cNvPr>
          <p:cNvSpPr txBox="1">
            <a:spLocks/>
          </p:cNvSpPr>
          <p:nvPr/>
        </p:nvSpPr>
        <p:spPr>
          <a:xfrm>
            <a:off x="1864950" y="948600"/>
            <a:ext cx="8280000" cy="540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None/>
              <a:defRPr/>
            </a:pPr>
            <a:endParaRPr lang="en-GB" altLang="zh-CN" sz="1800" dirty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>
              <a:latin typeface="Times New Roman" pitchFamily="18" charset="0"/>
            </a:endParaRPr>
          </a:p>
          <a:p>
            <a:pPr marL="609600" indent="-609600" eaLnBrk="1" hangingPunct="1">
              <a:buNone/>
              <a:defRPr/>
            </a:pPr>
            <a:endParaRPr lang="zh-CN" altLang="en-US" sz="1800" dirty="0">
              <a:latin typeface="Times New Roman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D6E068B-B952-F54C-9D48-11A418318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0" y="1080000"/>
            <a:ext cx="5394718" cy="144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886E140-9218-DB74-DA58-7533C114F7B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00000" y="2520000"/>
            <a:ext cx="5135468" cy="1080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7E1D030-324A-621B-7A9F-227CDC0D24E3}"/>
              </a:ext>
            </a:extLst>
          </p:cNvPr>
          <p:cNvSpPr/>
          <p:nvPr/>
        </p:nvSpPr>
        <p:spPr>
          <a:xfrm>
            <a:off x="7200000" y="6300000"/>
            <a:ext cx="180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tracking waveform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79E2BCA-7C2A-CE7E-9829-F69C3E77A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260000"/>
            <a:ext cx="2160000" cy="2880000"/>
          </a:xfrm>
          <a:prstGeom prst="rect">
            <a:avLst/>
          </a:prstGeom>
        </p:spPr>
      </p:pic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609035F0-8B5A-1F79-7F71-159B002389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660842"/>
              </p:ext>
            </p:extLst>
          </p:nvPr>
        </p:nvGraphicFramePr>
        <p:xfrm>
          <a:off x="5760000" y="3960000"/>
          <a:ext cx="5040000" cy="232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607136" imgH="2591063" progId="Visio.Drawing.15">
                  <p:embed/>
                </p:oleObj>
              </mc:Choice>
              <mc:Fallback>
                <p:oleObj r:id="rId5" imgW="5607136" imgH="2591063" progId="Visio.Drawing.15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609035F0-8B5A-1F79-7F71-159B002389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0000" y="3960000"/>
                        <a:ext cx="5040000" cy="23274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:a16="http://schemas.microsoft.com/office/drawing/2014/main" id="{90B6CB9F-78BA-95DE-03FB-9B9456EF5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50" y="4368601"/>
            <a:ext cx="2376000" cy="2406591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2EB9EA5-41A7-81F2-B784-471E9C23AAE3}"/>
              </a:ext>
            </a:extLst>
          </p:cNvPr>
          <p:cNvSpPr/>
          <p:nvPr/>
        </p:nvSpPr>
        <p:spPr>
          <a:xfrm>
            <a:off x="3240000" y="6480000"/>
            <a:ext cx="32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formal power supply of HEPS booster magnet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AD62DB5-9D09-F0E5-36DE-8D64876EADF8}"/>
              </a:ext>
            </a:extLst>
          </p:cNvPr>
          <p:cNvSpPr/>
          <p:nvPr/>
        </p:nvSpPr>
        <p:spPr>
          <a:xfrm>
            <a:off x="2340000" y="4139999"/>
            <a:ext cx="252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for HEPS magnet Measuring</a:t>
            </a:r>
            <a:r>
              <a:rPr lang="en-US" altLang="zh-CN" sz="1200" dirty="0"/>
              <a:t> </a:t>
            </a:r>
            <a:endParaRPr lang="zh-CN" altLang="en-US" sz="12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2EB9EA5-41A7-81F2-B784-471E9C23AAE3}"/>
              </a:ext>
            </a:extLst>
          </p:cNvPr>
          <p:cNvSpPr/>
          <p:nvPr/>
        </p:nvSpPr>
        <p:spPr>
          <a:xfrm>
            <a:off x="6840000" y="3600000"/>
            <a:ext cx="252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stability meets the requirements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63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b="1" dirty="0">
                <a:latin typeface="Times New Roman" pitchFamily="18" charset="0"/>
                <a:cs typeface="Times New Roman" pitchFamily="18" charset="0"/>
              </a:rPr>
              <a:t>Digital Power Supply Control Module (DPSCM)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SOPC FPGA</a:t>
            </a:r>
            <a:r>
              <a:rPr lang="zh-CN" altLang="en-US" sz="1800" dirty="0">
                <a:latin typeface="Times New Roman" panose="02020603050405020304" pitchFamily="18" charset="0"/>
                <a:cs typeface="Times New Roman" pitchFamily="18" charset="0"/>
              </a:rPr>
              <a:t>：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 System On a Programmable Chip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All algorithms and peripherals control entirely implemented in one FPGA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6">
            <a:extLst>
              <a:ext uri="{FF2B5EF4-FFF2-40B4-BE49-F238E27FC236}">
                <a16:creationId xmlns:a16="http://schemas.microsoft.com/office/drawing/2014/main" id="{4C882DF8-F9D9-768E-CE9F-950F4D00DB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2665" y="2332974"/>
          <a:ext cx="3361955" cy="3805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3574949" imgH="4044019" progId="Visio.Drawing.11">
                  <p:embed/>
                </p:oleObj>
              </mc:Choice>
              <mc:Fallback>
                <p:oleObj name="Visio" r:id="rId2" imgW="3574949" imgH="4044019" progId="Visio.Drawing.11">
                  <p:embed/>
                  <p:pic>
                    <p:nvPicPr>
                      <p:cNvPr id="10" name="Object 6">
                        <a:extLst>
                          <a:ext uri="{FF2B5EF4-FFF2-40B4-BE49-F238E27FC236}">
                            <a16:creationId xmlns:a16="http://schemas.microsoft.com/office/drawing/2014/main" id="{4C882DF8-F9D9-768E-CE9F-950F4D00DB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665" y="2332974"/>
                        <a:ext cx="3361955" cy="3805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">
            <a:extLst>
              <a:ext uri="{FF2B5EF4-FFF2-40B4-BE49-F238E27FC236}">
                <a16:creationId xmlns:a16="http://schemas.microsoft.com/office/drawing/2014/main" id="{C412214C-7244-9604-B60F-B93EAD866BE9}"/>
              </a:ext>
            </a:extLst>
          </p:cNvPr>
          <p:cNvGrpSpPr>
            <a:grpSpLocks/>
          </p:cNvGrpSpPr>
          <p:nvPr/>
        </p:nvGrpSpPr>
        <p:grpSpPr bwMode="auto">
          <a:xfrm>
            <a:off x="1631505" y="2633392"/>
            <a:ext cx="5400675" cy="3739753"/>
            <a:chOff x="768" y="912"/>
            <a:chExt cx="4096" cy="3408"/>
          </a:xfrm>
        </p:grpSpPr>
        <p:pic>
          <p:nvPicPr>
            <p:cNvPr id="24" name="Picture 3" descr="VXG4-BLOCK-DIAGRAM">
              <a:extLst>
                <a:ext uri="{FF2B5EF4-FFF2-40B4-BE49-F238E27FC236}">
                  <a16:creationId xmlns:a16="http://schemas.microsoft.com/office/drawing/2014/main" id="{646E3961-ACCE-EA2C-FD3A-75ED33256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976"/>
              <a:ext cx="4096" cy="3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DA096A86-BB22-4DB5-95F2-30FEF69CB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912"/>
              <a:ext cx="91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algn="l" eaLnBrk="1" hangingPunct="1"/>
              <a:endParaRPr kumimoji="1" lang="zh-CN" altLang="en-US" sz="1950" b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70957BB1-A84E-011C-8B14-90A9325A9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912"/>
              <a:ext cx="91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algn="l" eaLnBrk="1" hangingPunct="1"/>
              <a:endParaRPr kumimoji="1" lang="zh-CN" altLang="en-US" sz="1950" b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CC646466-D467-A17F-2840-34EFCD904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344"/>
              <a:ext cx="3504" cy="2160"/>
            </a:xfrm>
            <a:prstGeom prst="rect">
              <a:avLst/>
            </a:prstGeom>
            <a:solidFill>
              <a:srgbClr val="009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algn="l" eaLnBrk="1" hangingPunct="1"/>
              <a:endParaRPr kumimoji="1" lang="zh-CN" altLang="en-US" sz="1950" b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Rectangle 7">
              <a:extLst>
                <a:ext uri="{FF2B5EF4-FFF2-40B4-BE49-F238E27FC236}">
                  <a16:creationId xmlns:a16="http://schemas.microsoft.com/office/drawing/2014/main" id="{E47C4812-3870-2526-6DD8-D5E60C117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056"/>
              <a:ext cx="52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algn="l" eaLnBrk="1" hangingPunct="1"/>
              <a:endParaRPr kumimoji="1" lang="zh-CN" altLang="en-US" sz="1950" b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18427746-4220-3B69-C782-5252BE861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408"/>
              <a:ext cx="3360" cy="336"/>
            </a:xfrm>
            <a:prstGeom prst="rect">
              <a:avLst/>
            </a:prstGeom>
            <a:solidFill>
              <a:srgbClr val="009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algn="l" eaLnBrk="1" hangingPunct="1"/>
              <a:endParaRPr kumimoji="1" lang="zh-CN" altLang="en-US" sz="1950" b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2" name="Group 9">
            <a:extLst>
              <a:ext uri="{FF2B5EF4-FFF2-40B4-BE49-F238E27FC236}">
                <a16:creationId xmlns:a16="http://schemas.microsoft.com/office/drawing/2014/main" id="{9FF27062-94F3-8EC9-C0B4-201A6B0F38D1}"/>
              </a:ext>
            </a:extLst>
          </p:cNvPr>
          <p:cNvGrpSpPr>
            <a:grpSpLocks/>
          </p:cNvGrpSpPr>
          <p:nvPr/>
        </p:nvGrpSpPr>
        <p:grpSpPr bwMode="auto">
          <a:xfrm>
            <a:off x="5474842" y="2944143"/>
            <a:ext cx="1085850" cy="1314450"/>
            <a:chOff x="3840" y="857"/>
            <a:chExt cx="912" cy="1104"/>
          </a:xfrm>
        </p:grpSpPr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id="{6EBBBF36-7959-C274-87EE-86377C6803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857"/>
              <a:ext cx="912" cy="528"/>
              <a:chOff x="3714" y="960"/>
              <a:chExt cx="912" cy="528"/>
            </a:xfrm>
          </p:grpSpPr>
          <p:sp>
            <p:nvSpPr>
              <p:cNvPr id="38" name="AutoShape 11">
                <a:extLst>
                  <a:ext uri="{FF2B5EF4-FFF2-40B4-BE49-F238E27FC236}">
                    <a16:creationId xmlns:a16="http://schemas.microsoft.com/office/drawing/2014/main" id="{606DA6C4-7D3C-CB16-C983-45260284B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3714" y="960"/>
                <a:ext cx="912" cy="528"/>
              </a:xfrm>
              <a:prstGeom prst="bevel">
                <a:avLst>
                  <a:gd name="adj" fmla="val 8148"/>
                </a:avLst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350">
                  <a:cs typeface="Arial" charset="0"/>
                </a:endParaRPr>
              </a:p>
            </p:txBody>
          </p:sp>
          <p:sp>
            <p:nvSpPr>
              <p:cNvPr id="39" name="Rectangle 12">
                <a:extLst>
                  <a:ext uri="{FF2B5EF4-FFF2-40B4-BE49-F238E27FC236}">
                    <a16:creationId xmlns:a16="http://schemas.microsoft.com/office/drawing/2014/main" id="{740C6759-E0AB-F598-765C-FA113AFFD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4" y="1032"/>
                <a:ext cx="67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1pPr>
                <a:lvl2pPr marL="742950" indent="-28575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2pPr>
                <a:lvl3pPr marL="11430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3pPr>
                <a:lvl4pPr marL="16002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4pPr>
                <a:lvl5pPr marL="20574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9pPr>
              </a:lstStyle>
              <a:p>
                <a:r>
                  <a:rPr lang="en-US" altLang="zh-CN" sz="150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Flash</a:t>
                </a:r>
              </a:p>
            </p:txBody>
          </p:sp>
        </p:grpSp>
        <p:grpSp>
          <p:nvGrpSpPr>
            <p:cNvPr id="35" name="Group 13">
              <a:extLst>
                <a:ext uri="{FF2B5EF4-FFF2-40B4-BE49-F238E27FC236}">
                  <a16:creationId xmlns:a16="http://schemas.microsoft.com/office/drawing/2014/main" id="{2A4B70BD-35F6-D3D6-3A3E-65D8E88DDE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433"/>
              <a:ext cx="912" cy="528"/>
              <a:chOff x="3714" y="1536"/>
              <a:chExt cx="912" cy="528"/>
            </a:xfrm>
          </p:grpSpPr>
          <p:sp>
            <p:nvSpPr>
              <p:cNvPr id="36" name="AutoShape 14">
                <a:extLst>
                  <a:ext uri="{FF2B5EF4-FFF2-40B4-BE49-F238E27FC236}">
                    <a16:creationId xmlns:a16="http://schemas.microsoft.com/office/drawing/2014/main" id="{AAA71BA0-886D-96CD-6C15-650D58F2F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3714" y="1536"/>
                <a:ext cx="912" cy="528"/>
              </a:xfrm>
              <a:prstGeom prst="bevel">
                <a:avLst>
                  <a:gd name="adj" fmla="val 8148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350">
                  <a:cs typeface="Arial" charset="0"/>
                </a:endParaRPr>
              </a:p>
            </p:txBody>
          </p:sp>
          <p:sp>
            <p:nvSpPr>
              <p:cNvPr id="37" name="Rectangle 15">
                <a:extLst>
                  <a:ext uri="{FF2B5EF4-FFF2-40B4-BE49-F238E27FC236}">
                    <a16:creationId xmlns:a16="http://schemas.microsoft.com/office/drawing/2014/main" id="{2190F044-BDF8-A1C0-C15C-35DBE0D3D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1608"/>
                <a:ext cx="81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1pPr>
                <a:lvl2pPr marL="742950" indent="-28575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2pPr>
                <a:lvl3pPr marL="11430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3pPr>
                <a:lvl4pPr marL="16002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4pPr>
                <a:lvl5pPr marL="2057400" indent="-228600" algn="ctr" eaLnBrk="0" hangingPunct="0"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defRPr>
                </a:lvl9pPr>
              </a:lstStyle>
              <a:p>
                <a:r>
                  <a:rPr lang="en-US" altLang="zh-CN" sz="150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SDRAM</a:t>
                </a:r>
              </a:p>
            </p:txBody>
          </p:sp>
        </p:grpSp>
      </p:grpSp>
      <p:grpSp>
        <p:nvGrpSpPr>
          <p:cNvPr id="40" name="Group 16">
            <a:extLst>
              <a:ext uri="{FF2B5EF4-FFF2-40B4-BE49-F238E27FC236}">
                <a16:creationId xmlns:a16="http://schemas.microsoft.com/office/drawing/2014/main" id="{261B097D-1154-63A3-6A7D-C41CD592780C}"/>
              </a:ext>
            </a:extLst>
          </p:cNvPr>
          <p:cNvGrpSpPr>
            <a:grpSpLocks/>
          </p:cNvGrpSpPr>
          <p:nvPr/>
        </p:nvGrpSpPr>
        <p:grpSpPr bwMode="auto">
          <a:xfrm>
            <a:off x="3838923" y="2896518"/>
            <a:ext cx="1428750" cy="1314450"/>
            <a:chOff x="2352" y="920"/>
            <a:chExt cx="1200" cy="1104"/>
          </a:xfrm>
        </p:grpSpPr>
        <p:sp>
          <p:nvSpPr>
            <p:cNvPr id="41" name="AutoShape 17">
              <a:extLst>
                <a:ext uri="{FF2B5EF4-FFF2-40B4-BE49-F238E27FC236}">
                  <a16:creationId xmlns:a16="http://schemas.microsoft.com/office/drawing/2014/main" id="{314245F0-8007-3781-27E8-02B3F557F8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2352" y="920"/>
              <a:ext cx="1200" cy="1104"/>
            </a:xfrm>
            <a:prstGeom prst="bevel">
              <a:avLst>
                <a:gd name="adj" fmla="val 4255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cs typeface="Arial" charset="0"/>
              </a:endParaRPr>
            </a:p>
          </p:txBody>
        </p:sp>
        <p:sp>
          <p:nvSpPr>
            <p:cNvPr id="42" name="Rectangle 18">
              <a:extLst>
                <a:ext uri="{FF2B5EF4-FFF2-40B4-BE49-F238E27FC236}">
                  <a16:creationId xmlns:a16="http://schemas.microsoft.com/office/drawing/2014/main" id="{35848F34-EC3F-5A0C-93B3-4191591CF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040"/>
              <a:ext cx="91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CPU</a:t>
              </a:r>
            </a:p>
          </p:txBody>
        </p:sp>
      </p:grpSp>
      <p:grpSp>
        <p:nvGrpSpPr>
          <p:cNvPr id="43" name="Group 19">
            <a:extLst>
              <a:ext uri="{FF2B5EF4-FFF2-40B4-BE49-F238E27FC236}">
                <a16:creationId xmlns:a16="http://schemas.microsoft.com/office/drawing/2014/main" id="{6978FD51-DF20-ACED-5CB7-BC73C91CD404}"/>
              </a:ext>
            </a:extLst>
          </p:cNvPr>
          <p:cNvGrpSpPr>
            <a:grpSpLocks/>
          </p:cNvGrpSpPr>
          <p:nvPr/>
        </p:nvGrpSpPr>
        <p:grpSpPr bwMode="auto">
          <a:xfrm>
            <a:off x="5646292" y="4337175"/>
            <a:ext cx="914400" cy="838200"/>
            <a:chOff x="3744" y="2130"/>
            <a:chExt cx="768" cy="704"/>
          </a:xfrm>
        </p:grpSpPr>
        <p:sp>
          <p:nvSpPr>
            <p:cNvPr id="44" name="AutoShape 20">
              <a:extLst>
                <a:ext uri="{FF2B5EF4-FFF2-40B4-BE49-F238E27FC236}">
                  <a16:creationId xmlns:a16="http://schemas.microsoft.com/office/drawing/2014/main" id="{69CCEAE2-28BE-C466-848B-F1B705D0D6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3744" y="2130"/>
              <a:ext cx="768" cy="704"/>
            </a:xfrm>
            <a:prstGeom prst="bevel">
              <a:avLst>
                <a:gd name="adj" fmla="val 7102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cs typeface="Arial" charset="0"/>
              </a:endParaRPr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B8EB4F0B-1DD2-2A41-4BD5-807C2F78C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218"/>
              <a:ext cx="576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5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DSP</a:t>
              </a:r>
            </a:p>
          </p:txBody>
        </p:sp>
      </p:grpSp>
      <p:grpSp>
        <p:nvGrpSpPr>
          <p:cNvPr id="46" name="Group 22">
            <a:extLst>
              <a:ext uri="{FF2B5EF4-FFF2-40B4-BE49-F238E27FC236}">
                <a16:creationId xmlns:a16="http://schemas.microsoft.com/office/drawing/2014/main" id="{A21C6971-CA0D-F924-C3F0-5143719A3465}"/>
              </a:ext>
            </a:extLst>
          </p:cNvPr>
          <p:cNvGrpSpPr>
            <a:grpSpLocks/>
          </p:cNvGrpSpPr>
          <p:nvPr/>
        </p:nvGrpSpPr>
        <p:grpSpPr bwMode="auto">
          <a:xfrm>
            <a:off x="2102992" y="2944143"/>
            <a:ext cx="1314450" cy="742950"/>
            <a:chOff x="1056" y="960"/>
            <a:chExt cx="960" cy="624"/>
          </a:xfrm>
        </p:grpSpPr>
        <p:sp>
          <p:nvSpPr>
            <p:cNvPr id="47" name="AutoShape 23">
              <a:extLst>
                <a:ext uri="{FF2B5EF4-FFF2-40B4-BE49-F238E27FC236}">
                  <a16:creationId xmlns:a16="http://schemas.microsoft.com/office/drawing/2014/main" id="{D692D806-4239-1434-9EE4-CB3826CC42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cs typeface="Arial" charset="0"/>
              </a:endParaRPr>
            </a:p>
          </p:txBody>
        </p:sp>
        <p:sp>
          <p:nvSpPr>
            <p:cNvPr id="48" name="Rectangle 24">
              <a:extLst>
                <a:ext uri="{FF2B5EF4-FFF2-40B4-BE49-F238E27FC236}">
                  <a16:creationId xmlns:a16="http://schemas.microsoft.com/office/drawing/2014/main" id="{62CFDD94-AB82-507C-5D7E-51C3D16B3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056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49" name="Group 25">
            <a:extLst>
              <a:ext uri="{FF2B5EF4-FFF2-40B4-BE49-F238E27FC236}">
                <a16:creationId xmlns:a16="http://schemas.microsoft.com/office/drawing/2014/main" id="{9807B2FC-AD30-AFD7-63F3-2B5405B3767C}"/>
              </a:ext>
            </a:extLst>
          </p:cNvPr>
          <p:cNvGrpSpPr>
            <a:grpSpLocks/>
          </p:cNvGrpSpPr>
          <p:nvPr/>
        </p:nvGrpSpPr>
        <p:grpSpPr bwMode="auto">
          <a:xfrm>
            <a:off x="2102992" y="3744243"/>
            <a:ext cx="1314450" cy="742950"/>
            <a:chOff x="1056" y="960"/>
            <a:chExt cx="960" cy="624"/>
          </a:xfrm>
        </p:grpSpPr>
        <p:sp>
          <p:nvSpPr>
            <p:cNvPr id="50" name="AutoShape 26">
              <a:extLst>
                <a:ext uri="{FF2B5EF4-FFF2-40B4-BE49-F238E27FC236}">
                  <a16:creationId xmlns:a16="http://schemas.microsoft.com/office/drawing/2014/main" id="{608937E6-4628-8230-7544-3929847C4E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cs typeface="Arial" charset="0"/>
              </a:endParaRPr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C2562637-6E23-9EED-6BCC-496601F07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056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52" name="Group 28">
            <a:extLst>
              <a:ext uri="{FF2B5EF4-FFF2-40B4-BE49-F238E27FC236}">
                <a16:creationId xmlns:a16="http://schemas.microsoft.com/office/drawing/2014/main" id="{E8BF0F51-4275-E447-0F2B-0A85A55A0607}"/>
              </a:ext>
            </a:extLst>
          </p:cNvPr>
          <p:cNvGrpSpPr>
            <a:grpSpLocks/>
          </p:cNvGrpSpPr>
          <p:nvPr/>
        </p:nvGrpSpPr>
        <p:grpSpPr bwMode="auto">
          <a:xfrm>
            <a:off x="2102993" y="4544343"/>
            <a:ext cx="1313259" cy="742950"/>
            <a:chOff x="1056" y="960"/>
            <a:chExt cx="960" cy="624"/>
          </a:xfrm>
        </p:grpSpPr>
        <p:sp>
          <p:nvSpPr>
            <p:cNvPr id="53" name="AutoShape 29">
              <a:extLst>
                <a:ext uri="{FF2B5EF4-FFF2-40B4-BE49-F238E27FC236}">
                  <a16:creationId xmlns:a16="http://schemas.microsoft.com/office/drawing/2014/main" id="{07A191E2-E721-6F7C-BFE0-E567DE47BB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cs typeface="Arial" charset="0"/>
              </a:endParaRPr>
            </a:p>
          </p:txBody>
        </p:sp>
        <p:sp>
          <p:nvSpPr>
            <p:cNvPr id="54" name="Rectangle 30">
              <a:extLst>
                <a:ext uri="{FF2B5EF4-FFF2-40B4-BE49-F238E27FC236}">
                  <a16:creationId xmlns:a16="http://schemas.microsoft.com/office/drawing/2014/main" id="{6BFC354D-DA99-3427-CCD5-97DE02226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056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55" name="Group 31">
            <a:extLst>
              <a:ext uri="{FF2B5EF4-FFF2-40B4-BE49-F238E27FC236}">
                <a16:creationId xmlns:a16="http://schemas.microsoft.com/office/drawing/2014/main" id="{4FAA6283-E54F-75AF-909A-B7856066264A}"/>
              </a:ext>
            </a:extLst>
          </p:cNvPr>
          <p:cNvGrpSpPr>
            <a:grpSpLocks/>
          </p:cNvGrpSpPr>
          <p:nvPr/>
        </p:nvGrpSpPr>
        <p:grpSpPr bwMode="auto">
          <a:xfrm>
            <a:off x="3931792" y="4363368"/>
            <a:ext cx="1257300" cy="1257300"/>
            <a:chOff x="2448" y="2198"/>
            <a:chExt cx="912" cy="912"/>
          </a:xfrm>
        </p:grpSpPr>
        <p:sp>
          <p:nvSpPr>
            <p:cNvPr id="56" name="AutoShape 32">
              <a:extLst>
                <a:ext uri="{FF2B5EF4-FFF2-40B4-BE49-F238E27FC236}">
                  <a16:creationId xmlns:a16="http://schemas.microsoft.com/office/drawing/2014/main" id="{1B63C2A1-E7B3-E745-9C76-5D1DE7E4FE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2448" y="2198"/>
              <a:ext cx="912" cy="912"/>
            </a:xfrm>
            <a:prstGeom prst="bevel">
              <a:avLst>
                <a:gd name="adj" fmla="val 3287"/>
              </a:avLst>
            </a:prstGeom>
            <a:gradFill rotWithShape="1">
              <a:gsLst>
                <a:gs pos="0">
                  <a:srgbClr val="969696"/>
                </a:gs>
                <a:gs pos="50000">
                  <a:srgbClr val="DDDDDD"/>
                </a:gs>
                <a:gs pos="100000">
                  <a:srgbClr val="969696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cs typeface="Arial" charset="0"/>
              </a:endParaRPr>
            </a:p>
          </p:txBody>
        </p:sp>
        <p:sp>
          <p:nvSpPr>
            <p:cNvPr id="57" name="Text Box 33">
              <a:extLst>
                <a:ext uri="{FF2B5EF4-FFF2-40B4-BE49-F238E27FC236}">
                  <a16:creationId xmlns:a16="http://schemas.microsoft.com/office/drawing/2014/main" id="{71892B97-F706-29BC-95D3-4028D180E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8" y="2491"/>
              <a:ext cx="599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FPGA</a:t>
              </a:r>
            </a:p>
          </p:txBody>
        </p:sp>
      </p:grpSp>
      <p:grpSp>
        <p:nvGrpSpPr>
          <p:cNvPr id="58" name="Group 34">
            <a:extLst>
              <a:ext uri="{FF2B5EF4-FFF2-40B4-BE49-F238E27FC236}">
                <a16:creationId xmlns:a16="http://schemas.microsoft.com/office/drawing/2014/main" id="{9014780E-A71B-3FAB-9EF6-44D2B95944F0}"/>
              </a:ext>
            </a:extLst>
          </p:cNvPr>
          <p:cNvGrpSpPr>
            <a:grpSpLocks/>
          </p:cNvGrpSpPr>
          <p:nvPr/>
        </p:nvGrpSpPr>
        <p:grpSpPr bwMode="auto">
          <a:xfrm>
            <a:off x="3998467" y="4449094"/>
            <a:ext cx="342900" cy="194072"/>
            <a:chOff x="1056" y="960"/>
            <a:chExt cx="960" cy="624"/>
          </a:xfrm>
        </p:grpSpPr>
        <p:sp>
          <p:nvSpPr>
            <p:cNvPr id="59" name="AutoShape 35">
              <a:extLst>
                <a:ext uri="{FF2B5EF4-FFF2-40B4-BE49-F238E27FC236}">
                  <a16:creationId xmlns:a16="http://schemas.microsoft.com/office/drawing/2014/main" id="{1C5A509D-7067-9CF5-F102-92D8CED3F3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675">
                <a:cs typeface="Arial" charset="0"/>
              </a:endParaRPr>
            </a:p>
          </p:txBody>
        </p:sp>
        <p:sp>
          <p:nvSpPr>
            <p:cNvPr id="60" name="Rectangle 36">
              <a:extLst>
                <a:ext uri="{FF2B5EF4-FFF2-40B4-BE49-F238E27FC236}">
                  <a16:creationId xmlns:a16="http://schemas.microsoft.com/office/drawing/2014/main" id="{014A3FC5-87EE-B2E1-7BEF-62847BCDE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056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9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61" name="Group 37">
            <a:extLst>
              <a:ext uri="{FF2B5EF4-FFF2-40B4-BE49-F238E27FC236}">
                <a16:creationId xmlns:a16="http://schemas.microsoft.com/office/drawing/2014/main" id="{9EE97D0D-3893-FBD6-392A-EEF64C9C9619}"/>
              </a:ext>
            </a:extLst>
          </p:cNvPr>
          <p:cNvGrpSpPr>
            <a:grpSpLocks/>
          </p:cNvGrpSpPr>
          <p:nvPr/>
        </p:nvGrpSpPr>
        <p:grpSpPr bwMode="auto">
          <a:xfrm>
            <a:off x="4398517" y="4449094"/>
            <a:ext cx="342900" cy="194072"/>
            <a:chOff x="1056" y="960"/>
            <a:chExt cx="960" cy="624"/>
          </a:xfrm>
        </p:grpSpPr>
        <p:sp>
          <p:nvSpPr>
            <p:cNvPr id="62" name="AutoShape 38">
              <a:extLst>
                <a:ext uri="{FF2B5EF4-FFF2-40B4-BE49-F238E27FC236}">
                  <a16:creationId xmlns:a16="http://schemas.microsoft.com/office/drawing/2014/main" id="{240D9699-04C9-D5D0-A5CE-69C00986AA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675">
                <a:cs typeface="Arial" charset="0"/>
              </a:endParaRPr>
            </a:p>
          </p:txBody>
        </p:sp>
        <p:sp>
          <p:nvSpPr>
            <p:cNvPr id="63" name="Rectangle 39">
              <a:extLst>
                <a:ext uri="{FF2B5EF4-FFF2-40B4-BE49-F238E27FC236}">
                  <a16:creationId xmlns:a16="http://schemas.microsoft.com/office/drawing/2014/main" id="{ED3398BE-E213-11DF-A022-1B451A1D5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056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9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64" name="Group 40">
            <a:extLst>
              <a:ext uri="{FF2B5EF4-FFF2-40B4-BE49-F238E27FC236}">
                <a16:creationId xmlns:a16="http://schemas.microsoft.com/office/drawing/2014/main" id="{B2B9AF09-B6CD-9561-65FE-05631016F853}"/>
              </a:ext>
            </a:extLst>
          </p:cNvPr>
          <p:cNvGrpSpPr>
            <a:grpSpLocks/>
          </p:cNvGrpSpPr>
          <p:nvPr/>
        </p:nvGrpSpPr>
        <p:grpSpPr bwMode="auto">
          <a:xfrm>
            <a:off x="4798567" y="4449094"/>
            <a:ext cx="342900" cy="194072"/>
            <a:chOff x="1056" y="960"/>
            <a:chExt cx="960" cy="624"/>
          </a:xfrm>
        </p:grpSpPr>
        <p:sp>
          <p:nvSpPr>
            <p:cNvPr id="65" name="AutoShape 41">
              <a:extLst>
                <a:ext uri="{FF2B5EF4-FFF2-40B4-BE49-F238E27FC236}">
                  <a16:creationId xmlns:a16="http://schemas.microsoft.com/office/drawing/2014/main" id="{9DEBECAD-BA55-FCDA-C3F2-5A1A748CC9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56" y="960"/>
              <a:ext cx="960" cy="624"/>
            </a:xfrm>
            <a:prstGeom prst="bevel">
              <a:avLst>
                <a:gd name="adj" fmla="val 606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675">
                <a:cs typeface="Arial" charset="0"/>
              </a:endParaRPr>
            </a:p>
          </p:txBody>
        </p:sp>
        <p:sp>
          <p:nvSpPr>
            <p:cNvPr id="66" name="Rectangle 42">
              <a:extLst>
                <a:ext uri="{FF2B5EF4-FFF2-40B4-BE49-F238E27FC236}">
                  <a16:creationId xmlns:a16="http://schemas.microsoft.com/office/drawing/2014/main" id="{3DCFA4FA-6FC7-3BA3-1F1B-76FF50F56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056"/>
              <a:ext cx="5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9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67" name="Group 43">
            <a:extLst>
              <a:ext uri="{FF2B5EF4-FFF2-40B4-BE49-F238E27FC236}">
                <a16:creationId xmlns:a16="http://schemas.microsoft.com/office/drawing/2014/main" id="{AF20BB9F-32B4-FBA9-3153-6B1BF3F79F41}"/>
              </a:ext>
            </a:extLst>
          </p:cNvPr>
          <p:cNvGrpSpPr>
            <a:grpSpLocks/>
          </p:cNvGrpSpPr>
          <p:nvPr/>
        </p:nvGrpSpPr>
        <p:grpSpPr bwMode="auto">
          <a:xfrm>
            <a:off x="4010373" y="5139656"/>
            <a:ext cx="400050" cy="367904"/>
            <a:chOff x="2352" y="920"/>
            <a:chExt cx="1200" cy="1104"/>
          </a:xfrm>
        </p:grpSpPr>
        <p:sp>
          <p:nvSpPr>
            <p:cNvPr id="68" name="AutoShape 44">
              <a:extLst>
                <a:ext uri="{FF2B5EF4-FFF2-40B4-BE49-F238E27FC236}">
                  <a16:creationId xmlns:a16="http://schemas.microsoft.com/office/drawing/2014/main" id="{BE25AA82-5A28-ADB9-A05D-4533144566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2352" y="920"/>
              <a:ext cx="1200" cy="1104"/>
            </a:xfrm>
            <a:prstGeom prst="bevel">
              <a:avLst>
                <a:gd name="adj" fmla="val 4255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675">
                <a:cs typeface="Arial" charset="0"/>
              </a:endParaRPr>
            </a:p>
          </p:txBody>
        </p:sp>
        <p:sp>
          <p:nvSpPr>
            <p:cNvPr id="69" name="Rectangle 45">
              <a:extLst>
                <a:ext uri="{FF2B5EF4-FFF2-40B4-BE49-F238E27FC236}">
                  <a16:creationId xmlns:a16="http://schemas.microsoft.com/office/drawing/2014/main" id="{B512C442-B9CC-5516-7568-B56FF7648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040"/>
              <a:ext cx="91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CPU</a:t>
              </a:r>
            </a:p>
          </p:txBody>
        </p:sp>
      </p:grpSp>
      <p:grpSp>
        <p:nvGrpSpPr>
          <p:cNvPr id="70" name="Group 46">
            <a:extLst>
              <a:ext uri="{FF2B5EF4-FFF2-40B4-BE49-F238E27FC236}">
                <a16:creationId xmlns:a16="http://schemas.microsoft.com/office/drawing/2014/main" id="{89EFD563-2635-AC18-D68F-490980AB494B}"/>
              </a:ext>
            </a:extLst>
          </p:cNvPr>
          <p:cNvGrpSpPr>
            <a:grpSpLocks/>
          </p:cNvGrpSpPr>
          <p:nvPr/>
        </p:nvGrpSpPr>
        <p:grpSpPr bwMode="auto">
          <a:xfrm>
            <a:off x="4617592" y="5193235"/>
            <a:ext cx="342900" cy="314325"/>
            <a:chOff x="3744" y="2130"/>
            <a:chExt cx="768" cy="704"/>
          </a:xfrm>
        </p:grpSpPr>
        <p:sp>
          <p:nvSpPr>
            <p:cNvPr id="71" name="AutoShape 47">
              <a:extLst>
                <a:ext uri="{FF2B5EF4-FFF2-40B4-BE49-F238E27FC236}">
                  <a16:creationId xmlns:a16="http://schemas.microsoft.com/office/drawing/2014/main" id="{382C711B-671B-A378-6585-A8141A4D53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3744" y="2130"/>
              <a:ext cx="768" cy="704"/>
            </a:xfrm>
            <a:prstGeom prst="bevel">
              <a:avLst>
                <a:gd name="adj" fmla="val 7102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750">
                <a:cs typeface="Arial" charset="0"/>
              </a:endParaRPr>
            </a:p>
          </p:txBody>
        </p:sp>
        <p:sp>
          <p:nvSpPr>
            <p:cNvPr id="72" name="Rectangle 48">
              <a:extLst>
                <a:ext uri="{FF2B5EF4-FFF2-40B4-BE49-F238E27FC236}">
                  <a16:creationId xmlns:a16="http://schemas.microsoft.com/office/drawing/2014/main" id="{2397F3E8-6438-1DBE-E980-5CD667952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218"/>
              <a:ext cx="576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9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DSP</a:t>
              </a:r>
            </a:p>
          </p:txBody>
        </p:sp>
      </p:grpSp>
      <p:sp>
        <p:nvSpPr>
          <p:cNvPr id="73" name="Text Box 49">
            <a:extLst>
              <a:ext uri="{FF2B5EF4-FFF2-40B4-BE49-F238E27FC236}">
                <a16:creationId xmlns:a16="http://schemas.microsoft.com/office/drawing/2014/main" id="{0C1E2C19-0EE7-4BD2-FC4F-BEB4706C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1648" y="5832600"/>
            <a:ext cx="3943452" cy="48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1pPr>
            <a:lvl2pPr marL="742950" indent="-285750" algn="ctr" eaLnBrk="0" hangingPunct="0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2pPr>
            <a:lvl3pPr marL="1143000" indent="-228600" algn="ctr" eaLnBrk="0" hangingPunct="0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3pPr>
            <a:lvl4pPr marL="1600200" indent="-228600" algn="ctr" eaLnBrk="0" hangingPunct="0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4pPr>
            <a:lvl5pPr marL="2057400" indent="-228600" algn="ctr" eaLnBrk="0" hangingPunct="0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zh-CN" sz="1500" i="1" u="sng" dirty="0">
                <a:solidFill>
                  <a:schemeClr val="hlink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Solution</a:t>
            </a:r>
            <a:r>
              <a:rPr lang="en-US" altLang="zh-CN" sz="1500" i="1" dirty="0">
                <a:solidFill>
                  <a:schemeClr val="hlink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Replace External Devices </a:t>
            </a:r>
            <a:br>
              <a:rPr lang="en-US" altLang="zh-CN" sz="1500" i="1" dirty="0">
                <a:solidFill>
                  <a:schemeClr val="hlink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US" altLang="zh-CN" sz="1500" i="1" dirty="0">
                <a:solidFill>
                  <a:schemeClr val="hlink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with Programmable Logic</a:t>
            </a:r>
          </a:p>
        </p:txBody>
      </p:sp>
      <p:grpSp>
        <p:nvGrpSpPr>
          <p:cNvPr id="74" name="Group 50">
            <a:extLst>
              <a:ext uri="{FF2B5EF4-FFF2-40B4-BE49-F238E27FC236}">
                <a16:creationId xmlns:a16="http://schemas.microsoft.com/office/drawing/2014/main" id="{58F0D14C-C7AE-38DE-237D-744BAE7F357F}"/>
              </a:ext>
            </a:extLst>
          </p:cNvPr>
          <p:cNvGrpSpPr>
            <a:grpSpLocks/>
          </p:cNvGrpSpPr>
          <p:nvPr/>
        </p:nvGrpSpPr>
        <p:grpSpPr bwMode="auto">
          <a:xfrm>
            <a:off x="3928220" y="4365750"/>
            <a:ext cx="1260872" cy="1264444"/>
            <a:chOff x="2541" y="2051"/>
            <a:chExt cx="1059" cy="1062"/>
          </a:xfrm>
        </p:grpSpPr>
        <p:sp>
          <p:nvSpPr>
            <p:cNvPr id="75" name="AutoShape 51">
              <a:extLst>
                <a:ext uri="{FF2B5EF4-FFF2-40B4-BE49-F238E27FC236}">
                  <a16:creationId xmlns:a16="http://schemas.microsoft.com/office/drawing/2014/main" id="{D2CD9FC2-8CFB-B065-2827-1A4B40005F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2541" y="2051"/>
              <a:ext cx="1059" cy="1062"/>
            </a:xfrm>
            <a:prstGeom prst="bevel">
              <a:avLst>
                <a:gd name="adj" fmla="val 3287"/>
              </a:avLst>
            </a:prstGeom>
            <a:gradFill rotWithShape="1">
              <a:gsLst>
                <a:gs pos="0">
                  <a:srgbClr val="969696"/>
                </a:gs>
                <a:gs pos="50000">
                  <a:srgbClr val="DDDDDD"/>
                </a:gs>
                <a:gs pos="100000">
                  <a:srgbClr val="969696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350">
                <a:cs typeface="Arial" charset="0"/>
              </a:endParaRPr>
            </a:p>
          </p:txBody>
        </p:sp>
        <p:sp>
          <p:nvSpPr>
            <p:cNvPr id="76" name="Text Box 52">
              <a:extLst>
                <a:ext uri="{FF2B5EF4-FFF2-40B4-BE49-F238E27FC236}">
                  <a16:creationId xmlns:a16="http://schemas.microsoft.com/office/drawing/2014/main" id="{639A2496-8D38-4989-A52F-B4B9F8BA09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2390"/>
              <a:ext cx="65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1pPr>
              <a:lvl2pPr marL="742950" indent="-28575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2pPr>
              <a:lvl3pPr marL="11430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3pPr>
              <a:lvl4pPr marL="16002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4pPr>
              <a:lvl5pPr marL="2057400" indent="-228600" algn="ctr" eaLnBrk="0" hangingPunct="0"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defRPr>
              </a:lvl9pPr>
            </a:lstStyle>
            <a:p>
              <a:pPr eaLnBrk="1" hangingPunct="1"/>
              <a:r>
                <a:rPr lang="en-US" altLang="zh-CN" sz="1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FPGA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0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1753 -0.14213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-710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0.14583 0.129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645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8000" y="5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b="1" dirty="0">
                <a:latin typeface="Times New Roman" pitchFamily="18" charset="0"/>
                <a:cs typeface="Times New Roman" pitchFamily="18" charset="0"/>
              </a:rPr>
              <a:t>Digital Power Supply Control Module (DPSCM) 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b="1" kern="0" dirty="0">
                <a:solidFill>
                  <a:srgbClr val="0099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DPSCM-MB: </a:t>
            </a:r>
            <a:r>
              <a:rPr lang="en-US" altLang="zh-C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PID + modern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    </a:t>
            </a:r>
          </a:p>
          <a:p>
            <a:pPr marL="0" lvl="1" indent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b="1" kern="0" dirty="0">
                <a:solidFill>
                  <a:srgbClr val="0099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          control theory</a:t>
            </a:r>
          </a:p>
          <a:p>
            <a:pPr marL="720000" lvl="2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high precision ADC board</a:t>
            </a:r>
            <a:r>
              <a:rPr lang="en-US" altLang="zh-C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        </a:t>
            </a:r>
          </a:p>
          <a:p>
            <a:pPr marL="0" lvl="1" indent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1800" b="1" kern="0" dirty="0">
                <a:solidFill>
                  <a:srgbClr val="0099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DPSCM-AD: </a:t>
            </a:r>
            <a:r>
              <a:rPr lang="en-US" altLang="zh-CN" sz="1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temp control</a:t>
            </a:r>
          </a:p>
          <a:p>
            <a:pPr marL="720000" lvl="2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the voltage source          </a:t>
            </a:r>
          </a:p>
          <a:p>
            <a:pPr marL="0" lvl="1" indent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            interfacing board </a:t>
            </a:r>
            <a:r>
              <a:rPr lang="en-US" altLang="zh-CN" sz="1800" b="1" kern="0" dirty="0">
                <a:solidFill>
                  <a:srgbClr val="0099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DPSC-DA</a:t>
            </a:r>
            <a:endParaRPr lang="en-US" altLang="zh-CN" sz="1800" b="1" kern="0" dirty="0">
              <a:solidFill>
                <a:srgbClr val="00206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the diagnostic board</a:t>
            </a:r>
          </a:p>
          <a:p>
            <a:pPr marL="36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None/>
              <a:defRPr/>
            </a:pPr>
            <a:r>
              <a:rPr lang="en-US" altLang="zh-CN" sz="1800" b="1" kern="0" dirty="0">
                <a:solidFill>
                  <a:srgbClr val="0099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     DPSCM_MDA</a:t>
            </a:r>
          </a:p>
          <a:p>
            <a:pPr marL="3600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None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对象 4">
            <a:extLst>
              <a:ext uri="{FF2B5EF4-FFF2-40B4-BE49-F238E27FC236}">
                <a16:creationId xmlns:a16="http://schemas.microsoft.com/office/drawing/2014/main" id="{CCF022C1-0675-A91A-BE2F-6D320E7A09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969022"/>
              </p:ext>
            </p:extLst>
          </p:nvPr>
        </p:nvGraphicFramePr>
        <p:xfrm>
          <a:off x="6120000" y="1440000"/>
          <a:ext cx="4680000" cy="5067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4288968" imgH="4638688" progId="Visio.Drawing.11">
                  <p:embed/>
                </p:oleObj>
              </mc:Choice>
              <mc:Fallback>
                <p:oleObj name="Visio" r:id="rId2" imgW="4288968" imgH="4638688" progId="Visio.Drawing.11">
                  <p:embed/>
                  <p:pic>
                    <p:nvPicPr>
                      <p:cNvPr id="2" name="对象 4">
                        <a:extLst>
                          <a:ext uri="{FF2B5EF4-FFF2-40B4-BE49-F238E27FC236}">
                            <a16:creationId xmlns:a16="http://schemas.microsoft.com/office/drawing/2014/main" id="{CCF022C1-0675-A91A-BE2F-6D320E7A09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000" y="1440000"/>
                        <a:ext cx="4680000" cy="50679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3419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b="1" dirty="0">
                <a:latin typeface="Times New Roman" pitchFamily="18" charset="0"/>
                <a:cs typeface="Times New Roman" pitchFamily="18" charset="0"/>
              </a:rPr>
              <a:t>Digital Power Supply Control Module (DPSCM)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1800" dirty="0">
                <a:latin typeface="Times New Roman" panose="02020603050405020304" pitchFamily="18" charset="0"/>
                <a:cs typeface="Times New Roman" pitchFamily="18" charset="0"/>
              </a:rPr>
              <a:t>Hardware</a:t>
            </a: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520381F5-70AE-6133-0725-D2D481738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0" y="1800000"/>
            <a:ext cx="2241167" cy="39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D0794E-FDBF-D3A6-E318-5AA3498FA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0" y="1800000"/>
            <a:ext cx="2386736" cy="39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B47708-3198-2C4D-AA3E-35149990C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0" y="1800000"/>
            <a:ext cx="2001444" cy="234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DAA0C2C-030E-352F-8791-51FD811A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0" y="4320000"/>
            <a:ext cx="245224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3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Magnet power supply system design for CEPC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 TDR )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GB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Magnet loads of the power supplies for CEPC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</a:rPr>
              <a:t>Including </a:t>
            </a:r>
            <a:r>
              <a:rPr lang="en-GB" altLang="zh-CN" sz="1800" dirty="0">
                <a:latin typeface="Times New Roman" pitchFamily="18" charset="0"/>
              </a:rPr>
              <a:t>the Collider ring, the Booster ring, the Transport Line, the </a:t>
            </a:r>
            <a:r>
              <a:rPr lang="en-GB" altLang="zh-CN" sz="1800" dirty="0" err="1">
                <a:latin typeface="Times New Roman" pitchFamily="18" charset="0"/>
              </a:rPr>
              <a:t>Linac</a:t>
            </a:r>
            <a:r>
              <a:rPr lang="en-GB" altLang="zh-CN" sz="1800" dirty="0">
                <a:latin typeface="Times New Roman" pitchFamily="18" charset="0"/>
              </a:rPr>
              <a:t> and the Damping ring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</a:rPr>
              <a:t>Total magnet quantity </a:t>
            </a:r>
            <a:r>
              <a:rPr lang="zh-CN" altLang="en-US" sz="1800" dirty="0">
                <a:latin typeface="Times New Roman" pitchFamily="18" charset="0"/>
              </a:rPr>
              <a:t>：</a:t>
            </a:r>
            <a:r>
              <a:rPr lang="en-US" altLang="zh-CN" sz="1800" b="1" dirty="0">
                <a:solidFill>
                  <a:srgbClr val="FF0000"/>
                </a:solidFill>
                <a:latin typeface="Times New Roman" pitchFamily="18" charset="0"/>
              </a:rPr>
              <a:t>38159  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047143"/>
              </p:ext>
            </p:extLst>
          </p:nvPr>
        </p:nvGraphicFramePr>
        <p:xfrm>
          <a:off x="1080000" y="2159991"/>
          <a:ext cx="10092824" cy="36121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1603">
                  <a:extLst>
                    <a:ext uri="{9D8B030D-6E8A-4147-A177-3AD203B41FA5}">
                      <a16:colId xmlns:a16="http://schemas.microsoft.com/office/drawing/2014/main" val="3553004995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3375007146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1828854432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2700024027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1800306541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3373463882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108642976"/>
                    </a:ext>
                  </a:extLst>
                </a:gridCol>
                <a:gridCol w="1261603">
                  <a:extLst>
                    <a:ext uri="{9D8B030D-6E8A-4147-A177-3AD203B41FA5}">
                      <a16:colId xmlns:a16="http://schemas.microsoft.com/office/drawing/2014/main" val="3893016174"/>
                    </a:ext>
                  </a:extLst>
                </a:gridCol>
              </a:tblGrid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Collider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 quantity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219019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D-aperture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S-aperture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D-aperture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S-aperture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6019568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3008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3176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7088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17566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282538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927206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14866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3458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19524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171002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Linac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Solenoids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342098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691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4347139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Ring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514632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6228245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Line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113170"/>
                  </a:ext>
                </a:extLst>
              </a:tr>
              <a:tr h="30082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6459281"/>
                  </a:ext>
                </a:extLst>
              </a:tr>
              <a:tr h="3030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 gridSpan="7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38159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687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775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b="1" dirty="0">
                <a:latin typeface="Times New Roman" pitchFamily="18" charset="0"/>
                <a:cs typeface="Times New Roman" pitchFamily="18" charset="0"/>
              </a:rPr>
              <a:t>Digital Power Supply Control Module (DPSCM)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1800" dirty="0">
                <a:latin typeface="Times New Roman" panose="02020603050405020304" pitchFamily="18" charset="0"/>
                <a:cs typeface="Times New Roman" pitchFamily="18" charset="0"/>
              </a:rPr>
              <a:t>Software</a:t>
            </a: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1E914181-077D-44C8-8A36-9A35B4CFF5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82947"/>
              </p:ext>
            </p:extLst>
          </p:nvPr>
        </p:nvGraphicFramePr>
        <p:xfrm>
          <a:off x="720000" y="1800000"/>
          <a:ext cx="5197348" cy="4101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0589324" imgH="6937950" progId="Visio.Drawing.11">
                  <p:embed/>
                </p:oleObj>
              </mc:Choice>
              <mc:Fallback>
                <p:oleObj name="Visio" r:id="rId2" imgW="10589324" imgH="6937950" progId="Visio.Drawing.11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1E914181-077D-44C8-8A36-9A35B4CFF5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800000"/>
                        <a:ext cx="5197348" cy="4101347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rgbClr val="0070C0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99416D14-FA75-4531-8FC7-7FFE0AAB9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0000" y="4320000"/>
            <a:ext cx="1800000" cy="28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60000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Pipeline design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2481350-02A0-4DA6-A3D3-E40314EBC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0000" y="1980000"/>
            <a:ext cx="1800000" cy="7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ct val="20000"/>
              </a:spcBef>
              <a:buSzPct val="60000"/>
              <a:buFont typeface="Wingdings" panose="05000000000000000000" pitchFamily="2" charset="2"/>
              <a:buChar char="l"/>
            </a:pPr>
            <a:endParaRPr lang="en-US" altLang="zh-CN" sz="1200" dirty="0"/>
          </a:p>
          <a:p>
            <a:pPr>
              <a:lnSpc>
                <a:spcPct val="90000"/>
              </a:lnSpc>
              <a:spcBef>
                <a:spcPct val="20000"/>
              </a:spcBef>
              <a:buSzPct val="60000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Modular time-sharing multiplexing</a:t>
            </a:r>
            <a:endParaRPr lang="zh-CN" altLang="en-US" sz="1200" dirty="0">
              <a:solidFill>
                <a:srgbClr val="00009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3CBC233-61E1-4C53-9424-A57BD50B8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00" y="3060000"/>
            <a:ext cx="3810000" cy="3028950"/>
          </a:xfrm>
          <a:prstGeom prst="rect">
            <a:avLst/>
          </a:prstGeom>
          <a:ln w="19050">
            <a:solidFill>
              <a:srgbClr val="0070C0"/>
            </a:solidFill>
            <a:prstDash val="dash"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31E9887-51F2-4807-AD7D-8C690048C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00" y="1800000"/>
            <a:ext cx="3771900" cy="1095375"/>
          </a:xfrm>
          <a:prstGeom prst="rect">
            <a:avLst/>
          </a:prstGeom>
          <a:ln w="19050">
            <a:solidFill>
              <a:srgbClr val="0070C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4099503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b="1" dirty="0">
                <a:latin typeface="Times New Roman" pitchFamily="18" charset="0"/>
                <a:cs typeface="Times New Roman" pitchFamily="18" charset="0"/>
              </a:rPr>
              <a:t>Digital Power Supply Control Module (DPSCM) :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Test platform ( Closed-loop test system based on simulated load )</a:t>
            </a: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D0F1346E-DCF0-45C4-B6D5-8693AA5A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800000"/>
            <a:ext cx="6320601" cy="36104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73755DD-E89A-42BC-9DBC-DE38D59DC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1800000"/>
            <a:ext cx="4771813" cy="36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06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GB" altLang="zh-CN" b="1" dirty="0">
                <a:latin typeface="Times New Roman" pitchFamily="18" charset="0"/>
                <a:cs typeface="Times New Roman" pitchFamily="18" charset="0"/>
              </a:rPr>
              <a:t>Digital Power Supply Control Module (DPSCM) :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Classical PID algorithm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The application of modern control theory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Application of intelligent control technology: expert knowledge base, fault prediction and intelligent processing; Adaptive adjustment of closed-loop parameters of power supply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706E14D2-5DD5-4A3F-A854-0F52A3BD64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118659"/>
              </p:ext>
            </p:extLst>
          </p:nvPr>
        </p:nvGraphicFramePr>
        <p:xfrm>
          <a:off x="720000" y="4680000"/>
          <a:ext cx="2422271" cy="67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1282410" imgH="3146643" progId="Visio.Drawing.11">
                  <p:embed/>
                </p:oleObj>
              </mc:Choice>
              <mc:Fallback>
                <p:oleObj name="Visio" r:id="rId2" imgW="11282410" imgH="3146643" progId="Visio.Drawing.11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706E14D2-5DD5-4A3F-A854-0F52A3BD64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4680000"/>
                        <a:ext cx="2422271" cy="67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9ACD9182-71E2-4AB0-8A44-0C0A91CE72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560366"/>
              </p:ext>
            </p:extLst>
          </p:nvPr>
        </p:nvGraphicFramePr>
        <p:xfrm>
          <a:off x="720000" y="3420000"/>
          <a:ext cx="217170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3967496" imgH="1596866" progId="Visio.Drawing.11">
                  <p:embed/>
                </p:oleObj>
              </mc:Choice>
              <mc:Fallback>
                <p:oleObj name="Visio" r:id="rId4" imgW="3967496" imgH="1596866" progId="Visio.Drawing.11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9ACD9182-71E2-4AB0-8A44-0C0A91CE72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3420000"/>
                        <a:ext cx="217170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F34A88BC-0991-4183-9FDD-19D9AACCC7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272186"/>
              </p:ext>
            </p:extLst>
          </p:nvPr>
        </p:nvGraphicFramePr>
        <p:xfrm>
          <a:off x="3240000" y="3533082"/>
          <a:ext cx="3732072" cy="1899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5819007" imgH="2951180" progId="Visio.Drawing.11">
                  <p:embed/>
                </p:oleObj>
              </mc:Choice>
              <mc:Fallback>
                <p:oleObj name="Visio" r:id="rId6" imgW="5819007" imgH="2951180" progId="Visio.Drawing.11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F34A88BC-0991-4183-9FDD-19D9AACCC7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0000" y="3533082"/>
                        <a:ext cx="3732072" cy="18995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27EF0CDF-6EDF-4CC8-84E1-2F9305339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000" y="3420000"/>
            <a:ext cx="4473199" cy="25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42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Current transducers– 300A prototype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Zero flux high precision current transducer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The current transducer has the characteristics of high linearity, high resolution, high stability and low temperature drift.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D7D4CAED-129B-DB01-EDA8-0FE29D1C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2700000"/>
            <a:ext cx="1128236" cy="1180624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8F62D91-EF9E-D44B-186E-5F979981C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000" y="3852000"/>
            <a:ext cx="144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</a:t>
            </a:r>
            <a:r>
              <a:rPr lang="zh-CN" altLang="en-US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版 （</a:t>
            </a:r>
            <a:r>
              <a:rPr lang="en-US" altLang="zh-CN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HEPS-TF</a:t>
            </a:r>
            <a:r>
              <a:rPr lang="zh-CN" altLang="en-US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0087828C-816D-CDDE-D48D-693F41E9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00" y="3852000"/>
            <a:ext cx="7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II</a:t>
            </a:r>
            <a:r>
              <a:rPr lang="zh-CN" altLang="en-US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版 </a:t>
            </a: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BC5EB87F-B3DB-7044-E2D9-A735F0817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000" y="3851999"/>
            <a:ext cx="144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III</a:t>
            </a:r>
            <a:r>
              <a:rPr lang="zh-CN" altLang="en-US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版（</a:t>
            </a:r>
            <a:r>
              <a:rPr lang="en-US" altLang="zh-CN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HEPS</a:t>
            </a:r>
            <a:r>
              <a:rPr lang="zh-CN" altLang="en-US" sz="1200" dirty="0">
                <a:solidFill>
                  <a:srgbClr val="0033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5FECF7C-0AA5-1B72-3206-B359F8522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000" y="2700000"/>
            <a:ext cx="1152049" cy="1180624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4" name="文本框 1">
            <a:extLst>
              <a:ext uri="{FF2B5EF4-FFF2-40B4-BE49-F238E27FC236}">
                <a16:creationId xmlns:a16="http://schemas.microsoft.com/office/drawing/2014/main" id="{52074CB9-0B74-342A-3AAE-852841244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999" y="2880000"/>
            <a:ext cx="1440000" cy="720000"/>
          </a:xfrm>
          <a:prstGeom prst="rect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zh-CN" altLang="en-US" sz="12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可靠性、抗干扰性、稳定性等性能得到极大改善</a:t>
            </a:r>
          </a:p>
        </p:txBody>
      </p:sp>
      <p:pic>
        <p:nvPicPr>
          <p:cNvPr id="19" name="内容占位符 3">
            <a:extLst>
              <a:ext uri="{FF2B5EF4-FFF2-40B4-BE49-F238E27FC236}">
                <a16:creationId xmlns:a16="http://schemas.microsoft.com/office/drawing/2014/main" id="{0B5A2FD5-6065-1D7D-0962-CA6DFFF5943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83" y="4320000"/>
            <a:ext cx="1459230" cy="2299811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右箭头 10">
            <a:extLst>
              <a:ext uri="{FF2B5EF4-FFF2-40B4-BE49-F238E27FC236}">
                <a16:creationId xmlns:a16="http://schemas.microsoft.com/office/drawing/2014/main" id="{67D8867A-00E1-D52D-F360-3DC31CDE75BF}"/>
              </a:ext>
            </a:extLst>
          </p:cNvPr>
          <p:cNvSpPr/>
          <p:nvPr/>
        </p:nvSpPr>
        <p:spPr>
          <a:xfrm>
            <a:off x="4320000" y="3240000"/>
            <a:ext cx="387191" cy="16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E0F0424-8B32-82DB-EA9A-E0F10B214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121" y="4320000"/>
            <a:ext cx="4646693" cy="1233011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7CD3476-2B89-445C-EF5A-91861E65A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121" y="5580000"/>
            <a:ext cx="4647169" cy="1031558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EC700AB-6790-BA18-9F52-BB07CA2A3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000" y="2700000"/>
            <a:ext cx="1142048" cy="1160621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24" name="右箭头 13">
            <a:extLst>
              <a:ext uri="{FF2B5EF4-FFF2-40B4-BE49-F238E27FC236}">
                <a16:creationId xmlns:a16="http://schemas.microsoft.com/office/drawing/2014/main" id="{EF8C8BFE-8AD9-A780-45EC-5BB4C30250B8}"/>
              </a:ext>
            </a:extLst>
          </p:cNvPr>
          <p:cNvSpPr/>
          <p:nvPr/>
        </p:nvSpPr>
        <p:spPr>
          <a:xfrm>
            <a:off x="2520000" y="3240000"/>
            <a:ext cx="387191" cy="16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4">
            <a:extLst>
              <a:ext uri="{FF2B5EF4-FFF2-40B4-BE49-F238E27FC236}">
                <a16:creationId xmlns:a16="http://schemas.microsoft.com/office/drawing/2014/main" id="{4B240F9A-DAB9-19A5-6D70-5E0F10938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012" y="6186666"/>
            <a:ext cx="401003" cy="369332"/>
          </a:xfrm>
          <a:prstGeom prst="rect">
            <a:avLst/>
          </a:prstGeom>
          <a:solidFill>
            <a:srgbClr val="FFFFCC">
              <a:alpha val="65000"/>
            </a:srgbClr>
          </a:solidFill>
          <a:ln w="9525">
            <a:noFill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9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带宽 </a:t>
            </a: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743F3C90-B5D5-14B2-B263-6EE490E4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9031" y="6187142"/>
            <a:ext cx="497205" cy="369332"/>
          </a:xfrm>
          <a:prstGeom prst="rect">
            <a:avLst/>
          </a:prstGeom>
          <a:solidFill>
            <a:srgbClr val="FFFFCC">
              <a:alpha val="65000"/>
            </a:srgbClr>
          </a:solidFill>
          <a:ln w="9525">
            <a:noFill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9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分辨率 </a:t>
            </a:r>
          </a:p>
        </p:txBody>
      </p:sp>
      <p:sp>
        <p:nvSpPr>
          <p:cNvPr id="27" name="文本框 4">
            <a:extLst>
              <a:ext uri="{FF2B5EF4-FFF2-40B4-BE49-F238E27FC236}">
                <a16:creationId xmlns:a16="http://schemas.microsoft.com/office/drawing/2014/main" id="{63AA7605-A7BA-F814-3AAE-A02587356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3035" y="6187142"/>
            <a:ext cx="516731" cy="369332"/>
          </a:xfrm>
          <a:prstGeom prst="rect">
            <a:avLst/>
          </a:prstGeom>
          <a:solidFill>
            <a:srgbClr val="FFFFCC">
              <a:alpha val="65000"/>
            </a:srgbClr>
          </a:solidFill>
          <a:ln w="9525">
            <a:noFill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9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线性度 </a:t>
            </a:r>
          </a:p>
        </p:txBody>
      </p:sp>
      <p:sp>
        <p:nvSpPr>
          <p:cNvPr id="28" name="文本框 4">
            <a:extLst>
              <a:ext uri="{FF2B5EF4-FFF2-40B4-BE49-F238E27FC236}">
                <a16:creationId xmlns:a16="http://schemas.microsoft.com/office/drawing/2014/main" id="{93404C26-ADF9-C2F7-32AF-0017B283C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612" y="6187142"/>
            <a:ext cx="384334" cy="369332"/>
          </a:xfrm>
          <a:prstGeom prst="rect">
            <a:avLst/>
          </a:prstGeom>
          <a:solidFill>
            <a:srgbClr val="FFFFCC">
              <a:alpha val="65000"/>
            </a:srgbClr>
          </a:solidFill>
          <a:ln w="9525">
            <a:noFill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9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噪声 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D8520CA-C8C5-DBA3-4737-E9E48E2A7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0" y="2880000"/>
            <a:ext cx="3600000" cy="2088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749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Current transducers– 300A prototype test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In order to ensure the reliability and stability of the self-made sensor, long-term performance tests have been carried out in different HEPS power sources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HEPS 10ppm high precision power supply, stability is better than 8ppm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2">
            <a:extLst>
              <a:ext uri="{FF2B5EF4-FFF2-40B4-BE49-F238E27FC236}">
                <a16:creationId xmlns:a16="http://schemas.microsoft.com/office/drawing/2014/main" id="{1AD28948-9028-D90D-DAAF-911C7C011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2520000"/>
            <a:ext cx="187463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" name="对象 12">
            <a:extLst>
              <a:ext uri="{FF2B5EF4-FFF2-40B4-BE49-F238E27FC236}">
                <a16:creationId xmlns:a16="http://schemas.microsoft.com/office/drawing/2014/main" id="{27A61CB0-24DE-A560-EFD0-FA8FAD0E05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8157268"/>
              </p:ext>
            </p:extLst>
          </p:nvPr>
        </p:nvGraphicFramePr>
        <p:xfrm>
          <a:off x="2160000" y="4140000"/>
          <a:ext cx="7560000" cy="1464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1493500" imgH="2298700" progId="Visio.Drawing.11">
                  <p:embed/>
                </p:oleObj>
              </mc:Choice>
              <mc:Fallback>
                <p:oleObj r:id="rId3" imgW="11493500" imgH="2298700" progId="Visio.Drawing.11">
                  <p:embed/>
                  <p:pic>
                    <p:nvPicPr>
                      <p:cNvPr id="3" name="对象 12">
                        <a:extLst>
                          <a:ext uri="{FF2B5EF4-FFF2-40B4-BE49-F238E27FC236}">
                            <a16:creationId xmlns:a16="http://schemas.microsoft.com/office/drawing/2014/main" id="{27A61CB0-24DE-A560-EFD0-FA8FAD0E052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000" y="4140000"/>
                        <a:ext cx="7560000" cy="1464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图片 38">
            <a:extLst>
              <a:ext uri="{FF2B5EF4-FFF2-40B4-BE49-F238E27FC236}">
                <a16:creationId xmlns:a16="http://schemas.microsoft.com/office/drawing/2014/main" id="{6CBB946F-D200-3385-0236-090E1811B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000" y="2520000"/>
            <a:ext cx="1719440" cy="144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2CCBCF9-143F-3301-6825-E189408E30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2520000"/>
            <a:ext cx="2074093" cy="1440000"/>
          </a:xfrm>
          <a:prstGeom prst="rect">
            <a:avLst/>
          </a:prstGeom>
        </p:spPr>
      </p:pic>
      <p:pic>
        <p:nvPicPr>
          <p:cNvPr id="41" name="图片 2">
            <a:extLst>
              <a:ext uri="{FF2B5EF4-FFF2-40B4-BE49-F238E27FC236}">
                <a16:creationId xmlns:a16="http://schemas.microsoft.com/office/drawing/2014/main" id="{5466250C-BE29-C214-A3C3-14916A925A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00" y="2520000"/>
            <a:ext cx="1756447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372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Power supply R&amp;D</a:t>
            </a:r>
            <a:endParaRPr lang="en-GB" altLang="zh-C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Current transducers– 20A prototype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On the basis of the 300A: calculation of magnetic circuit parameters, control of circulation noise, structure design.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20A-DCCT was successfully developed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Resolution ≤0.5ppm (10uA), linearity ≤1.5ppm, noise ≤1ppm (maximum noise point)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38B14ED3-2D54-F095-FF5B-31259C7CA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0" y="2880000"/>
            <a:ext cx="1692919" cy="14400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A26514C-9C4D-20DE-4D94-EF228AEB3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0" y="2916000"/>
            <a:ext cx="1646281" cy="14400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72DD884-2C92-47E6-D1F3-EE89F5046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000" y="4500000"/>
            <a:ext cx="1706661" cy="162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693A51F-96A7-9294-026D-3727762E7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00" y="2916000"/>
            <a:ext cx="1592546" cy="144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CD51202-75BC-FB68-6CAA-C4FFC11EF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000" y="2880000"/>
            <a:ext cx="1856751" cy="144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D51297D-4F8A-15B2-55A0-1E987963B9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000" y="4500000"/>
            <a:ext cx="1731673" cy="162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079BC-1E9C-D9AA-BC93-EE1D6488C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0000" y="4499999"/>
            <a:ext cx="1688752" cy="1656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6366829-8CD0-5BCC-C3D4-51E9E59C9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0000" y="4500000"/>
            <a:ext cx="1764723" cy="1620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904583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>
              <a:lnSpc>
                <a:spcPct val="100000"/>
              </a:lnSpc>
            </a:pP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According to the latest physical parameters, about 13,574 power supplies are needed to power the magnets. </a:t>
            </a: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Based on the optimized design, the power demand is estimated. Compared with the FCC, there was little difference.</a:t>
            </a: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The design of three kinds of power supply with different power levels is introduced</a:t>
            </a: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The design of two core components of power supply is introduced</a:t>
            </a: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The digital m</a:t>
            </a:r>
            <a:r>
              <a:rPr lang="en-GB" altLang="zh-CN" kern="0" dirty="0" err="1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odule</a:t>
            </a:r>
            <a:r>
              <a:rPr lang="en-US" altLang="zh-CN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 and current sensor are independently developed and applied in HEPS.</a:t>
            </a: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zh-CN" altLang="en-US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68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Magnet power supply system design for CEPC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 TDR )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GB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itchFamily="18" charset="0"/>
              </a:rPr>
              <a:t>Design Principles of Power Supply System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1800" dirty="0">
                <a:latin typeface="Times New Roman" panose="02020603050405020304" pitchFamily="18" charset="0"/>
                <a:cs typeface="Times New Roman" pitchFamily="18" charset="0"/>
              </a:rPr>
              <a:t>Meet the requirement of the accelerator physics </a:t>
            </a:r>
            <a:r>
              <a:rPr lang="en-GB" altLang="zh-CN" sz="1800" dirty="0">
                <a:latin typeface="Times New Roman" panose="02020603050405020304" pitchFamily="18" charset="0"/>
              </a:rPr>
              <a:t>design</a:t>
            </a:r>
            <a:endParaRPr lang="en-GB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</a:rPr>
              <a:t>Communicate with magnet system to select optimum </a:t>
            </a:r>
            <a:r>
              <a:rPr lang="en-GB" altLang="zh-CN" sz="1800" dirty="0">
                <a:latin typeface="Times New Roman" pitchFamily="18" charset="0"/>
              </a:rPr>
              <a:t>magnet parameters, and connection modes to reduce power loss</a:t>
            </a:r>
            <a:endParaRPr lang="en-US" altLang="zh-CN" sz="1800" dirty="0">
              <a:latin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</a:rPr>
              <a:t>Switch mode power supply as the main topology, to reduce the volume, improve the efficiency, and easy to achieve digital control</a:t>
            </a:r>
            <a:endParaRPr lang="zh-CN" altLang="zh-CN" sz="1800" dirty="0">
              <a:latin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</a:rPr>
              <a:t>Adopt modular design to achieve high current and high voltage output</a:t>
            </a:r>
            <a:endParaRPr lang="zh-CN" altLang="zh-CN" sz="1800" dirty="0">
              <a:latin typeface="Times New Roman" pitchFamily="18" charset="0"/>
            </a:endParaRP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</a:rPr>
              <a:t>The power supply adopts high precision and digital current closed-loop control</a:t>
            </a:r>
            <a:endParaRPr lang="zh-CN" altLang="zh-CN" sz="1800" dirty="0">
              <a:latin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383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Magnet power supply system design for CEPC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 TDR )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GB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Basic questions for main power supplies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power supplies number selection, One or more converters per sector ( for main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B&amp;Q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 in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Collider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The power supply output voltage rating is limited to 1kV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power supplies location?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Converters on surface</a:t>
            </a:r>
          </a:p>
          <a:p>
            <a:pPr marL="1080000" lvl="2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space requirements in tunnel </a:t>
            </a:r>
          </a:p>
          <a:p>
            <a:pPr marL="1080000" lvl="2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Easier and more efficient maintenance</a:t>
            </a:r>
          </a:p>
          <a:p>
            <a:pPr marL="1080000" lvl="2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cost &amp; transmission losses on low voltage line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Converters in auxiliary tunnel</a:t>
            </a:r>
            <a:endParaRPr lang="zh-CN" altLang="en-US" sz="16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1080000" lvl="2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space requirements in tunnel </a:t>
            </a:r>
          </a:p>
          <a:p>
            <a:pPr marL="1080000" lvl="2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difficult maintenance and longer access</a:t>
            </a:r>
          </a:p>
          <a:p>
            <a:pPr marL="1080000" lvl="2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cable cost and losses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DB09CFE9-CDA7-AE9D-10A9-AB1D6A84E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0" y="2160000"/>
            <a:ext cx="4987529" cy="252000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62BBA22A-544D-2F27-88DD-D4600EFEAB1A}"/>
              </a:ext>
            </a:extLst>
          </p:cNvPr>
          <p:cNvSpPr/>
          <p:nvPr/>
        </p:nvSpPr>
        <p:spPr>
          <a:xfrm>
            <a:off x="11088000" y="2628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9AFB54B-549F-8312-F49A-C466135707F6}"/>
              </a:ext>
            </a:extLst>
          </p:cNvPr>
          <p:cNvSpPr/>
          <p:nvPr/>
        </p:nvSpPr>
        <p:spPr>
          <a:xfrm>
            <a:off x="11412000" y="3312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F43CAD7-4311-18D8-490A-AE62660BFC65}"/>
              </a:ext>
            </a:extLst>
          </p:cNvPr>
          <p:cNvSpPr/>
          <p:nvPr/>
        </p:nvSpPr>
        <p:spPr>
          <a:xfrm>
            <a:off x="9720639" y="2124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A58A23B-60A4-7716-88F6-1B957DB8F09D}"/>
              </a:ext>
            </a:extLst>
          </p:cNvPr>
          <p:cNvSpPr/>
          <p:nvPr/>
        </p:nvSpPr>
        <p:spPr>
          <a:xfrm>
            <a:off x="8568000" y="2196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032EF06-A835-9678-0C3A-F25EDF4DB5B0}"/>
              </a:ext>
            </a:extLst>
          </p:cNvPr>
          <p:cNvSpPr/>
          <p:nvPr/>
        </p:nvSpPr>
        <p:spPr>
          <a:xfrm>
            <a:off x="7200000" y="2700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1BAEF33-F135-A612-E96C-9E6657F0147F}"/>
              </a:ext>
            </a:extLst>
          </p:cNvPr>
          <p:cNvSpPr/>
          <p:nvPr/>
        </p:nvSpPr>
        <p:spPr>
          <a:xfrm>
            <a:off x="6948000" y="3312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33B20EE-754D-1A39-2624-D8588CBA231F}"/>
              </a:ext>
            </a:extLst>
          </p:cNvPr>
          <p:cNvSpPr/>
          <p:nvPr/>
        </p:nvSpPr>
        <p:spPr>
          <a:xfrm>
            <a:off x="8388000" y="4212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D786F7B-7655-96CA-F6EA-96C47524FF92}"/>
              </a:ext>
            </a:extLst>
          </p:cNvPr>
          <p:cNvSpPr/>
          <p:nvPr/>
        </p:nvSpPr>
        <p:spPr>
          <a:xfrm>
            <a:off x="10116000" y="4176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3D8B997-20D5-47E7-72F5-1D44F00D0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00" y="5040000"/>
            <a:ext cx="3677061" cy="1800000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E21F2BA9-D30E-E44E-6435-B9888AC2F198}"/>
              </a:ext>
            </a:extLst>
          </p:cNvPr>
          <p:cNvSpPr/>
          <p:nvPr/>
        </p:nvSpPr>
        <p:spPr>
          <a:xfrm>
            <a:off x="8568000" y="6300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B57A0330-CA69-E92F-7E1E-49DF3D25663D}"/>
              </a:ext>
            </a:extLst>
          </p:cNvPr>
          <p:cNvSpPr/>
          <p:nvPr/>
        </p:nvSpPr>
        <p:spPr>
          <a:xfrm>
            <a:off x="9972000" y="57600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258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Magnet power supply system design for CEPC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 TDR )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GB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Basic questions for main power supplies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magnets turns number?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This choice greatly influences magnet &amp; power supplies designs</a:t>
            </a:r>
            <a:endParaRPr lang="zh-CN" altLang="zh-CN" sz="16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The loss can be reduced by decreasing the magnet excitation current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2520000"/>
            <a:ext cx="7200000" cy="41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0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Magnet power supply system design for CEPC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 TDR )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GB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Requirement of the power supplies for CEPC  </a:t>
            </a:r>
          </a:p>
          <a:p>
            <a:pPr marL="72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power supply quantity 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13574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07A48C6-2AD4-AF88-334E-2203F5892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574769"/>
              </p:ext>
            </p:extLst>
          </p:nvPr>
        </p:nvGraphicFramePr>
        <p:xfrm>
          <a:off x="6480000" y="1620000"/>
          <a:ext cx="4319918" cy="1619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7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277">
                <a:tc>
                  <a:txBody>
                    <a:bodyPr/>
                    <a:lstStyle/>
                    <a:p>
                      <a:pPr marL="0" marR="0" lvl="0" indent="117475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zh-CN" sz="9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Transport Lin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Quantity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Stability /8hours    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Output Rating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6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Dipole1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340A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6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Quadrupole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20A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6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Corrector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 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25A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9095571-5936-9A16-909E-7A2D90E69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353071"/>
              </p:ext>
            </p:extLst>
          </p:nvPr>
        </p:nvGraphicFramePr>
        <p:xfrm>
          <a:off x="6480000" y="3312000"/>
          <a:ext cx="4319918" cy="179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7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449">
                <a:tc>
                  <a:txBody>
                    <a:bodyPr/>
                    <a:lstStyle/>
                    <a:p>
                      <a:pPr marL="0" marR="0" lvl="0" indent="117475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zh-CN" sz="9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Linac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Quantity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Stability /8hours    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Output Rating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Dipole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280A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5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Quadrupole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241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 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180A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5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Solenoid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 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12A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5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Corrector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275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 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40A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</a:t>
                      </a:r>
                      <a:endParaRPr lang="zh-CN" sz="10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</a:t>
                      </a:r>
                      <a:endParaRPr lang="zh-CN" altLang="en-US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EF183FBD-528D-D84F-3C23-B82C40DF4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202322"/>
              </p:ext>
            </p:extLst>
          </p:nvPr>
        </p:nvGraphicFramePr>
        <p:xfrm>
          <a:off x="6480000" y="5184000"/>
          <a:ext cx="4319918" cy="1511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7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081">
                <a:tc>
                  <a:txBody>
                    <a:bodyPr/>
                    <a:lstStyle/>
                    <a:p>
                      <a:pPr marL="0" marR="0" lvl="0" indent="117475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Damping ring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zh-CN" altLang="zh-CN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Quantity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Stability /8hours    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Output Rating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54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Dipole1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 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240A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54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Quadrupole1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 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140A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54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Sextupole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 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10A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5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28C57A81-72B1-A6E6-D1B5-2E7BBB7CE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194724"/>
              </p:ext>
            </p:extLst>
          </p:nvPr>
        </p:nvGraphicFramePr>
        <p:xfrm>
          <a:off x="1440000" y="1620000"/>
          <a:ext cx="4320082" cy="3060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7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854">
                <a:tc>
                  <a:txBody>
                    <a:bodyPr/>
                    <a:lstStyle/>
                    <a:p>
                      <a:pPr marL="0" marR="0" lvl="0" indent="117475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Collider</a:t>
                      </a:r>
                      <a:endParaRPr kumimoji="0" lang="zh-CN" altLang="zh-CN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Quantity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Stability /8hours    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Output Rating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02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D-aperture Dipole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100ppm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1300A/500V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02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S-aperture Dipole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100ppm</a:t>
                      </a:r>
                      <a:endParaRPr lang="zh-CN" sz="10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150A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02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D-aperture Quadrupole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100ppm</a:t>
                      </a:r>
                      <a:endParaRPr lang="zh-CN" sz="10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120A/850V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02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S-aperture Quadrupole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608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100ppm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150A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02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Sextupole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3180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100ppm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150A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02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Corrector-H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7088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20A/20V</a:t>
                      </a:r>
                      <a:endParaRPr lang="zh-CN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11106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8C8C0440-31DD-918A-C2BC-F0BE5530C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285039"/>
              </p:ext>
            </p:extLst>
          </p:nvPr>
        </p:nvGraphicFramePr>
        <p:xfrm>
          <a:off x="1440000" y="4860000"/>
          <a:ext cx="4320082" cy="1872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035">
                <a:tc>
                  <a:txBody>
                    <a:bodyPr/>
                    <a:lstStyle/>
                    <a:p>
                      <a:pPr marL="0" marR="0" lvl="0" indent="117475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Booster</a:t>
                      </a:r>
                      <a:endParaRPr kumimoji="0" lang="zh-CN" altLang="zh-CN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Quantity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8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Stability/tracking        </a:t>
                      </a:r>
                      <a:endParaRPr kumimoji="0" lang="zh-CN" altLang="zh-CN" sz="88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tc>
                  <a:txBody>
                    <a:bodyPr/>
                    <a:lstStyle/>
                    <a:p>
                      <a:pPr marL="0" marR="0" lvl="0" indent="11747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Output Rating    </a:t>
                      </a:r>
                      <a:endParaRPr kumimoji="0" lang="zh-CN" altLang="zh-CN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23" marR="91423" marT="45693" marB="4569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29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Dipole</a:t>
                      </a: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 / 0.1%</a:t>
                      </a: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520A/890V</a:t>
                      </a:r>
                    </a:p>
                  </a:txBody>
                  <a:tcPr marL="72000" marR="36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9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Quadrupole</a:t>
                      </a: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336</a:t>
                      </a: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500ppm / 0.1%</a:t>
                      </a:r>
                    </a:p>
                  </a:txBody>
                  <a:tcPr marL="72000" marR="36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180A</a:t>
                      </a:r>
                    </a:p>
                  </a:txBody>
                  <a:tcPr marL="72000" marR="3600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29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Corrector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1000ppm 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25A /20V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1564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57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Magnet power supply system design for CEPC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 TDR )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GB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Energy loss in magnets in Collider ( Comparison with FCC )</a:t>
            </a: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The average loss of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itchFamily="18" charset="0"/>
              </a:rPr>
              <a:t>sextupoles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is 0.44 times of the maximum value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P-magnets = 65.88MW from Magnet System (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itchFamily="18" charset="0"/>
              </a:rPr>
              <a:t>tt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-bar)    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(56.4MW from FCC CDR)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P-cables = 19.74MW (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itchFamily="18" charset="0"/>
              </a:rPr>
              <a:t>tt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-bar)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P-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itchFamily="18" charset="0"/>
              </a:rPr>
              <a:t>ELmagnets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= 85.62 / </a:t>
            </a:r>
            <a:r>
              <a:rPr lang="el-GR" altLang="zh-CN" sz="1600" dirty="0">
                <a:latin typeface="Times New Roman" panose="02020603050405020304" pitchFamily="18" charset="0"/>
                <a:cs typeface="Times New Roman" pitchFamily="18" charset="0"/>
              </a:rPr>
              <a:t>η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conversion / </a:t>
            </a:r>
            <a:r>
              <a:rPr lang="el-GR" altLang="zh-CN" sz="1600" dirty="0">
                <a:latin typeface="Times New Roman" panose="02020603050405020304" pitchFamily="18" charset="0"/>
                <a:cs typeface="Times New Roman" pitchFamily="18" charset="0"/>
              </a:rPr>
              <a:t>η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distribution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P-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itchFamily="18" charset="0"/>
              </a:rPr>
              <a:t>ELmagnets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= 85.62 / 0.9 / 0.95 = 100.14MW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The losses of the electrical distribution chain (e.g.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itchFamily="18" charset="0"/>
              </a:rPr>
              <a:t>magnetisation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 losses in transformers) is 5% of the power demand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720000" y="1260000"/>
          <a:ext cx="5042625" cy="3204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7589">
                  <a:extLst>
                    <a:ext uri="{9D8B030D-6E8A-4147-A177-3AD203B41FA5}">
                      <a16:colId xmlns:a16="http://schemas.microsoft.com/office/drawing/2014/main" val="2502996840"/>
                    </a:ext>
                  </a:extLst>
                </a:gridCol>
                <a:gridCol w="848759">
                  <a:extLst>
                    <a:ext uri="{9D8B030D-6E8A-4147-A177-3AD203B41FA5}">
                      <a16:colId xmlns:a16="http://schemas.microsoft.com/office/drawing/2014/main" val="2875433123"/>
                    </a:ext>
                  </a:extLst>
                </a:gridCol>
                <a:gridCol w="848759">
                  <a:extLst>
                    <a:ext uri="{9D8B030D-6E8A-4147-A177-3AD203B41FA5}">
                      <a16:colId xmlns:a16="http://schemas.microsoft.com/office/drawing/2014/main" val="924205002"/>
                    </a:ext>
                  </a:extLst>
                </a:gridCol>
                <a:gridCol w="848759">
                  <a:extLst>
                    <a:ext uri="{9D8B030D-6E8A-4147-A177-3AD203B41FA5}">
                      <a16:colId xmlns:a16="http://schemas.microsoft.com/office/drawing/2014/main" val="2571948543"/>
                    </a:ext>
                  </a:extLst>
                </a:gridCol>
                <a:gridCol w="848759">
                  <a:extLst>
                    <a:ext uri="{9D8B030D-6E8A-4147-A177-3AD203B41FA5}">
                      <a16:colId xmlns:a16="http://schemas.microsoft.com/office/drawing/2014/main" val="1486253801"/>
                    </a:ext>
                  </a:extLst>
                </a:gridCol>
              </a:tblGrid>
              <a:tr h="26704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FCC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860458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 Ring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246635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Energy (GeV)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45.6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120.0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182.5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8746954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 current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7663546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ratio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8064253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Dipoles (MW)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832234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Quadrupoles (MW)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22.6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7304440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Sextupoles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(MW)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20.5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4974733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Correctors (MW)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3290103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cables (MW)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9132541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magnet losses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33.0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76.4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6195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demand (MW)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38.6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89.0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156686"/>
                  </a:ext>
                </a:extLst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6300000" y="1260000"/>
          <a:ext cx="5040624" cy="3204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6936">
                  <a:extLst>
                    <a:ext uri="{9D8B030D-6E8A-4147-A177-3AD203B41FA5}">
                      <a16:colId xmlns:a16="http://schemas.microsoft.com/office/drawing/2014/main" val="4135684289"/>
                    </a:ext>
                  </a:extLst>
                </a:gridCol>
                <a:gridCol w="848422">
                  <a:extLst>
                    <a:ext uri="{9D8B030D-6E8A-4147-A177-3AD203B41FA5}">
                      <a16:colId xmlns:a16="http://schemas.microsoft.com/office/drawing/2014/main" val="3585893035"/>
                    </a:ext>
                  </a:extLst>
                </a:gridCol>
                <a:gridCol w="848422">
                  <a:extLst>
                    <a:ext uri="{9D8B030D-6E8A-4147-A177-3AD203B41FA5}">
                      <a16:colId xmlns:a16="http://schemas.microsoft.com/office/drawing/2014/main" val="1681033590"/>
                    </a:ext>
                  </a:extLst>
                </a:gridCol>
                <a:gridCol w="848422">
                  <a:extLst>
                    <a:ext uri="{9D8B030D-6E8A-4147-A177-3AD203B41FA5}">
                      <a16:colId xmlns:a16="http://schemas.microsoft.com/office/drawing/2014/main" val="2316624197"/>
                    </a:ext>
                  </a:extLst>
                </a:gridCol>
                <a:gridCol w="848422">
                  <a:extLst>
                    <a:ext uri="{9D8B030D-6E8A-4147-A177-3AD203B41FA5}">
                      <a16:colId xmlns:a16="http://schemas.microsoft.com/office/drawing/2014/main" val="3340563491"/>
                    </a:ext>
                  </a:extLst>
                </a:gridCol>
              </a:tblGrid>
              <a:tr h="26704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CEPC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667681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 Ring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962865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Energy (GeV)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45.5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80.0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120.0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180.0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5010912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 current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9474682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ratio</a:t>
                      </a:r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298144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Dipoles (MW)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2.35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5.29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9792196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Quadrupoles (MW)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6.58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14.81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33.31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2010094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Sextupoles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(MW)</a:t>
                      </a:r>
                      <a:endParaRPr lang="en-US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1.28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3.96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8.91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20.04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7506607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Correctors (MW)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0.62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9992397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cables (MW)</a:t>
                      </a:r>
                      <a:endParaRPr lang="en-US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3.90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8.77 </a:t>
                      </a:r>
                      <a:endParaRPr lang="en-US" altLang="zh-CN" sz="12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19.74 </a:t>
                      </a:r>
                      <a:endParaRPr lang="en-US" altLang="zh-CN" sz="12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4893340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magnet losses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5.47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16.91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38.05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85.62 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776067"/>
                  </a:ext>
                </a:extLst>
              </a:tr>
              <a:tr h="267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demand (MW)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6.40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19.78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44.51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100.14 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979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974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>
          <a:xfrm>
            <a:off x="720000" y="0"/>
            <a:ext cx="10800000" cy="720000"/>
          </a:xfrm>
          <a:prstGeom prst="rect">
            <a:avLst/>
          </a:prstGeom>
          <a:noFill/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Magnet power supply system design for CEPC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( TDR )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GB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360000" y="720000"/>
            <a:ext cx="11520000" cy="612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itchFamily="18" charset="0"/>
              </a:rPr>
              <a:t>Energy loss in magnets in Booster ( Comparison with FCC )</a:t>
            </a: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J.-P. Burnet, “Update of the Power Demand for FCC-</a:t>
            </a:r>
            <a:r>
              <a:rPr lang="en-GB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FCC Week 2022, Paris (2022);  </a:t>
            </a: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https://indico.cern.ch/event/1064327</a:t>
            </a: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900000" lvl="2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US" altLang="zh-CN" sz="16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720000"/>
            <a:ext cx="121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147880"/>
              </p:ext>
            </p:extLst>
          </p:nvPr>
        </p:nvGraphicFramePr>
        <p:xfrm>
          <a:off x="720000" y="1260000"/>
          <a:ext cx="5039643" cy="32538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6615">
                  <a:extLst>
                    <a:ext uri="{9D8B030D-6E8A-4147-A177-3AD203B41FA5}">
                      <a16:colId xmlns:a16="http://schemas.microsoft.com/office/drawing/2014/main" val="1368728613"/>
                    </a:ext>
                  </a:extLst>
                </a:gridCol>
                <a:gridCol w="848257">
                  <a:extLst>
                    <a:ext uri="{9D8B030D-6E8A-4147-A177-3AD203B41FA5}">
                      <a16:colId xmlns:a16="http://schemas.microsoft.com/office/drawing/2014/main" val="2904514221"/>
                    </a:ext>
                  </a:extLst>
                </a:gridCol>
                <a:gridCol w="848257">
                  <a:extLst>
                    <a:ext uri="{9D8B030D-6E8A-4147-A177-3AD203B41FA5}">
                      <a16:colId xmlns:a16="http://schemas.microsoft.com/office/drawing/2014/main" val="3830278847"/>
                    </a:ext>
                  </a:extLst>
                </a:gridCol>
                <a:gridCol w="848257">
                  <a:extLst>
                    <a:ext uri="{9D8B030D-6E8A-4147-A177-3AD203B41FA5}">
                      <a16:colId xmlns:a16="http://schemas.microsoft.com/office/drawing/2014/main" val="4215596208"/>
                    </a:ext>
                  </a:extLst>
                </a:gridCol>
                <a:gridCol w="848257">
                  <a:extLst>
                    <a:ext uri="{9D8B030D-6E8A-4147-A177-3AD203B41FA5}">
                      <a16:colId xmlns:a16="http://schemas.microsoft.com/office/drawing/2014/main" val="3676865189"/>
                    </a:ext>
                  </a:extLst>
                </a:gridCol>
              </a:tblGrid>
              <a:tr h="31687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FCC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003092"/>
                  </a:ext>
                </a:extLst>
              </a:tr>
              <a:tr h="3168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136082"/>
                  </a:ext>
                </a:extLst>
              </a:tr>
              <a:tr h="3168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Energy (GeV)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45.6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120.0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182.5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6740277"/>
                  </a:ext>
                </a:extLst>
              </a:tr>
              <a:tr h="3168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 current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1495610"/>
                  </a:ext>
                </a:extLst>
              </a:tr>
              <a:tr h="2482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ratio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7156005"/>
                  </a:ext>
                </a:extLst>
              </a:tr>
              <a:tr h="2482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(MW)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13.30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410941"/>
                  </a:ext>
                </a:extLst>
              </a:tr>
              <a:tr h="2482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Quads (MW)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1.40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22.60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4697702"/>
                  </a:ext>
                </a:extLst>
              </a:tr>
              <a:tr h="2482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Sextupoles (MW)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0.60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10.25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5231473"/>
                  </a:ext>
                </a:extLst>
              </a:tr>
              <a:tr h="2482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cables (MW)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1.20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20.00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8476173"/>
                  </a:ext>
                </a:extLst>
              </a:tr>
              <a:tr h="2482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Booster duty cycle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151402"/>
                  </a:ext>
                </a:extLst>
              </a:tr>
              <a:tr h="2482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magnet losses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0.60 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1.90 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4.30 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9.90 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725504"/>
                  </a:ext>
                </a:extLst>
              </a:tr>
              <a:tr h="2482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demand (MW)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 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 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5.00 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12.00 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983801"/>
                  </a:ext>
                </a:extLst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776927"/>
              </p:ext>
            </p:extLst>
          </p:nvPr>
        </p:nvGraphicFramePr>
        <p:xfrm>
          <a:off x="6300000" y="1260000"/>
          <a:ext cx="5044766" cy="32538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8290">
                  <a:extLst>
                    <a:ext uri="{9D8B030D-6E8A-4147-A177-3AD203B41FA5}">
                      <a16:colId xmlns:a16="http://schemas.microsoft.com/office/drawing/2014/main" val="2152546750"/>
                    </a:ext>
                  </a:extLst>
                </a:gridCol>
                <a:gridCol w="849119">
                  <a:extLst>
                    <a:ext uri="{9D8B030D-6E8A-4147-A177-3AD203B41FA5}">
                      <a16:colId xmlns:a16="http://schemas.microsoft.com/office/drawing/2014/main" val="2457810518"/>
                    </a:ext>
                  </a:extLst>
                </a:gridCol>
                <a:gridCol w="849119">
                  <a:extLst>
                    <a:ext uri="{9D8B030D-6E8A-4147-A177-3AD203B41FA5}">
                      <a16:colId xmlns:a16="http://schemas.microsoft.com/office/drawing/2014/main" val="1756229856"/>
                    </a:ext>
                  </a:extLst>
                </a:gridCol>
                <a:gridCol w="849119">
                  <a:extLst>
                    <a:ext uri="{9D8B030D-6E8A-4147-A177-3AD203B41FA5}">
                      <a16:colId xmlns:a16="http://schemas.microsoft.com/office/drawing/2014/main" val="2193291529"/>
                    </a:ext>
                  </a:extLst>
                </a:gridCol>
                <a:gridCol w="849119">
                  <a:extLst>
                    <a:ext uri="{9D8B030D-6E8A-4147-A177-3AD203B41FA5}">
                      <a16:colId xmlns:a16="http://schemas.microsoft.com/office/drawing/2014/main" val="641559913"/>
                    </a:ext>
                  </a:extLst>
                </a:gridCol>
              </a:tblGrid>
              <a:tr h="31687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CEPC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68170"/>
                  </a:ext>
                </a:extLst>
              </a:tr>
              <a:tr h="3168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729438"/>
                  </a:ext>
                </a:extLst>
              </a:tr>
              <a:tr h="3168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Energy (GeV)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45.6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80.0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120.0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180.0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3992761"/>
                  </a:ext>
                </a:extLst>
              </a:tr>
              <a:tr h="3168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 current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8039673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ratio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2971493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(MW)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0.78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2.41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5.41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12.18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7301157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Quads (MW)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3.25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7.31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16.44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46589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Correctors (MW)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1112146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cables (MW)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5.13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7718171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Booster duty cycle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0.46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0.47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1321675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magnet losses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1.19 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1.73 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8.40 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11.12 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42160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demand (MW)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1.39 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2.02 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9.83 </a:t>
                      </a:r>
                      <a:endParaRPr lang="en-US" altLang="zh-CN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13.00 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520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998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anchor="ctr" anchorCtr="0"/>
      <a:lstStyle>
        <a:defPPr algn="ctr" eaLnBrk="1" hangingPunct="1">
          <a:defRPr sz="2800" b="1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2458</Words>
  <Application>Microsoft Office PowerPoint</Application>
  <PresentationFormat>宽屏</PresentationFormat>
  <Paragraphs>849</Paragraphs>
  <Slides>36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华文楷体</vt:lpstr>
      <vt:lpstr>Arial</vt:lpstr>
      <vt:lpstr>Arial Black</vt:lpstr>
      <vt:lpstr>Calibri</vt:lpstr>
      <vt:lpstr>Calibri Light</vt:lpstr>
      <vt:lpstr>Comic Sans MS</vt:lpstr>
      <vt:lpstr>Tahoma</vt:lpstr>
      <vt:lpstr>Times New Roman</vt:lpstr>
      <vt:lpstr>Wingdings</vt:lpstr>
      <vt:lpstr>Office 主题</vt:lpstr>
      <vt:lpstr>Visio</vt:lpstr>
      <vt:lpstr>Visio.Drawing.15</vt:lpstr>
      <vt:lpstr>Visio.Drawing.11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zhu jianbin</dc:creator>
  <cp:lastModifiedBy>chenbin@ihep.ac.cn</cp:lastModifiedBy>
  <cp:revision>195</cp:revision>
  <dcterms:created xsi:type="dcterms:W3CDTF">2019-01-03T08:04:32Z</dcterms:created>
  <dcterms:modified xsi:type="dcterms:W3CDTF">2023-01-18T02:53:56Z</dcterms:modified>
</cp:coreProperties>
</file>