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758"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8597913-A58F-76D6-9C19-69502DF7B82B}"/>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a16="http://schemas.microsoft.com/office/drawing/2014/main" id="{4A34FAA6-A14A-D7E2-F595-D4B48A1578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a16="http://schemas.microsoft.com/office/drawing/2014/main" id="{266E6396-CDFA-CA35-9510-567559ECAA0F}"/>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5" name="页脚占位符 4">
            <a:extLst>
              <a:ext uri="{FF2B5EF4-FFF2-40B4-BE49-F238E27FC236}">
                <a16:creationId xmlns="" xmlns:a16="http://schemas.microsoft.com/office/drawing/2014/main" id="{2BC49C25-6D16-52CC-012A-2B2A801E27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9F113FEF-534C-D38C-3619-1C4D3761A4D6}"/>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215266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86F18CC-0B3E-B42B-5F94-721CF1CF13A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 xmlns:a16="http://schemas.microsoft.com/office/drawing/2014/main" id="{5B76C68C-CB57-C658-836F-B8558BB163A1}"/>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EC663DE1-24EC-F0D3-05A1-C29608D24F9D}"/>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5" name="页脚占位符 4">
            <a:extLst>
              <a:ext uri="{FF2B5EF4-FFF2-40B4-BE49-F238E27FC236}">
                <a16:creationId xmlns="" xmlns:a16="http://schemas.microsoft.com/office/drawing/2014/main" id="{8320A145-94FC-35A4-EDF5-868AFCB6F6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D60E7397-DAA3-F57E-E5EC-A75F29F0DFFC}"/>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183092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a16="http://schemas.microsoft.com/office/drawing/2014/main" id="{83629502-EB1B-1700-3D5B-E215083D8718}"/>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 xmlns:a16="http://schemas.microsoft.com/office/drawing/2014/main" id="{91E86D99-F955-9220-27FA-D5758B26CC8F}"/>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E68A553A-1B91-BD25-9E51-AB5B417CFF8C}"/>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5" name="页脚占位符 4">
            <a:extLst>
              <a:ext uri="{FF2B5EF4-FFF2-40B4-BE49-F238E27FC236}">
                <a16:creationId xmlns="" xmlns:a16="http://schemas.microsoft.com/office/drawing/2014/main" id="{FDCDDEB5-FC7D-60D4-B487-16FD37DFD7C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10693B9A-5B08-8DC1-AE26-1D8BB3B7C4CE}"/>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354635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931CE17D-A61C-E7E2-4DB0-30BD8766502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79511DC9-FBC9-B06D-C498-A0921B6D0604}"/>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49C96AD6-DEC4-D8EF-010D-038EBE0650DB}"/>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5" name="页脚占位符 4">
            <a:extLst>
              <a:ext uri="{FF2B5EF4-FFF2-40B4-BE49-F238E27FC236}">
                <a16:creationId xmlns="" xmlns:a16="http://schemas.microsoft.com/office/drawing/2014/main" id="{10464AD5-50D5-B6D6-D4C3-6D7FCACA78F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4DC83F16-ADC4-128E-28B4-7B04FC5CEEA9}"/>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184435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17F2975-ACEE-3C28-F914-C22DF7625931}"/>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 xmlns:a16="http://schemas.microsoft.com/office/drawing/2014/main" id="{F10C4E73-6CAF-414C-F3F5-44D15E3DA5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 xmlns:a16="http://schemas.microsoft.com/office/drawing/2014/main" id="{C4D8F505-3B70-D057-68BB-417F63A683AD}"/>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5" name="页脚占位符 4">
            <a:extLst>
              <a:ext uri="{FF2B5EF4-FFF2-40B4-BE49-F238E27FC236}">
                <a16:creationId xmlns="" xmlns:a16="http://schemas.microsoft.com/office/drawing/2014/main" id="{A21203CC-0CDA-DBF2-9DDF-BCB69950EA4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5AA67E86-D62E-1D81-A0F2-AF895E5D3FA9}"/>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376006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3C57DA9-FE5E-1AA4-C367-EEC1732E19A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2E5CDB79-4851-DD66-FBD0-5E1954E9B64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 xmlns:a16="http://schemas.microsoft.com/office/drawing/2014/main" id="{7B77957D-AD54-4AB0-3FEB-191031D08A12}"/>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 xmlns:a16="http://schemas.microsoft.com/office/drawing/2014/main" id="{19583471-A0B5-22C6-2747-B3B1BD9691B2}"/>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6" name="页脚占位符 5">
            <a:extLst>
              <a:ext uri="{FF2B5EF4-FFF2-40B4-BE49-F238E27FC236}">
                <a16:creationId xmlns="" xmlns:a16="http://schemas.microsoft.com/office/drawing/2014/main" id="{1888DA89-B556-EEE5-BEC3-2567E68B48B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65E7D041-9181-BFA2-82D8-F36E0722DE1D}"/>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144445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AC4FF86-3BAB-9C35-41C4-EED31DD0CB70}"/>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87391284-91EE-6994-D4C0-DB427A467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 xmlns:a16="http://schemas.microsoft.com/office/drawing/2014/main" id="{1E26D4DD-2F7C-DF1C-5589-6996F62096EA}"/>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 xmlns:a16="http://schemas.microsoft.com/office/drawing/2014/main" id="{084447BD-46C3-6FAC-BB99-5D5E6DF133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 xmlns:a16="http://schemas.microsoft.com/office/drawing/2014/main" id="{2020A2C0-56D9-4DD1-E6AC-F1A518C9D9C9}"/>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 xmlns:a16="http://schemas.microsoft.com/office/drawing/2014/main" id="{2F21D02F-1C40-266B-55A8-7ABEC326DE21}"/>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8" name="页脚占位符 7">
            <a:extLst>
              <a:ext uri="{FF2B5EF4-FFF2-40B4-BE49-F238E27FC236}">
                <a16:creationId xmlns="" xmlns:a16="http://schemas.microsoft.com/office/drawing/2014/main" id="{3B0F6086-EB24-C193-23B4-62D35EDA00E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CFB81EE2-6BE1-67CC-F948-72BAC72D4E88}"/>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188540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4727BC7-DB3B-0EBB-8E04-31C9FBB00D5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a16="http://schemas.microsoft.com/office/drawing/2014/main" id="{AC0EF157-8D79-C322-DD38-5268324AF3FD}"/>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4" name="页脚占位符 3">
            <a:extLst>
              <a:ext uri="{FF2B5EF4-FFF2-40B4-BE49-F238E27FC236}">
                <a16:creationId xmlns="" xmlns:a16="http://schemas.microsoft.com/office/drawing/2014/main" id="{52AEC1A0-2CD4-99CD-0D03-6BC18B7B402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41E166BB-17F8-AA60-F9C9-690A21855997}"/>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50235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a16="http://schemas.microsoft.com/office/drawing/2014/main" id="{6541C8BC-BACA-D31F-41AB-586441E7EBF8}"/>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3" name="页脚占位符 2">
            <a:extLst>
              <a:ext uri="{FF2B5EF4-FFF2-40B4-BE49-F238E27FC236}">
                <a16:creationId xmlns="" xmlns:a16="http://schemas.microsoft.com/office/drawing/2014/main" id="{F65BC933-C320-F898-1C38-32B87AC1A42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a16="http://schemas.microsoft.com/office/drawing/2014/main" id="{B6EF0F56-D063-E776-A38C-8FF1457DB255}"/>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397127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C39BC829-D1D5-333C-C719-A4307BC9A95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a16="http://schemas.microsoft.com/office/drawing/2014/main" id="{0F00D8D5-A989-68A8-2AA8-818C2F2654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 xmlns:a16="http://schemas.microsoft.com/office/drawing/2014/main" id="{F54C52FD-DB0E-B1C5-A2B5-2838CE26D2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1AFCBE05-D072-BC44-6B7B-A3B7571171E5}"/>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6" name="页脚占位符 5">
            <a:extLst>
              <a:ext uri="{FF2B5EF4-FFF2-40B4-BE49-F238E27FC236}">
                <a16:creationId xmlns="" xmlns:a16="http://schemas.microsoft.com/office/drawing/2014/main" id="{CF161BD3-6C7B-EA7D-8063-49FA555D1E1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CC87082F-C809-B04B-F609-A1548BC0F484}"/>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9818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887B6A8-3E9A-121E-E8EE-9177312CCE7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a16="http://schemas.microsoft.com/office/drawing/2014/main" id="{015AD0B2-C663-C343-3333-FE14D7BF69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a16="http://schemas.microsoft.com/office/drawing/2014/main" id="{DA2946FB-F097-C392-D41F-E2D71D0070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84D6E0E6-AF72-93CC-9BEC-B4626297A4C8}"/>
              </a:ext>
            </a:extLst>
          </p:cNvPr>
          <p:cNvSpPr>
            <a:spLocks noGrp="1"/>
          </p:cNvSpPr>
          <p:nvPr>
            <p:ph type="dt" sz="half" idx="10"/>
          </p:nvPr>
        </p:nvSpPr>
        <p:spPr/>
        <p:txBody>
          <a:bodyPr/>
          <a:lstStyle/>
          <a:p>
            <a:fld id="{2DFB5B98-4FF3-4034-ABD9-FF11C021CEEC}" type="datetimeFigureOut">
              <a:rPr lang="zh-CN" altLang="en-US" smtClean="0"/>
              <a:t>2023/1/5</a:t>
            </a:fld>
            <a:endParaRPr lang="zh-CN" altLang="en-US"/>
          </a:p>
        </p:txBody>
      </p:sp>
      <p:sp>
        <p:nvSpPr>
          <p:cNvPr id="6" name="页脚占位符 5">
            <a:extLst>
              <a:ext uri="{FF2B5EF4-FFF2-40B4-BE49-F238E27FC236}">
                <a16:creationId xmlns="" xmlns:a16="http://schemas.microsoft.com/office/drawing/2014/main" id="{3CDCF38A-86F8-3C71-AE08-9D0D8C70F63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7FE0FF91-6AA2-D368-E771-E433F8573C47}"/>
              </a:ext>
            </a:extLst>
          </p:cNvPr>
          <p:cNvSpPr>
            <a:spLocks noGrp="1"/>
          </p:cNvSpPr>
          <p:nvPr>
            <p:ph type="sldNum" sz="quarter" idx="12"/>
          </p:nvPr>
        </p:nvSpPr>
        <p:spPr/>
        <p:txBody>
          <a:body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318378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a16="http://schemas.microsoft.com/office/drawing/2014/main" id="{B1A92DD3-0019-F0C1-2DA1-8F77B77DF1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a16="http://schemas.microsoft.com/office/drawing/2014/main" id="{2266E403-FBEE-C7B4-E028-D299475E45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671B1CD1-68A8-C647-E269-4FDF8FC7C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B5B98-4FF3-4034-ABD9-FF11C021CEEC}" type="datetimeFigureOut">
              <a:rPr lang="zh-CN" altLang="en-US" smtClean="0"/>
              <a:t>2023/1/5</a:t>
            </a:fld>
            <a:endParaRPr lang="zh-CN" altLang="en-US"/>
          </a:p>
        </p:txBody>
      </p:sp>
      <p:sp>
        <p:nvSpPr>
          <p:cNvPr id="5" name="页脚占位符 4">
            <a:extLst>
              <a:ext uri="{FF2B5EF4-FFF2-40B4-BE49-F238E27FC236}">
                <a16:creationId xmlns="" xmlns:a16="http://schemas.microsoft.com/office/drawing/2014/main" id="{E6273A26-70C3-C15C-9A3C-85ACAC13A9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a16="http://schemas.microsoft.com/office/drawing/2014/main" id="{1160D0DE-FEA9-CD3F-1048-8218528287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A4FAF-5F5E-4763-8470-96E171CA5EBE}" type="slidenum">
              <a:rPr lang="zh-CN" altLang="en-US" smtClean="0"/>
              <a:t>‹#›</a:t>
            </a:fld>
            <a:endParaRPr lang="zh-CN" altLang="en-US"/>
          </a:p>
        </p:txBody>
      </p:sp>
    </p:spTree>
    <p:extLst>
      <p:ext uri="{BB962C8B-B14F-4D97-AF65-F5344CB8AC3E}">
        <p14:creationId xmlns:p14="http://schemas.microsoft.com/office/powerpoint/2010/main" val="2421980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65F10F4-D5EC-5528-1FDB-791EC42BD64B}"/>
              </a:ext>
            </a:extLst>
          </p:cNvPr>
          <p:cNvSpPr>
            <a:spLocks noGrp="1"/>
          </p:cNvSpPr>
          <p:nvPr>
            <p:ph type="ctrTitle"/>
          </p:nvPr>
        </p:nvSpPr>
        <p:spPr/>
        <p:txBody>
          <a:bodyPr>
            <a:normAutofit/>
          </a:bodyPr>
          <a:lstStyle/>
          <a:p>
            <a:r>
              <a:rPr lang="zh-CN" altLang="en-US" sz="3600" dirty="0" smtClean="0"/>
              <a:t>机器学习在实验高能物理中的应用</a:t>
            </a:r>
            <a:r>
              <a:rPr lang="en-US" altLang="zh-CN" sz="3600" dirty="0" smtClean="0"/>
              <a:t/>
            </a:r>
            <a:br>
              <a:rPr lang="en-US" altLang="zh-CN" sz="3600" dirty="0" smtClean="0"/>
            </a:br>
            <a:r>
              <a:rPr lang="en-US" altLang="zh-CN" sz="3600" dirty="0" smtClean="0"/>
              <a:t>--</a:t>
            </a:r>
            <a:r>
              <a:rPr lang="zh-CN" altLang="en-US" sz="3600" dirty="0" smtClean="0"/>
              <a:t>加速器应用</a:t>
            </a:r>
            <a:endParaRPr lang="zh-CN" altLang="en-US" sz="3600" dirty="0"/>
          </a:p>
        </p:txBody>
      </p:sp>
      <p:sp>
        <p:nvSpPr>
          <p:cNvPr id="3" name="副标题 2">
            <a:extLst>
              <a:ext uri="{FF2B5EF4-FFF2-40B4-BE49-F238E27FC236}">
                <a16:creationId xmlns="" xmlns:a16="http://schemas.microsoft.com/office/drawing/2014/main" id="{E9338A94-E96B-540C-6AB1-47F5678FB720}"/>
              </a:ext>
            </a:extLst>
          </p:cNvPr>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484870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文本框 8">
            <a:extLst>
              <a:ext uri="{FF2B5EF4-FFF2-40B4-BE49-F238E27FC236}">
                <a16:creationId xmlns="" xmlns:a16="http://schemas.microsoft.com/office/drawing/2014/main" id="{0C7D0785-7EC9-FE8D-49F3-BA93F97167E3}"/>
              </a:ext>
            </a:extLst>
          </p:cNvPr>
          <p:cNvSpPr txBox="1"/>
          <p:nvPr/>
        </p:nvSpPr>
        <p:spPr>
          <a:xfrm>
            <a:off x="564219" y="684143"/>
            <a:ext cx="10803028" cy="1569660"/>
          </a:xfrm>
          <a:prstGeom prst="rect">
            <a:avLst/>
          </a:prstGeom>
          <a:noFill/>
        </p:spPr>
        <p:txBody>
          <a:bodyPr wrap="square" rtlCol="0">
            <a:spAutoFit/>
          </a:bodyPr>
          <a:lstStyle/>
          <a:p>
            <a:r>
              <a:rPr lang="zh-CN" altLang="en-US" sz="1600" dirty="0">
                <a:effectLst/>
                <a:latin typeface="Times New Roman" panose="02020603050405020304" pitchFamily="18" charset="0"/>
                <a:ea typeface="宋体" panose="02010600030101010101" pitchFamily="2" charset="-122"/>
                <a:cs typeface="Times New Roman" panose="02020603050405020304" pitchFamily="18" charset="0"/>
              </a:rPr>
              <a:t>面临的问题：在第四代光源的非线性动力学优化过程中，存在</a:t>
            </a:r>
            <a:r>
              <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rPr>
              <a:t>优化时间过长、过早陷入局部最优解等问题</a:t>
            </a:r>
            <a:r>
              <a:rPr lang="zh-CN" altLang="en-US" sz="1600" dirty="0">
                <a:effectLst/>
                <a:latin typeface="Times New Roman" panose="02020603050405020304" pitchFamily="18" charset="0"/>
                <a:ea typeface="宋体" panose="02010600030101010101" pitchFamily="2" charset="-122"/>
                <a:cs typeface="Times New Roman" panose="02020603050405020304" pitchFamily="18" charset="0"/>
              </a:rPr>
              <a:t>。其中</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lattice</a:t>
            </a:r>
            <a:r>
              <a:rPr lang="zh-CN" altLang="en-US" sz="1600" dirty="0">
                <a:effectLst/>
                <a:latin typeface="Times New Roman" panose="02020603050405020304" pitchFamily="18" charset="0"/>
                <a:ea typeface="宋体" panose="02010600030101010101" pitchFamily="2" charset="-122"/>
                <a:cs typeface="Times New Roman" panose="02020603050405020304" pitchFamily="18" charset="0"/>
              </a:rPr>
              <a:t>的动力学孔径和动量接受度的评估会花费大量时间，加上优化算法收敛速度较慢会导致优化时间过长，另外优化算法在面对复杂的非线性优化问题时容易过早陷入局部最优解。</a:t>
            </a:r>
            <a:endPar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endParaRPr>
          </a:p>
          <a:p>
            <a:r>
              <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rPr>
              <a:t>本项目将基于机器学习方法，从提高目标参数评估效率和提升数值优化算法性能两个方面入手</a:t>
            </a:r>
            <a:r>
              <a:rPr lang="zh-CN" altLang="en-US" sz="16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rPr>
              <a:t>基于我国首台第四代同步辐射光源——高能同步辐射光源（</a:t>
            </a:r>
            <a:r>
              <a:rPr lang="en-US" altLang="zh-CN" sz="1600" dirty="0">
                <a:effectLst/>
                <a:latin typeface="Times New Roman" panose="02020603050405020304" pitchFamily="18" charset="0"/>
                <a:ea typeface="宋体" panose="02010600030101010101" pitchFamily="2" charset="-122"/>
              </a:rPr>
              <a:t>HEPS</a:t>
            </a:r>
            <a:r>
              <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en-US" sz="16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rPr>
              <a:t>探索更高效的</a:t>
            </a:r>
            <a:r>
              <a:rPr lang="en-US" altLang="zh-CN" sz="1600" dirty="0">
                <a:effectLst/>
                <a:latin typeface="Times New Roman" panose="02020603050405020304" pitchFamily="18" charset="0"/>
                <a:ea typeface="宋体" panose="02010600030101010101" pitchFamily="2" charset="-122"/>
              </a:rPr>
              <a:t>lattice</a:t>
            </a:r>
            <a:r>
              <a:rPr lang="zh-CN" altLang="zh-CN" sz="1600" dirty="0">
                <a:effectLst/>
                <a:latin typeface="Times New Roman" panose="02020603050405020304" pitchFamily="18" charset="0"/>
                <a:ea typeface="宋体" panose="02010600030101010101" pitchFamily="2" charset="-122"/>
                <a:cs typeface="Times New Roman" panose="02020603050405020304" pitchFamily="18" charset="0"/>
              </a:rPr>
              <a:t>数值优化算法及流程</a:t>
            </a:r>
            <a:r>
              <a:rPr lang="zh-CN" altLang="en-US" sz="16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sz="1600" dirty="0"/>
          </a:p>
        </p:txBody>
      </p:sp>
      <p:pic>
        <p:nvPicPr>
          <p:cNvPr id="4" name="图片 3">
            <a:extLst>
              <a:ext uri="{FF2B5EF4-FFF2-40B4-BE49-F238E27FC236}">
                <a16:creationId xmlns="" xmlns:a16="http://schemas.microsoft.com/office/drawing/2014/main" id="{1721A817-9666-3205-87DB-5CD11CC063CA}"/>
              </a:ext>
            </a:extLst>
          </p:cNvPr>
          <p:cNvPicPr>
            <a:picLocks noChangeAspect="1"/>
          </p:cNvPicPr>
          <p:nvPr/>
        </p:nvPicPr>
        <p:blipFill>
          <a:blip r:embed="rId2"/>
          <a:stretch>
            <a:fillRect/>
          </a:stretch>
        </p:blipFill>
        <p:spPr>
          <a:xfrm>
            <a:off x="358588" y="2652101"/>
            <a:ext cx="5558118" cy="3305913"/>
          </a:xfrm>
          <a:prstGeom prst="rect">
            <a:avLst/>
          </a:prstGeom>
        </p:spPr>
      </p:pic>
      <p:sp>
        <p:nvSpPr>
          <p:cNvPr id="7" name="文本框 6">
            <a:extLst>
              <a:ext uri="{FF2B5EF4-FFF2-40B4-BE49-F238E27FC236}">
                <a16:creationId xmlns="" xmlns:a16="http://schemas.microsoft.com/office/drawing/2014/main" id="{B326A657-1786-265C-43FF-7C488F757950}"/>
              </a:ext>
            </a:extLst>
          </p:cNvPr>
          <p:cNvSpPr txBox="1"/>
          <p:nvPr/>
        </p:nvSpPr>
        <p:spPr>
          <a:xfrm>
            <a:off x="1111623" y="6003777"/>
            <a:ext cx="4984377" cy="276999"/>
          </a:xfrm>
          <a:prstGeom prst="rect">
            <a:avLst/>
          </a:prstGeom>
          <a:noFill/>
        </p:spPr>
        <p:txBody>
          <a:bodyPr wrap="square" rtlCol="0">
            <a:spAutoFit/>
          </a:bodyPr>
          <a:lstStyle/>
          <a:p>
            <a:r>
              <a:rPr lang="zh-CN" altLang="en-US" sz="1200" dirty="0">
                <a:latin typeface="Times New Roman" panose="02020603050405020304" pitchFamily="18" charset="0"/>
                <a:ea typeface="宋体" panose="02010600030101010101" pitchFamily="2" charset="-122"/>
                <a:cs typeface="Times New Roman" panose="02020603050405020304" pitchFamily="18" charset="0"/>
              </a:rPr>
              <a:t>传统长程粒子跟踪方法（上）和机器学习方法（下）评估</a:t>
            </a:r>
            <a:r>
              <a:rPr lang="en-US" altLang="zh-CN" sz="1200" dirty="0">
                <a:latin typeface="Times New Roman" panose="02020603050405020304" pitchFamily="18" charset="0"/>
                <a:ea typeface="宋体" panose="02010600030101010101" pitchFamily="2" charset="-122"/>
                <a:cs typeface="Times New Roman" panose="02020603050405020304" pitchFamily="18" charset="0"/>
              </a:rPr>
              <a:t>DA</a:t>
            </a:r>
            <a:r>
              <a:rPr lang="zh-CN" altLang="en-US" sz="1200" dirty="0">
                <a:latin typeface="Times New Roman" panose="02020603050405020304" pitchFamily="18" charset="0"/>
                <a:ea typeface="宋体" panose="02010600030101010101" pitchFamily="2" charset="-122"/>
                <a:cs typeface="Times New Roman" panose="02020603050405020304" pitchFamily="18" charset="0"/>
              </a:rPr>
              <a:t>效果对比</a:t>
            </a:r>
          </a:p>
        </p:txBody>
      </p:sp>
      <p:pic>
        <p:nvPicPr>
          <p:cNvPr id="8" name="图片 7">
            <a:extLst>
              <a:ext uri="{FF2B5EF4-FFF2-40B4-BE49-F238E27FC236}">
                <a16:creationId xmlns="" xmlns:a16="http://schemas.microsoft.com/office/drawing/2014/main" id="{118B9A7E-D74D-589B-AE94-FD32A7A1D61C}"/>
              </a:ext>
            </a:extLst>
          </p:cNvPr>
          <p:cNvPicPr>
            <a:picLocks noChangeAspect="1"/>
          </p:cNvPicPr>
          <p:nvPr/>
        </p:nvPicPr>
        <p:blipFill>
          <a:blip r:embed="rId3"/>
          <a:stretch>
            <a:fillRect/>
          </a:stretch>
        </p:blipFill>
        <p:spPr>
          <a:xfrm>
            <a:off x="8950663" y="3159686"/>
            <a:ext cx="2291077" cy="2130769"/>
          </a:xfrm>
          <a:prstGeom prst="rect">
            <a:avLst/>
          </a:prstGeom>
        </p:spPr>
      </p:pic>
      <p:pic>
        <p:nvPicPr>
          <p:cNvPr id="10" name="图片 9">
            <a:extLst>
              <a:ext uri="{FF2B5EF4-FFF2-40B4-BE49-F238E27FC236}">
                <a16:creationId xmlns="" xmlns:a16="http://schemas.microsoft.com/office/drawing/2014/main" id="{CE4AF21D-4A25-817F-0796-4082BF22E609}"/>
              </a:ext>
            </a:extLst>
          </p:cNvPr>
          <p:cNvPicPr>
            <a:picLocks noChangeAspect="1"/>
          </p:cNvPicPr>
          <p:nvPr/>
        </p:nvPicPr>
        <p:blipFill rotWithShape="1">
          <a:blip r:embed="rId4"/>
          <a:srcRect l="1443" t="1213" r="1443" b="333"/>
          <a:stretch/>
        </p:blipFill>
        <p:spPr>
          <a:xfrm>
            <a:off x="6467627" y="3274404"/>
            <a:ext cx="2291077" cy="2016051"/>
          </a:xfrm>
          <a:prstGeom prst="rect">
            <a:avLst/>
          </a:prstGeom>
        </p:spPr>
      </p:pic>
      <p:sp>
        <p:nvSpPr>
          <p:cNvPr id="11" name="文本框 10">
            <a:extLst>
              <a:ext uri="{FF2B5EF4-FFF2-40B4-BE49-F238E27FC236}">
                <a16:creationId xmlns="" xmlns:a16="http://schemas.microsoft.com/office/drawing/2014/main" id="{9F1D2341-881E-5655-53B9-31B00E2051EF}"/>
              </a:ext>
            </a:extLst>
          </p:cNvPr>
          <p:cNvSpPr txBox="1"/>
          <p:nvPr/>
        </p:nvSpPr>
        <p:spPr>
          <a:xfrm>
            <a:off x="6192538" y="5677500"/>
            <a:ext cx="5640874" cy="276999"/>
          </a:xfrm>
          <a:prstGeom prst="rect">
            <a:avLst/>
          </a:prstGeom>
          <a:noFill/>
        </p:spPr>
        <p:txBody>
          <a:bodyPr wrap="square" rtlCol="0">
            <a:spAutoFit/>
          </a:bodyPr>
          <a:lstStyle/>
          <a:p>
            <a:pPr algn="ctr"/>
            <a:r>
              <a:rPr lang="zh-CN" altLang="en-US" sz="1200" dirty="0">
                <a:latin typeface="Times New Roman" panose="02020603050405020304" pitchFamily="18" charset="0"/>
                <a:cs typeface="Times New Roman" panose="02020603050405020304" pitchFamily="18" charset="0"/>
              </a:rPr>
              <a:t>在</a:t>
            </a:r>
            <a:r>
              <a:rPr lang="en-US" altLang="zh-CN" sz="1200" dirty="0">
                <a:latin typeface="Times New Roman" panose="02020603050405020304" pitchFamily="18" charset="0"/>
                <a:cs typeface="Times New Roman" panose="02020603050405020304" pitchFamily="18" charset="0"/>
              </a:rPr>
              <a:t>HEPS</a:t>
            </a:r>
            <a:r>
              <a:rPr lang="zh-CN" altLang="en-US" sz="1200" dirty="0">
                <a:latin typeface="Times New Roman" panose="02020603050405020304" pitchFamily="18" charset="0"/>
                <a:cs typeface="Times New Roman" panose="02020603050405020304" pitchFamily="18" charset="0"/>
              </a:rPr>
              <a:t>的非线性优化问题上</a:t>
            </a:r>
            <a:r>
              <a:rPr lang="en-US" altLang="zh-CN" sz="1200" dirty="0">
                <a:latin typeface="Times New Roman" panose="02020603050405020304" pitchFamily="18" charset="0"/>
                <a:cs typeface="Times New Roman" panose="02020603050405020304" pitchFamily="18" charset="0"/>
              </a:rPr>
              <a:t>MOGA</a:t>
            </a:r>
            <a:r>
              <a:rPr lang="zh-CN" altLang="en-US" sz="1200" dirty="0">
                <a:latin typeface="Times New Roman" panose="02020603050405020304" pitchFamily="18" charset="0"/>
                <a:cs typeface="Times New Roman" panose="02020603050405020304" pitchFamily="18" charset="0"/>
              </a:rPr>
              <a:t>（上）与</a:t>
            </a:r>
            <a:r>
              <a:rPr lang="en-US" altLang="zh-CN" sz="1200" dirty="0">
                <a:latin typeface="Times New Roman" panose="02020603050405020304" pitchFamily="18" charset="0"/>
                <a:cs typeface="Times New Roman" panose="02020603050405020304" pitchFamily="18" charset="0"/>
              </a:rPr>
              <a:t>NMMOGA</a:t>
            </a:r>
            <a:r>
              <a:rPr lang="zh-CN" altLang="en-US" sz="1200" dirty="0">
                <a:latin typeface="Times New Roman" panose="02020603050405020304" pitchFamily="18" charset="0"/>
                <a:cs typeface="Times New Roman" panose="02020603050405020304" pitchFamily="18" charset="0"/>
              </a:rPr>
              <a:t>（下）的帕累托前沿对比</a:t>
            </a:r>
          </a:p>
        </p:txBody>
      </p:sp>
    </p:spTree>
    <p:extLst>
      <p:ext uri="{BB962C8B-B14F-4D97-AF65-F5344CB8AC3E}">
        <p14:creationId xmlns:p14="http://schemas.microsoft.com/office/powerpoint/2010/main" val="423278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768597A2-8A57-2AE1-4344-49DB030E451C}"/>
              </a:ext>
            </a:extLst>
          </p:cNvPr>
          <p:cNvSpPr>
            <a:spLocks noGrp="1"/>
          </p:cNvSpPr>
          <p:nvPr>
            <p:ph type="title"/>
          </p:nvPr>
        </p:nvSpPr>
        <p:spPr>
          <a:xfrm>
            <a:off x="838200" y="45149"/>
            <a:ext cx="10515600" cy="1325563"/>
          </a:xfrm>
        </p:spPr>
        <p:txBody>
          <a:bodyPr>
            <a:normAutofit/>
          </a:bodyPr>
          <a:lstStyle/>
          <a:p>
            <a:r>
              <a:rPr lang="zh-CN" altLang="zh-CN" sz="2400" dirty="0">
                <a:effectLst/>
                <a:latin typeface="Times New Roman" panose="02020603050405020304" pitchFamily="18" charset="0"/>
                <a:ea typeface="宋体" panose="02010600030101010101" pitchFamily="2" charset="-122"/>
                <a:cs typeface="Times New Roman" panose="02020603050405020304" pitchFamily="18" charset="0"/>
              </a:rPr>
              <a:t>工作</a:t>
            </a:r>
            <a:r>
              <a:rPr lang="zh-CN" altLang="zh-CN" sz="2400" dirty="0" smtClean="0">
                <a:effectLst/>
                <a:latin typeface="Times New Roman" panose="02020603050405020304" pitchFamily="18" charset="0"/>
                <a:ea typeface="宋体" panose="02010600030101010101" pitchFamily="2" charset="-122"/>
                <a:cs typeface="Times New Roman" panose="02020603050405020304" pitchFamily="18" charset="0"/>
              </a:rPr>
              <a:t>计划</a:t>
            </a:r>
            <a:endParaRPr lang="zh-CN" altLang="en-US" sz="24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内容占位符 2">
            <a:extLst>
              <a:ext uri="{FF2B5EF4-FFF2-40B4-BE49-F238E27FC236}">
                <a16:creationId xmlns="" xmlns:a16="http://schemas.microsoft.com/office/drawing/2014/main" id="{5200E763-DBA1-1853-32EC-8163AEDD6B3C}"/>
              </a:ext>
            </a:extLst>
          </p:cNvPr>
          <p:cNvSpPr>
            <a:spLocks noGrp="1"/>
          </p:cNvSpPr>
          <p:nvPr>
            <p:ph idx="1"/>
          </p:nvPr>
        </p:nvSpPr>
        <p:spPr>
          <a:xfrm>
            <a:off x="838200" y="1237129"/>
            <a:ext cx="10515600" cy="4912940"/>
          </a:xfrm>
        </p:spPr>
        <p:txBody>
          <a:bodyPr>
            <a:noAutofit/>
          </a:bodyPr>
          <a:lstStyle/>
          <a:p>
            <a:pPr marL="0" indent="0">
              <a:buNone/>
            </a:pPr>
            <a:r>
              <a:rPr lang="zh-CN" altLang="en-US"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按内容</a:t>
            </a:r>
            <a:endParaRPr lang="en-US" altLang="zh-CN"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a:p>
            <a:r>
              <a:rPr lang="en-US" altLang="zh-CN"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1</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在提高目标参数评估效率方面，</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我们将</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在之前的工作积累的基础上发展基于机器学习的，快速评估加速器的非线性动力学性能参数的新方法</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。在</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lattice</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的非线性优化过程中</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除动力学孔径外</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，束流寿命</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的</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评估同样也会消耗大量时间，我们计划</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通过对比多种可能的方法和路径，开展提升束流寿命评估</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速度</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的相关研究</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。最终</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提出适于</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 HEPS </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非线性动力学性能参数的快速评估方法</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，进而实现大幅减少总优化时间</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a:t>
            </a:r>
            <a:endPar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a:p>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2.</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在提升数值优化算法性能方面，我们将探索</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将</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传统随机优化算法与机器学习结合的有效路径，</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以</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大幅提高数值优化的优化性能，乃至实现量级上的提升。</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我们曾</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在</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NSGA-II</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基础上提出了一种基于神经网络的改进型遗传算法</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——NBMOGA</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，并</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实现</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了</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更快的收敛速度与更优的种群多样性。考虑到</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 NSGA-III </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与</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 NSGA-II </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的相似性</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我们</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将</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尝试在</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 NSGA-III </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中引入神经网络及其他机器学习算法， 以进一步提高</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 NSGA-III </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的收敛速度以及解的多样性。在此基础上，我们</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将在</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经典优化问题</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中</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测试常用智能优化算法与本研究中提出的改进型遗传算法</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的性能。</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并</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选择最佳算法进行</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超低自然发射度</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储存环</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lattice</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的线性与非线性动力学优化。</a:t>
            </a:r>
            <a:endPar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a:p>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3.</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基于以上研究以及</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HEPS</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的磁聚焦设计方案，</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我们将</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探索超低自然发射度的设计优化方案，以达到典型硬</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X</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射线衍射极限。更为重要的，建立完整的、</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更加</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快速高效的磁聚焦结构数值优化流程</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a:t>
            </a:r>
            <a:endPar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endParaRPr lang="en-US" altLang="zh-CN" sz="1400" kern="100" dirty="0">
              <a:latin typeface="Times New Roman" panose="02020603050405020304" pitchFamily="18" charset="0"/>
              <a:ea typeface="宋体" panose="02010600030101010101" pitchFamily="2" charset="-122"/>
              <a:cs typeface="Times New Roman" panose="02020603050405020304" pitchFamily="18" charset="0"/>
            </a:endParaRPr>
          </a:p>
          <a:p>
            <a:pPr marL="0" indent="0">
              <a:buNone/>
            </a:pP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按时</a:t>
            </a:r>
            <a:r>
              <a:rPr lang="zh-CN" altLang="en-US"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间</a:t>
            </a:r>
            <a:endPar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a:p>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2023</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：发展基于机器学习的非线性动力学性能参数评估方法 </a:t>
            </a:r>
          </a:p>
          <a:p>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2024</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：发展基于机器学习的多目标数值优化算法 </a:t>
            </a:r>
          </a:p>
          <a:p>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2025</a:t>
            </a:r>
            <a:r>
              <a:rPr lang="zh-CN"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：完成相关研究，整理工作，发表文章</a:t>
            </a:r>
            <a:endPar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a:p>
            <a:pPr marL="0" indent="0">
              <a:lnSpc>
                <a:spcPct val="100000"/>
              </a:lnSpc>
              <a:buNone/>
            </a:pPr>
            <a:endParaRPr lang="en-US" altLang="zh-CN" sz="1400" dirty="0">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17867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F35F3C3-1F84-96C7-6205-CDEB4C062DE7}"/>
              </a:ext>
            </a:extLst>
          </p:cNvPr>
          <p:cNvSpPr>
            <a:spLocks noGrp="1"/>
          </p:cNvSpPr>
          <p:nvPr>
            <p:ph type="title"/>
          </p:nvPr>
        </p:nvSpPr>
        <p:spPr/>
        <p:txBody>
          <a:bodyPr>
            <a:normAutofit/>
          </a:bodyPr>
          <a:lstStyle/>
          <a:p>
            <a:r>
              <a:rPr lang="zh-CN" altLang="zh-CN" sz="2400" dirty="0">
                <a:solidFill>
                  <a:srgbClr val="31353B"/>
                </a:solidFill>
                <a:effectLst/>
                <a:latin typeface="Times New Roman" panose="02020603050405020304" pitchFamily="18" charset="0"/>
                <a:ea typeface="宋体" panose="02010600030101010101" pitchFamily="2" charset="-122"/>
                <a:cs typeface="Times New Roman" panose="02020603050405020304" pitchFamily="18" charset="0"/>
              </a:rPr>
              <a:t>人员安排</a:t>
            </a:r>
            <a:r>
              <a:rPr lang="zh-CN" altLang="en-US" sz="2400" dirty="0">
                <a:solidFill>
                  <a:srgbClr val="31353B"/>
                </a:solidFill>
                <a:effectLst/>
                <a:latin typeface="Times New Roman" panose="02020603050405020304" pitchFamily="18" charset="0"/>
                <a:ea typeface="宋体" panose="02010600030101010101" pitchFamily="2" charset="-122"/>
                <a:cs typeface="Times New Roman" panose="02020603050405020304" pitchFamily="18" charset="0"/>
              </a:rPr>
              <a:t>与经费需求</a:t>
            </a:r>
            <a:endParaRPr lang="zh-CN" altLang="en-US" sz="24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内容占位符 2">
            <a:extLst>
              <a:ext uri="{FF2B5EF4-FFF2-40B4-BE49-F238E27FC236}">
                <a16:creationId xmlns="" xmlns:a16="http://schemas.microsoft.com/office/drawing/2014/main" id="{6F4778E7-6C98-72AD-BEE9-6B67F30E9097}"/>
              </a:ext>
            </a:extLst>
          </p:cNvPr>
          <p:cNvSpPr>
            <a:spLocks noGrp="1"/>
          </p:cNvSpPr>
          <p:nvPr>
            <p:ph idx="1"/>
          </p:nvPr>
        </p:nvSpPr>
        <p:spPr/>
        <p:txBody>
          <a:bodyPr>
            <a:normAutofit/>
          </a:bodyPr>
          <a:lstStyle/>
          <a:p>
            <a:r>
              <a:rPr lang="zh-CN" altLang="en-US"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本项目计划</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培养一</a:t>
            </a:r>
            <a:r>
              <a:rPr lang="zh-CN" altLang="en-US"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名博士研究生。</a:t>
            </a:r>
            <a:endParaRPr lang="en-US" altLang="zh-CN"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endParaRPr>
          </a:p>
          <a:p>
            <a:r>
              <a:rPr lang="zh-CN" altLang="en-US"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经费需求：</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劳务费</a:t>
            </a:r>
            <a:r>
              <a:rPr lang="en-US" altLang="zh-CN"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12</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6</a:t>
            </a:r>
            <a:r>
              <a:rPr lang="zh-CN" altLang="en-US"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万</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元（</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0.35</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万</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月</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人</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*12</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月</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*3</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年），支持参加国际</a:t>
            </a:r>
            <a:r>
              <a:rPr lang="zh-CN" altLang="en-US"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会</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议</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1</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次，差旅费</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~2</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万元，论文版面费</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~0.4</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万元，</a:t>
            </a:r>
            <a:r>
              <a:rPr lang="zh-CN" altLang="en-US"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合计</a:t>
            </a:r>
            <a:r>
              <a:rPr lang="en-US" altLang="zh-CN"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15</a:t>
            </a:r>
            <a:r>
              <a:rPr lang="zh-CN" altLang="en-US" sz="1600" b="0" i="0" u="none" strike="noStrike" dirty="0" smtClean="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万</a:t>
            </a:r>
            <a:r>
              <a:rPr lang="zh-CN" altLang="en-US"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rPr>
              <a:t>元。</a:t>
            </a:r>
            <a:endParaRPr lang="en-US" altLang="zh-CN" sz="1600" b="0" i="0" u="none" strike="noStrike" dirty="0">
              <a:solidFill>
                <a:srgbClr val="444444"/>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indent="0">
              <a:buNone/>
            </a:pPr>
            <a:endPar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标题 1">
            <a:extLst>
              <a:ext uri="{FF2B5EF4-FFF2-40B4-BE49-F238E27FC236}">
                <a16:creationId xmlns="" xmlns:a16="http://schemas.microsoft.com/office/drawing/2014/main" id="{EF35F3C3-1F84-96C7-6205-CDEB4C062DE7}"/>
              </a:ext>
            </a:extLst>
          </p:cNvPr>
          <p:cNvSpPr txBox="1">
            <a:spLocks/>
          </p:cNvSpPr>
          <p:nvPr/>
        </p:nvSpPr>
        <p:spPr>
          <a:xfrm>
            <a:off x="847987" y="263155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400" dirty="0" smtClean="0">
                <a:solidFill>
                  <a:srgbClr val="31353B"/>
                </a:solidFill>
                <a:latin typeface="Times New Roman" panose="02020603050405020304" pitchFamily="18" charset="0"/>
                <a:ea typeface="宋体" panose="02010600030101010101" pitchFamily="2" charset="-122"/>
                <a:cs typeface="Times New Roman" panose="02020603050405020304" pitchFamily="18" charset="0"/>
              </a:rPr>
              <a:t>预期成果</a:t>
            </a:r>
            <a:endParaRPr lang="zh-CN" altLang="en-US" sz="24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5" name="内容占位符 2">
            <a:extLst>
              <a:ext uri="{FF2B5EF4-FFF2-40B4-BE49-F238E27FC236}">
                <a16:creationId xmlns="" xmlns:a16="http://schemas.microsoft.com/office/drawing/2014/main" id="{6F4778E7-6C98-72AD-BEE9-6B67F30E9097}"/>
              </a:ext>
            </a:extLst>
          </p:cNvPr>
          <p:cNvSpPr txBox="1">
            <a:spLocks/>
          </p:cNvSpPr>
          <p:nvPr/>
        </p:nvSpPr>
        <p:spPr>
          <a:xfrm>
            <a:off x="839598" y="3672603"/>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基于机器学习，发展性能更优异的光源束流动力学多目标数值优化方法</a:t>
            </a:r>
            <a:endParaRPr lang="en-US" altLang="zh-CN"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a:p>
            <a:r>
              <a:rPr lang="zh-CN" altLang="en-US"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发表</a:t>
            </a:r>
            <a:r>
              <a:rPr lang="en-US" altLang="zh-CN"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SCI</a:t>
            </a:r>
            <a:r>
              <a:rPr lang="zh-CN" altLang="en-US" sz="1600" dirty="0" smtClean="0">
                <a:solidFill>
                  <a:srgbClr val="444444"/>
                </a:solidFill>
                <a:latin typeface="Times New Roman" panose="02020603050405020304" pitchFamily="18" charset="0"/>
                <a:ea typeface="宋体" panose="02010600030101010101" pitchFamily="2" charset="-122"/>
                <a:cs typeface="Times New Roman" panose="02020603050405020304" pitchFamily="18" charset="0"/>
              </a:rPr>
              <a:t>论文</a:t>
            </a:r>
            <a:r>
              <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1</a:t>
            </a:r>
            <a:r>
              <a:rPr lang="zh-CN" altLang="en-US"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rPr>
              <a:t>篇</a:t>
            </a:r>
            <a:endParaRPr lang="en-US" altLang="zh-CN" sz="1600" dirty="0">
              <a:solidFill>
                <a:srgbClr val="444444"/>
              </a:solidFill>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9565454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600</Words>
  <Application>Microsoft Office PowerPoint</Application>
  <PresentationFormat>自定义</PresentationFormat>
  <Paragraphs>26</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Office 主题​​</vt:lpstr>
      <vt:lpstr>机器学习在实验高能物理中的应用 --加速器应用</vt:lpstr>
      <vt:lpstr>PowerPoint 演示文稿</vt:lpstr>
      <vt:lpstr>工作计划</vt:lpstr>
      <vt:lpstr>人员安排与经费需求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先进性机器学习算法在HEPS中的应用</dc:title>
  <dc:creator>xushuo@ihep.ac.cn</dc:creator>
  <cp:lastModifiedBy>jiaoyi</cp:lastModifiedBy>
  <cp:revision>13</cp:revision>
  <dcterms:created xsi:type="dcterms:W3CDTF">2023-01-04T03:28:38Z</dcterms:created>
  <dcterms:modified xsi:type="dcterms:W3CDTF">2023-01-05T04:05:19Z</dcterms:modified>
</cp:coreProperties>
</file>