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" r:id="rId3"/>
    <p:sldId id="325" r:id="rId4"/>
    <p:sldId id="311" r:id="rId5"/>
    <p:sldId id="332" r:id="rId6"/>
    <p:sldId id="329" r:id="rId7"/>
    <p:sldId id="330" r:id="rId8"/>
    <p:sldId id="328" r:id="rId9"/>
    <p:sldId id="331" r:id="rId10"/>
    <p:sldId id="334" r:id="rId11"/>
    <p:sldId id="309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55" y="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60E703-A038-465A-AE26-00B6293D7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2722F46-9367-41E3-A2EC-310FF9040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9C6E9E-DBF4-4A6C-8EF1-AF535189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D937-668E-4ED7-831D-23507F34654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AFB80-1F1F-4657-A275-CB368DB19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3CF6DF-5F5C-43F6-B4E8-4734F6E5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18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8F456-802D-4789-A654-E272124D8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48E6187-2C20-4BAD-BDE8-FE917C941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3927E7-89FB-4F7F-9DD5-4DE6EA05A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D937-668E-4ED7-831D-23507F34654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2DA00F-8AD5-4B30-B066-7B3399C0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BBF6AA-22E0-415F-A8AA-BC3D021D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04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7A58E1D-D8C0-4CAF-B2DC-2619FA7BA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F634AA-ABAA-4A7E-B091-B1EB2036D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23F8CE-DD92-416C-BF5C-CCF8B8C9C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D937-668E-4ED7-831D-23507F34654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FDAD88-3847-40DB-B01F-B62060F2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2A2659-30D4-4D9C-9AC1-C0E180FC0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5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59CEF1-45A9-4D25-ABFC-DC83105B7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4BA130-91B3-4FB8-83BB-9E26EA1BD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E56968-44CB-4918-B5D6-15233AF1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D937-668E-4ED7-831D-23507F34654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C4EFB0-3E77-4F38-9A50-0FDBF0D60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3B82C4-0BF2-483D-838B-DAED9E04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7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134B8B-8454-4B6E-B946-EB60ACE94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ECEFFA-A85C-49B6-9C0D-E6DDEA925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105B14-A415-4DCB-8D9C-FE88554C9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D937-668E-4ED7-831D-23507F34654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98F720-B9BF-4705-9203-A6CCFA78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8E4DE6-D8E2-45BA-B0AE-304E6829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96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53471-EAD4-45AE-8035-4C9054871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D899CC-549A-4B32-8DE5-7D1D7EB36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C068B4-0525-4CEC-A824-6AC9B0D2C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E2959A-6A79-426A-A40B-9CF8345A4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D937-668E-4ED7-831D-23507F34654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A4F143-60CB-4AEA-BDE6-A70D78BBF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8A8228-3DFD-4D63-A62D-699AA97F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13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72EA3-7CCD-4AEA-AD55-ECD50CCA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97BDFB-AF53-49D5-8A58-F0BDCE32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36DC13-967B-4ED0-88E5-8376833DD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B3DABC0-7998-4D3D-8C2D-0C2377A00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C67B7B-6943-4E92-AE31-F42FABEC56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EE57031-D56C-47EE-A1EB-DA429CBD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D937-668E-4ED7-831D-23507F34654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6CEB619-9296-4D3A-A60B-0C4C754D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749CFDE-0B88-4046-929F-928FF0D5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36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EA2402-C837-4C3A-B459-3387CFE60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E03D84D-897D-4C69-8673-ED45FBD5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D937-668E-4ED7-831D-23507F34654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EC8A7D8-17D8-46A0-8882-FF23A176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31EF7AD-57F0-499B-BECE-5C0CA7F8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18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8C4CAB9-3132-4D63-AF16-42B9F1A3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D937-668E-4ED7-831D-23507F34654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0668C38-60AA-4641-A532-FB113B324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E21CE6-1054-438F-9516-7C22FAC5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94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1237CB-C8D3-4365-B08A-BFDF43B7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D07B44-34EA-4D44-A9A8-1C564C09A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9F1FD9-4353-4C4A-944F-08C5DFA2E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EBF5E8-F8D7-42A1-B7EB-F9A8B38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D937-668E-4ED7-831D-23507F34654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38FD30-D0B7-432C-82AC-13DB1968F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82715C-A282-41CA-9B0C-84886791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40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DD3F4-73CD-4743-A0CA-AA0FFBAA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A30267-FFAE-495A-98C3-3AA43BC5C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3C43DD-03C2-41B8-BC09-72FE10413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19276D-2294-46AE-B89C-3DF8EFEA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D937-668E-4ED7-831D-23507F34654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943EA9-6121-4AFF-9CF3-B8D154DD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D4D595-565D-4CA1-BA28-CE737144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01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9345F3-C6F0-4D10-86C0-650F68F3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F54F6D-9DB7-4B28-A061-0E1AF77C0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6A50CF-574E-4B21-AA1B-911AF81DC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BD937-668E-4ED7-831D-23507F346543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772F4-CBA3-494E-98D7-96E3D2A5A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6E844E-F5FF-4AD1-BE85-3C69287B1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73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E775F08-CF41-4FDC-A3E7-1D61D2E2E4B6}"/>
              </a:ext>
            </a:extLst>
          </p:cNvPr>
          <p:cNvSpPr txBox="1"/>
          <p:nvPr/>
        </p:nvSpPr>
        <p:spPr>
          <a:xfrm>
            <a:off x="3310624" y="1285587"/>
            <a:ext cx="557075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CEPC</a:t>
            </a:r>
            <a:r>
              <a:rPr lang="zh-CN" altLang="en-US" sz="6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电磁量能器</a:t>
            </a:r>
            <a:endParaRPr lang="en-US" altLang="zh-CN" sz="60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机械设计方案讨论</a:t>
            </a:r>
            <a:endParaRPr lang="en-US" altLang="zh-CN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图片包含 自然, 火山口&#10;&#10;描述已自动生成">
            <a:extLst>
              <a:ext uri="{FF2B5EF4-FFF2-40B4-BE49-F238E27FC236}">
                <a16:creationId xmlns:a16="http://schemas.microsoft.com/office/drawing/2014/main" id="{546FFA77-90DE-46F6-BC90-4204B5249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00" cy="540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5EE381B-5FDF-49E4-B4B8-018C01F92138}"/>
              </a:ext>
            </a:extLst>
          </p:cNvPr>
          <p:cNvSpPr txBox="1"/>
          <p:nvPr/>
        </p:nvSpPr>
        <p:spPr>
          <a:xfrm>
            <a:off x="4503253" y="4440588"/>
            <a:ext cx="3185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  <a:latin typeface="+mn-ea"/>
              </a:rPr>
              <a:t>纪 全     舒 畅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zh-CN" altLang="en-US" dirty="0">
                <a:latin typeface="+mn-ea"/>
              </a:rPr>
              <a:t>中国科学院高能所物理研究所</a:t>
            </a:r>
            <a:endParaRPr lang="en-US" altLang="zh-CN" dirty="0">
              <a:latin typeface="+mn-ea"/>
            </a:endParaRPr>
          </a:p>
          <a:p>
            <a:pPr algn="ctr"/>
            <a:endParaRPr lang="en-US" altLang="zh-CN" dirty="0">
              <a:latin typeface="+mn-ea"/>
            </a:endParaRPr>
          </a:p>
          <a:p>
            <a:pPr algn="ctr"/>
            <a:r>
              <a:rPr lang="en-US" altLang="zh-CN" dirty="0">
                <a:latin typeface="+mn-ea"/>
              </a:rPr>
              <a:t>2023.1.4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0564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自然, 火山口&#10;&#10;描述已自动生成">
            <a:extLst>
              <a:ext uri="{FF2B5EF4-FFF2-40B4-BE49-F238E27FC236}">
                <a16:creationId xmlns:a16="http://schemas.microsoft.com/office/drawing/2014/main" id="{B4E24246-C47C-4F52-9B96-5CD3BC996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00" cy="540000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69B0F2C-D7DC-4EFF-9E41-29155A97D139}"/>
              </a:ext>
            </a:extLst>
          </p:cNvPr>
          <p:cNvCxnSpPr/>
          <p:nvPr/>
        </p:nvCxnSpPr>
        <p:spPr>
          <a:xfrm>
            <a:off x="695999" y="548733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41618E62-6243-4BE6-8060-0FF5CA9C7F65}"/>
              </a:ext>
            </a:extLst>
          </p:cNvPr>
          <p:cNvSpPr txBox="1"/>
          <p:nvPr/>
        </p:nvSpPr>
        <p:spPr>
          <a:xfrm>
            <a:off x="591671" y="77320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整体探测器的组装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3970C6-1094-4FC4-BF2D-92C86E1B7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99" y="1450971"/>
            <a:ext cx="2789665" cy="1978029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20A3238-5F5C-46C3-9E5A-8896D7BD9D07}"/>
              </a:ext>
            </a:extLst>
          </p:cNvPr>
          <p:cNvCxnSpPr/>
          <p:nvPr/>
        </p:nvCxnSpPr>
        <p:spPr>
          <a:xfrm flipV="1">
            <a:off x="2286935" y="3095380"/>
            <a:ext cx="1031632" cy="3183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B6959257-7C07-4CC1-B5C0-F6143FB60102}"/>
              </a:ext>
            </a:extLst>
          </p:cNvPr>
          <p:cNvSpPr txBox="1"/>
          <p:nvPr/>
        </p:nvSpPr>
        <p:spPr>
          <a:xfrm rot="20588274">
            <a:off x="2407033" y="2964356"/>
            <a:ext cx="890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400mm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2575B3D7-E3D5-418B-856D-0AABF2CDEC71}"/>
              </a:ext>
            </a:extLst>
          </p:cNvPr>
          <p:cNvCxnSpPr>
            <a:cxnSpLocks/>
          </p:cNvCxnSpPr>
          <p:nvPr/>
        </p:nvCxnSpPr>
        <p:spPr>
          <a:xfrm>
            <a:off x="1217250" y="2079034"/>
            <a:ext cx="0" cy="10392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BC8DF56D-98E2-406E-B254-40D18ACFDC1B}"/>
              </a:ext>
            </a:extLst>
          </p:cNvPr>
          <p:cNvSpPr txBox="1"/>
          <p:nvPr/>
        </p:nvSpPr>
        <p:spPr>
          <a:xfrm rot="16200000">
            <a:off x="749047" y="2440553"/>
            <a:ext cx="80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280mm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77C3DAC-6051-40DB-86F8-ACEF373C5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837" y="1450971"/>
            <a:ext cx="6101566" cy="434074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9D0AE72-B814-4CF8-A994-D8721F43705B}"/>
              </a:ext>
            </a:extLst>
          </p:cNvPr>
          <p:cNvSpPr txBox="1"/>
          <p:nvPr/>
        </p:nvSpPr>
        <p:spPr>
          <a:xfrm>
            <a:off x="695999" y="3682627"/>
            <a:ext cx="38779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第一步：</a:t>
            </a:r>
            <a:endParaRPr lang="en-US" altLang="zh-CN" dirty="0"/>
          </a:p>
          <a:p>
            <a:r>
              <a:rPr lang="zh-CN" altLang="en-US" dirty="0"/>
              <a:t>先装轴向顶部一排的探测器，然后，</a:t>
            </a:r>
            <a:endParaRPr lang="en-US" altLang="zh-CN" dirty="0"/>
          </a:p>
          <a:p>
            <a:r>
              <a:rPr lang="zh-CN" altLang="en-US" dirty="0"/>
              <a:t>用压条压紧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第二步：</a:t>
            </a:r>
            <a:endParaRPr lang="en-US" altLang="zh-CN" dirty="0"/>
          </a:p>
          <a:p>
            <a:r>
              <a:rPr lang="zh-CN" altLang="en-US" dirty="0"/>
              <a:t>旋转</a:t>
            </a:r>
            <a:r>
              <a:rPr lang="en-US" altLang="zh-CN" dirty="0"/>
              <a:t>28</a:t>
            </a:r>
            <a:r>
              <a:rPr lang="zh-CN" altLang="en-US" dirty="0"/>
              <a:t>分之</a:t>
            </a:r>
            <a:r>
              <a:rPr lang="en-US" altLang="zh-CN" dirty="0"/>
              <a:t>1</a:t>
            </a:r>
            <a:r>
              <a:rPr lang="zh-CN" altLang="en-US" dirty="0"/>
              <a:t>的角度，安装第二排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第三步：</a:t>
            </a:r>
            <a:endParaRPr lang="en-US" altLang="zh-CN" dirty="0"/>
          </a:p>
          <a:p>
            <a:r>
              <a:rPr lang="zh-CN" altLang="en-US" dirty="0"/>
              <a:t>依此类推，安装剩余的探测器模块，</a:t>
            </a:r>
            <a:endParaRPr lang="en-US" altLang="zh-CN" dirty="0"/>
          </a:p>
          <a:p>
            <a:r>
              <a:rPr lang="zh-CN" altLang="en-US" dirty="0"/>
              <a:t>直至全部安装完成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BACFD47-EA3F-4891-BCA9-DE12F0C44F05}"/>
              </a:ext>
            </a:extLst>
          </p:cNvPr>
          <p:cNvSpPr/>
          <p:nvPr/>
        </p:nvSpPr>
        <p:spPr>
          <a:xfrm>
            <a:off x="3849230" y="21147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ECAL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的机械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方案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概念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设计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75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443CC27-A4C7-4048-BAF6-060E0C1E4936}"/>
              </a:ext>
            </a:extLst>
          </p:cNvPr>
          <p:cNvSpPr txBox="1"/>
          <p:nvPr/>
        </p:nvSpPr>
        <p:spPr>
          <a:xfrm>
            <a:off x="4324521" y="2572240"/>
            <a:ext cx="35429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0070C0"/>
                </a:solidFill>
              </a:rPr>
              <a:t>谢 谢！</a:t>
            </a:r>
          </a:p>
        </p:txBody>
      </p:sp>
    </p:spTree>
    <p:extLst>
      <p:ext uri="{BB962C8B-B14F-4D97-AF65-F5344CB8AC3E}">
        <p14:creationId xmlns:p14="http://schemas.microsoft.com/office/powerpoint/2010/main" val="371773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片包含 自然, 火山口&#10;&#10;描述已自动生成">
            <a:extLst>
              <a:ext uri="{FF2B5EF4-FFF2-40B4-BE49-F238E27FC236}">
                <a16:creationId xmlns:a16="http://schemas.microsoft.com/office/drawing/2014/main" id="{AFE97826-32D9-4294-A4BF-FF6AFE2DF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00" cy="540000"/>
          </a:xfrm>
          <a:prstGeom prst="rect">
            <a:avLst/>
          </a:prstGeom>
        </p:spPr>
      </p:pic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F78E661-BF0D-4EFA-AEE7-DACE0D328709}"/>
              </a:ext>
            </a:extLst>
          </p:cNvPr>
          <p:cNvCxnSpPr/>
          <p:nvPr/>
        </p:nvCxnSpPr>
        <p:spPr>
          <a:xfrm>
            <a:off x="695999" y="548733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EA93635B-CB82-474C-9CA5-30791466CC84}"/>
              </a:ext>
            </a:extLst>
          </p:cNvPr>
          <p:cNvSpPr/>
          <p:nvPr/>
        </p:nvSpPr>
        <p:spPr>
          <a:xfrm>
            <a:off x="2682243" y="9746"/>
            <a:ext cx="6827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ECAL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在总图中的位置和尺寸 </a:t>
            </a:r>
            <a:r>
              <a:rPr lang="en-US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--- 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扬州会议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ECAB6CC-8005-45B5-8B7D-933470504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69" y="772580"/>
            <a:ext cx="10514059" cy="450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BF13A77-BDB6-47F7-B27D-27012D771CB8}"/>
              </a:ext>
            </a:extLst>
          </p:cNvPr>
          <p:cNvSpPr txBox="1"/>
          <p:nvPr/>
        </p:nvSpPr>
        <p:spPr>
          <a:xfrm>
            <a:off x="8600230" y="705710"/>
            <a:ext cx="172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+mn-ea"/>
              </a:rPr>
              <a:t>2021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4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16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日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B861DA01-FBF8-4817-9911-2B4C4EA13D14}"/>
              </a:ext>
            </a:extLst>
          </p:cNvPr>
          <p:cNvCxnSpPr>
            <a:cxnSpLocks/>
          </p:cNvCxnSpPr>
          <p:nvPr/>
        </p:nvCxnSpPr>
        <p:spPr>
          <a:xfrm flipV="1">
            <a:off x="8222566" y="4290646"/>
            <a:ext cx="1181686" cy="1460078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E39E8F7B-057B-4FB1-A479-49403F772BEF}"/>
              </a:ext>
            </a:extLst>
          </p:cNvPr>
          <p:cNvSpPr txBox="1"/>
          <p:nvPr/>
        </p:nvSpPr>
        <p:spPr>
          <a:xfrm>
            <a:off x="7807569" y="579194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ECAL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F409D93-C031-4067-A1A2-1D3EB287B7EB}"/>
              </a:ext>
            </a:extLst>
          </p:cNvPr>
          <p:cNvSpPr txBox="1"/>
          <p:nvPr/>
        </p:nvSpPr>
        <p:spPr>
          <a:xfrm>
            <a:off x="2245527" y="5426090"/>
            <a:ext cx="4570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+mn-ea"/>
              </a:rPr>
              <a:t>ECAL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形状和基本尺寸：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CN" dirty="0"/>
              <a:t>                                           </a:t>
            </a:r>
            <a:r>
              <a:rPr lang="zh-CN" altLang="en-US" dirty="0"/>
              <a:t>形 状：十二边形</a:t>
            </a:r>
            <a:endParaRPr lang="en-US" altLang="zh-CN" dirty="0"/>
          </a:p>
          <a:p>
            <a:r>
              <a:rPr lang="en-US" altLang="zh-CN" dirty="0"/>
              <a:t>                                 </a:t>
            </a:r>
            <a:r>
              <a:rPr lang="zh-CN" altLang="en-US" dirty="0"/>
              <a:t>外对边尺寸：</a:t>
            </a:r>
            <a:r>
              <a:rPr lang="en-US" altLang="zh-CN" dirty="0"/>
              <a:t>4400 mm</a:t>
            </a:r>
          </a:p>
          <a:p>
            <a:r>
              <a:rPr lang="en-US" altLang="zh-CN" dirty="0"/>
              <a:t>                                 </a:t>
            </a:r>
            <a:r>
              <a:rPr lang="zh-CN" altLang="en-US" dirty="0"/>
              <a:t>内对边尺寸：</a:t>
            </a:r>
            <a:r>
              <a:rPr lang="en-US" altLang="zh-CN" dirty="0"/>
              <a:t>3800 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8077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片包含 自然, 火山口&#10;&#10;描述已自动生成">
            <a:extLst>
              <a:ext uri="{FF2B5EF4-FFF2-40B4-BE49-F238E27FC236}">
                <a16:creationId xmlns:a16="http://schemas.microsoft.com/office/drawing/2014/main" id="{AFE97826-32D9-4294-A4BF-FF6AFE2DF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00" cy="540000"/>
          </a:xfrm>
          <a:prstGeom prst="rect">
            <a:avLst/>
          </a:prstGeom>
        </p:spPr>
      </p:pic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F78E661-BF0D-4EFA-AEE7-DACE0D328709}"/>
              </a:ext>
            </a:extLst>
          </p:cNvPr>
          <p:cNvCxnSpPr/>
          <p:nvPr/>
        </p:nvCxnSpPr>
        <p:spPr>
          <a:xfrm>
            <a:off x="695999" y="548733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E18E7D6B-5F24-4620-9355-C76C3C13DD62}"/>
              </a:ext>
            </a:extLst>
          </p:cNvPr>
          <p:cNvSpPr/>
          <p:nvPr/>
        </p:nvSpPr>
        <p:spPr>
          <a:xfrm>
            <a:off x="2861790" y="16780"/>
            <a:ext cx="6468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ECAL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的探测器设计排布及要求 </a:t>
            </a:r>
            <a:r>
              <a:rPr lang="en-US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--- 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刘勇</a:t>
            </a:r>
            <a:endParaRPr lang="en-US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7FF35D8-22C6-41AA-AB64-61065E258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802" y="647011"/>
            <a:ext cx="5354394" cy="270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B94312-DC3E-4ACA-ABF5-AC5690A06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256" y="3969267"/>
            <a:ext cx="3153114" cy="23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DFF0F82-84D5-4ACF-A361-4718DA33A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724" y="3969267"/>
            <a:ext cx="4938052" cy="2340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F664F44-7EB1-4794-B96F-5B9200DD5974}"/>
              </a:ext>
            </a:extLst>
          </p:cNvPr>
          <p:cNvSpPr txBox="1"/>
          <p:nvPr/>
        </p:nvSpPr>
        <p:spPr>
          <a:xfrm>
            <a:off x="8994393" y="1234603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探测器模块的组成：</a:t>
            </a:r>
            <a:endParaRPr lang="en-US" altLang="zh-CN" dirty="0"/>
          </a:p>
          <a:p>
            <a:r>
              <a:rPr lang="en-US" altLang="zh-CN" b="1" dirty="0">
                <a:solidFill>
                  <a:srgbClr val="3333CC"/>
                </a:solidFill>
              </a:rPr>
              <a:t>             </a:t>
            </a:r>
            <a:r>
              <a:rPr lang="zh-CN" altLang="en-US" b="1" dirty="0">
                <a:solidFill>
                  <a:srgbClr val="3333CC"/>
                </a:solidFill>
              </a:rPr>
              <a:t>横竖排布的晶体条</a:t>
            </a: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DD025186-5ADF-4CCA-ADA3-5EC76E368B17}"/>
              </a:ext>
            </a:extLst>
          </p:cNvPr>
          <p:cNvCxnSpPr>
            <a:cxnSpLocks/>
          </p:cNvCxnSpPr>
          <p:nvPr/>
        </p:nvCxnSpPr>
        <p:spPr>
          <a:xfrm flipH="1">
            <a:off x="3974124" y="3355744"/>
            <a:ext cx="1233268" cy="45660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0891A6F1-39D0-416F-AEA7-CEDBE0EEC991}"/>
              </a:ext>
            </a:extLst>
          </p:cNvPr>
          <p:cNvCxnSpPr>
            <a:cxnSpLocks/>
          </p:cNvCxnSpPr>
          <p:nvPr/>
        </p:nvCxnSpPr>
        <p:spPr>
          <a:xfrm>
            <a:off x="6548718" y="3355744"/>
            <a:ext cx="1512070" cy="45660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46548081-C185-4E79-BB80-21CC1AF05A71}"/>
              </a:ext>
            </a:extLst>
          </p:cNvPr>
          <p:cNvSpPr txBox="1"/>
          <p:nvPr/>
        </p:nvSpPr>
        <p:spPr>
          <a:xfrm>
            <a:off x="3200500" y="6318000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单圈排布示意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AB20F17-D2F9-4CF0-A330-8F57FDCC4B18}"/>
              </a:ext>
            </a:extLst>
          </p:cNvPr>
          <p:cNvSpPr txBox="1"/>
          <p:nvPr/>
        </p:nvSpPr>
        <p:spPr>
          <a:xfrm>
            <a:off x="8209563" y="63180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整体排布示意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AD8CDA3-D4E0-438A-97E6-1241A0AD1011}"/>
              </a:ext>
            </a:extLst>
          </p:cNvPr>
          <p:cNvSpPr txBox="1"/>
          <p:nvPr/>
        </p:nvSpPr>
        <p:spPr>
          <a:xfrm>
            <a:off x="1010000" y="1234603"/>
            <a:ext cx="185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+mn-ea"/>
              </a:rPr>
              <a:t>2022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12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12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49699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7520682-C2A1-4F0B-8C3D-3102ABE9D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20" y="1374431"/>
            <a:ext cx="11032558" cy="4500000"/>
          </a:xfrm>
          <a:prstGeom prst="rect">
            <a:avLst/>
          </a:prstGeom>
        </p:spPr>
      </p:pic>
      <p:pic>
        <p:nvPicPr>
          <p:cNvPr id="21" name="图片 20" descr="图片包含 自然, 火山口&#10;&#10;描述已自动生成">
            <a:extLst>
              <a:ext uri="{FF2B5EF4-FFF2-40B4-BE49-F238E27FC236}">
                <a16:creationId xmlns:a16="http://schemas.microsoft.com/office/drawing/2014/main" id="{AFE97826-32D9-4294-A4BF-FF6AFE2DF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00" cy="540000"/>
          </a:xfrm>
          <a:prstGeom prst="rect">
            <a:avLst/>
          </a:prstGeom>
        </p:spPr>
      </p:pic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F78E661-BF0D-4EFA-AEE7-DACE0D328709}"/>
              </a:ext>
            </a:extLst>
          </p:cNvPr>
          <p:cNvCxnSpPr/>
          <p:nvPr/>
        </p:nvCxnSpPr>
        <p:spPr>
          <a:xfrm>
            <a:off x="695999" y="548733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0D715752-0FD3-40B3-A853-6C7710B77686}"/>
              </a:ext>
            </a:extLst>
          </p:cNvPr>
          <p:cNvSpPr txBox="1"/>
          <p:nvPr/>
        </p:nvSpPr>
        <p:spPr>
          <a:xfrm>
            <a:off x="432000" y="68818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总图的修改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D4985D9-BA09-4F27-9770-66FABA84A181}"/>
              </a:ext>
            </a:extLst>
          </p:cNvPr>
          <p:cNvSpPr txBox="1"/>
          <p:nvPr/>
        </p:nvSpPr>
        <p:spPr>
          <a:xfrm>
            <a:off x="2803072" y="6025242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+mn-ea"/>
              </a:rPr>
              <a:t>修改</a:t>
            </a:r>
            <a:r>
              <a:rPr lang="en-US" altLang="zh-CN" dirty="0">
                <a:solidFill>
                  <a:srgbClr val="C00000"/>
                </a:solidFill>
                <a:latin typeface="+mn-ea"/>
              </a:rPr>
              <a:t>: </a:t>
            </a:r>
            <a:r>
              <a:rPr lang="zh-CN" altLang="en-US" dirty="0">
                <a:solidFill>
                  <a:srgbClr val="C00000"/>
                </a:solidFill>
                <a:latin typeface="+mn-ea"/>
              </a:rPr>
              <a:t>电磁量能器由十二边形变成了二十八变形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C672FF2-7667-4A18-ADF9-9E02D851BF03}"/>
              </a:ext>
            </a:extLst>
          </p:cNvPr>
          <p:cNvCxnSpPr>
            <a:cxnSpLocks/>
          </p:cNvCxnSpPr>
          <p:nvPr/>
        </p:nvCxnSpPr>
        <p:spPr>
          <a:xfrm flipH="1">
            <a:off x="9446559" y="1542300"/>
            <a:ext cx="638737" cy="163120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BEA72E2D-C47C-4285-8E18-5401E16904F5}"/>
              </a:ext>
            </a:extLst>
          </p:cNvPr>
          <p:cNvSpPr txBox="1"/>
          <p:nvPr/>
        </p:nvSpPr>
        <p:spPr>
          <a:xfrm>
            <a:off x="9736480" y="120365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ECAL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1B2562-BC37-4EEA-8B5B-EF6C29488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880" y="753085"/>
            <a:ext cx="1613609" cy="1620000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3E6C9546-AB6E-4F88-A7ED-5033AAA25BCD}"/>
              </a:ext>
            </a:extLst>
          </p:cNvPr>
          <p:cNvSpPr/>
          <p:nvPr/>
        </p:nvSpPr>
        <p:spPr>
          <a:xfrm rot="2700000">
            <a:off x="7948052" y="2267952"/>
            <a:ext cx="235323" cy="242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7C1B6AE-2E3A-4EC0-AA2F-2ED4CCD482CB}"/>
              </a:ext>
            </a:extLst>
          </p:cNvPr>
          <p:cNvSpPr txBox="1"/>
          <p:nvPr/>
        </p:nvSpPr>
        <p:spPr>
          <a:xfrm>
            <a:off x="8065713" y="19505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</a:rPr>
              <a:t>绿色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F5E6440-1556-4A77-A290-2B0E95C372B9}"/>
              </a:ext>
            </a:extLst>
          </p:cNvPr>
          <p:cNvSpPr/>
          <p:nvPr/>
        </p:nvSpPr>
        <p:spPr>
          <a:xfrm>
            <a:off x="3849230" y="21147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ECAL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的机械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方案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概念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设计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00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自然, 火山口&#10;&#10;描述已自动生成">
            <a:extLst>
              <a:ext uri="{FF2B5EF4-FFF2-40B4-BE49-F238E27FC236}">
                <a16:creationId xmlns:a16="http://schemas.microsoft.com/office/drawing/2014/main" id="{1D068162-795D-481F-ABFC-16DB04182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00" cy="540000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EB6F6E1-0CD1-4F85-92D9-D4CE92B3BABD}"/>
              </a:ext>
            </a:extLst>
          </p:cNvPr>
          <p:cNvCxnSpPr/>
          <p:nvPr/>
        </p:nvCxnSpPr>
        <p:spPr>
          <a:xfrm>
            <a:off x="695999" y="548733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58DCEF6B-5417-49C1-ABF1-49AECFF09EE1}"/>
              </a:ext>
            </a:extLst>
          </p:cNvPr>
          <p:cNvSpPr txBox="1"/>
          <p:nvPr/>
        </p:nvSpPr>
        <p:spPr>
          <a:xfrm>
            <a:off x="591671" y="773206"/>
            <a:ext cx="835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探测器模块的</a:t>
            </a:r>
            <a:r>
              <a:rPr lang="zh-CN" altLang="en-US" sz="2800" dirty="0">
                <a:solidFill>
                  <a:srgbClr val="FF0000"/>
                </a:solidFill>
              </a:rPr>
              <a:t>工程设计优化        形状及排布的优化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90DAFD8-BE64-461C-8868-4ACB81A6D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54" y="1370699"/>
            <a:ext cx="5080000" cy="450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82B0770-EDD6-4CFC-93A0-00DA7A09E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414" y="1379304"/>
            <a:ext cx="4930721" cy="4500000"/>
          </a:xfrm>
          <a:prstGeom prst="rect">
            <a:avLst/>
          </a:prstGeom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80A22403-591F-40CA-B797-B4E56D85D487}"/>
              </a:ext>
            </a:extLst>
          </p:cNvPr>
          <p:cNvSpPr/>
          <p:nvPr/>
        </p:nvSpPr>
        <p:spPr>
          <a:xfrm>
            <a:off x="5859088" y="3106273"/>
            <a:ext cx="463924" cy="645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CA6304FA-4A4F-408A-8564-5DDA0BB146E7}"/>
              </a:ext>
            </a:extLst>
          </p:cNvPr>
          <p:cNvSpPr/>
          <p:nvPr/>
        </p:nvSpPr>
        <p:spPr>
          <a:xfrm>
            <a:off x="5203525" y="905320"/>
            <a:ext cx="279196" cy="333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1FD058E-932A-4246-BC52-50DBF71F133C}"/>
              </a:ext>
            </a:extLst>
          </p:cNvPr>
          <p:cNvCxnSpPr>
            <a:cxnSpLocks/>
          </p:cNvCxnSpPr>
          <p:nvPr/>
        </p:nvCxnSpPr>
        <p:spPr>
          <a:xfrm flipH="1">
            <a:off x="6950960" y="2884396"/>
            <a:ext cx="302559" cy="221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0B42BC5-9CFF-45FC-B22E-986F020ED8E8}"/>
              </a:ext>
            </a:extLst>
          </p:cNvPr>
          <p:cNvCxnSpPr>
            <a:cxnSpLocks/>
          </p:cNvCxnSpPr>
          <p:nvPr/>
        </p:nvCxnSpPr>
        <p:spPr>
          <a:xfrm flipH="1">
            <a:off x="9745706" y="4243670"/>
            <a:ext cx="302559" cy="221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B90DF41B-231A-4DD2-B9A6-9530DE1B95BA}"/>
              </a:ext>
            </a:extLst>
          </p:cNvPr>
          <p:cNvCxnSpPr>
            <a:cxnSpLocks/>
          </p:cNvCxnSpPr>
          <p:nvPr/>
        </p:nvCxnSpPr>
        <p:spPr>
          <a:xfrm>
            <a:off x="8379596" y="3663405"/>
            <a:ext cx="1462964" cy="713821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2EDB4F3E-5696-4839-B874-78C5462220BA}"/>
              </a:ext>
            </a:extLst>
          </p:cNvPr>
          <p:cNvCxnSpPr>
            <a:cxnSpLocks/>
          </p:cNvCxnSpPr>
          <p:nvPr/>
        </p:nvCxnSpPr>
        <p:spPr>
          <a:xfrm flipH="1" flipV="1">
            <a:off x="7034205" y="3015184"/>
            <a:ext cx="1917106" cy="935702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94A73293-EC99-4900-8872-CBDE6F064DCA}"/>
              </a:ext>
            </a:extLst>
          </p:cNvPr>
          <p:cNvCxnSpPr>
            <a:cxnSpLocks/>
          </p:cNvCxnSpPr>
          <p:nvPr/>
        </p:nvCxnSpPr>
        <p:spPr>
          <a:xfrm>
            <a:off x="10053621" y="4266287"/>
            <a:ext cx="392156" cy="221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015E7BC1-B62A-4224-8D2D-0A3D9E7ACC92}"/>
              </a:ext>
            </a:extLst>
          </p:cNvPr>
          <p:cNvCxnSpPr>
            <a:cxnSpLocks/>
          </p:cNvCxnSpPr>
          <p:nvPr/>
        </p:nvCxnSpPr>
        <p:spPr>
          <a:xfrm>
            <a:off x="11887572" y="3001030"/>
            <a:ext cx="392156" cy="221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B92A3C2F-F440-44B8-9365-35C00D7B78F2}"/>
              </a:ext>
            </a:extLst>
          </p:cNvPr>
          <p:cNvCxnSpPr>
            <a:cxnSpLocks/>
          </p:cNvCxnSpPr>
          <p:nvPr/>
        </p:nvCxnSpPr>
        <p:spPr>
          <a:xfrm flipV="1">
            <a:off x="11202633" y="3173513"/>
            <a:ext cx="961705" cy="696899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334135F7-0987-4E5D-977A-076824FEA77F}"/>
              </a:ext>
            </a:extLst>
          </p:cNvPr>
          <p:cNvCxnSpPr>
            <a:cxnSpLocks/>
          </p:cNvCxnSpPr>
          <p:nvPr/>
        </p:nvCxnSpPr>
        <p:spPr>
          <a:xfrm flipH="1">
            <a:off x="10358098" y="3711131"/>
            <a:ext cx="1082488" cy="747692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2A05FC94-33CE-497E-8913-D00A5A84DC38}"/>
              </a:ext>
            </a:extLst>
          </p:cNvPr>
          <p:cNvSpPr txBox="1"/>
          <p:nvPr/>
        </p:nvSpPr>
        <p:spPr>
          <a:xfrm>
            <a:off x="8139393" y="3654660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X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78E4688F-6E3F-41EA-8CEB-4F2AECEB12B1}"/>
              </a:ext>
            </a:extLst>
          </p:cNvPr>
          <p:cNvSpPr txBox="1"/>
          <p:nvPr/>
        </p:nvSpPr>
        <p:spPr>
          <a:xfrm>
            <a:off x="11142000" y="3914215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Y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03D96106-4CF0-46B4-A68D-CB466089DD65}"/>
              </a:ext>
            </a:extLst>
          </p:cNvPr>
          <p:cNvSpPr txBox="1"/>
          <p:nvPr/>
        </p:nvSpPr>
        <p:spPr>
          <a:xfrm>
            <a:off x="1801906" y="6084794"/>
            <a:ext cx="322235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n-ea"/>
              </a:rPr>
              <a:t>X(</a:t>
            </a:r>
            <a:r>
              <a:rPr lang="zh-CN" altLang="en-US" dirty="0">
                <a:latin typeface="+mn-ea"/>
              </a:rPr>
              <a:t>圆周方向</a:t>
            </a:r>
            <a:r>
              <a:rPr lang="en-US" altLang="zh-CN" dirty="0">
                <a:latin typeface="+mn-ea"/>
              </a:rPr>
              <a:t>)</a:t>
            </a:r>
            <a:r>
              <a:rPr lang="zh-CN" altLang="en-US" dirty="0">
                <a:latin typeface="+mn-ea"/>
              </a:rPr>
              <a:t>：长度阶梯式变化</a:t>
            </a:r>
            <a:endParaRPr lang="en-US" altLang="zh-CN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Y(   </a:t>
            </a:r>
            <a:r>
              <a:rPr lang="zh-CN" altLang="en-US" dirty="0">
                <a:latin typeface="+mn-ea"/>
              </a:rPr>
              <a:t>轴 向   </a:t>
            </a:r>
            <a:r>
              <a:rPr lang="en-US" altLang="zh-CN" dirty="0">
                <a:latin typeface="+mn-ea"/>
              </a:rPr>
              <a:t>)</a:t>
            </a:r>
            <a:r>
              <a:rPr lang="zh-CN" altLang="en-US" dirty="0"/>
              <a:t>：等长，不变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243F77CF-32BF-4F24-8D72-047999E6CD42}"/>
              </a:ext>
            </a:extLst>
          </p:cNvPr>
          <p:cNvSpPr txBox="1"/>
          <p:nvPr/>
        </p:nvSpPr>
        <p:spPr>
          <a:xfrm>
            <a:off x="5658205" y="5905398"/>
            <a:ext cx="549862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/>
              <a:t>排布：</a:t>
            </a:r>
            <a:endParaRPr lang="en-US" altLang="zh-CN" dirty="0"/>
          </a:p>
          <a:p>
            <a:r>
              <a:rPr lang="en-US" altLang="zh-CN" dirty="0"/>
              <a:t>1. </a:t>
            </a:r>
            <a:r>
              <a:rPr lang="zh-CN" altLang="en-US" dirty="0"/>
              <a:t>垂直于轴向的单个晶体条，数量每层都相等</a:t>
            </a:r>
            <a:endParaRPr lang="en-US" altLang="zh-CN" dirty="0"/>
          </a:p>
          <a:p>
            <a:r>
              <a:rPr lang="en-US" altLang="zh-CN" dirty="0"/>
              <a:t>2. </a:t>
            </a:r>
            <a:r>
              <a:rPr lang="zh-CN" altLang="en-US" dirty="0"/>
              <a:t>平行于轴向的单个晶体条，数量随长度变化而变化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0CC18025-B095-495A-9309-37B8E69CE821}"/>
              </a:ext>
            </a:extLst>
          </p:cNvPr>
          <p:cNvSpPr txBox="1"/>
          <p:nvPr/>
        </p:nvSpPr>
        <p:spPr>
          <a:xfrm>
            <a:off x="3859760" y="55099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物理模拟图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55FE6B64-3AAB-41D4-B805-5EC2F92E44D1}"/>
              </a:ext>
            </a:extLst>
          </p:cNvPr>
          <p:cNvSpPr txBox="1"/>
          <p:nvPr/>
        </p:nvSpPr>
        <p:spPr>
          <a:xfrm>
            <a:off x="7102239" y="55099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工程优化图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D73576CF-388A-47A0-9B01-AE40FDDA9D55}"/>
              </a:ext>
            </a:extLst>
          </p:cNvPr>
          <p:cNvSpPr txBox="1"/>
          <p:nvPr/>
        </p:nvSpPr>
        <p:spPr>
          <a:xfrm>
            <a:off x="5448370" y="1669089"/>
            <a:ext cx="13388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/>
              <a:t>直径方向：</a:t>
            </a:r>
            <a:endParaRPr lang="en-US" altLang="zh-CN" dirty="0"/>
          </a:p>
          <a:p>
            <a:pPr algn="ctr"/>
            <a:r>
              <a:rPr lang="en-US" altLang="zh-CN" dirty="0"/>
              <a:t>28</a:t>
            </a:r>
            <a:r>
              <a:rPr lang="zh-CN" altLang="en-US" dirty="0"/>
              <a:t>层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828668E1-6A5C-4333-B6C8-CB4DE7418FE3}"/>
              </a:ext>
            </a:extLst>
          </p:cNvPr>
          <p:cNvSpPr txBox="1"/>
          <p:nvPr/>
        </p:nvSpPr>
        <p:spPr>
          <a:xfrm>
            <a:off x="5540215" y="4095551"/>
            <a:ext cx="11208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/>
              <a:t>每</a:t>
            </a:r>
            <a:r>
              <a:rPr lang="en-US" altLang="zh-CN" dirty="0"/>
              <a:t>4</a:t>
            </a:r>
            <a:r>
              <a:rPr lang="zh-CN" altLang="en-US" dirty="0"/>
              <a:t>层</a:t>
            </a:r>
            <a:r>
              <a:rPr lang="en-US" altLang="zh-CN" dirty="0"/>
              <a:t>1</a:t>
            </a:r>
            <a:r>
              <a:rPr lang="zh-CN" altLang="en-US" dirty="0"/>
              <a:t>组</a:t>
            </a:r>
            <a:endParaRPr lang="en-US" altLang="zh-CN" dirty="0"/>
          </a:p>
          <a:p>
            <a:pPr algn="ctr"/>
            <a:r>
              <a:rPr lang="zh-CN" altLang="en-US" dirty="0"/>
              <a:t>共</a:t>
            </a:r>
            <a:r>
              <a:rPr lang="en-US" altLang="zh-CN" dirty="0"/>
              <a:t>7</a:t>
            </a:r>
            <a:r>
              <a:rPr lang="zh-CN" altLang="en-US" dirty="0"/>
              <a:t>组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9CCD1C21-AD90-446F-92A1-40CAD5CF072E}"/>
              </a:ext>
            </a:extLst>
          </p:cNvPr>
          <p:cNvSpPr txBox="1"/>
          <p:nvPr/>
        </p:nvSpPr>
        <p:spPr>
          <a:xfrm>
            <a:off x="7082963" y="1407803"/>
            <a:ext cx="475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说明：由物理模型的长方体，变成了阶梯型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69FBA3F-DE96-48E7-8031-6125584B3D29}"/>
              </a:ext>
            </a:extLst>
          </p:cNvPr>
          <p:cNvSpPr/>
          <p:nvPr/>
        </p:nvSpPr>
        <p:spPr>
          <a:xfrm>
            <a:off x="3849230" y="21147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ECAL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的机械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方案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概念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设计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0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自然, 火山口&#10;&#10;描述已自动生成">
            <a:extLst>
              <a:ext uri="{FF2B5EF4-FFF2-40B4-BE49-F238E27FC236}">
                <a16:creationId xmlns:a16="http://schemas.microsoft.com/office/drawing/2014/main" id="{B4E24246-C47C-4F52-9B96-5CD3BC996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00" cy="540000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69B0F2C-D7DC-4EFF-9E41-29155A97D139}"/>
              </a:ext>
            </a:extLst>
          </p:cNvPr>
          <p:cNvCxnSpPr/>
          <p:nvPr/>
        </p:nvCxnSpPr>
        <p:spPr>
          <a:xfrm>
            <a:off x="695999" y="548733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43332A04-480C-42B6-A3AC-4C6BFF68D4D2}"/>
              </a:ext>
            </a:extLst>
          </p:cNvPr>
          <p:cNvSpPr txBox="1"/>
          <p:nvPr/>
        </p:nvSpPr>
        <p:spPr>
          <a:xfrm>
            <a:off x="591671" y="773206"/>
            <a:ext cx="7071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探测器模块的</a:t>
            </a:r>
            <a:r>
              <a:rPr lang="zh-CN" altLang="en-US" sz="2800" dirty="0">
                <a:solidFill>
                  <a:srgbClr val="FF0000"/>
                </a:solidFill>
              </a:rPr>
              <a:t>工程设计优化        尺寸的优化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EE2EE91-7201-406A-8D8E-D36885845ED0}"/>
              </a:ext>
            </a:extLst>
          </p:cNvPr>
          <p:cNvSpPr txBox="1"/>
          <p:nvPr/>
        </p:nvSpPr>
        <p:spPr>
          <a:xfrm>
            <a:off x="5825571" y="1520898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X(</a:t>
            </a:r>
            <a:r>
              <a:rPr lang="zh-CN" altLang="en-US" dirty="0"/>
              <a:t>圆周方向</a:t>
            </a:r>
            <a:r>
              <a:rPr lang="en-US" altLang="zh-CN" dirty="0"/>
              <a:t>)</a:t>
            </a:r>
            <a:r>
              <a:rPr lang="zh-CN" altLang="en-US" dirty="0"/>
              <a:t>：</a:t>
            </a:r>
            <a:r>
              <a:rPr lang="en-US" altLang="zh-CN" dirty="0"/>
              <a:t>420</a:t>
            </a:r>
            <a:r>
              <a:rPr lang="zh-CN" altLang="en-US" dirty="0"/>
              <a:t>，</a:t>
            </a:r>
            <a:r>
              <a:rPr lang="en-US" altLang="zh-CN" dirty="0"/>
              <a:t>430</a:t>
            </a:r>
            <a:r>
              <a:rPr lang="zh-CN" altLang="en-US" dirty="0"/>
              <a:t>，</a:t>
            </a:r>
            <a:r>
              <a:rPr lang="en-US" altLang="zh-CN" dirty="0"/>
              <a:t>440</a:t>
            </a:r>
            <a:r>
              <a:rPr lang="zh-CN" altLang="en-US" dirty="0"/>
              <a:t>，</a:t>
            </a:r>
            <a:r>
              <a:rPr lang="en-US" altLang="zh-CN" dirty="0"/>
              <a:t>450</a:t>
            </a:r>
            <a:r>
              <a:rPr lang="zh-CN" altLang="en-US" dirty="0"/>
              <a:t>，</a:t>
            </a:r>
            <a:r>
              <a:rPr lang="en-US" altLang="zh-CN" dirty="0"/>
              <a:t>460</a:t>
            </a:r>
            <a:r>
              <a:rPr lang="zh-CN" altLang="en-US" dirty="0"/>
              <a:t>，</a:t>
            </a:r>
            <a:r>
              <a:rPr lang="en-US" altLang="zh-CN" dirty="0"/>
              <a:t>470</a:t>
            </a:r>
            <a:r>
              <a:rPr lang="zh-CN" altLang="en-US" dirty="0"/>
              <a:t>，</a:t>
            </a:r>
            <a:r>
              <a:rPr lang="en-US" altLang="zh-CN" dirty="0"/>
              <a:t>480 mm</a:t>
            </a:r>
          </a:p>
          <a:p>
            <a:r>
              <a:rPr lang="en-US" altLang="zh-CN" dirty="0"/>
              <a:t>Y(   </a:t>
            </a:r>
            <a:r>
              <a:rPr lang="zh-CN" altLang="en-US" dirty="0"/>
              <a:t>轴 向   </a:t>
            </a:r>
            <a:r>
              <a:rPr lang="en-US" altLang="zh-CN" dirty="0"/>
              <a:t>)</a:t>
            </a:r>
            <a:r>
              <a:rPr lang="zh-CN" altLang="en-US" dirty="0"/>
              <a:t>：</a:t>
            </a:r>
            <a:r>
              <a:rPr lang="en-US" altLang="zh-CN" dirty="0"/>
              <a:t>400 mm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C3E79D2-06AF-4CD9-AE64-CF3FDC084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57" y="1695310"/>
            <a:ext cx="4930721" cy="4500000"/>
          </a:xfrm>
          <a:prstGeom prst="rect">
            <a:avLst/>
          </a:prstGeom>
        </p:spPr>
      </p:pic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9291F2F-A6C9-4AC4-B81A-4D1BA4022950}"/>
              </a:ext>
            </a:extLst>
          </p:cNvPr>
          <p:cNvCxnSpPr>
            <a:cxnSpLocks/>
          </p:cNvCxnSpPr>
          <p:nvPr/>
        </p:nvCxnSpPr>
        <p:spPr>
          <a:xfrm flipH="1">
            <a:off x="496803" y="3200402"/>
            <a:ext cx="302559" cy="221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6CA2BC8-464E-4615-928E-256CB26C9945}"/>
              </a:ext>
            </a:extLst>
          </p:cNvPr>
          <p:cNvCxnSpPr>
            <a:cxnSpLocks/>
          </p:cNvCxnSpPr>
          <p:nvPr/>
        </p:nvCxnSpPr>
        <p:spPr>
          <a:xfrm flipH="1">
            <a:off x="3291549" y="4559676"/>
            <a:ext cx="302559" cy="221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F98FCC2D-C6B2-4F93-9BB2-73DD4E389B5C}"/>
              </a:ext>
            </a:extLst>
          </p:cNvPr>
          <p:cNvCxnSpPr>
            <a:cxnSpLocks/>
          </p:cNvCxnSpPr>
          <p:nvPr/>
        </p:nvCxnSpPr>
        <p:spPr>
          <a:xfrm>
            <a:off x="1925439" y="3979411"/>
            <a:ext cx="1462964" cy="713821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331DD502-F4C0-40C1-9CC4-C2A7F6C928F9}"/>
              </a:ext>
            </a:extLst>
          </p:cNvPr>
          <p:cNvCxnSpPr>
            <a:cxnSpLocks/>
          </p:cNvCxnSpPr>
          <p:nvPr/>
        </p:nvCxnSpPr>
        <p:spPr>
          <a:xfrm flipH="1" flipV="1">
            <a:off x="580048" y="3331190"/>
            <a:ext cx="1917106" cy="935702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6698D6C4-791D-47C9-B269-8A73396A394D}"/>
              </a:ext>
            </a:extLst>
          </p:cNvPr>
          <p:cNvCxnSpPr>
            <a:cxnSpLocks/>
          </p:cNvCxnSpPr>
          <p:nvPr/>
        </p:nvCxnSpPr>
        <p:spPr>
          <a:xfrm>
            <a:off x="3599464" y="4582293"/>
            <a:ext cx="392156" cy="221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3E9D52E-5DB1-4128-864B-7D7921B62316}"/>
              </a:ext>
            </a:extLst>
          </p:cNvPr>
          <p:cNvCxnSpPr>
            <a:cxnSpLocks/>
          </p:cNvCxnSpPr>
          <p:nvPr/>
        </p:nvCxnSpPr>
        <p:spPr>
          <a:xfrm>
            <a:off x="5433415" y="3317036"/>
            <a:ext cx="392156" cy="221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07EB5DAA-9909-4D3B-A976-1F58AAA6A2EF}"/>
              </a:ext>
            </a:extLst>
          </p:cNvPr>
          <p:cNvCxnSpPr>
            <a:cxnSpLocks/>
          </p:cNvCxnSpPr>
          <p:nvPr/>
        </p:nvCxnSpPr>
        <p:spPr>
          <a:xfrm flipV="1">
            <a:off x="4748476" y="3489519"/>
            <a:ext cx="961705" cy="696899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9EA87CC8-5278-445E-B383-FC7CEBE3664E}"/>
              </a:ext>
            </a:extLst>
          </p:cNvPr>
          <p:cNvCxnSpPr>
            <a:cxnSpLocks/>
          </p:cNvCxnSpPr>
          <p:nvPr/>
        </p:nvCxnSpPr>
        <p:spPr>
          <a:xfrm flipH="1">
            <a:off x="3903941" y="4027137"/>
            <a:ext cx="1082488" cy="747692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D36DBF9B-AE34-41C8-B768-2CBD6D69B62A}"/>
              </a:ext>
            </a:extLst>
          </p:cNvPr>
          <p:cNvSpPr txBox="1"/>
          <p:nvPr/>
        </p:nvSpPr>
        <p:spPr>
          <a:xfrm>
            <a:off x="1685236" y="3970666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X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42DF463-51D7-4AE0-B0FF-9DF9BC9898F2}"/>
              </a:ext>
            </a:extLst>
          </p:cNvPr>
          <p:cNvSpPr txBox="1"/>
          <p:nvPr/>
        </p:nvSpPr>
        <p:spPr>
          <a:xfrm>
            <a:off x="4687843" y="4230221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Y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0F921773-F42E-4D99-8C4C-8A87800CCDF8}"/>
              </a:ext>
            </a:extLst>
          </p:cNvPr>
          <p:cNvSpPr/>
          <p:nvPr/>
        </p:nvSpPr>
        <p:spPr>
          <a:xfrm>
            <a:off x="5203525" y="905320"/>
            <a:ext cx="279196" cy="333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614F6B6-5C4D-4DCC-A762-3F3442530F21}"/>
              </a:ext>
            </a:extLst>
          </p:cNvPr>
          <p:cNvSpPr txBox="1"/>
          <p:nvPr/>
        </p:nvSpPr>
        <p:spPr>
          <a:xfrm>
            <a:off x="6454588" y="2534771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每层晶体条的数量：</a:t>
            </a:r>
            <a:r>
              <a:rPr lang="en-US" altLang="zh-CN" dirty="0"/>
              <a:t>(</a:t>
            </a:r>
            <a:r>
              <a:rPr lang="zh-CN" altLang="en-US" dirty="0">
                <a:solidFill>
                  <a:srgbClr val="FF0000"/>
                </a:solidFill>
              </a:rPr>
              <a:t>从内向外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452120E-2FBD-48ED-B8A5-CF46EFE8EF53}"/>
              </a:ext>
            </a:extLst>
          </p:cNvPr>
          <p:cNvSpPr txBox="1"/>
          <p:nvPr/>
        </p:nvSpPr>
        <p:spPr>
          <a:xfrm>
            <a:off x="6207103" y="3139393"/>
            <a:ext cx="30283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第一组：</a:t>
            </a:r>
            <a:r>
              <a:rPr lang="en-US" altLang="zh-CN" dirty="0"/>
              <a:t>40X2 + 42X2 = 164</a:t>
            </a:r>
          </a:p>
          <a:p>
            <a:r>
              <a:rPr lang="zh-CN" altLang="en-US" dirty="0"/>
              <a:t>第二组：</a:t>
            </a:r>
            <a:r>
              <a:rPr lang="en-US" altLang="zh-CN" dirty="0"/>
              <a:t>40X2 + 43X2 = 166</a:t>
            </a:r>
          </a:p>
          <a:p>
            <a:r>
              <a:rPr lang="zh-CN" altLang="en-US" dirty="0"/>
              <a:t>第三组：</a:t>
            </a:r>
            <a:r>
              <a:rPr lang="en-US" altLang="zh-CN" dirty="0"/>
              <a:t>40X2 + 44X2 = 168</a:t>
            </a:r>
          </a:p>
          <a:p>
            <a:r>
              <a:rPr lang="zh-CN" altLang="en-US" dirty="0"/>
              <a:t>第四组：</a:t>
            </a:r>
            <a:r>
              <a:rPr lang="en-US" altLang="zh-CN" dirty="0"/>
              <a:t>40X2 + 45X2 = 170</a:t>
            </a:r>
          </a:p>
          <a:p>
            <a:r>
              <a:rPr lang="zh-CN" altLang="en-US" dirty="0"/>
              <a:t>第五组：</a:t>
            </a:r>
            <a:r>
              <a:rPr lang="en-US" altLang="zh-CN" dirty="0"/>
              <a:t>40X2 + 46X2 = 172</a:t>
            </a:r>
          </a:p>
          <a:p>
            <a:r>
              <a:rPr lang="zh-CN" altLang="en-US" dirty="0"/>
              <a:t>第六组：</a:t>
            </a:r>
            <a:r>
              <a:rPr lang="en-US" altLang="zh-CN" dirty="0"/>
              <a:t>40X2 + 47X2 = 174</a:t>
            </a:r>
          </a:p>
          <a:p>
            <a:r>
              <a:rPr lang="zh-CN" altLang="en-US" dirty="0"/>
              <a:t>第七组：</a:t>
            </a:r>
            <a:r>
              <a:rPr lang="en-US" altLang="zh-CN" dirty="0"/>
              <a:t>40X2 + 48X2 = 176</a:t>
            </a:r>
          </a:p>
        </p:txBody>
      </p:sp>
      <p:sp>
        <p:nvSpPr>
          <p:cNvPr id="60" name="箭头: 右 59">
            <a:extLst>
              <a:ext uri="{FF2B5EF4-FFF2-40B4-BE49-F238E27FC236}">
                <a16:creationId xmlns:a16="http://schemas.microsoft.com/office/drawing/2014/main" id="{95624A33-0FAA-491D-824D-263BB0D38A76}"/>
              </a:ext>
            </a:extLst>
          </p:cNvPr>
          <p:cNvSpPr/>
          <p:nvPr/>
        </p:nvSpPr>
        <p:spPr>
          <a:xfrm>
            <a:off x="9631921" y="3765310"/>
            <a:ext cx="324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A09281FA-541E-4919-A31C-4E88E83F1724}"/>
              </a:ext>
            </a:extLst>
          </p:cNvPr>
          <p:cNvSpPr txBox="1"/>
          <p:nvPr/>
        </p:nvSpPr>
        <p:spPr>
          <a:xfrm>
            <a:off x="10344234" y="3331190"/>
            <a:ext cx="13436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总数量：</a:t>
            </a:r>
            <a:endParaRPr lang="en-US" altLang="zh-CN" dirty="0"/>
          </a:p>
          <a:p>
            <a:r>
              <a:rPr lang="en-US" altLang="zh-CN" dirty="0"/>
              <a:t>       1190</a:t>
            </a:r>
          </a:p>
          <a:p>
            <a:endParaRPr lang="en-US" altLang="zh-CN" dirty="0"/>
          </a:p>
          <a:p>
            <a:r>
              <a:rPr lang="zh-CN" altLang="en-US" dirty="0"/>
              <a:t>总重量：</a:t>
            </a:r>
            <a:endParaRPr lang="en-US" altLang="zh-CN" dirty="0"/>
          </a:p>
          <a:p>
            <a:r>
              <a:rPr lang="en-US" altLang="zh-CN" dirty="0"/>
              <a:t>       380 kg</a:t>
            </a:r>
            <a:endParaRPr lang="zh-CN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484B539-49DF-45A2-BF27-BD3EE87E50EF}"/>
              </a:ext>
            </a:extLst>
          </p:cNvPr>
          <p:cNvSpPr/>
          <p:nvPr/>
        </p:nvSpPr>
        <p:spPr>
          <a:xfrm>
            <a:off x="3849230" y="21147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ECAL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的机械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方案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概念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设计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75ADD7B-9A68-4C44-9974-320459D4DF24}"/>
              </a:ext>
            </a:extLst>
          </p:cNvPr>
          <p:cNvSpPr txBox="1"/>
          <p:nvPr/>
        </p:nvSpPr>
        <p:spPr>
          <a:xfrm>
            <a:off x="5825571" y="5761935"/>
            <a:ext cx="614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说明：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zh-CN" altLang="en-US" dirty="0"/>
              <a:t>每四层一组，从内向外，圆周方向的长度每组递增</a:t>
            </a:r>
            <a:r>
              <a:rPr lang="en-US" altLang="zh-CN" dirty="0"/>
              <a:t>10mm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721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自然, 火山口&#10;&#10;描述已自动生成">
            <a:extLst>
              <a:ext uri="{FF2B5EF4-FFF2-40B4-BE49-F238E27FC236}">
                <a16:creationId xmlns:a16="http://schemas.microsoft.com/office/drawing/2014/main" id="{B4E24246-C47C-4F52-9B96-5CD3BC996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00" cy="540000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69B0F2C-D7DC-4EFF-9E41-29155A97D139}"/>
              </a:ext>
            </a:extLst>
          </p:cNvPr>
          <p:cNvCxnSpPr/>
          <p:nvPr/>
        </p:nvCxnSpPr>
        <p:spPr>
          <a:xfrm>
            <a:off x="695999" y="548733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959F09DC-B7B3-4ABE-881E-F2E289EE3C72}"/>
              </a:ext>
            </a:extLst>
          </p:cNvPr>
          <p:cNvSpPr/>
          <p:nvPr/>
        </p:nvSpPr>
        <p:spPr>
          <a:xfrm>
            <a:off x="3849230" y="21147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ECAL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的机械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方案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概念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设计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AAC1566-08AE-41D9-BD3C-960BDA112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26" y="1374468"/>
            <a:ext cx="3155651" cy="288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47D5010-664D-42A2-97AF-F7AF70489111}"/>
              </a:ext>
            </a:extLst>
          </p:cNvPr>
          <p:cNvSpPr txBox="1"/>
          <p:nvPr/>
        </p:nvSpPr>
        <p:spPr>
          <a:xfrm>
            <a:off x="591671" y="773206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优化的探测器模块</a:t>
            </a:r>
            <a:r>
              <a:rPr lang="zh-CN" altLang="en-US" sz="2800" dirty="0">
                <a:solidFill>
                  <a:srgbClr val="FF0000"/>
                </a:solidFill>
              </a:rPr>
              <a:t>组装的整体探测器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0784ABF-8C12-4201-8C83-B3191479E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691" y="1783115"/>
            <a:ext cx="6370683" cy="4860000"/>
          </a:xfrm>
          <a:prstGeom prst="rect">
            <a:avLst/>
          </a:prstGeom>
        </p:spPr>
      </p:pic>
      <p:sp>
        <p:nvSpPr>
          <p:cNvPr id="11" name="箭头: 右 10">
            <a:extLst>
              <a:ext uri="{FF2B5EF4-FFF2-40B4-BE49-F238E27FC236}">
                <a16:creationId xmlns:a16="http://schemas.microsoft.com/office/drawing/2014/main" id="{59BB68F2-200F-467B-8E8A-12AAECA30C45}"/>
              </a:ext>
            </a:extLst>
          </p:cNvPr>
          <p:cNvSpPr/>
          <p:nvPr/>
        </p:nvSpPr>
        <p:spPr>
          <a:xfrm>
            <a:off x="4326484" y="3395382"/>
            <a:ext cx="324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1F73273-F8C8-42EE-9C87-0FB184AE9A03}"/>
              </a:ext>
            </a:extLst>
          </p:cNvPr>
          <p:cNvSpPr txBox="1"/>
          <p:nvPr/>
        </p:nvSpPr>
        <p:spPr>
          <a:xfrm>
            <a:off x="1261416" y="4467869"/>
            <a:ext cx="26420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模块数量：</a:t>
            </a:r>
            <a:endParaRPr lang="en-US" altLang="zh-CN" dirty="0"/>
          </a:p>
          <a:p>
            <a:r>
              <a:rPr lang="zh-CN" altLang="en-US" dirty="0"/>
              <a:t>     圆周方向：</a:t>
            </a:r>
            <a:r>
              <a:rPr lang="en-US" altLang="zh-CN" dirty="0"/>
              <a:t>28</a:t>
            </a:r>
          </a:p>
          <a:p>
            <a:r>
              <a:rPr lang="en-US" altLang="zh-CN" dirty="0"/>
              <a:t>            </a:t>
            </a:r>
            <a:r>
              <a:rPr lang="zh-CN" altLang="en-US" dirty="0"/>
              <a:t>轴向：</a:t>
            </a:r>
            <a:r>
              <a:rPr lang="en-US" altLang="zh-CN" dirty="0"/>
              <a:t>16</a:t>
            </a:r>
          </a:p>
          <a:p>
            <a:r>
              <a:rPr lang="en-US" altLang="zh-CN" dirty="0"/>
              <a:t>        </a:t>
            </a:r>
            <a:r>
              <a:rPr lang="zh-CN" altLang="en-US" dirty="0"/>
              <a:t>总数量：</a:t>
            </a:r>
            <a:r>
              <a:rPr lang="en-US" altLang="zh-CN" dirty="0"/>
              <a:t>448</a:t>
            </a:r>
          </a:p>
          <a:p>
            <a:endParaRPr lang="en-US" altLang="zh-CN" dirty="0"/>
          </a:p>
          <a:p>
            <a:r>
              <a:rPr lang="zh-CN" altLang="en-US" dirty="0"/>
              <a:t>晶体条数量：</a:t>
            </a:r>
            <a:r>
              <a:rPr lang="en-US" altLang="zh-CN" dirty="0"/>
              <a:t>533120</a:t>
            </a:r>
          </a:p>
          <a:p>
            <a:r>
              <a:rPr lang="en-US" altLang="zh-CN" dirty="0"/>
              <a:t>           </a:t>
            </a:r>
            <a:r>
              <a:rPr lang="zh-CN" altLang="en-US" dirty="0"/>
              <a:t>总重：约</a:t>
            </a:r>
            <a:r>
              <a:rPr lang="en-US" altLang="zh-CN" dirty="0"/>
              <a:t>170</a:t>
            </a:r>
            <a:r>
              <a:rPr lang="zh-CN" altLang="en-US" dirty="0"/>
              <a:t>吨</a:t>
            </a:r>
            <a:r>
              <a:rPr lang="en-US" altLang="zh-CN" dirty="0"/>
              <a:t>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00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自然, 火山口&#10;&#10;描述已自动生成">
            <a:extLst>
              <a:ext uri="{FF2B5EF4-FFF2-40B4-BE49-F238E27FC236}">
                <a16:creationId xmlns:a16="http://schemas.microsoft.com/office/drawing/2014/main" id="{B4E24246-C47C-4F52-9B96-5CD3BC996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00" cy="540000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69B0F2C-D7DC-4EFF-9E41-29155A97D139}"/>
              </a:ext>
            </a:extLst>
          </p:cNvPr>
          <p:cNvCxnSpPr/>
          <p:nvPr/>
        </p:nvCxnSpPr>
        <p:spPr>
          <a:xfrm>
            <a:off x="695999" y="548733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BF54611B-0F7F-4423-9608-F544A0975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931" y="2242724"/>
            <a:ext cx="4964862" cy="450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E92364B-2F9D-4543-B3C9-804A1F800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05" y="1418512"/>
            <a:ext cx="3155651" cy="28800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64B964C-B3AA-4F86-B615-5C115B4561EE}"/>
              </a:ext>
            </a:extLst>
          </p:cNvPr>
          <p:cNvSpPr txBox="1"/>
          <p:nvPr/>
        </p:nvSpPr>
        <p:spPr>
          <a:xfrm>
            <a:off x="591671" y="773206"/>
            <a:ext cx="4100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探测器模块的</a:t>
            </a:r>
            <a:r>
              <a:rPr lang="zh-CN" altLang="en-US" sz="2800" dirty="0">
                <a:solidFill>
                  <a:srgbClr val="FF0000"/>
                </a:solidFill>
              </a:rPr>
              <a:t>组装及支撑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D2B505D-52E3-49B5-B55B-BC7601488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328" y="1418512"/>
            <a:ext cx="2811432" cy="288000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77C1E60C-D8FB-4E01-88CE-924744B7A2C5}"/>
              </a:ext>
            </a:extLst>
          </p:cNvPr>
          <p:cNvSpPr/>
          <p:nvPr/>
        </p:nvSpPr>
        <p:spPr>
          <a:xfrm>
            <a:off x="3849230" y="21147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ECAL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的机械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方案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概念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设计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等号 2">
            <a:extLst>
              <a:ext uri="{FF2B5EF4-FFF2-40B4-BE49-F238E27FC236}">
                <a16:creationId xmlns:a16="http://schemas.microsoft.com/office/drawing/2014/main" id="{89074D2F-577C-4418-8E40-4A04AFE30EAF}"/>
              </a:ext>
            </a:extLst>
          </p:cNvPr>
          <p:cNvSpPr/>
          <p:nvPr/>
        </p:nvSpPr>
        <p:spPr>
          <a:xfrm>
            <a:off x="8400623" y="2979000"/>
            <a:ext cx="900000" cy="900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加号 1">
            <a:extLst>
              <a:ext uri="{FF2B5EF4-FFF2-40B4-BE49-F238E27FC236}">
                <a16:creationId xmlns:a16="http://schemas.microsoft.com/office/drawing/2014/main" id="{5B8AA2B8-908B-4EEE-9426-7704529FD62C}"/>
              </a:ext>
            </a:extLst>
          </p:cNvPr>
          <p:cNvSpPr/>
          <p:nvPr/>
        </p:nvSpPr>
        <p:spPr>
          <a:xfrm>
            <a:off x="3435761" y="2979000"/>
            <a:ext cx="900000" cy="900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5298A5F-F3CB-446A-996E-16B5B3464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3649" y="4702350"/>
            <a:ext cx="2000412" cy="198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8A4ACF6-CBE7-44DE-835E-ADB6B04D28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328" y="4702350"/>
            <a:ext cx="2331317" cy="198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7FF487C-8068-407D-88C8-7C278ECEC0FD}"/>
              </a:ext>
            </a:extLst>
          </p:cNvPr>
          <p:cNvSpPr txBox="1"/>
          <p:nvPr/>
        </p:nvSpPr>
        <p:spPr>
          <a:xfrm>
            <a:off x="5009030" y="1727947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每四层，一个阶梯支撑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BACCA18-06BD-4F64-B71D-9EAE5A28CC8A}"/>
              </a:ext>
            </a:extLst>
          </p:cNvPr>
          <p:cNvSpPr txBox="1"/>
          <p:nvPr/>
        </p:nvSpPr>
        <p:spPr>
          <a:xfrm>
            <a:off x="274821" y="5986101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筋板厚度：</a:t>
            </a:r>
            <a:endParaRPr lang="en-US" altLang="zh-CN" dirty="0"/>
          </a:p>
          <a:p>
            <a:pPr algn="ctr"/>
            <a:r>
              <a:rPr lang="en-US" altLang="zh-CN" dirty="0"/>
              <a:t>10mm</a:t>
            </a:r>
            <a:endParaRPr lang="zh-CN" altLang="en-US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E5AA2D82-7061-434C-BEA7-4E771A6FE27A}"/>
              </a:ext>
            </a:extLst>
          </p:cNvPr>
          <p:cNvCxnSpPr>
            <a:cxnSpLocks/>
          </p:cNvCxnSpPr>
          <p:nvPr/>
        </p:nvCxnSpPr>
        <p:spPr>
          <a:xfrm flipV="1">
            <a:off x="1371600" y="6084793"/>
            <a:ext cx="1233200" cy="224474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57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自然, 火山口&#10;&#10;描述已自动生成">
            <a:extLst>
              <a:ext uri="{FF2B5EF4-FFF2-40B4-BE49-F238E27FC236}">
                <a16:creationId xmlns:a16="http://schemas.microsoft.com/office/drawing/2014/main" id="{B4E24246-C47C-4F52-9B96-5CD3BC996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00" cy="540000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69B0F2C-D7DC-4EFF-9E41-29155A97D139}"/>
              </a:ext>
            </a:extLst>
          </p:cNvPr>
          <p:cNvCxnSpPr/>
          <p:nvPr/>
        </p:nvCxnSpPr>
        <p:spPr>
          <a:xfrm>
            <a:off x="695999" y="548733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FE854AD3-AA38-4D34-828B-CBC78CD6D1F7}"/>
              </a:ext>
            </a:extLst>
          </p:cNvPr>
          <p:cNvSpPr/>
          <p:nvPr/>
        </p:nvSpPr>
        <p:spPr>
          <a:xfrm>
            <a:off x="3849230" y="21147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ECAL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的机械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方案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概念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设计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2386854-89AF-4E6A-BFD7-D2486E3CA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268" y="1789070"/>
            <a:ext cx="6384594" cy="48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19E549-653A-400B-8787-9DC6CE3A9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38" y="1529632"/>
            <a:ext cx="2737623" cy="231538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1AEA6EA-CC5D-450F-A99B-07BCFCC9DF3F}"/>
              </a:ext>
            </a:extLst>
          </p:cNvPr>
          <p:cNvSpPr txBox="1"/>
          <p:nvPr/>
        </p:nvSpPr>
        <p:spPr>
          <a:xfrm>
            <a:off x="591671" y="773206"/>
            <a:ext cx="4868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整体探测器支架 </a:t>
            </a:r>
            <a:r>
              <a:rPr lang="en-US" altLang="zh-CN" sz="2800" dirty="0">
                <a:solidFill>
                  <a:srgbClr val="0070C0"/>
                </a:solidFill>
              </a:rPr>
              <a:t>--- </a:t>
            </a:r>
            <a:r>
              <a:rPr lang="zh-CN" altLang="en-US" sz="2800" dirty="0">
                <a:solidFill>
                  <a:srgbClr val="FF0000"/>
                </a:solidFill>
              </a:rPr>
              <a:t>蜂窝结构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85B41B4-09AF-4483-9061-B4A44A17FD91}"/>
              </a:ext>
            </a:extLst>
          </p:cNvPr>
          <p:cNvSpPr txBox="1"/>
          <p:nvPr/>
        </p:nvSpPr>
        <p:spPr>
          <a:xfrm>
            <a:off x="1369039" y="4351685"/>
            <a:ext cx="1805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支架重量：</a:t>
            </a:r>
            <a:endParaRPr lang="en-US" altLang="zh-CN" dirty="0"/>
          </a:p>
          <a:p>
            <a:endParaRPr lang="en-US" altLang="zh-CN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           </a:t>
            </a:r>
            <a:r>
              <a:rPr lang="zh-CN" altLang="en-US" dirty="0">
                <a:latin typeface="+mn-ea"/>
              </a:rPr>
              <a:t>铝</a:t>
            </a:r>
            <a:r>
              <a:rPr lang="en-US" altLang="zh-CN" dirty="0">
                <a:latin typeface="+mn-ea"/>
              </a:rPr>
              <a:t>: </a:t>
            </a:r>
            <a:r>
              <a:rPr lang="zh-CN" altLang="en-US" dirty="0">
                <a:latin typeface="+mn-ea"/>
              </a:rPr>
              <a:t> </a:t>
            </a:r>
            <a:r>
              <a:rPr lang="en-US" altLang="zh-CN" dirty="0">
                <a:latin typeface="+mn-ea"/>
              </a:rPr>
              <a:t>4.5</a:t>
            </a:r>
            <a:r>
              <a:rPr lang="zh-CN" altLang="en-US" dirty="0">
                <a:latin typeface="+mn-ea"/>
              </a:rPr>
              <a:t>吨</a:t>
            </a:r>
            <a:endParaRPr lang="en-US" altLang="zh-CN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   碳纤维</a:t>
            </a:r>
            <a:r>
              <a:rPr lang="en-US" altLang="zh-CN" dirty="0">
                <a:latin typeface="+mn-ea"/>
              </a:rPr>
              <a:t>: </a:t>
            </a:r>
            <a:r>
              <a:rPr lang="zh-CN" altLang="en-US" dirty="0">
                <a:latin typeface="+mn-ea"/>
              </a:rPr>
              <a:t>   </a:t>
            </a:r>
            <a:r>
              <a:rPr lang="en-US" altLang="zh-CN" dirty="0">
                <a:latin typeface="+mn-ea"/>
              </a:rPr>
              <a:t>3 </a:t>
            </a:r>
            <a:r>
              <a:rPr lang="zh-CN" altLang="en-US" dirty="0">
                <a:latin typeface="+mn-ea"/>
              </a:rPr>
              <a:t>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6DC4B6A-7AED-40D7-9F65-C0359DCAB7AA}"/>
              </a:ext>
            </a:extLst>
          </p:cNvPr>
          <p:cNvSpPr txBox="1"/>
          <p:nvPr/>
        </p:nvSpPr>
        <p:spPr>
          <a:xfrm>
            <a:off x="5222651" y="1344966"/>
            <a:ext cx="550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长度：</a:t>
            </a:r>
            <a:r>
              <a:rPr lang="en-US" altLang="zh-CN" dirty="0"/>
              <a:t>20X2 + 15X10 + 400X16 = 6590  (</a:t>
            </a:r>
            <a:r>
              <a:rPr lang="zh-CN" altLang="en-US" dirty="0"/>
              <a:t>参考：</a:t>
            </a:r>
            <a:r>
              <a:rPr lang="en-US" altLang="zh-CN" dirty="0"/>
              <a:t>6700)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0533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19025</TotalTime>
  <Words>547</Words>
  <Application>Microsoft Office PowerPoint</Application>
  <PresentationFormat>宽屏</PresentationFormat>
  <Paragraphs>97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等线 Light</vt:lpstr>
      <vt:lpstr>黑体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SurfacePro_JQ</cp:lastModifiedBy>
  <cp:revision>920</cp:revision>
  <dcterms:created xsi:type="dcterms:W3CDTF">2021-11-01T07:05:17Z</dcterms:created>
  <dcterms:modified xsi:type="dcterms:W3CDTF">2023-01-05T07:12:24Z</dcterms:modified>
</cp:coreProperties>
</file>