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2" r:id="rId4"/>
    <p:sldId id="257" r:id="rId5"/>
    <p:sldId id="258" r:id="rId6"/>
    <p:sldId id="259" r:id="rId7"/>
    <p:sldId id="260" r:id="rId8"/>
    <p:sldId id="274" r:id="rId9"/>
    <p:sldId id="269" r:id="rId10"/>
    <p:sldId id="272" r:id="rId11"/>
    <p:sldId id="270" r:id="rId12"/>
    <p:sldId id="271" r:id="rId13"/>
    <p:sldId id="273" r:id="rId14"/>
    <p:sldId id="275" r:id="rId15"/>
    <p:sldId id="276" r:id="rId16"/>
    <p:sldId id="277" r:id="rId17"/>
    <p:sldId id="278" r:id="rId18"/>
    <p:sldId id="279" r:id="rId19"/>
    <p:sldId id="280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59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gs" Target="tags/tag10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&#24037;&#20316;&#31807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EFF vs threshold</a:t>
            </a:r>
            <a:endParaRPr lang="en-US" altLang="zh-CN"/>
          </a:p>
        </c:rich>
      </c:tx>
      <c:layout>
        <c:manualLayout>
          <c:xMode val="edge"/>
          <c:yMode val="edge"/>
          <c:x val="0.438352651554006"/>
          <c:y val="0.0201545179711119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[工作簿1]Sheet1!$A$2</c:f>
              <c:strCache>
                <c:ptCount val="1"/>
                <c:pt idx="0">
                  <c:v>10</c:v>
                </c:pt>
              </c:strCache>
            </c:strRef>
          </c:tx>
          <c:spPr>
            <a:ln w="9525" cap="sq">
              <a:solidFill>
                <a:schemeClr val="accent1"/>
              </a:solidFill>
              <a:round/>
              <a:headEnd type="none"/>
            </a:ln>
            <a:effectLst/>
            <a:sp3d contourW="9525"/>
          </c:spPr>
          <c:marker>
            <c:symbol val="none"/>
          </c:marker>
          <c:dLbls>
            <c:delete val="1"/>
          </c:dLbls>
          <c:cat>
            <c:numRef>
              <c:f>[工作簿1]Sheet1!$B$1:$G$1</c:f>
              <c:numCache>
                <c:formatCode>General</c:formatCode>
                <c:ptCount val="6"/>
                <c:pt idx="0">
                  <c:v>10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48</c:v>
                </c:pt>
                <c:pt idx="5">
                  <c:v>64</c:v>
                </c:pt>
              </c:numCache>
            </c:numRef>
          </c:cat>
          <c:val>
            <c:numRef>
              <c:f>[工作簿1]Sheet1!$B$2:$G$2</c:f>
              <c:numCache>
                <c:formatCode>General</c:formatCode>
                <c:ptCount val="6"/>
                <c:pt idx="0">
                  <c:v>0.990188</c:v>
                </c:pt>
                <c:pt idx="1">
                  <c:v>0.989683</c:v>
                </c:pt>
                <c:pt idx="2">
                  <c:v>0.989337</c:v>
                </c:pt>
                <c:pt idx="3">
                  <c:v>0.988581</c:v>
                </c:pt>
                <c:pt idx="4">
                  <c:v>0.987747</c:v>
                </c:pt>
                <c:pt idx="5">
                  <c:v>0.986319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[工作簿1]Sheet1!$A$3</c:f>
              <c:strCache>
                <c:ptCount val="1"/>
                <c:pt idx="0">
                  <c:v>5</c:v>
                </c:pt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  <a:sp3d contourW="9525"/>
          </c:spPr>
          <c:marker>
            <c:symbol val="none"/>
          </c:marker>
          <c:dLbls>
            <c:delete val="1"/>
          </c:dLbls>
          <c:cat>
            <c:numRef>
              <c:f>[工作簿1]Sheet1!$B$1:$G$1</c:f>
              <c:numCache>
                <c:formatCode>General</c:formatCode>
                <c:ptCount val="6"/>
                <c:pt idx="0">
                  <c:v>10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48</c:v>
                </c:pt>
                <c:pt idx="5">
                  <c:v>64</c:v>
                </c:pt>
              </c:numCache>
            </c:numRef>
          </c:cat>
          <c:val>
            <c:numRef>
              <c:f>[工作簿1]Sheet1!$B$3:$G$3</c:f>
              <c:numCache>
                <c:formatCode>General</c:formatCode>
                <c:ptCount val="6"/>
                <c:pt idx="0">
                  <c:v>0.993695</c:v>
                </c:pt>
                <c:pt idx="1">
                  <c:v>0.99344</c:v>
                </c:pt>
                <c:pt idx="2">
                  <c:v>0.993552</c:v>
                </c:pt>
                <c:pt idx="3">
                  <c:v>0.993504</c:v>
                </c:pt>
                <c:pt idx="4">
                  <c:v>0.993275</c:v>
                </c:pt>
                <c:pt idx="5">
                  <c:v>0.992606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[工作簿1]Sheet1!$A$4</c:f>
              <c:strCache>
                <c:ptCount val="1"/>
                <c:pt idx="0">
                  <c:v>2</c:v>
                </c:pt>
              </c:strCache>
            </c:strRef>
          </c:tx>
          <c:spPr>
            <a:ln w="9525" cap="rnd">
              <a:solidFill>
                <a:srgbClr val="FF0000"/>
              </a:solidFill>
              <a:round/>
            </a:ln>
            <a:effectLst/>
            <a:sp3d contourW="9525"/>
          </c:spPr>
          <c:marker>
            <c:symbol val="none"/>
          </c:marker>
          <c:dLbls>
            <c:delete val="1"/>
          </c:dLbls>
          <c:cat>
            <c:numRef>
              <c:f>[工作簿1]Sheet1!$B$1:$G$1</c:f>
              <c:numCache>
                <c:formatCode>General</c:formatCode>
                <c:ptCount val="6"/>
                <c:pt idx="0">
                  <c:v>10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48</c:v>
                </c:pt>
                <c:pt idx="5">
                  <c:v>64</c:v>
                </c:pt>
              </c:numCache>
            </c:numRef>
          </c:cat>
          <c:val>
            <c:numRef>
              <c:f>[工作簿1]Sheet1!$B$4:$G$4</c:f>
              <c:numCache>
                <c:formatCode>General</c:formatCode>
                <c:ptCount val="6"/>
                <c:pt idx="0">
                  <c:v>0.995189</c:v>
                </c:pt>
                <c:pt idx="1">
                  <c:v>0.994797</c:v>
                </c:pt>
                <c:pt idx="2">
                  <c:v>0.995541</c:v>
                </c:pt>
                <c:pt idx="3">
                  <c:v>0.995349</c:v>
                </c:pt>
                <c:pt idx="4">
                  <c:v>0.995112</c:v>
                </c:pt>
                <c:pt idx="5">
                  <c:v>0.995169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955192320"/>
        <c:axId val="475920167"/>
      </c:lineChart>
      <c:catAx>
        <c:axId val="955192320"/>
        <c:scaling>
          <c:orientation val="minMax"/>
        </c:scaling>
        <c:delete val="0"/>
        <c:axPos val="b"/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Threshold</a:t>
                </a:r>
                <a:endParaRPr lang="en-US" altLang="zh-CN"/>
              </a:p>
            </c:rich>
          </c:tx>
          <c:layout>
            <c:manualLayout>
              <c:xMode val="edge"/>
              <c:yMode val="edge"/>
              <c:x val="0.486183198276746"/>
              <c:y val="0.83691635875042"/>
            </c:manualLayout>
          </c:layout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75920167"/>
        <c:crosses val="autoZero"/>
        <c:auto val="1"/>
        <c:lblAlgn val="ctr"/>
        <c:lblOffset val="100"/>
        <c:noMultiLvlLbl val="0"/>
      </c:catAx>
      <c:valAx>
        <c:axId val="475920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EFF</a:t>
                </a:r>
                <a:endParaRPr lang="en-US" altLang="zh-CN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551923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8.xml"/><Relationship Id="rId1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0.xml"/><Relationship Id="rId1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1.xml"/><Relationship Id="rId1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2.xml"/><Relationship Id="rId1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3.xml"/><Relationship Id="rId1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0.xml"/><Relationship Id="rId1" Type="http://schemas.openxmlformats.org/officeDocument/2006/relationships/tags" Target="../tags/tag8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6.xml"/><Relationship Id="rId1" Type="http://schemas.openxmlformats.org/officeDocument/2006/relationships/tags" Target="../tags/tag9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chart" Target="../charts/char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4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en-US" altLang="zh-CN"/>
              <a:t>Data analysis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2023/1/5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ResX: (chi2 no cut)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8330" y="1313815"/>
            <a:ext cx="9240520" cy="48539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ResY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8330" y="1313815"/>
            <a:ext cx="9225280" cy="47466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Problem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1"/>
            <a:r>
              <a:rPr lang="en-US" altLang="zh-CN"/>
              <a:t>1. Why 1st&amp;last chip’s Chi2 </a:t>
            </a:r>
            <a:r>
              <a:rPr lang="en-US" altLang="zh-CN"/>
              <a:t>smaller.</a:t>
            </a:r>
            <a:endParaRPr lang="en-US" altLang="zh-CN"/>
          </a:p>
          <a:p>
            <a:pPr lvl="1"/>
            <a:endParaRPr lang="en-US" altLang="zh-CN"/>
          </a:p>
          <a:p>
            <a:pPr lvl="1"/>
            <a:r>
              <a:rPr lang="en-US" altLang="zh-CN"/>
              <a:t>2. Why </a:t>
            </a:r>
            <a:r>
              <a:rPr lang="en-US" altLang="zh-CN">
                <a:sym typeface="+mn-ea"/>
              </a:rPr>
              <a:t>1st&amp;last chip’s resolution worse.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Run0323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Chi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9083040" cy="47599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residual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9081770" cy="47593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residual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9081770" cy="47586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Run0388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Chi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9083040" cy="47599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residual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9080500" cy="47586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residual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9081135" cy="47586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EFF vs Chi2Cut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en-US"/>
              <a:t>Chi2 Cut for 5 chip range as {10,5,2}</a:t>
            </a:r>
            <a:endParaRPr lang="en-US" altLang="en-US"/>
          </a:p>
          <a:p>
            <a:endParaRPr lang="en-US" altLang="en-US"/>
          </a:p>
          <a:p>
            <a:r>
              <a:rPr lang="en-US" altLang="en-US"/>
              <a:t>Residual cut for tested chip is 0.025mm</a:t>
            </a:r>
            <a:endParaRPr lang="en-US" altLang="en-US"/>
          </a:p>
          <a:p>
            <a:pPr lvl="1"/>
            <a:r>
              <a:rPr lang="en-US" altLang="en-US"/>
              <a:t>for 1st and last chip *2.5</a:t>
            </a:r>
            <a:endParaRPr lang="en-US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Run0323: ERR check Chi2cut:10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885825" y="1685925"/>
            <a:ext cx="98202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B2= W9R5  iTHR 64 ；B1 W2R3  ITHR 16； B3 W2R11 iTHR 16 ； B4 W9R6 ITHR32； B5 W2R29 ITHR10；B6 W2R12 ITHR16；Beam 4GeV</a:t>
            </a:r>
            <a:endParaRPr lang="zh-CN" altLang="en-US"/>
          </a:p>
        </p:txBody>
      </p:sp>
      <p:graphicFrame>
        <p:nvGraphicFramePr>
          <p:cNvPr id="8" name="内容占位符 7"/>
          <p:cNvGraphicFramePr/>
          <p:nvPr>
            <p:ph idx="1"/>
            <p:custDataLst>
              <p:tags r:id="rId1"/>
            </p:custDataLst>
          </p:nvPr>
        </p:nvGraphicFramePr>
        <p:xfrm>
          <a:off x="885895" y="2331140"/>
          <a:ext cx="10859770" cy="2071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165"/>
                <a:gridCol w="1576705"/>
                <a:gridCol w="1558290"/>
                <a:gridCol w="1609725"/>
                <a:gridCol w="1609725"/>
                <a:gridCol w="1659890"/>
                <a:gridCol w="1525270"/>
              </a:tblGrid>
              <a:tr h="66929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res k\Eff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altLang="zh-CN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</a:t>
                      </a:r>
                      <a:r>
                        <a:rPr lang="zh-CN" altLang="en-US" sz="1800">
                          <a:sym typeface="+mn-ea"/>
                        </a:rPr>
                        <a:t>.988755+-0.000101627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 0.986391+-0.000125668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0.985609+-0.000126536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0.982462+-0.000140434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0.990188+-0.000109729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0.990717+-9.52478e-05</a:t>
                      </a:r>
                      <a:endParaRPr lang="zh-CN" altLang="en-US" sz="1800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0.99666+-5.56115e-05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0.996774+-6.15066e-05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0.997531+-5.27244e-05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0.996239+-6.54874e-05  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0.997498+-5.56168e-05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0.99645+-5.9075e-05</a:t>
                      </a:r>
                      <a:endParaRPr lang="en-US" altLang="zh-CN" sz="1800"/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0.997881</a:t>
                      </a:r>
                      <a:r>
                        <a:rPr lang="en-US" altLang="zh-CN" sz="1800">
                          <a:sym typeface="+mn-ea"/>
                        </a:rPr>
                        <a:t>+-4.42504e-05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0.998177</a:t>
                      </a:r>
                      <a:r>
                        <a:rPr lang="en-US" altLang="zh-CN" sz="1800">
                          <a:sym typeface="+mn-ea"/>
                        </a:rPr>
                        <a:t>+-4.68686e-05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0.998849</a:t>
                      </a:r>
                      <a:r>
                        <a:rPr lang="en-US" altLang="zh-CN" sz="1800">
                          <a:sym typeface="+mn-ea"/>
                        </a:rPr>
                        <a:t>+-3.64517e-05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0.998072</a:t>
                      </a:r>
                      <a:r>
                        <a:rPr lang="en-US" altLang="zh-CN" sz="1800">
                          <a:sym typeface="+mn-ea"/>
                        </a:rPr>
                        <a:t>+-4.67568e-05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0.998714+-3.99026e-05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0.997674+-4.78467e-05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885825" y="5771515"/>
            <a:ext cx="8223885" cy="7372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ERR from statics is quite small</a:t>
            </a:r>
            <a:endParaRPr lang="en-US" altLang="zh-CN"/>
          </a:p>
          <a:p>
            <a:endParaRPr lang="en-US" altLang="zh-CN"/>
          </a:p>
        </p:txBody>
      </p:sp>
    </p:spTree>
    <p:custDataLst>
      <p:tags r:id="rId2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Run0323: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885825" y="1685925"/>
            <a:ext cx="98202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B2= W9R5  iTHR 64 ；B1 W2R3  ITHR 16； B3 W2R11 iTHR 16 ； B4 W9R6 ITHR32； B5 W2R29 ITHR10；B6 W2R12 ITHR16；Beam 4GeV</a:t>
            </a:r>
            <a:endParaRPr lang="zh-CN" altLang="en-US"/>
          </a:p>
        </p:txBody>
      </p:sp>
      <p:graphicFrame>
        <p:nvGraphicFramePr>
          <p:cNvPr id="8" name="内容占位符 7"/>
          <p:cNvGraphicFramePr/>
          <p:nvPr>
            <p:ph idx="1"/>
            <p:custDataLst>
              <p:tags r:id="rId1"/>
            </p:custDataLst>
          </p:nvPr>
        </p:nvGraphicFramePr>
        <p:xfrm>
          <a:off x="602685" y="3147750"/>
          <a:ext cx="109747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838"/>
                <a:gridCol w="1371838"/>
                <a:gridCol w="1371838"/>
                <a:gridCol w="1371839"/>
                <a:gridCol w="1371838"/>
                <a:gridCol w="1371838"/>
                <a:gridCol w="1371838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Cut\Eff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altLang="zh-CN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0.988755+-0.000101627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0.986391+-0.000125668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0.985609+-0.000126536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0.982462+-0.000140434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0.990188+-0.000109729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0.990717+-9.52478e-05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0.994218+-9.36086e-05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0.990994+-0.000143084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0.992976+-0.000124911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0.990726+-0.00014493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0.993695+-0.000130917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0.994501+-0.000103391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0.996299+-0.000150698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0.992656+-0.000296032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0.995433+-0.000236893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0.993828+-0.000274067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0.995189+-0.000286298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0.995751+-0.000213356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Run0365: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885825" y="1685925"/>
            <a:ext cx="98202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B2= W9R5  iTHR16 ；B1 W2R3  ITHR 16； B3 W2R11 iTHR 16 ； B4 W9R6 ITHR32； B5 W2R29 ITHR16；B6 W2R12 ITHR16；Beam 5GeV</a:t>
            </a:r>
            <a:endParaRPr lang="zh-CN" altLang="en-US"/>
          </a:p>
        </p:txBody>
      </p:sp>
      <p:graphicFrame>
        <p:nvGraphicFramePr>
          <p:cNvPr id="8" name="内容占位符 7"/>
          <p:cNvGraphicFramePr/>
          <p:nvPr>
            <p:ph idx="1"/>
            <p:custDataLst>
              <p:tags r:id="rId1"/>
            </p:custDataLst>
          </p:nvPr>
        </p:nvGraphicFramePr>
        <p:xfrm>
          <a:off x="602685" y="3147750"/>
          <a:ext cx="109747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838"/>
                <a:gridCol w="1371838"/>
                <a:gridCol w="1371838"/>
                <a:gridCol w="1371839"/>
                <a:gridCol w="1371838"/>
                <a:gridCol w="1371838"/>
                <a:gridCol w="1371838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Cut\Eff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altLang="zh-CN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0.988389+-0.000100604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0.985524+-0.000129597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0.977433+-0.000153468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0.975061+-0.00016315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0.989683+-0.000111263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0.989998+-9.62044e-05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0.993191+-0.000105609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0.989539+-0.000164293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0.989162+-0.000151156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0.986578+-0.000174314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0.99344+-0.000136245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0.993575+-0.000113978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0.995205+-0.000196783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0.991353+-0.00038012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0.993366+-0.000280176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0.991057+-0.00033651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0.994797+-0.00032183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0.995298+-0.000242875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Run0324: 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885825" y="1685925"/>
            <a:ext cx="98202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B2= W9R5  iTHR 64 ；B1 W2R3  ITHR 16； B3 W2R11 iTHR 16 ； B4 W9R6 ITHR32； B5 W2R29 ITHR24；B6 W2R12 ITHR16；Beam 4GeV</a:t>
            </a:r>
            <a:endParaRPr lang="zh-CN" altLang="en-US"/>
          </a:p>
        </p:txBody>
      </p:sp>
      <p:graphicFrame>
        <p:nvGraphicFramePr>
          <p:cNvPr id="8" name="内容占位符 7"/>
          <p:cNvGraphicFramePr/>
          <p:nvPr>
            <p:ph idx="1"/>
            <p:custDataLst>
              <p:tags r:id="rId1"/>
            </p:custDataLst>
          </p:nvPr>
        </p:nvGraphicFramePr>
        <p:xfrm>
          <a:off x="602685" y="3147750"/>
          <a:ext cx="109747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838"/>
                <a:gridCol w="1371838"/>
                <a:gridCol w="1371838"/>
                <a:gridCol w="1371839"/>
                <a:gridCol w="1371838"/>
                <a:gridCol w="1371838"/>
                <a:gridCol w="1371838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Cut\Eff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altLang="zh-CN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0.989214+-8.38508e-05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0.987205+-0.000102639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0.985921+-0.000105198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0.98325+-0.000115305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0.989337+-9.5162e-05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0.990112+-8.19659e-05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0.994501+-7.69909e-05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0.991889+-0.00011375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0.993371+-0.000100997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0.990784+-0.000120271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0.993552+-0.0001067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0.994345+-8.54278e-05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0.996501+-0.00012403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0.993905+-0.000224744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0.99585+-0.000185199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0.993377+-0.000233538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0.995541+-0.000210684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0.995912+-0.000163966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Run0325: 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885825" y="1685925"/>
            <a:ext cx="98202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B2= W9R5  iTHR 64 ；B1 W2R3  ITHR 16； B3 W2R11 iTHR 16 ； B4 W9R6 ITHR32； B5 W2R29 ITHR32；B6 W2R12 ITHR16；Beam 4GeV </a:t>
            </a:r>
            <a:endParaRPr lang="zh-CN" altLang="en-US"/>
          </a:p>
        </p:txBody>
      </p:sp>
      <p:graphicFrame>
        <p:nvGraphicFramePr>
          <p:cNvPr id="8" name="内容占位符 7"/>
          <p:cNvGraphicFramePr/>
          <p:nvPr>
            <p:ph idx="1"/>
            <p:custDataLst>
              <p:tags r:id="rId1"/>
            </p:custDataLst>
          </p:nvPr>
        </p:nvGraphicFramePr>
        <p:xfrm>
          <a:off x="602685" y="3147750"/>
          <a:ext cx="109747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838"/>
                <a:gridCol w="1371838"/>
                <a:gridCol w="1371838"/>
                <a:gridCol w="1371839"/>
                <a:gridCol w="1371838"/>
                <a:gridCol w="1371838"/>
                <a:gridCol w="1371838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Cut\Eff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altLang="zh-CN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0.988308+-9.43279e-05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0.987119+-0.00011173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0.98503+-0.000117388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0.982825+-0.000126152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0.987948+-0.000108966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0.988544+-9.44565e-05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0.993729+-8.93341e-05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0.991986+-0.000121892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0.992934+-0.000111995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0.991187+-0.000126228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0.992935+-0.000118034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0.993275+-9.83761e-05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0.995777+-0.000147987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0.993815+-0.000239645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0.9955+-0.000202225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0.993622+-0.000241159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0.995082+-0.000225119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0.995402+-0.000178161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Run0330: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885825" y="1685925"/>
            <a:ext cx="98202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B2= W9R5  iTHR 64 ；B1 W2R3  ITHR 16； B3 W2R11 iTHR 16 ； B4 W9R6 ITHR32； B5 W2R29 ITHR48；B6 W2R12 ITHR16；Beam 4GV</a:t>
            </a:r>
            <a:endParaRPr lang="zh-CN" altLang="en-US"/>
          </a:p>
        </p:txBody>
      </p:sp>
      <p:graphicFrame>
        <p:nvGraphicFramePr>
          <p:cNvPr id="8" name="内容占位符 7"/>
          <p:cNvGraphicFramePr/>
          <p:nvPr>
            <p:ph idx="1"/>
            <p:custDataLst>
              <p:tags r:id="rId1"/>
            </p:custDataLst>
          </p:nvPr>
        </p:nvGraphicFramePr>
        <p:xfrm>
          <a:off x="602685" y="3147750"/>
          <a:ext cx="109747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2076"/>
                <a:gridCol w="1371838"/>
                <a:gridCol w="1371839"/>
                <a:gridCol w="1371838"/>
                <a:gridCol w="1371838"/>
                <a:gridCol w="1371838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Cut\Eff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altLang="zh-CN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0.990687+-8.97757e-05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0.988912+-0.000108739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0.986766+-0.000115756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0.984797+-0.000123918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0.988581+-0.000110073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0.989576+-9.46724e-05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0.995311+-8.11333e-05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0.993002+-0.000115742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0.993669+-0.000106898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0.992097+-0.000119431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0.993504+-0.000110778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0.994336+-8.9972e-05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0.997115+-0.000126322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0.994615+-0.000218162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0.995905+-0.000183867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0.994043+-0.000221181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0.995349+-0.000197124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0.996394+-0.000144796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Run0331: 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885825" y="1685925"/>
            <a:ext cx="98202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B2= W9R5  iTHR 64 ；B1 W2R3  ITHR 16； B3 W2R11 iTHR 16 ； B4 W9R6 ITHR32； B5 W2R29 ITHR64；B6 W2R12 ITHR16；Beam 4GV</a:t>
            </a:r>
            <a:endParaRPr lang="zh-CN" altLang="en-US"/>
          </a:p>
        </p:txBody>
      </p:sp>
      <p:graphicFrame>
        <p:nvGraphicFramePr>
          <p:cNvPr id="8" name="内容占位符 7"/>
          <p:cNvGraphicFramePr/>
          <p:nvPr>
            <p:ph idx="1"/>
            <p:custDataLst>
              <p:tags r:id="rId1"/>
            </p:custDataLst>
          </p:nvPr>
        </p:nvGraphicFramePr>
        <p:xfrm>
          <a:off x="602685" y="3147750"/>
          <a:ext cx="109747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838"/>
                <a:gridCol w="1371838"/>
                <a:gridCol w="1371838"/>
                <a:gridCol w="1371839"/>
                <a:gridCol w="1371838"/>
                <a:gridCol w="1371838"/>
                <a:gridCol w="1371838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Cut\Eff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altLang="zh-CN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0.990406+-9.19262e-05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0.988755+-0.000110699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0.986502+-0.000118152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0.984556+-0.000126185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0.987747+-0.000114908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0.989021+-9.77364e-05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0.995331+-8.25697e-05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0.992738+-0.000120125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0.993869+-0.000107201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0.99198+-0.000122316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0.993275+-0.000113834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0.994034+-9.33001e-05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0.996995+-0.000133791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0.994507+-0.000227246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0.996063+-0.000185617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0.994546+-0.000217404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0.995112+-0.000203187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0.996061+-0.000153479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Run0336: 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885825" y="1685925"/>
            <a:ext cx="98202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B2= W9R5  iTHR 64 ；B1 W2R3  ITHR 16； B3 W2R11 iTHR 16 ； B4 W9R6 ITHR32； B5 W2R29 ITHR96；B6 W2R12 ITHR16；Beam 4GV</a:t>
            </a:r>
            <a:endParaRPr lang="zh-CN" altLang="en-US"/>
          </a:p>
        </p:txBody>
      </p:sp>
      <p:graphicFrame>
        <p:nvGraphicFramePr>
          <p:cNvPr id="8" name="内容占位符 7"/>
          <p:cNvGraphicFramePr/>
          <p:nvPr>
            <p:ph idx="1"/>
            <p:custDataLst>
              <p:tags r:id="rId1"/>
            </p:custDataLst>
          </p:nvPr>
        </p:nvGraphicFramePr>
        <p:xfrm>
          <a:off x="602685" y="3147750"/>
          <a:ext cx="109747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838"/>
                <a:gridCol w="1371838"/>
                <a:gridCol w="1371838"/>
                <a:gridCol w="1371839"/>
                <a:gridCol w="1371838"/>
                <a:gridCol w="1371838"/>
                <a:gridCol w="1371838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Cut\Eff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altLang="zh-CN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0.989928+-8.23621e-05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0.98833+-9.90981e-05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0.98615+-0.000105104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0.983664+-0.0001138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0.986319+-0.000106217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0.987782+-8.98965e-05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0.994999+-7.58218e-05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0.992541+-0.000108222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0.993648+-9.69934e-05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0.991585+-0.00011092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0.992606+-0.000104521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0.993103+-8.80403e-05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0.996775+-0.000125988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0.994127+-0.000213378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0.995951+-0.000170751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0.994117+-0.000203098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rgbClr val="C00000"/>
                          </a:solidFill>
                        </a:rPr>
                        <a:t>0.995169+-0.000176684</a:t>
                      </a:r>
                      <a:endParaRPr lang="zh-CN" altLang="en-US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0.995411+-0.000146094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Chip5 EFF</a:t>
            </a:r>
            <a:endParaRPr lang="en-US" altLang="zh-CN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2"/>
            </p:custDataLst>
          </p:nvPr>
        </p:nvGraphicFramePr>
        <p:xfrm>
          <a:off x="608330" y="1480820"/>
          <a:ext cx="8676640" cy="178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520"/>
                <a:gridCol w="1239520"/>
                <a:gridCol w="1239520"/>
                <a:gridCol w="1239520"/>
                <a:gridCol w="1239520"/>
                <a:gridCol w="1239520"/>
                <a:gridCol w="1239520"/>
              </a:tblGrid>
              <a:tr h="39052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Cut\Thresh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16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24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48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64</a:t>
                      </a:r>
                      <a:endParaRPr lang="en-US" altLang="zh-CN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solidFill>
                            <a:schemeClr val="tx1"/>
                          </a:solidFill>
                          <a:sym typeface="+mn-ea"/>
                        </a:rPr>
                        <a:t>0.990188</a:t>
                      </a:r>
                      <a:endParaRPr lang="zh-CN" altLang="en-US" sz="180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0.989683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0.989337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0.988581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0.987747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0.986319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5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0.993695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0.99344</a:t>
                      </a: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altLang="zh-CN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0.993552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0.993504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0.993275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0.992606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0.995189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0.994797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0.995541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0.995349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0.995112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0.995169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图表 12"/>
          <p:cNvGraphicFramePr/>
          <p:nvPr/>
        </p:nvGraphicFramePr>
        <p:xfrm>
          <a:off x="608330" y="1480820"/>
          <a:ext cx="8674735" cy="511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  <p:custDataLst>
      <p:tags r:id="rId3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Simulation data test</a:t>
            </a:r>
            <a:endParaRPr lang="en-US" altLang="zh-CN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p>
                <a:r>
                  <a:rPr lang="en-US" altLang="zh-CN"/>
                  <a:t>z = 20 +40*j</a:t>
                </a:r>
                <a:endParaRPr lang="en-US" altLang="zh-CN"/>
              </a:p>
              <a:p>
                <a:r>
                  <a:rPr lang="en-US" altLang="zh-CN"/>
                  <a:t>x,y = Gauss(0,0,025), </a:t>
                </a:r>
                <a:r>
                  <a:rPr lang="en-US" altLang="zh-CN">
                    <a:sym typeface="+mn-ea"/>
                  </a:rPr>
                  <a:t>Gauss(0,0,025)  //continuous</a:t>
                </a:r>
                <a:endParaRPr lang="en-US" altLang="zh-CN">
                  <a:sym typeface="+mn-ea"/>
                </a:endParaRPr>
              </a:p>
              <a:p>
                <a:endParaRPr lang="en-US" altLang="zh-CN"/>
              </a:p>
              <a:p>
                <a:r>
                  <a:rPr lang="en-US" altLang="zh-CN"/>
                  <a:t>Check the Chi2 &amp; residual:</a:t>
                </a:r>
                <a:endParaRPr lang="en-US" altLang="zh-CN"/>
              </a:p>
              <a:p>
                <a:pPr lvl="1"/>
                <a:r>
                  <a:rPr lang="en-US" altLang="zh-CN"/>
                  <a:t>Chi2: the other 5 chips chi2</a:t>
                </a:r>
                <a:endParaRPr lang="en-US" altLang="zh-CN"/>
              </a:p>
              <a:p>
                <a:pPr lvl="1"/>
                <a:r>
                  <a:rPr lang="en-US" altLang="zh-CN"/>
                  <a:t>residual: Fit the tested chip with parameters got from other 5 chips, res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𝑋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𝑚𝑒𝑎𝑠𝑢𝑟𝑒</m:t>
                        </m:r>
                      </m:sub>
                    </m:sSub>
                  </m:oMath>
                </a14:m>
                <a:r>
                  <a:rPr lang="en-US" altLang="zh-CN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𝑋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𝑟𝑒𝑎𝑙</m:t>
                        </m:r>
                      </m:sub>
                    </m:sSub>
                  </m:oMath>
                </a14:m>
                <a:endParaRPr lang="en-US" altLang="zh-CN"/>
              </a:p>
            </p:txBody>
          </p:sp>
        </mc:Choice>
        <mc:Fallback>
          <p:sp>
            <p:nvSpPr>
              <p:cNvPr id="3" name="内容占位符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" t="-1" r="3" b="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Chi2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12" name="图片 11" descr="Chi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729345" cy="479234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resX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图片 5" descr="res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8668385" cy="47593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resY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图片 5" descr="res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3520"/>
            <a:ext cx="8660765" cy="475551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/>
              <a:t>Feature of Chi2 &amp; resolution by simulation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Chi2: tends to be same among chips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Resolution: 1st &amp; last chip is a bit worse than others. about 1.2 magnification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Check Chi2 &amp; res of real data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Difference:</a:t>
            </a:r>
            <a:endParaRPr lang="en-US" altLang="zh-CN"/>
          </a:p>
          <a:p>
            <a:pPr lvl="1"/>
            <a:r>
              <a:rPr lang="en-US" altLang="zh-CN"/>
              <a:t>Real Data’s most statics are discrete(single hit cluster);</a:t>
            </a:r>
            <a:endParaRPr lang="en-US" altLang="zh-CN"/>
          </a:p>
          <a:p>
            <a:pPr lvl="2"/>
            <a:r>
              <a:rPr lang="en-US" altLang="zh-CN"/>
              <a:t>May lead to Chi2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↓ in whole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>
              <a:buFont typeface="Arial" panose="020B0604020202020204" pitchFamily="34" charset="0"/>
              <a:buChar char="●"/>
            </a:pPr>
            <a:r>
              <a:rPr lang="en-US" altLang="zh-CN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Data processed alignment</a:t>
            </a:r>
            <a:endParaRPr lang="en-US" altLang="zh-CN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Run0365</a:t>
            </a:r>
            <a:endParaRPr lang="en-US" altLang="zh-CN"/>
          </a:p>
        </p:txBody>
      </p:sp>
      <p:sp>
        <p:nvSpPr>
          <p:cNvPr id="5" name="内容占位符 4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7" name="图片 6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1490345"/>
            <a:ext cx="9297670" cy="48133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02.xml><?xml version="1.0" encoding="utf-8"?>
<p:tagLst xmlns:p="http://schemas.openxmlformats.org/presentationml/2006/main">
  <p:tag name="COMMONDATA" val="eyJoZGlkIjoiMDYwZTJjNzUyYmI4MDVlNmU3YzBjOWNiNmZiNzQ4ZjIifQ=="/>
  <p:tag name="KSO_WPP_MARK_KEY" val="ea39e928-f95d-49c8-be4a-40f2cae8038b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TABLE_BEAUTIFY" val="smartTable{0b980c68-4d2a-4e9d-b050-73052f93213e}"/>
  <p:tag name="KSO_WM_BEAUTIFY_FLAG" val="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5.xml><?xml version="1.0" encoding="utf-8"?>
<p:tagLst xmlns:p="http://schemas.openxmlformats.org/presentationml/2006/main">
  <p:tag name="KSO_WM_UNIT_TABLE_BEAUTIFY" val="smartTable{0b980c68-4d2a-4e9d-b050-73052f93213e}"/>
  <p:tag name="KSO_WM_BEAUTIFY_FLAG" val="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7.xml><?xml version="1.0" encoding="utf-8"?>
<p:tagLst xmlns:p="http://schemas.openxmlformats.org/presentationml/2006/main">
  <p:tag name="KSO_WM_UNIT_TABLE_BEAUTIFY" val="smartTable{0b980c68-4d2a-4e9d-b050-73052f93213e}"/>
  <p:tag name="KSO_WM_BEAUTIFY_FLAG" val="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9.xml><?xml version="1.0" encoding="utf-8"?>
<p:tagLst xmlns:p="http://schemas.openxmlformats.org/presentationml/2006/main">
  <p:tag name="KSO_WM_UNIT_TABLE_BEAUTIFY" val="smartTable{0b980c68-4d2a-4e9d-b050-73052f93213e}"/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91.xml><?xml version="1.0" encoding="utf-8"?>
<p:tagLst xmlns:p="http://schemas.openxmlformats.org/presentationml/2006/main">
  <p:tag name="KSO_WM_UNIT_TABLE_BEAUTIFY" val="smartTable{0b980c68-4d2a-4e9d-b050-73052f93213e}"/>
  <p:tag name="KSO_WM_BEAUTIFY_FLAG" val="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93.xml><?xml version="1.0" encoding="utf-8"?>
<p:tagLst xmlns:p="http://schemas.openxmlformats.org/presentationml/2006/main">
  <p:tag name="KSO_WM_UNIT_TABLE_BEAUTIFY" val="smartTable{0b980c68-4d2a-4e9d-b050-73052f93213e}"/>
  <p:tag name="KSO_WM_BEAUTIFY_FLAG" val="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95.xml><?xml version="1.0" encoding="utf-8"?>
<p:tagLst xmlns:p="http://schemas.openxmlformats.org/presentationml/2006/main">
  <p:tag name="KSO_WM_UNIT_TABLE_BEAUTIFY" val="smartTable{0b980c68-4d2a-4e9d-b050-73052f93213e}"/>
  <p:tag name="KSO_WM_BEAUTIFY_FLAG" val="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97.xml><?xml version="1.0" encoding="utf-8"?>
<p:tagLst xmlns:p="http://schemas.openxmlformats.org/presentationml/2006/main">
  <p:tag name="KSO_WM_UNIT_TABLE_BEAUTIFY" val="smartTable{0b980c68-4d2a-4e9d-b050-73052f93213e}"/>
  <p:tag name="KSO_WM_BEAUTIFY_FLAG" val="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99.xml><?xml version="1.0" encoding="utf-8"?>
<p:tagLst xmlns:p="http://schemas.openxmlformats.org/presentationml/2006/main">
  <p:tag name="KSO_WM_UNIT_TABLE_BEAUTIFY" val="smartTable{2040180c-791c-4fc0-a763-fd62c9fa33bc}"/>
  <p:tag name="TABLE_ENDDRAG_ORIGIN_RECT" val="683*120"/>
  <p:tag name="TABLE_ENDDRAG_RECT" val="47*116*683*120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5165</Words>
  <Application>WPS 演示</Application>
  <PresentationFormat>宽屏</PresentationFormat>
  <Paragraphs>599</Paragraphs>
  <Slides>28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7" baseType="lpstr">
      <vt:lpstr>Arial</vt:lpstr>
      <vt:lpstr>宋体</vt:lpstr>
      <vt:lpstr>Wingdings</vt:lpstr>
      <vt:lpstr>Wingdings</vt:lpstr>
      <vt:lpstr>Cambria Math</vt:lpstr>
      <vt:lpstr>微软雅黑</vt:lpstr>
      <vt:lpstr>Arial Unicode MS</vt:lpstr>
      <vt:lpstr>Calibri</vt:lpstr>
      <vt:lpstr>Office 主题​​</vt:lpstr>
      <vt:lpstr>Data analysis</vt:lpstr>
      <vt:lpstr>Run0323: ERR check Chi2cut:10</vt:lpstr>
      <vt:lpstr>Simulation data test</vt:lpstr>
      <vt:lpstr>Chi2</vt:lpstr>
      <vt:lpstr>resX</vt:lpstr>
      <vt:lpstr>resY</vt:lpstr>
      <vt:lpstr>Feature of Chi2 &amp; resolution by simulation</vt:lpstr>
      <vt:lpstr>Check Chi2 &amp; res of real data</vt:lpstr>
      <vt:lpstr>Run0365</vt:lpstr>
      <vt:lpstr>ResX: (chi2 no cut)</vt:lpstr>
      <vt:lpstr>ResY</vt:lpstr>
      <vt:lpstr>Problem</vt:lpstr>
      <vt:lpstr>Run0323</vt:lpstr>
      <vt:lpstr>PowerPoint 演示文稿</vt:lpstr>
      <vt:lpstr>PowerPoint 演示文稿</vt:lpstr>
      <vt:lpstr>Run0388</vt:lpstr>
      <vt:lpstr>PowerPoint 演示文稿</vt:lpstr>
      <vt:lpstr>PowerPoint 演示文稿</vt:lpstr>
      <vt:lpstr>PowerPoint 演示文稿</vt:lpstr>
      <vt:lpstr>Run0323:</vt:lpstr>
      <vt:lpstr>Run0365:</vt:lpstr>
      <vt:lpstr>Run0324: </vt:lpstr>
      <vt:lpstr>Run0325: </vt:lpstr>
      <vt:lpstr>Run0330:</vt:lpstr>
      <vt:lpstr>Run0331: </vt:lpstr>
      <vt:lpstr>Run0336: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Valar</cp:lastModifiedBy>
  <cp:revision>176</cp:revision>
  <dcterms:created xsi:type="dcterms:W3CDTF">2019-06-19T02:08:00Z</dcterms:created>
  <dcterms:modified xsi:type="dcterms:W3CDTF">2023-01-11T02:28:44Z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6FFE4BD330D946878E0306B9E9BA49A9</vt:lpwstr>
  </property>
</Properties>
</file>