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9" r:id="rId5"/>
    <p:sldId id="276" r:id="rId6"/>
    <p:sldId id="275" r:id="rId7"/>
    <p:sldId id="261" r:id="rId8"/>
    <p:sldId id="277" r:id="rId9"/>
    <p:sldId id="262" r:id="rId10"/>
    <p:sldId id="278" r:id="rId11"/>
    <p:sldId id="264" r:id="rId12"/>
    <p:sldId id="269" r:id="rId13"/>
    <p:sldId id="271" r:id="rId14"/>
    <p:sldId id="272" r:id="rId15"/>
    <p:sldId id="279" r:id="rId16"/>
    <p:sldId id="280" r:id="rId17"/>
    <p:sldId id="265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BAB"/>
    <a:srgbClr val="429F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4179E-5EB3-4D97-8AE6-7C39F399CD73}" v="112" dt="2023-01-12T04:37:47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18" autoAdjust="0"/>
    <p:restoredTop sz="94660"/>
  </p:normalViewPr>
  <p:slideViewPr>
    <p:cSldViewPr>
      <p:cViewPr varScale="1">
        <p:scale>
          <a:sx n="85" d="100"/>
          <a:sy n="85" d="100"/>
        </p:scale>
        <p:origin x="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3EE04-9769-4B36-A635-61589BCDA629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ABFDF-68B7-468F-A68E-AB21052544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FC0C-70E4-4752-9FF5-A23B9DE137D4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BC465-E814-4962-B16D-E19D3E2C6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FBD1-B794-420E-82EF-CA2A44B66ECA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E6E6-ED2E-4D54-85BB-0F5141713591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BBD6-5D42-4253-8DFA-E8F0E48A1292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BFF3E-5D3C-4480-A92D-27762402C91F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CBFB-2BE5-41A5-9ABE-744FBCE44820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A50DD-FB3E-46F7-9209-569A54B2E66D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2BE1-F3BE-4E04-B6AA-6B7663F3F060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AA312-36BC-4B6B-97FD-EB5D2234E4F6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2E0E1-7F08-4BB4-B005-E4CB7C05D4ED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5D312-B816-4021-8884-B1C14D78D2B2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91C9-D940-4571-9C3C-E9BE1A69189A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09E5-96A8-4307-A8B6-FEAF6C65318E}" type="datetime1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CB3A5-19E7-4D8C-8C50-FB63EC385E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9D56-0FBB-431F-8330-9C3FF8ABCDC5}" type="datetimeFigureOut">
              <a:rPr lang="zh-CN" altLang="en-US" smtClean="0"/>
              <a:t>2023/1/12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11FE-E486-4639-9EAF-E5BCEEC0FD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png"/><Relationship Id="rId7" Type="http://schemas.openxmlformats.org/officeDocument/2006/relationships/image" Target="../media/image27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2199911830712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exatrkx.github.io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arxiv.org/pdf/1706.02413.pdf" TargetMode="External"/><Relationship Id="rId4" Type="http://schemas.openxmlformats.org/officeDocument/2006/relationships/hyperlink" Target="https://arxiv.org/pdf/1612.00593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64704"/>
            <a:ext cx="9144000" cy="1817245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Simultaneous track finding and track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15480" y="3826926"/>
            <a:ext cx="9144000" cy="78800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Jan 12, 2023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Speaker: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Zhibin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</a:p>
        </p:txBody>
      </p:sp>
      <p:pic>
        <p:nvPicPr>
          <p:cNvPr id="1026" name="Picture 2" descr="Institute of High Energy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056718"/>
            <a:ext cx="6357138" cy="10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24400" y="6352051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1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1127448" y="4912722"/>
            <a:ext cx="2492393" cy="12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B04AC04-65C1-0E31-688F-3518CF0DABF4}"/>
              </a:ext>
            </a:extLst>
          </p:cNvPr>
          <p:cNvSpPr txBox="1"/>
          <p:nvPr/>
        </p:nvSpPr>
        <p:spPr>
          <a:xfrm>
            <a:off x="983432" y="2566449"/>
            <a:ext cx="10009112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Yao ZHANG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, Ye YUAN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Haiyong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JIANG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Zhibin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YANG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Institute of High Energy Physics, Chinese Academy of Sciences, Beijing </a:t>
            </a:r>
          </a:p>
          <a:p>
            <a:pPr algn="ctr">
              <a:lnSpc>
                <a:spcPct val="12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University of Chinese Academy of Sciences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Training results on </a:t>
            </a:r>
            <a:r>
              <a:rPr lang="en-US" altLang="zh-CN" sz="360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360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lang="zh-CN" alt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 set: 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Training: 120k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rhoPi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events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Validation: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15k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rhoPi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events (validate every 5 epochs)</a:t>
            </a:r>
          </a:p>
          <a:p>
            <a:pPr lvl="1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10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E47EEE-DF6C-CB61-3CD3-08885531B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67" y="2477145"/>
            <a:ext cx="5023723" cy="372816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C61A10-D83A-7986-6092-94AC0E8AD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456" y="2429214"/>
            <a:ext cx="5248736" cy="382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Clustering performance parameter definition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/>
          <a:lstStyle/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Hits efficiency: </a:t>
            </a:r>
          </a:p>
          <a:p>
            <a:pPr lvl="3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Hits purity:</a:t>
            </a:r>
          </a:p>
          <a:p>
            <a:pPr lvl="3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Tracks efficiency: </a:t>
            </a: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11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FB4CA190-776D-BA31-E62A-E80B3EFE3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5569" y="921922"/>
          <a:ext cx="5124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2562840" imgH="353880" progId="Equation.AxMath">
                  <p:embed/>
                </p:oleObj>
              </mc:Choice>
              <mc:Fallback>
                <p:oleObj name="AxMath" r:id="rId4" imgW="2562840" imgH="353880" progId="Equation.AxMath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FB4CA190-776D-BA31-E62A-E80B3EFE3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5569" y="921922"/>
                        <a:ext cx="512445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E5196302-16E0-1662-DBC7-B24C3D3C89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5569" y="1595828"/>
          <a:ext cx="43021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2150640" imgH="353880" progId="Equation.AxMath">
                  <p:embed/>
                </p:oleObj>
              </mc:Choice>
              <mc:Fallback>
                <p:oleObj name="AxMath" r:id="rId6" imgW="2150640" imgH="353880" progId="Equation.AxMath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E5196302-16E0-1662-DBC7-B24C3D3C8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5569" y="1595828"/>
                        <a:ext cx="4302125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2C6CC035-00C4-2964-BFE4-C75B4E483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95569" y="2328465"/>
          <a:ext cx="30765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1537920" imgH="350640" progId="Equation.AxMath">
                  <p:embed/>
                </p:oleObj>
              </mc:Choice>
              <mc:Fallback>
                <p:oleObj name="AxMath" r:id="rId8" imgW="1537920" imgH="350640" progId="Equation.AxMath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2C6CC035-00C4-2964-BFE4-C75B4E483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95569" y="2328465"/>
                        <a:ext cx="307657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54E6FD65-E479-2C27-C074-C3594B66296B}"/>
              </a:ext>
            </a:extLst>
          </p:cNvPr>
          <p:cNvSpPr txBox="1"/>
          <p:nvPr/>
        </p:nvSpPr>
        <p:spPr>
          <a:xfrm>
            <a:off x="746944" y="332171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Test set1 (15k events)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Hit eff: 93.33% </a:t>
            </a: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Hit purity: 92.08%</a:t>
            </a: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Track eff: 93.83%</a:t>
            </a:r>
          </a:p>
          <a:p>
            <a:pPr lvl="2"/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Test set2 (44k events)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Hit eff: 93.2%</a:t>
            </a: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Hit purity: 92.01%</a:t>
            </a:r>
          </a:p>
          <a:p>
            <a:pPr lvl="2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Track eff: 93.8%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B8532D6-C5D8-6271-BA44-2E7E143050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57214" y="3054869"/>
            <a:ext cx="7480960" cy="32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Fitting performance results 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Pt distribution </a:t>
            </a:r>
          </a:p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12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381BC9-4CB4-03A8-BEBE-22A05A98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00808"/>
            <a:ext cx="11084998" cy="44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8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Fitting performance  results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d0 distribution 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13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6E1B0E-A85E-BB51-9A1D-35A0AE39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92" y="1604324"/>
            <a:ext cx="10829868" cy="43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8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Difficulties and next step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5472608" cy="51420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Clustering problem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numbers of tracks in every event are not sure, it’s more like a unsupervised machine learning.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It’s different from the segmentation problem in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14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97570-E814-F887-F1B7-819AF940D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57" y="2474391"/>
            <a:ext cx="3828197" cy="3687970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BBC2FED8-6362-E7B0-5CC3-33AB1799AD2B}"/>
              </a:ext>
            </a:extLst>
          </p:cNvPr>
          <p:cNvSpPr txBox="1">
            <a:spLocks/>
          </p:cNvSpPr>
          <p:nvPr/>
        </p:nvSpPr>
        <p:spPr>
          <a:xfrm>
            <a:off x="5864435" y="1063290"/>
            <a:ext cx="5472608" cy="514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Possible solution: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Kernel Spectral Clustering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Hierachical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Clustering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8A8327-D66B-955B-5735-4AA78483C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000" y="1700808"/>
            <a:ext cx="2504739" cy="2023309"/>
          </a:xfrm>
          <a:prstGeom prst="rect">
            <a:avLst/>
          </a:prstGeom>
        </p:spPr>
      </p:pic>
      <p:pic>
        <p:nvPicPr>
          <p:cNvPr id="1028" name="Picture 4" descr="Hierarchical Clustering. Hierarchical Clustering groups… | by Himanshu  Sharma | Medium">
            <a:extLst>
              <a:ext uri="{FF2B5EF4-FFF2-40B4-BE49-F238E27FC236}">
                <a16:creationId xmlns:a16="http://schemas.microsoft.com/office/drawing/2014/main" id="{90490C91-710E-3FBE-D353-233F9C2F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4361635"/>
            <a:ext cx="3003274" cy="16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96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Difficulties and next step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4511864" cy="514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2. Inform physics knowledge attempt</a:t>
            </a:r>
          </a:p>
          <a:p>
            <a:pPr lvl="1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New loss function:</a:t>
            </a:r>
          </a:p>
          <a:p>
            <a:pPr marL="457200" lvl="1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Sum distance from hits to track</a:t>
            </a:r>
          </a:p>
          <a:p>
            <a:pPr marL="457200" lvl="1" indent="0">
              <a:buNone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	(x, y) are wire positions, (cx, cy) are the center of the track circle, r is the radius of the track circle</a:t>
            </a:r>
          </a:p>
          <a:p>
            <a:pPr marL="457200" lvl="1" indent="0"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Similar idea in Physics-informed neural networks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[3]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15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4B72B1-9965-7FDF-4593-437293C7E8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099" y="1199125"/>
            <a:ext cx="4701947" cy="8154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F09CBB2-5DE3-2619-1C8A-559BEF03C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004" y="2551236"/>
            <a:ext cx="7421996" cy="37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4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16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F88E5C9-9A5C-A4EF-291C-C68EBB246525}"/>
              </a:ext>
            </a:extLst>
          </p:cNvPr>
          <p:cNvSpPr>
            <a:spLocks noGrp="1"/>
          </p:cNvSpPr>
          <p:nvPr/>
        </p:nvSpPr>
        <p:spPr>
          <a:xfrm>
            <a:off x="336000" y="857989"/>
            <a:ext cx="11520000" cy="514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We propose a novel neural network approach for drift chamber tracking</a:t>
            </a:r>
          </a:p>
          <a:p>
            <a:pPr lvl="1"/>
            <a:r>
              <a:rPr lang="en-US" altLang="zh-CN" dirty="0"/>
              <a:t>An end-to-end multi-trajectory tracking</a:t>
            </a:r>
          </a:p>
          <a:p>
            <a:pPr lvl="1"/>
            <a:r>
              <a:rPr lang="en-US" altLang="zh-CN" dirty="0"/>
              <a:t>Hit clustering and track estimation simultaneously</a:t>
            </a:r>
          </a:p>
          <a:p>
            <a:r>
              <a:rPr lang="en-US" altLang="zh-CN" dirty="0"/>
              <a:t>Preliminary performance of this work is promising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93B589-A169-9748-55DF-AB7BECBC2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057" y="3159314"/>
            <a:ext cx="9493885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1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52F95A4-FD4E-EB2D-CFAD-51A43FAF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208956"/>
            <a:ext cx="4768580" cy="482958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Background and Motivation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BESIII MDC 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GNN approaches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Model structure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Point cloud data</a:t>
            </a:r>
          </a:p>
          <a:p>
            <a:pPr lvl="1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Clustering and fitting network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Current Results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Difficulties and next step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Clustering problem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Inform physics knowledge attempt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GNN as supplement network for noise classification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2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BESIII Main Drift Chamber 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3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F671C73B-5F20-8BC1-16A6-169B2B11371F}"/>
              </a:ext>
            </a:extLst>
          </p:cNvPr>
          <p:cNvSpPr>
            <a:spLocks noGrp="1"/>
          </p:cNvSpPr>
          <p:nvPr/>
        </p:nvSpPr>
        <p:spPr>
          <a:xfrm>
            <a:off x="391471" y="1124744"/>
            <a:ext cx="5488505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Low tracking efficiency and performance for special events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Low transverse momentum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Large dip angle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Secondary vertex</a:t>
            </a: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Higher background and noise with the upgrade of BEPCII</a:t>
            </a: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optimization of the tradition tracking algorithm could be risky and challenging</a:t>
            </a: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Aim of our work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Explore the new tracking method with novel technics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Hit clustering with the auxiliary of the track parameter regression 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Parallel “track finding and fitting” with neural network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Experiment independent tracking with 2-D measurement (drift chamber)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 descr="picture-BESIII-768x417">
            <a:extLst>
              <a:ext uri="{FF2B5EF4-FFF2-40B4-BE49-F238E27FC236}">
                <a16:creationId xmlns:a16="http://schemas.microsoft.com/office/drawing/2014/main" id="{5587C501-42BA-0723-4EE5-9B2CEA35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080" y="1040330"/>
            <a:ext cx="4349254" cy="2361599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D43D9E9-1A48-597B-82FA-3F3F6726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040" y="3694301"/>
            <a:ext cx="3489960" cy="244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E7AADF2-340D-334C-9185-2158299468A7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58" y="3694301"/>
            <a:ext cx="2451719" cy="23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E7AF9F8-DDF8-A1A0-1FAC-8BB07430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70" y="759317"/>
            <a:ext cx="4429319" cy="33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Graph Neural Networks on Track Reconstruction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4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B15B46A-60CE-6B1F-67F8-707D801561C1}"/>
              </a:ext>
            </a:extLst>
          </p:cNvPr>
          <p:cNvSpPr>
            <a:spLocks noGrp="1"/>
          </p:cNvSpPr>
          <p:nvPr/>
        </p:nvSpPr>
        <p:spPr>
          <a:xfrm>
            <a:off x="391471" y="1124744"/>
            <a:ext cx="5848545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Graph Neural Networks for Particle Reconstruction in High Energy Physics Detectors has been brought up since 2019 (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Exa.Trkx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Aim: High-luminosity scaling problem</a:t>
            </a:r>
          </a:p>
          <a:p>
            <a:pPr>
              <a:buSzPct val="100000"/>
              <a:defRPr/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Pros: 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Graphs can capture inherent sparsity of much physics data</a:t>
            </a:r>
          </a:p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Cons: 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Graph construction is needed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Poor result on clustering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592329-0423-DEEC-5F3A-940C81DF1B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68" y="4883534"/>
            <a:ext cx="6686586" cy="1229045"/>
          </a:xfrm>
          <a:prstGeom prst="rect">
            <a:avLst/>
          </a:prstGeom>
        </p:spPr>
      </p:pic>
      <p:pic>
        <p:nvPicPr>
          <p:cNvPr id="3" name="Picture 4" descr="Duarte Lab @ UCSD">
            <a:extLst>
              <a:ext uri="{FF2B5EF4-FFF2-40B4-BE49-F238E27FC236}">
                <a16:creationId xmlns:a16="http://schemas.microsoft.com/office/drawing/2014/main" id="{15CD1373-CB61-1454-E135-611109B4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97" y="3702772"/>
            <a:ext cx="3378864" cy="227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6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83DDEC3-0AD5-3B88-9AA3-0C5136FAC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145" y="850987"/>
            <a:ext cx="3651689" cy="2675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BBD38D-5A9D-F7DA-9175-B7966CE7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99" y="3168990"/>
            <a:ext cx="6845453" cy="339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Graph Neural Networks on Track Reconstruction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5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B15B46A-60CE-6B1F-67F8-707D801561C1}"/>
              </a:ext>
            </a:extLst>
          </p:cNvPr>
          <p:cNvSpPr>
            <a:spLocks noGrp="1"/>
          </p:cNvSpPr>
          <p:nvPr/>
        </p:nvSpPr>
        <p:spPr>
          <a:xfrm>
            <a:off x="391471" y="1124744"/>
            <a:ext cx="7317801" cy="177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Our GNN attempts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Good at noise-signal classification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Bad at clustering</a:t>
            </a:r>
          </a:p>
          <a:p>
            <a:pPr lvl="1">
              <a:buSzPct val="100000"/>
              <a:defRPr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Worse results compare to silicon detector data 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AC04A5-7533-7CEB-F07E-8EAD917C2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5145" y="3515293"/>
            <a:ext cx="3646026" cy="2784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91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Point cloud data and </a:t>
            </a:r>
            <a:r>
              <a:rPr lang="en-US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2136229"/>
          </a:xfrm>
        </p:spPr>
        <p:txBody>
          <a:bodyPr>
            <a:normAutofit/>
          </a:bodyPr>
          <a:lstStyle/>
          <a:p>
            <a:r>
              <a:rPr lang="en-US" altLang="zh-CN" sz="2000" b="0" i="0" dirty="0">
                <a:solidFill>
                  <a:srgbClr val="000000"/>
                </a:solidFill>
                <a:effectLst/>
                <a:latin typeface="Lucida Grande"/>
              </a:rPr>
              <a:t>Point cloud data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Lucida Grande"/>
              </a:rPr>
              <a:t>Unordered point set as input</a:t>
            </a: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Lucida Grande"/>
              </a:rPr>
              <a:t>Invariance under geometric transformations</a:t>
            </a:r>
          </a:p>
          <a:p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8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6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DA6F5A3-5393-91B1-E659-ED8FD9D9F190}"/>
              </a:ext>
            </a:extLst>
          </p:cNvPr>
          <p:cNvSpPr txBox="1">
            <a:spLocks/>
          </p:cNvSpPr>
          <p:nvPr/>
        </p:nvSpPr>
        <p:spPr>
          <a:xfrm>
            <a:off x="360000" y="1946308"/>
            <a:ext cx="11472000" cy="177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6143D82-6A1A-795C-FC97-E91A24B23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696" y="3163229"/>
            <a:ext cx="5198884" cy="26186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3DF6A4-50BD-5BF9-161F-94E504656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60" y="3337526"/>
            <a:ext cx="5951696" cy="249393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D4DB0EC-0976-B16E-0773-6C4F3EFB8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112" y="1040062"/>
            <a:ext cx="2905614" cy="15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2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82DC32-C4A6-007A-1A23-1A3874EA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40" y="873328"/>
            <a:ext cx="7190720" cy="272918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>
            <a:fillRect/>
          </a:stretch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36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++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052738"/>
            <a:ext cx="4388400" cy="2136229"/>
          </a:xfrm>
        </p:spPr>
        <p:txBody>
          <a:bodyPr>
            <a:normAutofit/>
          </a:bodyPr>
          <a:lstStyle/>
          <a:p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[1]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drawbacks:</a:t>
            </a:r>
          </a:p>
          <a:p>
            <a:pPr lvl="1"/>
            <a:r>
              <a:rPr lang="en-US" altLang="zh-CN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 not capture local structures</a:t>
            </a:r>
          </a:p>
          <a:p>
            <a:pPr lvl="1"/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++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[2]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added hierarchical structure to capture local features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t>7</a:t>
            </a:fld>
            <a:endParaRPr lang="zh-CN" altLang="en-US" dirty="0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DA6F5A3-5393-91B1-E659-ED8FD9D9F190}"/>
              </a:ext>
            </a:extLst>
          </p:cNvPr>
          <p:cNvSpPr txBox="1">
            <a:spLocks/>
          </p:cNvSpPr>
          <p:nvPr/>
        </p:nvSpPr>
        <p:spPr>
          <a:xfrm>
            <a:off x="583360" y="1912228"/>
            <a:ext cx="11472000" cy="1770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6188729-E33B-A919-C3FA-122D8C71BB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3192" y="3626631"/>
            <a:ext cx="6168040" cy="26733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966CB4C-1B72-5417-E3C9-DBD4040C0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192" y="3460313"/>
            <a:ext cx="5722229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Our Model  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D7D2B-B2C9-55EC-A59B-B55029D33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8"/>
            <a:ext cx="11520000" cy="5142023"/>
          </a:xfrm>
        </p:spPr>
        <p:txBody>
          <a:bodyPr>
            <a:norm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PointNet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model on BESIII (Main Drift Chamber data)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Input data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Hits(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wirePos_x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wirePos_y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rawDriftTime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Output: </a:t>
            </a:r>
          </a:p>
          <a:p>
            <a:pPr lvl="2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1. track index prediction for each hit (clustering)</a:t>
            </a:r>
          </a:p>
          <a:p>
            <a:pPr lvl="2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2. track parameters  for each predicted track (fitting)</a:t>
            </a:r>
          </a:p>
          <a:p>
            <a:pPr lvl="1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Model: </a:t>
            </a:r>
          </a:p>
          <a:p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8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内容占位符 11">
            <a:extLst>
              <a:ext uri="{FF2B5EF4-FFF2-40B4-BE49-F238E27FC236}">
                <a16:creationId xmlns:a16="http://schemas.microsoft.com/office/drawing/2014/main" id="{37CCAE29-3281-5E8C-F816-936500519311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281453"/>
            <a:ext cx="10440032" cy="294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3DF40D1C-BDE7-E2E2-9DB6-C8B9265ED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94" y="1962559"/>
            <a:ext cx="5781880" cy="1107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6A2FB4F-9733-EEC5-1930-213593B51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374" y="3429000"/>
            <a:ext cx="6171112" cy="100811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5F12BD5-D984-8891-3814-029E11DDC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9" t="28551" r="18358" b="28630"/>
          <a:stretch/>
        </p:blipFill>
        <p:spPr bwMode="auto">
          <a:xfrm>
            <a:off x="360000" y="6300000"/>
            <a:ext cx="10362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05BDC-C9D3-E276-FE68-FABFFDA7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259889"/>
            <a:ext cx="11520000" cy="627436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cs typeface="Arial" panose="020B0604020202020204" pitchFamily="34" charset="0"/>
              </a:rPr>
              <a:t>Loss function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F623CB4-E7AB-F308-6895-A8F6DC61B925}"/>
              </a:ext>
            </a:extLst>
          </p:cNvPr>
          <p:cNvCxnSpPr/>
          <p:nvPr/>
        </p:nvCxnSpPr>
        <p:spPr>
          <a:xfrm>
            <a:off x="360000" y="900000"/>
            <a:ext cx="11473200" cy="0"/>
          </a:xfrm>
          <a:prstGeom prst="line">
            <a:avLst/>
          </a:prstGeom>
          <a:ln w="15875">
            <a:solidFill>
              <a:srgbClr val="429F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4094CE6-E5FD-54D5-E459-3E6786E4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8400" y="6384135"/>
            <a:ext cx="2743200" cy="365125"/>
          </a:xfrm>
          <a:noFill/>
        </p:spPr>
        <p:txBody>
          <a:bodyPr/>
          <a:lstStyle/>
          <a:p>
            <a:pPr algn="ctr"/>
            <a:fld id="{50CCB3A5-19E7-4D8C-8C50-FB63EC385EC0}" type="slidenum">
              <a:rPr lang="zh-CN" altLang="en-US" smtClean="0">
                <a:solidFill>
                  <a:srgbClr val="335BAB"/>
                </a:solidFill>
              </a:rPr>
              <a:pPr algn="ctr"/>
              <a:t>9</a:t>
            </a:fld>
            <a:endParaRPr lang="zh-CN" altLang="en-US">
              <a:solidFill>
                <a:srgbClr val="335BAB"/>
              </a:solidFill>
            </a:endParaRPr>
          </a:p>
        </p:txBody>
      </p:sp>
      <p:pic>
        <p:nvPicPr>
          <p:cNvPr id="10" name="Picture 2" descr="Institute of High Energy Physics">
            <a:extLst>
              <a:ext uri="{FF2B5EF4-FFF2-40B4-BE49-F238E27FC236}">
                <a16:creationId xmlns:a16="http://schemas.microsoft.com/office/drawing/2014/main" id="{446C4BBC-CBF0-E81C-5CF2-201B256B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000" y="6300000"/>
            <a:ext cx="339631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E23A4DC-B43F-34B7-BDCE-58BEAD559288}"/>
              </a:ext>
            </a:extLst>
          </p:cNvPr>
          <p:cNvSpPr>
            <a:spLocks noGrp="1"/>
          </p:cNvSpPr>
          <p:nvPr/>
        </p:nvSpPr>
        <p:spPr>
          <a:xfrm>
            <a:off x="299984" y="1052901"/>
            <a:ext cx="11520000" cy="5142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Clustering loss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Cross entropy loss for hits clustering</a:t>
            </a: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Binary entropy loss of the classification for default numbers of clusters</a:t>
            </a: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Track parameters loss</a:t>
            </a:r>
          </a:p>
          <a:p>
            <a:pPr lvl="1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Frobenius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Norm Loss</a:t>
            </a: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B2F4300-2500-D6B9-15A7-B956E66F65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994" y="5134349"/>
            <a:ext cx="3944857" cy="8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87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QwZTNmMzlhMTAzMjJkZGE3ZDhlZGZlNDNkN2NkYj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616</Words>
  <Application>Microsoft Office PowerPoint</Application>
  <PresentationFormat>宽屏</PresentationFormat>
  <Paragraphs>151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Lucida Grande</vt:lpstr>
      <vt:lpstr>等线</vt:lpstr>
      <vt:lpstr>等线 Light</vt:lpstr>
      <vt:lpstr>Arial</vt:lpstr>
      <vt:lpstr>Office 主题​​</vt:lpstr>
      <vt:lpstr>自定义设计方案</vt:lpstr>
      <vt:lpstr>AxMath</vt:lpstr>
      <vt:lpstr>Simultaneous track finding and track fitting</vt:lpstr>
      <vt:lpstr>Outline</vt:lpstr>
      <vt:lpstr>BESIII Main Drift Chamber  </vt:lpstr>
      <vt:lpstr>Graph Neural Networks on Track Reconstruction </vt:lpstr>
      <vt:lpstr>Graph Neural Networks on Track Reconstruction </vt:lpstr>
      <vt:lpstr>Point cloud data and PointNet</vt:lpstr>
      <vt:lpstr>PointNet and PointNet++</vt:lpstr>
      <vt:lpstr>Our Model  </vt:lpstr>
      <vt:lpstr>Loss function</vt:lpstr>
      <vt:lpstr>Training results on PointNet model</vt:lpstr>
      <vt:lpstr>Clustering performance parameter definition</vt:lpstr>
      <vt:lpstr>Fitting performance results </vt:lpstr>
      <vt:lpstr>Fitting performance  results</vt:lpstr>
      <vt:lpstr>Difficulties and next step</vt:lpstr>
      <vt:lpstr>Difficulties and next step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Simultaneous track finding and track fitting</dc:title>
  <dc:creator>杨 志彬</dc:creator>
  <cp:lastModifiedBy>杨 志彬</cp:lastModifiedBy>
  <cp:revision>6</cp:revision>
  <dcterms:created xsi:type="dcterms:W3CDTF">2022-10-14T09:21:00Z</dcterms:created>
  <dcterms:modified xsi:type="dcterms:W3CDTF">2023-01-12T04:45:30Z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A5957AE47FDB4CD2B659DF37BE31FD8B</vt:lpwstr>
  </property>
  <property fmtid="{D5CDD505-2E9C-101B-9397-08002B2CF9AE}" pid="3" name="KSOProductBuildVer">
    <vt:lpwstr>2052-11.1.0.12598</vt:lpwstr>
  </property>
</Properties>
</file>