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7" r:id="rId2"/>
    <p:sldId id="681" r:id="rId3"/>
    <p:sldId id="682" r:id="rId4"/>
    <p:sldId id="683" r:id="rId5"/>
    <p:sldId id="679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7"/>
    <p:restoredTop sz="94218"/>
  </p:normalViewPr>
  <p:slideViewPr>
    <p:cSldViewPr snapToGrid="0" snapToObjects="1">
      <p:cViewPr>
        <p:scale>
          <a:sx n="48" d="100"/>
          <a:sy n="48" d="100"/>
        </p:scale>
        <p:origin x="109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613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613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5702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News on MOST2 project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389" y="4229548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Project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timescale 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（执行期）：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to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April 30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th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,2023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June 20 –July 21: </a:t>
            </a:r>
            <a:r>
              <a:rPr lang="en" altLang="zh-CN" dirty="0">
                <a:solidFill>
                  <a:schemeClr val="tx1"/>
                </a:solidFill>
                <a:effectLst/>
              </a:rPr>
              <a:t>submission of final reports and review report into MOST2 system </a:t>
            </a:r>
          </a:p>
          <a:p>
            <a:pPr lvl="1"/>
            <a:r>
              <a:rPr lang="en" altLang="zh-CN" sz="4400" dirty="0">
                <a:solidFill>
                  <a:schemeClr val="tx1"/>
                </a:solidFill>
                <a:effectLst/>
              </a:rPr>
              <a:t>Reviews on silicon task 2 and reviews on MOST2 project are likely take place </a:t>
            </a:r>
            <a:r>
              <a:rPr lang="en" altLang="zh-CN" sz="4400" dirty="0">
                <a:solidFill>
                  <a:srgbClr val="FFFF00"/>
                </a:solidFill>
                <a:effectLst/>
              </a:rPr>
              <a:t>in May/June</a:t>
            </a:r>
          </a:p>
          <a:p>
            <a:pPr lvl="1"/>
            <a:r>
              <a:rPr lang="en" altLang="zh-CN" sz="4400" dirty="0">
                <a:solidFill>
                  <a:srgbClr val="FFFF00"/>
                </a:solidFill>
                <a:effectLst/>
              </a:rPr>
              <a:t>Final reports needs to be ready  </a:t>
            </a:r>
          </a:p>
          <a:p>
            <a:pPr lvl="1"/>
            <a:r>
              <a:rPr lang="en" altLang="zh-CN" sz="4400" dirty="0">
                <a:solidFill>
                  <a:srgbClr val="FFFF00"/>
                </a:solidFill>
                <a:effectLst/>
              </a:rPr>
              <a:t>Reviews  on key parameter (</a:t>
            </a:r>
            <a:r>
              <a:rPr lang="zh-CN" altLang="en" sz="4400" dirty="0">
                <a:solidFill>
                  <a:srgbClr val="FFFF00"/>
                </a:solidFill>
                <a:effectLst/>
              </a:rPr>
              <a:t>考核</a:t>
            </a:r>
            <a:r>
              <a:rPr lang="zh-CN" altLang="en-US" sz="4400" dirty="0">
                <a:solidFill>
                  <a:srgbClr val="FFFF00"/>
                </a:solidFill>
                <a:effectLst/>
              </a:rPr>
              <a:t>指标）</a:t>
            </a:r>
            <a:endParaRPr lang="en" altLang="zh-CN" sz="4400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09864DB-7207-4FED-757E-C5682B245E4A}"/>
              </a:ext>
            </a:extLst>
          </p:cNvPr>
          <p:cNvSpPr/>
          <p:nvPr/>
        </p:nvSpPr>
        <p:spPr>
          <a:xfrm>
            <a:off x="21931723" y="8732018"/>
            <a:ext cx="1045028" cy="298580"/>
          </a:xfrm>
          <a:prstGeom prst="ellipse">
            <a:avLst/>
          </a:prstGeom>
          <a:noFill/>
          <a:ln w="444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070BC4-71C8-C6D2-00D6-C5ED530A2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1117214"/>
            <a:ext cx="13406632" cy="26631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2513F4-28C8-18C4-B5DF-07CE0A6D0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8919" y="6858000"/>
            <a:ext cx="11577832" cy="654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2532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D4B4A66-9BA3-35E9-A1EB-AFF439963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124" y="5626663"/>
            <a:ext cx="17404680" cy="756570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for prototype 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effectLst/>
              </a:rPr>
              <a:t>January : debugging the flex communication </a:t>
            </a:r>
          </a:p>
          <a:p>
            <a:pPr lvl="1"/>
            <a:r>
              <a:rPr lang="en" altLang="zh-CN" dirty="0">
                <a:effectLst/>
              </a:rPr>
              <a:t>February: Ladder assembly and testing </a:t>
            </a:r>
          </a:p>
          <a:p>
            <a:pPr lvl="1"/>
            <a:r>
              <a:rPr lang="en" altLang="zh-CN" dirty="0">
                <a:effectLst/>
              </a:rPr>
              <a:t>March: Detector assembly </a:t>
            </a:r>
          </a:p>
          <a:p>
            <a:pPr lvl="1"/>
            <a:r>
              <a:rPr lang="en" altLang="zh-CN" dirty="0">
                <a:effectLst/>
              </a:rPr>
              <a:t>Early April: </a:t>
            </a:r>
            <a:r>
              <a:rPr lang="en" altLang="zh-CN" dirty="0" err="1">
                <a:effectLst/>
              </a:rPr>
              <a:t>Testbeam</a:t>
            </a:r>
            <a:r>
              <a:rPr lang="en" altLang="zh-CN" dirty="0">
                <a:effectLst/>
              </a:rPr>
              <a:t> at BSRF </a:t>
            </a:r>
          </a:p>
          <a:p>
            <a:pPr lvl="1"/>
            <a:r>
              <a:rPr lang="en" altLang="zh-CN" dirty="0">
                <a:effectLst/>
              </a:rPr>
              <a:t>Apr 10- Apr 21: </a:t>
            </a:r>
            <a:r>
              <a:rPr lang="en" altLang="zh-CN" dirty="0" err="1">
                <a:effectLst/>
              </a:rPr>
              <a:t>Testbeam</a:t>
            </a:r>
            <a:r>
              <a:rPr lang="en" altLang="zh-CN" dirty="0">
                <a:effectLst/>
              </a:rPr>
              <a:t> at DESY</a:t>
            </a: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09864DB-7207-4FED-757E-C5682B245E4A}"/>
              </a:ext>
            </a:extLst>
          </p:cNvPr>
          <p:cNvSpPr/>
          <p:nvPr/>
        </p:nvSpPr>
        <p:spPr>
          <a:xfrm>
            <a:off x="17099280" y="12070080"/>
            <a:ext cx="2407919" cy="761999"/>
          </a:xfrm>
          <a:prstGeom prst="ellipse">
            <a:avLst/>
          </a:prstGeom>
          <a:noFill/>
          <a:ln w="444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24808052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2" y="-272527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Plan for February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24954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2</a:t>
            </a:r>
            <a:r>
              <a:rPr lang="en" altLang="zh-CN" baseline="30000" dirty="0">
                <a:solidFill>
                  <a:srgbClr val="FFFF00"/>
                </a:solidFill>
                <a:effectLst/>
              </a:rPr>
              <a:t>nd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 round of flex production : </a:t>
            </a:r>
          </a:p>
          <a:p>
            <a:pPr lvl="1"/>
            <a:r>
              <a:rPr lang="en" altLang="zh-CN" dirty="0">
                <a:effectLst/>
              </a:rPr>
              <a:t>submitted, expected to get ~20 more flex in one month  (2 metal layer and 4 metal layer)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r>
              <a:rPr lang="en-US" altLang="zh-CN" dirty="0">
                <a:solidFill>
                  <a:srgbClr val="FFFF00"/>
                </a:solidFill>
                <a:effectLst/>
              </a:rPr>
              <a:t>2</a:t>
            </a:r>
            <a:r>
              <a:rPr lang="en-US" altLang="zh-CN" baseline="30000" dirty="0">
                <a:solidFill>
                  <a:srgbClr val="FFFF00"/>
                </a:solidFill>
                <a:effectLst/>
              </a:rPr>
              <a:t>nd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round of </a:t>
            </a:r>
            <a:r>
              <a:rPr lang="en-US" altLang="zh-CN" dirty="0" err="1">
                <a:solidFill>
                  <a:srgbClr val="FFFF00"/>
                </a:solidFill>
                <a:effectLst/>
              </a:rPr>
              <a:t>Taichu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chip delivery (expect to arrive in 1~2 weeks)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  <a:effectLst/>
              </a:rPr>
              <a:t>Wafer level testing, thinning to 100um, dicing </a:t>
            </a:r>
            <a:endParaRPr lang="en" altLang="zh-CN" dirty="0">
              <a:solidFill>
                <a:schemeClr val="tx1"/>
              </a:solidFill>
              <a:effectLst/>
            </a:endParaRP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Focus on assembly and testing ladder</a:t>
            </a:r>
          </a:p>
          <a:p>
            <a:pPr lvl="1"/>
            <a:r>
              <a:rPr lang="en" altLang="zh-CN" dirty="0">
                <a:effectLst/>
              </a:rPr>
              <a:t>Goal: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12 flexes </a:t>
            </a:r>
            <a:r>
              <a:rPr lang="en" altLang="zh-CN" dirty="0">
                <a:effectLst/>
              </a:rPr>
              <a:t>needed for prototype,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6~10 flex </a:t>
            </a:r>
            <a:r>
              <a:rPr lang="en" altLang="zh-CN" dirty="0">
                <a:effectLst/>
              </a:rPr>
              <a:t>needed for flex based telescope </a:t>
            </a:r>
          </a:p>
          <a:p>
            <a:pPr lvl="1"/>
            <a:r>
              <a:rPr lang="en" altLang="zh-CN" dirty="0">
                <a:effectLst/>
              </a:rPr>
              <a:t>Aiming to build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10~12 </a:t>
            </a:r>
            <a:r>
              <a:rPr lang="en" altLang="zh-CN" dirty="0">
                <a:effectLst/>
              </a:rPr>
              <a:t>ladder with 4 metal-layer flex  (at least 2 chips on each flex  )</a:t>
            </a:r>
          </a:p>
          <a:p>
            <a:pPr lvl="1"/>
            <a:r>
              <a:rPr lang="en" altLang="zh-CN" dirty="0">
                <a:effectLst/>
              </a:rPr>
              <a:t>Build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~6</a:t>
            </a:r>
            <a:r>
              <a:rPr lang="en" altLang="zh-CN" dirty="0">
                <a:effectLst/>
              </a:rPr>
              <a:t> ladder with 2 metal layer flex </a:t>
            </a:r>
          </a:p>
          <a:p>
            <a:pPr lvl="1"/>
            <a:r>
              <a:rPr lang="en" altLang="zh-CN" sz="4600" dirty="0">
                <a:solidFill>
                  <a:srgbClr val="FFFF00"/>
                </a:solidFill>
                <a:effectLst/>
              </a:rPr>
              <a:t>Testing for ladder </a:t>
            </a:r>
          </a:p>
          <a:p>
            <a:pPr lvl="2"/>
            <a:r>
              <a:rPr lang="en" altLang="zh-CN" sz="4000" dirty="0">
                <a:effectLst/>
              </a:rPr>
              <a:t>Electronics tests</a:t>
            </a:r>
          </a:p>
          <a:p>
            <a:pPr lvl="2"/>
            <a:r>
              <a:rPr lang="en" altLang="zh-CN" sz="4000" dirty="0">
                <a:effectLst/>
              </a:rPr>
              <a:t>Laser tests </a:t>
            </a:r>
          </a:p>
          <a:p>
            <a:pPr lvl="2"/>
            <a:r>
              <a:rPr lang="en" altLang="zh-CN" sz="4000" dirty="0">
                <a:effectLst/>
              </a:rPr>
              <a:t>Beta tests </a:t>
            </a: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8FA740-24C8-0D34-8E2A-8A4C72812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923" y="7213375"/>
            <a:ext cx="10780134" cy="58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6668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7AB69C-1D00-480D-6976-5BBC0BF1F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Publication plan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9FDAC7-6C9A-E2A0-69FC-547203F62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Taichu2 Laser test  (NIMA):  </a:t>
            </a:r>
            <a:r>
              <a:rPr kumimoji="1" lang="en-US" altLang="zh-CN" dirty="0">
                <a:solidFill>
                  <a:srgbClr val="FFFF00"/>
                </a:solidFill>
              </a:rPr>
              <a:t>almost ready for submission </a:t>
            </a:r>
          </a:p>
          <a:p>
            <a:r>
              <a:rPr kumimoji="1" lang="en-US" altLang="zh-CN" dirty="0"/>
              <a:t>DESY Test beam 1</a:t>
            </a:r>
            <a:r>
              <a:rPr kumimoji="1" lang="en-US" altLang="zh-CN" baseline="30000" dirty="0"/>
              <a:t>st</a:t>
            </a:r>
            <a:r>
              <a:rPr kumimoji="1" lang="en-US" altLang="zh-CN" dirty="0"/>
              <a:t> paper: submission date: </a:t>
            </a:r>
            <a:r>
              <a:rPr kumimoji="1" lang="en-US" altLang="zh-CN" dirty="0">
                <a:solidFill>
                  <a:srgbClr val="FFFF00"/>
                </a:solidFill>
              </a:rPr>
              <a:t>before February 15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    (!!!)</a:t>
            </a:r>
          </a:p>
          <a:p>
            <a:r>
              <a:rPr kumimoji="1" lang="en-US" altLang="zh-CN" dirty="0"/>
              <a:t>Paper about prototype </a:t>
            </a:r>
            <a:r>
              <a:rPr kumimoji="1" lang="en-US" altLang="zh-CN" dirty="0" err="1"/>
              <a:t>testbeam</a:t>
            </a:r>
            <a:r>
              <a:rPr kumimoji="1" lang="en-US" altLang="zh-CN" dirty="0"/>
              <a:t> : </a:t>
            </a:r>
            <a:r>
              <a:rPr kumimoji="1" lang="en-US" altLang="zh-CN" dirty="0">
                <a:solidFill>
                  <a:srgbClr val="FFFF00"/>
                </a:solidFill>
              </a:rPr>
              <a:t>before May 15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     (!!!)</a:t>
            </a:r>
          </a:p>
          <a:p>
            <a:r>
              <a:rPr kumimoji="1" lang="en-US" altLang="zh-CN" dirty="0"/>
              <a:t>Electronics for ladder and prototype (JINST):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</a:t>
            </a:r>
          </a:p>
          <a:p>
            <a:r>
              <a:rPr kumimoji="1" lang="en-US" altLang="zh-CN" dirty="0"/>
              <a:t>Paper about the prototype :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</a:t>
            </a:r>
          </a:p>
          <a:p>
            <a:r>
              <a:rPr kumimoji="1" lang="en-US" altLang="zh-CN" dirty="0"/>
              <a:t>Paper of TaichuPix3:  (should published before Sep 30</a:t>
            </a:r>
            <a:r>
              <a:rPr kumimoji="1" lang="en-US" altLang="zh-CN" baseline="30000" dirty="0"/>
              <a:t>th</a:t>
            </a:r>
            <a:r>
              <a:rPr kumimoji="1" lang="en-US" altLang="zh-CN" dirty="0"/>
              <a:t> )</a:t>
            </a:r>
          </a:p>
          <a:p>
            <a:r>
              <a:rPr kumimoji="1" lang="en-US" altLang="zh-CN" dirty="0"/>
              <a:t>Document about irradiation hardness: </a:t>
            </a:r>
            <a:r>
              <a:rPr kumimoji="1" lang="en-US" altLang="zh-CN" dirty="0">
                <a:solidFill>
                  <a:srgbClr val="FFFF00"/>
                </a:solidFill>
              </a:rPr>
              <a:t>Before May (!!!)</a:t>
            </a:r>
          </a:p>
          <a:p>
            <a:r>
              <a:rPr kumimoji="1" lang="en-US" altLang="zh-CN" dirty="0"/>
              <a:t>Final report (</a:t>
            </a:r>
            <a:r>
              <a:rPr kumimoji="1" lang="zh-CN" altLang="en-US" dirty="0"/>
              <a:t>结题科技报告）</a:t>
            </a:r>
            <a:r>
              <a:rPr kumimoji="1" lang="en-US" altLang="zh-CN" dirty="0">
                <a:solidFill>
                  <a:srgbClr val="FFFF00"/>
                </a:solidFill>
              </a:rPr>
              <a:t>(Before May). (!!!)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0AC98B-0C52-9DFA-22FF-9C5922A5739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27248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16141</TotalTime>
  <Words>335</Words>
  <Application>Microsoft Macintosh PowerPoint</Application>
  <PresentationFormat>自定义</PresentationFormat>
  <Paragraphs>45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1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 News on MOST2 project </vt:lpstr>
      <vt:lpstr>Time line for prototype  </vt:lpstr>
      <vt:lpstr>Plan for February </vt:lpstr>
      <vt:lpstr> Publication plan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477</cp:revision>
  <dcterms:modified xsi:type="dcterms:W3CDTF">2023-02-02T05:54:34Z</dcterms:modified>
</cp:coreProperties>
</file>