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81" r:id="rId4"/>
    <p:sldId id="311" r:id="rId5"/>
    <p:sldId id="312" r:id="rId6"/>
    <p:sldId id="313" r:id="rId7"/>
    <p:sldId id="314" r:id="rId8"/>
    <p:sldId id="315" r:id="rId9"/>
    <p:sldId id="316" r:id="rId10"/>
    <p:sldId id="317" r:id="rId11"/>
    <p:sldId id="319" r:id="rId12"/>
    <p:sldId id="318" r:id="rId13"/>
    <p:sldId id="271" r:id="rId14"/>
    <p:sldId id="285" r:id="rId15"/>
    <p:sldId id="273" r:id="rId16"/>
    <p:sldId id="275" r:id="rId17"/>
    <p:sldId id="276" r:id="rId18"/>
    <p:sldId id="277" r:id="rId19"/>
    <p:sldId id="320" r:id="rId20"/>
    <p:sldId id="323" r:id="rId21"/>
    <p:sldId id="322" r:id="rId22"/>
    <p:sldId id="282" r:id="rId23"/>
    <p:sldId id="326" r:id="rId24"/>
    <p:sldId id="286" r:id="rId25"/>
    <p:sldId id="325" r:id="rId26"/>
    <p:sldId id="324" r:id="rId27"/>
    <p:sldId id="321" r:id="rId28"/>
    <p:sldId id="288" r:id="rId29"/>
    <p:sldId id="278" r:id="rId30"/>
  </p:sldIdLst>
  <p:sldSz cx="12192000" cy="6858000"/>
  <p:notesSz cx="6797675"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9C1482"/>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C787E73B-78A2-4720-9AC7-AB7E6D92AC1C}" type="datetimeFigureOut">
              <a:rPr lang="zh-CN" altLang="en-US" smtClean="0"/>
              <a:t>2023/5/20</a:t>
            </a:fld>
            <a:endParaRPr lang="zh-CN" altLang="en-US"/>
          </a:p>
        </p:txBody>
      </p:sp>
      <p:sp>
        <p:nvSpPr>
          <p:cNvPr id="4" name="幻灯片图像占位符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5136D985-D05A-4C53-8713-D18A204AB162}" type="slidenum">
              <a:rPr lang="zh-CN" altLang="en-US" smtClean="0"/>
              <a:t>‹#›</a:t>
            </a:fld>
            <a:endParaRPr lang="zh-CN" altLang="en-US"/>
          </a:p>
        </p:txBody>
      </p:sp>
    </p:spTree>
    <p:extLst>
      <p:ext uri="{BB962C8B-B14F-4D97-AF65-F5344CB8AC3E}">
        <p14:creationId xmlns:p14="http://schemas.microsoft.com/office/powerpoint/2010/main" val="222586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136D985-D05A-4C53-8713-D18A204AB162}" type="slidenum">
              <a:rPr lang="zh-CN" altLang="en-US" smtClean="0"/>
              <a:t>1</a:t>
            </a:fld>
            <a:endParaRPr lang="zh-CN" altLang="en-US"/>
          </a:p>
        </p:txBody>
      </p:sp>
    </p:spTree>
    <p:extLst>
      <p:ext uri="{BB962C8B-B14F-4D97-AF65-F5344CB8AC3E}">
        <p14:creationId xmlns:p14="http://schemas.microsoft.com/office/powerpoint/2010/main" val="417411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10</a:t>
            </a:fld>
            <a:endParaRPr lang="zh-CN" altLang="en-US"/>
          </a:p>
        </p:txBody>
      </p:sp>
    </p:spTree>
    <p:extLst>
      <p:ext uri="{BB962C8B-B14F-4D97-AF65-F5344CB8AC3E}">
        <p14:creationId xmlns:p14="http://schemas.microsoft.com/office/powerpoint/2010/main" val="240001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11</a:t>
            </a:fld>
            <a:endParaRPr lang="zh-CN" altLang="en-US"/>
          </a:p>
        </p:txBody>
      </p:sp>
    </p:spTree>
    <p:extLst>
      <p:ext uri="{BB962C8B-B14F-4D97-AF65-F5344CB8AC3E}">
        <p14:creationId xmlns:p14="http://schemas.microsoft.com/office/powerpoint/2010/main" val="233722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12</a:t>
            </a:fld>
            <a:endParaRPr lang="zh-CN" altLang="en-US"/>
          </a:p>
        </p:txBody>
      </p:sp>
    </p:spTree>
    <p:extLst>
      <p:ext uri="{BB962C8B-B14F-4D97-AF65-F5344CB8AC3E}">
        <p14:creationId xmlns:p14="http://schemas.microsoft.com/office/powerpoint/2010/main" val="362951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13</a:t>
            </a:fld>
            <a:endParaRPr lang="zh-CN" altLang="en-US"/>
          </a:p>
        </p:txBody>
      </p:sp>
    </p:spTree>
    <p:extLst>
      <p:ext uri="{BB962C8B-B14F-4D97-AF65-F5344CB8AC3E}">
        <p14:creationId xmlns:p14="http://schemas.microsoft.com/office/powerpoint/2010/main" val="261374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14</a:t>
            </a:fld>
            <a:endParaRPr lang="zh-CN" altLang="en-US"/>
          </a:p>
        </p:txBody>
      </p:sp>
    </p:spTree>
    <p:extLst>
      <p:ext uri="{BB962C8B-B14F-4D97-AF65-F5344CB8AC3E}">
        <p14:creationId xmlns:p14="http://schemas.microsoft.com/office/powerpoint/2010/main" val="314446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15</a:t>
            </a:fld>
            <a:endParaRPr lang="zh-CN" altLang="en-US"/>
          </a:p>
        </p:txBody>
      </p:sp>
    </p:spTree>
    <p:extLst>
      <p:ext uri="{BB962C8B-B14F-4D97-AF65-F5344CB8AC3E}">
        <p14:creationId xmlns:p14="http://schemas.microsoft.com/office/powerpoint/2010/main" val="2411806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16</a:t>
            </a:fld>
            <a:endParaRPr lang="zh-CN" altLang="en-US"/>
          </a:p>
        </p:txBody>
      </p:sp>
    </p:spTree>
    <p:extLst>
      <p:ext uri="{BB962C8B-B14F-4D97-AF65-F5344CB8AC3E}">
        <p14:creationId xmlns:p14="http://schemas.microsoft.com/office/powerpoint/2010/main" val="1346982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17</a:t>
            </a:fld>
            <a:endParaRPr lang="zh-CN" altLang="en-US"/>
          </a:p>
        </p:txBody>
      </p:sp>
    </p:spTree>
    <p:extLst>
      <p:ext uri="{BB962C8B-B14F-4D97-AF65-F5344CB8AC3E}">
        <p14:creationId xmlns:p14="http://schemas.microsoft.com/office/powerpoint/2010/main" val="283891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18</a:t>
            </a:fld>
            <a:endParaRPr lang="zh-CN" altLang="en-US"/>
          </a:p>
        </p:txBody>
      </p:sp>
    </p:spTree>
    <p:extLst>
      <p:ext uri="{BB962C8B-B14F-4D97-AF65-F5344CB8AC3E}">
        <p14:creationId xmlns:p14="http://schemas.microsoft.com/office/powerpoint/2010/main" val="3986024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19</a:t>
            </a:fld>
            <a:endParaRPr lang="zh-CN" altLang="en-US"/>
          </a:p>
        </p:txBody>
      </p:sp>
    </p:spTree>
    <p:extLst>
      <p:ext uri="{BB962C8B-B14F-4D97-AF65-F5344CB8AC3E}">
        <p14:creationId xmlns:p14="http://schemas.microsoft.com/office/powerpoint/2010/main" val="87444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136D985-D05A-4C53-8713-D18A204AB162}" type="slidenum">
              <a:rPr lang="zh-CN" altLang="en-US" smtClean="0"/>
              <a:t>2</a:t>
            </a:fld>
            <a:endParaRPr lang="zh-CN" altLang="en-US"/>
          </a:p>
        </p:txBody>
      </p:sp>
    </p:spTree>
    <p:extLst>
      <p:ext uri="{BB962C8B-B14F-4D97-AF65-F5344CB8AC3E}">
        <p14:creationId xmlns:p14="http://schemas.microsoft.com/office/powerpoint/2010/main" val="51004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20</a:t>
            </a:fld>
            <a:endParaRPr lang="zh-CN" altLang="en-US"/>
          </a:p>
        </p:txBody>
      </p:sp>
    </p:spTree>
    <p:extLst>
      <p:ext uri="{BB962C8B-B14F-4D97-AF65-F5344CB8AC3E}">
        <p14:creationId xmlns:p14="http://schemas.microsoft.com/office/powerpoint/2010/main" val="1164920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136D985-D05A-4C53-8713-D18A204AB162}" type="slidenum">
              <a:rPr lang="zh-CN" altLang="en-US" smtClean="0"/>
              <a:t>21</a:t>
            </a:fld>
            <a:endParaRPr lang="zh-CN" altLang="en-US"/>
          </a:p>
        </p:txBody>
      </p:sp>
    </p:spTree>
    <p:extLst>
      <p:ext uri="{BB962C8B-B14F-4D97-AF65-F5344CB8AC3E}">
        <p14:creationId xmlns:p14="http://schemas.microsoft.com/office/powerpoint/2010/main" val="3404891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D985-D05A-4C53-8713-D18A204AB1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66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D985-D05A-4C53-8713-D18A204AB1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5427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D985-D05A-4C53-8713-D18A204AB1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8124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6D985-D05A-4C53-8713-D18A204AB16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38352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136D985-D05A-4C53-8713-D18A204AB162}" type="slidenum">
              <a:rPr lang="zh-CN" altLang="en-US" smtClean="0"/>
              <a:t>26</a:t>
            </a:fld>
            <a:endParaRPr lang="zh-CN" altLang="en-US"/>
          </a:p>
        </p:txBody>
      </p:sp>
    </p:spTree>
    <p:extLst>
      <p:ext uri="{BB962C8B-B14F-4D97-AF65-F5344CB8AC3E}">
        <p14:creationId xmlns:p14="http://schemas.microsoft.com/office/powerpoint/2010/main" val="1383142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27</a:t>
            </a:fld>
            <a:endParaRPr lang="zh-CN" altLang="en-US"/>
          </a:p>
        </p:txBody>
      </p:sp>
    </p:spTree>
    <p:extLst>
      <p:ext uri="{BB962C8B-B14F-4D97-AF65-F5344CB8AC3E}">
        <p14:creationId xmlns:p14="http://schemas.microsoft.com/office/powerpoint/2010/main" val="2514657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136D985-D05A-4C53-8713-D18A204AB162}" type="slidenum">
              <a:rPr lang="zh-CN" altLang="en-US" smtClean="0"/>
              <a:t>28</a:t>
            </a:fld>
            <a:endParaRPr lang="zh-CN" altLang="en-US"/>
          </a:p>
        </p:txBody>
      </p:sp>
    </p:spTree>
    <p:extLst>
      <p:ext uri="{BB962C8B-B14F-4D97-AF65-F5344CB8AC3E}">
        <p14:creationId xmlns:p14="http://schemas.microsoft.com/office/powerpoint/2010/main" val="3641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3</a:t>
            </a:fld>
            <a:endParaRPr lang="zh-CN" altLang="en-US"/>
          </a:p>
        </p:txBody>
      </p:sp>
    </p:spTree>
    <p:extLst>
      <p:ext uri="{BB962C8B-B14F-4D97-AF65-F5344CB8AC3E}">
        <p14:creationId xmlns:p14="http://schemas.microsoft.com/office/powerpoint/2010/main" val="138026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4</a:t>
            </a:fld>
            <a:endParaRPr lang="zh-CN" altLang="en-US"/>
          </a:p>
        </p:txBody>
      </p:sp>
    </p:spTree>
    <p:extLst>
      <p:ext uri="{BB962C8B-B14F-4D97-AF65-F5344CB8AC3E}">
        <p14:creationId xmlns:p14="http://schemas.microsoft.com/office/powerpoint/2010/main" val="385903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5</a:t>
            </a:fld>
            <a:endParaRPr lang="zh-CN" altLang="en-US"/>
          </a:p>
        </p:txBody>
      </p:sp>
    </p:spTree>
    <p:extLst>
      <p:ext uri="{BB962C8B-B14F-4D97-AF65-F5344CB8AC3E}">
        <p14:creationId xmlns:p14="http://schemas.microsoft.com/office/powerpoint/2010/main" val="197245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6</a:t>
            </a:fld>
            <a:endParaRPr lang="zh-CN" altLang="en-US"/>
          </a:p>
        </p:txBody>
      </p:sp>
    </p:spTree>
    <p:extLst>
      <p:ext uri="{BB962C8B-B14F-4D97-AF65-F5344CB8AC3E}">
        <p14:creationId xmlns:p14="http://schemas.microsoft.com/office/powerpoint/2010/main" val="288151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7</a:t>
            </a:fld>
            <a:endParaRPr lang="zh-CN" altLang="en-US"/>
          </a:p>
        </p:txBody>
      </p:sp>
    </p:spTree>
    <p:extLst>
      <p:ext uri="{BB962C8B-B14F-4D97-AF65-F5344CB8AC3E}">
        <p14:creationId xmlns:p14="http://schemas.microsoft.com/office/powerpoint/2010/main" val="173749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136D985-D05A-4C53-8713-D18A204AB162}" type="slidenum">
              <a:rPr lang="zh-CN" altLang="en-US" smtClean="0"/>
              <a:t>8</a:t>
            </a:fld>
            <a:endParaRPr lang="zh-CN" altLang="en-US"/>
          </a:p>
        </p:txBody>
      </p:sp>
    </p:spTree>
    <p:extLst>
      <p:ext uri="{BB962C8B-B14F-4D97-AF65-F5344CB8AC3E}">
        <p14:creationId xmlns:p14="http://schemas.microsoft.com/office/powerpoint/2010/main" val="134678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136D985-D05A-4C53-8713-D18A204AB162}" type="slidenum">
              <a:rPr lang="zh-CN" altLang="en-US" smtClean="0"/>
              <a:t>9</a:t>
            </a:fld>
            <a:endParaRPr lang="zh-CN" altLang="en-US"/>
          </a:p>
        </p:txBody>
      </p:sp>
    </p:spTree>
    <p:extLst>
      <p:ext uri="{BB962C8B-B14F-4D97-AF65-F5344CB8AC3E}">
        <p14:creationId xmlns:p14="http://schemas.microsoft.com/office/powerpoint/2010/main" val="358975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71B64E-1731-466E-A0DF-7B17E35D30E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32970E6-5D0C-4DA0-8693-818A0A704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7352FBF-4E07-459C-84B8-C59D2FF8355E}"/>
              </a:ext>
            </a:extLst>
          </p:cNvPr>
          <p:cNvSpPr>
            <a:spLocks noGrp="1"/>
          </p:cNvSpPr>
          <p:nvPr>
            <p:ph type="dt" sz="half" idx="10"/>
          </p:nvPr>
        </p:nvSpPr>
        <p:spPr/>
        <p:txBody>
          <a:bodyPr/>
          <a:lstStyle/>
          <a:p>
            <a:fld id="{F45D4294-7F45-4C9D-B01A-CC7953F03CF0}" type="datetime1">
              <a:rPr lang="zh-CN" altLang="en-US" smtClean="0"/>
              <a:t>2023/5/20</a:t>
            </a:fld>
            <a:endParaRPr lang="zh-CN" altLang="en-US"/>
          </a:p>
        </p:txBody>
      </p:sp>
      <p:sp>
        <p:nvSpPr>
          <p:cNvPr id="5" name="页脚占位符 4">
            <a:extLst>
              <a:ext uri="{FF2B5EF4-FFF2-40B4-BE49-F238E27FC236}">
                <a16:creationId xmlns:a16="http://schemas.microsoft.com/office/drawing/2014/main" id="{A074EC7D-24B3-4C7B-8F4E-866617E366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A9C3AE-0143-407C-8D4B-D4A992B3816E}"/>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186398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D27BF8-46EE-4BB5-A46B-3E8E78D31F0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D1B0A0-3639-4215-9A22-1010378B2BB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9112A1-B326-46C8-8299-049050652FA0}"/>
              </a:ext>
            </a:extLst>
          </p:cNvPr>
          <p:cNvSpPr>
            <a:spLocks noGrp="1"/>
          </p:cNvSpPr>
          <p:nvPr>
            <p:ph type="dt" sz="half" idx="10"/>
          </p:nvPr>
        </p:nvSpPr>
        <p:spPr/>
        <p:txBody>
          <a:bodyPr/>
          <a:lstStyle/>
          <a:p>
            <a:fld id="{09C08195-62F1-46CE-AE18-A119E9DB1D4B}" type="datetime1">
              <a:rPr lang="zh-CN" altLang="en-US" smtClean="0"/>
              <a:t>2023/5/20</a:t>
            </a:fld>
            <a:endParaRPr lang="zh-CN" altLang="en-US"/>
          </a:p>
        </p:txBody>
      </p:sp>
      <p:sp>
        <p:nvSpPr>
          <p:cNvPr id="5" name="页脚占位符 4">
            <a:extLst>
              <a:ext uri="{FF2B5EF4-FFF2-40B4-BE49-F238E27FC236}">
                <a16:creationId xmlns:a16="http://schemas.microsoft.com/office/drawing/2014/main" id="{98EB51AB-00E2-4627-9A15-9E31EB3E45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8589CD9-DD1C-480E-AF57-72AEDF77A2EF}"/>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287164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4F8DC4-3CA5-4D74-A0E9-6F262D14E67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E278142-C012-4C3D-A5A4-A31D912E394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A755004-A289-40D4-97BD-F82187591A9B}"/>
              </a:ext>
            </a:extLst>
          </p:cNvPr>
          <p:cNvSpPr>
            <a:spLocks noGrp="1"/>
          </p:cNvSpPr>
          <p:nvPr>
            <p:ph type="dt" sz="half" idx="10"/>
          </p:nvPr>
        </p:nvSpPr>
        <p:spPr/>
        <p:txBody>
          <a:bodyPr/>
          <a:lstStyle/>
          <a:p>
            <a:fld id="{E65496F9-FDFC-48A2-BAFD-017CC53B3A2B}" type="datetime1">
              <a:rPr lang="zh-CN" altLang="en-US" smtClean="0"/>
              <a:t>2023/5/20</a:t>
            </a:fld>
            <a:endParaRPr lang="zh-CN" altLang="en-US"/>
          </a:p>
        </p:txBody>
      </p:sp>
      <p:sp>
        <p:nvSpPr>
          <p:cNvPr id="5" name="页脚占位符 4">
            <a:extLst>
              <a:ext uri="{FF2B5EF4-FFF2-40B4-BE49-F238E27FC236}">
                <a16:creationId xmlns:a16="http://schemas.microsoft.com/office/drawing/2014/main" id="{C2488B7C-5288-46C5-B912-517A29270A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1B818B-EB3A-482A-B209-93FAC4CBF0C8}"/>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186485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468DEE-56CA-4B31-A0B9-ADC85D1DC61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3B396D-BBC3-4E58-AEB2-994CB4A60A0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BD135B-3CAA-446D-8C81-5A919372872C}"/>
              </a:ext>
            </a:extLst>
          </p:cNvPr>
          <p:cNvSpPr>
            <a:spLocks noGrp="1"/>
          </p:cNvSpPr>
          <p:nvPr>
            <p:ph type="dt" sz="half" idx="10"/>
          </p:nvPr>
        </p:nvSpPr>
        <p:spPr/>
        <p:txBody>
          <a:bodyPr/>
          <a:lstStyle/>
          <a:p>
            <a:fld id="{50742489-BDCE-464F-843A-5FF629567E52}" type="datetime1">
              <a:rPr lang="zh-CN" altLang="en-US" smtClean="0"/>
              <a:t>2023/5/20</a:t>
            </a:fld>
            <a:endParaRPr lang="zh-CN" altLang="en-US"/>
          </a:p>
        </p:txBody>
      </p:sp>
      <p:sp>
        <p:nvSpPr>
          <p:cNvPr id="5" name="页脚占位符 4">
            <a:extLst>
              <a:ext uri="{FF2B5EF4-FFF2-40B4-BE49-F238E27FC236}">
                <a16:creationId xmlns:a16="http://schemas.microsoft.com/office/drawing/2014/main" id="{122D2D2F-543A-42DC-B5C5-F54670C1FA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1160D9-5A9C-48B3-A943-A10A1001EC61}"/>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411365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E091C8-A5CD-4A25-A54F-D3B94167CDF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4A6F43B-4B5E-49EB-90F9-C90C6CE3D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E4D1C27-55EE-4F71-A368-FA5A1F61ED5A}"/>
              </a:ext>
            </a:extLst>
          </p:cNvPr>
          <p:cNvSpPr>
            <a:spLocks noGrp="1"/>
          </p:cNvSpPr>
          <p:nvPr>
            <p:ph type="dt" sz="half" idx="10"/>
          </p:nvPr>
        </p:nvSpPr>
        <p:spPr/>
        <p:txBody>
          <a:bodyPr/>
          <a:lstStyle/>
          <a:p>
            <a:fld id="{BBD6BAB0-FA1A-40B4-AC73-F965C0397E58}" type="datetime1">
              <a:rPr lang="zh-CN" altLang="en-US" smtClean="0"/>
              <a:t>2023/5/20</a:t>
            </a:fld>
            <a:endParaRPr lang="zh-CN" altLang="en-US"/>
          </a:p>
        </p:txBody>
      </p:sp>
      <p:sp>
        <p:nvSpPr>
          <p:cNvPr id="5" name="页脚占位符 4">
            <a:extLst>
              <a:ext uri="{FF2B5EF4-FFF2-40B4-BE49-F238E27FC236}">
                <a16:creationId xmlns:a16="http://schemas.microsoft.com/office/drawing/2014/main" id="{85D42546-A82E-4B6A-BA06-64E86866AA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E62D62-D988-41D4-BF03-959E7C074970}"/>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174842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8E48B-4DF9-40E8-96CB-A25216077C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1DFBC8-34E9-446D-8E1C-79ECB7F3FB8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AE1278A-3372-4EB3-A706-4C2F76E4D3A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D9ECE9C-7C7E-4A16-BE92-89089B9C9DAD}"/>
              </a:ext>
            </a:extLst>
          </p:cNvPr>
          <p:cNvSpPr>
            <a:spLocks noGrp="1"/>
          </p:cNvSpPr>
          <p:nvPr>
            <p:ph type="dt" sz="half" idx="10"/>
          </p:nvPr>
        </p:nvSpPr>
        <p:spPr/>
        <p:txBody>
          <a:bodyPr/>
          <a:lstStyle/>
          <a:p>
            <a:fld id="{38A03500-8234-4A5C-BBB4-7C6848BF77C7}" type="datetime1">
              <a:rPr lang="zh-CN" altLang="en-US" smtClean="0"/>
              <a:t>2023/5/20</a:t>
            </a:fld>
            <a:endParaRPr lang="zh-CN" altLang="en-US"/>
          </a:p>
        </p:txBody>
      </p:sp>
      <p:sp>
        <p:nvSpPr>
          <p:cNvPr id="6" name="页脚占位符 5">
            <a:extLst>
              <a:ext uri="{FF2B5EF4-FFF2-40B4-BE49-F238E27FC236}">
                <a16:creationId xmlns:a16="http://schemas.microsoft.com/office/drawing/2014/main" id="{167BEDC5-12F5-4857-9DAA-D753E3A9E2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D7DBF6-A5F2-4155-A164-D486887573CE}"/>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353553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01FD5B-147F-48EF-A185-D4D4A8C92D4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FFBDC1-16B6-4891-AFDD-5995749AC5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3F9AC2B-BE0D-499C-BB42-4BCA468B84A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49ECABE-F84B-4CCD-ADF3-07C81DC65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D21AFFD-3FE4-4D29-91CB-0C7EB3F2C78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A279545-256C-4413-AEB2-81590D46DC96}"/>
              </a:ext>
            </a:extLst>
          </p:cNvPr>
          <p:cNvSpPr>
            <a:spLocks noGrp="1"/>
          </p:cNvSpPr>
          <p:nvPr>
            <p:ph type="dt" sz="half" idx="10"/>
          </p:nvPr>
        </p:nvSpPr>
        <p:spPr/>
        <p:txBody>
          <a:bodyPr/>
          <a:lstStyle/>
          <a:p>
            <a:fld id="{3FFC7F6E-4345-4DB0-B5D7-809BA7D0E826}" type="datetime1">
              <a:rPr lang="zh-CN" altLang="en-US" smtClean="0"/>
              <a:t>2023/5/20</a:t>
            </a:fld>
            <a:endParaRPr lang="zh-CN" altLang="en-US"/>
          </a:p>
        </p:txBody>
      </p:sp>
      <p:sp>
        <p:nvSpPr>
          <p:cNvPr id="8" name="页脚占位符 7">
            <a:extLst>
              <a:ext uri="{FF2B5EF4-FFF2-40B4-BE49-F238E27FC236}">
                <a16:creationId xmlns:a16="http://schemas.microsoft.com/office/drawing/2014/main" id="{AB980B62-FB16-4083-B9A1-4438FDC86E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5C375E2-8B24-4F52-9AA8-B298142C9253}"/>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38417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44A34E-B643-474F-B47D-371DDE65B05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70E03E7-02C4-43B0-8870-069189730396}"/>
              </a:ext>
            </a:extLst>
          </p:cNvPr>
          <p:cNvSpPr>
            <a:spLocks noGrp="1"/>
          </p:cNvSpPr>
          <p:nvPr>
            <p:ph type="dt" sz="half" idx="10"/>
          </p:nvPr>
        </p:nvSpPr>
        <p:spPr/>
        <p:txBody>
          <a:bodyPr/>
          <a:lstStyle/>
          <a:p>
            <a:fld id="{58CC0D11-0983-4F64-946E-13717091FE76}" type="datetime1">
              <a:rPr lang="zh-CN" altLang="en-US" smtClean="0"/>
              <a:t>2023/5/20</a:t>
            </a:fld>
            <a:endParaRPr lang="zh-CN" altLang="en-US"/>
          </a:p>
        </p:txBody>
      </p:sp>
      <p:sp>
        <p:nvSpPr>
          <p:cNvPr id="4" name="页脚占位符 3">
            <a:extLst>
              <a:ext uri="{FF2B5EF4-FFF2-40B4-BE49-F238E27FC236}">
                <a16:creationId xmlns:a16="http://schemas.microsoft.com/office/drawing/2014/main" id="{AFE8F9D0-AD66-458F-8D11-CA2202A7E3D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C696D8E-9930-4FE7-A4B9-4B52E2A44140}"/>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382256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234F212-0306-497D-A633-7AB412323396}"/>
              </a:ext>
            </a:extLst>
          </p:cNvPr>
          <p:cNvSpPr>
            <a:spLocks noGrp="1"/>
          </p:cNvSpPr>
          <p:nvPr>
            <p:ph type="dt" sz="half" idx="10"/>
          </p:nvPr>
        </p:nvSpPr>
        <p:spPr/>
        <p:txBody>
          <a:bodyPr/>
          <a:lstStyle/>
          <a:p>
            <a:fld id="{686E6C83-1640-4D2D-AC73-FE8952B41769}" type="datetime1">
              <a:rPr lang="zh-CN" altLang="en-US" smtClean="0"/>
              <a:t>2023/5/20</a:t>
            </a:fld>
            <a:endParaRPr lang="zh-CN" altLang="en-US"/>
          </a:p>
        </p:txBody>
      </p:sp>
      <p:sp>
        <p:nvSpPr>
          <p:cNvPr id="3" name="页脚占位符 2">
            <a:extLst>
              <a:ext uri="{FF2B5EF4-FFF2-40B4-BE49-F238E27FC236}">
                <a16:creationId xmlns:a16="http://schemas.microsoft.com/office/drawing/2014/main" id="{05AC26E8-94E0-45F7-B8DC-15C6BFF0971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0E4C0E5-4AD2-4D3E-82CA-24044F4AA60C}"/>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44881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87D637-FDD3-4F26-874F-74AAC926AB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654C73-5E24-4175-8BD9-490C0CD7E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0A584A4-CF72-4641-AAF9-6D3A7B818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1FB19FD-B287-463D-B08B-99756D152B76}"/>
              </a:ext>
            </a:extLst>
          </p:cNvPr>
          <p:cNvSpPr>
            <a:spLocks noGrp="1"/>
          </p:cNvSpPr>
          <p:nvPr>
            <p:ph type="dt" sz="half" idx="10"/>
          </p:nvPr>
        </p:nvSpPr>
        <p:spPr/>
        <p:txBody>
          <a:bodyPr/>
          <a:lstStyle/>
          <a:p>
            <a:fld id="{2B704A9D-1638-4CB0-ACAF-1ADB397519B9}" type="datetime1">
              <a:rPr lang="zh-CN" altLang="en-US" smtClean="0"/>
              <a:t>2023/5/20</a:t>
            </a:fld>
            <a:endParaRPr lang="zh-CN" altLang="en-US"/>
          </a:p>
        </p:txBody>
      </p:sp>
      <p:sp>
        <p:nvSpPr>
          <p:cNvPr id="6" name="页脚占位符 5">
            <a:extLst>
              <a:ext uri="{FF2B5EF4-FFF2-40B4-BE49-F238E27FC236}">
                <a16:creationId xmlns:a16="http://schemas.microsoft.com/office/drawing/2014/main" id="{13A7BEA2-6B02-4713-8CC5-ED1FC7AB9B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3BB5F2-CFFC-4817-8E4F-A38514B163C2}"/>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238788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4968DD-F3E0-4280-AA99-84E1F246209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225CE72-675E-482D-9E9A-0E4B49D90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A5FBA86-5D30-4022-9B20-7677ECDC9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2F4189-4BD1-4BB8-9783-78C706389A3B}"/>
              </a:ext>
            </a:extLst>
          </p:cNvPr>
          <p:cNvSpPr>
            <a:spLocks noGrp="1"/>
          </p:cNvSpPr>
          <p:nvPr>
            <p:ph type="dt" sz="half" idx="10"/>
          </p:nvPr>
        </p:nvSpPr>
        <p:spPr/>
        <p:txBody>
          <a:bodyPr/>
          <a:lstStyle/>
          <a:p>
            <a:fld id="{3D01DE5A-77AB-4686-8F02-66C1002B5DD9}" type="datetime1">
              <a:rPr lang="zh-CN" altLang="en-US" smtClean="0"/>
              <a:t>2023/5/20</a:t>
            </a:fld>
            <a:endParaRPr lang="zh-CN" altLang="en-US"/>
          </a:p>
        </p:txBody>
      </p:sp>
      <p:sp>
        <p:nvSpPr>
          <p:cNvPr id="6" name="页脚占位符 5">
            <a:extLst>
              <a:ext uri="{FF2B5EF4-FFF2-40B4-BE49-F238E27FC236}">
                <a16:creationId xmlns:a16="http://schemas.microsoft.com/office/drawing/2014/main" id="{93EAF0BD-B362-4738-B0B7-99BD2289BD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BE9B79-4C5D-490C-9148-1ADA09CB23A7}"/>
              </a:ext>
            </a:extLst>
          </p:cNvPr>
          <p:cNvSpPr>
            <a:spLocks noGrp="1"/>
          </p:cNvSpPr>
          <p:nvPr>
            <p:ph type="sldNum" sz="quarter" idx="12"/>
          </p:nvPr>
        </p:nvSpPr>
        <p:spPr/>
        <p:txBody>
          <a:body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263992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61CAE56-A3A2-46E1-A2C1-0466DA753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7B353DF-023B-40B0-9402-E11330407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1C98E4-80CA-4EE8-8154-50CF0861D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60C74-B600-483B-816A-5FF5565BBCEA}" type="datetime1">
              <a:rPr lang="zh-CN" altLang="en-US" smtClean="0"/>
              <a:t>2023/5/20</a:t>
            </a:fld>
            <a:endParaRPr lang="zh-CN" altLang="en-US"/>
          </a:p>
        </p:txBody>
      </p:sp>
      <p:sp>
        <p:nvSpPr>
          <p:cNvPr id="5" name="页脚占位符 4">
            <a:extLst>
              <a:ext uri="{FF2B5EF4-FFF2-40B4-BE49-F238E27FC236}">
                <a16:creationId xmlns:a16="http://schemas.microsoft.com/office/drawing/2014/main" id="{B924459E-5450-41B4-B377-747E1A33A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1435244-BBA1-4FB4-9B3B-21C58E97B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A565F-6CC6-4625-BDD6-6E0A9A3587B2}" type="slidenum">
              <a:rPr lang="zh-CN" altLang="en-US" smtClean="0"/>
              <a:t>‹#›</a:t>
            </a:fld>
            <a:endParaRPr lang="zh-CN" altLang="en-US"/>
          </a:p>
        </p:txBody>
      </p:sp>
    </p:spTree>
    <p:extLst>
      <p:ext uri="{BB962C8B-B14F-4D97-AF65-F5344CB8AC3E}">
        <p14:creationId xmlns:p14="http://schemas.microsoft.com/office/powerpoint/2010/main" val="341787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web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B437C42-6B9E-D5BA-7D65-BED213700B3F}"/>
              </a:ext>
            </a:extLst>
          </p:cNvPr>
          <p:cNvPicPr>
            <a:picLocks noChangeAspect="1"/>
          </p:cNvPicPr>
          <p:nvPr/>
        </p:nvPicPr>
        <p:blipFill>
          <a:blip r:embed="rId3"/>
          <a:stretch>
            <a:fillRect/>
          </a:stretch>
        </p:blipFill>
        <p:spPr>
          <a:xfrm>
            <a:off x="2817874" y="2159130"/>
            <a:ext cx="6556252" cy="1969546"/>
          </a:xfrm>
          <a:prstGeom prst="rect">
            <a:avLst/>
          </a:prstGeom>
        </p:spPr>
      </p:pic>
      <p:sp>
        <p:nvSpPr>
          <p:cNvPr id="2" name="标题 1">
            <a:extLst>
              <a:ext uri="{FF2B5EF4-FFF2-40B4-BE49-F238E27FC236}">
                <a16:creationId xmlns:a16="http://schemas.microsoft.com/office/drawing/2014/main" id="{533DA3AC-DE3F-46D8-8610-4717A64CEA55}"/>
              </a:ext>
            </a:extLst>
          </p:cNvPr>
          <p:cNvSpPr>
            <a:spLocks noGrp="1"/>
          </p:cNvSpPr>
          <p:nvPr>
            <p:ph type="ctrTitle"/>
          </p:nvPr>
        </p:nvSpPr>
        <p:spPr>
          <a:xfrm>
            <a:off x="4295312" y="809615"/>
            <a:ext cx="3601375" cy="817923"/>
          </a:xfrm>
        </p:spPr>
        <p:txBody>
          <a:bodyPr>
            <a:normAutofit/>
          </a:bodyPr>
          <a:lstStyle/>
          <a:p>
            <a:pPr>
              <a:lnSpc>
                <a:spcPct val="150000"/>
              </a:lnSpc>
            </a:pPr>
            <a:r>
              <a:rPr lang="zh-CN" altLang="en-US" sz="3600" b="1" dirty="0">
                <a:solidFill>
                  <a:srgbClr val="C00000"/>
                </a:solidFill>
                <a:latin typeface="微软雅黑" panose="020B0503020204020204" pitchFamily="34" charset="-122"/>
                <a:ea typeface="微软雅黑" panose="020B0503020204020204" pitchFamily="34" charset="-122"/>
              </a:rPr>
              <a:t>轻子生成介绍</a:t>
            </a:r>
          </a:p>
        </p:txBody>
      </p:sp>
      <p:pic>
        <p:nvPicPr>
          <p:cNvPr id="5" name="图片 4">
            <a:extLst>
              <a:ext uri="{FF2B5EF4-FFF2-40B4-BE49-F238E27FC236}">
                <a16:creationId xmlns:a16="http://schemas.microsoft.com/office/drawing/2014/main" id="{6B652662-2C41-0D53-7F10-406BE57C7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05" y="182971"/>
            <a:ext cx="3287909" cy="897387"/>
          </a:xfrm>
          <a:prstGeom prst="rect">
            <a:avLst/>
          </a:prstGeom>
        </p:spPr>
      </p:pic>
      <p:sp>
        <p:nvSpPr>
          <p:cNvPr id="8" name="副标题 2">
            <a:extLst>
              <a:ext uri="{FF2B5EF4-FFF2-40B4-BE49-F238E27FC236}">
                <a16:creationId xmlns:a16="http://schemas.microsoft.com/office/drawing/2014/main" id="{B7148B6A-5913-EE71-D881-D8E8C69FF0A3}"/>
              </a:ext>
            </a:extLst>
          </p:cNvPr>
          <p:cNvSpPr txBox="1">
            <a:spLocks/>
          </p:cNvSpPr>
          <p:nvPr/>
        </p:nvSpPr>
        <p:spPr>
          <a:xfrm>
            <a:off x="3420594" y="4604620"/>
            <a:ext cx="5557423" cy="18182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2800" b="1" dirty="0">
                <a:latin typeface="微软雅黑" panose="020B0503020204020204" pitchFamily="34" charset="-122"/>
                <a:ea typeface="微软雅黑" panose="020B0503020204020204" pitchFamily="34" charset="-122"/>
              </a:rPr>
              <a:t>赵振华</a:t>
            </a:r>
            <a:r>
              <a:rPr lang="en-US" altLang="zh-CN" sz="2800" b="1"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辽宁师范大学</a:t>
            </a:r>
            <a:endParaRPr lang="en-US" altLang="zh-CN" sz="28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第二届“无中微子双贝塔衰变及相关物理研讨会”</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2023</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20-22</a:t>
            </a:r>
            <a:r>
              <a:rPr lang="zh-CN" altLang="en-US" sz="2000" b="1" dirty="0">
                <a:latin typeface="微软雅黑" panose="020B0503020204020204" pitchFamily="34" charset="-122"/>
                <a:ea typeface="微软雅黑" panose="020B0503020204020204" pitchFamily="34" charset="-122"/>
              </a:rPr>
              <a:t>日   中山大学珠海校区 </a:t>
            </a:r>
            <a:endParaRPr lang="en-US" altLang="zh-CN" sz="2000" b="1"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DB784F8C-4F38-2EFD-38C9-2A98E958E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6478" y="123424"/>
            <a:ext cx="1160017" cy="1016479"/>
          </a:xfrm>
          <a:prstGeom prst="rect">
            <a:avLst/>
          </a:prstGeom>
        </p:spPr>
      </p:pic>
      <p:sp>
        <p:nvSpPr>
          <p:cNvPr id="4" name="灯片编号占位符 3">
            <a:extLst>
              <a:ext uri="{FF2B5EF4-FFF2-40B4-BE49-F238E27FC236}">
                <a16:creationId xmlns:a16="http://schemas.microsoft.com/office/drawing/2014/main" id="{719289A8-587A-C056-7368-DD3EEE57E2DD}"/>
              </a:ext>
            </a:extLst>
          </p:cNvPr>
          <p:cNvSpPr>
            <a:spLocks noGrp="1"/>
          </p:cNvSpPr>
          <p:nvPr>
            <p:ph type="sldNum" sz="quarter" idx="12"/>
          </p:nvPr>
        </p:nvSpPr>
        <p:spPr/>
        <p:txBody>
          <a:bodyPr/>
          <a:lstStyle/>
          <a:p>
            <a:fld id="{6FCA565F-6CC6-4625-BDD6-6E0A9A3587B2}" type="slidenum">
              <a:rPr lang="zh-CN" altLang="en-US" smtClean="0"/>
              <a:t>1</a:t>
            </a:fld>
            <a:endParaRPr lang="zh-CN" altLang="en-US"/>
          </a:p>
        </p:txBody>
      </p:sp>
      <p:pic>
        <p:nvPicPr>
          <p:cNvPr id="12" name="图片 11">
            <a:extLst>
              <a:ext uri="{FF2B5EF4-FFF2-40B4-BE49-F238E27FC236}">
                <a16:creationId xmlns:a16="http://schemas.microsoft.com/office/drawing/2014/main" id="{51ED428A-6CF3-7F06-5B78-98520E3442DF}"/>
              </a:ext>
            </a:extLst>
          </p:cNvPr>
          <p:cNvPicPr>
            <a:picLocks noChangeAspect="1"/>
          </p:cNvPicPr>
          <p:nvPr/>
        </p:nvPicPr>
        <p:blipFill>
          <a:blip r:embed="rId6"/>
          <a:stretch>
            <a:fillRect/>
          </a:stretch>
        </p:blipFill>
        <p:spPr>
          <a:xfrm>
            <a:off x="7514632" y="2902315"/>
            <a:ext cx="2191935" cy="1176937"/>
          </a:xfrm>
          <a:prstGeom prst="rect">
            <a:avLst/>
          </a:prstGeom>
        </p:spPr>
      </p:pic>
      <p:pic>
        <p:nvPicPr>
          <p:cNvPr id="6" name="图片 5">
            <a:extLst>
              <a:ext uri="{FF2B5EF4-FFF2-40B4-BE49-F238E27FC236}">
                <a16:creationId xmlns:a16="http://schemas.microsoft.com/office/drawing/2014/main" id="{5B23AE68-619C-E543-746D-257CE89C42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7874" y="2002650"/>
            <a:ext cx="1937143" cy="1210714"/>
          </a:xfrm>
          <a:prstGeom prst="rect">
            <a:avLst/>
          </a:prstGeom>
        </p:spPr>
      </p:pic>
    </p:spTree>
    <p:extLst>
      <p:ext uri="{BB962C8B-B14F-4D97-AF65-F5344CB8AC3E}">
        <p14:creationId xmlns:p14="http://schemas.microsoft.com/office/powerpoint/2010/main" val="294874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163C3F0-338E-5C00-D6EF-8FA1B41577FB}"/>
              </a:ext>
            </a:extLst>
          </p:cNvPr>
          <p:cNvSpPr txBox="1"/>
          <p:nvPr/>
        </p:nvSpPr>
        <p:spPr>
          <a:xfrm>
            <a:off x="889765" y="709479"/>
            <a:ext cx="8283304" cy="1230401"/>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marL="0" indent="0">
              <a:lnSpc>
                <a:spcPct val="200000"/>
              </a:lnSpc>
              <a:buNone/>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中微子振荡表明中微子具有非零的质量，因此需要对</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SM</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做扩展</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200000"/>
              </a:lnSpc>
              <a:buNone/>
            </a:pPr>
            <a:r>
              <a:rPr lang="zh-CN" altLang="en-US" dirty="0">
                <a:solidFill>
                  <a:srgbClr val="C00000"/>
                </a:solidFill>
              </a:rPr>
              <a:t>第一类</a:t>
            </a:r>
            <a:r>
              <a:rPr lang="zh-CN" altLang="en-US" dirty="0"/>
              <a:t>跷跷板模型：在</a:t>
            </a:r>
            <a:r>
              <a:rPr lang="en-US" altLang="zh-CN" dirty="0"/>
              <a:t>SM</a:t>
            </a:r>
            <a:r>
              <a:rPr lang="zh-CN" altLang="en-US" dirty="0"/>
              <a:t>中引入</a:t>
            </a:r>
            <a:r>
              <a:rPr lang="en-US" altLang="zh-CN" dirty="0"/>
              <a:t>3</a:t>
            </a:r>
            <a:r>
              <a:rPr lang="zh-CN" altLang="en-US" dirty="0"/>
              <a:t>个</a:t>
            </a:r>
            <a:r>
              <a:rPr lang="zh-CN" altLang="en-US" dirty="0">
                <a:solidFill>
                  <a:srgbClr val="C00000"/>
                </a:solidFill>
              </a:rPr>
              <a:t>右手中微子</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baseline="-25000" dirty="0">
                <a:solidFill>
                  <a:srgbClr val="C00000"/>
                </a:solidFill>
              </a:rPr>
              <a:t>I</a:t>
            </a:r>
            <a:endParaRPr lang="en-US" altLang="zh-CN" b="1" dirty="0">
              <a:solidFill>
                <a:srgbClr val="C00000"/>
              </a:solidFill>
            </a:endParaRPr>
          </a:p>
        </p:txBody>
      </p:sp>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3903263" y="114460"/>
            <a:ext cx="3777548"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跷跷板模型与轻子生成</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10</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16A6FC17-17FF-8E79-1B01-A0498EEC6A8A}"/>
              </a:ext>
            </a:extLst>
          </p:cNvPr>
          <p:cNvPicPr>
            <a:picLocks noChangeAspect="1"/>
          </p:cNvPicPr>
          <p:nvPr/>
        </p:nvPicPr>
        <p:blipFill>
          <a:blip r:embed="rId4"/>
          <a:stretch>
            <a:fillRect/>
          </a:stretch>
        </p:blipFill>
        <p:spPr>
          <a:xfrm>
            <a:off x="9980928" y="1072015"/>
            <a:ext cx="1378796" cy="875005"/>
          </a:xfrm>
          <a:prstGeom prst="rect">
            <a:avLst/>
          </a:prstGeom>
          <a:ln w="25400">
            <a:solidFill>
              <a:srgbClr val="C00000"/>
            </a:solidFill>
          </a:ln>
        </p:spPr>
      </p:pic>
      <p:pic>
        <p:nvPicPr>
          <p:cNvPr id="6" name="图片 5">
            <a:extLst>
              <a:ext uri="{FF2B5EF4-FFF2-40B4-BE49-F238E27FC236}">
                <a16:creationId xmlns:a16="http://schemas.microsoft.com/office/drawing/2014/main" id="{FE12FA52-7F19-D459-F12A-121658589F7E}"/>
              </a:ext>
            </a:extLst>
          </p:cNvPr>
          <p:cNvPicPr>
            <a:picLocks noChangeAspect="1"/>
          </p:cNvPicPr>
          <p:nvPr/>
        </p:nvPicPr>
        <p:blipFill>
          <a:blip r:embed="rId5"/>
          <a:stretch>
            <a:fillRect/>
          </a:stretch>
        </p:blipFill>
        <p:spPr>
          <a:xfrm>
            <a:off x="9980928" y="2207622"/>
            <a:ext cx="1021902" cy="875004"/>
          </a:xfrm>
          <a:prstGeom prst="rect">
            <a:avLst/>
          </a:prstGeom>
          <a:ln w="25400">
            <a:solidFill>
              <a:srgbClr val="C00000"/>
            </a:solidFill>
          </a:ln>
        </p:spPr>
      </p:pic>
      <p:sp>
        <p:nvSpPr>
          <p:cNvPr id="15" name="矩形 14">
            <a:extLst>
              <a:ext uri="{FF2B5EF4-FFF2-40B4-BE49-F238E27FC236}">
                <a16:creationId xmlns:a16="http://schemas.microsoft.com/office/drawing/2014/main" id="{17FFED98-C2C5-309B-29B6-BE8AE4BFAC62}"/>
              </a:ext>
            </a:extLst>
          </p:cNvPr>
          <p:cNvSpPr/>
          <p:nvPr/>
        </p:nvSpPr>
        <p:spPr>
          <a:xfrm>
            <a:off x="10997272" y="2386471"/>
            <a:ext cx="558655" cy="584775"/>
          </a:xfrm>
          <a:prstGeom prst="rect">
            <a:avLst/>
          </a:prstGeom>
          <a:noFill/>
          <a:ln>
            <a:noFill/>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3200" b="1" dirty="0">
                <a:ln/>
                <a:solidFill>
                  <a:srgbClr val="C00000"/>
                </a:solidFill>
              </a:rPr>
              <a:t>？</a:t>
            </a:r>
          </a:p>
        </p:txBody>
      </p:sp>
      <p:pic>
        <p:nvPicPr>
          <p:cNvPr id="5" name="图片 4">
            <a:extLst>
              <a:ext uri="{FF2B5EF4-FFF2-40B4-BE49-F238E27FC236}">
                <a16:creationId xmlns:a16="http://schemas.microsoft.com/office/drawing/2014/main" id="{FC2D3ADF-5A82-1293-2902-459F1ED1AA81}"/>
              </a:ext>
            </a:extLst>
          </p:cNvPr>
          <p:cNvPicPr>
            <a:picLocks noChangeAspect="1"/>
          </p:cNvPicPr>
          <p:nvPr/>
        </p:nvPicPr>
        <p:blipFill>
          <a:blip r:embed="rId6"/>
          <a:stretch>
            <a:fillRect/>
          </a:stretch>
        </p:blipFill>
        <p:spPr>
          <a:xfrm>
            <a:off x="1042203" y="2176679"/>
            <a:ext cx="7955800" cy="928595"/>
          </a:xfrm>
          <a:prstGeom prst="rect">
            <a:avLst/>
          </a:prstGeom>
          <a:ln w="25400">
            <a:solidFill>
              <a:srgbClr val="C00000"/>
            </a:solidFill>
          </a:ln>
        </p:spPr>
      </p:pic>
      <p:sp>
        <p:nvSpPr>
          <p:cNvPr id="8" name="文本框 7">
            <a:extLst>
              <a:ext uri="{FF2B5EF4-FFF2-40B4-BE49-F238E27FC236}">
                <a16:creationId xmlns:a16="http://schemas.microsoft.com/office/drawing/2014/main" id="{B99B745C-7A48-710B-7528-B9A4CCC5F29F}"/>
              </a:ext>
            </a:extLst>
          </p:cNvPr>
          <p:cNvSpPr txBox="1"/>
          <p:nvPr/>
        </p:nvSpPr>
        <p:spPr>
          <a:xfrm>
            <a:off x="889765" y="4189214"/>
            <a:ext cx="7343333" cy="2461508"/>
          </a:xfrm>
          <a:prstGeom prst="rect">
            <a:avLst/>
          </a:prstGeom>
          <a:noFill/>
        </p:spPr>
        <p:txBody>
          <a:bodyPr wrap="square">
            <a:spAutoFit/>
          </a:bodyPr>
          <a:lstStyle/>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跷跷板模型自然地满足产生轻子不对称的三个条件</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轻子数破坏</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：右手中微子的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马约拉纳质量</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项破坏轻子数守恒</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破坏</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Yukawa</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系数</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提供</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破坏的来源</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偏离热平衡</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：随着宇宙膨胀，</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右手中微子的衰变偏离热平衡</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a:extLst>
              <a:ext uri="{FF2B5EF4-FFF2-40B4-BE49-F238E27FC236}">
                <a16:creationId xmlns:a16="http://schemas.microsoft.com/office/drawing/2014/main" id="{4FA510A0-2CBE-EF89-6859-AE01E5AF1E70}"/>
              </a:ext>
            </a:extLst>
          </p:cNvPr>
          <p:cNvPicPr>
            <a:picLocks noChangeAspect="1"/>
          </p:cNvPicPr>
          <p:nvPr/>
        </p:nvPicPr>
        <p:blipFill>
          <a:blip r:embed="rId7"/>
          <a:stretch>
            <a:fillRect/>
          </a:stretch>
        </p:blipFill>
        <p:spPr>
          <a:xfrm>
            <a:off x="8513737" y="5118826"/>
            <a:ext cx="1376131" cy="263279"/>
          </a:xfrm>
          <a:prstGeom prst="rect">
            <a:avLst/>
          </a:prstGeom>
          <a:ln w="25400">
            <a:solidFill>
              <a:srgbClr val="C00000"/>
            </a:solidFill>
          </a:ln>
        </p:spPr>
      </p:pic>
      <p:pic>
        <p:nvPicPr>
          <p:cNvPr id="16" name="图片 15">
            <a:extLst>
              <a:ext uri="{FF2B5EF4-FFF2-40B4-BE49-F238E27FC236}">
                <a16:creationId xmlns:a16="http://schemas.microsoft.com/office/drawing/2014/main" id="{27DAC5A6-69E4-768C-C702-175ACA9837B9}"/>
              </a:ext>
            </a:extLst>
          </p:cNvPr>
          <p:cNvPicPr>
            <a:picLocks noChangeAspect="1"/>
          </p:cNvPicPr>
          <p:nvPr/>
        </p:nvPicPr>
        <p:blipFill>
          <a:blip r:embed="rId8"/>
          <a:stretch>
            <a:fillRect/>
          </a:stretch>
        </p:blipFill>
        <p:spPr>
          <a:xfrm>
            <a:off x="8513737" y="5700468"/>
            <a:ext cx="1376131" cy="304080"/>
          </a:xfrm>
          <a:prstGeom prst="rect">
            <a:avLst/>
          </a:prstGeom>
          <a:ln w="25400">
            <a:solidFill>
              <a:srgbClr val="C00000"/>
            </a:solidFill>
          </a:ln>
        </p:spPr>
      </p:pic>
      <p:sp>
        <p:nvSpPr>
          <p:cNvPr id="7" name="箭头: 上弧形 6">
            <a:extLst>
              <a:ext uri="{FF2B5EF4-FFF2-40B4-BE49-F238E27FC236}">
                <a16:creationId xmlns:a16="http://schemas.microsoft.com/office/drawing/2014/main" id="{498C12E3-FF65-CADC-01FC-2885EF4AAAA8}"/>
              </a:ext>
            </a:extLst>
          </p:cNvPr>
          <p:cNvSpPr/>
          <p:nvPr/>
        </p:nvSpPr>
        <p:spPr>
          <a:xfrm rot="5400000">
            <a:off x="9811094" y="5316396"/>
            <a:ext cx="869218" cy="522838"/>
          </a:xfrm>
          <a:prstGeom prst="curved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不等号 1">
            <a:extLst>
              <a:ext uri="{FF2B5EF4-FFF2-40B4-BE49-F238E27FC236}">
                <a16:creationId xmlns:a16="http://schemas.microsoft.com/office/drawing/2014/main" id="{59B34793-8A5B-88B3-59E0-52FAFEFF2369}"/>
              </a:ext>
            </a:extLst>
          </p:cNvPr>
          <p:cNvSpPr>
            <a:spLocks noChangeAspect="1"/>
          </p:cNvSpPr>
          <p:nvPr/>
        </p:nvSpPr>
        <p:spPr>
          <a:xfrm>
            <a:off x="10202922" y="5419968"/>
            <a:ext cx="577914" cy="324000"/>
          </a:xfrm>
          <a:prstGeom prst="mathNotEqua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a:extLst>
              <a:ext uri="{FF2B5EF4-FFF2-40B4-BE49-F238E27FC236}">
                <a16:creationId xmlns:a16="http://schemas.microsoft.com/office/drawing/2014/main" id="{CEECC107-DCFA-C690-5F56-0EBE98E79476}"/>
              </a:ext>
            </a:extLst>
          </p:cNvPr>
          <p:cNvSpPr/>
          <p:nvPr/>
        </p:nvSpPr>
        <p:spPr>
          <a:xfrm>
            <a:off x="11028218" y="2176679"/>
            <a:ext cx="361129" cy="905943"/>
          </a:xfrm>
          <a:prstGeom prst="rect">
            <a:avLst/>
          </a:pr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6E8F3B7C-7CDE-03B8-3B1A-79548AD08E9A}"/>
              </a:ext>
            </a:extLst>
          </p:cNvPr>
          <p:cNvSpPr txBox="1"/>
          <p:nvPr/>
        </p:nvSpPr>
        <p:spPr>
          <a:xfrm>
            <a:off x="942813" y="3067350"/>
            <a:ext cx="9491507" cy="1001941"/>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marL="0" indent="0">
              <a:lnSpc>
                <a:spcPct val="200000"/>
              </a:lnSpc>
              <a:buNone/>
            </a:pPr>
            <a:r>
              <a:rPr lang="en-US" altLang="zh-CN" sz="1600" dirty="0" err="1"/>
              <a:t>Fritzsch</a:t>
            </a:r>
            <a:r>
              <a:rPr lang="en-US" altLang="zh-CN" sz="1600" dirty="0"/>
              <a:t> et al., PLB (1975); </a:t>
            </a:r>
            <a:r>
              <a:rPr lang="en-US" altLang="zh-CN" sz="1600" dirty="0" err="1">
                <a:effectLst/>
              </a:rPr>
              <a:t>Minkowski</a:t>
            </a:r>
            <a:r>
              <a:rPr lang="en-US" altLang="zh-CN" sz="1600" dirty="0">
                <a:effectLst/>
              </a:rPr>
              <a:t>, PLB (1977); </a:t>
            </a:r>
            <a:r>
              <a:rPr lang="en-US" altLang="zh-CN" sz="1600" dirty="0" err="1">
                <a:effectLst/>
              </a:rPr>
              <a:t>Yanagida</a:t>
            </a:r>
            <a:r>
              <a:rPr lang="en-US" altLang="zh-CN" sz="1600" dirty="0">
                <a:effectLst/>
              </a:rPr>
              <a:t>, Conf. Proc. C (1979); </a:t>
            </a:r>
          </a:p>
          <a:p>
            <a:pPr marL="0" indent="0">
              <a:lnSpc>
                <a:spcPct val="200000"/>
              </a:lnSpc>
              <a:buNone/>
            </a:pPr>
            <a:r>
              <a:rPr lang="en-US" altLang="zh-CN" sz="1600" dirty="0">
                <a:effectLst/>
              </a:rPr>
              <a:t>Gell-Mann, Conf. Proc. C (1979); Glashow</a:t>
            </a:r>
            <a:r>
              <a:rPr lang="en-US" altLang="zh-CN" sz="1600" dirty="0"/>
              <a:t>, NATO </a:t>
            </a:r>
            <a:r>
              <a:rPr lang="en-US" altLang="zh-CN" sz="1600" dirty="0">
                <a:effectLst/>
              </a:rPr>
              <a:t>Sci. Ser. B </a:t>
            </a:r>
            <a:r>
              <a:rPr lang="en-US" altLang="zh-CN" sz="1600" dirty="0"/>
              <a:t>(1980); </a:t>
            </a:r>
            <a:r>
              <a:rPr lang="en-US" altLang="zh-CN" sz="1600" dirty="0">
                <a:effectLst/>
              </a:rPr>
              <a:t>Mohapatra, </a:t>
            </a:r>
            <a:r>
              <a:rPr lang="en-US" altLang="zh-CN" sz="1600" dirty="0" err="1">
                <a:effectLst/>
              </a:rPr>
              <a:t>Senjanovic</a:t>
            </a:r>
            <a:r>
              <a:rPr lang="en-US" altLang="zh-CN" sz="1600" dirty="0">
                <a:effectLst/>
              </a:rPr>
              <a:t>, PRL (1979)  </a:t>
            </a:r>
            <a:endParaRPr lang="en-US" altLang="zh-CN" sz="1600" b="1" dirty="0"/>
          </a:p>
        </p:txBody>
      </p:sp>
    </p:spTree>
    <p:extLst>
      <p:ext uri="{BB962C8B-B14F-4D97-AF65-F5344CB8AC3E}">
        <p14:creationId xmlns:p14="http://schemas.microsoft.com/office/powerpoint/2010/main" val="45624919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927143" y="133116"/>
            <a:ext cx="1734057" cy="523220"/>
          </a:xfrm>
          <a:prstGeom prst="rect">
            <a:avLst/>
          </a:prstGeom>
          <a:noFill/>
        </p:spPr>
        <p:txBody>
          <a:bodyPr wrap="square" rtlCol="0">
            <a:spAutoFit/>
          </a:bodyPr>
          <a:lstStyle/>
          <a:p>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800" b="1" dirty="0">
                <a:solidFill>
                  <a:srgbClr val="C00000"/>
                </a:solidFill>
                <a:latin typeface="微软雅黑" panose="020B0503020204020204" pitchFamily="34" charset="-122"/>
                <a:ea typeface="微软雅黑" panose="020B0503020204020204" pitchFamily="34" charset="-122"/>
              </a:rPr>
              <a:t>不对称</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11</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3" name="图片 22">
            <a:extLst>
              <a:ext uri="{FF2B5EF4-FFF2-40B4-BE49-F238E27FC236}">
                <a16:creationId xmlns:a16="http://schemas.microsoft.com/office/drawing/2014/main" id="{28D252C0-49A7-DCC7-E291-EA9FDD47DC3B}"/>
              </a:ext>
            </a:extLst>
          </p:cNvPr>
          <p:cNvPicPr>
            <a:picLocks noChangeAspect="1"/>
          </p:cNvPicPr>
          <p:nvPr/>
        </p:nvPicPr>
        <p:blipFill>
          <a:blip r:embed="rId4"/>
          <a:stretch>
            <a:fillRect/>
          </a:stretch>
        </p:blipFill>
        <p:spPr>
          <a:xfrm>
            <a:off x="2261211" y="1389751"/>
            <a:ext cx="6445541" cy="1311362"/>
          </a:xfrm>
          <a:prstGeom prst="rect">
            <a:avLst/>
          </a:prstGeom>
        </p:spPr>
      </p:pic>
      <p:sp>
        <p:nvSpPr>
          <p:cNvPr id="24" name="文本框 23">
            <a:extLst>
              <a:ext uri="{FF2B5EF4-FFF2-40B4-BE49-F238E27FC236}">
                <a16:creationId xmlns:a16="http://schemas.microsoft.com/office/drawing/2014/main" id="{A908981A-60DF-B1C1-A382-F9C00D27BFB2}"/>
              </a:ext>
            </a:extLst>
          </p:cNvPr>
          <p:cNvSpPr txBox="1"/>
          <p:nvPr/>
        </p:nvSpPr>
        <p:spPr>
          <a:xfrm>
            <a:off x="2574188" y="2544887"/>
            <a:ext cx="761659" cy="400110"/>
          </a:xfrm>
          <a:prstGeom prst="rect">
            <a:avLst/>
          </a:prstGeom>
          <a:noFill/>
          <a:ln w="28575">
            <a:solidFill>
              <a:schemeClr val="tx1"/>
            </a:solidFill>
          </a:ln>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树图</a:t>
            </a:r>
          </a:p>
        </p:txBody>
      </p:sp>
      <p:sp>
        <p:nvSpPr>
          <p:cNvPr id="25" name="文本框 24">
            <a:extLst>
              <a:ext uri="{FF2B5EF4-FFF2-40B4-BE49-F238E27FC236}">
                <a16:creationId xmlns:a16="http://schemas.microsoft.com/office/drawing/2014/main" id="{E4832F6C-0553-913E-1F3F-BB93219EE8C3}"/>
              </a:ext>
            </a:extLst>
          </p:cNvPr>
          <p:cNvSpPr txBox="1"/>
          <p:nvPr/>
        </p:nvSpPr>
        <p:spPr>
          <a:xfrm>
            <a:off x="4673600" y="2565402"/>
            <a:ext cx="1244022" cy="400110"/>
          </a:xfrm>
          <a:prstGeom prst="rect">
            <a:avLst/>
          </a:prstGeom>
          <a:noFill/>
          <a:ln w="28575">
            <a:solidFill>
              <a:schemeClr val="tx1"/>
            </a:solidFill>
          </a:ln>
        </p:spPr>
        <p:txBody>
          <a:bodyPr wrap="square" rtlCol="0">
            <a:spAutoFit/>
          </a:bodyPr>
          <a:lstStyle>
            <a:defPPr>
              <a:defRPr lang="zh-CN"/>
            </a:defPPr>
            <a:lvl1pPr>
              <a:defRPr sz="2000" b="1">
                <a:latin typeface="微软雅黑" panose="020B0503020204020204" pitchFamily="34" charset="-122"/>
                <a:ea typeface="微软雅黑" panose="020B0503020204020204" pitchFamily="34" charset="-122"/>
              </a:defRPr>
            </a:lvl1pPr>
          </a:lstStyle>
          <a:p>
            <a:r>
              <a:rPr lang="zh-CN" altLang="en-US" dirty="0"/>
              <a:t>顶点修正</a:t>
            </a:r>
          </a:p>
        </p:txBody>
      </p:sp>
      <p:sp>
        <p:nvSpPr>
          <p:cNvPr id="26" name="文本框 25">
            <a:extLst>
              <a:ext uri="{FF2B5EF4-FFF2-40B4-BE49-F238E27FC236}">
                <a16:creationId xmlns:a16="http://schemas.microsoft.com/office/drawing/2014/main" id="{A50E1BEE-7C6E-7C1A-0863-8D06C206260E}"/>
              </a:ext>
            </a:extLst>
          </p:cNvPr>
          <p:cNvSpPr txBox="1"/>
          <p:nvPr/>
        </p:nvSpPr>
        <p:spPr>
          <a:xfrm>
            <a:off x="7285353" y="2565402"/>
            <a:ext cx="1038234" cy="400110"/>
          </a:xfrm>
          <a:prstGeom prst="rect">
            <a:avLst/>
          </a:prstGeom>
          <a:ln w="28575">
            <a:solidFill>
              <a:schemeClr val="tx1"/>
            </a:solidFill>
          </a:ln>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自能图</a:t>
            </a:r>
          </a:p>
        </p:txBody>
      </p:sp>
      <p:pic>
        <p:nvPicPr>
          <p:cNvPr id="12" name="图片 11">
            <a:extLst>
              <a:ext uri="{FF2B5EF4-FFF2-40B4-BE49-F238E27FC236}">
                <a16:creationId xmlns:a16="http://schemas.microsoft.com/office/drawing/2014/main" id="{0AD41C7A-427B-75F3-FDBD-F642937C54C9}"/>
              </a:ext>
            </a:extLst>
          </p:cNvPr>
          <p:cNvPicPr>
            <a:picLocks noChangeAspect="1"/>
          </p:cNvPicPr>
          <p:nvPr/>
        </p:nvPicPr>
        <p:blipFill>
          <a:blip r:embed="rId5"/>
          <a:stretch>
            <a:fillRect/>
          </a:stretch>
        </p:blipFill>
        <p:spPr>
          <a:xfrm>
            <a:off x="1919741" y="3718364"/>
            <a:ext cx="4853768" cy="987563"/>
          </a:xfrm>
          <a:prstGeom prst="rect">
            <a:avLst/>
          </a:prstGeom>
          <a:ln w="25400">
            <a:solidFill>
              <a:srgbClr val="C00000"/>
            </a:solidFill>
          </a:ln>
        </p:spPr>
      </p:pic>
      <p:sp>
        <p:nvSpPr>
          <p:cNvPr id="14" name="文本框 13">
            <a:extLst>
              <a:ext uri="{FF2B5EF4-FFF2-40B4-BE49-F238E27FC236}">
                <a16:creationId xmlns:a16="http://schemas.microsoft.com/office/drawing/2014/main" id="{E225BB5A-622E-4005-E624-229CCE2DA857}"/>
              </a:ext>
            </a:extLst>
          </p:cNvPr>
          <p:cNvSpPr txBox="1"/>
          <p:nvPr/>
        </p:nvSpPr>
        <p:spPr>
          <a:xfrm>
            <a:off x="898633" y="3094200"/>
            <a:ext cx="10724407" cy="49943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特定味道</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(e, </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μ</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τ</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latin typeface="微软雅黑" panose="020B0503020204020204" pitchFamily="34" charset="-122"/>
                <a:ea typeface="微软雅黑" panose="020B0503020204020204" pitchFamily="34" charset="-122"/>
              </a:rPr>
              <a:t>不对称    </a:t>
            </a:r>
            <a:r>
              <a:rPr lang="en-US" altLang="zh-CN" sz="1600" b="0" i="0" u="none" strike="noStrike" baseline="0" dirty="0" err="1">
                <a:latin typeface="Times New Roman" panose="02020603050405020304" pitchFamily="18" charset="0"/>
                <a:cs typeface="Times New Roman" panose="02020603050405020304" pitchFamily="18" charset="0"/>
              </a:rPr>
              <a:t>Luty</a:t>
            </a:r>
            <a:r>
              <a:rPr lang="en-US" altLang="zh-CN" sz="1600" b="0" i="0" u="none" strike="noStrike" baseline="0" dirty="0">
                <a:latin typeface="Times New Roman" panose="02020603050405020304" pitchFamily="18" charset="0"/>
                <a:cs typeface="Times New Roman" panose="02020603050405020304" pitchFamily="18" charset="0"/>
              </a:rPr>
              <a:t>, PRD (1992); </a:t>
            </a:r>
            <a:r>
              <a:rPr lang="it-IT" altLang="zh-CN" sz="1600" dirty="0">
                <a:latin typeface="Times New Roman" panose="02020603050405020304" pitchFamily="18" charset="0"/>
                <a:cs typeface="Times New Roman" panose="02020603050405020304" pitchFamily="18" charset="0"/>
              </a:rPr>
              <a:t>Covi et al., </a:t>
            </a:r>
            <a:r>
              <a:rPr lang="en-US" altLang="zh-CN" sz="1600" dirty="0">
                <a:latin typeface="Times New Roman" panose="02020603050405020304" pitchFamily="18" charset="0"/>
                <a:cs typeface="Times New Roman" panose="02020603050405020304" pitchFamily="18" charset="0"/>
              </a:rPr>
              <a:t>hep-</a:t>
            </a:r>
            <a:r>
              <a:rPr lang="en-US" altLang="zh-CN" sz="1600" dirty="0" err="1">
                <a:latin typeface="Times New Roman" panose="02020603050405020304" pitchFamily="18" charset="0"/>
                <a:cs typeface="Times New Roman" panose="02020603050405020304" pitchFamily="18" charset="0"/>
              </a:rPr>
              <a:t>ph</a:t>
            </a:r>
            <a:r>
              <a:rPr lang="en-US" altLang="zh-CN" sz="1600" dirty="0">
                <a:latin typeface="Times New Roman" panose="02020603050405020304" pitchFamily="18" charset="0"/>
                <a:cs typeface="Times New Roman" panose="02020603050405020304" pitchFamily="18" charset="0"/>
              </a:rPr>
              <a:t>/9605319; </a:t>
            </a:r>
            <a:r>
              <a:rPr lang="en-US" altLang="zh-CN" sz="1600" dirty="0" err="1">
                <a:latin typeface="Times New Roman" panose="02020603050405020304" pitchFamily="18" charset="0"/>
                <a:cs typeface="Times New Roman" panose="02020603050405020304" pitchFamily="18" charset="0"/>
              </a:rPr>
              <a:t>Plumacher</a:t>
            </a:r>
            <a:r>
              <a:rPr lang="en-US" altLang="zh-CN" sz="1600" dirty="0">
                <a:latin typeface="Times New Roman" panose="02020603050405020304" pitchFamily="18" charset="0"/>
                <a:cs typeface="Times New Roman" panose="02020603050405020304" pitchFamily="18" charset="0"/>
              </a:rPr>
              <a:t>, hep-</a:t>
            </a:r>
            <a:r>
              <a:rPr lang="en-US" altLang="zh-CN" sz="1600" dirty="0" err="1">
                <a:latin typeface="Times New Roman" panose="02020603050405020304" pitchFamily="18" charset="0"/>
                <a:cs typeface="Times New Roman" panose="02020603050405020304" pitchFamily="18" charset="0"/>
              </a:rPr>
              <a:t>ph</a:t>
            </a:r>
            <a:r>
              <a:rPr lang="en-US" altLang="zh-CN" sz="1600" dirty="0">
                <a:latin typeface="Times New Roman" panose="02020603050405020304" pitchFamily="18" charset="0"/>
                <a:cs typeface="Times New Roman" panose="02020603050405020304" pitchFamily="18" charset="0"/>
              </a:rPr>
              <a:t>/9604229</a:t>
            </a:r>
            <a:endParaRPr lang="zh-CN" altLang="en-US" sz="1600" dirty="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15FE840F-5423-B910-D32D-6D507EE35907}"/>
              </a:ext>
            </a:extLst>
          </p:cNvPr>
          <p:cNvPicPr>
            <a:picLocks noChangeAspect="1"/>
          </p:cNvPicPr>
          <p:nvPr/>
        </p:nvPicPr>
        <p:blipFill>
          <a:blip r:embed="rId6"/>
          <a:stretch>
            <a:fillRect/>
          </a:stretch>
        </p:blipFill>
        <p:spPr>
          <a:xfrm>
            <a:off x="1919741" y="4748096"/>
            <a:ext cx="8990857" cy="645497"/>
          </a:xfrm>
          <a:prstGeom prst="rect">
            <a:avLst/>
          </a:prstGeom>
          <a:ln w="25400">
            <a:solidFill>
              <a:srgbClr val="C00000"/>
            </a:solidFill>
          </a:ln>
        </p:spPr>
      </p:pic>
      <p:sp>
        <p:nvSpPr>
          <p:cNvPr id="21" name="文本框 20">
            <a:extLst>
              <a:ext uri="{FF2B5EF4-FFF2-40B4-BE49-F238E27FC236}">
                <a16:creationId xmlns:a16="http://schemas.microsoft.com/office/drawing/2014/main" id="{E1C4A593-831F-2D20-A7EA-FEC9266F4F1D}"/>
              </a:ext>
            </a:extLst>
          </p:cNvPr>
          <p:cNvSpPr txBox="1"/>
          <p:nvPr/>
        </p:nvSpPr>
        <p:spPr>
          <a:xfrm>
            <a:off x="898633" y="5792738"/>
            <a:ext cx="3774967" cy="49943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对味道求和后</a:t>
            </a:r>
            <a:r>
              <a:rPr lang="zh-CN" altLang="en-US" sz="2000" b="1" dirty="0">
                <a:solidFill>
                  <a:srgbClr val="C00000"/>
                </a:solidFill>
                <a:latin typeface="微软雅黑" panose="020B0503020204020204" pitchFamily="34" charset="-122"/>
                <a:ea typeface="微软雅黑" panose="020B0503020204020204" pitchFamily="34" charset="-122"/>
              </a:rPr>
              <a:t>总的</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微软雅黑" panose="020B0503020204020204" pitchFamily="34" charset="-122"/>
                <a:ea typeface="微软雅黑" panose="020B0503020204020204" pitchFamily="34" charset="-122"/>
              </a:rPr>
              <a:t>不对称</a:t>
            </a:r>
          </a:p>
        </p:txBody>
      </p:sp>
      <p:pic>
        <p:nvPicPr>
          <p:cNvPr id="27" name="图片 26">
            <a:extLst>
              <a:ext uri="{FF2B5EF4-FFF2-40B4-BE49-F238E27FC236}">
                <a16:creationId xmlns:a16="http://schemas.microsoft.com/office/drawing/2014/main" id="{F0F7419A-E281-0921-7F1A-6F891AD778C9}"/>
              </a:ext>
            </a:extLst>
          </p:cNvPr>
          <p:cNvPicPr>
            <a:picLocks noChangeAspect="1"/>
          </p:cNvPicPr>
          <p:nvPr/>
        </p:nvPicPr>
        <p:blipFill>
          <a:blip r:embed="rId7"/>
          <a:stretch>
            <a:fillRect/>
          </a:stretch>
        </p:blipFill>
        <p:spPr>
          <a:xfrm>
            <a:off x="4780858" y="5798639"/>
            <a:ext cx="4946434" cy="694236"/>
          </a:xfrm>
          <a:prstGeom prst="rect">
            <a:avLst/>
          </a:prstGeom>
          <a:ln w="25400">
            <a:solidFill>
              <a:srgbClr val="C00000"/>
            </a:solidFill>
          </a:ln>
        </p:spPr>
      </p:pic>
      <p:sp>
        <p:nvSpPr>
          <p:cNvPr id="29" name="文本框 28">
            <a:extLst>
              <a:ext uri="{FF2B5EF4-FFF2-40B4-BE49-F238E27FC236}">
                <a16:creationId xmlns:a16="http://schemas.microsoft.com/office/drawing/2014/main" id="{240ADB25-A46F-A683-3945-1EFD2274D249}"/>
              </a:ext>
            </a:extLst>
          </p:cNvPr>
          <p:cNvSpPr txBox="1"/>
          <p:nvPr/>
        </p:nvSpPr>
        <p:spPr>
          <a:xfrm>
            <a:off x="898633" y="815546"/>
            <a:ext cx="9032156" cy="499432"/>
          </a:xfrm>
          <a:prstGeom prst="rect">
            <a:avLst/>
          </a:prstGeom>
          <a:noFill/>
        </p:spPr>
        <p:txBody>
          <a:bodyPr wrap="square" rtlCol="0">
            <a:spAutoFit/>
          </a:bodyPr>
          <a:lstStyle/>
          <a:p>
            <a:pPr algn="l">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右手中微子衰变的</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不对称由</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树图</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与</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圈图</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顶点修正、自能图</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贡献的干涉引起</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357505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163C3F0-338E-5C00-D6EF-8FA1B41577FB}"/>
              </a:ext>
            </a:extLst>
          </p:cNvPr>
          <p:cNvSpPr txBox="1"/>
          <p:nvPr/>
        </p:nvSpPr>
        <p:spPr>
          <a:xfrm>
            <a:off x="1051991" y="781621"/>
            <a:ext cx="10631023" cy="1845955"/>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a:lnSpc>
                <a:spcPct val="200000"/>
              </a:lnSpc>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假设</a:t>
            </a:r>
            <a:r>
              <a:rPr lang="en-US" altLang="zh-CN" sz="2000" b="1" dirty="0"/>
              <a:t>1</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：右手中微子质量具有显著等级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dirty="0">
                <a:solidFill>
                  <a:srgbClr val="C00000"/>
                </a:solidFill>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仅考虑</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产生的轻子不对称，   </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200000"/>
              </a:lnSpc>
              <a:buNone/>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假设</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产生的轻子不对称会被</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的相互作用冲刷掉</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buFont typeface="Wingdings" panose="05000000000000000000" pitchFamily="2" charset="2"/>
              <a:buChar char="l"/>
            </a:pPr>
            <a:r>
              <a:rPr lang="zh-CN" altLang="en-US" dirty="0"/>
              <a:t>假设</a:t>
            </a:r>
            <a:r>
              <a:rPr lang="en-US" altLang="zh-CN" dirty="0"/>
              <a:t>2</a:t>
            </a:r>
            <a:r>
              <a:rPr lang="zh-CN" altLang="en-US" dirty="0"/>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衰变</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产生的轻子其</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味道组成对最终结果没有影响</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t>即单味道近似</a:t>
            </a:r>
            <a:r>
              <a:rPr lang="en-US" altLang="zh-CN" dirty="0"/>
              <a:t>(</a:t>
            </a:r>
            <a:r>
              <a:rPr lang="zh-CN" altLang="en-US" dirty="0"/>
              <a:t>仅需考虑</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ε</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dirty="0"/>
              <a:t>)</a:t>
            </a:r>
            <a:r>
              <a:rPr lang="zh-CN" altLang="en-US" dirty="0"/>
              <a:t> </a:t>
            </a:r>
            <a:endParaRPr lang="en-US" altLang="zh-CN" dirty="0"/>
          </a:p>
        </p:txBody>
      </p:sp>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240539" y="106759"/>
            <a:ext cx="3394182"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最简单轻子生成情形</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12</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4BC43689-9D85-A5FB-9A58-7BFD85B3C7B4}"/>
              </a:ext>
            </a:extLst>
          </p:cNvPr>
          <p:cNvPicPr>
            <a:picLocks noChangeAspect="1"/>
          </p:cNvPicPr>
          <p:nvPr/>
        </p:nvPicPr>
        <p:blipFill>
          <a:blip r:embed="rId4"/>
          <a:stretch>
            <a:fillRect/>
          </a:stretch>
        </p:blipFill>
        <p:spPr>
          <a:xfrm>
            <a:off x="2329233" y="2844230"/>
            <a:ext cx="4755148" cy="420523"/>
          </a:xfrm>
          <a:prstGeom prst="rect">
            <a:avLst/>
          </a:prstGeom>
          <a:ln w="25400">
            <a:solidFill>
              <a:srgbClr val="C00000"/>
            </a:solidFill>
          </a:ln>
        </p:spPr>
      </p:pic>
      <p:sp>
        <p:nvSpPr>
          <p:cNvPr id="6" name="文本框 5">
            <a:extLst>
              <a:ext uri="{FF2B5EF4-FFF2-40B4-BE49-F238E27FC236}">
                <a16:creationId xmlns:a16="http://schemas.microsoft.com/office/drawing/2014/main" id="{6C181FDF-A36D-A818-7135-7581AC56503B}"/>
              </a:ext>
            </a:extLst>
          </p:cNvPr>
          <p:cNvSpPr txBox="1"/>
          <p:nvPr/>
        </p:nvSpPr>
        <p:spPr>
          <a:xfrm>
            <a:off x="1051991" y="3339996"/>
            <a:ext cx="10311426" cy="611706"/>
          </a:xfrm>
          <a:prstGeom prst="rect">
            <a:avLst/>
          </a:prstGeom>
          <a:noFill/>
        </p:spPr>
        <p:txBody>
          <a:bodyPr wrap="square">
            <a:spAutoFit/>
          </a:bodyPr>
          <a:lstStyle/>
          <a:p>
            <a:pPr algn="l">
              <a:lnSpc>
                <a:spcPct val="200000"/>
              </a:lnSpc>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ε</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κ</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效率因子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0&lt;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κ</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计入了</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冲刷过程</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如逆衰变</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的作用，通过解玻尔兹曼方程确定</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0360DD53-2876-6762-7633-5DF5A573A386}"/>
              </a:ext>
            </a:extLst>
          </p:cNvPr>
          <p:cNvSpPr txBox="1"/>
          <p:nvPr/>
        </p:nvSpPr>
        <p:spPr>
          <a:xfrm>
            <a:off x="3553306" y="5010222"/>
            <a:ext cx="1303171" cy="400110"/>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微软雅黑" panose="020B0503020204020204" pitchFamily="34" charset="-122"/>
                <a:ea typeface="微软雅黑" panose="020B0503020204020204" pitchFamily="34" charset="-122"/>
              </a:rPr>
              <a:t>数密度</a:t>
            </a:r>
          </a:p>
        </p:txBody>
      </p:sp>
      <p:pic>
        <p:nvPicPr>
          <p:cNvPr id="15" name="图片 14">
            <a:extLst>
              <a:ext uri="{FF2B5EF4-FFF2-40B4-BE49-F238E27FC236}">
                <a16:creationId xmlns:a16="http://schemas.microsoft.com/office/drawing/2014/main" id="{2C06A80C-74F5-CE5B-58C9-4E8D8A908F10}"/>
              </a:ext>
            </a:extLst>
          </p:cNvPr>
          <p:cNvPicPr>
            <a:picLocks noChangeAspect="1"/>
          </p:cNvPicPr>
          <p:nvPr/>
        </p:nvPicPr>
        <p:blipFill>
          <a:blip r:embed="rId5"/>
          <a:stretch>
            <a:fillRect/>
          </a:stretch>
        </p:blipFill>
        <p:spPr>
          <a:xfrm>
            <a:off x="2736750" y="4245952"/>
            <a:ext cx="2908730" cy="574820"/>
          </a:xfrm>
          <a:prstGeom prst="rect">
            <a:avLst/>
          </a:prstGeom>
          <a:ln w="25400">
            <a:solidFill>
              <a:srgbClr val="C00000"/>
            </a:solidFill>
          </a:ln>
        </p:spPr>
      </p:pic>
      <p:sp>
        <p:nvSpPr>
          <p:cNvPr id="16" name="文本框 15">
            <a:extLst>
              <a:ext uri="{FF2B5EF4-FFF2-40B4-BE49-F238E27FC236}">
                <a16:creationId xmlns:a16="http://schemas.microsoft.com/office/drawing/2014/main" id="{0111B4A1-8936-32A4-B61E-5414A994280D}"/>
              </a:ext>
            </a:extLst>
          </p:cNvPr>
          <p:cNvSpPr txBox="1"/>
          <p:nvPr/>
        </p:nvSpPr>
        <p:spPr>
          <a:xfrm>
            <a:off x="7734262" y="4963176"/>
            <a:ext cx="1531657" cy="400110"/>
          </a:xfrm>
          <a:prstGeom prst="rect">
            <a:avLst/>
          </a:prstGeom>
          <a:noFill/>
        </p:spPr>
        <p:txBody>
          <a:bodyPr wrap="square" rtlCol="0">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B-L</a:t>
            </a:r>
            <a:r>
              <a:rPr lang="zh-CN" altLang="en-US" sz="2000" b="1" dirty="0">
                <a:latin typeface="微软雅黑" panose="020B0503020204020204" pitchFamily="34" charset="-122"/>
                <a:ea typeface="微软雅黑" panose="020B0503020204020204" pitchFamily="34" charset="-122"/>
              </a:rPr>
              <a:t>数密度</a:t>
            </a:r>
          </a:p>
        </p:txBody>
      </p:sp>
      <p:pic>
        <p:nvPicPr>
          <p:cNvPr id="18" name="图片 17">
            <a:extLst>
              <a:ext uri="{FF2B5EF4-FFF2-40B4-BE49-F238E27FC236}">
                <a16:creationId xmlns:a16="http://schemas.microsoft.com/office/drawing/2014/main" id="{9071931A-AAEC-C289-99BA-C8CDDB65EFD2}"/>
              </a:ext>
            </a:extLst>
          </p:cNvPr>
          <p:cNvPicPr>
            <a:picLocks noChangeAspect="1"/>
          </p:cNvPicPr>
          <p:nvPr/>
        </p:nvPicPr>
        <p:blipFill>
          <a:blip r:embed="rId6"/>
          <a:stretch>
            <a:fillRect/>
          </a:stretch>
        </p:blipFill>
        <p:spPr>
          <a:xfrm>
            <a:off x="6207704" y="4213614"/>
            <a:ext cx="4367035" cy="598869"/>
          </a:xfrm>
          <a:prstGeom prst="rect">
            <a:avLst/>
          </a:prstGeom>
          <a:ln w="25400">
            <a:solidFill>
              <a:srgbClr val="C00000"/>
            </a:solidFill>
          </a:ln>
        </p:spPr>
      </p:pic>
      <p:pic>
        <p:nvPicPr>
          <p:cNvPr id="20" name="图片 19">
            <a:extLst>
              <a:ext uri="{FF2B5EF4-FFF2-40B4-BE49-F238E27FC236}">
                <a16:creationId xmlns:a16="http://schemas.microsoft.com/office/drawing/2014/main" id="{C4197E90-3E4D-D1C1-B27A-B94333B1D18D}"/>
              </a:ext>
            </a:extLst>
          </p:cNvPr>
          <p:cNvPicPr>
            <a:picLocks noChangeAspect="1"/>
          </p:cNvPicPr>
          <p:nvPr/>
        </p:nvPicPr>
        <p:blipFill>
          <a:blip r:embed="rId7"/>
          <a:stretch>
            <a:fillRect/>
          </a:stretch>
        </p:blipFill>
        <p:spPr>
          <a:xfrm>
            <a:off x="3743692" y="5728479"/>
            <a:ext cx="4387877" cy="598870"/>
          </a:xfrm>
          <a:prstGeom prst="rect">
            <a:avLst/>
          </a:prstGeom>
          <a:ln w="25400">
            <a:solidFill>
              <a:srgbClr val="C00000"/>
            </a:solidFill>
          </a:ln>
        </p:spPr>
      </p:pic>
      <p:cxnSp>
        <p:nvCxnSpPr>
          <p:cNvPr id="2" name="直接箭头连接符 1">
            <a:extLst>
              <a:ext uri="{FF2B5EF4-FFF2-40B4-BE49-F238E27FC236}">
                <a16:creationId xmlns:a16="http://schemas.microsoft.com/office/drawing/2014/main" id="{9BBA32DC-821A-5B8C-2653-B349C83C9DC4}"/>
              </a:ext>
            </a:extLst>
          </p:cNvPr>
          <p:cNvCxnSpPr>
            <a:cxnSpLocks/>
          </p:cNvCxnSpPr>
          <p:nvPr/>
        </p:nvCxnSpPr>
        <p:spPr>
          <a:xfrm>
            <a:off x="5911273" y="4820772"/>
            <a:ext cx="0" cy="907707"/>
          </a:xfrm>
          <a:prstGeom prst="straightConnector1">
            <a:avLst/>
          </a:prstGeom>
          <a:ln w="47625">
            <a:solidFill>
              <a:srgbClr val="C0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加号 13">
            <a:extLst>
              <a:ext uri="{FF2B5EF4-FFF2-40B4-BE49-F238E27FC236}">
                <a16:creationId xmlns:a16="http://schemas.microsoft.com/office/drawing/2014/main" id="{825918EA-BE12-D6B9-67F2-E14E769A6DD0}"/>
              </a:ext>
            </a:extLst>
          </p:cNvPr>
          <p:cNvSpPr/>
          <p:nvPr/>
        </p:nvSpPr>
        <p:spPr>
          <a:xfrm>
            <a:off x="5726547" y="4328321"/>
            <a:ext cx="369453" cy="369453"/>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797491C-43B0-7C2D-5556-B814C023CB19}"/>
              </a:ext>
            </a:extLst>
          </p:cNvPr>
          <p:cNvSpPr/>
          <p:nvPr/>
        </p:nvSpPr>
        <p:spPr>
          <a:xfrm>
            <a:off x="975360" y="3429000"/>
            <a:ext cx="1353873" cy="6117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4332175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AF7E4CE0-94C0-45C7-B66F-BC68D75D2936}"/>
              </a:ext>
            </a:extLst>
          </p:cNvPr>
          <p:cNvSpPr txBox="1"/>
          <p:nvPr/>
        </p:nvSpPr>
        <p:spPr>
          <a:xfrm>
            <a:off x="980385" y="572901"/>
            <a:ext cx="7757215" cy="1230401"/>
          </a:xfrm>
          <a:prstGeom prst="rect">
            <a:avLst/>
          </a:prstGeom>
          <a:noFill/>
        </p:spPr>
        <p:txBody>
          <a:bodyPr wrap="square" rtlCol="0">
            <a:spAutoFit/>
          </a:bodyPr>
          <a:lstStyle/>
          <a:p>
            <a:pPr>
              <a:lnSpc>
                <a:spcPct val="200000"/>
              </a:lnSpc>
            </a:pPr>
            <a:r>
              <a:rPr lang="zh-CN" altLang="en-US"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轻子生成发生于</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衰变偏离热平衡的条件：</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 H|</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T=M1</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衰变参数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T=M1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衡量</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衰变</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偏离热平衡即</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冲刷作用</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的强弱</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792738" y="49681"/>
            <a:ext cx="1985819"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强冲刷情形</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92875"/>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13</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9" name="图片 18">
            <a:extLst>
              <a:ext uri="{FF2B5EF4-FFF2-40B4-BE49-F238E27FC236}">
                <a16:creationId xmlns:a16="http://schemas.microsoft.com/office/drawing/2014/main" id="{3A9AFA18-ABD1-4952-8434-68594826C4D9}"/>
              </a:ext>
            </a:extLst>
          </p:cNvPr>
          <p:cNvPicPr>
            <a:picLocks noChangeAspect="1"/>
          </p:cNvPicPr>
          <p:nvPr/>
        </p:nvPicPr>
        <p:blipFill>
          <a:blip r:embed="rId3"/>
          <a:stretch>
            <a:fillRect/>
          </a:stretch>
        </p:blipFill>
        <p:spPr>
          <a:xfrm>
            <a:off x="980385" y="2772981"/>
            <a:ext cx="4888386" cy="3161579"/>
          </a:xfrm>
          <a:prstGeom prst="rect">
            <a:avLst/>
          </a:prstGeom>
        </p:spPr>
      </p:pic>
      <p:sp>
        <p:nvSpPr>
          <p:cNvPr id="23" name="文本框 22">
            <a:extLst>
              <a:ext uri="{FF2B5EF4-FFF2-40B4-BE49-F238E27FC236}">
                <a16:creationId xmlns:a16="http://schemas.microsoft.com/office/drawing/2014/main" id="{1F62B47D-06B7-4ED1-ADEA-939AAA57EC88}"/>
              </a:ext>
            </a:extLst>
          </p:cNvPr>
          <p:cNvSpPr txBox="1"/>
          <p:nvPr/>
        </p:nvSpPr>
        <p:spPr>
          <a:xfrm>
            <a:off x="1192746" y="6108651"/>
            <a:ext cx="4001855" cy="338554"/>
          </a:xfrm>
          <a:prstGeom prst="rect">
            <a:avLst/>
          </a:prstGeom>
          <a:noFill/>
        </p:spPr>
        <p:txBody>
          <a:bodyPr wrap="square">
            <a:spAutoFit/>
          </a:bodyPr>
          <a:lstStyle/>
          <a:p>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Buchmuller</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Bari,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Plumacher</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/0401240</a:t>
            </a:r>
            <a:endParaRPr lang="zh-CN" altLang="en-US" sz="16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7D8A4DBF-0145-4BF5-64C8-E71D3A80D0F6}"/>
              </a:ext>
            </a:extLst>
          </p:cNvPr>
          <p:cNvSpPr txBox="1"/>
          <p:nvPr/>
        </p:nvSpPr>
        <p:spPr>
          <a:xfrm>
            <a:off x="6096000" y="2772981"/>
            <a:ext cx="5985164" cy="3083152"/>
          </a:xfrm>
          <a:prstGeom prst="rect">
            <a:avLst/>
          </a:prstGeom>
          <a:noFill/>
        </p:spPr>
        <p:txBody>
          <a:bodyPr wrap="square">
            <a:spAutoFit/>
          </a:bodyPr>
          <a:lstStyle/>
          <a:p>
            <a:pPr marL="342900" indent="-342900" algn="l">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达到平衡数密度</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不依赖于初始条件</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之前存在的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轻子不对称也被冲刷掉</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 &lt; 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开始衰变，但直到逆衰变偏离热平衡</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轻子不对称才得以存活</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κ</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1/K</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p>
          <a:p>
            <a:pPr>
              <a:lnSpc>
                <a:spcPct val="200000"/>
              </a:lnSpc>
            </a:pPr>
            <a:r>
              <a:rPr lang="zh-CN"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具有结果不依赖于初始条件的优势</a:t>
            </a:r>
            <a:endParaRPr lang="zh-CN" altLang="en-US" sz="2000" dirty="0">
              <a:solidFill>
                <a:srgbClr val="C00000"/>
              </a:solidFill>
            </a:endParaRPr>
          </a:p>
        </p:txBody>
      </p:sp>
      <p:sp>
        <p:nvSpPr>
          <p:cNvPr id="6" name="文本框 5">
            <a:extLst>
              <a:ext uri="{FF2B5EF4-FFF2-40B4-BE49-F238E27FC236}">
                <a16:creationId xmlns:a16="http://schemas.microsoft.com/office/drawing/2014/main" id="{371691F5-A58A-B2BA-B850-98131F345C86}"/>
              </a:ext>
            </a:extLst>
          </p:cNvPr>
          <p:cNvSpPr txBox="1"/>
          <p:nvPr/>
        </p:nvSpPr>
        <p:spPr>
          <a:xfrm>
            <a:off x="2067505" y="1977393"/>
            <a:ext cx="2476500" cy="614848"/>
          </a:xfrm>
          <a:prstGeom prst="rect">
            <a:avLst/>
          </a:prstGeom>
          <a:noFill/>
        </p:spPr>
        <p:txBody>
          <a:bodyPr wrap="square">
            <a:spAutoFit/>
          </a:bodyPr>
          <a:lstStyle/>
          <a:p>
            <a:pPr>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强冲刷</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&gt;H</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&gt;1)</a:t>
            </a:r>
          </a:p>
        </p:txBody>
      </p:sp>
    </p:spTree>
    <p:extLst>
      <p:ext uri="{BB962C8B-B14F-4D97-AF65-F5344CB8AC3E}">
        <p14:creationId xmlns:p14="http://schemas.microsoft.com/office/powerpoint/2010/main" val="61612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0955044" y="6492875"/>
            <a:ext cx="1236955"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14</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a16="http://schemas.microsoft.com/office/drawing/2014/main" id="{4C1DC998-9230-489B-9D00-876F042F46BD}"/>
              </a:ext>
            </a:extLst>
          </p:cNvPr>
          <p:cNvSpPr txBox="1"/>
          <p:nvPr/>
        </p:nvSpPr>
        <p:spPr>
          <a:xfrm>
            <a:off x="776794" y="500457"/>
            <a:ext cx="9325994" cy="1845955"/>
          </a:xfrm>
          <a:prstGeom prst="rect">
            <a:avLst/>
          </a:prstGeom>
          <a:noFill/>
        </p:spPr>
        <p:txBody>
          <a:bodyPr wrap="square" rtlCol="0">
            <a:spAutoFit/>
          </a:bodyPr>
          <a:lstStyle/>
          <a:p>
            <a:pPr>
              <a:lnSpc>
                <a:spcPct val="200000"/>
              </a:lnSpc>
            </a:pP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弱冲刷</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&lt;H</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最终的结果将依赖于</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初始数密度</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0</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通过</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逆衰变</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产生，但在</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时达不到平衡数密度，</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κ</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baseline="30000" dirty="0">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0 (N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通过其它机制产生，如</a:t>
            </a:r>
            <a:r>
              <a:rPr lang="en-US" altLang="zh-CN"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inflaton</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衰变</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，冲刷效应可忽略，</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κ</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 </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p>
        </p:txBody>
      </p:sp>
      <p:pic>
        <p:nvPicPr>
          <p:cNvPr id="13" name="图片 12">
            <a:extLst>
              <a:ext uri="{FF2B5EF4-FFF2-40B4-BE49-F238E27FC236}">
                <a16:creationId xmlns:a16="http://schemas.microsoft.com/office/drawing/2014/main" id="{6DED2914-F52F-4BEE-A87D-0ADC779420DF}"/>
              </a:ext>
            </a:extLst>
          </p:cNvPr>
          <p:cNvPicPr>
            <a:picLocks noChangeAspect="1"/>
          </p:cNvPicPr>
          <p:nvPr/>
        </p:nvPicPr>
        <p:blipFill>
          <a:blip r:embed="rId3"/>
          <a:stretch>
            <a:fillRect/>
          </a:stretch>
        </p:blipFill>
        <p:spPr>
          <a:xfrm>
            <a:off x="1128527" y="2579346"/>
            <a:ext cx="4791982" cy="3248799"/>
          </a:xfrm>
          <a:prstGeom prst="rect">
            <a:avLst/>
          </a:prstGeom>
        </p:spPr>
      </p:pic>
      <p:sp>
        <p:nvSpPr>
          <p:cNvPr id="17" name="文本框 16">
            <a:extLst>
              <a:ext uri="{FF2B5EF4-FFF2-40B4-BE49-F238E27FC236}">
                <a16:creationId xmlns:a16="http://schemas.microsoft.com/office/drawing/2014/main" id="{20BBA25C-B651-4119-8053-2D237641BA5B}"/>
              </a:ext>
            </a:extLst>
          </p:cNvPr>
          <p:cNvSpPr txBox="1"/>
          <p:nvPr/>
        </p:nvSpPr>
        <p:spPr>
          <a:xfrm>
            <a:off x="776794" y="6078987"/>
            <a:ext cx="9651061" cy="614848"/>
          </a:xfrm>
          <a:prstGeom prst="rect">
            <a:avLst/>
          </a:prstGeom>
          <a:noFill/>
        </p:spPr>
        <p:txBody>
          <a:bodyPr wrap="square" rtlCol="0">
            <a:spAutoFit/>
          </a:bodyPr>
          <a:lstStyle/>
          <a:p>
            <a:pPr>
              <a:lnSpc>
                <a:spcPct val="200000"/>
              </a:lnSpc>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理想情况：冲刷效应足够强</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消除对初始条件的依赖</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但又不过于强</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确保</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κ</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不能太小</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2" name="文本框 1">
            <a:extLst>
              <a:ext uri="{FF2B5EF4-FFF2-40B4-BE49-F238E27FC236}">
                <a16:creationId xmlns:a16="http://schemas.microsoft.com/office/drawing/2014/main" id="{ACAEED84-3418-436F-377E-696464F8A61D}"/>
              </a:ext>
            </a:extLst>
          </p:cNvPr>
          <p:cNvSpPr txBox="1"/>
          <p:nvPr/>
        </p:nvSpPr>
        <p:spPr>
          <a:xfrm>
            <a:off x="4792738" y="49681"/>
            <a:ext cx="1985819"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弱冲刷情形</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5D149BE-5CBE-E2B7-7C1F-608C57D55992}"/>
              </a:ext>
            </a:extLst>
          </p:cNvPr>
          <p:cNvPicPr>
            <a:picLocks noChangeAspect="1"/>
          </p:cNvPicPr>
          <p:nvPr/>
        </p:nvPicPr>
        <p:blipFill>
          <a:blip r:embed="rId4"/>
          <a:stretch>
            <a:fillRect/>
          </a:stretch>
        </p:blipFill>
        <p:spPr>
          <a:xfrm>
            <a:off x="6427878" y="2626331"/>
            <a:ext cx="3999977" cy="3307243"/>
          </a:xfrm>
          <a:prstGeom prst="rect">
            <a:avLst/>
          </a:prstGeom>
        </p:spPr>
      </p:pic>
      <p:sp>
        <p:nvSpPr>
          <p:cNvPr id="8" name="文本框 7">
            <a:extLst>
              <a:ext uri="{FF2B5EF4-FFF2-40B4-BE49-F238E27FC236}">
                <a16:creationId xmlns:a16="http://schemas.microsoft.com/office/drawing/2014/main" id="{001721F0-2DCD-621D-7F74-BB5BB30D1A29}"/>
              </a:ext>
            </a:extLst>
          </p:cNvPr>
          <p:cNvSpPr txBox="1"/>
          <p:nvPr/>
        </p:nvSpPr>
        <p:spPr>
          <a:xfrm>
            <a:off x="10552545" y="3267782"/>
            <a:ext cx="1473200" cy="967188"/>
          </a:xfrm>
          <a:prstGeom prst="rect">
            <a:avLst/>
          </a:prstGeom>
          <a:noFill/>
        </p:spPr>
        <p:txBody>
          <a:bodyPr wrap="square">
            <a:spAutoFit/>
          </a:bodyPr>
          <a:lstStyle/>
          <a:p>
            <a:pPr>
              <a:lnSpc>
                <a:spcPct val="150000"/>
              </a:lnSpc>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中微子振荡</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实验结果</a:t>
            </a:r>
            <a:endParaRPr lang="zh-CN" altLang="en-US" sz="2000" dirty="0">
              <a:solidFill>
                <a:srgbClr val="C00000"/>
              </a:solidFill>
            </a:endParaRPr>
          </a:p>
        </p:txBody>
      </p:sp>
      <p:sp>
        <p:nvSpPr>
          <p:cNvPr id="3" name="矩形 2">
            <a:extLst>
              <a:ext uri="{FF2B5EF4-FFF2-40B4-BE49-F238E27FC236}">
                <a16:creationId xmlns:a16="http://schemas.microsoft.com/office/drawing/2014/main" id="{87786CA1-3CC3-BF85-7679-0C16C63EE60B}"/>
              </a:ext>
            </a:extLst>
          </p:cNvPr>
          <p:cNvSpPr/>
          <p:nvPr/>
        </p:nvSpPr>
        <p:spPr>
          <a:xfrm>
            <a:off x="6977849" y="2842300"/>
            <a:ext cx="1692000" cy="2556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54F44F64-4578-9609-CBE0-DD87AF088A1A}"/>
              </a:ext>
            </a:extLst>
          </p:cNvPr>
          <p:cNvSpPr/>
          <p:nvPr/>
        </p:nvSpPr>
        <p:spPr>
          <a:xfrm>
            <a:off x="8681962" y="2856160"/>
            <a:ext cx="1404000" cy="255600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A7E87E6-856B-99E2-4DAB-2C2ABF7F69EC}"/>
              </a:ext>
            </a:extLst>
          </p:cNvPr>
          <p:cNvSpPr/>
          <p:nvPr/>
        </p:nvSpPr>
        <p:spPr>
          <a:xfrm>
            <a:off x="9010074" y="2851546"/>
            <a:ext cx="392400" cy="25560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2C03F344-C47E-C725-BA92-9ACBA9A99EA6}"/>
              </a:ext>
            </a:extLst>
          </p:cNvPr>
          <p:cNvCxnSpPr>
            <a:cxnSpLocks/>
          </p:cNvCxnSpPr>
          <p:nvPr/>
        </p:nvCxnSpPr>
        <p:spPr>
          <a:xfrm flipH="1">
            <a:off x="9144000" y="3835025"/>
            <a:ext cx="1408545" cy="0"/>
          </a:xfrm>
          <a:prstGeom prst="straightConnector1">
            <a:avLst/>
          </a:prstGeom>
          <a:ln w="47625">
            <a:solidFill>
              <a:srgbClr val="C0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CAFC2082-394E-CFC1-CC80-03FC808A335A}"/>
              </a:ext>
            </a:extLst>
          </p:cNvPr>
          <p:cNvSpPr txBox="1"/>
          <p:nvPr/>
        </p:nvSpPr>
        <p:spPr>
          <a:xfrm>
            <a:off x="4095072" y="5825909"/>
            <a:ext cx="4001855" cy="338554"/>
          </a:xfrm>
          <a:prstGeom prst="rect">
            <a:avLst/>
          </a:prstGeom>
          <a:noFill/>
        </p:spPr>
        <p:txBody>
          <a:bodyPr wrap="square">
            <a:spAutoFit/>
          </a:bodyPr>
          <a:lstStyle/>
          <a:p>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Buchmuller</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Bari,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Plumacher</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/0401240</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10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92875"/>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15</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a16="http://schemas.microsoft.com/office/drawing/2014/main" id="{4C1DC998-9230-489B-9D00-876F042F46BD}"/>
              </a:ext>
            </a:extLst>
          </p:cNvPr>
          <p:cNvSpPr txBox="1"/>
          <p:nvPr/>
        </p:nvSpPr>
        <p:spPr>
          <a:xfrm>
            <a:off x="1040923" y="607463"/>
            <a:ext cx="10305950" cy="1845955"/>
          </a:xfrm>
          <a:prstGeom prst="rect">
            <a:avLst/>
          </a:prstGeom>
          <a:noFill/>
        </p:spPr>
        <p:txBody>
          <a:bodyPr wrap="square" rtlCol="0">
            <a:spAutoFit/>
          </a:bodyPr>
          <a:lstStyle/>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Casas-Ibarra</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参数化：</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a:t>
            </a:r>
            <a:r>
              <a:rPr lang="el-GR"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ν</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=UD</a:t>
            </a:r>
            <a:r>
              <a:rPr lang="el-GR"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ν</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RD</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Casas, Ibarra,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/0103065</a:t>
            </a:r>
            <a:endParaRPr lang="en-US" altLang="zh-CN" sz="1600" baseline="30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U: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中微子混合矩阵，</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复对称矩阵</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RR</a:t>
            </a:r>
            <a:r>
              <a:rPr lang="en-US" altLang="zh-CN" sz="2000" b="1" baseline="30000"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D</a:t>
            </a:r>
            <a:r>
              <a:rPr lang="el-GR"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ν</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diag</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D</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diag</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U</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在</a:t>
            </a:r>
            <a:r>
              <a:rPr lang="el-GR" altLang="zh-CN" sz="2000" b="1" dirty="0">
                <a:latin typeface="Times New Roman" panose="02020603050405020304" pitchFamily="18" charset="0"/>
                <a:ea typeface="微软雅黑" panose="020B0503020204020204" pitchFamily="34" charset="-122"/>
                <a:cs typeface="Times New Roman" panose="02020603050405020304" pitchFamily="18" charset="0"/>
              </a:rPr>
              <a:t>ε</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中消掉：</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低能标</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相位与轻子生成没有任何关系</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08972B97-94BD-AD94-48EB-96CCF4C27BC7}"/>
              </a:ext>
            </a:extLst>
          </p:cNvPr>
          <p:cNvSpPr txBox="1"/>
          <p:nvPr/>
        </p:nvSpPr>
        <p:spPr>
          <a:xfrm>
            <a:off x="4397596" y="18603"/>
            <a:ext cx="3396807"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对中微子参数的限制</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D21ECD9C-B5FD-0BB6-D30F-0445FBDC241C}"/>
              </a:ext>
            </a:extLst>
          </p:cNvPr>
          <p:cNvSpPr txBox="1"/>
          <p:nvPr/>
        </p:nvSpPr>
        <p:spPr>
          <a:xfrm>
            <a:off x="5324101" y="4446560"/>
            <a:ext cx="5938506" cy="1230401"/>
          </a:xfrm>
          <a:prstGeom prst="rect">
            <a:avLst/>
          </a:prstGeom>
          <a:noFill/>
        </p:spPr>
        <p:txBody>
          <a:bodyPr wrap="square">
            <a:spAutoFit/>
          </a:bodyPr>
          <a:lstStyle/>
          <a:p>
            <a:pPr marL="342900" indent="-342900">
              <a:lnSpc>
                <a:spcPct val="200000"/>
              </a:lnSpc>
              <a:buFont typeface="Wingdings" panose="05000000000000000000" pitchFamily="2" charset="2"/>
              <a:buChar char="l"/>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m</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/0.001eV</a:t>
            </a:r>
            <a:r>
              <a:rPr lang="en-US" altLang="zh-CN" sz="2000" b="1" baseline="300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Davidson-Ibarra</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上限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Davidson, Ibarra,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/0202239</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8CDC3A2D-603D-2AA4-5FEF-D471022902BE}"/>
              </a:ext>
            </a:extLst>
          </p:cNvPr>
          <p:cNvPicPr>
            <a:picLocks noChangeAspect="1"/>
          </p:cNvPicPr>
          <p:nvPr/>
        </p:nvPicPr>
        <p:blipFill>
          <a:blip r:embed="rId3"/>
          <a:stretch>
            <a:fillRect/>
          </a:stretch>
        </p:blipFill>
        <p:spPr>
          <a:xfrm>
            <a:off x="5708133" y="5836735"/>
            <a:ext cx="2262393" cy="517118"/>
          </a:xfrm>
          <a:prstGeom prst="rect">
            <a:avLst/>
          </a:prstGeom>
          <a:ln w="25400">
            <a:solidFill>
              <a:srgbClr val="C00000"/>
            </a:solidFill>
          </a:ln>
        </p:spPr>
      </p:pic>
      <p:pic>
        <p:nvPicPr>
          <p:cNvPr id="15" name="图片 14">
            <a:extLst>
              <a:ext uri="{FF2B5EF4-FFF2-40B4-BE49-F238E27FC236}">
                <a16:creationId xmlns:a16="http://schemas.microsoft.com/office/drawing/2014/main" id="{2202865B-B4C4-EC38-0C3D-4EF1C23D2A0B}"/>
              </a:ext>
            </a:extLst>
          </p:cNvPr>
          <p:cNvPicPr>
            <a:picLocks noChangeAspect="1"/>
          </p:cNvPicPr>
          <p:nvPr/>
        </p:nvPicPr>
        <p:blipFill>
          <a:blip r:embed="rId4"/>
          <a:stretch>
            <a:fillRect/>
          </a:stretch>
        </p:blipFill>
        <p:spPr>
          <a:xfrm>
            <a:off x="1518502" y="3202468"/>
            <a:ext cx="3377613" cy="3472969"/>
          </a:xfrm>
          <a:prstGeom prst="rect">
            <a:avLst/>
          </a:prstGeom>
        </p:spPr>
      </p:pic>
      <p:sp>
        <p:nvSpPr>
          <p:cNvPr id="5" name="文本框 4">
            <a:extLst>
              <a:ext uri="{FF2B5EF4-FFF2-40B4-BE49-F238E27FC236}">
                <a16:creationId xmlns:a16="http://schemas.microsoft.com/office/drawing/2014/main" id="{61A28242-08DE-7612-17E2-81807B318C62}"/>
              </a:ext>
            </a:extLst>
          </p:cNvPr>
          <p:cNvSpPr txBox="1"/>
          <p:nvPr/>
        </p:nvSpPr>
        <p:spPr>
          <a:xfrm>
            <a:off x="5289577" y="3073003"/>
            <a:ext cx="2880799" cy="614848"/>
          </a:xfrm>
          <a:prstGeom prst="rect">
            <a:avLst/>
          </a:prstGeom>
          <a:noFill/>
        </p:spPr>
        <p:txBody>
          <a:bodyPr wrap="square">
            <a:spAutoFit/>
          </a:bodyPr>
          <a:lstStyle/>
          <a:p>
            <a:pPr marL="342900" indent="-342900" algn="l">
              <a:lnSpc>
                <a:spcPct val="200000"/>
              </a:lnSpc>
              <a:buFont typeface="Wingdings" panose="05000000000000000000" pitchFamily="2" charset="2"/>
              <a:buChar char="l"/>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传递的</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Δ</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L=2</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散射</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D8D50552-9F45-A041-0819-8EDFAF657A22}"/>
              </a:ext>
            </a:extLst>
          </p:cNvPr>
          <p:cNvPicPr>
            <a:picLocks noChangeAspect="1"/>
          </p:cNvPicPr>
          <p:nvPr/>
        </p:nvPicPr>
        <p:blipFill>
          <a:blip r:embed="rId5"/>
          <a:stretch>
            <a:fillRect/>
          </a:stretch>
        </p:blipFill>
        <p:spPr>
          <a:xfrm>
            <a:off x="9448799" y="3149229"/>
            <a:ext cx="2082673" cy="1077244"/>
          </a:xfrm>
          <a:prstGeom prst="rect">
            <a:avLst/>
          </a:prstGeom>
        </p:spPr>
      </p:pic>
      <p:pic>
        <p:nvPicPr>
          <p:cNvPr id="12" name="图片 11">
            <a:extLst>
              <a:ext uri="{FF2B5EF4-FFF2-40B4-BE49-F238E27FC236}">
                <a16:creationId xmlns:a16="http://schemas.microsoft.com/office/drawing/2014/main" id="{7A112FCC-FB24-917B-6513-A5EED2392808}"/>
              </a:ext>
            </a:extLst>
          </p:cNvPr>
          <p:cNvPicPr>
            <a:picLocks noChangeAspect="1"/>
          </p:cNvPicPr>
          <p:nvPr/>
        </p:nvPicPr>
        <p:blipFill>
          <a:blip r:embed="rId6"/>
          <a:stretch>
            <a:fillRect/>
          </a:stretch>
        </p:blipFill>
        <p:spPr>
          <a:xfrm>
            <a:off x="5708133" y="4017671"/>
            <a:ext cx="3469897" cy="294395"/>
          </a:xfrm>
          <a:prstGeom prst="rect">
            <a:avLst/>
          </a:prstGeom>
          <a:ln w="25400">
            <a:solidFill>
              <a:srgbClr val="C00000"/>
            </a:solidFill>
          </a:ln>
        </p:spPr>
      </p:pic>
      <p:cxnSp>
        <p:nvCxnSpPr>
          <p:cNvPr id="14" name="直接箭头连接符 13">
            <a:extLst>
              <a:ext uri="{FF2B5EF4-FFF2-40B4-BE49-F238E27FC236}">
                <a16:creationId xmlns:a16="http://schemas.microsoft.com/office/drawing/2014/main" id="{BB5CB91A-62A3-2CB6-EB03-5CAE9DCFCD86}"/>
              </a:ext>
            </a:extLst>
          </p:cNvPr>
          <p:cNvCxnSpPr>
            <a:cxnSpLocks/>
          </p:cNvCxnSpPr>
          <p:nvPr/>
        </p:nvCxnSpPr>
        <p:spPr>
          <a:xfrm flipH="1">
            <a:off x="3207308" y="3526397"/>
            <a:ext cx="2183034" cy="243271"/>
          </a:xfrm>
          <a:prstGeom prst="straightConnector1">
            <a:avLst/>
          </a:prstGeom>
          <a:ln w="3492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0D449EA1-7F65-6186-B5E0-EED7BAA142BC}"/>
              </a:ext>
            </a:extLst>
          </p:cNvPr>
          <p:cNvCxnSpPr>
            <a:cxnSpLocks/>
          </p:cNvCxnSpPr>
          <p:nvPr/>
        </p:nvCxnSpPr>
        <p:spPr>
          <a:xfrm flipH="1">
            <a:off x="4001329" y="3561261"/>
            <a:ext cx="1389013" cy="893427"/>
          </a:xfrm>
          <a:prstGeom prst="straightConnector1">
            <a:avLst/>
          </a:prstGeom>
          <a:ln w="3492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1FD9191B-7B50-01EF-7358-36CAD4A6C389}"/>
              </a:ext>
            </a:extLst>
          </p:cNvPr>
          <p:cNvCxnSpPr>
            <a:cxnSpLocks/>
          </p:cNvCxnSpPr>
          <p:nvPr/>
        </p:nvCxnSpPr>
        <p:spPr>
          <a:xfrm flipH="1">
            <a:off x="3118196" y="5462301"/>
            <a:ext cx="2272146" cy="264940"/>
          </a:xfrm>
          <a:prstGeom prst="straightConnector1">
            <a:avLst/>
          </a:prstGeom>
          <a:ln w="3492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31" name="图片 30">
            <a:extLst>
              <a:ext uri="{FF2B5EF4-FFF2-40B4-BE49-F238E27FC236}">
                <a16:creationId xmlns:a16="http://schemas.microsoft.com/office/drawing/2014/main" id="{F4E888F3-2429-F90E-F135-6D21BBE103FE}"/>
              </a:ext>
            </a:extLst>
          </p:cNvPr>
          <p:cNvPicPr>
            <a:picLocks noChangeAspect="1"/>
          </p:cNvPicPr>
          <p:nvPr/>
        </p:nvPicPr>
        <p:blipFill>
          <a:blip r:embed="rId7"/>
          <a:stretch>
            <a:fillRect/>
          </a:stretch>
        </p:blipFill>
        <p:spPr>
          <a:xfrm>
            <a:off x="7710775" y="2064669"/>
            <a:ext cx="1992024" cy="378232"/>
          </a:xfrm>
          <a:prstGeom prst="rect">
            <a:avLst/>
          </a:prstGeom>
          <a:ln w="25400">
            <a:solidFill>
              <a:srgbClr val="C00000"/>
            </a:solidFill>
          </a:ln>
        </p:spPr>
      </p:pic>
      <p:sp>
        <p:nvSpPr>
          <p:cNvPr id="7" name="文本框 6">
            <a:extLst>
              <a:ext uri="{FF2B5EF4-FFF2-40B4-BE49-F238E27FC236}">
                <a16:creationId xmlns:a16="http://schemas.microsoft.com/office/drawing/2014/main" id="{9F431421-ADCC-1D5D-24EF-DA0C84C3CBF4}"/>
              </a:ext>
            </a:extLst>
          </p:cNvPr>
          <p:cNvSpPr txBox="1"/>
          <p:nvPr/>
        </p:nvSpPr>
        <p:spPr>
          <a:xfrm>
            <a:off x="1518502" y="2461475"/>
            <a:ext cx="4374357" cy="614848"/>
          </a:xfrm>
          <a:prstGeom prst="rect">
            <a:avLst/>
          </a:prstGeom>
          <a:noFill/>
        </p:spPr>
        <p:txBody>
          <a:bodyPr wrap="square">
            <a:spAutoFit/>
          </a:bodyPr>
          <a:lstStyle/>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轻子生成成功的要求对</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的限制</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9551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20BF7D65-9948-41DD-AE0F-A8D07B965BBF}"/>
              </a:ext>
            </a:extLst>
          </p:cNvPr>
          <p:cNvSpPr txBox="1"/>
          <p:nvPr/>
        </p:nvSpPr>
        <p:spPr>
          <a:xfrm>
            <a:off x="596956" y="616934"/>
            <a:ext cx="10890750" cy="5539273"/>
          </a:xfrm>
          <a:prstGeom prst="rect">
            <a:avLst/>
          </a:prstGeom>
          <a:noFill/>
          <a:ln>
            <a:noFill/>
          </a:ln>
        </p:spPr>
        <p:txBody>
          <a:bodyPr wrap="square" rtlCol="0">
            <a:spAutoFit/>
          </a:bodyPr>
          <a:lstStyle/>
          <a:p>
            <a:pPr>
              <a:lnSpc>
                <a:spcPct val="200000"/>
              </a:lnSpc>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味道效应的重要性源自</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冲刷效应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Abada</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et al.,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/0605281;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Nardi</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et al.,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/0601084</a:t>
            </a:r>
            <a:endParaRPr lang="en-US" altLang="zh-CN" sz="1600" b="1"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单味道</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情形：</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仅在</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&gt;10</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时成立，带电轻子</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Yukawa(y</a:t>
            </a:r>
            <a:r>
              <a:rPr lang="el-GR" altLang="zh-CN" sz="2000" b="1" baseline="-25000" dirty="0">
                <a:latin typeface="Cambria Math" panose="02040503050406030204" pitchFamily="18" charset="0"/>
                <a:ea typeface="Cambria Math" panose="02040503050406030204" pitchFamily="18" charset="0"/>
                <a:cs typeface="Times New Roman" panose="02020603050405020304" pitchFamily="18" charset="0"/>
              </a:rPr>
              <a:t>α</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a:t>
            </a:r>
            <a:r>
              <a:rPr lang="el-GR" altLang="zh-CN" sz="2000" b="1" baseline="-25000" dirty="0">
                <a:latin typeface="Cambria Math" panose="02040503050406030204" pitchFamily="18" charset="0"/>
                <a:ea typeface="Cambria Math" panose="02040503050406030204" pitchFamily="18" charset="0"/>
                <a:cs typeface="Times New Roman" panose="02020603050405020304" pitchFamily="18" charset="0"/>
              </a:rPr>
              <a:t>α</a:t>
            </a:r>
            <a:r>
              <a:rPr lang="en-US" altLang="zh-CN" sz="2000" b="1" dirty="0">
                <a:latin typeface="Cambria Math" panose="02040503050406030204" pitchFamily="18" charset="0"/>
                <a:ea typeface="Cambria Math" panose="02040503050406030204" pitchFamily="18" charset="0"/>
                <a:cs typeface="Times New Roman" panose="02020603050405020304" pitchFamily="18" charset="0"/>
              </a:rPr>
              <a:t>/v)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相互作用尚未进入热平衡，</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量子态</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在参与逆衰变</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冲刷作用</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前相干性演化，</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味道组成</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对最终结果没有影响</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两味道</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情形：当</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&lt;10</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12</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a:t>
            </a:r>
            <a:r>
              <a:rPr lang="el-GR" altLang="zh-CN" sz="2000" b="1" baseline="-250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τ</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相互作用进入热平衡；</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在参与逆衰变前与</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右手</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τ</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相互作用，        </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被分解为</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τ</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分量以及</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e</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latin typeface="Times New Roman" panose="02020603050405020304" pitchFamily="18" charset="0"/>
                <a:ea typeface="微软雅黑" panose="020B0503020204020204" pitchFamily="34" charset="-122"/>
                <a:cs typeface="Times New Roman" panose="02020603050405020304" pitchFamily="18" charset="0"/>
              </a:rPr>
              <a:t>μ</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分量的相干叠加态</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e</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μ</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e</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μ</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分量中的</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不对称受到各自的冲刷效应</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三味道</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情形：当</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&lt;10</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9</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y</a:t>
            </a:r>
            <a:r>
              <a:rPr lang="el-GR" altLang="zh-CN" sz="2000" b="1" baseline="-25000" dirty="0">
                <a:latin typeface="Cambria Math" panose="02040503050406030204" pitchFamily="18" charset="0"/>
                <a:ea typeface="Cambria Math" panose="02040503050406030204" pitchFamily="18" charset="0"/>
                <a:cs typeface="Times New Roman" panose="02020603050405020304" pitchFamily="18" charset="0"/>
              </a:rPr>
              <a:t>μ</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作用将</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分解为</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e</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μ</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τ</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分量</a:t>
            </a:r>
            <a:endParaRPr lang="en-US" altLang="zh-CN" sz="2000" b="1" u="sng"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e</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μ</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分量中的</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不对称受到各自的冲刷效应</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9" name="直接连接符 8">
            <a:extLst>
              <a:ext uri="{FF2B5EF4-FFF2-40B4-BE49-F238E27FC236}">
                <a16:creationId xmlns:a16="http://schemas.microsoft.com/office/drawing/2014/main" id="{10C663F0-7C52-4D88-9CA2-A7AE409E6DF6}"/>
              </a:ext>
            </a:extLst>
          </p:cNvPr>
          <p:cNvCxnSpPr/>
          <p:nvPr/>
        </p:nvCxnSpPr>
        <p:spPr>
          <a:xfrm>
            <a:off x="-2663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7" y="6492875"/>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16</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D08BFFE6-D724-3631-B56E-84A6FDA9527E}"/>
              </a:ext>
            </a:extLst>
          </p:cNvPr>
          <p:cNvSpPr txBox="1"/>
          <p:nvPr/>
        </p:nvSpPr>
        <p:spPr>
          <a:xfrm>
            <a:off x="5199789" y="24803"/>
            <a:ext cx="162653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味道效应</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26AC3BF7-555D-D400-66FB-0BF947C94B8E}"/>
              </a:ext>
            </a:extLst>
          </p:cNvPr>
          <p:cNvPicPr>
            <a:picLocks noChangeAspect="1"/>
          </p:cNvPicPr>
          <p:nvPr/>
        </p:nvPicPr>
        <p:blipFill>
          <a:blip r:embed="rId3"/>
          <a:stretch>
            <a:fillRect/>
          </a:stretch>
        </p:blipFill>
        <p:spPr>
          <a:xfrm>
            <a:off x="2463944" y="4451783"/>
            <a:ext cx="2532929" cy="409616"/>
          </a:xfrm>
          <a:prstGeom prst="rect">
            <a:avLst/>
          </a:prstGeom>
          <a:ln w="25400">
            <a:solidFill>
              <a:srgbClr val="C00000"/>
            </a:solidFill>
          </a:ln>
        </p:spPr>
      </p:pic>
      <p:pic>
        <p:nvPicPr>
          <p:cNvPr id="15" name="图片 14">
            <a:extLst>
              <a:ext uri="{FF2B5EF4-FFF2-40B4-BE49-F238E27FC236}">
                <a16:creationId xmlns:a16="http://schemas.microsoft.com/office/drawing/2014/main" id="{A22CD644-75FD-6659-6BE7-8AB03DEC9D3D}"/>
              </a:ext>
            </a:extLst>
          </p:cNvPr>
          <p:cNvPicPr>
            <a:picLocks noChangeAspect="1"/>
          </p:cNvPicPr>
          <p:nvPr/>
        </p:nvPicPr>
        <p:blipFill>
          <a:blip r:embed="rId4"/>
          <a:stretch>
            <a:fillRect/>
          </a:stretch>
        </p:blipFill>
        <p:spPr>
          <a:xfrm>
            <a:off x="2463944" y="6306973"/>
            <a:ext cx="3070716" cy="331092"/>
          </a:xfrm>
          <a:prstGeom prst="rect">
            <a:avLst/>
          </a:prstGeom>
          <a:ln w="25400">
            <a:solidFill>
              <a:srgbClr val="C00000"/>
            </a:solidFill>
          </a:ln>
        </p:spPr>
      </p:pic>
      <p:pic>
        <p:nvPicPr>
          <p:cNvPr id="4" name="图片 3">
            <a:extLst>
              <a:ext uri="{FF2B5EF4-FFF2-40B4-BE49-F238E27FC236}">
                <a16:creationId xmlns:a16="http://schemas.microsoft.com/office/drawing/2014/main" id="{A2AFF158-90A8-F4D4-4363-05829B48A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7683" y="3386570"/>
            <a:ext cx="2559573" cy="2652204"/>
          </a:xfrm>
          <a:prstGeom prst="rect">
            <a:avLst/>
          </a:prstGeom>
        </p:spPr>
      </p:pic>
      <p:sp>
        <p:nvSpPr>
          <p:cNvPr id="5" name="文本框 4">
            <a:extLst>
              <a:ext uri="{FF2B5EF4-FFF2-40B4-BE49-F238E27FC236}">
                <a16:creationId xmlns:a16="http://schemas.microsoft.com/office/drawing/2014/main" id="{E5D7ECC8-5AD4-5D14-7DDD-5FA08BEE2B0A}"/>
              </a:ext>
            </a:extLst>
          </p:cNvPr>
          <p:cNvSpPr txBox="1"/>
          <p:nvPr/>
        </p:nvSpPr>
        <p:spPr>
          <a:xfrm>
            <a:off x="9327469" y="3642606"/>
            <a:ext cx="1042499" cy="505523"/>
          </a:xfrm>
          <a:prstGeom prst="rect">
            <a:avLst/>
          </a:prstGeom>
          <a:noFill/>
        </p:spPr>
        <p:txBody>
          <a:bodyPr wrap="square">
            <a:spAutoFit/>
          </a:bodyPr>
          <a:lstStyle/>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单味道</a:t>
            </a:r>
            <a:endParaRPr lang="zh-CN" altLang="en-US" sz="2000" dirty="0"/>
          </a:p>
        </p:txBody>
      </p:sp>
      <p:sp>
        <p:nvSpPr>
          <p:cNvPr id="6" name="文本框 5">
            <a:extLst>
              <a:ext uri="{FF2B5EF4-FFF2-40B4-BE49-F238E27FC236}">
                <a16:creationId xmlns:a16="http://schemas.microsoft.com/office/drawing/2014/main" id="{BBD1BAAF-F8C9-22EB-A1C6-98166F87E1B4}"/>
              </a:ext>
            </a:extLst>
          </p:cNvPr>
          <p:cNvSpPr txBox="1"/>
          <p:nvPr/>
        </p:nvSpPr>
        <p:spPr>
          <a:xfrm>
            <a:off x="9327469" y="4495422"/>
            <a:ext cx="978026" cy="505523"/>
          </a:xfrm>
          <a:prstGeom prst="rect">
            <a:avLst/>
          </a:prstGeom>
          <a:noFill/>
        </p:spPr>
        <p:txBody>
          <a:bodyPr wrap="square">
            <a:spAutoFit/>
          </a:bodyPr>
          <a:lstStyle/>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两味道</a:t>
            </a:r>
            <a:endParaRPr lang="zh-CN" altLang="en-US" sz="2000" dirty="0"/>
          </a:p>
        </p:txBody>
      </p:sp>
      <p:sp>
        <p:nvSpPr>
          <p:cNvPr id="7" name="文本框 6">
            <a:extLst>
              <a:ext uri="{FF2B5EF4-FFF2-40B4-BE49-F238E27FC236}">
                <a16:creationId xmlns:a16="http://schemas.microsoft.com/office/drawing/2014/main" id="{02BDD0B8-A76D-83E9-776C-985B3A6ED517}"/>
              </a:ext>
            </a:extLst>
          </p:cNvPr>
          <p:cNvSpPr txBox="1"/>
          <p:nvPr/>
        </p:nvSpPr>
        <p:spPr>
          <a:xfrm>
            <a:off x="9337196" y="5355873"/>
            <a:ext cx="1042499" cy="505523"/>
          </a:xfrm>
          <a:prstGeom prst="rect">
            <a:avLst/>
          </a:prstGeom>
          <a:noFill/>
        </p:spPr>
        <p:txBody>
          <a:bodyPr wrap="square">
            <a:spAutoFit/>
          </a:bodyPr>
          <a:lstStyle/>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三味道</a:t>
            </a:r>
            <a:endParaRPr lang="zh-CN" altLang="en-US" sz="2000" dirty="0"/>
          </a:p>
        </p:txBody>
      </p:sp>
      <p:sp>
        <p:nvSpPr>
          <p:cNvPr id="12" name="文本框 11">
            <a:extLst>
              <a:ext uri="{FF2B5EF4-FFF2-40B4-BE49-F238E27FC236}">
                <a16:creationId xmlns:a16="http://schemas.microsoft.com/office/drawing/2014/main" id="{1335FDB2-677B-BCA5-0A49-4898D3EE43B9}"/>
              </a:ext>
            </a:extLst>
          </p:cNvPr>
          <p:cNvSpPr txBox="1"/>
          <p:nvPr/>
        </p:nvSpPr>
        <p:spPr>
          <a:xfrm>
            <a:off x="10859529" y="4495421"/>
            <a:ext cx="1256354" cy="505523"/>
          </a:xfrm>
          <a:prstGeom prst="rect">
            <a:avLst/>
          </a:prstGeom>
          <a:noFill/>
        </p:spPr>
        <p:txBody>
          <a:bodyPr wrap="square">
            <a:spAutoFit/>
          </a:bodyPr>
          <a:lstStyle/>
          <a:p>
            <a:pPr>
              <a:lnSpc>
                <a:spcPct val="15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密度矩阵</a:t>
            </a:r>
            <a:endParaRPr lang="zh-CN" altLang="en-US" sz="2000" dirty="0"/>
          </a:p>
        </p:txBody>
      </p:sp>
      <p:cxnSp>
        <p:nvCxnSpPr>
          <p:cNvPr id="13" name="直接箭头连接符 12">
            <a:extLst>
              <a:ext uri="{FF2B5EF4-FFF2-40B4-BE49-F238E27FC236}">
                <a16:creationId xmlns:a16="http://schemas.microsoft.com/office/drawing/2014/main" id="{51291163-14B4-B7F8-48DA-1830BF0E31A3}"/>
              </a:ext>
            </a:extLst>
          </p:cNvPr>
          <p:cNvCxnSpPr>
            <a:cxnSpLocks/>
          </p:cNvCxnSpPr>
          <p:nvPr/>
        </p:nvCxnSpPr>
        <p:spPr>
          <a:xfrm flipH="1" flipV="1">
            <a:off x="10496241" y="4445475"/>
            <a:ext cx="485437" cy="211116"/>
          </a:xfrm>
          <a:prstGeom prst="straightConnector1">
            <a:avLst/>
          </a:prstGeom>
          <a:ln w="3492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C8B0317D-9705-13E9-D365-38C7AF408B61}"/>
              </a:ext>
            </a:extLst>
          </p:cNvPr>
          <p:cNvCxnSpPr>
            <a:cxnSpLocks/>
          </p:cNvCxnSpPr>
          <p:nvPr/>
        </p:nvCxnSpPr>
        <p:spPr>
          <a:xfrm flipH="1">
            <a:off x="10490674" y="4952712"/>
            <a:ext cx="491004" cy="289412"/>
          </a:xfrm>
          <a:prstGeom prst="straightConnector1">
            <a:avLst/>
          </a:prstGeom>
          <a:ln w="3492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258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755471" y="53266"/>
            <a:ext cx="2681058" cy="523220"/>
          </a:xfrm>
          <a:prstGeom prst="rect">
            <a:avLst/>
          </a:prstGeom>
          <a:noFill/>
        </p:spPr>
        <p:txBody>
          <a:bodyPr wrap="square" rtlCol="0">
            <a:spAutoFit/>
          </a:bodyPr>
          <a:lstStyle/>
          <a:p>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味道效应的效果</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17</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B28ECA90-7BDB-4C82-A995-59823F921231}"/>
              </a:ext>
            </a:extLst>
          </p:cNvPr>
          <p:cNvSpPr txBox="1"/>
          <p:nvPr/>
        </p:nvSpPr>
        <p:spPr>
          <a:xfrm>
            <a:off x="680217" y="625627"/>
            <a:ext cx="10700955" cy="1845633"/>
          </a:xfrm>
          <a:prstGeom prst="rect">
            <a:avLst/>
          </a:prstGeom>
          <a:noFill/>
          <a:ln>
            <a:noFill/>
          </a:ln>
        </p:spPr>
        <p:txBody>
          <a:bodyPr wrap="square" rtlCol="0">
            <a:spAutoFit/>
          </a:bodyPr>
          <a:lstStyle/>
          <a:p>
            <a:pPr marL="342900" indent="-342900" algn="l">
              <a:lnSpc>
                <a:spcPct val="200000"/>
              </a:lnSpc>
              <a:buFont typeface="Wingdings" panose="05000000000000000000" pitchFamily="2" charset="2"/>
              <a:buChar char="l"/>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U</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在</a:t>
            </a:r>
            <a:r>
              <a:rPr lang="el-GR" altLang="zh-CN" sz="2000" b="1" dirty="0">
                <a:latin typeface="Times New Roman" panose="02020603050405020304" pitchFamily="18" charset="0"/>
                <a:ea typeface="微软雅黑" panose="020B0503020204020204" pitchFamily="34" charset="-122"/>
                <a:cs typeface="Times New Roman" panose="02020603050405020304" pitchFamily="18" charset="0"/>
              </a:rPr>
              <a:t>ε</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el-GR" altLang="zh-CN" sz="2000" b="1" baseline="-25000" dirty="0">
                <a:latin typeface="Cambria Math" panose="02040503050406030204" pitchFamily="18" charset="0"/>
                <a:ea typeface="Cambria Math" panose="02040503050406030204" pitchFamily="18" charset="0"/>
                <a:cs typeface="Times New Roman" panose="02020603050405020304" pitchFamily="18" charset="0"/>
              </a:rPr>
              <a:t>α</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的表达式中保留下来，为</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低能标</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相位与轻子生成建立联系</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提供了可能</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极端可能性：</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低能标</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相位为轻子生成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破坏唯一来源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Pascoli et al.,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/0611338  </a:t>
            </a: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此时</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ε</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=0</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，但</a:t>
            </a: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ε</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l-GR" altLang="zh-CN" sz="2000" b="1" baseline="-250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α</a:t>
            </a:r>
            <a:r>
              <a:rPr lang="en-US" altLang="zh-CN" sz="2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≠0</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mu-tau</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反射对称性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 review: Xing, Zhao, 1512.04207 </a:t>
            </a:r>
          </a:p>
        </p:txBody>
      </p:sp>
      <p:sp>
        <p:nvSpPr>
          <p:cNvPr id="29" name="文本框 28">
            <a:extLst>
              <a:ext uri="{FF2B5EF4-FFF2-40B4-BE49-F238E27FC236}">
                <a16:creationId xmlns:a16="http://schemas.microsoft.com/office/drawing/2014/main" id="{9085E65C-5F21-4E16-BDD9-F66F28D05DAB}"/>
              </a:ext>
            </a:extLst>
          </p:cNvPr>
          <p:cNvSpPr txBox="1"/>
          <p:nvPr/>
        </p:nvSpPr>
        <p:spPr>
          <a:xfrm>
            <a:off x="8347116" y="2520400"/>
            <a:ext cx="1551488" cy="614848"/>
          </a:xfrm>
          <a:prstGeom prst="rect">
            <a:avLst/>
          </a:prstGeom>
          <a:noFill/>
          <a:ln>
            <a:noFill/>
          </a:ln>
        </p:spPr>
        <p:txBody>
          <a:bodyPr wrap="square" rtlCol="0">
            <a:spAutoFit/>
          </a:bodyPr>
          <a:lstStyle/>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两味道情形</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C88A32CC-C20A-B46D-4893-A011A636AD3C}"/>
              </a:ext>
            </a:extLst>
          </p:cNvPr>
          <p:cNvPicPr>
            <a:picLocks noChangeAspect="1"/>
          </p:cNvPicPr>
          <p:nvPr/>
        </p:nvPicPr>
        <p:blipFill>
          <a:blip r:embed="rId3"/>
          <a:stretch>
            <a:fillRect/>
          </a:stretch>
        </p:blipFill>
        <p:spPr>
          <a:xfrm>
            <a:off x="8347116" y="3403999"/>
            <a:ext cx="2545786" cy="396278"/>
          </a:xfrm>
          <a:prstGeom prst="rect">
            <a:avLst/>
          </a:prstGeom>
          <a:ln w="25400">
            <a:solidFill>
              <a:srgbClr val="C00000"/>
            </a:solidFill>
          </a:ln>
        </p:spPr>
      </p:pic>
      <p:pic>
        <p:nvPicPr>
          <p:cNvPr id="8" name="图片 7">
            <a:extLst>
              <a:ext uri="{FF2B5EF4-FFF2-40B4-BE49-F238E27FC236}">
                <a16:creationId xmlns:a16="http://schemas.microsoft.com/office/drawing/2014/main" id="{6490B216-081B-BE76-EC2C-03081140221C}"/>
              </a:ext>
            </a:extLst>
          </p:cNvPr>
          <p:cNvPicPr>
            <a:picLocks noChangeAspect="1"/>
          </p:cNvPicPr>
          <p:nvPr/>
        </p:nvPicPr>
        <p:blipFill>
          <a:blip r:embed="rId4"/>
          <a:stretch>
            <a:fillRect/>
          </a:stretch>
        </p:blipFill>
        <p:spPr>
          <a:xfrm>
            <a:off x="1034261" y="2641567"/>
            <a:ext cx="6929929" cy="1255339"/>
          </a:xfrm>
          <a:prstGeom prst="rect">
            <a:avLst/>
          </a:prstGeom>
          <a:ln w="25400">
            <a:solidFill>
              <a:srgbClr val="C00000"/>
            </a:solidFill>
          </a:ln>
        </p:spPr>
      </p:pic>
      <p:pic>
        <p:nvPicPr>
          <p:cNvPr id="15" name="图片 14">
            <a:extLst>
              <a:ext uri="{FF2B5EF4-FFF2-40B4-BE49-F238E27FC236}">
                <a16:creationId xmlns:a16="http://schemas.microsoft.com/office/drawing/2014/main" id="{7FCB2AB7-9313-E714-3CAF-9DA106932701}"/>
              </a:ext>
            </a:extLst>
          </p:cNvPr>
          <p:cNvPicPr>
            <a:picLocks noChangeAspect="1"/>
          </p:cNvPicPr>
          <p:nvPr/>
        </p:nvPicPr>
        <p:blipFill>
          <a:blip r:embed="rId5"/>
          <a:stretch>
            <a:fillRect/>
          </a:stretch>
        </p:blipFill>
        <p:spPr>
          <a:xfrm>
            <a:off x="3808795" y="4165657"/>
            <a:ext cx="5329005" cy="2584145"/>
          </a:xfrm>
          <a:prstGeom prst="rect">
            <a:avLst/>
          </a:prstGeom>
        </p:spPr>
      </p:pic>
      <p:sp>
        <p:nvSpPr>
          <p:cNvPr id="16" name="文本框 15">
            <a:extLst>
              <a:ext uri="{FF2B5EF4-FFF2-40B4-BE49-F238E27FC236}">
                <a16:creationId xmlns:a16="http://schemas.microsoft.com/office/drawing/2014/main" id="{023B81CA-9BB3-F514-998C-B15119CEB991}"/>
              </a:ext>
            </a:extLst>
          </p:cNvPr>
          <p:cNvSpPr txBox="1"/>
          <p:nvPr/>
        </p:nvSpPr>
        <p:spPr>
          <a:xfrm>
            <a:off x="680491" y="4486767"/>
            <a:ext cx="3128304" cy="1745606"/>
          </a:xfrm>
          <a:prstGeom prst="rect">
            <a:avLst/>
          </a:prstGeom>
          <a:noFill/>
          <a:ln>
            <a:noFill/>
          </a:ln>
        </p:spPr>
        <p:txBody>
          <a:bodyPr wrap="square" rtlCol="0">
            <a:spAutoFit/>
          </a:bodyPr>
          <a:lstStyle/>
          <a:p>
            <a:pPr marL="342900" indent="-342900" algn="l">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由于新的</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破坏来源，</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的下限得到放松</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en-US" altLang="zh-CN" sz="1600" b="0" i="0" u="none" strike="noStrike" baseline="0" dirty="0">
                <a:latin typeface="Times New Roman" panose="02020603050405020304" pitchFamily="18" charset="0"/>
                <a:cs typeface="Times New Roman" panose="02020603050405020304" pitchFamily="18" charset="0"/>
              </a:rPr>
              <a:t>      Blanchet,</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Bari, 0807.0743</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文本框 17">
            <a:extLst>
              <a:ext uri="{FF2B5EF4-FFF2-40B4-BE49-F238E27FC236}">
                <a16:creationId xmlns:a16="http://schemas.microsoft.com/office/drawing/2014/main" id="{CFEE4D98-D35E-A16B-0D3A-2A48F4B2551D}"/>
              </a:ext>
            </a:extLst>
          </p:cNvPr>
          <p:cNvSpPr txBox="1"/>
          <p:nvPr/>
        </p:nvSpPr>
        <p:spPr>
          <a:xfrm>
            <a:off x="9311967" y="4678539"/>
            <a:ext cx="2069205" cy="1230401"/>
          </a:xfrm>
          <a:prstGeom prst="rect">
            <a:avLst/>
          </a:prstGeom>
          <a:noFill/>
          <a:ln>
            <a:noFill/>
          </a:ln>
        </p:spPr>
        <p:txBody>
          <a:bodyPr wrap="square" rtlCol="0">
            <a:spAutoFit/>
          </a:bodyPr>
          <a:lstStyle/>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绿：无味道效应</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红：有味道效应</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4737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6D9ADC1-3DE9-DDC2-7A57-12B7B0C335D2}"/>
              </a:ext>
            </a:extLst>
          </p:cNvPr>
          <p:cNvPicPr>
            <a:picLocks noChangeAspect="1"/>
          </p:cNvPicPr>
          <p:nvPr/>
        </p:nvPicPr>
        <p:blipFill>
          <a:blip r:embed="rId3"/>
          <a:stretch>
            <a:fillRect/>
          </a:stretch>
        </p:blipFill>
        <p:spPr>
          <a:xfrm>
            <a:off x="8136045" y="2671715"/>
            <a:ext cx="2114370" cy="1960598"/>
          </a:xfrm>
          <a:prstGeom prst="rect">
            <a:avLst/>
          </a:prstGeom>
        </p:spPr>
      </p:pic>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5261498" y="23854"/>
            <a:ext cx="1669003" cy="523220"/>
          </a:xfrm>
          <a:prstGeom prst="rect">
            <a:avLst/>
          </a:prstGeom>
          <a:noFill/>
        </p:spPr>
        <p:txBody>
          <a:bodyPr wrap="square" rtlCol="0">
            <a:spAutoFit/>
          </a:bodyPr>
          <a:lstStyle/>
          <a:p>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8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的贡献</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18</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B28ECA90-7BDB-4C82-A995-59823F921231}"/>
              </a:ext>
            </a:extLst>
          </p:cNvPr>
          <p:cNvSpPr txBox="1"/>
          <p:nvPr/>
        </p:nvSpPr>
        <p:spPr>
          <a:xfrm>
            <a:off x="866648" y="638691"/>
            <a:ext cx="10771977" cy="5831661"/>
          </a:xfrm>
          <a:prstGeom prst="rect">
            <a:avLst/>
          </a:prstGeom>
          <a:noFill/>
          <a:ln>
            <a:noFill/>
          </a:ln>
        </p:spPr>
        <p:txBody>
          <a:bodyPr wrap="square" rtlCol="0">
            <a:spAutoFit/>
          </a:bodyPr>
          <a:lstStyle/>
          <a:p>
            <a:pPr algn="l">
              <a:lnSpc>
                <a:spcPct val="200000"/>
              </a:lnSpc>
            </a:pPr>
            <a:r>
              <a:rPr lang="zh-CN" altLang="en-US"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很多情况下</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衰变产生的</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部分</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轻子不对称可以逃脱</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的冲刷</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，甚至占主导</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脱耦</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的情形：</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Yukawa</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耦合太弱 </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&lt;&lt;1</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，自身产生的轻子不对称小</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N</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冲刷作用弱</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衰变产生的轻子不对称可以幸存下来</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150000"/>
              </a:lnSpc>
            </a:pPr>
            <a:r>
              <a:rPr lang="en-US" altLang="zh-CN"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Bari,  hep-</a:t>
            </a:r>
            <a:r>
              <a:rPr lang="en-US" altLang="zh-CN" sz="16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/0502082; Vives, hep-</a:t>
            </a:r>
            <a:r>
              <a:rPr lang="en-US" altLang="zh-CN" sz="1600" dirty="0" err="1">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/0512160</a:t>
            </a:r>
          </a:p>
          <a:p>
            <a:pPr marL="342900" indent="-342900">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强耦合</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情形：</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在味道空间</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正交的部分不被冲刷</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Strumia</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/0608347; Engelhard,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/0612187</a:t>
            </a:r>
          </a:p>
          <a:p>
            <a:pPr marL="285750" indent="-285750">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考虑味道效应：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的冲刷作用在某个味道方向可能较弱</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P(</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&lt;0.1</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≈0.1% vs P(</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1e</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&lt;1</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≈26% &amp; P(</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el-GR"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μ</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K</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el-GR"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τ </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&lt;1</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≈7% </a:t>
            </a: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it-IT" altLang="zh-CN" sz="1600" b="0" i="0" u="none" strike="noStrike" baseline="0" dirty="0">
                <a:latin typeface="Times New Roman" panose="02020603050405020304" pitchFamily="18" charset="0"/>
                <a:cs typeface="Times New Roman" panose="02020603050405020304" pitchFamily="18" charset="0"/>
              </a:rPr>
              <a:t>Bari, Fiorentin, Samanta, 1812.07720</a:t>
            </a: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结论：除非重加热温度低于</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的冲刷作用在所有味道方向都显著，</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的贡献一般不可忽略</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6638FCDE-94BA-A2AF-12E6-5B26894EA6B9}"/>
              </a:ext>
            </a:extLst>
          </p:cNvPr>
          <p:cNvPicPr>
            <a:picLocks noChangeAspect="1"/>
          </p:cNvPicPr>
          <p:nvPr/>
        </p:nvPicPr>
        <p:blipFill>
          <a:blip r:embed="rId4"/>
          <a:stretch>
            <a:fillRect/>
          </a:stretch>
        </p:blipFill>
        <p:spPr>
          <a:xfrm>
            <a:off x="8773430" y="4154873"/>
            <a:ext cx="3202547" cy="277316"/>
          </a:xfrm>
          <a:prstGeom prst="rect">
            <a:avLst/>
          </a:prstGeom>
          <a:ln w="25400">
            <a:solidFill>
              <a:srgbClr val="C00000"/>
            </a:solidFill>
          </a:ln>
        </p:spPr>
      </p:pic>
    </p:spTree>
    <p:extLst>
      <p:ext uri="{BB962C8B-B14F-4D97-AF65-F5344CB8AC3E}">
        <p14:creationId xmlns:p14="http://schemas.microsoft.com/office/powerpoint/2010/main" val="400495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911256" y="22164"/>
            <a:ext cx="2369487" cy="523220"/>
          </a:xfrm>
          <a:prstGeom prst="rect">
            <a:avLst/>
          </a:prstGeom>
          <a:noFill/>
        </p:spPr>
        <p:txBody>
          <a:bodyPr wrap="square" rtlCol="0">
            <a:spAutoFit/>
          </a:bodyPr>
          <a:lstStyle/>
          <a:p>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其它重要过程</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19</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28ECA90-7BDB-4C82-A995-59823F921231}"/>
                  </a:ext>
                </a:extLst>
              </p:cNvPr>
              <p:cNvSpPr txBox="1"/>
              <p:nvPr/>
            </p:nvSpPr>
            <p:spPr>
              <a:xfrm>
                <a:off x="529296" y="593805"/>
                <a:ext cx="4681896" cy="614527"/>
              </a:xfrm>
              <a:prstGeom prst="rect">
                <a:avLst/>
              </a:prstGeom>
              <a:noFill/>
              <a:ln>
                <a:noFill/>
              </a:ln>
            </p:spPr>
            <p:txBody>
              <a:bodyPr wrap="square" rtlCol="0">
                <a:spAutoFit/>
              </a:bodyPr>
              <a:lstStyle/>
              <a:p>
                <a:pPr marL="342900" indent="-342900">
                  <a:lnSpc>
                    <a:spcPct val="200000"/>
                  </a:lnSpc>
                  <a:buFont typeface="Wingdings" panose="05000000000000000000" pitchFamily="2" charset="2"/>
                  <a:buChar char="l"/>
                </a:pP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Δ</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L=1</a:t>
                </a:r>
                <a:r>
                  <a:rPr lang="zh-CN" altLang="en-US" sz="20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散射</a:t>
                </a:r>
                <a:r>
                  <a:rPr lang="zh-CN" altLang="en-US"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过程：</a:t>
                </a:r>
                <a14:m>
                  <m:oMath xmlns:m="http://schemas.openxmlformats.org/officeDocument/2006/math">
                    <m:r>
                      <a:rPr lang="en-US" altLang="zh-CN" sz="20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𝑁</m:t>
                    </m:r>
                    <m:acc>
                      <m:accPr>
                        <m:chr m:val="̅"/>
                        <m:ctrlP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𝐿</m:t>
                        </m:r>
                      </m:e>
                    </m:acc>
                    <m: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14:m>
                  <m:oMath xmlns:m="http://schemas.openxmlformats.org/officeDocument/2006/math">
                    <m:r>
                      <a:rPr lang="en-US" altLang="zh-CN" sz="20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𝑈</m:t>
                    </m:r>
                    <m:r>
                      <a:rPr lang="en-US" altLang="zh-CN" sz="20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𝑄</m:t>
                    </m:r>
                    <m:r>
                      <a:rPr lang="en-US" altLang="zh-CN" sz="20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0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𝑁</m:t>
                    </m:r>
                    <m:acc>
                      <m:accPr>
                        <m:chr m:val="̅"/>
                        <m:ctrlP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𝐿</m:t>
                        </m:r>
                      </m:e>
                    </m:acc>
                    <m:r>
                      <a:rPr lang="en-US" altLang="zh-CN" sz="20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0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14:m>
                  <m:oMath xmlns:m="http://schemas.openxmlformats.org/officeDocument/2006/math">
                    <m:r>
                      <a:rPr lang="en-US" altLang="zh-CN" sz="20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𝐻</m:t>
                    </m:r>
                    <m:r>
                      <a:rPr lang="en-US" altLang="zh-CN" sz="20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oMath>
                </a14:m>
                <a:r>
                  <a:rPr lang="en-US" altLang="zh-CN" sz="2000" i="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p>
            </p:txBody>
          </p:sp>
        </mc:Choice>
        <mc:Fallback xmlns="">
          <p:sp>
            <p:nvSpPr>
              <p:cNvPr id="13" name="文本框 12">
                <a:extLst>
                  <a:ext uri="{FF2B5EF4-FFF2-40B4-BE49-F238E27FC236}">
                    <a16:creationId xmlns:a16="http://schemas.microsoft.com/office/drawing/2014/main" id="{B28ECA90-7BDB-4C82-A995-59823F921231}"/>
                  </a:ext>
                </a:extLst>
              </p:cNvPr>
              <p:cNvSpPr txBox="1">
                <a:spLocks noRot="1" noChangeAspect="1" noMove="1" noResize="1" noEditPoints="1" noAdjustHandles="1" noChangeArrowheads="1" noChangeShapeType="1" noTextEdit="1"/>
              </p:cNvSpPr>
              <p:nvPr/>
            </p:nvSpPr>
            <p:spPr>
              <a:xfrm>
                <a:off x="529296" y="593805"/>
                <a:ext cx="4681896" cy="614527"/>
              </a:xfrm>
              <a:prstGeom prst="rect">
                <a:avLst/>
              </a:prstGeom>
              <a:blipFill>
                <a:blip r:embed="rId3"/>
                <a:stretch>
                  <a:fillRect l="-1172" b="-16832"/>
                </a:stretch>
              </a:blipFill>
              <a:ln>
                <a:noFill/>
              </a:ln>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93E1ED5C-4B62-D208-8AA5-2B39099EDC35}"/>
              </a:ext>
            </a:extLst>
          </p:cNvPr>
          <p:cNvSpPr txBox="1"/>
          <p:nvPr/>
        </p:nvSpPr>
        <p:spPr>
          <a:xfrm>
            <a:off x="529296" y="5081095"/>
            <a:ext cx="4257471" cy="1740861"/>
          </a:xfrm>
          <a:prstGeom prst="rect">
            <a:avLst/>
          </a:prstGeom>
          <a:noFill/>
          <a:ln>
            <a:noFill/>
          </a:ln>
        </p:spPr>
        <p:txBody>
          <a:bodyPr wrap="square" rtlCol="0">
            <a:spAutoFit/>
          </a:bodyPr>
          <a:lstStyle/>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强冲刷</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：不依赖</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T&gt;M</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时的动力学</a:t>
            </a:r>
            <a:endPar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弱冲刷</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：结果依赖</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T&gt;M</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的动力学</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Nardi</a:t>
            </a:r>
            <a:r>
              <a:rPr lang="en-US" altLang="zh-CN" sz="1600" dirty="0">
                <a:latin typeface="Times New Roman" panose="02020603050405020304" pitchFamily="18" charset="0"/>
                <a:cs typeface="Times New Roman" panose="02020603050405020304" pitchFamily="18" charset="0"/>
              </a:rPr>
              <a:t>, Racker, </a:t>
            </a:r>
            <a:r>
              <a:rPr lang="en-US" altLang="zh-CN" sz="1600" dirty="0" err="1">
                <a:latin typeface="Times New Roman" panose="02020603050405020304" pitchFamily="18" charset="0"/>
                <a:cs typeface="Times New Roman" panose="02020603050405020304" pitchFamily="18" charset="0"/>
              </a:rPr>
              <a:t>Roulet</a:t>
            </a:r>
            <a:r>
              <a:rPr lang="en-US" altLang="zh-CN" sz="1600" dirty="0">
                <a:latin typeface="Times New Roman" panose="02020603050405020304" pitchFamily="18" charset="0"/>
                <a:cs typeface="Times New Roman" panose="02020603050405020304" pitchFamily="18" charset="0"/>
              </a:rPr>
              <a:t>, 0707.0378</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14">
            <a:extLst>
              <a:ext uri="{FF2B5EF4-FFF2-40B4-BE49-F238E27FC236}">
                <a16:creationId xmlns:a16="http://schemas.microsoft.com/office/drawing/2014/main" id="{5D9F36FE-ECF8-D870-7846-FCFB72213585}"/>
              </a:ext>
            </a:extLst>
          </p:cNvPr>
          <p:cNvPicPr>
            <a:picLocks noChangeAspect="1"/>
          </p:cNvPicPr>
          <p:nvPr/>
        </p:nvPicPr>
        <p:blipFill>
          <a:blip r:embed="rId4"/>
          <a:stretch>
            <a:fillRect/>
          </a:stretch>
        </p:blipFill>
        <p:spPr>
          <a:xfrm>
            <a:off x="5379868" y="2508497"/>
            <a:ext cx="6345099" cy="3838243"/>
          </a:xfrm>
          <a:prstGeom prst="rect">
            <a:avLst/>
          </a:prstGeom>
          <a:ln w="25400">
            <a:solidFill>
              <a:srgbClr val="C00000"/>
            </a:solidFill>
          </a:ln>
        </p:spPr>
      </p:pic>
      <p:grpSp>
        <p:nvGrpSpPr>
          <p:cNvPr id="20" name="组合 19">
            <a:extLst>
              <a:ext uri="{FF2B5EF4-FFF2-40B4-BE49-F238E27FC236}">
                <a16:creationId xmlns:a16="http://schemas.microsoft.com/office/drawing/2014/main" id="{CA67F8E8-D432-460B-314E-A2EC06CFDC40}"/>
              </a:ext>
            </a:extLst>
          </p:cNvPr>
          <p:cNvGrpSpPr/>
          <p:nvPr/>
        </p:nvGrpSpPr>
        <p:grpSpPr>
          <a:xfrm>
            <a:off x="609194" y="2396823"/>
            <a:ext cx="3909539" cy="2885390"/>
            <a:chOff x="866648" y="1935184"/>
            <a:chExt cx="3689828" cy="2766376"/>
          </a:xfrm>
        </p:grpSpPr>
        <p:grpSp>
          <p:nvGrpSpPr>
            <p:cNvPr id="12" name="组合 11">
              <a:extLst>
                <a:ext uri="{FF2B5EF4-FFF2-40B4-BE49-F238E27FC236}">
                  <a16:creationId xmlns:a16="http://schemas.microsoft.com/office/drawing/2014/main" id="{42B3CF84-70A1-A760-982D-B789EBD66157}"/>
                </a:ext>
              </a:extLst>
            </p:cNvPr>
            <p:cNvGrpSpPr/>
            <p:nvPr/>
          </p:nvGrpSpPr>
          <p:grpSpPr>
            <a:xfrm>
              <a:off x="866648" y="1935184"/>
              <a:ext cx="3689828" cy="2766376"/>
              <a:chOff x="3672958" y="1466841"/>
              <a:chExt cx="3689828" cy="2766376"/>
            </a:xfrm>
          </p:grpSpPr>
          <p:pic>
            <p:nvPicPr>
              <p:cNvPr id="5" name="图片 4">
                <a:extLst>
                  <a:ext uri="{FF2B5EF4-FFF2-40B4-BE49-F238E27FC236}">
                    <a16:creationId xmlns:a16="http://schemas.microsoft.com/office/drawing/2014/main" id="{DD32F674-8E40-05EF-5F9C-FB34877BB7FE}"/>
                  </a:ext>
                </a:extLst>
              </p:cNvPr>
              <p:cNvPicPr>
                <a:picLocks noChangeAspect="1"/>
              </p:cNvPicPr>
              <p:nvPr/>
            </p:nvPicPr>
            <p:blipFill>
              <a:blip r:embed="rId5"/>
              <a:stretch>
                <a:fillRect/>
              </a:stretch>
            </p:blipFill>
            <p:spPr>
              <a:xfrm>
                <a:off x="3672958" y="1466841"/>
                <a:ext cx="3689828" cy="2766376"/>
              </a:xfrm>
              <a:prstGeom prst="rect">
                <a:avLst/>
              </a:prstGeom>
            </p:spPr>
          </p:pic>
          <p:sp>
            <p:nvSpPr>
              <p:cNvPr id="7" name="文本框 6">
                <a:extLst>
                  <a:ext uri="{FF2B5EF4-FFF2-40B4-BE49-F238E27FC236}">
                    <a16:creationId xmlns:a16="http://schemas.microsoft.com/office/drawing/2014/main" id="{E8541DC4-8CE7-714B-35EB-D273D34F3B9E}"/>
                  </a:ext>
                </a:extLst>
              </p:cNvPr>
              <p:cNvSpPr txBox="1"/>
              <p:nvPr/>
            </p:nvSpPr>
            <p:spPr>
              <a:xfrm>
                <a:off x="3999052" y="3495196"/>
                <a:ext cx="3037639" cy="338554"/>
              </a:xfrm>
              <a:prstGeom prst="rect">
                <a:avLst/>
              </a:prstGeom>
              <a:noFill/>
            </p:spPr>
            <p:txBody>
              <a:bodyPr wrap="square">
                <a:spAutoFit/>
              </a:bodyPr>
              <a:lstStyle/>
              <a:p>
                <a:pPr algn="l"/>
                <a:r>
                  <a:rPr lang="de-DE" altLang="zh-CN" sz="1600" b="0" i="0" u="none" strike="noStrike" baseline="0" dirty="0">
                    <a:latin typeface="Times New Roman" panose="02020603050405020304" pitchFamily="18" charset="0"/>
                    <a:cs typeface="Times New Roman" panose="02020603050405020304" pitchFamily="18" charset="0"/>
                  </a:rPr>
                  <a:t>Buchmuller et al.</a:t>
                </a:r>
                <a:r>
                  <a:rPr lang="en-US" altLang="zh-CN" sz="1600" dirty="0">
                    <a:latin typeface="Times New Roman" panose="02020603050405020304" pitchFamily="18" charset="0"/>
                    <a:cs typeface="Times New Roman" panose="02020603050405020304" pitchFamily="18" charset="0"/>
                  </a:rPr>
                  <a:t>, </a:t>
                </a:r>
                <a:r>
                  <a:rPr lang="en-US" altLang="zh-CN" sz="1600" b="0" i="0" u="none" strike="noStrike" baseline="0" dirty="0">
                    <a:latin typeface="Times New Roman" panose="02020603050405020304" pitchFamily="18" charset="0"/>
                    <a:cs typeface="Times New Roman" panose="02020603050405020304" pitchFamily="18" charset="0"/>
                  </a:rPr>
                  <a:t>hep-</a:t>
                </a:r>
                <a:r>
                  <a:rPr lang="en-US" altLang="zh-CN" sz="1600" b="0" i="0" u="none" strike="noStrike" baseline="0" dirty="0" err="1">
                    <a:latin typeface="Times New Roman" panose="02020603050405020304" pitchFamily="18" charset="0"/>
                    <a:cs typeface="Times New Roman" panose="02020603050405020304" pitchFamily="18" charset="0"/>
                  </a:rPr>
                  <a:t>ph</a:t>
                </a:r>
                <a:r>
                  <a:rPr lang="en-US" altLang="zh-CN" sz="1600" b="0" i="0" u="none" strike="noStrike" baseline="0" dirty="0">
                    <a:latin typeface="Times New Roman" panose="02020603050405020304" pitchFamily="18" charset="0"/>
                    <a:cs typeface="Times New Roman" panose="02020603050405020304" pitchFamily="18" charset="0"/>
                  </a:rPr>
                  <a:t>/0205349</a:t>
                </a:r>
                <a:r>
                  <a:rPr lang="zh-CN" altLang="en-US" sz="1600" dirty="0">
                    <a:latin typeface="Times New Roman" panose="02020603050405020304" pitchFamily="18" charset="0"/>
                    <a:cs typeface="Times New Roman" panose="02020603050405020304" pitchFamily="18" charset="0"/>
                  </a:rPr>
                  <a:t> </a:t>
                </a:r>
              </a:p>
            </p:txBody>
          </p:sp>
        </p:grpSp>
        <p:sp>
          <p:nvSpPr>
            <p:cNvPr id="17" name="文本框 16">
              <a:extLst>
                <a:ext uri="{FF2B5EF4-FFF2-40B4-BE49-F238E27FC236}">
                  <a16:creationId xmlns:a16="http://schemas.microsoft.com/office/drawing/2014/main" id="{1CFEA7E8-F463-9949-BABD-ED2E51EB7E82}"/>
                </a:ext>
              </a:extLst>
            </p:cNvPr>
            <p:cNvSpPr txBox="1"/>
            <p:nvPr/>
          </p:nvSpPr>
          <p:spPr>
            <a:xfrm>
              <a:off x="1262405" y="2855916"/>
              <a:ext cx="1608890" cy="369332"/>
            </a:xfrm>
            <a:prstGeom prst="rect">
              <a:avLst/>
            </a:prstGeom>
            <a:noFill/>
          </p:spPr>
          <p:txBody>
            <a:bodyPr wrap="square">
              <a:spAutoFit/>
            </a:bodyPr>
            <a:lstStyle/>
            <a:p>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T&gt;M</a:t>
              </a: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1800" b="1" dirty="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1800" b="1" baseline="-25000" dirty="0">
                  <a:latin typeface="Times New Roman" panose="02020603050405020304" pitchFamily="18" charset="0"/>
                  <a:ea typeface="微软雅黑" panose="020B0503020204020204" pitchFamily="34" charset="-122"/>
                  <a:cs typeface="Times New Roman" panose="02020603050405020304" pitchFamily="18" charset="0"/>
                </a:rPr>
                <a:t>s </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&gt;</a:t>
              </a:r>
              <a:r>
                <a:rPr lang="el-GR" altLang="zh-CN" sz="1800" b="1" dirty="0">
                  <a:latin typeface="Times New Roman" panose="02020603050405020304" pitchFamily="18" charset="0"/>
                  <a:ea typeface="微软雅黑" panose="020B0503020204020204" pitchFamily="34" charset="-122"/>
                  <a:cs typeface="Times New Roman" panose="02020603050405020304" pitchFamily="18" charset="0"/>
                </a:rPr>
                <a:t> Γ</a:t>
              </a:r>
              <a:r>
                <a:rPr lang="en-US" altLang="zh-CN" sz="1800" b="1" baseline="-25000" dirty="0">
                  <a:latin typeface="Times New Roman" panose="02020603050405020304" pitchFamily="18" charset="0"/>
                  <a:ea typeface="微软雅黑" panose="020B0503020204020204" pitchFamily="34" charset="-122"/>
                  <a:cs typeface="Times New Roman" panose="02020603050405020304" pitchFamily="18" charset="0"/>
                </a:rPr>
                <a:t>D</a:t>
              </a:r>
              <a:endParaRPr lang="zh-CN" altLang="en-US" dirty="0"/>
            </a:p>
          </p:txBody>
        </p:sp>
        <p:sp>
          <p:nvSpPr>
            <p:cNvPr id="19" name="文本框 18">
              <a:extLst>
                <a:ext uri="{FF2B5EF4-FFF2-40B4-BE49-F238E27FC236}">
                  <a16:creationId xmlns:a16="http://schemas.microsoft.com/office/drawing/2014/main" id="{80E38FB4-60C4-7EC8-23CF-52FCBD43BA31}"/>
                </a:ext>
              </a:extLst>
            </p:cNvPr>
            <p:cNvSpPr txBox="1"/>
            <p:nvPr/>
          </p:nvSpPr>
          <p:spPr>
            <a:xfrm>
              <a:off x="2647351" y="2042252"/>
              <a:ext cx="1839582" cy="562590"/>
            </a:xfrm>
            <a:prstGeom prst="rect">
              <a:avLst/>
            </a:prstGeom>
            <a:noFill/>
          </p:spPr>
          <p:txBody>
            <a:bodyPr wrap="square">
              <a:spAutoFit/>
            </a:bodyPr>
            <a:lstStyle/>
            <a:p>
              <a:pPr>
                <a:lnSpc>
                  <a:spcPct val="200000"/>
                </a:lnSpc>
              </a:pP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T&lt;M</a:t>
              </a: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rPr>
                <a:t>：</a:t>
              </a:r>
              <a:r>
                <a:rPr lang="el-GR" altLang="zh-CN" sz="1800" b="1" dirty="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1800" b="1" baseline="-25000" dirty="0">
                  <a:latin typeface="Times New Roman" panose="02020603050405020304" pitchFamily="18" charset="0"/>
                  <a:ea typeface="微软雅黑" panose="020B0503020204020204" pitchFamily="34" charset="-122"/>
                  <a:cs typeface="Times New Roman" panose="02020603050405020304" pitchFamily="18" charset="0"/>
                </a:rPr>
                <a:t>s </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&lt; </a:t>
              </a:r>
              <a:r>
                <a:rPr lang="el-GR" altLang="zh-CN" sz="1800" b="1" dirty="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1800" b="1" baseline="-25000" dirty="0">
                  <a:latin typeface="Times New Roman" panose="02020603050405020304" pitchFamily="18" charset="0"/>
                  <a:ea typeface="微软雅黑" panose="020B0503020204020204" pitchFamily="34" charset="-122"/>
                  <a:cs typeface="Times New Roman" panose="02020603050405020304" pitchFamily="18" charset="0"/>
                </a:rPr>
                <a:t>D</a:t>
              </a:r>
              <a:endPar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2" name="图片 21">
            <a:extLst>
              <a:ext uri="{FF2B5EF4-FFF2-40B4-BE49-F238E27FC236}">
                <a16:creationId xmlns:a16="http://schemas.microsoft.com/office/drawing/2014/main" id="{A9080A7C-A9C3-9311-4A0E-F3B1CCBBF72D}"/>
              </a:ext>
            </a:extLst>
          </p:cNvPr>
          <p:cNvPicPr>
            <a:picLocks noChangeAspect="1"/>
          </p:cNvPicPr>
          <p:nvPr/>
        </p:nvPicPr>
        <p:blipFill>
          <a:blip r:embed="rId6"/>
          <a:stretch>
            <a:fillRect/>
          </a:stretch>
        </p:blipFill>
        <p:spPr>
          <a:xfrm>
            <a:off x="609194" y="1300624"/>
            <a:ext cx="1713702" cy="931767"/>
          </a:xfrm>
          <a:prstGeom prst="rect">
            <a:avLst/>
          </a:prstGeom>
        </p:spPr>
      </p:pic>
      <p:pic>
        <p:nvPicPr>
          <p:cNvPr id="24" name="图片 23">
            <a:extLst>
              <a:ext uri="{FF2B5EF4-FFF2-40B4-BE49-F238E27FC236}">
                <a16:creationId xmlns:a16="http://schemas.microsoft.com/office/drawing/2014/main" id="{8EE6E051-C075-773E-405D-96B0C19F69D6}"/>
              </a:ext>
            </a:extLst>
          </p:cNvPr>
          <p:cNvPicPr>
            <a:picLocks noChangeAspect="1"/>
          </p:cNvPicPr>
          <p:nvPr/>
        </p:nvPicPr>
        <p:blipFill>
          <a:blip r:embed="rId7"/>
          <a:stretch>
            <a:fillRect/>
          </a:stretch>
        </p:blipFill>
        <p:spPr>
          <a:xfrm>
            <a:off x="2907413" y="1298471"/>
            <a:ext cx="1826803" cy="948151"/>
          </a:xfrm>
          <a:prstGeom prst="rect">
            <a:avLst/>
          </a:prstGeom>
        </p:spPr>
      </p:pic>
      <p:sp>
        <p:nvSpPr>
          <p:cNvPr id="25" name="文本框 24">
            <a:extLst>
              <a:ext uri="{FF2B5EF4-FFF2-40B4-BE49-F238E27FC236}">
                <a16:creationId xmlns:a16="http://schemas.microsoft.com/office/drawing/2014/main" id="{7663549A-6F6C-486C-C3E6-EDF73799AFF4}"/>
              </a:ext>
            </a:extLst>
          </p:cNvPr>
          <p:cNvSpPr txBox="1"/>
          <p:nvPr/>
        </p:nvSpPr>
        <p:spPr>
          <a:xfrm>
            <a:off x="5291090" y="576486"/>
            <a:ext cx="6684887" cy="1740861"/>
          </a:xfrm>
          <a:prstGeom prst="rect">
            <a:avLst/>
          </a:prstGeom>
          <a:noFill/>
          <a:ln>
            <a:noFill/>
          </a:ln>
        </p:spPr>
        <p:txBody>
          <a:bodyPr wrap="square" rtlCol="0">
            <a:spAutoFit/>
          </a:bodyPr>
          <a:lstStyle/>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旁观者过程</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：不直接改变轻子数，通过改变轻子二重态和</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Higgs</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的密度</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进而影响冲刷作用</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间接影响轻子不对称</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Buchmüller</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Plümacher</a:t>
            </a:r>
            <a:r>
              <a:rPr lang="en-US" altLang="zh-CN" sz="1600" dirty="0">
                <a:latin typeface="Times New Roman" panose="02020603050405020304" pitchFamily="18" charset="0"/>
                <a:cs typeface="Times New Roman" panose="02020603050405020304" pitchFamily="18" charset="0"/>
              </a:rPr>
              <a:t>, hep-</a:t>
            </a:r>
            <a:r>
              <a:rPr lang="en-US" altLang="zh-CN" sz="1600" dirty="0" err="1">
                <a:latin typeface="Times New Roman" panose="02020603050405020304" pitchFamily="18" charset="0"/>
                <a:cs typeface="Times New Roman" panose="02020603050405020304" pitchFamily="18" charset="0"/>
              </a:rPr>
              <a:t>ph</a:t>
            </a:r>
            <a:r>
              <a:rPr lang="en-US" altLang="zh-CN" sz="1600" dirty="0">
                <a:latin typeface="Times New Roman" panose="02020603050405020304" pitchFamily="18" charset="0"/>
                <a:cs typeface="Times New Roman" panose="02020603050405020304" pitchFamily="18" charset="0"/>
              </a:rPr>
              <a:t>/0104189</a:t>
            </a:r>
            <a:endParaRPr lang="en-US" altLang="zh-CN"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0673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12370DAC-2C7B-40AB-A53E-4326A6224656}"/>
              </a:ext>
            </a:extLst>
          </p:cNvPr>
          <p:cNvSpPr>
            <a:spLocks noGrp="1"/>
          </p:cNvSpPr>
          <p:nvPr>
            <p:ph type="subTitle" idx="1"/>
          </p:nvPr>
        </p:nvSpPr>
        <p:spPr>
          <a:xfrm>
            <a:off x="3438640" y="742385"/>
            <a:ext cx="5803014" cy="5125755"/>
          </a:xfrm>
        </p:spPr>
        <p:txBody>
          <a:bodyPr>
            <a:noAutofit/>
          </a:bodyPr>
          <a:lstStyle/>
          <a:p>
            <a:pPr algn="l">
              <a:lnSpc>
                <a:spcPct val="200000"/>
              </a:lnSpc>
            </a:pPr>
            <a:r>
              <a:rPr lang="zh-CN" altLang="en-US" b="1" dirty="0">
                <a:latin typeface="微软雅黑" panose="020B0503020204020204" pitchFamily="34" charset="-122"/>
                <a:ea typeface="微软雅黑" panose="020B0503020204020204" pitchFamily="34" charset="-122"/>
              </a:rPr>
              <a:t>目录</a:t>
            </a:r>
            <a:endParaRPr lang="en-US" altLang="zh-CN" b="1" dirty="0">
              <a:latin typeface="微软雅黑" panose="020B0503020204020204" pitchFamily="34" charset="-122"/>
              <a:ea typeface="微软雅黑" panose="020B0503020204020204" pitchFamily="34" charset="-122"/>
            </a:endParaRPr>
          </a:p>
          <a:p>
            <a:pPr marL="342900" indent="-342900" algn="l">
              <a:lnSpc>
                <a:spcPct val="200000"/>
              </a:lnSpc>
              <a:buFont typeface="Wingdings" panose="05000000000000000000" pitchFamily="2" charset="2"/>
              <a:buChar char="l"/>
            </a:pPr>
            <a:r>
              <a:rPr lang="zh-CN" altLang="en-US"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正反物质不对称与重子生成</a:t>
            </a: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轻子生成机制：标准情形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轻子生成机制：非标准情形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其它方面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总结与展望</a:t>
            </a:r>
          </a:p>
        </p:txBody>
      </p:sp>
      <p:sp>
        <p:nvSpPr>
          <p:cNvPr id="2" name="灯片编号占位符 1">
            <a:extLst>
              <a:ext uri="{FF2B5EF4-FFF2-40B4-BE49-F238E27FC236}">
                <a16:creationId xmlns:a16="http://schemas.microsoft.com/office/drawing/2014/main" id="{AA70D104-661D-7FC0-1CDC-FD097D3A7C6C}"/>
              </a:ext>
            </a:extLst>
          </p:cNvPr>
          <p:cNvSpPr>
            <a:spLocks noGrp="1"/>
          </p:cNvSpPr>
          <p:nvPr>
            <p:ph type="sldNum" sz="quarter" idx="12"/>
          </p:nvPr>
        </p:nvSpPr>
        <p:spPr/>
        <p:txBody>
          <a:bodyPr/>
          <a:lstStyle/>
          <a:p>
            <a:fld id="{6FCA565F-6CC6-4625-BDD6-6E0A9A3587B2}" type="slidenum">
              <a:rPr lang="zh-CN" altLang="en-US" smtClean="0"/>
              <a:t>2</a:t>
            </a:fld>
            <a:endParaRPr lang="zh-CN" altLang="en-US"/>
          </a:p>
        </p:txBody>
      </p:sp>
    </p:spTree>
    <p:extLst>
      <p:ext uri="{BB962C8B-B14F-4D97-AF65-F5344CB8AC3E}">
        <p14:creationId xmlns:p14="http://schemas.microsoft.com/office/powerpoint/2010/main" val="348655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525604" y="53266"/>
            <a:ext cx="3140791" cy="523220"/>
          </a:xfrm>
          <a:prstGeom prst="rect">
            <a:avLst/>
          </a:prstGeom>
          <a:noFill/>
        </p:spPr>
        <p:txBody>
          <a:bodyPr wrap="square" rtlCol="0">
            <a:spAutoFit/>
          </a:bodyPr>
          <a:lstStyle/>
          <a:p>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热效应和非平衡性</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文本框 24">
            <a:extLst>
              <a:ext uri="{FF2B5EF4-FFF2-40B4-BE49-F238E27FC236}">
                <a16:creationId xmlns:a16="http://schemas.microsoft.com/office/drawing/2014/main" id="{7663549A-6F6C-486C-C3E6-EDF73799AFF4}"/>
              </a:ext>
            </a:extLst>
          </p:cNvPr>
          <p:cNvSpPr txBox="1"/>
          <p:nvPr/>
        </p:nvSpPr>
        <p:spPr>
          <a:xfrm>
            <a:off x="876986" y="691896"/>
            <a:ext cx="10806028" cy="2461508"/>
          </a:xfrm>
          <a:prstGeom prst="rect">
            <a:avLst/>
          </a:prstGeom>
          <a:noFill/>
          <a:ln>
            <a:noFill/>
          </a:ln>
        </p:spPr>
        <p:txBody>
          <a:bodyPr wrap="square" rtlCol="0">
            <a:spAutoFit/>
          </a:bodyPr>
          <a:lstStyle/>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热效应</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：轻子生成发生在</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极热</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的环境中，轻子和</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Higgs</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场通过规范作用与环境达到平衡</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会对</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耦合常数、粒子传播子、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不对称</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带来修正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Giudice et al.,</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he</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p-ph/0310123</a:t>
            </a:r>
          </a:p>
          <a:p>
            <a:pPr>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某些情形下可能对</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弱冲刷</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情形带来可观的影响，但对</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强冲刷</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情形基本没有影响</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例如：</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T&gt;2M</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N→LH</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衰变被运动学禁止；</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T&gt;5M</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H→LN</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衰变可以发生</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3" name="文本框 2">
            <a:extLst>
              <a:ext uri="{FF2B5EF4-FFF2-40B4-BE49-F238E27FC236}">
                <a16:creationId xmlns:a16="http://schemas.microsoft.com/office/drawing/2014/main" id="{EF9984DE-AC9E-1E44-8F9C-0B524223F007}"/>
              </a:ext>
            </a:extLst>
          </p:cNvPr>
          <p:cNvSpPr txBox="1"/>
          <p:nvPr/>
        </p:nvSpPr>
        <p:spPr>
          <a:xfrm>
            <a:off x="875083" y="3507915"/>
            <a:ext cx="10246734" cy="3076291"/>
          </a:xfrm>
          <a:prstGeom prst="rect">
            <a:avLst/>
          </a:prstGeom>
          <a:noFill/>
        </p:spPr>
        <p:txBody>
          <a:bodyPr wrap="square">
            <a:spAutoFit/>
          </a:bodyPr>
          <a:lstStyle/>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非平衡性</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：轻子生成本质上是一个</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非平衡态问题</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萨哈罗夫三条件之一即为偏离热平衡</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p>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严格理论：</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非平衡量子场论</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i="0" u="none" strike="noStrike" baseline="0" dirty="0">
                <a:latin typeface="Times New Roman" panose="02020603050405020304" pitchFamily="18" charset="0"/>
                <a:cs typeface="Times New Roman" panose="02020603050405020304" pitchFamily="18" charset="0"/>
              </a:rPr>
              <a:t>closed-time-path (CTP) or </a:t>
            </a:r>
            <a:r>
              <a:rPr lang="en-US" altLang="zh-CN" sz="2000" b="1" i="0" u="none" strike="noStrike" baseline="0" dirty="0" err="1">
                <a:latin typeface="Times New Roman" panose="02020603050405020304" pitchFamily="18" charset="0"/>
                <a:cs typeface="Times New Roman" panose="02020603050405020304" pitchFamily="18" charset="0"/>
              </a:rPr>
              <a:t>Keldysh</a:t>
            </a:r>
            <a:r>
              <a:rPr lang="en-US" altLang="zh-CN" sz="2000" b="1" i="0" u="none" strike="noStrike" baseline="0" dirty="0">
                <a:latin typeface="Times New Roman" panose="02020603050405020304" pitchFamily="18" charset="0"/>
                <a:cs typeface="Times New Roman" panose="02020603050405020304" pitchFamily="18" charset="0"/>
              </a:rPr>
              <a:t>-Schwinger</a:t>
            </a:r>
          </a:p>
          <a:p>
            <a:pPr algn="l">
              <a:lnSpc>
                <a:spcPct val="200000"/>
              </a:lnSpc>
            </a:pPr>
            <a:r>
              <a:rPr lang="en-US" altLang="zh-CN" sz="2000" b="1" i="0" u="none" strike="noStrike" baseline="0" dirty="0">
                <a:latin typeface="Times New Roman" panose="02020603050405020304" pitchFamily="18" charset="0"/>
                <a:cs typeface="Times New Roman" panose="02020603050405020304" pitchFamily="18" charset="0"/>
              </a:rPr>
              <a:t>                         </a:t>
            </a:r>
            <a:r>
              <a:rPr lang="zh-CN" altLang="en-US"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该方法考虑了经典玻尔兹曼方程没有考虑的量子效应</a:t>
            </a:r>
            <a:endParaRPr lang="en-US" altLang="zh-CN"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研究表明传统的</a:t>
            </a:r>
            <a:r>
              <a:rPr lang="zh-CN" altLang="en-US"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玻尔兹曼方程方法</a:t>
            </a:r>
            <a:r>
              <a:rPr lang="zh-CN" altLang="en-US" sz="2000" b="1" i="0" u="none" strike="noStrike" baseline="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理论误差</a:t>
            </a:r>
            <a:r>
              <a:rPr lang="en-US" altLang="zh-CN" sz="2000" b="1" i="0" u="none" strike="noStrike" baseline="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50%</a:t>
            </a:r>
            <a:r>
              <a:rPr lang="zh-CN" altLang="en-US"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rPr>
              <a:t>左右</a:t>
            </a:r>
            <a:endParaRPr lang="en-US" altLang="zh-CN" sz="2000" b="1" i="0" u="none" strike="noStrike" baseline="0"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0" i="0" u="none" strike="noStrike" baseline="0" dirty="0" err="1">
                <a:latin typeface="Times New Roman" panose="02020603050405020304" pitchFamily="18" charset="0"/>
                <a:cs typeface="Times New Roman" panose="02020603050405020304" pitchFamily="18" charset="0"/>
              </a:rPr>
              <a:t>Buchmuller</a:t>
            </a:r>
            <a:r>
              <a:rPr lang="en-US" altLang="zh-CN" sz="1600" b="0" i="0" u="none" strike="noStrike" baseline="0" dirty="0">
                <a:latin typeface="Times New Roman" panose="02020603050405020304" pitchFamily="18" charset="0"/>
                <a:cs typeface="Times New Roman" panose="02020603050405020304" pitchFamily="18" charset="0"/>
              </a:rPr>
              <a:t>,</a:t>
            </a:r>
            <a:r>
              <a:rPr lang="zh-CN" altLang="en-US" sz="1600" b="0" i="0" u="none" strike="noStrike" baseline="0" dirty="0">
                <a:latin typeface="Times New Roman" panose="02020603050405020304" pitchFamily="18" charset="0"/>
                <a:cs typeface="Times New Roman" panose="02020603050405020304" pitchFamily="18" charset="0"/>
              </a:rPr>
              <a:t> </a:t>
            </a:r>
            <a:r>
              <a:rPr lang="en-US" altLang="zh-CN" sz="1600" b="0" i="0" u="none" strike="noStrike" baseline="0" dirty="0" err="1">
                <a:latin typeface="Times New Roman" panose="02020603050405020304" pitchFamily="18" charset="0"/>
                <a:cs typeface="Times New Roman" panose="02020603050405020304" pitchFamily="18" charset="0"/>
              </a:rPr>
              <a:t>Fredenhagen</a:t>
            </a:r>
            <a:r>
              <a:rPr lang="en-US" altLang="zh-CN" sz="1600" b="0" i="0" u="none" strike="noStrike" baseline="0" dirty="0">
                <a:latin typeface="Times New Roman" panose="02020603050405020304" pitchFamily="18" charset="0"/>
                <a:cs typeface="Times New Roman" panose="02020603050405020304" pitchFamily="18" charset="0"/>
              </a:rPr>
              <a:t>, hep-</a:t>
            </a:r>
            <a:r>
              <a:rPr lang="en-US" altLang="zh-CN" sz="1600" b="0" i="0" u="none" strike="noStrike" baseline="0" dirty="0" err="1">
                <a:latin typeface="Times New Roman" panose="02020603050405020304" pitchFamily="18" charset="0"/>
                <a:cs typeface="Times New Roman" panose="02020603050405020304" pitchFamily="18" charset="0"/>
              </a:rPr>
              <a:t>ph</a:t>
            </a:r>
            <a:r>
              <a:rPr lang="en-US" altLang="zh-CN" sz="1600" b="0" i="0" u="none" strike="noStrike" baseline="0" dirty="0">
                <a:latin typeface="Times New Roman" panose="02020603050405020304" pitchFamily="18" charset="0"/>
                <a:cs typeface="Times New Roman" panose="02020603050405020304" pitchFamily="18" charset="0"/>
              </a:rPr>
              <a:t>/0004145</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6335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12370DAC-2C7B-40AB-A53E-4326A6224656}"/>
              </a:ext>
            </a:extLst>
          </p:cNvPr>
          <p:cNvSpPr>
            <a:spLocks noGrp="1"/>
          </p:cNvSpPr>
          <p:nvPr>
            <p:ph type="subTitle" idx="1"/>
          </p:nvPr>
        </p:nvSpPr>
        <p:spPr>
          <a:xfrm>
            <a:off x="3438639" y="742385"/>
            <a:ext cx="7143543" cy="5125755"/>
          </a:xfrm>
        </p:spPr>
        <p:txBody>
          <a:bodyPr>
            <a:noAutofit/>
          </a:bodyPr>
          <a:lstStyle/>
          <a:p>
            <a:pPr algn="l">
              <a:lnSpc>
                <a:spcPct val="200000"/>
              </a:lnSpc>
            </a:pPr>
            <a:r>
              <a:rPr lang="zh-CN" altLang="en-US" b="1" dirty="0">
                <a:latin typeface="微软雅黑" panose="020B0503020204020204" pitchFamily="34" charset="-122"/>
                <a:ea typeface="微软雅黑" panose="020B0503020204020204" pitchFamily="34" charset="-122"/>
              </a:rPr>
              <a:t>目录</a:t>
            </a:r>
            <a:endParaRPr lang="en-US" altLang="zh-CN" b="1" dirty="0">
              <a:latin typeface="微软雅黑" panose="020B0503020204020204" pitchFamily="34" charset="-122"/>
              <a:ea typeface="微软雅黑" panose="020B0503020204020204" pitchFamily="34" charset="-122"/>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正反物质不对称与重子生成</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轻子生成机制：标准情形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轻子生成机制：非标准情形</a:t>
            </a: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其它方面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总结与展望</a:t>
            </a:r>
          </a:p>
        </p:txBody>
      </p:sp>
      <p:sp>
        <p:nvSpPr>
          <p:cNvPr id="2" name="灯片编号占位符 1">
            <a:extLst>
              <a:ext uri="{FF2B5EF4-FFF2-40B4-BE49-F238E27FC236}">
                <a16:creationId xmlns:a16="http://schemas.microsoft.com/office/drawing/2014/main" id="{AA70D104-661D-7FC0-1CDC-FD097D3A7C6C}"/>
              </a:ext>
            </a:extLst>
          </p:cNvPr>
          <p:cNvSpPr>
            <a:spLocks noGrp="1"/>
          </p:cNvSpPr>
          <p:nvPr>
            <p:ph type="sldNum" sz="quarter" idx="12"/>
          </p:nvPr>
        </p:nvSpPr>
        <p:spPr/>
        <p:txBody>
          <a:bodyPr/>
          <a:lstStyle/>
          <a:p>
            <a:fld id="{6FCA565F-6CC6-4625-BDD6-6E0A9A3587B2}" type="slidenum">
              <a:rPr lang="zh-CN" altLang="en-US" smtClean="0"/>
              <a:t>21</a:t>
            </a:fld>
            <a:endParaRPr lang="zh-CN" altLang="en-US"/>
          </a:p>
        </p:txBody>
      </p:sp>
    </p:spTree>
    <p:extLst>
      <p:ext uri="{BB962C8B-B14F-4D97-AF65-F5344CB8AC3E}">
        <p14:creationId xmlns:p14="http://schemas.microsoft.com/office/powerpoint/2010/main" val="149889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230252" y="6483028"/>
            <a:ext cx="96174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A565F-6CC6-4625-BDD6-6E0A9A3587B2}" type="slidenum">
              <a:rPr kumimoji="0" lang="zh-CN" alt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B28ECA90-7BDB-4C82-A995-59823F921231}"/>
              </a:ext>
            </a:extLst>
          </p:cNvPr>
          <p:cNvSpPr txBox="1"/>
          <p:nvPr/>
        </p:nvSpPr>
        <p:spPr>
          <a:xfrm>
            <a:off x="1161182" y="1927067"/>
            <a:ext cx="9785109" cy="614848"/>
          </a:xfrm>
          <a:prstGeom prst="rect">
            <a:avLst/>
          </a:prstGeom>
          <a:noFill/>
          <a:ln>
            <a:noFill/>
          </a:ln>
        </p:spPr>
        <p:txBody>
          <a:bodyPr wrap="square" rtlCol="0">
            <a:spAutoFit/>
          </a:bodyPr>
          <a:lstStyle/>
          <a:p>
            <a:pPr marR="0" lvl="0" algn="l" defTabSz="914400" rtl="0" eaLnBrk="1" fontAlgn="auto" latinLnBrk="0" hangingPunct="1">
              <a:lnSpc>
                <a:spcPct val="200000"/>
              </a:lnSpc>
              <a:spcBef>
                <a:spcPts val="0"/>
              </a:spcBef>
              <a:spcAft>
                <a:spcPts val="0"/>
              </a:spcAft>
              <a:buClrTx/>
              <a:buSzTx/>
              <a:tabLst/>
              <a:defRPr/>
            </a:pPr>
            <a:r>
              <a:rPr kumimoji="0" lang="zh-CN"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对</a:t>
            </a: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a:t>
            </a:r>
            <a:r>
              <a:rPr kumimoji="0" lang="en-US" altLang="zh-CN" sz="2000" b="1" i="0" u="none" strike="noStrike" kern="1200" cap="none" spc="0" normalizeH="0" baseline="-25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的下限得到</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放松，</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低能标</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000" b="1" i="0" u="none" strike="noStrike" kern="1200" cap="none" spc="0" normalizeH="0" baseline="0" noProof="0" dirty="0" err="1">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TeV</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轻子生成</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直接探测</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成为可能</a:t>
            </a:r>
            <a:r>
              <a:rPr kumimoji="0" lang="zh-CN" altLang="en-US" sz="2000" b="1" i="0" u="none" strike="noStrike" kern="1200" cap="none" spc="0" normalizeH="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160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Pilaftsis</a:t>
            </a:r>
            <a:r>
              <a:rPr lang="en-US" altLang="zh-CN" sz="1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hep-</a:t>
            </a:r>
            <a:r>
              <a:rPr lang="en-US" altLang="zh-CN" sz="16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/9707235</a:t>
            </a:r>
          </a:p>
        </p:txBody>
      </p:sp>
      <p:pic>
        <p:nvPicPr>
          <p:cNvPr id="7" name="图片 6">
            <a:extLst>
              <a:ext uri="{FF2B5EF4-FFF2-40B4-BE49-F238E27FC236}">
                <a16:creationId xmlns:a16="http://schemas.microsoft.com/office/drawing/2014/main" id="{D6F1B507-7DDE-4686-9954-4572F1695C50}"/>
              </a:ext>
            </a:extLst>
          </p:cNvPr>
          <p:cNvPicPr>
            <a:picLocks noChangeAspect="1"/>
          </p:cNvPicPr>
          <p:nvPr/>
        </p:nvPicPr>
        <p:blipFill>
          <a:blip r:embed="rId3"/>
          <a:stretch>
            <a:fillRect/>
          </a:stretch>
        </p:blipFill>
        <p:spPr>
          <a:xfrm>
            <a:off x="4039212" y="4947695"/>
            <a:ext cx="2736250" cy="910060"/>
          </a:xfrm>
          <a:prstGeom prst="rect">
            <a:avLst/>
          </a:prstGeom>
          <a:ln w="25400">
            <a:solidFill>
              <a:srgbClr val="C00000"/>
            </a:solidFill>
          </a:ln>
        </p:spPr>
      </p:pic>
      <p:pic>
        <p:nvPicPr>
          <p:cNvPr id="18" name="图片 17">
            <a:extLst>
              <a:ext uri="{FF2B5EF4-FFF2-40B4-BE49-F238E27FC236}">
                <a16:creationId xmlns:a16="http://schemas.microsoft.com/office/drawing/2014/main" id="{B0B0FD1C-87FC-4020-8A04-4E505B95C7EF}"/>
              </a:ext>
            </a:extLst>
          </p:cNvPr>
          <p:cNvPicPr>
            <a:picLocks noChangeAspect="1"/>
          </p:cNvPicPr>
          <p:nvPr/>
        </p:nvPicPr>
        <p:blipFill>
          <a:blip r:embed="rId4"/>
          <a:stretch>
            <a:fillRect/>
          </a:stretch>
        </p:blipFill>
        <p:spPr>
          <a:xfrm>
            <a:off x="1538796" y="4946058"/>
            <a:ext cx="1150208" cy="862656"/>
          </a:xfrm>
          <a:prstGeom prst="rect">
            <a:avLst/>
          </a:prstGeom>
          <a:ln w="25400">
            <a:solidFill>
              <a:srgbClr val="C00000"/>
            </a:solidFill>
          </a:ln>
        </p:spPr>
      </p:pic>
      <p:sp>
        <p:nvSpPr>
          <p:cNvPr id="19" name="文本框 18">
            <a:extLst>
              <a:ext uri="{FF2B5EF4-FFF2-40B4-BE49-F238E27FC236}">
                <a16:creationId xmlns:a16="http://schemas.microsoft.com/office/drawing/2014/main" id="{43173B20-146B-41A9-B2C8-BC1F1D78BD84}"/>
              </a:ext>
            </a:extLst>
          </p:cNvPr>
          <p:cNvSpPr txBox="1"/>
          <p:nvPr/>
        </p:nvSpPr>
        <p:spPr>
          <a:xfrm>
            <a:off x="1135601" y="5836703"/>
            <a:ext cx="9920798" cy="614848"/>
          </a:xfrm>
          <a:prstGeom prst="rect">
            <a:avLst/>
          </a:prstGeom>
          <a:noFill/>
        </p:spPr>
        <p:txBody>
          <a:bodyPr wrap="square">
            <a:spAutoFit/>
          </a:bodyPr>
          <a:lstStyle/>
          <a:p>
            <a:pPr marL="342900" indent="-342900">
              <a:lnSpc>
                <a:spcPct val="200000"/>
              </a:lnSpc>
              <a:buFont typeface="Wingdings" panose="05000000000000000000" pitchFamily="2" charset="2"/>
              <a:buChar char="l"/>
              <a:defRPr/>
            </a:pP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在</a:t>
            </a:r>
            <a:r>
              <a:rPr kumimoji="0" lang="zh-CN" alt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高能标</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右手中微子质量简并，</a:t>
            </a:r>
            <a:r>
              <a:rPr kumimoji="0" lang="zh-CN" alt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重整化群跑动</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诱导质量差</a:t>
            </a:r>
            <a:r>
              <a:rPr kumimoji="0" lang="zh-CN" altLang="en-US" sz="2000" b="1" i="0" u="none" strike="noStrike" kern="1200" cap="none" spc="0" normalizeH="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Gonzalez et al., hep-</a:t>
            </a:r>
            <a:r>
              <a:rPr lang="en-US" altLang="zh-CN" sz="16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/0311029</a:t>
            </a:r>
            <a:endParaRPr lang="zh-CN" altLang="en-US" sz="1600" dirty="0"/>
          </a:p>
        </p:txBody>
      </p:sp>
      <p:sp>
        <p:nvSpPr>
          <p:cNvPr id="16" name="文本框 15">
            <a:extLst>
              <a:ext uri="{FF2B5EF4-FFF2-40B4-BE49-F238E27FC236}">
                <a16:creationId xmlns:a16="http://schemas.microsoft.com/office/drawing/2014/main" id="{551E31EB-377E-43E2-AC5B-5E9AAEA09B97}"/>
              </a:ext>
            </a:extLst>
          </p:cNvPr>
          <p:cNvSpPr txBox="1"/>
          <p:nvPr/>
        </p:nvSpPr>
        <p:spPr>
          <a:xfrm>
            <a:off x="776794" y="551574"/>
            <a:ext cx="9876409" cy="614848"/>
          </a:xfrm>
          <a:prstGeom prst="rect">
            <a:avLst/>
          </a:prstGeom>
          <a:noFill/>
        </p:spPr>
        <p:txBody>
          <a:bodyPr wrap="square">
            <a:spAutoFit/>
          </a:bodyPr>
          <a:lstStyle/>
          <a:p>
            <a:pPr lvl="0">
              <a:lnSpc>
                <a:spcPct val="200000"/>
              </a:lnSpc>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当</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右手中微子质量近简并</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ΔM</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/M&lt;&lt;1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ΔM</a:t>
            </a:r>
            <a:r>
              <a:rPr lang="en-US" altLang="zh-CN" sz="2000" b="1" dirty="0">
                <a:latin typeface="Cambria Math" panose="02040503050406030204" pitchFamily="18" charset="0"/>
                <a:ea typeface="Cambria Math" panose="02040503050406030204" pitchFamily="18" charset="0"/>
                <a:cs typeface="Times New Roman" panose="02020603050405020304" pitchFamily="18" charset="0"/>
              </a:rPr>
              <a:t>∼</a:t>
            </a:r>
            <a:r>
              <a:rPr lang="el-GR" altLang="zh-CN" sz="2000" b="1" dirty="0">
                <a:latin typeface="Cambria Math" panose="02040503050406030204" pitchFamily="18" charset="0"/>
                <a:ea typeface="Cambria Math" panose="02040503050406030204" pitchFamily="18" charset="0"/>
                <a:cs typeface="Times New Roman" panose="02020603050405020304" pitchFamily="18" charset="0"/>
              </a:rPr>
              <a:t>Γ</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CP</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不对称得到</a:t>
            </a:r>
            <a:r>
              <a:rPr kumimoji="0" lang="zh-CN" alt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共振增强</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最大可达</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1/2)</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a:extLst>
              <a:ext uri="{FF2B5EF4-FFF2-40B4-BE49-F238E27FC236}">
                <a16:creationId xmlns:a16="http://schemas.microsoft.com/office/drawing/2014/main" id="{18E86F7E-E99C-4C2D-B3E5-DE184A59EC7D}"/>
              </a:ext>
            </a:extLst>
          </p:cNvPr>
          <p:cNvSpPr txBox="1"/>
          <p:nvPr/>
        </p:nvSpPr>
        <p:spPr>
          <a:xfrm>
            <a:off x="1135601" y="2944675"/>
            <a:ext cx="9785109" cy="1845955"/>
          </a:xfrm>
          <a:prstGeom prst="rect">
            <a:avLst/>
          </a:prstGeom>
          <a:noFill/>
        </p:spPr>
        <p:txBody>
          <a:bodyPr wrap="square">
            <a:spAutoFit/>
          </a:bodyPr>
          <a:lstStyle/>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近简并右手中微子的实现</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近似的轻子数对称性   </a:t>
            </a:r>
            <a:r>
              <a:rPr lang="en-US" altLang="zh-CN" sz="1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Branco et al.,  NPB (1989); Shaposhnikov, hep-</a:t>
            </a:r>
            <a:r>
              <a:rPr lang="en-US" altLang="zh-CN" sz="1600"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/0605047</a:t>
            </a:r>
            <a:endParaRPr kumimoji="0" lang="en-US" altLang="zh-CN" sz="16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000" b="1" i="0" u="none" strike="noStrike" kern="1200" cap="none" spc="0" normalizeH="0" baseline="-25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轻子数为</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，与</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左手中微子</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有</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Yukawa</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耦合；</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000" b="1" i="0" u="none" strike="noStrike" kern="1200" cap="none" spc="0" normalizeH="0" baseline="-2500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轻子数为</a:t>
            </a:r>
            <a:r>
              <a:rPr kumimoji="0" lang="en-US" altLang="zh-CN" sz="20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，只与</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000" b="1" i="0" u="none" strike="noStrike" kern="1200" cap="none" spc="0" normalizeH="0" baseline="-25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形成质量项</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9FD7E82A-8C14-FA9F-44DE-29580D0BA795}"/>
              </a:ext>
            </a:extLst>
          </p:cNvPr>
          <p:cNvSpPr txBox="1"/>
          <p:nvPr/>
        </p:nvSpPr>
        <p:spPr>
          <a:xfrm>
            <a:off x="4879494" y="26395"/>
            <a:ext cx="2319079" cy="523220"/>
          </a:xfrm>
          <a:prstGeom prst="rect">
            <a:avLst/>
          </a:prstGeom>
          <a:noFill/>
        </p:spPr>
        <p:txBody>
          <a:bodyPr wrap="square" rtlCol="0">
            <a:spAutoFit/>
          </a:bodyPr>
          <a:lstStyle/>
          <a:p>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共振轻子生成</a:t>
            </a:r>
          </a:p>
        </p:txBody>
      </p:sp>
      <p:cxnSp>
        <p:nvCxnSpPr>
          <p:cNvPr id="23" name="直接箭头连接符 22">
            <a:extLst>
              <a:ext uri="{FF2B5EF4-FFF2-40B4-BE49-F238E27FC236}">
                <a16:creationId xmlns:a16="http://schemas.microsoft.com/office/drawing/2014/main" id="{EA34272A-C989-392A-3F36-27740D23B6B6}"/>
              </a:ext>
            </a:extLst>
          </p:cNvPr>
          <p:cNvCxnSpPr>
            <a:cxnSpLocks/>
          </p:cNvCxnSpPr>
          <p:nvPr/>
        </p:nvCxnSpPr>
        <p:spPr>
          <a:xfrm flipH="1">
            <a:off x="3053918" y="5374577"/>
            <a:ext cx="763479" cy="0"/>
          </a:xfrm>
          <a:prstGeom prst="straightConnector1">
            <a:avLst/>
          </a:prstGeom>
          <a:ln w="3492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8FE6A42A-C085-D62A-42E0-94B2465BEF53}"/>
              </a:ext>
            </a:extLst>
          </p:cNvPr>
          <p:cNvPicPr>
            <a:picLocks noChangeAspect="1"/>
          </p:cNvPicPr>
          <p:nvPr/>
        </p:nvPicPr>
        <p:blipFill>
          <a:blip r:embed="rId5"/>
          <a:stretch>
            <a:fillRect/>
          </a:stretch>
        </p:blipFill>
        <p:spPr>
          <a:xfrm>
            <a:off x="8146125" y="4790630"/>
            <a:ext cx="2507079" cy="1167894"/>
          </a:xfrm>
          <a:prstGeom prst="rect">
            <a:avLst/>
          </a:prstGeom>
          <a:ln w="25400">
            <a:solidFill>
              <a:srgbClr val="C00000"/>
            </a:solidFill>
          </a:ln>
        </p:spPr>
      </p:pic>
      <p:cxnSp>
        <p:nvCxnSpPr>
          <p:cNvPr id="29" name="直接箭头连接符 28">
            <a:extLst>
              <a:ext uri="{FF2B5EF4-FFF2-40B4-BE49-F238E27FC236}">
                <a16:creationId xmlns:a16="http://schemas.microsoft.com/office/drawing/2014/main" id="{A0D8E06E-6817-C40B-F485-E8CA7F4354D6}"/>
              </a:ext>
            </a:extLst>
          </p:cNvPr>
          <p:cNvCxnSpPr>
            <a:cxnSpLocks/>
          </p:cNvCxnSpPr>
          <p:nvPr/>
        </p:nvCxnSpPr>
        <p:spPr>
          <a:xfrm>
            <a:off x="7093258" y="5405136"/>
            <a:ext cx="896760" cy="0"/>
          </a:xfrm>
          <a:prstGeom prst="straightConnector1">
            <a:avLst/>
          </a:prstGeom>
          <a:ln w="3492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0A903D89-59F2-AFEC-52BA-31C0454CCBBA}"/>
              </a:ext>
            </a:extLst>
          </p:cNvPr>
          <p:cNvSpPr txBox="1"/>
          <p:nvPr/>
        </p:nvSpPr>
        <p:spPr>
          <a:xfrm>
            <a:off x="7042968" y="5002615"/>
            <a:ext cx="923276" cy="400110"/>
          </a:xfrm>
          <a:prstGeom prst="rect">
            <a:avLst/>
          </a:prstGeom>
          <a:noFill/>
        </p:spPr>
        <p:txBody>
          <a:bodyPr wrap="square">
            <a:spAutoFit/>
          </a:bodyPr>
          <a:lstStyle/>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L</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破坏</a:t>
            </a:r>
            <a:endParaRPr lang="zh-CN" altLang="en-US" sz="2000" dirty="0"/>
          </a:p>
        </p:txBody>
      </p:sp>
      <p:pic>
        <p:nvPicPr>
          <p:cNvPr id="36" name="图片 35">
            <a:extLst>
              <a:ext uri="{FF2B5EF4-FFF2-40B4-BE49-F238E27FC236}">
                <a16:creationId xmlns:a16="http://schemas.microsoft.com/office/drawing/2014/main" id="{3AC1E764-24D5-6B32-28C6-E339424D4933}"/>
              </a:ext>
            </a:extLst>
          </p:cNvPr>
          <p:cNvPicPr>
            <a:picLocks noChangeAspect="1"/>
          </p:cNvPicPr>
          <p:nvPr/>
        </p:nvPicPr>
        <p:blipFill>
          <a:blip r:embed="rId6"/>
          <a:stretch>
            <a:fillRect/>
          </a:stretch>
        </p:blipFill>
        <p:spPr>
          <a:xfrm>
            <a:off x="1835055" y="1376279"/>
            <a:ext cx="7351799" cy="679151"/>
          </a:xfrm>
          <a:prstGeom prst="rect">
            <a:avLst/>
          </a:prstGeom>
          <a:ln w="25400">
            <a:solidFill>
              <a:srgbClr val="C00000"/>
            </a:solidFill>
          </a:ln>
        </p:spPr>
      </p:pic>
    </p:spTree>
    <p:extLst>
      <p:ext uri="{BB962C8B-B14F-4D97-AF65-F5344CB8AC3E}">
        <p14:creationId xmlns:p14="http://schemas.microsoft.com/office/powerpoint/2010/main" val="451897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881235" y="53266"/>
            <a:ext cx="30391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Freeze-in</a:t>
            </a:r>
            <a:r>
              <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轻子生成</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A565F-6CC6-4625-BDD6-6E0A9A3587B2}" type="slidenum">
              <a:rPr kumimoji="0" lang="zh-CN" alt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B28ECA90-7BDB-4C82-A995-59823F921231}"/>
              </a:ext>
            </a:extLst>
          </p:cNvPr>
          <p:cNvSpPr txBox="1"/>
          <p:nvPr/>
        </p:nvSpPr>
        <p:spPr>
          <a:xfrm>
            <a:off x="662866" y="575455"/>
            <a:ext cx="11286478" cy="6154826"/>
          </a:xfrm>
          <a:prstGeom prst="rect">
            <a:avLst/>
          </a:prstGeom>
          <a:noFill/>
          <a:ln>
            <a:noFill/>
          </a:ln>
        </p:spPr>
        <p:txBody>
          <a:bodyPr wrap="square" rtlCol="0">
            <a:spAutoFit/>
          </a:bodyPr>
          <a:lstStyle/>
          <a:p>
            <a:pPr>
              <a:lnSpc>
                <a:spcPct val="200000"/>
              </a:lnSpc>
              <a:defRPr/>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sphaleron</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T&gt;130GeV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时平衡：比之较轻的</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，轻子不对称在其</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产生</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而非衰变</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过程中产生</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右手中微子以</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味道本征态</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产生，以</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破坏的方式振荡产生味道轻子不对称</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总轻子数为</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0</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p>
          <a:p>
            <a:pPr marL="342900" indent="-342900">
              <a:lnSpc>
                <a:spcPct val="200000"/>
              </a:lnSpc>
              <a:buFont typeface="Wingdings" panose="05000000000000000000" pitchFamily="2" charset="2"/>
              <a:buChar char="l"/>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如果中微子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Yukawa</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作用达到平衡，</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右手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中微子的轻子不对称可以传给</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左手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右手中微子的</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Yukawa</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作用存在</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等级</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：有的在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T&gt;130GeV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达到平衡，有的则达不到</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右手和左手中微子中就会</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分别产生轻子不对称</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大小相等、符号相反</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p>
          <a:p>
            <a:pPr marL="342900" indent="-342900">
              <a:lnSpc>
                <a:spcPct val="200000"/>
              </a:lnSpc>
              <a:buFont typeface="Wingdings" panose="05000000000000000000" pitchFamily="2" charset="2"/>
              <a:buChar char="l"/>
              <a:defRPr/>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sphaleron</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将</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左手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中微子中的轻子不对称转化为</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重子不对称   </a:t>
            </a:r>
            <a:r>
              <a:rPr lang="en-US" altLang="zh-CN" sz="1600" dirty="0" err="1">
                <a:latin typeface="Times New Roman" panose="02020603050405020304" pitchFamily="18" charset="0"/>
                <a:cs typeface="Times New Roman" panose="02020603050405020304" pitchFamily="18" charset="0"/>
              </a:rPr>
              <a:t>Akhmedov</a:t>
            </a:r>
            <a:r>
              <a:rPr lang="en-US" altLang="zh-CN" sz="1600" dirty="0">
                <a:latin typeface="Times New Roman" panose="02020603050405020304" pitchFamily="18" charset="0"/>
                <a:cs typeface="Times New Roman" panose="02020603050405020304" pitchFamily="18" charset="0"/>
              </a:rPr>
              <a:t> et al.</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/9803255</a:t>
            </a:r>
          </a:p>
          <a:p>
            <a:pPr marL="342900" indent="-342900">
              <a:lnSpc>
                <a:spcPct val="200000"/>
              </a:lnSpc>
              <a:buFont typeface="Wingdings" panose="05000000000000000000" pitchFamily="2" charset="2"/>
              <a:buChar char="l"/>
              <a:defRPr/>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右手中微子需要</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的近简并实现振荡的共振增强；</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个不需要  </a:t>
            </a:r>
            <a:r>
              <a:rPr lang="de-DE" altLang="zh-CN" sz="1600" dirty="0">
                <a:latin typeface="Times New Roman" panose="02020603050405020304" pitchFamily="18" charset="0"/>
                <a:cs typeface="Times New Roman" panose="02020603050405020304" pitchFamily="18" charset="0"/>
              </a:rPr>
              <a:t>Drewes, Garbrecht, 1206.5537</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200000"/>
              </a:lnSpc>
              <a:defRPr/>
            </a:pPr>
            <a:r>
              <a:rPr lang="el-GR"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ν</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MSM</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SM+3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个右手中微子，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GeV</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且近简并</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的右手中微子</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000" b="1" i="0" u="none" strike="noStrike" kern="1200" cap="none" spc="0" normalizeH="0" baseline="-25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2,3</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负责</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跷跷板和轻子生成机制</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200000"/>
              </a:lnSpc>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keV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的右手中微子</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000" b="1" i="0" u="none" strike="noStrike" kern="1200" cap="none" spc="0" normalizeH="0" baseline="-25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作为</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温暗物质</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候选者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Asaka</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Shaposhnikov,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/0505013</a:t>
            </a:r>
          </a:p>
          <a:p>
            <a:pPr lvl="0">
              <a:lnSpc>
                <a:spcPct val="200000"/>
              </a:lnSpc>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要</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共振</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产生足够多的</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000" b="1" i="0" u="none" strike="noStrike" kern="1200" cap="none" spc="0" normalizeH="0" baseline="-25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 需要轻子不对称高达</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2000" b="1" baseline="30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需要</a:t>
            </a:r>
            <a:r>
              <a:rPr kumimoji="0" lang="en-US" altLang="zh-CN" sz="20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N</a:t>
            </a:r>
            <a:r>
              <a:rPr kumimoji="0" lang="en-US" altLang="zh-CN" sz="2000" b="1" i="0" u="none" strike="noStrike" kern="1200" cap="none" spc="0" normalizeH="0" baseline="-2500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2,3</a:t>
            </a:r>
            <a:r>
              <a:rPr kumimoji="0" lang="zh-CN" altLang="en-US" sz="2000" b="1" i="0" u="none" strike="noStrike" kern="1200" cap="none" spc="0" normalizeH="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rPr>
              <a:t>质量简并度高达</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-11</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77625C97-E4DC-B738-24B4-3EEE8D22F1BB}"/>
              </a:ext>
            </a:extLst>
          </p:cNvPr>
          <p:cNvPicPr>
            <a:picLocks noChangeAspect="1"/>
          </p:cNvPicPr>
          <p:nvPr/>
        </p:nvPicPr>
        <p:blipFill>
          <a:blip r:embed="rId3"/>
          <a:stretch>
            <a:fillRect/>
          </a:stretch>
        </p:blipFill>
        <p:spPr>
          <a:xfrm>
            <a:off x="10583411" y="1864360"/>
            <a:ext cx="1378377" cy="1905000"/>
          </a:xfrm>
          <a:prstGeom prst="rect">
            <a:avLst/>
          </a:prstGeom>
        </p:spPr>
      </p:pic>
    </p:spTree>
    <p:extLst>
      <p:ext uri="{BB962C8B-B14F-4D97-AF65-F5344CB8AC3E}">
        <p14:creationId xmlns:p14="http://schemas.microsoft.com/office/powerpoint/2010/main" val="4144922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193957" y="53266"/>
            <a:ext cx="38040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三种</a:t>
            </a:r>
            <a:r>
              <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轻子生成情形</a:t>
            </a:r>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对比</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A565F-6CC6-4625-BDD6-6E0A9A3587B2}" type="slidenum">
              <a:rPr kumimoji="0" lang="zh-CN" alt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A0D21E76-9874-5028-CF23-E84EDA4BC1C6}"/>
              </a:ext>
            </a:extLst>
          </p:cNvPr>
          <p:cNvPicPr>
            <a:picLocks noChangeAspect="1"/>
          </p:cNvPicPr>
          <p:nvPr/>
        </p:nvPicPr>
        <p:blipFill>
          <a:blip r:embed="rId3"/>
          <a:stretch>
            <a:fillRect/>
          </a:stretch>
        </p:blipFill>
        <p:spPr>
          <a:xfrm>
            <a:off x="2235173" y="777642"/>
            <a:ext cx="7121891" cy="4754810"/>
          </a:xfrm>
          <a:prstGeom prst="rect">
            <a:avLst/>
          </a:prstGeom>
        </p:spPr>
      </p:pic>
      <p:sp>
        <p:nvSpPr>
          <p:cNvPr id="5" name="文本框 4">
            <a:extLst>
              <a:ext uri="{FF2B5EF4-FFF2-40B4-BE49-F238E27FC236}">
                <a16:creationId xmlns:a16="http://schemas.microsoft.com/office/drawing/2014/main" id="{916AB99C-6DBE-8090-6C05-BF277C0D52E8}"/>
              </a:ext>
            </a:extLst>
          </p:cNvPr>
          <p:cNvSpPr txBox="1"/>
          <p:nvPr/>
        </p:nvSpPr>
        <p:spPr>
          <a:xfrm>
            <a:off x="4249073" y="5192362"/>
            <a:ext cx="2509425" cy="338554"/>
          </a:xfrm>
          <a:prstGeom prst="rect">
            <a:avLst/>
          </a:prstGeom>
          <a:noFill/>
        </p:spPr>
        <p:txBody>
          <a:bodyPr wrap="square">
            <a:spAutoFit/>
          </a:bodyPr>
          <a:lstStyle/>
          <a:p>
            <a:r>
              <a:rPr lang="en-US" altLang="zh-CN" sz="1600" b="0" i="0" u="none" strike="noStrike" baseline="0" dirty="0">
                <a:latin typeface="Times New Roman" panose="02020603050405020304" pitchFamily="18" charset="0"/>
                <a:cs typeface="Times New Roman" panose="02020603050405020304" pitchFamily="18" charset="0"/>
              </a:rPr>
              <a:t>Agrawal et al., 2102.12143</a:t>
            </a:r>
            <a:endParaRPr lang="zh-CN" altLang="en-US" sz="16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22EA24ED-10FB-E369-0568-0E29EF73F46A}"/>
              </a:ext>
            </a:extLst>
          </p:cNvPr>
          <p:cNvSpPr txBox="1"/>
          <p:nvPr/>
        </p:nvSpPr>
        <p:spPr>
          <a:xfrm>
            <a:off x="1100831" y="5486655"/>
            <a:ext cx="10621394" cy="1230401"/>
          </a:xfrm>
          <a:prstGeom prst="rect">
            <a:avLst/>
          </a:prstGeom>
          <a:noFill/>
        </p:spPr>
        <p:txBody>
          <a:bodyPr wrap="square">
            <a:spAutoFit/>
          </a:bodyPr>
          <a:lstStyle/>
          <a:p>
            <a:pPr>
              <a:lnSpc>
                <a:spcPct val="200000"/>
              </a:lnSpc>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最新研究表明</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两种低能标轻子生成</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情形实际上是相互联系的，可以用相同的方程</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统一</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描述</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右手中微子质量从</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0.1GeV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到</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大统一能标</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范围内，轻子生成都有可能成功  </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Klaric</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et al.,2008.13771</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53615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728838" y="53266"/>
            <a:ext cx="27343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狄拉克轻子生成</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A565F-6CC6-4625-BDD6-6E0A9A3587B2}" type="slidenum">
              <a:rPr kumimoji="0" lang="zh-CN" alt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9F27EC7F-88C1-441D-A81B-925BE8BC1B4A}"/>
              </a:ext>
            </a:extLst>
          </p:cNvPr>
          <p:cNvSpPr txBox="1"/>
          <p:nvPr/>
        </p:nvSpPr>
        <p:spPr>
          <a:xfrm>
            <a:off x="834497" y="719906"/>
            <a:ext cx="10653207" cy="3077061"/>
          </a:xfrm>
          <a:prstGeom prst="rect">
            <a:avLst/>
          </a:prstGeom>
          <a:noFill/>
        </p:spPr>
        <p:txBody>
          <a:bodyPr wrap="square">
            <a:spAutoFit/>
          </a:bodyPr>
          <a:lstStyle/>
          <a:p>
            <a:pPr>
              <a:lnSpc>
                <a:spcPct val="200000"/>
              </a:lnSpc>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狄拉克轻子生成：右手中微子没有马约拉纳质量项，</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轻子数保持守恒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Dick et al., hep-</a:t>
            </a:r>
            <a:r>
              <a:rPr lang="en-US" altLang="zh-CN" sz="1600" dirty="0" err="1">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/9907562</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某种重粒子</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CP</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破坏衰变在</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右手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和</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左手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中微子中产生</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大小相等、符号相反</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的轻子不对称</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由于中微子</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Yukawa</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耦合特别弱，不会把两部分的轻子不对称平衡掉</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defRPr/>
            </a:pP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sphaleron</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过程将</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左手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中微子中的轻子不对称转化为</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重子不对称</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一个现实的模型：</a:t>
            </a:r>
            <a:r>
              <a:rPr lang="en-US" altLang="zh-CN" sz="2000" dirty="0">
                <a:latin typeface="Times New Roman" panose="02020603050405020304" pitchFamily="18" charset="0"/>
                <a:cs typeface="Times New Roman" panose="02020603050405020304" pitchFamily="18" charset="0"/>
              </a:rPr>
              <a:t>Murayama, Pierce, hep-</a:t>
            </a:r>
            <a:r>
              <a:rPr lang="en-US" altLang="zh-CN" sz="2000" dirty="0" err="1">
                <a:latin typeface="Times New Roman" panose="02020603050405020304" pitchFamily="18" charset="0"/>
                <a:cs typeface="Times New Roman" panose="02020603050405020304" pitchFamily="18" charset="0"/>
              </a:rPr>
              <a:t>ph</a:t>
            </a:r>
            <a:r>
              <a:rPr lang="en-US" altLang="zh-CN" sz="2000" dirty="0">
                <a:latin typeface="Times New Roman" panose="02020603050405020304" pitchFamily="18" charset="0"/>
                <a:cs typeface="Times New Roman" panose="02020603050405020304" pitchFamily="18" charset="0"/>
              </a:rPr>
              <a:t>/02006177</a:t>
            </a:r>
          </a:p>
        </p:txBody>
      </p:sp>
      <p:pic>
        <p:nvPicPr>
          <p:cNvPr id="3" name="图片 2">
            <a:extLst>
              <a:ext uri="{FF2B5EF4-FFF2-40B4-BE49-F238E27FC236}">
                <a16:creationId xmlns:a16="http://schemas.microsoft.com/office/drawing/2014/main" id="{AA8DF6C5-6496-C80A-33ED-585152196D02}"/>
              </a:ext>
            </a:extLst>
          </p:cNvPr>
          <p:cNvPicPr>
            <a:picLocks noChangeAspect="1"/>
          </p:cNvPicPr>
          <p:nvPr/>
        </p:nvPicPr>
        <p:blipFill>
          <a:blip r:embed="rId3"/>
          <a:stretch>
            <a:fillRect/>
          </a:stretch>
        </p:blipFill>
        <p:spPr>
          <a:xfrm>
            <a:off x="951388" y="3940386"/>
            <a:ext cx="10136822" cy="2012458"/>
          </a:xfrm>
          <a:prstGeom prst="rect">
            <a:avLst/>
          </a:prstGeom>
        </p:spPr>
      </p:pic>
      <p:sp>
        <p:nvSpPr>
          <p:cNvPr id="5" name="文本框 4">
            <a:extLst>
              <a:ext uri="{FF2B5EF4-FFF2-40B4-BE49-F238E27FC236}">
                <a16:creationId xmlns:a16="http://schemas.microsoft.com/office/drawing/2014/main" id="{9C301BCE-97BC-5CB4-6AB1-AB1663B94D02}"/>
              </a:ext>
            </a:extLst>
          </p:cNvPr>
          <p:cNvSpPr txBox="1"/>
          <p:nvPr/>
        </p:nvSpPr>
        <p:spPr>
          <a:xfrm>
            <a:off x="8096434" y="3554228"/>
            <a:ext cx="3062797" cy="338554"/>
          </a:xfrm>
          <a:prstGeom prst="rect">
            <a:avLst/>
          </a:prstGeom>
          <a:noFill/>
        </p:spPr>
        <p:txBody>
          <a:bodyPr wrap="square">
            <a:spAutoFit/>
          </a:bodyPr>
          <a:lstStyle/>
          <a:p>
            <a:r>
              <a:rPr lang="en-US" altLang="zh-CN" sz="1600" b="0" i="0" u="none" strike="noStrike" baseline="0" dirty="0" err="1">
                <a:latin typeface="Times New Roman" panose="02020603050405020304" pitchFamily="18" charset="0"/>
                <a:cs typeface="Times New Roman" panose="02020603050405020304" pitchFamily="18" charset="0"/>
              </a:rPr>
              <a:t>Heeck</a:t>
            </a:r>
            <a:r>
              <a:rPr lang="en-US" altLang="zh-CN" sz="1600" b="0" i="0" u="none" strike="noStrike" baseline="0" dirty="0">
                <a:latin typeface="Times New Roman" panose="02020603050405020304" pitchFamily="18" charset="0"/>
                <a:cs typeface="Times New Roman" panose="02020603050405020304" pitchFamily="18" charset="0"/>
              </a:rPr>
              <a:t>, </a:t>
            </a:r>
            <a:r>
              <a:rPr lang="en-US" altLang="zh-CN" sz="1600" b="0" i="0" u="none" strike="noStrike" baseline="0" dirty="0" err="1">
                <a:latin typeface="Times New Roman" panose="02020603050405020304" pitchFamily="18" charset="0"/>
                <a:cs typeface="Times New Roman" panose="02020603050405020304" pitchFamily="18" charset="0"/>
              </a:rPr>
              <a:t>Heisig</a:t>
            </a:r>
            <a:r>
              <a:rPr lang="en-US" altLang="zh-CN" sz="1600" b="0" i="0" u="none" strike="noStrike" baseline="0" dirty="0">
                <a:latin typeface="Times New Roman" panose="02020603050405020304" pitchFamily="18" charset="0"/>
                <a:cs typeface="Times New Roman" panose="02020603050405020304" pitchFamily="18" charset="0"/>
              </a:rPr>
              <a:t>, Thapa, 2304.09893</a:t>
            </a:r>
            <a:endParaRPr lang="zh-CN" altLang="en-US" sz="16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B697EB4-3E38-7F9E-B93E-9754DCBDB9C5}"/>
              </a:ext>
            </a:extLst>
          </p:cNvPr>
          <p:cNvSpPr txBox="1"/>
          <p:nvPr/>
        </p:nvSpPr>
        <p:spPr>
          <a:xfrm>
            <a:off x="1993773" y="5952844"/>
            <a:ext cx="8052051" cy="614848"/>
          </a:xfrm>
          <a:prstGeom prst="rect">
            <a:avLst/>
          </a:prstGeom>
          <a:noFill/>
        </p:spPr>
        <p:txBody>
          <a:bodyPr wrap="square">
            <a:spAutoFit/>
          </a:bodyPr>
          <a:lstStyle/>
          <a:p>
            <a:pPr>
              <a:lnSpc>
                <a:spcPct val="200000"/>
              </a:lnSpc>
              <a:defRPr/>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注意：在狄拉克轻子生成情形下，</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不会发生无中微子双贝塔衰变！！！</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56642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12370DAC-2C7B-40AB-A53E-4326A6224656}"/>
              </a:ext>
            </a:extLst>
          </p:cNvPr>
          <p:cNvSpPr>
            <a:spLocks noGrp="1"/>
          </p:cNvSpPr>
          <p:nvPr>
            <p:ph type="subTitle" idx="1"/>
          </p:nvPr>
        </p:nvSpPr>
        <p:spPr>
          <a:xfrm>
            <a:off x="2357121" y="742385"/>
            <a:ext cx="9123680" cy="5125755"/>
          </a:xfrm>
        </p:spPr>
        <p:txBody>
          <a:bodyPr>
            <a:noAutofit/>
          </a:bodyPr>
          <a:lstStyle/>
          <a:p>
            <a:pPr algn="l">
              <a:lnSpc>
                <a:spcPct val="200000"/>
              </a:lnSpc>
            </a:pPr>
            <a:r>
              <a:rPr lang="zh-CN" altLang="en-US" b="1" dirty="0">
                <a:latin typeface="微软雅黑" panose="020B0503020204020204" pitchFamily="34" charset="-122"/>
                <a:ea typeface="微软雅黑" panose="020B0503020204020204" pitchFamily="34" charset="-122"/>
              </a:rPr>
              <a:t>目录</a:t>
            </a:r>
            <a:endParaRPr lang="en-US" altLang="zh-CN" b="1" dirty="0">
              <a:latin typeface="微软雅黑" panose="020B0503020204020204" pitchFamily="34" charset="-122"/>
              <a:ea typeface="微软雅黑" panose="020B0503020204020204" pitchFamily="34" charset="-122"/>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正反物质不对称与重子生成</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轻子生成机制：标准情形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轻子生成机制：非标准情形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其它方面：超对称、</a:t>
            </a: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SO(10)</a:t>
            </a:r>
            <a:r>
              <a:rPr lang="zh-CN" altLang="en-US"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、第二、三类跷跷板模型、实验检验</a:t>
            </a: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总结与展望</a:t>
            </a:r>
          </a:p>
        </p:txBody>
      </p:sp>
      <p:sp>
        <p:nvSpPr>
          <p:cNvPr id="2" name="灯片编号占位符 1">
            <a:extLst>
              <a:ext uri="{FF2B5EF4-FFF2-40B4-BE49-F238E27FC236}">
                <a16:creationId xmlns:a16="http://schemas.microsoft.com/office/drawing/2014/main" id="{AA70D104-661D-7FC0-1CDC-FD097D3A7C6C}"/>
              </a:ext>
            </a:extLst>
          </p:cNvPr>
          <p:cNvSpPr>
            <a:spLocks noGrp="1"/>
          </p:cNvSpPr>
          <p:nvPr>
            <p:ph type="sldNum" sz="quarter" idx="12"/>
          </p:nvPr>
        </p:nvSpPr>
        <p:spPr/>
        <p:txBody>
          <a:bodyPr/>
          <a:lstStyle/>
          <a:p>
            <a:fld id="{6FCA565F-6CC6-4625-BDD6-6E0A9A3587B2}" type="slidenum">
              <a:rPr lang="zh-CN" altLang="en-US" smtClean="0"/>
              <a:t>26</a:t>
            </a:fld>
            <a:endParaRPr lang="zh-CN" altLang="en-US"/>
          </a:p>
        </p:txBody>
      </p:sp>
    </p:spTree>
    <p:extLst>
      <p:ext uri="{BB962C8B-B14F-4D97-AF65-F5344CB8AC3E}">
        <p14:creationId xmlns:p14="http://schemas.microsoft.com/office/powerpoint/2010/main" val="295024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5111531" y="35948"/>
            <a:ext cx="1968938" cy="523220"/>
          </a:xfrm>
          <a:prstGeom prst="rect">
            <a:avLst/>
          </a:prstGeom>
          <a:noFill/>
        </p:spPr>
        <p:txBody>
          <a:bodyPr wrap="square" rtlCol="0">
            <a:spAutoFit/>
          </a:bodyPr>
          <a:lstStyle/>
          <a:p>
            <a:r>
              <a:rPr lang="zh-CN" alt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总结与展望</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9448800" y="6483028"/>
            <a:ext cx="2743200"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27</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文本框 24">
            <a:extLst>
              <a:ext uri="{FF2B5EF4-FFF2-40B4-BE49-F238E27FC236}">
                <a16:creationId xmlns:a16="http://schemas.microsoft.com/office/drawing/2014/main" id="{7663549A-6F6C-486C-C3E6-EDF73799AFF4}"/>
              </a:ext>
            </a:extLst>
          </p:cNvPr>
          <p:cNvSpPr txBox="1"/>
          <p:nvPr/>
        </p:nvSpPr>
        <p:spPr>
          <a:xfrm>
            <a:off x="1285799" y="511533"/>
            <a:ext cx="9620402" cy="6154057"/>
          </a:xfrm>
          <a:prstGeom prst="rect">
            <a:avLst/>
          </a:prstGeom>
          <a:noFill/>
          <a:ln>
            <a:noFill/>
          </a:ln>
        </p:spPr>
        <p:txBody>
          <a:bodyPr wrap="square" rtlCol="0">
            <a:spAutoFit/>
          </a:bodyPr>
          <a:lstStyle/>
          <a:p>
            <a:pPr>
              <a:lnSpc>
                <a:spcPct val="200000"/>
              </a:lnSpc>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轻子生成非常具有吸引力：</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一石二鸟</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：是解释中微子质量的跷跷板模型必然的一个后果</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强冲刷情形</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：既不依赖于初始条件，又能自然地实现观测值</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完整、严格</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计算轻子生成的理论已经建立</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考虑了各种修正效应</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但传统的轻子生成情形具有两个不足之处：</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需要右手中微子的质量高于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9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，远远超出了实验直接探测能力</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跷跷板模型包含的参数远多于低能标可观测量，因此缺乏定量的预言</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u"/>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低能标 </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TeV</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乃至</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GeV</a:t>
            </a:r>
            <a:r>
              <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轻子生成的实现为实验上</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直接探测</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提供了可能</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u"/>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中微子部分可能存在的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味道对称性</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有助于减少跷跷板模型的自由参数</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u"/>
            </a:pP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随着</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引力波</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被探测到，利用引力波观测</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高能标轻子生成</a:t>
            </a:r>
            <a:r>
              <a:rPr lang="zh-CN" altLang="en-US"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成为新兴话题</a:t>
            </a:r>
            <a:endParaRPr lang="en-US" altLang="zh-CN" sz="20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7671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3DA3AC-DE3F-46D8-8610-4717A64CEA55}"/>
              </a:ext>
            </a:extLst>
          </p:cNvPr>
          <p:cNvSpPr>
            <a:spLocks noGrp="1"/>
          </p:cNvSpPr>
          <p:nvPr>
            <p:ph type="ctrTitle"/>
          </p:nvPr>
        </p:nvSpPr>
        <p:spPr>
          <a:xfrm>
            <a:off x="325515" y="2396971"/>
            <a:ext cx="11540970" cy="2192785"/>
          </a:xfrm>
        </p:spPr>
        <p:txBody>
          <a:bodyPr>
            <a:normAutofit fontScale="90000"/>
          </a:bodyPr>
          <a:lstStyle/>
          <a:p>
            <a:pPr>
              <a:lnSpc>
                <a:spcPct val="200000"/>
              </a:lnSpc>
            </a:pPr>
            <a:r>
              <a:rPr lang="zh-CN" altLang="en-US" sz="4400" b="1" dirty="0">
                <a:solidFill>
                  <a:srgbClr val="C00000"/>
                </a:solidFill>
                <a:latin typeface="微软雅黑" panose="020B0503020204020204" pitchFamily="34" charset="-122"/>
                <a:ea typeface="微软雅黑" panose="020B0503020204020204" pitchFamily="34" charset="-122"/>
              </a:rPr>
              <a:t>感谢垂听！</a:t>
            </a:r>
            <a:br>
              <a:rPr lang="en-US" altLang="zh-CN" sz="4400" b="1" dirty="0">
                <a:solidFill>
                  <a:srgbClr val="C00000"/>
                </a:solidFill>
                <a:latin typeface="微软雅黑" panose="020B0503020204020204" pitchFamily="34" charset="-122"/>
                <a:ea typeface="微软雅黑" panose="020B0503020204020204" pitchFamily="34" charset="-122"/>
              </a:rPr>
            </a:br>
            <a:r>
              <a:rPr lang="zh-CN" altLang="en-US" sz="4400" b="1" dirty="0">
                <a:solidFill>
                  <a:srgbClr val="C00000"/>
                </a:solidFill>
                <a:latin typeface="微软雅黑" panose="020B0503020204020204" pitchFamily="34" charset="-122"/>
                <a:ea typeface="微软雅黑" panose="020B0503020204020204" pitchFamily="34" charset="-122"/>
              </a:rPr>
              <a:t>敬请批评指正！</a:t>
            </a:r>
          </a:p>
        </p:txBody>
      </p:sp>
      <p:sp>
        <p:nvSpPr>
          <p:cNvPr id="3" name="灯片编号占位符 2">
            <a:extLst>
              <a:ext uri="{FF2B5EF4-FFF2-40B4-BE49-F238E27FC236}">
                <a16:creationId xmlns:a16="http://schemas.microsoft.com/office/drawing/2014/main" id="{1BBD3734-3F20-E3F6-020A-06356890DC07}"/>
              </a:ext>
            </a:extLst>
          </p:cNvPr>
          <p:cNvSpPr>
            <a:spLocks noGrp="1"/>
          </p:cNvSpPr>
          <p:nvPr>
            <p:ph type="sldNum" sz="quarter" idx="12"/>
          </p:nvPr>
        </p:nvSpPr>
        <p:spPr/>
        <p:txBody>
          <a:bodyPr/>
          <a:lstStyle/>
          <a:p>
            <a:fld id="{6FCA565F-6CC6-4625-BDD6-6E0A9A3587B2}" type="slidenum">
              <a:rPr lang="zh-CN" altLang="en-US" smtClean="0"/>
              <a:t>28</a:t>
            </a:fld>
            <a:endParaRPr lang="zh-CN" altLang="en-US"/>
          </a:p>
        </p:txBody>
      </p:sp>
    </p:spTree>
    <p:extLst>
      <p:ext uri="{BB962C8B-B14F-4D97-AF65-F5344CB8AC3E}">
        <p14:creationId xmlns:p14="http://schemas.microsoft.com/office/powerpoint/2010/main" val="2970876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E81BF1B-43C7-40ED-9A20-2BEE84A9A58A}"/>
              </a:ext>
            </a:extLst>
          </p:cNvPr>
          <p:cNvSpPr txBox="1"/>
          <p:nvPr/>
        </p:nvSpPr>
        <p:spPr>
          <a:xfrm>
            <a:off x="828581" y="576486"/>
            <a:ext cx="10534835" cy="6152069"/>
          </a:xfrm>
          <a:prstGeom prst="rect">
            <a:avLst/>
          </a:prstGeom>
          <a:noFill/>
        </p:spPr>
        <p:txBody>
          <a:bodyPr wrap="square" rtlCol="0">
            <a:spAutoFit/>
          </a:bodyPr>
          <a:lstStyle/>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Y. Nir: </a:t>
            </a:r>
            <a:r>
              <a:rPr lang="en-US" altLang="zh-CN" sz="2000" b="1" i="1" dirty="0" err="1">
                <a:latin typeface="微软雅黑" panose="020B0503020204020204" pitchFamily="34" charset="-122"/>
                <a:ea typeface="微软雅黑" panose="020B0503020204020204" pitchFamily="34" charset="-122"/>
              </a:rPr>
              <a:t>Leptogenesis</a:t>
            </a:r>
            <a:r>
              <a:rPr lang="en-US" altLang="zh-CN" sz="2000" b="1" i="1" dirty="0">
                <a:latin typeface="微软雅黑" panose="020B0503020204020204" pitchFamily="34" charset="-122"/>
                <a:ea typeface="微软雅黑" panose="020B0503020204020204" pitchFamily="34" charset="-122"/>
              </a:rPr>
              <a:t>: a pedagogical introduction</a:t>
            </a: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M. C. Chen: </a:t>
            </a:r>
            <a:r>
              <a:rPr lang="fr-FR" altLang="zh-CN" sz="2000" b="1" i="1" dirty="0">
                <a:latin typeface="微软雅黑" panose="020B0503020204020204" pitchFamily="34" charset="-122"/>
                <a:ea typeface="微软雅黑" panose="020B0503020204020204" pitchFamily="34" charset="-122"/>
              </a:rPr>
              <a:t>TASI 2006 Lectures on Leptogenesis</a:t>
            </a:r>
            <a:endParaRPr lang="en-US" altLang="zh-CN" sz="2000" b="1" i="1" dirty="0">
              <a:latin typeface="微软雅黑" panose="020B0503020204020204" pitchFamily="34" charset="-122"/>
              <a:ea typeface="微软雅黑" panose="020B0503020204020204" pitchFamily="34" charset="-122"/>
            </a:endParaRP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S. Davidson, E. </a:t>
            </a:r>
            <a:r>
              <a:rPr lang="en-US" altLang="zh-CN" sz="2000" b="1" dirty="0" err="1">
                <a:latin typeface="微软雅黑" panose="020B0503020204020204" pitchFamily="34" charset="-122"/>
                <a:ea typeface="微软雅黑" panose="020B0503020204020204" pitchFamily="34" charset="-122"/>
              </a:rPr>
              <a:t>Nardi</a:t>
            </a:r>
            <a:r>
              <a:rPr lang="en-US" altLang="zh-CN" sz="2000" b="1" dirty="0">
                <a:latin typeface="微软雅黑" panose="020B0503020204020204" pitchFamily="34" charset="-122"/>
                <a:ea typeface="微软雅黑" panose="020B0503020204020204" pitchFamily="34" charset="-122"/>
              </a:rPr>
              <a:t>, Y. Nir: </a:t>
            </a:r>
            <a:r>
              <a:rPr lang="en-US" altLang="zh-CN" sz="2000" b="1" i="1" dirty="0" err="1">
                <a:latin typeface="微软雅黑" panose="020B0503020204020204" pitchFamily="34" charset="-122"/>
                <a:ea typeface="微软雅黑" panose="020B0503020204020204" pitchFamily="34" charset="-122"/>
              </a:rPr>
              <a:t>Leptogenesis</a:t>
            </a:r>
            <a:endParaRPr lang="en-US" altLang="zh-CN" sz="2000" b="1" i="1" dirty="0">
              <a:latin typeface="微软雅黑" panose="020B0503020204020204" pitchFamily="34" charset="-122"/>
              <a:ea typeface="微软雅黑" panose="020B0503020204020204" pitchFamily="34" charset="-122"/>
            </a:endParaRP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W. </a:t>
            </a:r>
            <a:r>
              <a:rPr lang="en-US" altLang="zh-CN" sz="2000" b="1" dirty="0" err="1">
                <a:latin typeface="微软雅黑" panose="020B0503020204020204" pitchFamily="34" charset="-122"/>
                <a:ea typeface="微软雅黑" panose="020B0503020204020204" pitchFamily="34" charset="-122"/>
              </a:rPr>
              <a:t>Buchmuller</a:t>
            </a:r>
            <a:r>
              <a:rPr lang="en-US" altLang="zh-CN" sz="2000" b="1" dirty="0">
                <a:latin typeface="微软雅黑" panose="020B0503020204020204" pitchFamily="34" charset="-122"/>
                <a:ea typeface="微软雅黑" panose="020B0503020204020204" pitchFamily="34" charset="-122"/>
              </a:rPr>
              <a:t>, R. D. Peccei, T. </a:t>
            </a:r>
            <a:r>
              <a:rPr lang="en-US" altLang="zh-CN" sz="2000" b="1" dirty="0" err="1">
                <a:latin typeface="微软雅黑" panose="020B0503020204020204" pitchFamily="34" charset="-122"/>
                <a:ea typeface="微软雅黑" panose="020B0503020204020204" pitchFamily="34" charset="-122"/>
              </a:rPr>
              <a:t>Yanagida</a:t>
            </a:r>
            <a:r>
              <a:rPr lang="en-US" altLang="zh-CN" sz="2000" b="1" dirty="0">
                <a:latin typeface="微软雅黑" panose="020B0503020204020204" pitchFamily="34" charset="-122"/>
                <a:ea typeface="微软雅黑" panose="020B0503020204020204" pitchFamily="34" charset="-122"/>
              </a:rPr>
              <a:t>: </a:t>
            </a:r>
            <a:r>
              <a:rPr lang="en-US" altLang="zh-CN" sz="2000" b="1" i="1" dirty="0" err="1">
                <a:solidFill>
                  <a:srgbClr val="000000"/>
                </a:solidFill>
                <a:effectLst/>
                <a:latin typeface="Lucida Grande"/>
              </a:rPr>
              <a:t>Leptogenesis</a:t>
            </a:r>
            <a:r>
              <a:rPr lang="en-US" altLang="zh-CN" sz="2000" b="1" i="1" dirty="0">
                <a:solidFill>
                  <a:srgbClr val="000000"/>
                </a:solidFill>
                <a:effectLst/>
                <a:latin typeface="Lucida Grande"/>
              </a:rPr>
              <a:t> as the origin of matter</a:t>
            </a: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W. </a:t>
            </a:r>
            <a:r>
              <a:rPr lang="en-US" altLang="zh-CN" sz="2000" b="1" dirty="0" err="1">
                <a:latin typeface="微软雅黑" panose="020B0503020204020204" pitchFamily="34" charset="-122"/>
                <a:ea typeface="微软雅黑" panose="020B0503020204020204" pitchFamily="34" charset="-122"/>
              </a:rPr>
              <a:t>Buchmuller</a:t>
            </a:r>
            <a:r>
              <a:rPr lang="en-US" altLang="zh-CN" sz="2000" b="1" dirty="0">
                <a:latin typeface="微软雅黑" panose="020B0503020204020204" pitchFamily="34" charset="-122"/>
                <a:ea typeface="微软雅黑" panose="020B0503020204020204" pitchFamily="34" charset="-122"/>
              </a:rPr>
              <a:t>, P. Di Bari, M. </a:t>
            </a:r>
            <a:r>
              <a:rPr lang="en-US" altLang="zh-CN" sz="2000" b="1" dirty="0" err="1">
                <a:latin typeface="微软雅黑" panose="020B0503020204020204" pitchFamily="34" charset="-122"/>
                <a:ea typeface="微软雅黑" panose="020B0503020204020204" pitchFamily="34" charset="-122"/>
              </a:rPr>
              <a:t>Plumacher</a:t>
            </a:r>
            <a:r>
              <a:rPr lang="en-US" altLang="zh-CN" sz="2000" b="1" dirty="0">
                <a:latin typeface="微软雅黑" panose="020B0503020204020204" pitchFamily="34" charset="-122"/>
                <a:ea typeface="微软雅黑" panose="020B0503020204020204" pitchFamily="34" charset="-122"/>
              </a:rPr>
              <a:t>: </a:t>
            </a:r>
            <a:r>
              <a:rPr lang="en-US" altLang="zh-CN" sz="2000" b="1" i="1" dirty="0" err="1">
                <a:solidFill>
                  <a:srgbClr val="000000"/>
                </a:solidFill>
                <a:effectLst/>
                <a:latin typeface="Lucida Grande"/>
              </a:rPr>
              <a:t>Leptogenesis</a:t>
            </a:r>
            <a:r>
              <a:rPr lang="en-US" altLang="zh-CN" sz="2000" b="1" i="1" dirty="0">
                <a:solidFill>
                  <a:srgbClr val="000000"/>
                </a:solidFill>
                <a:effectLst/>
                <a:latin typeface="Lucida Grande"/>
              </a:rPr>
              <a:t> for pedestrians</a:t>
            </a:r>
          </a:p>
          <a:p>
            <a:pPr marL="457200" indent="-457200">
              <a:lnSpc>
                <a:spcPct val="200000"/>
              </a:lnSpc>
              <a:buFont typeface="Wingdings" panose="05000000000000000000" pitchFamily="2" charset="2"/>
              <a:buChar char="l"/>
            </a:pPr>
            <a:r>
              <a:rPr lang="it-IT" altLang="zh-CN" sz="2000" b="1" dirty="0">
                <a:latin typeface="微软雅黑" panose="020B0503020204020204" pitchFamily="34" charset="-122"/>
                <a:ea typeface="微软雅黑" panose="020B0503020204020204" pitchFamily="34" charset="-122"/>
              </a:rPr>
              <a:t>C</a:t>
            </a:r>
            <a:r>
              <a:rPr lang="en-US" altLang="zh-CN" sz="2000" b="1" dirty="0">
                <a:latin typeface="微软雅黑" panose="020B0503020204020204" pitchFamily="34" charset="-122"/>
                <a:ea typeface="微软雅黑" panose="020B0503020204020204" pitchFamily="34" charset="-122"/>
              </a:rPr>
              <a:t>.</a:t>
            </a:r>
            <a:r>
              <a:rPr lang="it-IT" altLang="zh-CN" sz="2000" b="1" dirty="0">
                <a:latin typeface="微软雅黑" panose="020B0503020204020204" pitchFamily="34" charset="-122"/>
                <a:ea typeface="微软雅黑" panose="020B0503020204020204" pitchFamily="34" charset="-122"/>
              </a:rPr>
              <a:t> S. Fong, E. Nardi, A. Riotto: </a:t>
            </a:r>
            <a:r>
              <a:rPr lang="en-US" altLang="zh-CN" sz="2000" b="1" i="1" dirty="0" err="1">
                <a:solidFill>
                  <a:srgbClr val="000000"/>
                </a:solidFill>
                <a:latin typeface="Lucida Grande"/>
              </a:rPr>
              <a:t>Leptogenesis</a:t>
            </a:r>
            <a:r>
              <a:rPr lang="en-US" altLang="zh-CN" sz="2000" b="1" i="1" dirty="0">
                <a:solidFill>
                  <a:srgbClr val="000000"/>
                </a:solidFill>
                <a:latin typeface="Lucida Grande"/>
              </a:rPr>
              <a:t> in the Universe</a:t>
            </a:r>
            <a:endParaRPr lang="en-US" altLang="zh-CN" sz="2000" b="1" i="1" dirty="0">
              <a:solidFill>
                <a:srgbClr val="000000"/>
              </a:solidFill>
              <a:latin typeface="微软雅黑" panose="020B0503020204020204" pitchFamily="34" charset="-122"/>
              <a:ea typeface="微软雅黑" panose="020B0503020204020204" pitchFamily="34" charset="-122"/>
            </a:endParaRP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S. Blanchet, P. Di Bari: </a:t>
            </a:r>
            <a:r>
              <a:rPr lang="en-US" altLang="zh-CN" sz="2000" b="1" i="1" dirty="0">
                <a:solidFill>
                  <a:srgbClr val="000000"/>
                </a:solidFill>
                <a:latin typeface="Lucida Grande"/>
              </a:rPr>
              <a:t>The minimal scenario of </a:t>
            </a:r>
            <a:r>
              <a:rPr lang="en-US" altLang="zh-CN" sz="2000" b="1" i="1" dirty="0" err="1">
                <a:solidFill>
                  <a:srgbClr val="000000"/>
                </a:solidFill>
                <a:latin typeface="Lucida Grande"/>
              </a:rPr>
              <a:t>leptogenesis</a:t>
            </a:r>
            <a:endParaRPr lang="en-US" altLang="zh-CN" sz="2000" b="1" i="1" dirty="0">
              <a:solidFill>
                <a:srgbClr val="000000"/>
              </a:solidFill>
              <a:latin typeface="Lucida Grande"/>
            </a:endParaRP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Z. Z. Xing, Z. H. Zhao:  </a:t>
            </a:r>
            <a:r>
              <a:rPr lang="en-US" altLang="zh-CN" sz="2000" b="1" i="1" dirty="0">
                <a:solidFill>
                  <a:srgbClr val="000000"/>
                </a:solidFill>
                <a:latin typeface="Lucida Grande"/>
              </a:rPr>
              <a:t>The minimal seesaw and </a:t>
            </a:r>
            <a:r>
              <a:rPr lang="en-US" altLang="zh-CN" sz="2000" b="1" i="1" dirty="0" err="1">
                <a:solidFill>
                  <a:srgbClr val="000000"/>
                </a:solidFill>
                <a:latin typeface="Lucida Grande"/>
              </a:rPr>
              <a:t>leptogenesis</a:t>
            </a:r>
            <a:r>
              <a:rPr lang="en-US" altLang="zh-CN" sz="2000" b="1" i="1" dirty="0">
                <a:solidFill>
                  <a:srgbClr val="000000"/>
                </a:solidFill>
                <a:latin typeface="Lucida Grande"/>
              </a:rPr>
              <a:t> models</a:t>
            </a: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D. </a:t>
            </a:r>
            <a:r>
              <a:rPr lang="en-US" altLang="zh-CN" sz="2000" b="1" dirty="0" err="1">
                <a:latin typeface="微软雅黑" panose="020B0503020204020204" pitchFamily="34" charset="-122"/>
                <a:ea typeface="微软雅黑" panose="020B0503020204020204" pitchFamily="34" charset="-122"/>
              </a:rPr>
              <a:t>Bodeker</a:t>
            </a:r>
            <a:r>
              <a:rPr lang="en-US" altLang="zh-CN" sz="2000" b="1" dirty="0">
                <a:latin typeface="微软雅黑" panose="020B0503020204020204" pitchFamily="34" charset="-122"/>
                <a:ea typeface="微软雅黑" panose="020B0503020204020204" pitchFamily="34" charset="-122"/>
              </a:rPr>
              <a:t>, W. </a:t>
            </a:r>
            <a:r>
              <a:rPr lang="en-US" altLang="zh-CN" sz="2000" b="1" dirty="0" err="1">
                <a:latin typeface="微软雅黑" panose="020B0503020204020204" pitchFamily="34" charset="-122"/>
                <a:ea typeface="微软雅黑" panose="020B0503020204020204" pitchFamily="34" charset="-122"/>
              </a:rPr>
              <a:t>Buchmuller</a:t>
            </a:r>
            <a:r>
              <a:rPr lang="en-US" altLang="zh-CN" sz="2000" b="1" dirty="0">
                <a:latin typeface="微软雅黑" panose="020B0503020204020204" pitchFamily="34" charset="-122"/>
                <a:ea typeface="微软雅黑" panose="020B0503020204020204" pitchFamily="34" charset="-122"/>
              </a:rPr>
              <a:t>: </a:t>
            </a:r>
            <a:r>
              <a:rPr lang="en-US" altLang="zh-CN" sz="2000" b="1" i="1" dirty="0">
                <a:solidFill>
                  <a:srgbClr val="000000"/>
                </a:solidFill>
                <a:latin typeface="Lucida Grande"/>
              </a:rPr>
              <a:t>Baryogenesis from the weak scale to the GUT scale</a:t>
            </a:r>
          </a:p>
          <a:p>
            <a:pPr marL="457200" indent="-457200">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P. Di Bari: </a:t>
            </a:r>
            <a:r>
              <a:rPr lang="en-US" altLang="zh-CN" sz="2000" b="1" i="1" dirty="0">
                <a:solidFill>
                  <a:srgbClr val="000000"/>
                </a:solidFill>
                <a:latin typeface="Lucida Grande"/>
              </a:rPr>
              <a:t>On the origin of matter in the Universe</a:t>
            </a:r>
          </a:p>
        </p:txBody>
      </p:sp>
      <p:cxnSp>
        <p:nvCxnSpPr>
          <p:cNvPr id="10" name="直接连接符 9">
            <a:extLst>
              <a:ext uri="{FF2B5EF4-FFF2-40B4-BE49-F238E27FC236}">
                <a16:creationId xmlns:a16="http://schemas.microsoft.com/office/drawing/2014/main" id="{0B926F0A-6EA7-4360-AC58-D5385BB8BB43}"/>
              </a:ext>
            </a:extLst>
          </p:cNvPr>
          <p:cNvCxnSpPr/>
          <p:nvPr/>
        </p:nvCxnSpPr>
        <p:spPr>
          <a:xfrm>
            <a:off x="0" y="576486"/>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72726407-52B6-4181-8300-BBA4E689D3CA}"/>
              </a:ext>
            </a:extLst>
          </p:cNvPr>
          <p:cNvSpPr txBox="1"/>
          <p:nvPr/>
        </p:nvSpPr>
        <p:spPr>
          <a:xfrm>
            <a:off x="4577918" y="53266"/>
            <a:ext cx="3036163"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轻子生成综述文献</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984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378169" y="71308"/>
            <a:ext cx="3435659"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宇宙正反物质不对称</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3</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a:extLst>
              <a:ext uri="{FF2B5EF4-FFF2-40B4-BE49-F238E27FC236}">
                <a16:creationId xmlns:a16="http://schemas.microsoft.com/office/drawing/2014/main" id="{053B1A35-D3A7-4F22-9870-2023A1AA170D}"/>
              </a:ext>
            </a:extLst>
          </p:cNvPr>
          <p:cNvSpPr txBox="1"/>
          <p:nvPr/>
        </p:nvSpPr>
        <p:spPr>
          <a:xfrm>
            <a:off x="2686831" y="1781327"/>
            <a:ext cx="6818322" cy="614848"/>
          </a:xfrm>
          <a:prstGeom prst="rect">
            <a:avLst/>
          </a:prstGeom>
          <a:noFill/>
        </p:spPr>
        <p:txBody>
          <a:bodyPr wrap="square" rtlCol="0">
            <a:spAutoFit/>
          </a:bodyPr>
          <a:lstStyle/>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1932</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年，安德森发现了正电子；</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每种粒子都有自己的反粒子</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E0DFE81E-B10C-CCE6-7800-777DCDF790CC}"/>
              </a:ext>
            </a:extLst>
          </p:cNvPr>
          <p:cNvSpPr txBox="1"/>
          <p:nvPr/>
        </p:nvSpPr>
        <p:spPr>
          <a:xfrm>
            <a:off x="3176682" y="778876"/>
            <a:ext cx="5838625" cy="614848"/>
          </a:xfrm>
          <a:prstGeom prst="rect">
            <a:avLst/>
          </a:prstGeom>
          <a:noFill/>
        </p:spPr>
        <p:txBody>
          <a:bodyPr wrap="square" rtlCol="0">
            <a:spAutoFit/>
          </a:bodyPr>
          <a:lstStyle/>
          <a:p>
            <a:pPr algn="l">
              <a:lnSpc>
                <a:spcPct val="20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1928</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年，狄拉克方程从理论上预言了</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正电子</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的存在</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69263AE1-E6B3-73F5-428A-A0368A69E13C}"/>
              </a:ext>
            </a:extLst>
          </p:cNvPr>
          <p:cNvSpPr txBox="1"/>
          <p:nvPr/>
        </p:nvSpPr>
        <p:spPr>
          <a:xfrm>
            <a:off x="2548409" y="2701233"/>
            <a:ext cx="7095169" cy="614848"/>
          </a:xfrm>
          <a:prstGeom prst="rect">
            <a:avLst/>
          </a:prstGeom>
          <a:noFill/>
        </p:spPr>
        <p:txBody>
          <a:bodyPr wrap="square" rtlCol="0">
            <a:spAutoFit/>
          </a:bodyPr>
          <a:lstStyle/>
          <a:p>
            <a:pPr algn="l">
              <a:lnSpc>
                <a:spcPct val="200000"/>
              </a:lnSpc>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CPT</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定理：</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粒子与其反粒子具有完全相同的质量、寿命等性质</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4C5134D2-9C3F-3692-1425-6AD90D71C41A}"/>
              </a:ext>
            </a:extLst>
          </p:cNvPr>
          <p:cNvSpPr txBox="1"/>
          <p:nvPr/>
        </p:nvSpPr>
        <p:spPr>
          <a:xfrm>
            <a:off x="1199960" y="3662588"/>
            <a:ext cx="9792070" cy="1230401"/>
          </a:xfrm>
          <a:prstGeom prst="rect">
            <a:avLst/>
          </a:prstGeom>
          <a:noFill/>
        </p:spPr>
        <p:txBody>
          <a:bodyPr wrap="square" rtlCol="0">
            <a:spAutoFit/>
          </a:bodyPr>
          <a:lstStyle/>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狄拉克：如果我们在研究自然界的基本物理规律时接受粒子与反粒子完全对称的观点，</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                也许半数的星球由物质组成，而另外半数的星球由反物质组成</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454CFAF7-CB4F-C2B0-F8CE-221CCB08C09B}"/>
              </a:ext>
            </a:extLst>
          </p:cNvPr>
          <p:cNvSpPr txBox="1"/>
          <p:nvPr/>
        </p:nvSpPr>
        <p:spPr>
          <a:xfrm>
            <a:off x="1887606" y="5239496"/>
            <a:ext cx="8416773" cy="1230401"/>
          </a:xfrm>
          <a:prstGeom prst="rect">
            <a:avLst/>
          </a:prstGeom>
          <a:noFill/>
        </p:spPr>
        <p:txBody>
          <a:bodyPr wrap="square" rtlCol="0">
            <a:spAutoFit/>
          </a:bodyPr>
          <a:lstStyle/>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如果宇宙中存在大量反物质，必然会和周围的物质发生湮灭产生大量辐射，</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但是科学家并未观测到这种现象，这表明可观测</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宇宙主要是由物质组成的</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B88BC47D-DDE7-BBB6-4BD1-39E6BF8F8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88" y="1006028"/>
            <a:ext cx="1436426" cy="2031517"/>
          </a:xfrm>
          <a:prstGeom prst="rect">
            <a:avLst/>
          </a:prstGeom>
        </p:spPr>
      </p:pic>
      <p:sp>
        <p:nvSpPr>
          <p:cNvPr id="12" name="文本框 11">
            <a:extLst>
              <a:ext uri="{FF2B5EF4-FFF2-40B4-BE49-F238E27FC236}">
                <a16:creationId xmlns:a16="http://schemas.microsoft.com/office/drawing/2014/main" id="{4676BFCB-CD0E-3683-54CC-DF8433B2C18A}"/>
              </a:ext>
            </a:extLst>
          </p:cNvPr>
          <p:cNvSpPr txBox="1"/>
          <p:nvPr/>
        </p:nvSpPr>
        <p:spPr>
          <a:xfrm>
            <a:off x="333656" y="3037545"/>
            <a:ext cx="1928291" cy="510396"/>
          </a:xfrm>
          <a:prstGeom prst="rect">
            <a:avLst/>
          </a:prstGeom>
          <a:noFill/>
        </p:spPr>
        <p:txBody>
          <a:bodyPr wrap="square">
            <a:spAutoFit/>
          </a:bodyPr>
          <a:lstStyle/>
          <a:p>
            <a:pPr>
              <a:lnSpc>
                <a:spcPct val="20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狄拉克 </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(1902-1984)</a:t>
            </a:r>
          </a:p>
        </p:txBody>
      </p:sp>
    </p:spTree>
    <p:extLst>
      <p:ext uri="{BB962C8B-B14F-4D97-AF65-F5344CB8AC3E}">
        <p14:creationId xmlns:p14="http://schemas.microsoft.com/office/powerpoint/2010/main" val="177999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177919" y="55345"/>
            <a:ext cx="414354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宇宙正反物质不对称</a:t>
            </a:r>
            <a:r>
              <a:rPr lang="zh-CN" altLang="en-US" sz="2000" b="1" dirty="0">
                <a:solidFill>
                  <a:srgbClr val="C00000"/>
                </a:solidFill>
                <a:latin typeface="微软雅黑" panose="020B0503020204020204" pitchFamily="34" charset="-122"/>
                <a:ea typeface="微软雅黑" panose="020B0503020204020204" pitchFamily="34" charset="-122"/>
              </a:rPr>
              <a:t>的</a:t>
            </a:r>
            <a:r>
              <a:rPr lang="zh-CN" altLang="en-US" sz="2800" b="1" dirty="0">
                <a:solidFill>
                  <a:srgbClr val="C00000"/>
                </a:solidFill>
                <a:latin typeface="微软雅黑" panose="020B0503020204020204" pitchFamily="34" charset="-122"/>
                <a:ea typeface="微软雅黑" panose="020B0503020204020204" pitchFamily="34" charset="-122"/>
              </a:rPr>
              <a:t>度</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4</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E0DFE81E-B10C-CCE6-7800-777DCDF790CC}"/>
              </a:ext>
            </a:extLst>
          </p:cNvPr>
          <p:cNvSpPr txBox="1"/>
          <p:nvPr/>
        </p:nvSpPr>
        <p:spPr>
          <a:xfrm>
            <a:off x="505569" y="888430"/>
            <a:ext cx="2380737" cy="614848"/>
          </a:xfrm>
          <a:prstGeom prst="rect">
            <a:avLst/>
          </a:prstGeom>
          <a:noFill/>
        </p:spPr>
        <p:txBody>
          <a:bodyPr wrap="square" rtlCol="0">
            <a:spAutoFit/>
          </a:bodyPr>
          <a:lstStyle/>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两种</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定量表示</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方法：</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C19F4047-92A9-29B8-88F8-2B44E748C966}"/>
              </a:ext>
            </a:extLst>
          </p:cNvPr>
          <p:cNvPicPr>
            <a:picLocks noChangeAspect="1"/>
          </p:cNvPicPr>
          <p:nvPr/>
        </p:nvPicPr>
        <p:blipFill>
          <a:blip r:embed="rId3"/>
          <a:stretch>
            <a:fillRect/>
          </a:stretch>
        </p:blipFill>
        <p:spPr>
          <a:xfrm>
            <a:off x="6036213" y="1008488"/>
            <a:ext cx="2254928" cy="454351"/>
          </a:xfrm>
          <a:prstGeom prst="rect">
            <a:avLst/>
          </a:prstGeom>
          <a:ln w="25400">
            <a:solidFill>
              <a:srgbClr val="C00000"/>
            </a:solidFill>
          </a:ln>
        </p:spPr>
      </p:pic>
      <p:pic>
        <p:nvPicPr>
          <p:cNvPr id="13" name="图片 12">
            <a:extLst>
              <a:ext uri="{FF2B5EF4-FFF2-40B4-BE49-F238E27FC236}">
                <a16:creationId xmlns:a16="http://schemas.microsoft.com/office/drawing/2014/main" id="{3015F715-5307-9504-304F-D3ACA1EAD10D}"/>
              </a:ext>
            </a:extLst>
          </p:cNvPr>
          <p:cNvPicPr>
            <a:picLocks noChangeAspect="1"/>
          </p:cNvPicPr>
          <p:nvPr/>
        </p:nvPicPr>
        <p:blipFill>
          <a:blip r:embed="rId4"/>
          <a:stretch>
            <a:fillRect/>
          </a:stretch>
        </p:blipFill>
        <p:spPr>
          <a:xfrm>
            <a:off x="3258910" y="931515"/>
            <a:ext cx="1412104" cy="624191"/>
          </a:xfrm>
          <a:prstGeom prst="rect">
            <a:avLst/>
          </a:prstGeom>
          <a:ln w="25400">
            <a:solidFill>
              <a:srgbClr val="C00000"/>
            </a:solidFill>
          </a:ln>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D870C20-BD1A-3719-92FB-50BD724FC775}"/>
                  </a:ext>
                </a:extLst>
              </p:cNvPr>
              <p:cNvSpPr txBox="1"/>
              <p:nvPr/>
            </p:nvSpPr>
            <p:spPr>
              <a:xfrm>
                <a:off x="3154480" y="1619276"/>
                <a:ext cx="7239237" cy="505267"/>
              </a:xfrm>
              <a:prstGeom prst="rect">
                <a:avLst/>
              </a:prstGeom>
              <a:noFill/>
            </p:spPr>
            <p:txBody>
              <a:bodyPr wrap="square">
                <a:spAutoFit/>
              </a:bodyPr>
              <a:lstStyle/>
              <a:p>
                <a:pPr>
                  <a:lnSpc>
                    <a:spcPct val="150000"/>
                  </a:lnSpc>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2000" b="1" baseline="-25000" dirty="0" err="1">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：正重子密度，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acc>
                      <m:accPr>
                        <m:chr m:val="̅"/>
                        <m:ctrlPr>
                          <a:rPr lang="en-US" altLang="zh-CN" sz="2000" b="1" i="1" baseline="-25000" dirty="0" smtClean="0">
                            <a:latin typeface="Cambria Math" panose="02040503050406030204" pitchFamily="18" charset="0"/>
                            <a:ea typeface="微软雅黑" panose="020B0503020204020204" pitchFamily="34" charset="-122"/>
                            <a:cs typeface="Times New Roman" panose="02020603050405020304" pitchFamily="18" charset="0"/>
                          </a:rPr>
                        </m:ctrlPr>
                      </m:accPr>
                      <m:e>
                        <m:r>
                          <m:rPr>
                            <m:sty m:val="p"/>
                          </m:rPr>
                          <a:rPr lang="en-US" altLang="zh-CN" sz="2000" b="1" i="1" baseline="-25000" dirty="0">
                            <a:latin typeface="Cambria Math" panose="02040503050406030204" pitchFamily="18" charset="0"/>
                            <a:ea typeface="微软雅黑" panose="020B0503020204020204" pitchFamily="34" charset="-122"/>
                            <a:cs typeface="Times New Roman" panose="02020603050405020304" pitchFamily="18" charset="0"/>
                          </a:rPr>
                          <m:t>B</m:t>
                        </m:r>
                      </m:e>
                    </m:acc>
                  </m:oMath>
                </a14:m>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：反重子密度，</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r>
                      <m:rPr>
                        <m:sty m:val="p"/>
                      </m:rPr>
                      <a:rPr lang="el-GR" altLang="zh-CN" sz="2000" b="1" i="1" baseline="-25000" dirty="0" smtClean="0">
                        <a:latin typeface="Cambria Math" panose="02040503050406030204" pitchFamily="18" charset="0"/>
                        <a:ea typeface="微软雅黑" panose="020B0503020204020204" pitchFamily="34" charset="-122"/>
                        <a:cs typeface="Times New Roman" panose="02020603050405020304" pitchFamily="18" charset="0"/>
                      </a:rPr>
                      <m:t>γ</m:t>
                    </m:r>
                  </m:oMath>
                </a14:m>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：光子密度，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：熵密度</a:t>
                </a:r>
                <a:endParaRPr lang="zh-CN" altLang="en-US" sz="2000" dirty="0"/>
              </a:p>
            </p:txBody>
          </p:sp>
        </mc:Choice>
        <mc:Fallback xmlns="">
          <p:sp>
            <p:nvSpPr>
              <p:cNvPr id="15" name="文本框 14">
                <a:extLst>
                  <a:ext uri="{FF2B5EF4-FFF2-40B4-BE49-F238E27FC236}">
                    <a16:creationId xmlns:a16="http://schemas.microsoft.com/office/drawing/2014/main" id="{AD870C20-BD1A-3719-92FB-50BD724FC775}"/>
                  </a:ext>
                </a:extLst>
              </p:cNvPr>
              <p:cNvSpPr txBox="1">
                <a:spLocks noRot="1" noChangeAspect="1" noMove="1" noResize="1" noEditPoints="1" noAdjustHandles="1" noChangeArrowheads="1" noChangeShapeType="1" noTextEdit="1"/>
              </p:cNvSpPr>
              <p:nvPr/>
            </p:nvSpPr>
            <p:spPr>
              <a:xfrm>
                <a:off x="3154480" y="1619276"/>
                <a:ext cx="7239237" cy="505267"/>
              </a:xfrm>
              <a:prstGeom prst="rect">
                <a:avLst/>
              </a:prstGeom>
              <a:blipFill>
                <a:blip r:embed="rId5"/>
                <a:stretch>
                  <a:fillRect l="-842" r="-842" b="-19277"/>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8195AC56-6F14-43F2-EE02-EAFDD7E44338}"/>
              </a:ext>
            </a:extLst>
          </p:cNvPr>
          <p:cNvSpPr txBox="1"/>
          <p:nvPr/>
        </p:nvSpPr>
        <p:spPr>
          <a:xfrm>
            <a:off x="505569" y="4211404"/>
            <a:ext cx="2648911" cy="614848"/>
          </a:xfrm>
          <a:prstGeom prst="rect">
            <a:avLst/>
          </a:prstGeom>
          <a:noFill/>
        </p:spPr>
        <p:txBody>
          <a:bodyPr wrap="square" rtlCol="0">
            <a:spAutoFit/>
          </a:bodyPr>
          <a:lstStyle/>
          <a:p>
            <a:pPr algn="l">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两种</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宇宙学测量</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方法：</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17">
            <a:extLst>
              <a:ext uri="{FF2B5EF4-FFF2-40B4-BE49-F238E27FC236}">
                <a16:creationId xmlns:a16="http://schemas.microsoft.com/office/drawing/2014/main" id="{00289282-BC3B-704B-AD11-8FEAB37CFF04}"/>
              </a:ext>
            </a:extLst>
          </p:cNvPr>
          <p:cNvPicPr>
            <a:picLocks noChangeAspect="1"/>
          </p:cNvPicPr>
          <p:nvPr/>
        </p:nvPicPr>
        <p:blipFill>
          <a:blip r:embed="rId6"/>
          <a:stretch>
            <a:fillRect/>
          </a:stretch>
        </p:blipFill>
        <p:spPr>
          <a:xfrm>
            <a:off x="2990736" y="3068426"/>
            <a:ext cx="3005023" cy="3703516"/>
          </a:xfrm>
          <a:prstGeom prst="rect">
            <a:avLst/>
          </a:prstGeom>
        </p:spPr>
      </p:pic>
      <p:sp>
        <p:nvSpPr>
          <p:cNvPr id="24" name="文本框 23">
            <a:extLst>
              <a:ext uri="{FF2B5EF4-FFF2-40B4-BE49-F238E27FC236}">
                <a16:creationId xmlns:a16="http://schemas.microsoft.com/office/drawing/2014/main" id="{FDF7C290-6499-A489-7412-97DE621EB094}"/>
              </a:ext>
            </a:extLst>
          </p:cNvPr>
          <p:cNvSpPr txBox="1"/>
          <p:nvPr/>
        </p:nvSpPr>
        <p:spPr>
          <a:xfrm>
            <a:off x="3154480" y="2536777"/>
            <a:ext cx="3157356" cy="400110"/>
          </a:xfrm>
          <a:prstGeom prst="rect">
            <a:avLst/>
          </a:prstGeom>
          <a:noFill/>
        </p:spPr>
        <p:txBody>
          <a:bodyPr wrap="square">
            <a:spAutoFit/>
          </a:bodyPr>
          <a:lstStyle/>
          <a:p>
            <a:pPr algn="l"/>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BBN</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(MeV)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：轻核丰度与</a:t>
            </a:r>
            <a:r>
              <a:rPr lang="el-GR" altLang="zh-CN" sz="2000" b="1" dirty="0">
                <a:latin typeface="Times New Roman" panose="02020603050405020304" pitchFamily="18" charset="0"/>
                <a:ea typeface="微软雅黑" panose="020B0503020204020204" pitchFamily="34" charset="-122"/>
                <a:cs typeface="Times New Roman" panose="02020603050405020304" pitchFamily="18" charset="0"/>
              </a:rPr>
              <a:t>η</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6" name="图片 25">
            <a:extLst>
              <a:ext uri="{FF2B5EF4-FFF2-40B4-BE49-F238E27FC236}">
                <a16:creationId xmlns:a16="http://schemas.microsoft.com/office/drawing/2014/main" id="{1511A021-9BDC-B03C-1B80-F0E063AE8037}"/>
              </a:ext>
            </a:extLst>
          </p:cNvPr>
          <p:cNvPicPr>
            <a:picLocks noChangeAspect="1"/>
          </p:cNvPicPr>
          <p:nvPr/>
        </p:nvPicPr>
        <p:blipFill>
          <a:blip r:embed="rId7"/>
          <a:stretch>
            <a:fillRect/>
          </a:stretch>
        </p:blipFill>
        <p:spPr>
          <a:xfrm>
            <a:off x="7163677" y="3151917"/>
            <a:ext cx="3871266" cy="2643033"/>
          </a:xfrm>
          <a:prstGeom prst="rect">
            <a:avLst/>
          </a:prstGeom>
        </p:spPr>
      </p:pic>
      <p:sp>
        <p:nvSpPr>
          <p:cNvPr id="27" name="文本框 26">
            <a:extLst>
              <a:ext uri="{FF2B5EF4-FFF2-40B4-BE49-F238E27FC236}">
                <a16:creationId xmlns:a16="http://schemas.microsoft.com/office/drawing/2014/main" id="{ADE689B8-E7A5-B770-AD70-A2616F4BFB17}"/>
              </a:ext>
            </a:extLst>
          </p:cNvPr>
          <p:cNvSpPr txBox="1"/>
          <p:nvPr/>
        </p:nvSpPr>
        <p:spPr>
          <a:xfrm>
            <a:off x="7700034" y="2527401"/>
            <a:ext cx="3157356" cy="400110"/>
          </a:xfrm>
          <a:prstGeom prst="rect">
            <a:avLst/>
          </a:prstGeom>
          <a:noFill/>
        </p:spPr>
        <p:txBody>
          <a:bodyPr wrap="square" rtlCol="0">
            <a:spAutoFit/>
          </a:bodyPr>
          <a:lstStyle/>
          <a:p>
            <a:pPr algn="l"/>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CMB</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：各向异性与</a:t>
            </a:r>
            <a:r>
              <a:rPr lang="el-GR" altLang="zh-CN" sz="2000" b="1" dirty="0">
                <a:latin typeface="Times New Roman" panose="02020603050405020304" pitchFamily="18" charset="0"/>
                <a:ea typeface="微软雅黑" panose="020B0503020204020204" pitchFamily="34" charset="-122"/>
                <a:cs typeface="Times New Roman" panose="02020603050405020304" pitchFamily="18" charset="0"/>
              </a:rPr>
              <a:t>Ω</a:t>
            </a:r>
            <a:r>
              <a:rPr lang="en-US"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B</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9" name="图片 28">
            <a:extLst>
              <a:ext uri="{FF2B5EF4-FFF2-40B4-BE49-F238E27FC236}">
                <a16:creationId xmlns:a16="http://schemas.microsoft.com/office/drawing/2014/main" id="{6CD9746A-DCD6-D3FE-189E-676EF7F7E304}"/>
              </a:ext>
            </a:extLst>
          </p:cNvPr>
          <p:cNvPicPr>
            <a:picLocks noChangeAspect="1"/>
          </p:cNvPicPr>
          <p:nvPr/>
        </p:nvPicPr>
        <p:blipFill>
          <a:blip r:embed="rId8"/>
          <a:stretch>
            <a:fillRect/>
          </a:stretch>
        </p:blipFill>
        <p:spPr>
          <a:xfrm>
            <a:off x="7909537" y="5923674"/>
            <a:ext cx="2583453" cy="406318"/>
          </a:xfrm>
          <a:prstGeom prst="rect">
            <a:avLst/>
          </a:prstGeom>
          <a:ln w="25400">
            <a:solidFill>
              <a:srgbClr val="C00000"/>
            </a:solidFill>
          </a:ln>
        </p:spPr>
      </p:pic>
      <p:sp>
        <p:nvSpPr>
          <p:cNvPr id="4" name="文本框 3">
            <a:extLst>
              <a:ext uri="{FF2B5EF4-FFF2-40B4-BE49-F238E27FC236}">
                <a16:creationId xmlns:a16="http://schemas.microsoft.com/office/drawing/2014/main" id="{5EF33608-783A-D075-1FAB-7CEEB2F4470A}"/>
              </a:ext>
            </a:extLst>
          </p:cNvPr>
          <p:cNvSpPr txBox="1"/>
          <p:nvPr/>
        </p:nvSpPr>
        <p:spPr>
          <a:xfrm>
            <a:off x="7825740" y="6458716"/>
            <a:ext cx="3472180" cy="338553"/>
          </a:xfrm>
          <a:prstGeom prst="rect">
            <a:avLst/>
          </a:prstGeom>
          <a:noFill/>
        </p:spPr>
        <p:txBody>
          <a:bodyPr wrap="square">
            <a:spAutoFit/>
          </a:bodyPr>
          <a:lstStyle/>
          <a:p>
            <a:r>
              <a:rPr lang="zh-CN" altLang="en-US" sz="1600" dirty="0">
                <a:latin typeface="Times New Roman" panose="02020603050405020304" pitchFamily="18" charset="0"/>
                <a:cs typeface="Times New Roman" panose="02020603050405020304" pitchFamily="18" charset="0"/>
              </a:rPr>
              <a:t>Aghanim et al. (Planck)</a:t>
            </a:r>
            <a:r>
              <a:rPr lang="en-US" altLang="zh-CN" sz="1600" dirty="0">
                <a:latin typeface="Times New Roman" panose="02020603050405020304" pitchFamily="18" charset="0"/>
                <a:cs typeface="Times New Roman" panose="02020603050405020304" pitchFamily="18" charset="0"/>
              </a:rPr>
              <a:t>, 1807.06209</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81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171841" y="47811"/>
            <a:ext cx="3848317"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初始条件</a:t>
            </a:r>
            <a:r>
              <a:rPr lang="en-US" altLang="zh-CN" sz="2800" b="1" dirty="0">
                <a:solidFill>
                  <a:srgbClr val="C00000"/>
                </a:solidFill>
                <a:latin typeface="微软雅黑" panose="020B0503020204020204" pitchFamily="34" charset="-122"/>
                <a:ea typeface="微软雅黑" panose="020B0503020204020204" pitchFamily="34" charset="-122"/>
              </a:rPr>
              <a:t>vs</a:t>
            </a:r>
            <a:r>
              <a:rPr lang="zh-CN" altLang="en-US" sz="2800" b="1" dirty="0">
                <a:solidFill>
                  <a:srgbClr val="C00000"/>
                </a:solidFill>
                <a:latin typeface="微软雅黑" panose="020B0503020204020204" pitchFamily="34" charset="-122"/>
                <a:ea typeface="微软雅黑" panose="020B0503020204020204" pitchFamily="34" charset="-122"/>
              </a:rPr>
              <a:t>动力学产生</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5</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6219DC59-276B-7C2C-9E24-137FC0317EB3}"/>
              </a:ext>
            </a:extLst>
          </p:cNvPr>
          <p:cNvSpPr txBox="1"/>
          <p:nvPr/>
        </p:nvSpPr>
        <p:spPr>
          <a:xfrm>
            <a:off x="793930" y="1095555"/>
            <a:ext cx="6290811" cy="1845955"/>
          </a:xfrm>
          <a:prstGeom prst="rect">
            <a:avLst/>
          </a:prstGeom>
          <a:noFill/>
        </p:spPr>
        <p:txBody>
          <a:bodyPr wrap="square" rtlCol="0">
            <a:spAutoFit/>
          </a:bodyPr>
          <a:lstStyle/>
          <a:p>
            <a:pPr>
              <a:lnSpc>
                <a:spcPct val="200000"/>
              </a:lnSpc>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重子不对称作为初始条件的问题：</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精细调节问题：</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6000000</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个反重子</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vs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6000001</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个重子</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早期宇宙的</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暴涨</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会将原初重子不对称指数式稀释掉</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086D07B4-E3EF-78E3-2BD6-204B653A333F}"/>
              </a:ext>
            </a:extLst>
          </p:cNvPr>
          <p:cNvSpPr txBox="1"/>
          <p:nvPr/>
        </p:nvSpPr>
        <p:spPr>
          <a:xfrm>
            <a:off x="2928561" y="3217980"/>
            <a:ext cx="8776184" cy="2769284"/>
          </a:xfrm>
          <a:prstGeom prst="rect">
            <a:avLst/>
          </a:prstGeom>
          <a:noFill/>
        </p:spPr>
        <p:txBody>
          <a:bodyPr wrap="square" rtlCol="0">
            <a:spAutoFit/>
          </a:bodyPr>
          <a:lstStyle/>
          <a:p>
            <a:pPr algn="l"/>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动力学产生：萨哈罗夫三条件   </a:t>
            </a:r>
            <a:r>
              <a:rPr lang="en-US" altLang="zh-CN" sz="1600" dirty="0">
                <a:latin typeface="Times New Roman" panose="02020603050405020304" pitchFamily="18" charset="0"/>
                <a:cs typeface="Times New Roman" panose="02020603050405020304" pitchFamily="18" charset="0"/>
              </a:rPr>
              <a:t>Sakharov, </a:t>
            </a:r>
            <a:r>
              <a:rPr lang="en-US" altLang="zh-CN" sz="1600" dirty="0" err="1">
                <a:latin typeface="Times New Roman" panose="02020603050405020304" pitchFamily="18" charset="0"/>
                <a:cs typeface="Times New Roman" panose="02020603050405020304" pitchFamily="18" charset="0"/>
              </a:rPr>
              <a:t>Pisma</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Zh</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Eksp</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Teor</a:t>
            </a:r>
            <a:r>
              <a:rPr lang="en-US" altLang="zh-CN" sz="1600" dirty="0">
                <a:latin typeface="Times New Roman" panose="02020603050405020304" pitchFamily="18" charset="0"/>
                <a:cs typeface="Times New Roman" panose="02020603050405020304" pitchFamily="18" charset="0"/>
              </a:rPr>
              <a:t>. </a:t>
            </a:r>
            <a:r>
              <a:rPr lang="en-US" altLang="zh-CN" sz="1600" dirty="0" err="1">
                <a:latin typeface="Times New Roman" panose="02020603050405020304" pitchFamily="18" charset="0"/>
                <a:cs typeface="Times New Roman" panose="02020603050405020304" pitchFamily="18" charset="0"/>
              </a:rPr>
              <a:t>Fiz</a:t>
            </a:r>
            <a:r>
              <a:rPr lang="en-US" altLang="zh-CN" sz="1600" dirty="0">
                <a:latin typeface="Times New Roman" panose="02020603050405020304" pitchFamily="18" charset="0"/>
                <a:cs typeface="Times New Roman" panose="02020603050405020304" pitchFamily="18" charset="0"/>
              </a:rPr>
              <a:t>. (1967)</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重子数</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破坏</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：否则，重子数不会发生变化</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C/CP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破坏</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：否则，产生重子不对称的过程与</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C/CP</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共轭过程的贡献相抵消</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偏离热平衡</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：在化学平衡下，非守恒的量子数为零</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D335DDFC-52EA-DC09-0071-A7C6A6184B71}"/>
              </a:ext>
            </a:extLst>
          </p:cNvPr>
          <p:cNvSpPr txBox="1"/>
          <p:nvPr/>
        </p:nvSpPr>
        <p:spPr>
          <a:xfrm>
            <a:off x="641530" y="5843725"/>
            <a:ext cx="2045854" cy="510396"/>
          </a:xfrm>
          <a:prstGeom prst="rect">
            <a:avLst/>
          </a:prstGeom>
          <a:noFill/>
        </p:spPr>
        <p:txBody>
          <a:bodyPr wrap="square">
            <a:spAutoFit/>
          </a:bodyPr>
          <a:lstStyle/>
          <a:p>
            <a:pPr>
              <a:lnSpc>
                <a:spcPct val="20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萨哈罗夫</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(1921-1989)</a:t>
            </a:r>
          </a:p>
        </p:txBody>
      </p:sp>
      <p:pic>
        <p:nvPicPr>
          <p:cNvPr id="12" name="图片 11">
            <a:extLst>
              <a:ext uri="{FF2B5EF4-FFF2-40B4-BE49-F238E27FC236}">
                <a16:creationId xmlns:a16="http://schemas.microsoft.com/office/drawing/2014/main" id="{0D31C14E-85D9-1281-052A-68DF6C098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07" y="3787134"/>
            <a:ext cx="1461735" cy="2034801"/>
          </a:xfrm>
          <a:prstGeom prst="rect">
            <a:avLst/>
          </a:prstGeom>
        </p:spPr>
      </p:pic>
      <p:pic>
        <p:nvPicPr>
          <p:cNvPr id="17" name="图片 16">
            <a:extLst>
              <a:ext uri="{FF2B5EF4-FFF2-40B4-BE49-F238E27FC236}">
                <a16:creationId xmlns:a16="http://schemas.microsoft.com/office/drawing/2014/main" id="{B417E35C-26C5-75BD-83D4-16D7ED0FB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886" y="945363"/>
            <a:ext cx="3579237" cy="2386158"/>
          </a:xfrm>
          <a:prstGeom prst="rect">
            <a:avLst/>
          </a:prstGeom>
        </p:spPr>
      </p:pic>
    </p:spTree>
    <p:extLst>
      <p:ext uri="{BB962C8B-B14F-4D97-AF65-F5344CB8AC3E}">
        <p14:creationId xmlns:p14="http://schemas.microsoft.com/office/powerpoint/2010/main" val="324906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163C3F0-338E-5C00-D6EF-8FA1B41577FB}"/>
              </a:ext>
            </a:extLst>
          </p:cNvPr>
          <p:cNvSpPr txBox="1"/>
          <p:nvPr/>
        </p:nvSpPr>
        <p:spPr>
          <a:xfrm>
            <a:off x="1159141" y="597728"/>
            <a:ext cx="9915957" cy="4308167"/>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marL="0" indent="0">
              <a:lnSpc>
                <a:spcPct val="200000"/>
              </a:lnSpc>
              <a:buNone/>
            </a:pPr>
            <a:r>
              <a:rPr lang="en-US" altLang="zh-CN" dirty="0">
                <a:solidFill>
                  <a:srgbClr val="C00000"/>
                </a:solidFill>
              </a:rPr>
              <a:t>SM</a:t>
            </a:r>
            <a:r>
              <a:rPr lang="zh-CN" altLang="en-US" dirty="0">
                <a:solidFill>
                  <a:srgbClr val="C00000"/>
                </a:solidFill>
              </a:rPr>
              <a:t>定性上满足萨哈罗夫三条件</a:t>
            </a:r>
            <a:endParaRPr lang="en-US" altLang="zh-CN" dirty="0">
              <a:solidFill>
                <a:srgbClr val="C00000"/>
              </a:solidFill>
            </a:endParaRPr>
          </a:p>
          <a:p>
            <a:pPr>
              <a:lnSpc>
                <a:spcPct val="200000"/>
              </a:lnSpc>
              <a:buFont typeface="Wingdings" panose="05000000000000000000" pitchFamily="2" charset="2"/>
              <a:buChar char="l"/>
            </a:pPr>
            <a:r>
              <a:rPr lang="en-US" altLang="zh-CN" dirty="0"/>
              <a:t>CP</a:t>
            </a:r>
            <a:r>
              <a:rPr lang="zh-CN" altLang="en-US" dirty="0"/>
              <a:t>破坏由</a:t>
            </a:r>
            <a:r>
              <a:rPr lang="en-US" altLang="zh-CN" dirty="0">
                <a:solidFill>
                  <a:srgbClr val="C00000"/>
                </a:solidFill>
              </a:rPr>
              <a:t>CKM</a:t>
            </a:r>
            <a:r>
              <a:rPr lang="zh-CN" altLang="en-US" dirty="0">
                <a:solidFill>
                  <a:srgbClr val="C00000"/>
                </a:solidFill>
              </a:rPr>
              <a:t>矩阵</a:t>
            </a:r>
            <a:r>
              <a:rPr lang="zh-CN" altLang="en-US" dirty="0"/>
              <a:t>的</a:t>
            </a:r>
            <a:r>
              <a:rPr lang="el-GR" altLang="zh-CN" dirty="0"/>
              <a:t>δ</a:t>
            </a:r>
            <a:r>
              <a:rPr lang="zh-CN" altLang="en-US" dirty="0"/>
              <a:t>相位提供、对热平衡的偏离由</a:t>
            </a:r>
            <a:r>
              <a:rPr lang="zh-CN" altLang="en-US" dirty="0">
                <a:solidFill>
                  <a:srgbClr val="C00000"/>
                </a:solidFill>
              </a:rPr>
              <a:t>电弱相变</a:t>
            </a:r>
            <a:r>
              <a:rPr lang="zh-CN" altLang="en-US" dirty="0"/>
              <a:t>实现</a:t>
            </a:r>
            <a:endParaRPr lang="en-US" altLang="zh-CN" dirty="0"/>
          </a:p>
          <a:p>
            <a:pPr>
              <a:lnSpc>
                <a:spcPct val="200000"/>
              </a:lnSpc>
              <a:buFont typeface="Wingdings" panose="05000000000000000000" pitchFamily="2" charset="2"/>
              <a:buChar char="l"/>
            </a:pPr>
            <a:r>
              <a:rPr lang="zh-CN" altLang="en-US" dirty="0"/>
              <a:t>三角反常使得</a:t>
            </a:r>
            <a:r>
              <a:rPr lang="en-US" altLang="zh-CN" dirty="0"/>
              <a:t>B</a:t>
            </a:r>
            <a:r>
              <a:rPr lang="zh-CN" altLang="en-US" dirty="0"/>
              <a:t>、</a:t>
            </a:r>
            <a:r>
              <a:rPr lang="en-US" altLang="zh-CN" dirty="0"/>
              <a:t>L</a:t>
            </a:r>
            <a:r>
              <a:rPr lang="zh-CN" altLang="en-US" dirty="0"/>
              <a:t>在量子层面被破坏</a:t>
            </a:r>
            <a:endParaRPr lang="en-US" altLang="zh-CN" dirty="0"/>
          </a:p>
          <a:p>
            <a:pPr marL="0" indent="0">
              <a:lnSpc>
                <a:spcPct val="200000"/>
              </a:lnSpc>
              <a:buNone/>
            </a:pPr>
            <a:r>
              <a:rPr lang="zh-CN" altLang="en-US" dirty="0"/>
              <a:t>     非阿贝尔规范场有无穷多简并的真空，</a:t>
            </a:r>
            <a:endParaRPr lang="en-US" altLang="zh-CN" dirty="0"/>
          </a:p>
          <a:p>
            <a:pPr marL="0" indent="0">
              <a:lnSpc>
                <a:spcPct val="200000"/>
              </a:lnSpc>
              <a:buNone/>
            </a:pPr>
            <a:r>
              <a:rPr lang="en-US" altLang="zh-CN" dirty="0"/>
              <a:t>     </a:t>
            </a:r>
            <a:r>
              <a:rPr lang="en-US" altLang="zh-CN" dirty="0" err="1">
                <a:solidFill>
                  <a:srgbClr val="C00000"/>
                </a:solidFill>
              </a:rPr>
              <a:t>sphaleron</a:t>
            </a:r>
            <a:r>
              <a:rPr lang="zh-CN" altLang="en-US" dirty="0">
                <a:solidFill>
                  <a:srgbClr val="C00000"/>
                </a:solidFill>
              </a:rPr>
              <a:t>过程</a:t>
            </a:r>
            <a:r>
              <a:rPr lang="zh-CN" altLang="en-US" dirty="0"/>
              <a:t>导致不同真空间的跃迁：</a:t>
            </a:r>
            <a:endParaRPr lang="en-US" altLang="zh-CN" dirty="0"/>
          </a:p>
          <a:p>
            <a:pPr marL="0" indent="0">
              <a:lnSpc>
                <a:spcPct val="200000"/>
              </a:lnSpc>
              <a:buNone/>
            </a:pPr>
            <a:r>
              <a:rPr lang="en-US" altLang="zh-CN" dirty="0"/>
              <a:t>     </a:t>
            </a:r>
            <a:r>
              <a:rPr lang="el-GR" altLang="zh-CN" dirty="0">
                <a:solidFill>
                  <a:srgbClr val="C00000"/>
                </a:solidFill>
              </a:rPr>
              <a:t>Δ</a:t>
            </a:r>
            <a:r>
              <a:rPr lang="en-US" altLang="zh-CN" dirty="0">
                <a:solidFill>
                  <a:srgbClr val="C00000"/>
                </a:solidFill>
              </a:rPr>
              <a:t>B=</a:t>
            </a:r>
            <a:r>
              <a:rPr lang="el-GR" altLang="zh-CN" dirty="0">
                <a:solidFill>
                  <a:srgbClr val="C00000"/>
                </a:solidFill>
              </a:rPr>
              <a:t>Δ</a:t>
            </a:r>
            <a:r>
              <a:rPr lang="en-US" altLang="zh-CN" dirty="0">
                <a:solidFill>
                  <a:srgbClr val="C00000"/>
                </a:solidFill>
              </a:rPr>
              <a:t>L=3     </a:t>
            </a:r>
            <a:r>
              <a:rPr lang="en-US" altLang="zh-CN" sz="1600" b="0" i="0" u="none" strike="noStrike" baseline="0" dirty="0" err="1"/>
              <a:t>Klinkhamer</a:t>
            </a:r>
            <a:r>
              <a:rPr lang="en-US" altLang="zh-CN" sz="1600" b="0" dirty="0"/>
              <a:t>, </a:t>
            </a:r>
            <a:r>
              <a:rPr lang="en-US" altLang="zh-CN" sz="1600" b="0" i="0" u="none" strike="noStrike" baseline="0" dirty="0"/>
              <a:t>Manton, PRD (1984)</a:t>
            </a:r>
            <a:endParaRPr lang="en-US" altLang="zh-CN" dirty="0"/>
          </a:p>
          <a:p>
            <a:pPr marL="0" indent="0">
              <a:lnSpc>
                <a:spcPct val="200000"/>
              </a:lnSpc>
              <a:buNone/>
            </a:pPr>
            <a:r>
              <a:rPr lang="en-US" altLang="zh-CN" dirty="0"/>
              <a:t>     </a:t>
            </a:r>
            <a:r>
              <a:rPr lang="en-US" altLang="zh-CN" dirty="0" err="1"/>
              <a:t>sphaleron</a:t>
            </a:r>
            <a:r>
              <a:rPr lang="zh-CN" altLang="en-US" dirty="0"/>
              <a:t>过程特点：保持</a:t>
            </a:r>
            <a:r>
              <a:rPr lang="en-US" altLang="zh-CN" dirty="0">
                <a:solidFill>
                  <a:srgbClr val="C00000"/>
                </a:solidFill>
              </a:rPr>
              <a:t>B-L</a:t>
            </a:r>
            <a:r>
              <a:rPr lang="zh-CN" altLang="en-US" dirty="0">
                <a:solidFill>
                  <a:srgbClr val="C00000"/>
                </a:solidFill>
              </a:rPr>
              <a:t>守恒</a:t>
            </a:r>
            <a:r>
              <a:rPr lang="zh-CN" altLang="en-US" dirty="0"/>
              <a:t>；仅与</a:t>
            </a:r>
            <a:r>
              <a:rPr lang="zh-CN" altLang="en-US" dirty="0">
                <a:solidFill>
                  <a:srgbClr val="C00000"/>
                </a:solidFill>
              </a:rPr>
              <a:t>左手场</a:t>
            </a:r>
            <a:r>
              <a:rPr lang="zh-CN" altLang="en-US" dirty="0"/>
              <a:t>相互作用；在</a:t>
            </a:r>
            <a:r>
              <a:rPr lang="en-US" altLang="zh-CN" dirty="0">
                <a:solidFill>
                  <a:srgbClr val="C00000"/>
                </a:solidFill>
              </a:rPr>
              <a:t>T&gt;130GeV</a:t>
            </a:r>
            <a:r>
              <a:rPr lang="zh-CN" altLang="en-US" dirty="0"/>
              <a:t>时处于平衡</a:t>
            </a:r>
            <a:endParaRPr lang="en-US" altLang="zh-CN" dirty="0"/>
          </a:p>
        </p:txBody>
      </p:sp>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926102" y="100018"/>
            <a:ext cx="2339795"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电弱重子生成</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 name="图片 6">
            <a:extLst>
              <a:ext uri="{FF2B5EF4-FFF2-40B4-BE49-F238E27FC236}">
                <a16:creationId xmlns:a16="http://schemas.microsoft.com/office/drawing/2014/main" id="{FA1316D9-B058-18C6-3D5A-E9C604EA0AB9}"/>
              </a:ext>
            </a:extLst>
          </p:cNvPr>
          <p:cNvPicPr>
            <a:picLocks noChangeAspect="1"/>
          </p:cNvPicPr>
          <p:nvPr/>
        </p:nvPicPr>
        <p:blipFill>
          <a:blip r:embed="rId3"/>
          <a:stretch>
            <a:fillRect/>
          </a:stretch>
        </p:blipFill>
        <p:spPr>
          <a:xfrm>
            <a:off x="8737996" y="2768749"/>
            <a:ext cx="2215182" cy="1687050"/>
          </a:xfrm>
          <a:prstGeom prst="rect">
            <a:avLst/>
          </a:prstGeom>
        </p:spPr>
      </p:pic>
      <p:pic>
        <p:nvPicPr>
          <p:cNvPr id="16" name="图片 15">
            <a:extLst>
              <a:ext uri="{FF2B5EF4-FFF2-40B4-BE49-F238E27FC236}">
                <a16:creationId xmlns:a16="http://schemas.microsoft.com/office/drawing/2014/main" id="{15A0991D-6736-E7F4-91CC-E1235218FC3E}"/>
              </a:ext>
            </a:extLst>
          </p:cNvPr>
          <p:cNvPicPr>
            <a:picLocks noChangeAspect="1"/>
          </p:cNvPicPr>
          <p:nvPr/>
        </p:nvPicPr>
        <p:blipFill>
          <a:blip r:embed="rId4"/>
          <a:stretch>
            <a:fillRect/>
          </a:stretch>
        </p:blipFill>
        <p:spPr>
          <a:xfrm>
            <a:off x="6307296" y="2029433"/>
            <a:ext cx="4461136" cy="579976"/>
          </a:xfrm>
          <a:prstGeom prst="rect">
            <a:avLst/>
          </a:prstGeom>
          <a:ln w="25400">
            <a:solidFill>
              <a:srgbClr val="C00000"/>
            </a:solidFill>
          </a:ln>
        </p:spPr>
      </p:pic>
      <p:pic>
        <p:nvPicPr>
          <p:cNvPr id="4" name="图片 3">
            <a:extLst>
              <a:ext uri="{FF2B5EF4-FFF2-40B4-BE49-F238E27FC236}">
                <a16:creationId xmlns:a16="http://schemas.microsoft.com/office/drawing/2014/main" id="{297B2EA1-138B-65AC-EE85-E887FF7AA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296" y="2714620"/>
            <a:ext cx="2003584" cy="1709798"/>
          </a:xfrm>
          <a:prstGeom prst="rect">
            <a:avLst/>
          </a:prstGeom>
        </p:spPr>
      </p:pic>
      <p:sp>
        <p:nvSpPr>
          <p:cNvPr id="5" name="文本框 4">
            <a:extLst>
              <a:ext uri="{FF2B5EF4-FFF2-40B4-BE49-F238E27FC236}">
                <a16:creationId xmlns:a16="http://schemas.microsoft.com/office/drawing/2014/main" id="{0462434A-4EA1-7238-452A-24902DB0613F}"/>
              </a:ext>
            </a:extLst>
          </p:cNvPr>
          <p:cNvSpPr txBox="1"/>
          <p:nvPr/>
        </p:nvSpPr>
        <p:spPr>
          <a:xfrm>
            <a:off x="2332340" y="4829482"/>
            <a:ext cx="7949911" cy="1845955"/>
          </a:xfrm>
          <a:prstGeom prst="rect">
            <a:avLst/>
          </a:prstGeom>
          <a:noFill/>
        </p:spPr>
        <p:txBody>
          <a:bodyPr wrap="square">
            <a:spAutoFit/>
          </a:bodyPr>
          <a:lstStyle/>
          <a:p>
            <a:pPr marL="0" indent="0" algn="l">
              <a:lnSpc>
                <a:spcPct val="200000"/>
              </a:lnSpc>
              <a:buNone/>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定量上不成功  </a:t>
            </a:r>
            <a:r>
              <a:rPr lang="en-US" altLang="zh-CN" sz="1600" b="0" dirty="0">
                <a:latin typeface="Times New Roman" panose="02020603050405020304" pitchFamily="18" charset="0"/>
                <a:cs typeface="Times New Roman" panose="02020603050405020304" pitchFamily="18" charset="0"/>
              </a:rPr>
              <a:t>A review: Trodden, hep-</a:t>
            </a:r>
            <a:r>
              <a:rPr lang="en-US" altLang="zh-CN" sz="1600" b="0" dirty="0" err="1">
                <a:latin typeface="Times New Roman" panose="02020603050405020304" pitchFamily="18" charset="0"/>
                <a:cs typeface="Times New Roman" panose="02020603050405020304" pitchFamily="18" charset="0"/>
              </a:rPr>
              <a:t>ph</a:t>
            </a:r>
            <a:r>
              <a:rPr lang="en-US" altLang="zh-CN" sz="1600" b="0" dirty="0">
                <a:latin typeface="Times New Roman" panose="02020603050405020304" pitchFamily="18" charset="0"/>
                <a:cs typeface="Times New Roman" panose="02020603050405020304" pitchFamily="18" charset="0"/>
              </a:rPr>
              <a:t>/9803479</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CP</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破坏强度太弱、电弱相变非所需强一级相变 </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需要</a:t>
            </a:r>
            <a:r>
              <a:rPr lang="en-US" altLang="zh-CN" sz="2000" b="1"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2000" b="1" baseline="-25000" dirty="0" err="1">
                <a:latin typeface="微软雅黑" panose="020B0503020204020204" pitchFamily="34" charset="-122"/>
                <a:ea typeface="微软雅黑" panose="020B0503020204020204" pitchFamily="34" charset="-122"/>
                <a:cs typeface="Times New Roman" panose="02020603050405020304" pitchFamily="18" charset="0"/>
              </a:rPr>
              <a:t>h</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&lt;72GeV) </a:t>
            </a:r>
          </a:p>
          <a:p>
            <a:pPr marL="342900" indent="-342900" algn="l">
              <a:lnSpc>
                <a:spcPct val="200000"/>
              </a:lnSpc>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需要改变电弱相变的性质、新的</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CP</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破坏来源：</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2HDM</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MSSM</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等</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0491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163C3F0-338E-5C00-D6EF-8FA1B41577FB}"/>
              </a:ext>
            </a:extLst>
          </p:cNvPr>
          <p:cNvSpPr txBox="1"/>
          <p:nvPr/>
        </p:nvSpPr>
        <p:spPr>
          <a:xfrm>
            <a:off x="1372205" y="601286"/>
            <a:ext cx="10133255" cy="3077061"/>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marL="0" indent="0">
              <a:lnSpc>
                <a:spcPct val="200000"/>
              </a:lnSpc>
              <a:buNone/>
            </a:pP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大统一理论重子生成</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重子数破坏：夸克和轻子被统一在</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SU(5)</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SO(10)</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等单群的同一表示中</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nSpc>
                <a:spcPct val="200000"/>
              </a:lnSpc>
              <a:buFont typeface="Wingdings" panose="05000000000000000000" pitchFamily="2" charset="2"/>
              <a:buChar char="l"/>
            </a:pPr>
            <a:r>
              <a:rPr lang="zh-CN" altLang="en-US" dirty="0"/>
              <a:t>偏离热平衡：</a:t>
            </a:r>
            <a:r>
              <a:rPr lang="zh-CN" altLang="en-US" dirty="0">
                <a:solidFill>
                  <a:srgbClr val="C00000"/>
                </a:solidFill>
              </a:rPr>
              <a:t>随着宇宙膨胀、降温，重粒子的衰变偏离热平衡</a:t>
            </a:r>
            <a:endParaRPr lang="en-US" altLang="zh-CN" dirty="0">
              <a:solidFill>
                <a:srgbClr val="C00000"/>
              </a:solidFill>
            </a:endParaRPr>
          </a:p>
          <a:p>
            <a:pPr marL="342900" indent="-342900">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问题：</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质子衰变</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实验的结果为重粒子的质量</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重加热温度</a:t>
            </a: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000" b="1" baseline="-25000" dirty="0" err="1">
                <a:latin typeface="Times New Roman" panose="02020603050405020304" pitchFamily="18" charset="0"/>
                <a:ea typeface="微软雅黑" panose="020B0503020204020204" pitchFamily="34" charset="-122"/>
                <a:cs typeface="Times New Roman" panose="02020603050405020304" pitchFamily="18" charset="0"/>
              </a:rPr>
              <a:t>reh</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设置了</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2000" b="1"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15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GeV</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的下限</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200000"/>
              </a:lnSpc>
              <a:buNone/>
            </a:pPr>
            <a:r>
              <a:rPr lang="en-US" altLang="zh-CN" dirty="0"/>
              <a:t>                 </a:t>
            </a:r>
            <a:r>
              <a:rPr lang="zh-CN" altLang="en-US" dirty="0"/>
              <a:t>产生</a:t>
            </a:r>
            <a:r>
              <a:rPr lang="en-US" altLang="zh-CN" dirty="0"/>
              <a:t>gravitino</a:t>
            </a:r>
            <a:r>
              <a:rPr lang="zh-CN" altLang="en-US" dirty="0"/>
              <a:t>等危险的残余粒子；与</a:t>
            </a:r>
            <a:r>
              <a:rPr lang="en-US" altLang="zh-CN" dirty="0"/>
              <a:t>CMB</a:t>
            </a:r>
            <a:r>
              <a:rPr lang="zh-CN" altLang="en-US" dirty="0"/>
              <a:t>各向异性观测结果设置的上限冲突</a:t>
            </a:r>
            <a:r>
              <a:rPr lang="en-US" altLang="zh-CN" dirty="0"/>
              <a:t> </a:t>
            </a:r>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284756" y="88652"/>
            <a:ext cx="4288919"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其它代表性重子生成模型</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7</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2740128A-3934-40F0-0B71-437C78201010}"/>
              </a:ext>
            </a:extLst>
          </p:cNvPr>
          <p:cNvSpPr txBox="1"/>
          <p:nvPr/>
        </p:nvSpPr>
        <p:spPr>
          <a:xfrm>
            <a:off x="1443325" y="4031367"/>
            <a:ext cx="10240280" cy="2461508"/>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marL="0" indent="0">
              <a:lnSpc>
                <a:spcPct val="200000"/>
              </a:lnSpc>
              <a:buNone/>
            </a:pPr>
            <a:r>
              <a:rPr lang="en-US" altLang="zh-CN" i="0" u="none" strike="noStrike" baseline="0" dirty="0">
                <a:solidFill>
                  <a:srgbClr val="C00000"/>
                </a:solidFill>
              </a:rPr>
              <a:t>Affleck-Dine</a:t>
            </a:r>
            <a:r>
              <a:rPr lang="zh-CN" altLang="en-US" i="0" u="none" strike="noStrike" baseline="0" dirty="0">
                <a:solidFill>
                  <a:srgbClr val="C00000"/>
                </a:solidFill>
              </a:rPr>
              <a:t>机制   </a:t>
            </a:r>
            <a:r>
              <a:rPr lang="en-US" altLang="zh-CN" sz="1600" b="0" i="0" u="none" strike="noStrike" baseline="0" dirty="0"/>
              <a:t>Affleck</a:t>
            </a:r>
            <a:r>
              <a:rPr lang="en-US" altLang="zh-CN" sz="1600" b="0" dirty="0"/>
              <a:t>,</a:t>
            </a:r>
            <a:r>
              <a:rPr lang="zh-CN" altLang="en-US" sz="1600" b="0" dirty="0"/>
              <a:t> </a:t>
            </a:r>
            <a:r>
              <a:rPr lang="en-US" altLang="zh-CN" sz="1600" b="0" i="0" u="none" strike="noStrike" baseline="0" dirty="0"/>
              <a:t>Dine, NPB (1985)</a:t>
            </a:r>
          </a:p>
          <a:p>
            <a:pPr marL="342900" indent="-342900">
              <a:lnSpc>
                <a:spcPct val="200000"/>
              </a:lnSpc>
              <a:buFont typeface="Wingdings" panose="05000000000000000000" pitchFamily="2" charset="2"/>
              <a:buChar char="l"/>
            </a:pPr>
            <a:r>
              <a:rPr lang="zh-CN" altLang="en-US" dirty="0">
                <a:solidFill>
                  <a:srgbClr val="C00000"/>
                </a:solidFill>
              </a:rPr>
              <a:t>一个携带重子数的经典场获得一个大的期望值</a:t>
            </a:r>
            <a:r>
              <a:rPr lang="zh-CN" altLang="en-US" dirty="0"/>
              <a:t>，</a:t>
            </a:r>
            <a:endParaRPr lang="en-US" altLang="zh-CN" dirty="0"/>
          </a:p>
          <a:p>
            <a:pPr marL="0" indent="0">
              <a:lnSpc>
                <a:spcPct val="200000"/>
              </a:lnSpc>
              <a:buNone/>
            </a:pPr>
            <a:r>
              <a:rPr lang="en-US" altLang="zh-CN" dirty="0"/>
              <a:t>      </a:t>
            </a:r>
            <a:r>
              <a:rPr lang="zh-CN" altLang="en-US" dirty="0"/>
              <a:t>随后滚向势能原点，最终衰变为粒子</a:t>
            </a:r>
            <a:endParaRPr lang="en-US" altLang="zh-CN" dirty="0"/>
          </a:p>
          <a:p>
            <a:pPr marL="342900" indent="-342900">
              <a:lnSpc>
                <a:spcPct val="200000"/>
              </a:lnSpc>
              <a:buFont typeface="Wingdings" panose="05000000000000000000" pitchFamily="2" charset="2"/>
              <a:buChar char="l"/>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在</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超对称模型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中可以自然实现：</a:t>
            </a:r>
            <a:r>
              <a:rPr lang="en-US" altLang="zh-CN" dirty="0"/>
              <a:t>squark</a:t>
            </a:r>
            <a:r>
              <a:rPr lang="zh-CN" altLang="en-US" dirty="0"/>
              <a:t>、</a:t>
            </a:r>
            <a:r>
              <a:rPr lang="en-US" altLang="zh-CN" dirty="0" err="1"/>
              <a:t>slepton</a:t>
            </a:r>
            <a:r>
              <a:rPr lang="zh-CN" altLang="en-US" dirty="0"/>
              <a:t>场的某个组合可以扮演该场的角色</a:t>
            </a:r>
            <a:endParaRPr lang="en-US" altLang="zh-CN" dirty="0"/>
          </a:p>
        </p:txBody>
      </p:sp>
      <p:pic>
        <p:nvPicPr>
          <p:cNvPr id="5" name="图片 4">
            <a:extLst>
              <a:ext uri="{FF2B5EF4-FFF2-40B4-BE49-F238E27FC236}">
                <a16:creationId xmlns:a16="http://schemas.microsoft.com/office/drawing/2014/main" id="{691431E6-398E-51DB-3263-F9BBBAD72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840" y="4344071"/>
            <a:ext cx="2071639" cy="1648496"/>
          </a:xfrm>
          <a:prstGeom prst="rect">
            <a:avLst/>
          </a:prstGeom>
        </p:spPr>
      </p:pic>
    </p:spTree>
    <p:extLst>
      <p:ext uri="{BB962C8B-B14F-4D97-AF65-F5344CB8AC3E}">
        <p14:creationId xmlns:p14="http://schemas.microsoft.com/office/powerpoint/2010/main" val="332384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12370DAC-2C7B-40AB-A53E-4326A6224656}"/>
              </a:ext>
            </a:extLst>
          </p:cNvPr>
          <p:cNvSpPr>
            <a:spLocks noGrp="1"/>
          </p:cNvSpPr>
          <p:nvPr>
            <p:ph type="subTitle" idx="1"/>
          </p:nvPr>
        </p:nvSpPr>
        <p:spPr>
          <a:xfrm>
            <a:off x="3438639" y="742385"/>
            <a:ext cx="5838525" cy="5125755"/>
          </a:xfrm>
        </p:spPr>
        <p:txBody>
          <a:bodyPr>
            <a:noAutofit/>
          </a:bodyPr>
          <a:lstStyle/>
          <a:p>
            <a:pPr algn="l">
              <a:lnSpc>
                <a:spcPct val="200000"/>
              </a:lnSpc>
            </a:pPr>
            <a:r>
              <a:rPr lang="zh-CN" altLang="en-US" b="1" dirty="0">
                <a:latin typeface="微软雅黑" panose="020B0503020204020204" pitchFamily="34" charset="-122"/>
                <a:ea typeface="微软雅黑" panose="020B0503020204020204" pitchFamily="34" charset="-122"/>
              </a:rPr>
              <a:t>目录</a:t>
            </a:r>
            <a:endParaRPr lang="en-US" altLang="zh-CN" b="1" dirty="0">
              <a:latin typeface="微软雅黑" panose="020B0503020204020204" pitchFamily="34" charset="-122"/>
              <a:ea typeface="微软雅黑" panose="020B0503020204020204" pitchFamily="34" charset="-122"/>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正反物质不对称与重子生成</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轻子生成机制：标准情形</a:t>
            </a: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轻子生成机制：非标准情形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其它方面</a:t>
            </a:r>
            <a:endParaRPr lang="en-US" altLang="zh-CN"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l">
              <a:lnSpc>
                <a:spcPct val="200000"/>
              </a:lnSpc>
              <a:buFont typeface="Wingdings" panose="05000000000000000000" pitchFamily="2" charset="2"/>
              <a:buChar char="l"/>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总结与展望</a:t>
            </a:r>
          </a:p>
        </p:txBody>
      </p:sp>
      <p:sp>
        <p:nvSpPr>
          <p:cNvPr id="2" name="灯片编号占位符 1">
            <a:extLst>
              <a:ext uri="{FF2B5EF4-FFF2-40B4-BE49-F238E27FC236}">
                <a16:creationId xmlns:a16="http://schemas.microsoft.com/office/drawing/2014/main" id="{AA70D104-661D-7FC0-1CDC-FD097D3A7C6C}"/>
              </a:ext>
            </a:extLst>
          </p:cNvPr>
          <p:cNvSpPr>
            <a:spLocks noGrp="1"/>
          </p:cNvSpPr>
          <p:nvPr>
            <p:ph type="sldNum" sz="quarter" idx="12"/>
          </p:nvPr>
        </p:nvSpPr>
        <p:spPr/>
        <p:txBody>
          <a:bodyPr/>
          <a:lstStyle/>
          <a:p>
            <a:fld id="{6FCA565F-6CC6-4625-BDD6-6E0A9A3587B2}" type="slidenum">
              <a:rPr lang="zh-CN" altLang="en-US" smtClean="0"/>
              <a:t>8</a:t>
            </a:fld>
            <a:endParaRPr lang="zh-CN" altLang="en-US"/>
          </a:p>
        </p:txBody>
      </p:sp>
    </p:spTree>
    <p:extLst>
      <p:ext uri="{BB962C8B-B14F-4D97-AF65-F5344CB8AC3E}">
        <p14:creationId xmlns:p14="http://schemas.microsoft.com/office/powerpoint/2010/main" val="423973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163C3F0-338E-5C00-D6EF-8FA1B41577FB}"/>
              </a:ext>
            </a:extLst>
          </p:cNvPr>
          <p:cNvSpPr txBox="1"/>
          <p:nvPr/>
        </p:nvSpPr>
        <p:spPr>
          <a:xfrm>
            <a:off x="1171415" y="692799"/>
            <a:ext cx="8993518" cy="1230401"/>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marL="0" indent="0">
              <a:lnSpc>
                <a:spcPct val="200000"/>
              </a:lnSpc>
              <a:buNone/>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基本思想：首先产生</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轻子不对称</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，然后借助</a:t>
            </a:r>
            <a:r>
              <a:rPr lang="en-US" altLang="zh-CN" sz="20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sphaleron</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过程</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转化为</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重子不对称</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a:lnSpc>
                <a:spcPct val="200000"/>
              </a:lnSpc>
              <a:buNone/>
            </a:pPr>
            <a:r>
              <a:rPr lang="zh-CN" altLang="en-US" dirty="0"/>
              <a:t>                    基于化学势的仔细分析给出 </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a:t>
            </a:r>
            <a:r>
              <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-1/3Y</a:t>
            </a:r>
            <a:r>
              <a:rPr lang="en-US" altLang="zh-CN" sz="2000" b="1"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      </a:t>
            </a:r>
            <a:r>
              <a:rPr lang="en-US" altLang="zh-CN" sz="1600" b="0" i="0" u="none" strike="noStrike" baseline="0" dirty="0"/>
              <a:t>Harvey</a:t>
            </a:r>
            <a:r>
              <a:rPr lang="en-US" altLang="zh-CN" sz="1600" b="0" dirty="0"/>
              <a:t>,</a:t>
            </a:r>
            <a:r>
              <a:rPr lang="zh-CN" altLang="en-US" sz="1600" b="0" dirty="0"/>
              <a:t> </a:t>
            </a:r>
            <a:r>
              <a:rPr lang="en-US" altLang="zh-CN" sz="1600" b="0" i="0" u="none" strike="noStrike" baseline="0" dirty="0"/>
              <a:t>Turner, PRD (1990)</a:t>
            </a:r>
            <a:endParaRPr lang="en-US" altLang="zh-CN" sz="1600" b="1" dirty="0"/>
          </a:p>
        </p:txBody>
      </p:sp>
      <p:cxnSp>
        <p:nvCxnSpPr>
          <p:cNvPr id="9" name="直接连接符 8">
            <a:extLst>
              <a:ext uri="{FF2B5EF4-FFF2-40B4-BE49-F238E27FC236}">
                <a16:creationId xmlns:a16="http://schemas.microsoft.com/office/drawing/2014/main" id="{10C663F0-7C52-4D88-9CA2-A7AE409E6DF6}"/>
              </a:ext>
            </a:extLst>
          </p:cNvPr>
          <p:cNvCxnSpPr/>
          <p:nvPr/>
        </p:nvCxnSpPr>
        <p:spPr>
          <a:xfrm>
            <a:off x="0" y="674140"/>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65175CB6-C52E-41DF-973E-0E7835C970AA}"/>
              </a:ext>
            </a:extLst>
          </p:cNvPr>
          <p:cNvSpPr txBox="1"/>
          <p:nvPr/>
        </p:nvSpPr>
        <p:spPr>
          <a:xfrm>
            <a:off x="4858727" y="46625"/>
            <a:ext cx="1618893" cy="523220"/>
          </a:xfrm>
          <a:prstGeom prst="rect">
            <a:avLst/>
          </a:prstGeom>
          <a:noFill/>
        </p:spPr>
        <p:txBody>
          <a:bodyPr wrap="squar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轻子生成</a:t>
            </a:r>
          </a:p>
        </p:txBody>
      </p:sp>
      <p:sp>
        <p:nvSpPr>
          <p:cNvPr id="11" name="灯片编号占位符 10">
            <a:extLst>
              <a:ext uri="{FF2B5EF4-FFF2-40B4-BE49-F238E27FC236}">
                <a16:creationId xmlns:a16="http://schemas.microsoft.com/office/drawing/2014/main" id="{19CC6F45-9C2F-4B3C-8904-BB263F05B50A}"/>
              </a:ext>
            </a:extLst>
          </p:cNvPr>
          <p:cNvSpPr>
            <a:spLocks noGrp="1"/>
          </p:cNvSpPr>
          <p:nvPr>
            <p:ph type="sldNum" sz="quarter" idx="12"/>
          </p:nvPr>
        </p:nvSpPr>
        <p:spPr>
          <a:xfrm>
            <a:off x="11505460" y="6492875"/>
            <a:ext cx="686539" cy="365125"/>
          </a:xfrm>
        </p:spPr>
        <p:txBody>
          <a:bodyPr/>
          <a:lstStyle/>
          <a:p>
            <a:fld id="{6FCA565F-6CC6-4625-BDD6-6E0A9A3587B2}" type="slidenum">
              <a:rPr lang="zh-CN" altLang="en-US" sz="2400" b="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9</a:t>
            </a:fld>
            <a:endParaRPr lang="zh-CN" altLang="en-US" sz="24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93570785-8E61-39CC-F87B-80D0F812D45F}"/>
              </a:ext>
            </a:extLst>
          </p:cNvPr>
          <p:cNvSpPr txBox="1"/>
          <p:nvPr/>
        </p:nvSpPr>
        <p:spPr>
          <a:xfrm>
            <a:off x="1171415" y="5973187"/>
            <a:ext cx="8993518" cy="614848"/>
          </a:xfrm>
          <a:prstGeom prst="rect">
            <a:avLst/>
          </a:prstGeom>
          <a:noFill/>
        </p:spPr>
        <p:txBody>
          <a:bodyPr wrap="square" rtlCol="0">
            <a:spAutoFit/>
          </a:bodyPr>
          <a:lstStyle>
            <a:defPPr>
              <a:defRPr lang="zh-CN"/>
            </a:defPPr>
            <a:lvl1pPr marL="342900" indent="-342900">
              <a:buFont typeface="Wingdings" panose="05000000000000000000" pitchFamily="2" charset="2"/>
              <a:buChar char="Ø"/>
              <a:defRPr sz="2000" b="1">
                <a:latin typeface="Times New Roman" panose="02020603050405020304" pitchFamily="18" charset="0"/>
                <a:ea typeface="微软雅黑" panose="020B0503020204020204" pitchFamily="34" charset="-122"/>
                <a:cs typeface="Times New Roman" panose="02020603050405020304" pitchFamily="18" charset="0"/>
              </a:defRPr>
            </a:lvl1pPr>
          </a:lstStyle>
          <a:p>
            <a:pPr marL="0" indent="0">
              <a:lnSpc>
                <a:spcPct val="200000"/>
              </a:lnSpc>
              <a:buNone/>
            </a:pPr>
            <a:r>
              <a:rPr lang="en-US" altLang="zh-CN" dirty="0"/>
              <a:t>2000</a:t>
            </a:r>
            <a:r>
              <a:rPr lang="zh-CN" altLang="en-US" dirty="0"/>
              <a:t>年后激增：各类重子生成模型有自身的问题；</a:t>
            </a:r>
            <a:r>
              <a:rPr lang="zh-CN" altLang="en-US" dirty="0">
                <a:solidFill>
                  <a:srgbClr val="C00000"/>
                </a:solidFill>
              </a:rPr>
              <a:t>中微子振荡现象的实验确立</a:t>
            </a:r>
            <a:endParaRPr lang="en-US" altLang="zh-CN"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0" name="组合 19">
            <a:extLst>
              <a:ext uri="{FF2B5EF4-FFF2-40B4-BE49-F238E27FC236}">
                <a16:creationId xmlns:a16="http://schemas.microsoft.com/office/drawing/2014/main" id="{454C75CF-1831-72CF-911F-82D53EF50B63}"/>
              </a:ext>
            </a:extLst>
          </p:cNvPr>
          <p:cNvGrpSpPr/>
          <p:nvPr/>
        </p:nvGrpSpPr>
        <p:grpSpPr>
          <a:xfrm>
            <a:off x="825419" y="2056732"/>
            <a:ext cx="7413842" cy="3786705"/>
            <a:chOff x="683376" y="2054841"/>
            <a:chExt cx="7413842" cy="3786705"/>
          </a:xfrm>
        </p:grpSpPr>
        <p:grpSp>
          <p:nvGrpSpPr>
            <p:cNvPr id="18" name="组合 17">
              <a:extLst>
                <a:ext uri="{FF2B5EF4-FFF2-40B4-BE49-F238E27FC236}">
                  <a16:creationId xmlns:a16="http://schemas.microsoft.com/office/drawing/2014/main" id="{067DE702-326F-9203-7842-1048FFCDF1FC}"/>
                </a:ext>
              </a:extLst>
            </p:cNvPr>
            <p:cNvGrpSpPr/>
            <p:nvPr/>
          </p:nvGrpSpPr>
          <p:grpSpPr>
            <a:xfrm>
              <a:off x="683376" y="2054841"/>
              <a:ext cx="7413842" cy="3786705"/>
              <a:chOff x="1241737" y="2054841"/>
              <a:chExt cx="7413842" cy="3786705"/>
            </a:xfrm>
          </p:grpSpPr>
          <p:pic>
            <p:nvPicPr>
              <p:cNvPr id="12" name="图片 11">
                <a:extLst>
                  <a:ext uri="{FF2B5EF4-FFF2-40B4-BE49-F238E27FC236}">
                    <a16:creationId xmlns:a16="http://schemas.microsoft.com/office/drawing/2014/main" id="{E7793164-D61A-6D68-FCEC-5E1C606A1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737" y="2127761"/>
                <a:ext cx="7413842" cy="3713785"/>
              </a:xfrm>
              <a:prstGeom prst="rect">
                <a:avLst/>
              </a:prstGeom>
            </p:spPr>
          </p:pic>
          <p:sp>
            <p:nvSpPr>
              <p:cNvPr id="16" name="文本框 15">
                <a:extLst>
                  <a:ext uri="{FF2B5EF4-FFF2-40B4-BE49-F238E27FC236}">
                    <a16:creationId xmlns:a16="http://schemas.microsoft.com/office/drawing/2014/main" id="{C0A76413-3097-630D-8025-FBAFA1E0A459}"/>
                  </a:ext>
                </a:extLst>
              </p:cNvPr>
              <p:cNvSpPr txBox="1"/>
              <p:nvPr/>
            </p:nvSpPr>
            <p:spPr>
              <a:xfrm>
                <a:off x="2549369" y="2054841"/>
                <a:ext cx="5014405" cy="615361"/>
              </a:xfrm>
              <a:prstGeom prst="rect">
                <a:avLst/>
              </a:prstGeom>
              <a:noFill/>
            </p:spPr>
            <p:txBody>
              <a:bodyPr wrap="square">
                <a:spAutoFit/>
              </a:bodyPr>
              <a:lstStyle/>
              <a:p>
                <a:pPr marL="0" indent="0">
                  <a:lnSpc>
                    <a:spcPct val="200000"/>
                  </a:lnSpc>
                  <a:buNone/>
                </a:pPr>
                <a:r>
                  <a:rPr lang="en-US" altLang="zh-CN" sz="1800" b="1" dirty="0" err="1">
                    <a:latin typeface="Times New Roman" panose="02020603050405020304" pitchFamily="18" charset="0"/>
                    <a:ea typeface="微软雅黑" panose="020B0503020204020204" pitchFamily="34" charset="-122"/>
                    <a:cs typeface="Times New Roman" panose="02020603050405020304" pitchFamily="18" charset="0"/>
                  </a:rPr>
                  <a:t>Fukugita</a:t>
                </a:r>
                <a:r>
                  <a:rPr lang="en-US" altLang="zh-CN" b="1" dirty="0"/>
                  <a:t>, </a:t>
                </a:r>
                <a:r>
                  <a:rPr lang="en-US" altLang="zh-CN" sz="1800" b="1" dirty="0" err="1">
                    <a:latin typeface="Times New Roman" panose="02020603050405020304" pitchFamily="18" charset="0"/>
                    <a:ea typeface="微软雅黑" panose="020B0503020204020204" pitchFamily="34" charset="-122"/>
                    <a:cs typeface="Times New Roman" panose="02020603050405020304" pitchFamily="18" charset="0"/>
                  </a:rPr>
                  <a:t>Yanagida</a:t>
                </a:r>
                <a:r>
                  <a:rPr lang="en-US" altLang="zh-CN" sz="1800" b="1" dirty="0">
                    <a:latin typeface="Times New Roman" panose="02020603050405020304" pitchFamily="18" charset="0"/>
                    <a:ea typeface="微软雅黑" panose="020B0503020204020204" pitchFamily="34" charset="-122"/>
                    <a:cs typeface="Times New Roman" panose="02020603050405020304" pitchFamily="18" charset="0"/>
                  </a:rPr>
                  <a:t>, PLB (1986)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历年被引次数</a:t>
                </a:r>
                <a:endParaRPr lang="en-US" altLang="zh-CN" sz="20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 name="矩形 1">
              <a:extLst>
                <a:ext uri="{FF2B5EF4-FFF2-40B4-BE49-F238E27FC236}">
                  <a16:creationId xmlns:a16="http://schemas.microsoft.com/office/drawing/2014/main" id="{12FF9BFB-8190-90B7-9B68-022C3CC46514}"/>
                </a:ext>
              </a:extLst>
            </p:cNvPr>
            <p:cNvSpPr/>
            <p:nvPr/>
          </p:nvSpPr>
          <p:spPr>
            <a:xfrm>
              <a:off x="3850365" y="2879890"/>
              <a:ext cx="684328" cy="2629139"/>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a:extLst>
              <a:ext uri="{FF2B5EF4-FFF2-40B4-BE49-F238E27FC236}">
                <a16:creationId xmlns:a16="http://schemas.microsoft.com/office/drawing/2014/main" id="{6F13EA65-EA6F-70C4-159B-7C6E9B0F5738}"/>
              </a:ext>
            </a:extLst>
          </p:cNvPr>
          <p:cNvPicPr>
            <a:picLocks noChangeAspect="1"/>
          </p:cNvPicPr>
          <p:nvPr/>
        </p:nvPicPr>
        <p:blipFill>
          <a:blip r:embed="rId4"/>
          <a:stretch>
            <a:fillRect/>
          </a:stretch>
        </p:blipFill>
        <p:spPr>
          <a:xfrm>
            <a:off x="8778708" y="3012374"/>
            <a:ext cx="1184396" cy="1711754"/>
          </a:xfrm>
          <a:prstGeom prst="rect">
            <a:avLst/>
          </a:prstGeom>
        </p:spPr>
      </p:pic>
      <p:pic>
        <p:nvPicPr>
          <p:cNvPr id="7" name="图片 6">
            <a:extLst>
              <a:ext uri="{FF2B5EF4-FFF2-40B4-BE49-F238E27FC236}">
                <a16:creationId xmlns:a16="http://schemas.microsoft.com/office/drawing/2014/main" id="{F364BB0A-17AB-8C8B-17D0-B8D1E2AD4A88}"/>
              </a:ext>
            </a:extLst>
          </p:cNvPr>
          <p:cNvPicPr>
            <a:picLocks noChangeAspect="1"/>
          </p:cNvPicPr>
          <p:nvPr/>
        </p:nvPicPr>
        <p:blipFill>
          <a:blip r:embed="rId5"/>
          <a:stretch>
            <a:fillRect/>
          </a:stretch>
        </p:blipFill>
        <p:spPr>
          <a:xfrm>
            <a:off x="10114830" y="3012374"/>
            <a:ext cx="1159756" cy="1711754"/>
          </a:xfrm>
          <a:prstGeom prst="rect">
            <a:avLst/>
          </a:prstGeom>
        </p:spPr>
      </p:pic>
      <p:sp>
        <p:nvSpPr>
          <p:cNvPr id="13" name="文本框 12">
            <a:extLst>
              <a:ext uri="{FF2B5EF4-FFF2-40B4-BE49-F238E27FC236}">
                <a16:creationId xmlns:a16="http://schemas.microsoft.com/office/drawing/2014/main" id="{3C67341D-957C-877A-1625-134D29A5E122}"/>
              </a:ext>
            </a:extLst>
          </p:cNvPr>
          <p:cNvSpPr txBox="1"/>
          <p:nvPr/>
        </p:nvSpPr>
        <p:spPr>
          <a:xfrm>
            <a:off x="8778708" y="4809321"/>
            <a:ext cx="1184396" cy="400110"/>
          </a:xfrm>
          <a:prstGeom prst="rect">
            <a:avLst/>
          </a:prstGeom>
          <a:noFill/>
        </p:spPr>
        <p:txBody>
          <a:bodyPr wrap="square">
            <a:spAutoFit/>
          </a:bodyPr>
          <a:lstStyle/>
          <a:p>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Fukugita</a:t>
            </a:r>
            <a:endParaRPr lang="zh-CN" altLang="en-US" sz="2000" dirty="0"/>
          </a:p>
        </p:txBody>
      </p:sp>
      <p:sp>
        <p:nvSpPr>
          <p:cNvPr id="17" name="文本框 16">
            <a:extLst>
              <a:ext uri="{FF2B5EF4-FFF2-40B4-BE49-F238E27FC236}">
                <a16:creationId xmlns:a16="http://schemas.microsoft.com/office/drawing/2014/main" id="{DEA5D0DB-9435-ECC8-CDFE-7FDC9ED813A3}"/>
              </a:ext>
            </a:extLst>
          </p:cNvPr>
          <p:cNvSpPr txBox="1"/>
          <p:nvPr/>
        </p:nvSpPr>
        <p:spPr>
          <a:xfrm>
            <a:off x="10114830" y="4809321"/>
            <a:ext cx="1251751" cy="400110"/>
          </a:xfrm>
          <a:prstGeom prst="rect">
            <a:avLst/>
          </a:prstGeom>
          <a:noFill/>
        </p:spPr>
        <p:txBody>
          <a:bodyPr wrap="square">
            <a:spAutoFit/>
          </a:bodyPr>
          <a:lstStyle/>
          <a:p>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Yanagida</a:t>
            </a:r>
            <a:endParaRPr lang="zh-CN" altLang="en-US" sz="2000" dirty="0"/>
          </a:p>
        </p:txBody>
      </p:sp>
    </p:spTree>
    <p:extLst>
      <p:ext uri="{BB962C8B-B14F-4D97-AF65-F5344CB8AC3E}">
        <p14:creationId xmlns:p14="http://schemas.microsoft.com/office/powerpoint/2010/main" val="343427771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12409</TotalTime>
  <Words>3221</Words>
  <Application>Microsoft Office PowerPoint</Application>
  <PresentationFormat>宽屏</PresentationFormat>
  <Paragraphs>297</Paragraphs>
  <Slides>29</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Lucida Grande</vt:lpstr>
      <vt:lpstr>等线</vt:lpstr>
      <vt:lpstr>等线 Light</vt:lpstr>
      <vt:lpstr>微软雅黑</vt:lpstr>
      <vt:lpstr>Arial</vt:lpstr>
      <vt:lpstr>Cambria Math</vt:lpstr>
      <vt:lpstr>Times New Roman</vt:lpstr>
      <vt:lpstr>Wingdings</vt:lpstr>
      <vt:lpstr>Office 主题​​</vt:lpstr>
      <vt:lpstr>轻子生成介绍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感谢垂听！ 敬请批评指正！</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中微子物理简介</dc:title>
  <dc:creator>赵振华</dc:creator>
  <cp:lastModifiedBy>zhenhua zhao</cp:lastModifiedBy>
  <cp:revision>3118</cp:revision>
  <cp:lastPrinted>2021-08-17T02:59:21Z</cp:lastPrinted>
  <dcterms:created xsi:type="dcterms:W3CDTF">2021-06-21T14:50:32Z</dcterms:created>
  <dcterms:modified xsi:type="dcterms:W3CDTF">2023-05-20T15:44:18Z</dcterms:modified>
</cp:coreProperties>
</file>