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59" r:id="rId1"/>
  </p:sldMasterIdLst>
  <p:notesMasterIdLst>
    <p:notesMasterId r:id="rId23"/>
  </p:notesMasterIdLst>
  <p:sldIdLst>
    <p:sldId id="256" r:id="rId2"/>
    <p:sldId id="258" r:id="rId3"/>
    <p:sldId id="259" r:id="rId4"/>
    <p:sldId id="261" r:id="rId5"/>
    <p:sldId id="260" r:id="rId6"/>
    <p:sldId id="262" r:id="rId7"/>
    <p:sldId id="257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5" r:id="rId18"/>
    <p:sldId id="272" r:id="rId19"/>
    <p:sldId id="273" r:id="rId20"/>
    <p:sldId id="276" r:id="rId21"/>
    <p:sldId id="274" r:id="rId22"/>
  </p:sldIdLst>
  <p:sldSz cx="18288000" cy="10287000"/>
  <p:notesSz cx="6858000" cy="9144000"/>
  <p:embeddedFontLst>
    <p:embeddedFont>
      <p:font typeface="等线" panose="02010600030101010101" pitchFamily="2" charset="-122"/>
      <p:regular r:id="rId24"/>
      <p:bold r:id="rId25"/>
    </p:embeddedFont>
    <p:embeddedFont>
      <p:font typeface="方正小标宋简体" panose="02000000000000000000" pitchFamily="2" charset="-122"/>
      <p:regular r:id="rId26"/>
    </p:embeddedFont>
    <p:embeddedFont>
      <p:font typeface="微软雅黑" panose="020B0503020204020204" pitchFamily="34" charset="-122"/>
      <p:regular r:id="rId27"/>
      <p:bold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mbria Math" panose="02040503050406030204" pitchFamily="18" charset="0"/>
      <p:regular r:id="rId3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3857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5136" autoAdjust="0"/>
  </p:normalViewPr>
  <p:slideViewPr>
    <p:cSldViewPr snapToGrid="0">
      <p:cViewPr varScale="1">
        <p:scale>
          <a:sx n="72" d="100"/>
          <a:sy n="72" d="100"/>
        </p:scale>
        <p:origin x="99" y="40"/>
      </p:cViewPr>
      <p:guideLst/>
    </p:cSldViewPr>
  </p:slideViewPr>
  <p:outlineViewPr>
    <p:cViewPr>
      <p:scale>
        <a:sx n="33" d="100"/>
        <a:sy n="33" d="100"/>
      </p:scale>
      <p:origin x="0" y="-21043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CD474B-178E-400E-8841-CEF0486F6F0B}" type="datetimeFigureOut">
              <a:rPr lang="zh-CN" altLang="en-US" smtClean="0"/>
              <a:t>2023/5/21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FC0380-E5A7-4E66-92B5-99F82141F6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75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E102B9D-55D7-48FE-A20F-6653C3A869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54"/>
          <a:stretch/>
        </p:blipFill>
        <p:spPr>
          <a:xfrm>
            <a:off x="0" y="2"/>
            <a:ext cx="18286767" cy="3614979"/>
          </a:xfrm>
          <a:prstGeom prst="rect">
            <a:avLst/>
          </a:prstGeom>
        </p:spPr>
      </p:pic>
      <p:pic>
        <p:nvPicPr>
          <p:cNvPr id="5" name="图形 4">
            <a:extLst>
              <a:ext uri="{FF2B5EF4-FFF2-40B4-BE49-F238E27FC236}">
                <a16:creationId xmlns:a16="http://schemas.microsoft.com/office/drawing/2014/main" id="{E0D37C43-EA08-47FA-86B6-67DA8B796E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091412" y="891187"/>
            <a:ext cx="4788000" cy="1440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A4ADC5CE-21E8-4215-BD1A-5587B4CC9E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2328" y="5080354"/>
            <a:ext cx="14922111" cy="861005"/>
          </a:xfrm>
        </p:spPr>
        <p:txBody>
          <a:bodyPr anchor="b">
            <a:spAutoFit/>
          </a:bodyPr>
          <a:lstStyle>
            <a:lvl1pPr algn="ctr">
              <a:defRPr sz="5400" baseline="0">
                <a:latin typeface="+mj-lt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6060FE3-71F9-4A8E-86F8-AA9E803349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2384" y="6710052"/>
            <a:ext cx="8262000" cy="626701"/>
          </a:xfrm>
        </p:spPr>
        <p:txBody>
          <a:bodyPr wrap="square" lIns="36000" tIns="36000" rIns="36000" bIns="36000">
            <a:spAutoFit/>
          </a:bodyPr>
          <a:lstStyle>
            <a:lvl1pPr marL="0" indent="0" algn="ctr">
              <a:buNone/>
              <a:defRPr sz="4000" baseline="0">
                <a:latin typeface="+mn-lt"/>
                <a:ea typeface="+mn-ea"/>
                <a:cs typeface="Calibri" panose="020F0502020204030204" pitchFamily="34" charset="0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9AC75FA4-D9FD-4C37-B8E3-CA105E42B7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5141" y="7700963"/>
            <a:ext cx="8417718" cy="646331"/>
          </a:xfrm>
        </p:spPr>
        <p:txBody>
          <a:bodyPr>
            <a:spAutoFit/>
          </a:bodyPr>
          <a:lstStyle>
            <a:lvl1pPr marL="0" indent="0" algn="ctr">
              <a:buFontTx/>
              <a:buNone/>
              <a:defRPr sz="4000"/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280F3C8A-5DD9-B8B6-7FC6-6802EE38EA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19675" y="3930989"/>
            <a:ext cx="8248650" cy="626701"/>
          </a:xfrm>
        </p:spPr>
        <p:txBody>
          <a:bodyPr lIns="36000" tIns="36000" rIns="36000" bIns="36000">
            <a:spAutoFit/>
          </a:bodyPr>
          <a:lstStyle>
            <a:lvl1pPr marL="0" indent="0" algn="ctr">
              <a:buNone/>
              <a:defRPr sz="40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813822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正文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C21DAC-E0ED-4D8B-A3AF-FFE4000BA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3999" y="220985"/>
            <a:ext cx="10638308" cy="864000"/>
          </a:xfrm>
        </p:spPr>
        <p:txBody>
          <a:bodyPr>
            <a:normAutofit/>
          </a:bodyPr>
          <a:lstStyle>
            <a:lvl1pPr algn="ctr">
              <a:lnSpc>
                <a:spcPct val="110000"/>
              </a:lnSpc>
              <a:defRPr sz="4000" baseline="0">
                <a:solidFill>
                  <a:schemeClr val="tx1"/>
                </a:solidFill>
                <a:latin typeface="+mj-lt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B90E050-40E2-4AF6-A693-FE0516A5B8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000" y="1278669"/>
            <a:ext cx="17280000" cy="1413079"/>
          </a:xfrm>
        </p:spPr>
        <p:txBody>
          <a:bodyPr>
            <a:spAutoFit/>
          </a:bodyPr>
          <a:lstStyle>
            <a:lvl1pPr marL="673895" indent="-673895">
              <a:lnSpc>
                <a:spcPct val="120000"/>
              </a:lnSpc>
              <a:buClr>
                <a:srgbClr val="7030A0"/>
              </a:buClr>
              <a:buFont typeface="Wingdings" panose="05000000000000000000" pitchFamily="2" charset="2"/>
              <a:buChar char="p"/>
              <a:defRPr sz="3600" baseline="0">
                <a:latin typeface="+mn-lt"/>
                <a:ea typeface="+mn-ea"/>
                <a:cs typeface="Calibri" panose="020F0502020204030204" pitchFamily="34" charset="0"/>
              </a:defRPr>
            </a:lvl1pPr>
            <a:lvl2pPr marL="1212057" indent="-526257">
              <a:lnSpc>
                <a:spcPct val="120000"/>
              </a:lnSpc>
              <a:spcBef>
                <a:spcPts val="900"/>
              </a:spcBef>
              <a:buClr>
                <a:srgbClr val="00B0F0"/>
              </a:buClr>
              <a:buFont typeface="Wingdings" panose="05000000000000000000" pitchFamily="2" charset="2"/>
              <a:buChar char="Ø"/>
              <a:defRPr sz="3200" baseline="0">
                <a:latin typeface="+mn-lt"/>
                <a:ea typeface="+mn-ea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CDA044-53BF-4C4B-92A7-63D1466719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000" y="9534524"/>
            <a:ext cx="1388754" cy="547688"/>
          </a:xfrm>
        </p:spPr>
        <p:txBody>
          <a:bodyPr/>
          <a:lstStyle/>
          <a:p>
            <a:fld id="{ABE72923-EDD0-4EFC-90D6-B0EB23A5770E}" type="datetime1">
              <a:rPr lang="zh-CN" altLang="en-US" smtClean="0"/>
              <a:t>2023/5/21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F8A469-900F-45C6-9800-66224DA1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D92018-09DE-4AFC-A899-6EA6E3B96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016701" y="9534524"/>
            <a:ext cx="767300" cy="547688"/>
          </a:xfrm>
        </p:spPr>
        <p:txBody>
          <a:bodyPr/>
          <a:lstStyle>
            <a:lvl1pPr>
              <a:defRPr b="1"/>
            </a:lvl1pPr>
          </a:lstStyle>
          <a:p>
            <a:fld id="{E58454CB-1693-46F7-B262-C651FB04EB5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BD3CF1D9-AC0F-77F6-D664-3227547EF33C}"/>
              </a:ext>
            </a:extLst>
          </p:cNvPr>
          <p:cNvGrpSpPr/>
          <p:nvPr userDrawn="1"/>
        </p:nvGrpSpPr>
        <p:grpSpPr>
          <a:xfrm>
            <a:off x="-1" y="1"/>
            <a:ext cx="18288001" cy="1101181"/>
            <a:chOff x="-1" y="1"/>
            <a:chExt cx="18288001" cy="1101181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5F3DEB6F-A5C6-867D-5AF7-E565394D9D91}"/>
                </a:ext>
              </a:extLst>
            </p:cNvPr>
            <p:cNvGrpSpPr/>
            <p:nvPr userDrawn="1"/>
          </p:nvGrpSpPr>
          <p:grpSpPr>
            <a:xfrm>
              <a:off x="-1" y="1"/>
              <a:ext cx="18288001" cy="1101181"/>
              <a:chOff x="-1" y="1"/>
              <a:chExt cx="18288001" cy="1101181"/>
            </a:xfrm>
          </p:grpSpPr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EB31F58E-A9F2-50E2-326C-D4CBC5516F52}"/>
                  </a:ext>
                </a:extLst>
              </p:cNvPr>
              <p:cNvSpPr/>
              <p:nvPr userDrawn="1"/>
            </p:nvSpPr>
            <p:spPr>
              <a:xfrm>
                <a:off x="14328000" y="21182"/>
                <a:ext cx="3960000" cy="1080000"/>
              </a:xfrm>
              <a:custGeom>
                <a:avLst/>
                <a:gdLst>
                  <a:gd name="connsiteX0" fmla="*/ 0 w 3307977"/>
                  <a:gd name="connsiteY0" fmla="*/ 0 h 1111152"/>
                  <a:gd name="connsiteX1" fmla="*/ 3307977 w 3307977"/>
                  <a:gd name="connsiteY1" fmla="*/ 0 h 1111152"/>
                  <a:gd name="connsiteX2" fmla="*/ 3307977 w 3307977"/>
                  <a:gd name="connsiteY2" fmla="*/ 1111152 h 1111152"/>
                  <a:gd name="connsiteX3" fmla="*/ 0 w 3307977"/>
                  <a:gd name="connsiteY3" fmla="*/ 1111152 h 1111152"/>
                  <a:gd name="connsiteX4" fmla="*/ 0 w 3307977"/>
                  <a:gd name="connsiteY4" fmla="*/ 0 h 1111152"/>
                  <a:gd name="connsiteX0" fmla="*/ 0 w 3307977"/>
                  <a:gd name="connsiteY0" fmla="*/ 0 h 1111152"/>
                  <a:gd name="connsiteX1" fmla="*/ 3307977 w 3307977"/>
                  <a:gd name="connsiteY1" fmla="*/ 0 h 1111152"/>
                  <a:gd name="connsiteX2" fmla="*/ 3307977 w 3307977"/>
                  <a:gd name="connsiteY2" fmla="*/ 1111152 h 1111152"/>
                  <a:gd name="connsiteX3" fmla="*/ 665629 w 3307977"/>
                  <a:gd name="connsiteY3" fmla="*/ 1097705 h 1111152"/>
                  <a:gd name="connsiteX4" fmla="*/ 0 w 3307977"/>
                  <a:gd name="connsiteY4" fmla="*/ 0 h 1111152"/>
                  <a:gd name="connsiteX0" fmla="*/ 0 w 3307977"/>
                  <a:gd name="connsiteY0" fmla="*/ 0 h 1111152"/>
                  <a:gd name="connsiteX1" fmla="*/ 3307977 w 3307977"/>
                  <a:gd name="connsiteY1" fmla="*/ 0 h 1111152"/>
                  <a:gd name="connsiteX2" fmla="*/ 3307977 w 3307977"/>
                  <a:gd name="connsiteY2" fmla="*/ 1111152 h 1111152"/>
                  <a:gd name="connsiteX3" fmla="*/ 452464 w 3307977"/>
                  <a:gd name="connsiteY3" fmla="*/ 1104998 h 1111152"/>
                  <a:gd name="connsiteX4" fmla="*/ 0 w 3307977"/>
                  <a:gd name="connsiteY4" fmla="*/ 0 h 1111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07977" h="1111152">
                    <a:moveTo>
                      <a:pt x="0" y="0"/>
                    </a:moveTo>
                    <a:lnTo>
                      <a:pt x="3307977" y="0"/>
                    </a:lnTo>
                    <a:lnTo>
                      <a:pt x="3307977" y="1111152"/>
                    </a:lnTo>
                    <a:lnTo>
                      <a:pt x="452464" y="110499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D1B40790-AD3B-4756-A372-91C24CCF960A}"/>
                  </a:ext>
                </a:extLst>
              </p:cNvPr>
              <p:cNvSpPr/>
              <p:nvPr userDrawn="1"/>
            </p:nvSpPr>
            <p:spPr>
              <a:xfrm flipV="1">
                <a:off x="0" y="1"/>
                <a:ext cx="18288000" cy="204788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50"/>
              </a:p>
            </p:txBody>
          </p:sp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1817637E-CD22-9914-EE76-A1971D7A77DE}"/>
                  </a:ext>
                </a:extLst>
              </p:cNvPr>
              <p:cNvSpPr/>
              <p:nvPr userDrawn="1"/>
            </p:nvSpPr>
            <p:spPr>
              <a:xfrm>
                <a:off x="-1" y="21182"/>
                <a:ext cx="3744000" cy="1080000"/>
              </a:xfrm>
              <a:custGeom>
                <a:avLst/>
                <a:gdLst>
                  <a:gd name="connsiteX0" fmla="*/ 0 w 3099547"/>
                  <a:gd name="connsiteY0" fmla="*/ 0 h 1175606"/>
                  <a:gd name="connsiteX1" fmla="*/ 3099547 w 3099547"/>
                  <a:gd name="connsiteY1" fmla="*/ 0 h 1175606"/>
                  <a:gd name="connsiteX2" fmla="*/ 3099547 w 3099547"/>
                  <a:gd name="connsiteY2" fmla="*/ 1175606 h 1175606"/>
                  <a:gd name="connsiteX3" fmla="*/ 0 w 3099547"/>
                  <a:gd name="connsiteY3" fmla="*/ 1175606 h 1175606"/>
                  <a:gd name="connsiteX4" fmla="*/ 0 w 3099547"/>
                  <a:gd name="connsiteY4" fmla="*/ 0 h 1175606"/>
                  <a:gd name="connsiteX0" fmla="*/ 0 w 3099547"/>
                  <a:gd name="connsiteY0" fmla="*/ 0 h 1175606"/>
                  <a:gd name="connsiteX1" fmla="*/ 3099547 w 3099547"/>
                  <a:gd name="connsiteY1" fmla="*/ 0 h 1175606"/>
                  <a:gd name="connsiteX2" fmla="*/ 2581835 w 3099547"/>
                  <a:gd name="connsiteY2" fmla="*/ 1168883 h 1175606"/>
                  <a:gd name="connsiteX3" fmla="*/ 0 w 3099547"/>
                  <a:gd name="connsiteY3" fmla="*/ 1175606 h 1175606"/>
                  <a:gd name="connsiteX4" fmla="*/ 0 w 3099547"/>
                  <a:gd name="connsiteY4" fmla="*/ 0 h 1175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99547" h="1175606">
                    <a:moveTo>
                      <a:pt x="0" y="0"/>
                    </a:moveTo>
                    <a:lnTo>
                      <a:pt x="3099547" y="0"/>
                    </a:lnTo>
                    <a:lnTo>
                      <a:pt x="2581835" y="1168883"/>
                    </a:lnTo>
                    <a:lnTo>
                      <a:pt x="0" y="117560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6ADFB93A-9571-46C2-AC26-497D50E503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63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0750" y="204788"/>
              <a:ext cx="2693250" cy="81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8730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正文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C21DAC-E0ED-4D8B-A3AF-FFE4000BA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3999" y="220985"/>
            <a:ext cx="10638308" cy="864000"/>
          </a:xfrm>
        </p:spPr>
        <p:txBody>
          <a:bodyPr>
            <a:normAutofit/>
          </a:bodyPr>
          <a:lstStyle>
            <a:lvl1pPr algn="ctr">
              <a:lnSpc>
                <a:spcPct val="110000"/>
              </a:lnSpc>
              <a:defRPr sz="4000" baseline="0">
                <a:solidFill>
                  <a:schemeClr val="tx1"/>
                </a:solidFill>
                <a:latin typeface="+mj-lt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B90E050-40E2-4AF6-A693-FE0516A5B8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000" y="1278669"/>
            <a:ext cx="8404676" cy="1413079"/>
          </a:xfrm>
        </p:spPr>
        <p:txBody>
          <a:bodyPr wrap="square">
            <a:spAutoFit/>
          </a:bodyPr>
          <a:lstStyle>
            <a:lvl1pPr marL="673895" indent="-673895">
              <a:lnSpc>
                <a:spcPct val="120000"/>
              </a:lnSpc>
              <a:buClr>
                <a:srgbClr val="7030A0"/>
              </a:buClr>
              <a:buFont typeface="Wingdings" panose="05000000000000000000" pitchFamily="2" charset="2"/>
              <a:buChar char="p"/>
              <a:defRPr sz="3600" baseline="0">
                <a:latin typeface="+mn-lt"/>
                <a:ea typeface="+mn-ea"/>
                <a:cs typeface="Calibri" panose="020F0502020204030204" pitchFamily="34" charset="0"/>
              </a:defRPr>
            </a:lvl1pPr>
            <a:lvl2pPr marL="1212057" indent="-526257">
              <a:lnSpc>
                <a:spcPct val="120000"/>
              </a:lnSpc>
              <a:spcBef>
                <a:spcPts val="900"/>
              </a:spcBef>
              <a:buClr>
                <a:srgbClr val="00B0F0"/>
              </a:buClr>
              <a:buFont typeface="Wingdings" panose="05000000000000000000" pitchFamily="2" charset="2"/>
              <a:buChar char="Ø"/>
              <a:defRPr sz="3200" baseline="0">
                <a:latin typeface="+mn-lt"/>
                <a:ea typeface="+mn-ea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CDA044-53BF-4C4B-92A7-63D1466719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000" y="9534524"/>
            <a:ext cx="1388754" cy="547688"/>
          </a:xfrm>
        </p:spPr>
        <p:txBody>
          <a:bodyPr/>
          <a:lstStyle/>
          <a:p>
            <a:fld id="{ABE72923-EDD0-4EFC-90D6-B0EB23A5770E}" type="datetime1">
              <a:rPr lang="zh-CN" altLang="en-US" smtClean="0"/>
              <a:t>2023/5/21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F8A469-900F-45C6-9800-66224DA1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D92018-09DE-4AFC-A899-6EA6E3B96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016701" y="9534524"/>
            <a:ext cx="767300" cy="547688"/>
          </a:xfrm>
        </p:spPr>
        <p:txBody>
          <a:bodyPr/>
          <a:lstStyle>
            <a:lvl1pPr>
              <a:defRPr b="1"/>
            </a:lvl1pPr>
          </a:lstStyle>
          <a:p>
            <a:fld id="{E58454CB-1693-46F7-B262-C651FB04EB5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BD3CF1D9-AC0F-77F6-D664-3227547EF33C}"/>
              </a:ext>
            </a:extLst>
          </p:cNvPr>
          <p:cNvGrpSpPr/>
          <p:nvPr userDrawn="1"/>
        </p:nvGrpSpPr>
        <p:grpSpPr>
          <a:xfrm>
            <a:off x="-1" y="1"/>
            <a:ext cx="18288001" cy="1101181"/>
            <a:chOff x="-1" y="1"/>
            <a:chExt cx="18288001" cy="1101181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5F3DEB6F-A5C6-867D-5AF7-E565394D9D91}"/>
                </a:ext>
              </a:extLst>
            </p:cNvPr>
            <p:cNvGrpSpPr/>
            <p:nvPr userDrawn="1"/>
          </p:nvGrpSpPr>
          <p:grpSpPr>
            <a:xfrm>
              <a:off x="-1" y="1"/>
              <a:ext cx="18288001" cy="1101181"/>
              <a:chOff x="-1" y="1"/>
              <a:chExt cx="18288001" cy="1101181"/>
            </a:xfrm>
          </p:grpSpPr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EB31F58E-A9F2-50E2-326C-D4CBC5516F52}"/>
                  </a:ext>
                </a:extLst>
              </p:cNvPr>
              <p:cNvSpPr/>
              <p:nvPr userDrawn="1"/>
            </p:nvSpPr>
            <p:spPr>
              <a:xfrm>
                <a:off x="14328000" y="21182"/>
                <a:ext cx="3960000" cy="1080000"/>
              </a:xfrm>
              <a:custGeom>
                <a:avLst/>
                <a:gdLst>
                  <a:gd name="connsiteX0" fmla="*/ 0 w 3307977"/>
                  <a:gd name="connsiteY0" fmla="*/ 0 h 1111152"/>
                  <a:gd name="connsiteX1" fmla="*/ 3307977 w 3307977"/>
                  <a:gd name="connsiteY1" fmla="*/ 0 h 1111152"/>
                  <a:gd name="connsiteX2" fmla="*/ 3307977 w 3307977"/>
                  <a:gd name="connsiteY2" fmla="*/ 1111152 h 1111152"/>
                  <a:gd name="connsiteX3" fmla="*/ 0 w 3307977"/>
                  <a:gd name="connsiteY3" fmla="*/ 1111152 h 1111152"/>
                  <a:gd name="connsiteX4" fmla="*/ 0 w 3307977"/>
                  <a:gd name="connsiteY4" fmla="*/ 0 h 1111152"/>
                  <a:gd name="connsiteX0" fmla="*/ 0 w 3307977"/>
                  <a:gd name="connsiteY0" fmla="*/ 0 h 1111152"/>
                  <a:gd name="connsiteX1" fmla="*/ 3307977 w 3307977"/>
                  <a:gd name="connsiteY1" fmla="*/ 0 h 1111152"/>
                  <a:gd name="connsiteX2" fmla="*/ 3307977 w 3307977"/>
                  <a:gd name="connsiteY2" fmla="*/ 1111152 h 1111152"/>
                  <a:gd name="connsiteX3" fmla="*/ 665629 w 3307977"/>
                  <a:gd name="connsiteY3" fmla="*/ 1097705 h 1111152"/>
                  <a:gd name="connsiteX4" fmla="*/ 0 w 3307977"/>
                  <a:gd name="connsiteY4" fmla="*/ 0 h 1111152"/>
                  <a:gd name="connsiteX0" fmla="*/ 0 w 3307977"/>
                  <a:gd name="connsiteY0" fmla="*/ 0 h 1111152"/>
                  <a:gd name="connsiteX1" fmla="*/ 3307977 w 3307977"/>
                  <a:gd name="connsiteY1" fmla="*/ 0 h 1111152"/>
                  <a:gd name="connsiteX2" fmla="*/ 3307977 w 3307977"/>
                  <a:gd name="connsiteY2" fmla="*/ 1111152 h 1111152"/>
                  <a:gd name="connsiteX3" fmla="*/ 452464 w 3307977"/>
                  <a:gd name="connsiteY3" fmla="*/ 1104998 h 1111152"/>
                  <a:gd name="connsiteX4" fmla="*/ 0 w 3307977"/>
                  <a:gd name="connsiteY4" fmla="*/ 0 h 1111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07977" h="1111152">
                    <a:moveTo>
                      <a:pt x="0" y="0"/>
                    </a:moveTo>
                    <a:lnTo>
                      <a:pt x="3307977" y="0"/>
                    </a:lnTo>
                    <a:lnTo>
                      <a:pt x="3307977" y="1111152"/>
                    </a:lnTo>
                    <a:lnTo>
                      <a:pt x="452464" y="110499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D1B40790-AD3B-4756-A372-91C24CCF960A}"/>
                  </a:ext>
                </a:extLst>
              </p:cNvPr>
              <p:cNvSpPr/>
              <p:nvPr userDrawn="1"/>
            </p:nvSpPr>
            <p:spPr>
              <a:xfrm flipV="1">
                <a:off x="0" y="1"/>
                <a:ext cx="18288000" cy="204788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50"/>
              </a:p>
            </p:txBody>
          </p:sp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1817637E-CD22-9914-EE76-A1971D7A77DE}"/>
                  </a:ext>
                </a:extLst>
              </p:cNvPr>
              <p:cNvSpPr/>
              <p:nvPr userDrawn="1"/>
            </p:nvSpPr>
            <p:spPr>
              <a:xfrm>
                <a:off x="-1" y="21182"/>
                <a:ext cx="3744000" cy="1080000"/>
              </a:xfrm>
              <a:custGeom>
                <a:avLst/>
                <a:gdLst>
                  <a:gd name="connsiteX0" fmla="*/ 0 w 3099547"/>
                  <a:gd name="connsiteY0" fmla="*/ 0 h 1175606"/>
                  <a:gd name="connsiteX1" fmla="*/ 3099547 w 3099547"/>
                  <a:gd name="connsiteY1" fmla="*/ 0 h 1175606"/>
                  <a:gd name="connsiteX2" fmla="*/ 3099547 w 3099547"/>
                  <a:gd name="connsiteY2" fmla="*/ 1175606 h 1175606"/>
                  <a:gd name="connsiteX3" fmla="*/ 0 w 3099547"/>
                  <a:gd name="connsiteY3" fmla="*/ 1175606 h 1175606"/>
                  <a:gd name="connsiteX4" fmla="*/ 0 w 3099547"/>
                  <a:gd name="connsiteY4" fmla="*/ 0 h 1175606"/>
                  <a:gd name="connsiteX0" fmla="*/ 0 w 3099547"/>
                  <a:gd name="connsiteY0" fmla="*/ 0 h 1175606"/>
                  <a:gd name="connsiteX1" fmla="*/ 3099547 w 3099547"/>
                  <a:gd name="connsiteY1" fmla="*/ 0 h 1175606"/>
                  <a:gd name="connsiteX2" fmla="*/ 2581835 w 3099547"/>
                  <a:gd name="connsiteY2" fmla="*/ 1168883 h 1175606"/>
                  <a:gd name="connsiteX3" fmla="*/ 0 w 3099547"/>
                  <a:gd name="connsiteY3" fmla="*/ 1175606 h 1175606"/>
                  <a:gd name="connsiteX4" fmla="*/ 0 w 3099547"/>
                  <a:gd name="connsiteY4" fmla="*/ 0 h 1175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99547" h="1175606">
                    <a:moveTo>
                      <a:pt x="0" y="0"/>
                    </a:moveTo>
                    <a:lnTo>
                      <a:pt x="3099547" y="0"/>
                    </a:lnTo>
                    <a:lnTo>
                      <a:pt x="2581835" y="1168883"/>
                    </a:lnTo>
                    <a:lnTo>
                      <a:pt x="0" y="117560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6ADFB93A-9571-46C2-AC26-497D50E503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63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0750" y="204788"/>
              <a:ext cx="2693250" cy="810000"/>
            </a:xfrm>
            <a:prstGeom prst="rect">
              <a:avLst/>
            </a:prstGeom>
          </p:spPr>
        </p:pic>
      </p:grpSp>
      <p:sp>
        <p:nvSpPr>
          <p:cNvPr id="13" name="内容占位符 2">
            <a:extLst>
              <a:ext uri="{FF2B5EF4-FFF2-40B4-BE49-F238E27FC236}">
                <a16:creationId xmlns:a16="http://schemas.microsoft.com/office/drawing/2014/main" id="{31093AB1-0FE0-A2CA-0C92-003515C3D1D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379324" y="1278668"/>
            <a:ext cx="8404676" cy="1413079"/>
          </a:xfrm>
        </p:spPr>
        <p:txBody>
          <a:bodyPr wrap="square">
            <a:spAutoFit/>
          </a:bodyPr>
          <a:lstStyle>
            <a:lvl1pPr marL="673895" indent="-673895">
              <a:lnSpc>
                <a:spcPct val="120000"/>
              </a:lnSpc>
              <a:buClr>
                <a:srgbClr val="7030A0"/>
              </a:buClr>
              <a:buFont typeface="Wingdings" panose="05000000000000000000" pitchFamily="2" charset="2"/>
              <a:buChar char="p"/>
              <a:defRPr sz="3600" baseline="0">
                <a:latin typeface="+mn-lt"/>
                <a:ea typeface="+mn-ea"/>
                <a:cs typeface="Calibri" panose="020F0502020204030204" pitchFamily="34" charset="0"/>
              </a:defRPr>
            </a:lvl1pPr>
            <a:lvl2pPr marL="1212057" indent="-526257">
              <a:lnSpc>
                <a:spcPct val="120000"/>
              </a:lnSpc>
              <a:spcBef>
                <a:spcPts val="900"/>
              </a:spcBef>
              <a:buClr>
                <a:srgbClr val="00B0F0"/>
              </a:buClr>
              <a:buFont typeface="Wingdings" panose="05000000000000000000" pitchFamily="2" charset="2"/>
              <a:buChar char="Ø"/>
              <a:defRPr sz="3200" baseline="0">
                <a:latin typeface="+mn-lt"/>
                <a:ea typeface="+mn-ea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</p:txBody>
      </p:sp>
    </p:spTree>
    <p:extLst>
      <p:ext uri="{BB962C8B-B14F-4D97-AF65-F5344CB8AC3E}">
        <p14:creationId xmlns:p14="http://schemas.microsoft.com/office/powerpoint/2010/main" val="1073602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正文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6E7FC17-3A9B-463C-8EFD-F04344CA85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000" y="9534524"/>
            <a:ext cx="1533618" cy="547688"/>
          </a:xfrm>
        </p:spPr>
        <p:txBody>
          <a:bodyPr/>
          <a:lstStyle/>
          <a:p>
            <a:fld id="{8AEF8C79-B23B-4724-8A53-92B8A5AFC6E3}" type="datetime1">
              <a:rPr lang="zh-CN" altLang="en-US" smtClean="0"/>
              <a:t>2023/5/21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FF439A2-11CD-4443-96F3-CA805BFE1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54A4BD8-BCD6-4610-89E7-AC69B9D53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881232" y="9534524"/>
            <a:ext cx="902768" cy="547688"/>
          </a:xfrm>
        </p:spPr>
        <p:txBody>
          <a:bodyPr/>
          <a:lstStyle>
            <a:lvl1pPr>
              <a:defRPr b="1"/>
            </a:lvl1pPr>
          </a:lstStyle>
          <a:p>
            <a:fld id="{E58454CB-1693-46F7-B262-C651FB04EB58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115FE6D7-F5C5-B65A-D790-3AB379D54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000" y="412923"/>
            <a:ext cx="17280000" cy="1413079"/>
          </a:xfrm>
        </p:spPr>
        <p:txBody>
          <a:bodyPr vert="horz" lIns="91440" tIns="45720" rIns="91440" bIns="45720" rtlCol="0">
            <a:spAutoFit/>
          </a:bodyPr>
          <a:lstStyle>
            <a:lvl1pPr>
              <a:defRPr lang="zh-CN" altLang="en-US" sz="3600" baseline="0" dirty="0">
                <a:cs typeface="Calibri" panose="020F0502020204030204" pitchFamily="34" charset="0"/>
              </a:defRPr>
            </a:lvl1pPr>
            <a:lvl2pPr>
              <a:defRPr lang="zh-CN" altLang="en-US" sz="3200" baseline="0" dirty="0">
                <a:cs typeface="Calibri" panose="020F0502020204030204" pitchFamily="34" charset="0"/>
              </a:defRPr>
            </a:lvl2pPr>
          </a:lstStyle>
          <a:p>
            <a:pPr marL="673895" lvl="0" indent="-673895">
              <a:lnSpc>
                <a:spcPct val="120000"/>
              </a:lnSpc>
              <a:buClr>
                <a:srgbClr val="7030A0"/>
              </a:buClr>
              <a:buFont typeface="Wingdings" panose="05000000000000000000" pitchFamily="2" charset="2"/>
              <a:buChar char="p"/>
            </a:pPr>
            <a:r>
              <a:rPr lang="zh-CN" altLang="en-US" dirty="0"/>
              <a:t>编辑母版文本样式</a:t>
            </a:r>
          </a:p>
          <a:p>
            <a:pPr marL="1212057" lvl="1" indent="-526257">
              <a:lnSpc>
                <a:spcPct val="120000"/>
              </a:lnSpc>
              <a:spcBef>
                <a:spcPts val="900"/>
              </a:spcBef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zh-CN" altLang="en-US" dirty="0"/>
              <a:t>第二级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171C807-44B4-04F9-7EB8-B30182D28114}"/>
              </a:ext>
            </a:extLst>
          </p:cNvPr>
          <p:cNvSpPr/>
          <p:nvPr userDrawn="1"/>
        </p:nvSpPr>
        <p:spPr>
          <a:xfrm flipV="1">
            <a:off x="0" y="1"/>
            <a:ext cx="18288000" cy="204788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50"/>
          </a:p>
        </p:txBody>
      </p:sp>
    </p:spTree>
    <p:extLst>
      <p:ext uri="{BB962C8B-B14F-4D97-AF65-F5344CB8AC3E}">
        <p14:creationId xmlns:p14="http://schemas.microsoft.com/office/powerpoint/2010/main" val="4136503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正文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6E7FC17-3A9B-463C-8EFD-F04344CA85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000" y="9534524"/>
            <a:ext cx="1533618" cy="547688"/>
          </a:xfrm>
        </p:spPr>
        <p:txBody>
          <a:bodyPr/>
          <a:lstStyle/>
          <a:p>
            <a:fld id="{8AEF8C79-B23B-4724-8A53-92B8A5AFC6E3}" type="datetime1">
              <a:rPr lang="zh-CN" altLang="en-US" smtClean="0"/>
              <a:t>2023/5/21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FF439A2-11CD-4443-96F3-CA805BFE1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54A4BD8-BCD6-4610-89E7-AC69B9D53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881232" y="9534524"/>
            <a:ext cx="902768" cy="547688"/>
          </a:xfrm>
        </p:spPr>
        <p:txBody>
          <a:bodyPr/>
          <a:lstStyle>
            <a:lvl1pPr>
              <a:defRPr b="1"/>
            </a:lvl1pPr>
          </a:lstStyle>
          <a:p>
            <a:fld id="{E58454CB-1693-46F7-B262-C651FB04EB58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BAB18624-3210-54E0-88B9-163464927A2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4000" y="375147"/>
            <a:ext cx="17280000" cy="632866"/>
          </a:xfrm>
        </p:spPr>
        <p:txBody>
          <a:bodyPr>
            <a:spAutoFit/>
          </a:bodyPr>
          <a:lstStyle>
            <a:lvl1pPr marL="669132" indent="-669132">
              <a:lnSpc>
                <a:spcPct val="120000"/>
              </a:lnSpc>
              <a:buClr>
                <a:srgbClr val="7030A0"/>
              </a:buClr>
              <a:buFont typeface="Wingdings" panose="05000000000000000000" pitchFamily="2" charset="2"/>
              <a:buNone/>
              <a:tabLst>
                <a:tab pos="669132" algn="l"/>
              </a:tabLst>
              <a:defRPr sz="3200" baseline="0">
                <a:latin typeface="+mn-lt"/>
                <a:ea typeface="+mn-ea"/>
                <a:cs typeface="Calibri" panose="020F0502020204030204" pitchFamily="34" charset="0"/>
              </a:defRPr>
            </a:lvl1pPr>
            <a:lvl2pPr marL="685800" indent="0">
              <a:lnSpc>
                <a:spcPct val="110000"/>
              </a:lnSpc>
              <a:spcBef>
                <a:spcPts val="900"/>
              </a:spcBef>
              <a:buFont typeface="Wingdings" panose="05000000000000000000" pitchFamily="2" charset="2"/>
              <a:buNone/>
              <a:defRPr baseline="0">
                <a:latin typeface="+mn-lt"/>
                <a:ea typeface="+mn-ea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53337BF-4D32-7C0A-743A-8E7E3D98FDF9}"/>
              </a:ext>
            </a:extLst>
          </p:cNvPr>
          <p:cNvSpPr/>
          <p:nvPr userDrawn="1"/>
        </p:nvSpPr>
        <p:spPr>
          <a:xfrm flipV="1">
            <a:off x="0" y="1"/>
            <a:ext cx="18288000" cy="204788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50"/>
          </a:p>
        </p:txBody>
      </p:sp>
    </p:spTree>
    <p:extLst>
      <p:ext uri="{BB962C8B-B14F-4D97-AF65-F5344CB8AC3E}">
        <p14:creationId xmlns:p14="http://schemas.microsoft.com/office/powerpoint/2010/main" val="1827475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6E7FC17-3A9B-463C-8EFD-F04344CA85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000" y="9534524"/>
            <a:ext cx="1533618" cy="547688"/>
          </a:xfrm>
        </p:spPr>
        <p:txBody>
          <a:bodyPr/>
          <a:lstStyle/>
          <a:p>
            <a:fld id="{8AEF8C79-B23B-4724-8A53-92B8A5AFC6E3}" type="datetime1">
              <a:rPr lang="zh-CN" altLang="en-US" smtClean="0"/>
              <a:t>2023/5/21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FF439A2-11CD-4443-96F3-CA805BFE1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54A4BD8-BCD6-4610-89E7-AC69B9D53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881232" y="9534524"/>
            <a:ext cx="902768" cy="547688"/>
          </a:xfrm>
        </p:spPr>
        <p:txBody>
          <a:bodyPr/>
          <a:lstStyle>
            <a:lvl1pPr>
              <a:defRPr b="1"/>
            </a:lvl1pPr>
          </a:lstStyle>
          <a:p>
            <a:fld id="{E58454CB-1693-46F7-B262-C651FB04EB5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9398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F4812-CC3B-4324-8666-E846CA17AF6D}" type="datetime1">
              <a:rPr lang="zh-CN" altLang="en-US" smtClean="0"/>
              <a:t>2023/5/21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454CB-1693-46F7-B262-C651FB04EB5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661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57" r:id="rId4"/>
    <p:sldLayoutId id="2147483658" r:id="rId5"/>
    <p:sldLayoutId id="2147483655" r:id="rId6"/>
  </p:sldLayoutIdLst>
  <p:hf hdr="0" ft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tags" Target="../tags/tag35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68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11" Type="http://schemas.openxmlformats.org/officeDocument/2006/relationships/image" Target="../media/image69.png"/><Relationship Id="rId5" Type="http://schemas.openxmlformats.org/officeDocument/2006/relationships/tags" Target="../tags/tag37.xml"/><Relationship Id="rId10" Type="http://schemas.openxmlformats.org/officeDocument/2006/relationships/image" Target="../media/image67.png"/><Relationship Id="rId4" Type="http://schemas.openxmlformats.org/officeDocument/2006/relationships/tags" Target="../tags/tag36.xml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46.xml"/><Relationship Id="rId13" Type="http://schemas.openxmlformats.org/officeDocument/2006/relationships/image" Target="../media/image89.png"/><Relationship Id="rId18" Type="http://schemas.openxmlformats.org/officeDocument/2006/relationships/image" Target="../media/image100.png"/><Relationship Id="rId26" Type="http://schemas.openxmlformats.org/officeDocument/2006/relationships/image" Target="../media/image84.png"/><Relationship Id="rId3" Type="http://schemas.openxmlformats.org/officeDocument/2006/relationships/tags" Target="../tags/tag41.xml"/><Relationship Id="rId21" Type="http://schemas.openxmlformats.org/officeDocument/2006/relationships/image" Target="../media/image79.png"/><Relationship Id="rId7" Type="http://schemas.openxmlformats.org/officeDocument/2006/relationships/tags" Target="../tags/tag45.xml"/><Relationship Id="rId12" Type="http://schemas.openxmlformats.org/officeDocument/2006/relationships/image" Target="../media/image74.png"/><Relationship Id="rId17" Type="http://schemas.openxmlformats.org/officeDocument/2006/relationships/image" Target="../media/image93.png"/><Relationship Id="rId25" Type="http://schemas.openxmlformats.org/officeDocument/2006/relationships/image" Target="../media/image83.png"/><Relationship Id="rId2" Type="http://schemas.openxmlformats.org/officeDocument/2006/relationships/tags" Target="../tags/tag40.xml"/><Relationship Id="rId16" Type="http://schemas.openxmlformats.org/officeDocument/2006/relationships/image" Target="../media/image76.png"/><Relationship Id="rId20" Type="http://schemas.openxmlformats.org/officeDocument/2006/relationships/image" Target="../media/image78.png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11" Type="http://schemas.openxmlformats.org/officeDocument/2006/relationships/image" Target="../media/image73.png"/><Relationship Id="rId24" Type="http://schemas.openxmlformats.org/officeDocument/2006/relationships/image" Target="../media/image82.png"/><Relationship Id="rId5" Type="http://schemas.openxmlformats.org/officeDocument/2006/relationships/tags" Target="../tags/tag43.xml"/><Relationship Id="rId15" Type="http://schemas.openxmlformats.org/officeDocument/2006/relationships/image" Target="../media/image75.png"/><Relationship Id="rId23" Type="http://schemas.openxmlformats.org/officeDocument/2006/relationships/image" Target="../media/image81.png"/><Relationship Id="rId28" Type="http://schemas.openxmlformats.org/officeDocument/2006/relationships/image" Target="../media/image85.png"/><Relationship Id="rId10" Type="http://schemas.openxmlformats.org/officeDocument/2006/relationships/image" Target="../media/image72.png"/><Relationship Id="rId19" Type="http://schemas.openxmlformats.org/officeDocument/2006/relationships/image" Target="../media/image77.png"/><Relationship Id="rId4" Type="http://schemas.openxmlformats.org/officeDocument/2006/relationships/tags" Target="../tags/tag42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90.png"/><Relationship Id="rId22" Type="http://schemas.openxmlformats.org/officeDocument/2006/relationships/image" Target="../media/image80.png"/><Relationship Id="rId27" Type="http://schemas.openxmlformats.org/officeDocument/2006/relationships/image" Target="../media/image10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54.xml"/><Relationship Id="rId13" Type="http://schemas.openxmlformats.org/officeDocument/2006/relationships/image" Target="../media/image87.png"/><Relationship Id="rId18" Type="http://schemas.openxmlformats.org/officeDocument/2006/relationships/image" Target="../media/image101.png"/><Relationship Id="rId3" Type="http://schemas.openxmlformats.org/officeDocument/2006/relationships/tags" Target="../tags/tag49.xml"/><Relationship Id="rId21" Type="http://schemas.openxmlformats.org/officeDocument/2006/relationships/image" Target="../media/image104.png"/><Relationship Id="rId7" Type="http://schemas.openxmlformats.org/officeDocument/2006/relationships/tags" Target="../tags/tag53.xml"/><Relationship Id="rId12" Type="http://schemas.openxmlformats.org/officeDocument/2006/relationships/image" Target="../media/image86.png"/><Relationship Id="rId17" Type="http://schemas.openxmlformats.org/officeDocument/2006/relationships/image" Target="../media/image780.png"/><Relationship Id="rId2" Type="http://schemas.openxmlformats.org/officeDocument/2006/relationships/tags" Target="../tags/tag48.xml"/><Relationship Id="rId16" Type="http://schemas.openxmlformats.org/officeDocument/2006/relationships/image" Target="../media/image92.png"/><Relationship Id="rId20" Type="http://schemas.openxmlformats.org/officeDocument/2006/relationships/image" Target="../media/image103.png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850.png"/><Relationship Id="rId5" Type="http://schemas.openxmlformats.org/officeDocument/2006/relationships/tags" Target="../tags/tag51.xml"/><Relationship Id="rId15" Type="http://schemas.openxmlformats.org/officeDocument/2006/relationships/image" Target="../media/image91.png"/><Relationship Id="rId23" Type="http://schemas.openxmlformats.org/officeDocument/2006/relationships/image" Target="../media/image105.png"/><Relationship Id="rId10" Type="http://schemas.openxmlformats.org/officeDocument/2006/relationships/tags" Target="../tags/tag56.xml"/><Relationship Id="rId19" Type="http://schemas.openxmlformats.org/officeDocument/2006/relationships/image" Target="../media/image102.png"/><Relationship Id="rId4" Type="http://schemas.openxmlformats.org/officeDocument/2006/relationships/tags" Target="../tags/tag50.xml"/><Relationship Id="rId9" Type="http://schemas.openxmlformats.org/officeDocument/2006/relationships/tags" Target="../tags/tag55.xml"/><Relationship Id="rId14" Type="http://schemas.openxmlformats.org/officeDocument/2006/relationships/image" Target="../media/image88.png"/><Relationship Id="rId22" Type="http://schemas.openxmlformats.org/officeDocument/2006/relationships/image" Target="../media/image8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64.xml"/><Relationship Id="rId13" Type="http://schemas.openxmlformats.org/officeDocument/2006/relationships/image" Target="../media/image111.png"/><Relationship Id="rId18" Type="http://schemas.openxmlformats.org/officeDocument/2006/relationships/image" Target="../media/image116.png"/><Relationship Id="rId3" Type="http://schemas.openxmlformats.org/officeDocument/2006/relationships/tags" Target="../tags/tag59.xml"/><Relationship Id="rId7" Type="http://schemas.openxmlformats.org/officeDocument/2006/relationships/tags" Target="../tags/tag63.xml"/><Relationship Id="rId12" Type="http://schemas.openxmlformats.org/officeDocument/2006/relationships/image" Target="../media/image108.png"/><Relationship Id="rId17" Type="http://schemas.openxmlformats.org/officeDocument/2006/relationships/image" Target="../media/image115.png"/><Relationship Id="rId2" Type="http://schemas.openxmlformats.org/officeDocument/2006/relationships/tags" Target="../tags/tag58.xml"/><Relationship Id="rId16" Type="http://schemas.openxmlformats.org/officeDocument/2006/relationships/image" Target="../media/image114.png"/><Relationship Id="rId20" Type="http://schemas.openxmlformats.org/officeDocument/2006/relationships/image" Target="../media/image117.png"/><Relationship Id="rId1" Type="http://schemas.openxmlformats.org/officeDocument/2006/relationships/tags" Target="../tags/tag57.xml"/><Relationship Id="rId6" Type="http://schemas.openxmlformats.org/officeDocument/2006/relationships/tags" Target="../tags/tag62.xml"/><Relationship Id="rId11" Type="http://schemas.openxmlformats.org/officeDocument/2006/relationships/image" Target="../media/image107.png"/><Relationship Id="rId5" Type="http://schemas.openxmlformats.org/officeDocument/2006/relationships/tags" Target="../tags/tag61.xml"/><Relationship Id="rId15" Type="http://schemas.openxmlformats.org/officeDocument/2006/relationships/image" Target="../media/image113.png"/><Relationship Id="rId10" Type="http://schemas.openxmlformats.org/officeDocument/2006/relationships/image" Target="../media/image106.png"/><Relationship Id="rId19" Type="http://schemas.openxmlformats.org/officeDocument/2006/relationships/image" Target="../media/image121.png"/><Relationship Id="rId4" Type="http://schemas.openxmlformats.org/officeDocument/2006/relationships/tags" Target="../tags/tag60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emf"/><Relationship Id="rId3" Type="http://schemas.openxmlformats.org/officeDocument/2006/relationships/tags" Target="../tags/tag67.xml"/><Relationship Id="rId7" Type="http://schemas.openxmlformats.org/officeDocument/2006/relationships/image" Target="../media/image118.emf"/><Relationship Id="rId12" Type="http://schemas.openxmlformats.org/officeDocument/2006/relationships/image" Target="../media/image125.png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image" Target="../media/image123.png"/><Relationship Id="rId11" Type="http://schemas.openxmlformats.org/officeDocument/2006/relationships/image" Target="../media/image12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2.png"/><Relationship Id="rId4" Type="http://schemas.openxmlformats.org/officeDocument/2006/relationships/tags" Target="../tags/tag68.xml"/><Relationship Id="rId9" Type="http://schemas.openxmlformats.org/officeDocument/2006/relationships/image" Target="../media/image1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8.emf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image" Target="../media/image130.png"/><Relationship Id="rId10" Type="http://schemas.openxmlformats.org/officeDocument/2006/relationships/image" Target="../media/image126.emf"/><Relationship Id="rId9" Type="http://schemas.openxmlformats.org/officeDocument/2006/relationships/image" Target="../media/image1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tags" Target="../tags/tag73.xml"/><Relationship Id="rId7" Type="http://schemas.openxmlformats.org/officeDocument/2006/relationships/image" Target="../media/image128.png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image" Target="../media/image12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32.png"/><Relationship Id="rId4" Type="http://schemas.openxmlformats.org/officeDocument/2006/relationships/tags" Target="../tags/tag74.xml"/><Relationship Id="rId9" Type="http://schemas.openxmlformats.org/officeDocument/2006/relationships/image" Target="../media/image1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40.png"/><Relationship Id="rId3" Type="http://schemas.openxmlformats.org/officeDocument/2006/relationships/tags" Target="../tags/tag77.xml"/><Relationship Id="rId7" Type="http://schemas.openxmlformats.org/officeDocument/2006/relationships/image" Target="../media/image135.png"/><Relationship Id="rId12" Type="http://schemas.openxmlformats.org/officeDocument/2006/relationships/image" Target="../media/image1390.png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39.png"/><Relationship Id="rId5" Type="http://schemas.openxmlformats.org/officeDocument/2006/relationships/tags" Target="../tags/tag79.xml"/><Relationship Id="rId10" Type="http://schemas.openxmlformats.org/officeDocument/2006/relationships/image" Target="../media/image138.png"/><Relationship Id="rId4" Type="http://schemas.openxmlformats.org/officeDocument/2006/relationships/tags" Target="../tags/tag78.xml"/><Relationship Id="rId9" Type="http://schemas.openxmlformats.org/officeDocument/2006/relationships/image" Target="../media/image137.png"/><Relationship Id="rId14" Type="http://schemas.openxmlformats.org/officeDocument/2006/relationships/image" Target="../media/image1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87.xml"/><Relationship Id="rId13" Type="http://schemas.openxmlformats.org/officeDocument/2006/relationships/image" Target="../media/image144.png"/><Relationship Id="rId18" Type="http://schemas.openxmlformats.org/officeDocument/2006/relationships/image" Target="../media/image148.png"/><Relationship Id="rId3" Type="http://schemas.openxmlformats.org/officeDocument/2006/relationships/tags" Target="../tags/tag82.xml"/><Relationship Id="rId7" Type="http://schemas.openxmlformats.org/officeDocument/2006/relationships/tags" Target="../tags/tag86.xml"/><Relationship Id="rId12" Type="http://schemas.openxmlformats.org/officeDocument/2006/relationships/image" Target="../media/image143.png"/><Relationship Id="rId17" Type="http://schemas.openxmlformats.org/officeDocument/2006/relationships/image" Target="../media/image139.png"/><Relationship Id="rId2" Type="http://schemas.openxmlformats.org/officeDocument/2006/relationships/tags" Target="../tags/tag81.xml"/><Relationship Id="rId16" Type="http://schemas.openxmlformats.org/officeDocument/2006/relationships/image" Target="../media/image147.png"/><Relationship Id="rId20" Type="http://schemas.openxmlformats.org/officeDocument/2006/relationships/image" Target="../media/image150.png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11" Type="http://schemas.openxmlformats.org/officeDocument/2006/relationships/image" Target="../media/image142.png"/><Relationship Id="rId5" Type="http://schemas.openxmlformats.org/officeDocument/2006/relationships/tags" Target="../tags/tag84.xml"/><Relationship Id="rId15" Type="http://schemas.openxmlformats.org/officeDocument/2006/relationships/image" Target="../media/image146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149.png"/><Relationship Id="rId4" Type="http://schemas.openxmlformats.org/officeDocument/2006/relationships/tags" Target="../tags/tag83.xml"/><Relationship Id="rId9" Type="http://schemas.openxmlformats.org/officeDocument/2006/relationships/tags" Target="../tags/tag88.xml"/><Relationship Id="rId14" Type="http://schemas.openxmlformats.org/officeDocument/2006/relationships/image" Target="../media/image1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96.xml"/><Relationship Id="rId13" Type="http://schemas.openxmlformats.org/officeDocument/2006/relationships/image" Target="../media/image154.png"/><Relationship Id="rId18" Type="http://schemas.openxmlformats.org/officeDocument/2006/relationships/image" Target="../media/image157.png"/><Relationship Id="rId3" Type="http://schemas.openxmlformats.org/officeDocument/2006/relationships/tags" Target="../tags/tag91.xml"/><Relationship Id="rId7" Type="http://schemas.openxmlformats.org/officeDocument/2006/relationships/tags" Target="../tags/tag95.xml"/><Relationship Id="rId12" Type="http://schemas.openxmlformats.org/officeDocument/2006/relationships/image" Target="../media/image153.png"/><Relationship Id="rId17" Type="http://schemas.openxmlformats.org/officeDocument/2006/relationships/image" Target="../media/image146.png"/><Relationship Id="rId2" Type="http://schemas.openxmlformats.org/officeDocument/2006/relationships/tags" Target="../tags/tag90.xml"/><Relationship Id="rId16" Type="http://schemas.openxmlformats.org/officeDocument/2006/relationships/image" Target="../media/image156.png"/><Relationship Id="rId1" Type="http://schemas.openxmlformats.org/officeDocument/2006/relationships/tags" Target="../tags/tag89.xml"/><Relationship Id="rId6" Type="http://schemas.openxmlformats.org/officeDocument/2006/relationships/tags" Target="../tags/tag94.xml"/><Relationship Id="rId11" Type="http://schemas.openxmlformats.org/officeDocument/2006/relationships/image" Target="../media/image152.png"/><Relationship Id="rId5" Type="http://schemas.openxmlformats.org/officeDocument/2006/relationships/tags" Target="../tags/tag93.xml"/><Relationship Id="rId15" Type="http://schemas.openxmlformats.org/officeDocument/2006/relationships/image" Target="../media/image139.png"/><Relationship Id="rId10" Type="http://schemas.openxmlformats.org/officeDocument/2006/relationships/image" Target="../media/image151.png"/><Relationship Id="rId4" Type="http://schemas.openxmlformats.org/officeDocument/2006/relationships/tags" Target="../tags/tag92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0.png"/><Relationship Id="rId2" Type="http://schemas.openxmlformats.org/officeDocument/2006/relationships/image" Target="../media/image148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2.png"/><Relationship Id="rId3" Type="http://schemas.openxmlformats.org/officeDocument/2006/relationships/tags" Target="../tags/tag5.xml"/><Relationship Id="rId21" Type="http://schemas.openxmlformats.org/officeDocument/2006/relationships/image" Target="../media/image17.png"/><Relationship Id="rId7" Type="http://schemas.openxmlformats.org/officeDocument/2006/relationships/tags" Target="../tags/tag9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13.png"/><Relationship Id="rId25" Type="http://schemas.openxmlformats.org/officeDocument/2006/relationships/image" Target="../media/image21.png"/><Relationship Id="rId2" Type="http://schemas.openxmlformats.org/officeDocument/2006/relationships/tags" Target="../tags/tag4.xml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24" Type="http://schemas.openxmlformats.org/officeDocument/2006/relationships/image" Target="../media/image20.png"/><Relationship Id="rId5" Type="http://schemas.openxmlformats.org/officeDocument/2006/relationships/tags" Target="../tags/tag7.xml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28" Type="http://schemas.openxmlformats.org/officeDocument/2006/relationships/image" Target="../media/image24.png"/><Relationship Id="rId10" Type="http://schemas.openxmlformats.org/officeDocument/2006/relationships/tags" Target="../tags/tag12.xml"/><Relationship Id="rId19" Type="http://schemas.openxmlformats.org/officeDocument/2006/relationships/image" Target="../media/image15.png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image" Target="../media/image10.png"/><Relationship Id="rId22" Type="http://schemas.openxmlformats.org/officeDocument/2006/relationships/image" Target="../media/image18.png"/><Relationship Id="rId27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29.png"/><Relationship Id="rId3" Type="http://schemas.openxmlformats.org/officeDocument/2006/relationships/tags" Target="../tags/tag16.xml"/><Relationship Id="rId21" Type="http://schemas.openxmlformats.org/officeDocument/2006/relationships/image" Target="../media/image32.png"/><Relationship Id="rId7" Type="http://schemas.openxmlformats.org/officeDocument/2006/relationships/tags" Target="../tags/tag20.xml"/><Relationship Id="rId12" Type="http://schemas.openxmlformats.org/officeDocument/2006/relationships/tags" Target="../tags/tag25.xml"/><Relationship Id="rId17" Type="http://schemas.openxmlformats.org/officeDocument/2006/relationships/image" Target="../media/image28.png"/><Relationship Id="rId25" Type="http://schemas.openxmlformats.org/officeDocument/2006/relationships/image" Target="../media/image35.png"/><Relationship Id="rId2" Type="http://schemas.openxmlformats.org/officeDocument/2006/relationships/tags" Target="../tags/tag15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tags" Target="../tags/tag24.xml"/><Relationship Id="rId24" Type="http://schemas.openxmlformats.org/officeDocument/2006/relationships/image" Target="../media/image34.png"/><Relationship Id="rId5" Type="http://schemas.openxmlformats.org/officeDocument/2006/relationships/tags" Target="../tags/tag18.xml"/><Relationship Id="rId15" Type="http://schemas.openxmlformats.org/officeDocument/2006/relationships/image" Target="../media/image26.png"/><Relationship Id="rId23" Type="http://schemas.openxmlformats.org/officeDocument/2006/relationships/image" Target="../media/image33.png"/><Relationship Id="rId10" Type="http://schemas.openxmlformats.org/officeDocument/2006/relationships/tags" Target="../tags/tag23.xml"/><Relationship Id="rId19" Type="http://schemas.openxmlformats.org/officeDocument/2006/relationships/image" Target="../media/image30.png"/><Relationship Id="rId4" Type="http://schemas.openxmlformats.org/officeDocument/2006/relationships/tags" Target="../tags/tag17.xml"/><Relationship Id="rId9" Type="http://schemas.openxmlformats.org/officeDocument/2006/relationships/tags" Target="../tags/tag22.xml"/><Relationship Id="rId14" Type="http://schemas.openxmlformats.org/officeDocument/2006/relationships/image" Target="../media/image25.png"/><Relationship Id="rId22" Type="http://schemas.openxmlformats.org/officeDocument/2006/relationships/hyperlink" Target="https://www.pngall.com/ball-png/download/54222" TargetMode="Externa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7.png"/><Relationship Id="rId18" Type="http://schemas.openxmlformats.org/officeDocument/2006/relationships/image" Target="../media/image39.png"/><Relationship Id="rId3" Type="http://schemas.openxmlformats.org/officeDocument/2006/relationships/image" Target="../media/image36.png"/><Relationship Id="rId21" Type="http://schemas.openxmlformats.org/officeDocument/2006/relationships/image" Target="../media/image42.emf"/><Relationship Id="rId12" Type="http://schemas.openxmlformats.org/officeDocument/2006/relationships/image" Target="../media/image96.png"/><Relationship Id="rId17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openxmlformats.org/officeDocument/2006/relationships/tags" Target="../tags/tag26.xml"/><Relationship Id="rId11" Type="http://schemas.openxmlformats.org/officeDocument/2006/relationships/image" Target="../media/image95.png"/><Relationship Id="rId15" Type="http://schemas.openxmlformats.org/officeDocument/2006/relationships/image" Target="../media/image99.png"/><Relationship Id="rId23" Type="http://schemas.openxmlformats.org/officeDocument/2006/relationships/image" Target="../media/image44.png"/><Relationship Id="rId10" Type="http://schemas.openxmlformats.org/officeDocument/2006/relationships/image" Target="../media/image94.png"/><Relationship Id="rId19" Type="http://schemas.openxmlformats.org/officeDocument/2006/relationships/image" Target="../media/image40.svg"/><Relationship Id="rId14" Type="http://schemas.openxmlformats.org/officeDocument/2006/relationships/image" Target="../media/image98.png"/><Relationship Id="rId22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7" Type="http://schemas.openxmlformats.org/officeDocument/2006/relationships/image" Target="../media/image50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emf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ngall.com/ball-png/download/54222" TargetMode="External"/><Relationship Id="rId13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32.png"/><Relationship Id="rId12" Type="http://schemas.openxmlformats.org/officeDocument/2006/relationships/image" Target="../media/image1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6" Type="http://schemas.openxmlformats.org/officeDocument/2006/relationships/hyperlink" Target="https://pixabay.com/en/sphere-ball-plastic-round-3d-953963/" TargetMode="External"/><Relationship Id="rId11" Type="http://schemas.openxmlformats.org/officeDocument/2006/relationships/image" Target="../media/image54.png"/><Relationship Id="rId5" Type="http://schemas.microsoft.com/office/2007/relationships/hdphoto" Target="../media/hdphoto2.wdp"/><Relationship Id="rId10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1010.png"/><Relationship Id="rId14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9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58.png"/><Relationship Id="rId5" Type="http://schemas.openxmlformats.org/officeDocument/2006/relationships/image" Target="../media/image57.emf"/><Relationship Id="rId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tags" Target="../tags/tag32.xml"/><Relationship Id="rId7" Type="http://schemas.openxmlformats.org/officeDocument/2006/relationships/image" Target="../media/image62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63.png"/><Relationship Id="rId5" Type="http://schemas.openxmlformats.org/officeDocument/2006/relationships/image" Target="../media/image6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35D740-5738-4E91-9A31-B78EAE8F28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6018" y="3945723"/>
            <a:ext cx="16815965" cy="1608902"/>
          </a:xfrm>
        </p:spPr>
        <p:txBody>
          <a:bodyPr/>
          <a:lstStyle/>
          <a:p>
            <a:r>
              <a:rPr lang="en-US" altLang="zh-CN" dirty="0"/>
              <a:t>Axially deformed relativistic Hartree-Fock-Bogoliubov model and the applications in unstable nuclei </a:t>
            </a:r>
            <a:endParaRPr lang="zh-CN" altLang="en-US" dirty="0"/>
          </a:p>
        </p:txBody>
      </p:sp>
      <p:sp>
        <p:nvSpPr>
          <p:cNvPr id="5" name="副标题 4">
            <a:extLst>
              <a:ext uri="{FF2B5EF4-FFF2-40B4-BE49-F238E27FC236}">
                <a16:creationId xmlns:a16="http://schemas.microsoft.com/office/drawing/2014/main" id="{D3B947FB-87CF-A17A-EEAE-34D85AEEC8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3000" y="6104125"/>
            <a:ext cx="8262000" cy="626701"/>
          </a:xfrm>
        </p:spPr>
        <p:txBody>
          <a:bodyPr/>
          <a:lstStyle/>
          <a:p>
            <a:r>
              <a:rPr lang="en-US" altLang="zh-CN" dirty="0"/>
              <a:t>Long,</a:t>
            </a:r>
            <a:r>
              <a:rPr lang="zh-CN" altLang="en-US" dirty="0"/>
              <a:t> </a:t>
            </a:r>
            <a:r>
              <a:rPr lang="en-US" altLang="zh-CN" dirty="0"/>
              <a:t>Wen Hui (longwh@lzu.edu.cn)</a:t>
            </a:r>
            <a:endParaRPr lang="zh-CN" altLang="en-US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8DAD27E6-B51E-1ADD-564B-87D686EAC7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5141" y="7204777"/>
            <a:ext cx="8417718" cy="646331"/>
          </a:xfrm>
        </p:spPr>
        <p:txBody>
          <a:bodyPr/>
          <a:lstStyle/>
          <a:p>
            <a:r>
              <a:rPr lang="en-US" altLang="zh-CN" dirty="0"/>
              <a:t>Lanzhou University</a:t>
            </a:r>
            <a:endParaRPr lang="zh-CN" altLang="en-US" dirty="0"/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273A3F59-EC34-A77B-BF6E-5AA7F818C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4220" y="8783380"/>
            <a:ext cx="15119560" cy="571301"/>
          </a:xfrm>
        </p:spPr>
        <p:txBody>
          <a:bodyPr/>
          <a:lstStyle/>
          <a:p>
            <a:r>
              <a:rPr lang="zh-CN" altLang="en-US" sz="3600" i="0" dirty="0">
                <a:effectLst/>
                <a:latin typeface="+mn-ea"/>
              </a:rPr>
              <a:t>第二届“无中微子双贝塔衰变及相关物理研讨会”</a:t>
            </a:r>
            <a:r>
              <a:rPr lang="en-US" altLang="zh-CN" sz="3600" i="0" dirty="0">
                <a:effectLst/>
                <a:latin typeface="+mn-ea"/>
              </a:rPr>
              <a:t>,</a:t>
            </a:r>
            <a:r>
              <a:rPr lang="zh-CN" altLang="en-US" sz="3600" i="0" dirty="0">
                <a:effectLst/>
                <a:latin typeface="+mn-ea"/>
              </a:rPr>
              <a:t>珠海（</a:t>
            </a:r>
            <a:r>
              <a:rPr lang="en-US" altLang="zh-CN" sz="3600" i="0" dirty="0">
                <a:effectLst/>
                <a:latin typeface="+mn-ea"/>
              </a:rPr>
              <a:t>2023</a:t>
            </a:r>
            <a:r>
              <a:rPr lang="en-US" altLang="zh-CN" sz="3600" dirty="0">
                <a:latin typeface="+mn-ea"/>
              </a:rPr>
              <a:t>.05.19-22</a:t>
            </a:r>
            <a:r>
              <a:rPr lang="zh-CN" altLang="en-US" sz="3600" dirty="0">
                <a:latin typeface="+mn-ea"/>
              </a:rPr>
              <a:t>）</a:t>
            </a:r>
            <a:r>
              <a:rPr lang="en-US" altLang="zh-CN" sz="3600" dirty="0">
                <a:latin typeface="+mn-ea"/>
              </a:rPr>
              <a:t> </a:t>
            </a:r>
            <a:r>
              <a:rPr lang="zh-CN" altLang="en-US" sz="3600" i="0" dirty="0">
                <a:effectLst/>
                <a:latin typeface="+mn-ea"/>
              </a:rPr>
              <a:t> </a:t>
            </a:r>
            <a:endParaRPr lang="zh-CN" altLang="en-US" sz="36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30286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554C26-53F1-30F8-8442-525CAA6C1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RHFB framework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50C5FB-F8FB-5CD6-D7EB-CABC8826C4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000" y="1278669"/>
            <a:ext cx="17280000" cy="699102"/>
          </a:xfrm>
        </p:spPr>
        <p:txBody>
          <a:bodyPr/>
          <a:lstStyle/>
          <a:p>
            <a:r>
              <a:rPr lang="en-US" altLang="zh-CN" dirty="0"/>
              <a:t>Quantizing nucleon field          in Bogoliubov quasi-particle space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EA13-711A-8B46-8181-535AD634B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454CB-1693-46F7-B262-C651FB04EB58}" type="slidenum">
              <a:rPr lang="zh-CN" altLang="en-US" smtClean="0"/>
              <a:pPr/>
              <a:t>10</a:t>
            </a:fld>
            <a:endParaRPr lang="zh-CN" altLang="en-US" dirty="0"/>
          </a:p>
        </p:txBody>
      </p:sp>
      <p:pic>
        <p:nvPicPr>
          <p:cNvPr id="9" name="图片 8" descr="\documentclass{article}&#10;\pagestyle{empty}&#10;\usepackage{amsmath, mathrsfs, CJK, cancel, xcolor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begin{document}&#10;&#10;\begin{CJK}{GBK}{hei}&#10;\begin{align*}&#10;\psi(x) &#10;\end{align*}&#10;\end{CJK}&#10;&#10;\end{document} " title="IguanaTex Bitmap Display">
            <a:extLst>
              <a:ext uri="{FF2B5EF4-FFF2-40B4-BE49-F238E27FC236}">
                <a16:creationId xmlns:a16="http://schemas.microsoft.com/office/drawing/2014/main" id="{998B74EE-F587-95F8-16E4-E25F6AC080A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977" y="1495871"/>
            <a:ext cx="773081" cy="404831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8FDAC895-3D07-4AE7-2D38-6D032893FB95}"/>
              </a:ext>
            </a:extLst>
          </p:cNvPr>
          <p:cNvGrpSpPr/>
          <p:nvPr/>
        </p:nvGrpSpPr>
        <p:grpSpPr>
          <a:xfrm>
            <a:off x="12705079" y="2052319"/>
            <a:ext cx="2749472" cy="1087156"/>
            <a:chOff x="10280856" y="2251703"/>
            <a:chExt cx="2749472" cy="1087156"/>
          </a:xfrm>
        </p:grpSpPr>
        <p:pic>
          <p:nvPicPr>
            <p:cNvPr id="21" name="图片 20" descr="\documentclass{article}&#10;\pagestyle{empty}&#10;\usepackage{amsmath, mathrsfs, CJK, cancel, amssymb, latexsym, graphicx, accents}&#10;\usepackage[svgnames,table]{xcolor}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definecolor{darkgreen}{rgb}{0, 0.392, 0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1pt, blue](0em, 0em) -- (#1, 0em); \draw ($(0em, 0em) +0.5*(#1,1.4em)$) node {#2} ($(0em, 0em) +0.5*(#1,-1.4em)$) node{ #3};}}~~}&#10;&#10;\newcommand{\CTO}[3]{&#10;\begin{tikzpicture}[scale=#1]&#10;\draw[fill = #3, draw = none, drop shadow = {shadow scale = 1.0, opacity = 0.25, shadow xshift = 0.1, shadow yshift=-0.1}] (0, 0) -- ++(0, 0.2) -- ++(#2, 0) -- ++(0, 0.3) -- ++(0.8,-0.5) -- ++(-0.8, -0.5) -- ++(0, 0.3) -- ++(-#2,0) -- ++(0, 0.2) -- cycle;&#10;\end{tikzpicture}}&#10;&#10;\begin{document}&#10;&#10;\begin{CJK}{GBK}{hei}&#10;\begin{align*}&#10;\beta_k\big|\text{HFB}\big&gt; = &amp; 0&#10;\end{align*}&#10;\end{CJK}&#10;&#10;\end{document}" title="IguanaTex Bitmap Display">
              <a:extLst>
                <a:ext uri="{FF2B5EF4-FFF2-40B4-BE49-F238E27FC236}">
                  <a16:creationId xmlns:a16="http://schemas.microsoft.com/office/drawing/2014/main" id="{8CBA93FD-A147-5CD6-2B8C-572D279248C7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0274" y="2836478"/>
              <a:ext cx="2211938" cy="502381"/>
            </a:xfrm>
            <a:prstGeom prst="rect">
              <a:avLst/>
            </a:prstGeom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8191C9E0-5DC5-FA49-C520-FA51EC67E1CF}"/>
                </a:ext>
              </a:extLst>
            </p:cNvPr>
            <p:cNvSpPr txBox="1"/>
            <p:nvPr/>
          </p:nvSpPr>
          <p:spPr>
            <a:xfrm>
              <a:off x="10280856" y="2251703"/>
              <a:ext cx="27494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dirty="0"/>
                <a:t>Bogoliubov GS</a:t>
              </a:r>
              <a:endParaRPr lang="zh-CN" altLang="en-US" sz="3200" dirty="0"/>
            </a:p>
          </p:txBody>
        </p:sp>
      </p:grpSp>
      <p:pic>
        <p:nvPicPr>
          <p:cNvPr id="18" name="图片 17" descr="\documentclass{article}&#10;\pagestyle{empty}&#10;\usepackage{amsmath, mathrsfs, CJK, cancel, amssymb, latexsym, graphicx, accents}&#10;\usepackage[svgnames,table]{xcolor}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definecolor{darkgreen}{rgb}{0, 0.392, 0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1pt, blue](0em, 0em) -- (#1, 0em); \draw ($(0em, 0em) +0.5*(#1,1.4em)$) node {#2} ($(0em, 0em) +0.5*(#1,-1.4em)$) node{ #3};}}~~}&#10;&#10;\newcommand{\CTO}[3]{&#10;\begin{tikzpicture}[scale=#1]&#10;\draw[fill = #3, draw = none, drop shadow = {shadow scale = 1.0, opacity = 0.25, shadow xshift = 0.1, shadow yshift=-0.1}] (0, 0) -- ++(0, 0.2) -- ++(#2, 0) -- ++(0, 0.3) -- ++(0.8,-0.5) -- ++(-0.8, -0.5) -- ++(0, 0.3) -- ++(-#2,0) -- ++(0, 0.2) -- cycle;&#10;\end{tikzpicture}}&#10;&#10;\begin{document}&#10;&#10;\begin{CJK}{GBK}{hei}&#10;\begin{align*}&#10;\psi(x) = &amp; \sum_k \Big[\psi_{\bar k}^U(\svec x) e^{-i\varepsilon_k t} \beta_k + \psi_{k}^V(\svec x) e^{+i\varepsilon_k t} \beta_k^\dag\Big] &#10;\end{align*}&#10;\end{CJK}&#10;&#10;\end{document}" title="IguanaTex Bitmap Display">
            <a:extLst>
              <a:ext uri="{FF2B5EF4-FFF2-40B4-BE49-F238E27FC236}">
                <a16:creationId xmlns:a16="http://schemas.microsoft.com/office/drawing/2014/main" id="{7D5CF07B-A2D3-94E6-FAA3-6E3A75C2A9E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840" y="2117904"/>
            <a:ext cx="7930784" cy="955986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0CD179CE-E369-F104-342E-2BD2DC147D05}"/>
              </a:ext>
            </a:extLst>
          </p:cNvPr>
          <p:cNvGrpSpPr/>
          <p:nvPr/>
        </p:nvGrpSpPr>
        <p:grpSpPr>
          <a:xfrm>
            <a:off x="3782208" y="2915097"/>
            <a:ext cx="5724000" cy="612279"/>
            <a:chOff x="2577185" y="1975189"/>
            <a:chExt cx="5724000" cy="61227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03633241-74A1-7535-06B8-7F070F8DA8D7}"/>
                    </a:ext>
                  </a:extLst>
                </p:cNvPr>
                <p:cNvSpPr txBox="1"/>
                <p:nvPr/>
              </p:nvSpPr>
              <p:spPr>
                <a:xfrm>
                  <a:off x="2869605" y="1991727"/>
                  <a:ext cx="5174878" cy="5957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zh-CN" sz="320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</m:oMath>
                  </a14:m>
                  <a:r>
                    <a:rPr lang="en-US" altLang="zh-CN" sz="3200" dirty="0">
                      <a:solidFill>
                        <a:srgbClr val="0000FF"/>
                      </a:solidFill>
                    </a:rPr>
                    <a:t> and 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320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320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acc>
                    </m:oMath>
                  </a14:m>
                  <a:r>
                    <a:rPr lang="en-US" altLang="zh-CN" sz="3200" dirty="0">
                      <a:solidFill>
                        <a:srgbClr val="0000FF"/>
                      </a:solidFill>
                    </a:rPr>
                    <a:t> form the Cooper pairs</a:t>
                  </a:r>
                  <a:endParaRPr lang="zh-CN" altLang="en-US" sz="3200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03633241-74A1-7535-06B8-7F070F8DA8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69605" y="1991727"/>
                  <a:ext cx="5174878" cy="595741"/>
                </a:xfrm>
                <a:prstGeom prst="rect">
                  <a:avLst/>
                </a:prstGeom>
                <a:blipFill>
                  <a:blip r:embed="rId11"/>
                  <a:stretch>
                    <a:fillRect t="-12245" r="-2356" b="-3163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132B35D-D862-609D-005D-95D620F04C5A}"/>
                </a:ext>
              </a:extLst>
            </p:cNvPr>
            <p:cNvCxnSpPr>
              <a:cxnSpLocks/>
            </p:cNvCxnSpPr>
            <p:nvPr/>
          </p:nvCxnSpPr>
          <p:spPr>
            <a:xfrm>
              <a:off x="2577185" y="1975189"/>
              <a:ext cx="5724000" cy="0"/>
            </a:xfrm>
            <a:prstGeom prst="line">
              <a:avLst/>
            </a:prstGeom>
            <a:ln w="28575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80A52E72-E007-7D49-C00C-6337A6F1A522}"/>
              </a:ext>
            </a:extLst>
          </p:cNvPr>
          <p:cNvGrpSpPr/>
          <p:nvPr/>
        </p:nvGrpSpPr>
        <p:grpSpPr>
          <a:xfrm>
            <a:off x="504000" y="3612156"/>
            <a:ext cx="13089344" cy="1110263"/>
            <a:chOff x="504000" y="3612156"/>
            <a:chExt cx="13089344" cy="1110263"/>
          </a:xfrm>
        </p:grpSpPr>
        <p:sp>
          <p:nvSpPr>
            <p:cNvPr id="23" name="内容占位符 2">
              <a:extLst>
                <a:ext uri="{FF2B5EF4-FFF2-40B4-BE49-F238E27FC236}">
                  <a16:creationId xmlns:a16="http://schemas.microsoft.com/office/drawing/2014/main" id="{3F2B6F28-EF49-4746-07B2-898C88037949}"/>
                </a:ext>
              </a:extLst>
            </p:cNvPr>
            <p:cNvSpPr txBox="1">
              <a:spLocks/>
            </p:cNvSpPr>
            <p:nvPr/>
          </p:nvSpPr>
          <p:spPr>
            <a:xfrm>
              <a:off x="504000" y="3612156"/>
              <a:ext cx="11182900" cy="699102"/>
            </a:xfrm>
            <a:prstGeom prst="rect">
              <a:avLst/>
            </a:prstGeom>
          </p:spPr>
          <p:txBody>
            <a:bodyPr vert="horz" lIns="91440" tIns="45720" rIns="91440" bIns="45720" rtlCol="0">
              <a:spAutoFit/>
            </a:bodyPr>
            <a:lstStyle>
              <a:lvl1pPr marL="673895" indent="-673895" defTabSz="1371600">
                <a:lnSpc>
                  <a:spcPct val="120000"/>
                </a:lnSpc>
                <a:spcBef>
                  <a:spcPts val="1500"/>
                </a:spcBef>
                <a:buClr>
                  <a:srgbClr val="7030A0"/>
                </a:buClr>
                <a:buFont typeface="Wingdings" panose="05000000000000000000" pitchFamily="2" charset="2"/>
                <a:buChar char="p"/>
                <a:defRPr sz="3600" baseline="0">
                  <a:cs typeface="Calibri" panose="020F0502020204030204" pitchFamily="34" charset="0"/>
                </a:defRPr>
              </a:lvl1pPr>
              <a:lvl2pPr marL="1212057" indent="-526257" defTabSz="1371600">
                <a:lnSpc>
                  <a:spcPct val="120000"/>
                </a:lnSpc>
                <a:spcBef>
                  <a:spcPts val="900"/>
                </a:spcBef>
                <a:buClr>
                  <a:srgbClr val="00B0F0"/>
                </a:buClr>
                <a:buFont typeface="Wingdings" panose="05000000000000000000" pitchFamily="2" charset="2"/>
                <a:buChar char="Ø"/>
                <a:defRPr sz="3200" baseline="0">
                  <a:cs typeface="Calibri" panose="020F0502020204030204" pitchFamily="34" charset="0"/>
                </a:defRPr>
              </a:lvl2pPr>
              <a:lvl3pPr marL="1714500" indent="-342900" defTabSz="1371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000"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defRPr>
              </a:lvl3pPr>
              <a:lvl4pPr marL="2400300" indent="-342900" defTabSz="1371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defRPr>
              </a:lvl4pPr>
              <a:lvl5pPr marL="3086100" indent="-342900" defTabSz="1371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defRPr>
              </a:lvl5pPr>
              <a:lvl6pPr marL="3771900" indent="-342900" defTabSz="1371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/>
              </a:lvl6pPr>
              <a:lvl7pPr marL="4457700" indent="-342900" defTabSz="1371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/>
              </a:lvl7pPr>
              <a:lvl8pPr marL="5143500" indent="-342900" defTabSz="1371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/>
              </a:lvl8pPr>
              <a:lvl9pPr marL="5829300" indent="-342900" defTabSz="1371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/>
              </a:lvl9pPr>
            </a:lstStyle>
            <a:p>
              <a:r>
                <a:rPr lang="en-US" altLang="zh-CN" dirty="0"/>
                <a:t>RHFB Energy functional:                                 with</a:t>
              </a:r>
              <a:endParaRPr lang="zh-CN" altLang="en-US" dirty="0"/>
            </a:p>
          </p:txBody>
        </p:sp>
        <p:pic>
          <p:nvPicPr>
            <p:cNvPr id="29" name="图片 28" descr="\documentclass{article}&#10;\pagestyle{empty}&#10;\usepackage{amsmath, mathrsfs, CJK, cancel, xcolor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begin{document}&#10;&#10;\begin{CJK}{GBK}{hei}&#10;\begin{align*}&#10;H = T + \sum_\phi V_\phi &#10;\end{align*}&#10;\end{CJK}&#10;&#10;\end{document} " title="IguanaTex Bitmap Display">
              <a:extLst>
                <a:ext uri="{FF2B5EF4-FFF2-40B4-BE49-F238E27FC236}">
                  <a16:creationId xmlns:a16="http://schemas.microsoft.com/office/drawing/2014/main" id="{7CF69A48-352E-B9E9-5700-2A6D005B3693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0006" y="3793259"/>
              <a:ext cx="2753338" cy="929160"/>
            </a:xfrm>
            <a:prstGeom prst="rect">
              <a:avLst/>
            </a:prstGeom>
          </p:spPr>
        </p:pic>
        <p:pic>
          <p:nvPicPr>
            <p:cNvPr id="27" name="图片 26" descr="\documentclass{article}&#10;\pagestyle{empty}&#10;\usepackage{amsmath, mathrsfs, CJK, cancel, xcolor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begin{document}&#10;&#10;\begin{CJK}{GBK}{hei}&#10;\begin{align*}&#10;E = &amp; \big&lt;\text{HFB}\big| H\big|\text{HFB}\big&gt; &#10;\end{align*}&#10;\end{CJK}&#10;&#10;\end{document} " title="IguanaTex Bitmap Display">
              <a:extLst>
                <a:ext uri="{FF2B5EF4-FFF2-40B4-BE49-F238E27FC236}">
                  <a16:creationId xmlns:a16="http://schemas.microsoft.com/office/drawing/2014/main" id="{7C832821-F282-B6F3-D4C9-52454D11EBE7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6194" y="3814451"/>
              <a:ext cx="3426430" cy="502381"/>
            </a:xfrm>
            <a:prstGeom prst="rect">
              <a:avLst/>
            </a:prstGeom>
          </p:spPr>
        </p:pic>
      </p:grpSp>
      <p:pic>
        <p:nvPicPr>
          <p:cNvPr id="74" name="图片 73" descr="\documentclass{article}&#10;\pagestyle{empty}&#10;\usepackage{amsmath, mathrsfs, CJK, cancel, xcolor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begin{document}&#10;&#10;\begin{CJK}{GBK}{hei}&#10;\begin{align*}&#10;T = &amp; \sum_{kk'}\int d\svec x \bar\psi_k^V(\svec x)(-i\svec\gamma\cdot\svec\nabla + M)\psi_{k'}^V (\svec x) \beta_k \beta_{k'}^\dag, \label{eq:Ham-k}\\&#10;  V_\phi = &amp; \ff2 \sum_{k_1k_2 k_2'k_1'} \int d\svec x d\svec x'  \Big[\bar\psi_{k_1}^V(\svec x)&#10;  \bar\psi_{k_2}^V(\svec x')\Gamma_\phi   D_{\phi}  \psi_{k_2'}^V(\svec x')  \psi_{k_1'}^V(\svec x) \beta_{k_1} \beta_{k_2} \beta_{k_2'}^\dag \beta_{k_1'}^\dag  \nonumber\\&#10;  &amp;\hspace{7.25em}+ \bar\psi_{k_1}^V(\svec x)\bar\psi_{\bar k_2}^U(\svec x')\Gamma_\phi D_{\phi} \psi_{\bar k_2'}^U(\svec x')\psi_{k_1'}^V(\svec x) \beta_{k_1} \beta_{k_2}^\dag \beta_{k_2'}\beta_{k_1'}^\dag\Big] &#10;\end{align*}&#10;\end{CJK}&#10;&#10;\end{document} " title="IguanaTex Bitmap Display">
            <a:extLst>
              <a:ext uri="{FF2B5EF4-FFF2-40B4-BE49-F238E27FC236}">
                <a16:creationId xmlns:a16="http://schemas.microsoft.com/office/drawing/2014/main" id="{A96ABD56-0EF0-6926-CA9C-D2B297B9EAE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118" y="4371080"/>
            <a:ext cx="12732664" cy="3309371"/>
          </a:xfrm>
          <a:prstGeom prst="rect">
            <a:avLst/>
          </a:prstGeom>
        </p:spPr>
      </p:pic>
      <p:grpSp>
        <p:nvGrpSpPr>
          <p:cNvPr id="75" name="组合 74">
            <a:extLst>
              <a:ext uri="{FF2B5EF4-FFF2-40B4-BE49-F238E27FC236}">
                <a16:creationId xmlns:a16="http://schemas.microsoft.com/office/drawing/2014/main" id="{2A793C61-D6FD-8A23-0F5A-26A3398E056C}"/>
              </a:ext>
            </a:extLst>
          </p:cNvPr>
          <p:cNvGrpSpPr/>
          <p:nvPr/>
        </p:nvGrpSpPr>
        <p:grpSpPr>
          <a:xfrm>
            <a:off x="11913014" y="4997701"/>
            <a:ext cx="1661856" cy="758446"/>
            <a:chOff x="11913014" y="4997701"/>
            <a:chExt cx="1661856" cy="758446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358279F7-B065-33B4-1DE5-CE1CC67828A8}"/>
                </a:ext>
              </a:extLst>
            </p:cNvPr>
            <p:cNvGrpSpPr/>
            <p:nvPr/>
          </p:nvGrpSpPr>
          <p:grpSpPr>
            <a:xfrm flipV="1">
              <a:off x="11913014" y="5525838"/>
              <a:ext cx="1116000" cy="160742"/>
              <a:chOff x="10218228" y="3059544"/>
              <a:chExt cx="1324303" cy="152280"/>
            </a:xfrm>
          </p:grpSpPr>
          <p:cxnSp>
            <p:nvCxnSpPr>
              <p:cNvPr id="69" name="直接连接符 68">
                <a:extLst>
                  <a:ext uri="{FF2B5EF4-FFF2-40B4-BE49-F238E27FC236}">
                    <a16:creationId xmlns:a16="http://schemas.microsoft.com/office/drawing/2014/main" id="{700BBA95-BFDB-8A56-DCB4-3440D8369E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18228" y="3059557"/>
                <a:ext cx="0" cy="152267"/>
              </a:xfrm>
              <a:prstGeom prst="line">
                <a:avLst/>
              </a:prstGeom>
              <a:ln w="28575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直接连接符 69">
                <a:extLst>
                  <a:ext uri="{FF2B5EF4-FFF2-40B4-BE49-F238E27FC236}">
                    <a16:creationId xmlns:a16="http://schemas.microsoft.com/office/drawing/2014/main" id="{D1D9C8F1-3889-0445-7BA3-28C565B70C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41781" y="3059544"/>
                <a:ext cx="0" cy="152267"/>
              </a:xfrm>
              <a:prstGeom prst="line">
                <a:avLst/>
              </a:prstGeom>
              <a:ln w="28575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直接连接符 70">
                <a:extLst>
                  <a:ext uri="{FF2B5EF4-FFF2-40B4-BE49-F238E27FC236}">
                    <a16:creationId xmlns:a16="http://schemas.microsoft.com/office/drawing/2014/main" id="{38A4232B-4277-A443-381A-FC5837461B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18228" y="3199071"/>
                <a:ext cx="1324303" cy="0"/>
              </a:xfrm>
              <a:prstGeom prst="line">
                <a:avLst/>
              </a:prstGeom>
              <a:ln w="28575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组合 63">
              <a:extLst>
                <a:ext uri="{FF2B5EF4-FFF2-40B4-BE49-F238E27FC236}">
                  <a16:creationId xmlns:a16="http://schemas.microsoft.com/office/drawing/2014/main" id="{767B7984-6C4E-5B93-64FD-46A542228884}"/>
                </a:ext>
              </a:extLst>
            </p:cNvPr>
            <p:cNvGrpSpPr/>
            <p:nvPr/>
          </p:nvGrpSpPr>
          <p:grpSpPr>
            <a:xfrm flipV="1">
              <a:off x="12458870" y="5595405"/>
              <a:ext cx="1116000" cy="160742"/>
              <a:chOff x="10218228" y="3059544"/>
              <a:chExt cx="1324303" cy="152280"/>
            </a:xfrm>
          </p:grpSpPr>
          <p:cxnSp>
            <p:nvCxnSpPr>
              <p:cNvPr id="66" name="直接连接符 65">
                <a:extLst>
                  <a:ext uri="{FF2B5EF4-FFF2-40B4-BE49-F238E27FC236}">
                    <a16:creationId xmlns:a16="http://schemas.microsoft.com/office/drawing/2014/main" id="{899454F1-C469-95FA-18E0-9183C9B9FD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18228" y="3059557"/>
                <a:ext cx="0" cy="152267"/>
              </a:xfrm>
              <a:prstGeom prst="line">
                <a:avLst/>
              </a:prstGeom>
              <a:ln w="28575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直接连接符 66">
                <a:extLst>
                  <a:ext uri="{FF2B5EF4-FFF2-40B4-BE49-F238E27FC236}">
                    <a16:creationId xmlns:a16="http://schemas.microsoft.com/office/drawing/2014/main" id="{F8EB78AC-3EFA-3356-AF42-D42607F6CC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41781" y="3059544"/>
                <a:ext cx="0" cy="152267"/>
              </a:xfrm>
              <a:prstGeom prst="line">
                <a:avLst/>
              </a:prstGeom>
              <a:ln w="28575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接连接符 67">
                <a:extLst>
                  <a:ext uri="{FF2B5EF4-FFF2-40B4-BE49-F238E27FC236}">
                    <a16:creationId xmlns:a16="http://schemas.microsoft.com/office/drawing/2014/main" id="{3D47E7D2-9A13-C627-CF0D-E7BB19F106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18228" y="3199071"/>
                <a:ext cx="1324303" cy="0"/>
              </a:xfrm>
              <a:prstGeom prst="line">
                <a:avLst/>
              </a:prstGeom>
              <a:ln w="28575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5" name="文本框 64">
              <a:extLst>
                <a:ext uri="{FF2B5EF4-FFF2-40B4-BE49-F238E27FC236}">
                  <a16:creationId xmlns:a16="http://schemas.microsoft.com/office/drawing/2014/main" id="{DDEB39F1-2921-9288-5891-5D3C760088E6}"/>
                </a:ext>
              </a:extLst>
            </p:cNvPr>
            <p:cNvSpPr txBox="1"/>
            <p:nvPr/>
          </p:nvSpPr>
          <p:spPr>
            <a:xfrm>
              <a:off x="12248773" y="4997701"/>
              <a:ext cx="9428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zh-CN" sz="2800" b="1" dirty="0">
                  <a:solidFill>
                    <a:srgbClr val="C00000"/>
                  </a:solidFill>
                </a:rPr>
                <a:t>Fock</a:t>
              </a:r>
              <a:endParaRPr lang="zh-CN" altLang="en-US" sz="28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54F16891-CED7-4393-A9D1-87CCF3E710A2}"/>
              </a:ext>
            </a:extLst>
          </p:cNvPr>
          <p:cNvGrpSpPr/>
          <p:nvPr/>
        </p:nvGrpSpPr>
        <p:grpSpPr>
          <a:xfrm>
            <a:off x="11786255" y="6386718"/>
            <a:ext cx="1800000" cy="613785"/>
            <a:chOff x="11786255" y="6386718"/>
            <a:chExt cx="1800000" cy="613785"/>
          </a:xfrm>
        </p:grpSpPr>
        <p:grpSp>
          <p:nvGrpSpPr>
            <p:cNvPr id="54" name="组合 53">
              <a:extLst>
                <a:ext uri="{FF2B5EF4-FFF2-40B4-BE49-F238E27FC236}">
                  <a16:creationId xmlns:a16="http://schemas.microsoft.com/office/drawing/2014/main" id="{BD1860FF-04D8-8244-5B11-5EF2281F1362}"/>
                </a:ext>
              </a:extLst>
            </p:cNvPr>
            <p:cNvGrpSpPr/>
            <p:nvPr/>
          </p:nvGrpSpPr>
          <p:grpSpPr>
            <a:xfrm>
              <a:off x="11786255" y="6440368"/>
              <a:ext cx="1800000" cy="152267"/>
              <a:chOff x="10218228" y="3060560"/>
              <a:chExt cx="1324303" cy="152267"/>
            </a:xfrm>
          </p:grpSpPr>
          <p:cxnSp>
            <p:nvCxnSpPr>
              <p:cNvPr id="60" name="直接连接符 59">
                <a:extLst>
                  <a:ext uri="{FF2B5EF4-FFF2-40B4-BE49-F238E27FC236}">
                    <a16:creationId xmlns:a16="http://schemas.microsoft.com/office/drawing/2014/main" id="{E488EEBC-C5AE-E16A-4E5E-8F60B5709A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18228" y="3060560"/>
                <a:ext cx="0" cy="152267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>
                <a:extLst>
                  <a:ext uri="{FF2B5EF4-FFF2-40B4-BE49-F238E27FC236}">
                    <a16:creationId xmlns:a16="http://schemas.microsoft.com/office/drawing/2014/main" id="{65788679-04A2-89E7-607F-8ABEA94CF1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41781" y="3060560"/>
                <a:ext cx="0" cy="152267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>
                <a:extLst>
                  <a:ext uri="{FF2B5EF4-FFF2-40B4-BE49-F238E27FC236}">
                    <a16:creationId xmlns:a16="http://schemas.microsoft.com/office/drawing/2014/main" id="{9A33A9DF-8935-8626-9688-55823D9F91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18228" y="3199071"/>
                <a:ext cx="1324303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" name="组合 54">
              <a:extLst>
                <a:ext uri="{FF2B5EF4-FFF2-40B4-BE49-F238E27FC236}">
                  <a16:creationId xmlns:a16="http://schemas.microsoft.com/office/drawing/2014/main" id="{4DD0074A-CC2E-C27E-87E8-9F4607653B3F}"/>
                </a:ext>
              </a:extLst>
            </p:cNvPr>
            <p:cNvGrpSpPr/>
            <p:nvPr/>
          </p:nvGrpSpPr>
          <p:grpSpPr>
            <a:xfrm>
              <a:off x="12416255" y="6386718"/>
              <a:ext cx="648000" cy="107299"/>
              <a:chOff x="10218228" y="3066574"/>
              <a:chExt cx="1324303" cy="152268"/>
            </a:xfrm>
          </p:grpSpPr>
          <p:cxnSp>
            <p:nvCxnSpPr>
              <p:cNvPr id="57" name="直接连接符 56">
                <a:extLst>
                  <a:ext uri="{FF2B5EF4-FFF2-40B4-BE49-F238E27FC236}">
                    <a16:creationId xmlns:a16="http://schemas.microsoft.com/office/drawing/2014/main" id="{3B9787D2-D432-0091-6E48-37D60A7EAE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18228" y="3066575"/>
                <a:ext cx="0" cy="152267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>
                <a:extLst>
                  <a:ext uri="{FF2B5EF4-FFF2-40B4-BE49-F238E27FC236}">
                    <a16:creationId xmlns:a16="http://schemas.microsoft.com/office/drawing/2014/main" id="{CBD0A29A-2D1B-07F9-6D4D-0FF0EC130D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41782" y="3066574"/>
                <a:ext cx="0" cy="152268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>
                <a:extLst>
                  <a:ext uri="{FF2B5EF4-FFF2-40B4-BE49-F238E27FC236}">
                    <a16:creationId xmlns:a16="http://schemas.microsoft.com/office/drawing/2014/main" id="{F19BF952-9BD0-B289-C674-C5E58E3E70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18228" y="3199071"/>
                <a:ext cx="1324303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2313A26A-BBED-88F6-C872-BEA4BBBFFE6A}"/>
                </a:ext>
              </a:extLst>
            </p:cNvPr>
            <p:cNvSpPr txBox="1"/>
            <p:nvPr/>
          </p:nvSpPr>
          <p:spPr>
            <a:xfrm>
              <a:off x="11978732" y="6477283"/>
              <a:ext cx="13916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zh-CN" sz="2800" b="1" dirty="0"/>
                <a:t>Hartree</a:t>
              </a:r>
              <a:endParaRPr lang="zh-CN" altLang="en-US" sz="2800" b="1" dirty="0"/>
            </a:p>
          </p:txBody>
        </p:sp>
      </p:grp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AC9C1B24-F9DC-287E-71C7-A00B263A7AAD}"/>
              </a:ext>
            </a:extLst>
          </p:cNvPr>
          <p:cNvGrpSpPr/>
          <p:nvPr/>
        </p:nvGrpSpPr>
        <p:grpSpPr>
          <a:xfrm>
            <a:off x="10662676" y="7646783"/>
            <a:ext cx="3095719" cy="639903"/>
            <a:chOff x="10662676" y="7646783"/>
            <a:chExt cx="3095719" cy="639903"/>
          </a:xfrm>
        </p:grpSpPr>
        <p:grpSp>
          <p:nvGrpSpPr>
            <p:cNvPr id="45" name="组合 44">
              <a:extLst>
                <a:ext uri="{FF2B5EF4-FFF2-40B4-BE49-F238E27FC236}">
                  <a16:creationId xmlns:a16="http://schemas.microsoft.com/office/drawing/2014/main" id="{C9E764AD-08C4-EEF1-43BA-20B7E5835AA7}"/>
                </a:ext>
              </a:extLst>
            </p:cNvPr>
            <p:cNvGrpSpPr/>
            <p:nvPr/>
          </p:nvGrpSpPr>
          <p:grpSpPr>
            <a:xfrm>
              <a:off x="12895784" y="7711696"/>
              <a:ext cx="684000" cy="144000"/>
              <a:chOff x="10218228" y="3066574"/>
              <a:chExt cx="1324303" cy="152268"/>
            </a:xfrm>
          </p:grpSpPr>
          <p:cxnSp>
            <p:nvCxnSpPr>
              <p:cNvPr id="51" name="直接连接符 50">
                <a:extLst>
                  <a:ext uri="{FF2B5EF4-FFF2-40B4-BE49-F238E27FC236}">
                    <a16:creationId xmlns:a16="http://schemas.microsoft.com/office/drawing/2014/main" id="{01FD5E7C-5F7E-F976-7EC2-4D333087CA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18228" y="3066575"/>
                <a:ext cx="0" cy="152267"/>
              </a:xfrm>
              <a:prstGeom prst="line">
                <a:avLst/>
              </a:prstGeom>
              <a:ln w="28575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>
                <a:extLst>
                  <a:ext uri="{FF2B5EF4-FFF2-40B4-BE49-F238E27FC236}">
                    <a16:creationId xmlns:a16="http://schemas.microsoft.com/office/drawing/2014/main" id="{F6BCE04D-4CDB-B715-A68E-C9290414D7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41782" y="3066574"/>
                <a:ext cx="0" cy="152268"/>
              </a:xfrm>
              <a:prstGeom prst="line">
                <a:avLst/>
              </a:prstGeom>
              <a:ln w="28575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>
                <a:extLst>
                  <a:ext uri="{FF2B5EF4-FFF2-40B4-BE49-F238E27FC236}">
                    <a16:creationId xmlns:a16="http://schemas.microsoft.com/office/drawing/2014/main" id="{1D1BB59B-1BD2-DDD7-82CB-8C7399DE81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18228" y="3199071"/>
                <a:ext cx="1324303" cy="0"/>
              </a:xfrm>
              <a:prstGeom prst="line">
                <a:avLst/>
              </a:prstGeom>
              <a:ln w="28575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81A030BC-E078-2D77-83A3-8A6AB1C23319}"/>
                </a:ext>
              </a:extLst>
            </p:cNvPr>
            <p:cNvGrpSpPr/>
            <p:nvPr/>
          </p:nvGrpSpPr>
          <p:grpSpPr>
            <a:xfrm>
              <a:off x="11763810" y="7646783"/>
              <a:ext cx="648000" cy="180000"/>
              <a:chOff x="10218228" y="3066574"/>
              <a:chExt cx="1324303" cy="152268"/>
            </a:xfrm>
          </p:grpSpPr>
          <p:cxnSp>
            <p:nvCxnSpPr>
              <p:cNvPr id="48" name="直接连接符 47">
                <a:extLst>
                  <a:ext uri="{FF2B5EF4-FFF2-40B4-BE49-F238E27FC236}">
                    <a16:creationId xmlns:a16="http://schemas.microsoft.com/office/drawing/2014/main" id="{E19B8A70-5779-A782-6F2A-783A137B9E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18228" y="3066575"/>
                <a:ext cx="0" cy="152267"/>
              </a:xfrm>
              <a:prstGeom prst="line">
                <a:avLst/>
              </a:prstGeom>
              <a:ln w="28575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接连接符 48">
                <a:extLst>
                  <a:ext uri="{FF2B5EF4-FFF2-40B4-BE49-F238E27FC236}">
                    <a16:creationId xmlns:a16="http://schemas.microsoft.com/office/drawing/2014/main" id="{70B761F2-8AF3-97AB-939A-3A0C6CCDB1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41782" y="3066574"/>
                <a:ext cx="0" cy="152268"/>
              </a:xfrm>
              <a:prstGeom prst="line">
                <a:avLst/>
              </a:prstGeom>
              <a:ln w="28575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>
                <a:extLst>
                  <a:ext uri="{FF2B5EF4-FFF2-40B4-BE49-F238E27FC236}">
                    <a16:creationId xmlns:a16="http://schemas.microsoft.com/office/drawing/2014/main" id="{C792C896-AAF6-74DA-8B5C-CAD08EAF8B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18228" y="3199071"/>
                <a:ext cx="1324303" cy="0"/>
              </a:xfrm>
              <a:prstGeom prst="line">
                <a:avLst/>
              </a:prstGeom>
              <a:ln w="28575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74426C76-E04D-D0B3-D878-58A001FA8CA0}"/>
                </a:ext>
              </a:extLst>
            </p:cNvPr>
            <p:cNvSpPr txBox="1"/>
            <p:nvPr/>
          </p:nvSpPr>
          <p:spPr>
            <a:xfrm>
              <a:off x="10662676" y="7763466"/>
              <a:ext cx="30957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800" b="1" dirty="0">
                  <a:solidFill>
                    <a:srgbClr val="C00000"/>
                  </a:solidFill>
                </a:rPr>
                <a:t>No exchange terms</a:t>
              </a:r>
              <a:endParaRPr lang="zh-CN" altLang="en-US" sz="28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43" name="文本框 42">
            <a:extLst>
              <a:ext uri="{FF2B5EF4-FFF2-40B4-BE49-F238E27FC236}">
                <a16:creationId xmlns:a16="http://schemas.microsoft.com/office/drawing/2014/main" id="{E5A5F5F6-7459-3CA0-B501-38DCD5E5EA2F}"/>
              </a:ext>
            </a:extLst>
          </p:cNvPr>
          <p:cNvSpPr txBox="1"/>
          <p:nvPr/>
        </p:nvSpPr>
        <p:spPr>
          <a:xfrm>
            <a:off x="14546781" y="7073222"/>
            <a:ext cx="2581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0000FF"/>
                </a:solidFill>
              </a:rPr>
              <a:t>Pairing energy</a:t>
            </a:r>
            <a:endParaRPr lang="zh-CN" altLang="en-US" sz="3200" dirty="0">
              <a:solidFill>
                <a:srgbClr val="0000FF"/>
              </a:solidFill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91555592-7933-48F6-9911-7E1371422451}"/>
              </a:ext>
            </a:extLst>
          </p:cNvPr>
          <p:cNvSpPr txBox="1"/>
          <p:nvPr/>
        </p:nvSpPr>
        <p:spPr>
          <a:xfrm>
            <a:off x="14546781" y="5848169"/>
            <a:ext cx="28558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0000FF"/>
                </a:solidFill>
              </a:rPr>
              <a:t>Potential energy</a:t>
            </a:r>
            <a:endParaRPr lang="zh-CN" altLang="en-US" sz="3200" dirty="0">
              <a:solidFill>
                <a:srgbClr val="0000FF"/>
              </a:solidFill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80F51D5A-CB92-3128-B1B7-0DAE70C678EE}"/>
              </a:ext>
            </a:extLst>
          </p:cNvPr>
          <p:cNvSpPr txBox="1"/>
          <p:nvPr/>
        </p:nvSpPr>
        <p:spPr>
          <a:xfrm>
            <a:off x="14546781" y="4569939"/>
            <a:ext cx="26057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0000FF"/>
                </a:solidFill>
              </a:rPr>
              <a:t>Kinetic energy</a:t>
            </a:r>
            <a:endParaRPr lang="zh-CN" altLang="en-US" sz="3200" dirty="0">
              <a:solidFill>
                <a:srgbClr val="0000FF"/>
              </a:solidFill>
            </a:endParaRPr>
          </a:p>
        </p:txBody>
      </p:sp>
      <p:sp>
        <p:nvSpPr>
          <p:cNvPr id="78" name="文本框 77">
            <a:extLst>
              <a:ext uri="{FF2B5EF4-FFF2-40B4-BE49-F238E27FC236}">
                <a16:creationId xmlns:a16="http://schemas.microsoft.com/office/drawing/2014/main" id="{AC80E414-D425-4E52-4826-5232E1120D70}"/>
              </a:ext>
            </a:extLst>
          </p:cNvPr>
          <p:cNvSpPr txBox="1"/>
          <p:nvPr/>
        </p:nvSpPr>
        <p:spPr>
          <a:xfrm>
            <a:off x="1184118" y="8350477"/>
            <a:ext cx="120516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3200" dirty="0">
                <a:solidFill>
                  <a:srgbClr val="0000FF"/>
                </a:solidFill>
              </a:rPr>
              <a:t>In practice, finite range Gogny force D1S is adopted as the pairing force</a:t>
            </a:r>
            <a:endParaRPr lang="zh-CN" altLang="en-US" sz="3200" dirty="0">
              <a:solidFill>
                <a:srgbClr val="0000FF"/>
              </a:solidFill>
            </a:endParaRPr>
          </a:p>
        </p:txBody>
      </p:sp>
      <p:sp>
        <p:nvSpPr>
          <p:cNvPr id="79" name="内容占位符 2">
            <a:extLst>
              <a:ext uri="{FF2B5EF4-FFF2-40B4-BE49-F238E27FC236}">
                <a16:creationId xmlns:a16="http://schemas.microsoft.com/office/drawing/2014/main" id="{F81D351A-5B75-28DF-C8C9-BF88B5A75B80}"/>
              </a:ext>
            </a:extLst>
          </p:cNvPr>
          <p:cNvSpPr txBox="1">
            <a:spLocks/>
          </p:cNvSpPr>
          <p:nvPr/>
        </p:nvSpPr>
        <p:spPr>
          <a:xfrm>
            <a:off x="503999" y="9048849"/>
            <a:ext cx="17280000" cy="69910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673895" indent="-673895" algn="l" defTabSz="1371600" rtl="0" eaLnBrk="1" latinLnBrk="0" hangingPunct="1">
              <a:lnSpc>
                <a:spcPct val="120000"/>
              </a:lnSpc>
              <a:spcBef>
                <a:spcPts val="1500"/>
              </a:spcBef>
              <a:buClr>
                <a:srgbClr val="7030A0"/>
              </a:buClr>
              <a:buFont typeface="Wingdings" panose="05000000000000000000" pitchFamily="2" charset="2"/>
              <a:buChar char="p"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1212057" indent="-526257" algn="l" defTabSz="1371600" rtl="0" eaLnBrk="1" latinLnBrk="0" hangingPunct="1">
              <a:lnSpc>
                <a:spcPct val="120000"/>
              </a:lnSpc>
              <a:spcBef>
                <a:spcPts val="900"/>
              </a:spcBef>
              <a:buClr>
                <a:srgbClr val="00B0F0"/>
              </a:buClr>
              <a:buFont typeface="Wingdings" panose="05000000000000000000" pitchFamily="2" charset="2"/>
              <a:buChar char="Ø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Full RHFB framework is ready for further extension</a:t>
            </a:r>
            <a:endParaRPr lang="zh-CN" altLang="en-US" dirty="0"/>
          </a:p>
        </p:txBody>
      </p:sp>
      <p:sp>
        <p:nvSpPr>
          <p:cNvPr id="80" name="箭头: 虚尾 79">
            <a:extLst>
              <a:ext uri="{FF2B5EF4-FFF2-40B4-BE49-F238E27FC236}">
                <a16:creationId xmlns:a16="http://schemas.microsoft.com/office/drawing/2014/main" id="{F6A5E09A-365C-C466-5EF8-65578CB4A9DD}"/>
              </a:ext>
            </a:extLst>
          </p:cNvPr>
          <p:cNvSpPr/>
          <p:nvPr/>
        </p:nvSpPr>
        <p:spPr>
          <a:xfrm flipH="1">
            <a:off x="13978724" y="4592326"/>
            <a:ext cx="540000" cy="540000"/>
          </a:xfrm>
          <a:prstGeom prst="striped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箭头: 虚尾 80">
            <a:extLst>
              <a:ext uri="{FF2B5EF4-FFF2-40B4-BE49-F238E27FC236}">
                <a16:creationId xmlns:a16="http://schemas.microsoft.com/office/drawing/2014/main" id="{808B7F0F-CD54-DA6B-847B-807222A4B767}"/>
              </a:ext>
            </a:extLst>
          </p:cNvPr>
          <p:cNvSpPr/>
          <p:nvPr/>
        </p:nvSpPr>
        <p:spPr>
          <a:xfrm flipH="1">
            <a:off x="13978724" y="5870556"/>
            <a:ext cx="540000" cy="540000"/>
          </a:xfrm>
          <a:prstGeom prst="striped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箭头: 虚尾 81">
            <a:extLst>
              <a:ext uri="{FF2B5EF4-FFF2-40B4-BE49-F238E27FC236}">
                <a16:creationId xmlns:a16="http://schemas.microsoft.com/office/drawing/2014/main" id="{FC3A0016-B3A5-E869-2D72-75D4646DE740}"/>
              </a:ext>
            </a:extLst>
          </p:cNvPr>
          <p:cNvSpPr/>
          <p:nvPr/>
        </p:nvSpPr>
        <p:spPr>
          <a:xfrm flipH="1">
            <a:off x="13978724" y="7095609"/>
            <a:ext cx="540000" cy="540000"/>
          </a:xfrm>
          <a:prstGeom prst="striped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9FF6C79-EC30-99B5-3A21-519863FEDA81}"/>
              </a:ext>
            </a:extLst>
          </p:cNvPr>
          <p:cNvSpPr txBox="1"/>
          <p:nvPr/>
        </p:nvSpPr>
        <p:spPr>
          <a:xfrm>
            <a:off x="439480" y="329819"/>
            <a:ext cx="1441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rgbClr val="FFFF00"/>
                </a:solidFill>
              </a:rPr>
              <a:t>Model</a:t>
            </a:r>
            <a:endParaRPr lang="zh-CN" altLang="en-U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776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>
            <a:extLst>
              <a:ext uri="{FF2B5EF4-FFF2-40B4-BE49-F238E27FC236}">
                <a16:creationId xmlns:a16="http://schemas.microsoft.com/office/drawing/2014/main" id="{827AA238-BDE4-FE4E-04C4-B30EC213D55E}"/>
              </a:ext>
            </a:extLst>
          </p:cNvPr>
          <p:cNvGrpSpPr/>
          <p:nvPr/>
        </p:nvGrpSpPr>
        <p:grpSpPr>
          <a:xfrm>
            <a:off x="764598" y="4423204"/>
            <a:ext cx="6776907" cy="5659008"/>
            <a:chOff x="764598" y="4423204"/>
            <a:chExt cx="6776907" cy="5659008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E55EB0D-D932-FB58-7F63-714328051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598" y="4423204"/>
              <a:ext cx="5092417" cy="565900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文本框 43">
                  <a:extLst>
                    <a:ext uri="{FF2B5EF4-FFF2-40B4-BE49-F238E27FC236}">
                      <a16:creationId xmlns:a16="http://schemas.microsoft.com/office/drawing/2014/main" id="{69E6E12D-BD23-A995-1F0F-2D1D3684C806}"/>
                    </a:ext>
                  </a:extLst>
                </p:cNvPr>
                <p:cNvSpPr txBox="1"/>
                <p:nvPr/>
              </p:nvSpPr>
              <p:spPr>
                <a:xfrm>
                  <a:off x="6340288" y="5143500"/>
                  <a:ext cx="1201217" cy="1057588"/>
                </a:xfrm>
                <a:prstGeom prst="rect">
                  <a:avLst/>
                </a:prstGeom>
                <a:noFill/>
              </p:spPr>
              <p:txBody>
                <a:bodyPr wrap="none" lIns="36000" tIns="36000" rIns="36000" bIns="36000" rtlCol="0">
                  <a:spAutoFit/>
                </a:bodyPr>
                <a:lstStyle/>
                <a:p>
                  <a:pPr algn="l"/>
                  <a:r>
                    <a:rPr lang="en-US" altLang="zh-CN" sz="3200" dirty="0"/>
                    <a:t>PKO2 </a:t>
                  </a:r>
                </a:p>
                <a:p>
                  <a:pPr algn="l"/>
                  <a:r>
                    <a:rPr lang="en-US" altLang="zh-CN" sz="3200" dirty="0"/>
                    <a:t>w/o </a:t>
                  </a:r>
                  <a14:m>
                    <m:oMath xmlns:m="http://schemas.openxmlformats.org/officeDocument/2006/math">
                      <m:r>
                        <a:rPr lang="en-US" altLang="zh-CN" sz="3200" i="1" dirty="0" smtClean="0">
                          <a:latin typeface="Cambria Math" panose="02040503050406030204" pitchFamily="18" charset="0"/>
                        </a:rPr>
                        <m:t>𝜋</m:t>
                      </m:r>
                    </m:oMath>
                  </a14:m>
                  <a:endParaRPr lang="zh-CN" altLang="en-US" sz="3200" dirty="0"/>
                </a:p>
              </p:txBody>
            </p:sp>
          </mc:Choice>
          <mc:Fallback xmlns="">
            <p:sp>
              <p:nvSpPr>
                <p:cNvPr id="44" name="文本框 43">
                  <a:extLst>
                    <a:ext uri="{FF2B5EF4-FFF2-40B4-BE49-F238E27FC236}">
                      <a16:creationId xmlns:a16="http://schemas.microsoft.com/office/drawing/2014/main" id="{69E6E12D-BD23-A995-1F0F-2D1D3684C8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40288" y="5143500"/>
                  <a:ext cx="1201217" cy="1057588"/>
                </a:xfrm>
                <a:prstGeom prst="rect">
                  <a:avLst/>
                </a:prstGeom>
                <a:blipFill>
                  <a:blip r:embed="rId11"/>
                  <a:stretch>
                    <a:fillRect l="-17766" t="-9249" r="-16244" b="-1849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文本框 44">
                  <a:extLst>
                    <a:ext uri="{FF2B5EF4-FFF2-40B4-BE49-F238E27FC236}">
                      <a16:creationId xmlns:a16="http://schemas.microsoft.com/office/drawing/2014/main" id="{01D9CF5E-EE31-C2AB-DD2A-ED9340DF120D}"/>
                    </a:ext>
                  </a:extLst>
                </p:cNvPr>
                <p:cNvSpPr txBox="1"/>
                <p:nvPr/>
              </p:nvSpPr>
              <p:spPr>
                <a:xfrm>
                  <a:off x="6231950" y="6594340"/>
                  <a:ext cx="1201217" cy="1057588"/>
                </a:xfrm>
                <a:prstGeom prst="rect">
                  <a:avLst/>
                </a:prstGeom>
                <a:noFill/>
              </p:spPr>
              <p:txBody>
                <a:bodyPr wrap="none" lIns="36000" tIns="36000" rIns="36000" bIns="36000" rtlCol="0">
                  <a:spAutoFit/>
                </a:bodyPr>
                <a:lstStyle/>
                <a:p>
                  <a:pPr algn="l"/>
                  <a:r>
                    <a:rPr lang="en-US" altLang="zh-CN" sz="3200" dirty="0"/>
                    <a:t>PKO3 </a:t>
                  </a:r>
                </a:p>
                <a:p>
                  <a:pPr algn="l"/>
                  <a:r>
                    <a:rPr lang="en-US" altLang="zh-CN" sz="3200" dirty="0"/>
                    <a:t>w/  </a:t>
                  </a:r>
                  <a14:m>
                    <m:oMath xmlns:m="http://schemas.openxmlformats.org/officeDocument/2006/math">
                      <m:r>
                        <a:rPr lang="en-US" altLang="zh-CN" sz="3200" i="1" dirty="0" smtClean="0">
                          <a:latin typeface="Cambria Math" panose="02040503050406030204" pitchFamily="18" charset="0"/>
                        </a:rPr>
                        <m:t>𝜋</m:t>
                      </m:r>
                    </m:oMath>
                  </a14:m>
                  <a:endParaRPr lang="zh-CN" altLang="en-US" sz="3200" dirty="0"/>
                </a:p>
              </p:txBody>
            </p:sp>
          </mc:Choice>
          <mc:Fallback xmlns="">
            <p:sp>
              <p:nvSpPr>
                <p:cNvPr id="45" name="文本框 44">
                  <a:extLst>
                    <a:ext uri="{FF2B5EF4-FFF2-40B4-BE49-F238E27FC236}">
                      <a16:creationId xmlns:a16="http://schemas.microsoft.com/office/drawing/2014/main" id="{01D9CF5E-EE31-C2AB-DD2A-ED9340DF12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31950" y="6594340"/>
                  <a:ext cx="1201217" cy="1057588"/>
                </a:xfrm>
                <a:prstGeom prst="rect">
                  <a:avLst/>
                </a:prstGeom>
                <a:blipFill>
                  <a:blip r:embed="rId12"/>
                  <a:stretch>
                    <a:fillRect l="-17259" t="-9249" r="-16751" b="-1849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4FBC44FD-78CF-25D4-B2AB-83C47BBE857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Deformation and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altLang="zh-CN" dirty="0"/>
                  <a:t>-PV &amp;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altLang="zh-CN" dirty="0"/>
                  <a:t>-T couplings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4FBC44FD-78CF-25D4-B2AB-83C47BBE857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13"/>
                <a:stretch>
                  <a:fillRect b="-246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B725162-4038-5154-EB39-76EADF71D68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04000" y="1278669"/>
                <a:ext cx="17280000" cy="699102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altLang="zh-CN" dirty="0"/>
                  <a:t>-PV &amp;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altLang="zh-CN" dirty="0"/>
                  <a:t>-T couplings contribute only via the Fock terms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B725162-4038-5154-EB39-76EADF71D68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4000" y="1278669"/>
                <a:ext cx="17280000" cy="699102"/>
              </a:xfrm>
              <a:blipFill>
                <a:blip r:embed="rId14"/>
                <a:stretch>
                  <a:fillRect t="-7018" b="-324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4D24481-DB30-879F-3F65-12B4273EA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454CB-1693-46F7-B262-C651FB04EB58}" type="slidenum">
              <a:rPr lang="zh-CN" altLang="en-US" smtClean="0"/>
              <a:pPr/>
              <a:t>11</a:t>
            </a:fld>
            <a:endParaRPr lang="zh-CN" altLang="en-US" dirty="0"/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05059DF9-E5C2-8B2B-F852-B528A96744CA}"/>
              </a:ext>
            </a:extLst>
          </p:cNvPr>
          <p:cNvGrpSpPr/>
          <p:nvPr/>
        </p:nvGrpSpPr>
        <p:grpSpPr>
          <a:xfrm>
            <a:off x="1186424" y="1960046"/>
            <a:ext cx="11466562" cy="2145821"/>
            <a:chOff x="1395298" y="2082099"/>
            <a:chExt cx="11466562" cy="2145821"/>
          </a:xfrm>
        </p:grpSpPr>
        <p:pic>
          <p:nvPicPr>
            <p:cNvPr id="10" name="图片 9" descr="\documentclass{article}&#10;\pagestyle{empty}&#10;\usepackage{amsmath, mathrsfs, CJK, cancel, amssymb, latexsym, graphicx, accents}&#10;\usepackage[svgnames,table]{xcolor}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definecolor{darkgreen}{rgb}{0, 0.392, 0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1pt, blue](0em, 0em) -- (#1, 0em); \draw ($(0em, 0em) +0.5*(#1,1.4em)$) node {#2} ($(0em, 0em) +0.5*(#1,-1.4em)$) node{ #3};}}~~}&#10;&#10;\newcommand{\CTO}[3]{&#10;\begin{tikzpicture}[scale=#1]&#10;\draw[fill = #3, draw = none, drop shadow = {shadow scale = 1.0, opacity = 0.25, shadow xshift = 0.1, shadow yshift=-0.1}] (0, 0) -- ++(0, 0.2) -- ++(#2, 0) -- ++(0, 0.3) -- ++(0.8,-0.5) -- ++(-0.8, -0.5) -- ++(0, 0.3) -- ++(-#2,0) -- ++(0, 0.2) -- cycle;&#10;\end{tikzpicture}}&#10;&#10;\begin{document}&#10;&#10;\begin{CJK}{GBK}{hei}&#10;\begin{align*}&#10;(\svec\sigma\cdot\svec q)(\svec\sigma'\cdot\svec q) - \frac{1}{3} \left(\svec\sigma\cdot\svec\sigma'\right) \svec q^2 =\frac{4}{3} S^2 q^2 \sqrt{\frac{4\pi}{5}}Y_{20}(\vartheta,\varphi)&#10;\end{align*}&#10;\end{CJK}&#10;&#10;\end{document}" title="IguanaTex Bitmap Display">
              <a:extLst>
                <a:ext uri="{FF2B5EF4-FFF2-40B4-BE49-F238E27FC236}">
                  <a16:creationId xmlns:a16="http://schemas.microsoft.com/office/drawing/2014/main" id="{24E0B6C8-B364-F1F0-6A77-5844179D77D3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5101" y="2082099"/>
              <a:ext cx="8986759" cy="968180"/>
            </a:xfrm>
            <a:prstGeom prst="rect">
              <a:avLst/>
            </a:prstGeom>
          </p:spPr>
        </p:pic>
        <p:pic>
          <p:nvPicPr>
            <p:cNvPr id="12" name="图片 11" descr="\documentclass{article}&#10;\pagestyle{empty}&#10;\usepackage{amsmath, mathrsfs, CJK, cancel, amssymb, latexsym, graphicx, accents}&#10;\usepackage[svgnames,table]{xcolor}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definecolor{darkgreen}{rgb}{0, 0.392, 0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1pt, blue](0em, 0em) -- (#1, 0em); \draw ($(0em, 0em) +0.5*(#1,1.4em)$) node {#2} ($(0em, 0em) +0.5*(#1,-1.4em)$) node{ #3};}}~~}&#10;&#10;\newcommand{\CTO}[3]{&#10;\begin{tikzpicture}[scale=#1]&#10;\draw[fill = #3, draw = none, drop shadow = {shadow scale = 1.0, opacity = 0.25, shadow xshift = 0.1, shadow yshift=-0.1}] (0, 0) -- ++(0, 0.2) -- ++(#2, 0) -- ++(0, 0.3) -- ++(0.8,-0.5) -- ++(-0.8, -0.5) -- ++(0, 0.3) -- ++(-#2,0) -- ++(0, 0.2) -- cycle;&#10;\end{tikzpicture}}&#10;&#10;\begin{document}&#10;&#10;\begin{CJK}{GBK}{hei}&#10;\begin{align*}&#10;-\left( \svec\sigma\times \svec q \right)\cdot\left( \svec\sigma'\times \svec q \right) + \frac{2}{3}\left( \svec\sigma\cdot\svec\sigma'\right) \svec q^2   =&amp;\frac{4}{3} S^2 q^2 \sqrt{\frac{4\pi}{5}} Y_{20}(\vartheta,\varphi)&#10;\end{align*}&#10;\end{CJK}&#10;&#10;\end{document}" title="IguanaTex Bitmap Display">
              <a:extLst>
                <a:ext uri="{FF2B5EF4-FFF2-40B4-BE49-F238E27FC236}">
                  <a16:creationId xmlns:a16="http://schemas.microsoft.com/office/drawing/2014/main" id="{7EDDD8C8-E089-305F-DF63-6781B0E27CEC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4261" y="3259740"/>
              <a:ext cx="10147599" cy="96818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文本框 6">
                  <a:extLst>
                    <a:ext uri="{FF2B5EF4-FFF2-40B4-BE49-F238E27FC236}">
                      <a16:creationId xmlns:a16="http://schemas.microsoft.com/office/drawing/2014/main" id="{390E0B5D-A312-9440-9F9A-6DED6674C581}"/>
                    </a:ext>
                  </a:extLst>
                </p:cNvPr>
                <p:cNvSpPr txBox="1"/>
                <p:nvPr/>
              </p:nvSpPr>
              <p:spPr>
                <a:xfrm>
                  <a:off x="1395298" y="2273802"/>
                  <a:ext cx="1507977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zh-CN" sz="320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</m:oMath>
                  </a14:m>
                  <a:r>
                    <a:rPr lang="en-US" altLang="zh-CN" sz="3200" dirty="0">
                      <a:solidFill>
                        <a:srgbClr val="0000FF"/>
                      </a:solidFill>
                    </a:rPr>
                    <a:t>-PV</a:t>
                  </a:r>
                  <a:r>
                    <a:rPr lang="zh-CN" altLang="en-US" sz="3200" dirty="0">
                      <a:solidFill>
                        <a:srgbClr val="0000FF"/>
                      </a:solidFill>
                    </a:rPr>
                    <a:t>：</a:t>
                  </a:r>
                </a:p>
              </p:txBody>
            </p:sp>
          </mc:Choice>
          <mc:Fallback xmlns="">
            <p:sp>
              <p:nvSpPr>
                <p:cNvPr id="7" name="文本框 6">
                  <a:extLst>
                    <a:ext uri="{FF2B5EF4-FFF2-40B4-BE49-F238E27FC236}">
                      <a16:creationId xmlns:a16="http://schemas.microsoft.com/office/drawing/2014/main" id="{390E0B5D-A312-9440-9F9A-6DED6674C5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95298" y="2273802"/>
                  <a:ext cx="1507977" cy="584775"/>
                </a:xfrm>
                <a:prstGeom prst="rect">
                  <a:avLst/>
                </a:prstGeom>
                <a:blipFill>
                  <a:blip r:embed="rId17"/>
                  <a:stretch>
                    <a:fillRect t="-14583" r="-9312" b="-3333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矩形 7">
                  <a:extLst>
                    <a:ext uri="{FF2B5EF4-FFF2-40B4-BE49-F238E27FC236}">
                      <a16:creationId xmlns:a16="http://schemas.microsoft.com/office/drawing/2014/main" id="{182CDB9D-E622-6CB2-B2C1-D4A611A64A60}"/>
                    </a:ext>
                  </a:extLst>
                </p:cNvPr>
                <p:cNvSpPr/>
                <p:nvPr/>
              </p:nvSpPr>
              <p:spPr>
                <a:xfrm>
                  <a:off x="1395298" y="3451442"/>
                  <a:ext cx="1218795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zh-CN" sz="320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</m:oMath>
                  </a14:m>
                  <a:r>
                    <a:rPr lang="en-US" altLang="zh-CN" sz="3200" dirty="0">
                      <a:solidFill>
                        <a:srgbClr val="0000FF"/>
                      </a:solidFill>
                    </a:rPr>
                    <a:t>-T</a:t>
                  </a:r>
                  <a:r>
                    <a:rPr lang="zh-CN" altLang="en-US" sz="3200" dirty="0">
                      <a:solidFill>
                        <a:srgbClr val="0000FF"/>
                      </a:solidFill>
                    </a:rPr>
                    <a:t>：</a:t>
                  </a:r>
                </a:p>
              </p:txBody>
            </p:sp>
          </mc:Choice>
          <mc:Fallback xmlns="">
            <p:sp>
              <p:nvSpPr>
                <p:cNvPr id="8" name="矩形 7">
                  <a:extLst>
                    <a:ext uri="{FF2B5EF4-FFF2-40B4-BE49-F238E27FC236}">
                      <a16:creationId xmlns:a16="http://schemas.microsoft.com/office/drawing/2014/main" id="{182CDB9D-E622-6CB2-B2C1-D4A611A64A6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95298" y="3451442"/>
                  <a:ext cx="1218795" cy="584775"/>
                </a:xfrm>
                <a:prstGeom prst="rect">
                  <a:avLst/>
                </a:prstGeom>
                <a:blipFill>
                  <a:blip r:embed="rId18"/>
                  <a:stretch>
                    <a:fillRect t="-14583" r="-11500" b="-3333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" name="箭头: 虚尾 18">
            <a:extLst>
              <a:ext uri="{FF2B5EF4-FFF2-40B4-BE49-F238E27FC236}">
                <a16:creationId xmlns:a16="http://schemas.microsoft.com/office/drawing/2014/main" id="{87A87DD1-43C5-518A-DF6B-ED47D502DBF0}"/>
              </a:ext>
            </a:extLst>
          </p:cNvPr>
          <p:cNvSpPr/>
          <p:nvPr/>
        </p:nvSpPr>
        <p:spPr>
          <a:xfrm>
            <a:off x="12678028" y="2852832"/>
            <a:ext cx="576000" cy="576000"/>
          </a:xfrm>
          <a:prstGeom prst="striped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6120BB8F-EAE6-8BB2-4E25-5892283B60BE}"/>
              </a:ext>
            </a:extLst>
          </p:cNvPr>
          <p:cNvSpPr txBox="1"/>
          <p:nvPr/>
        </p:nvSpPr>
        <p:spPr>
          <a:xfrm>
            <a:off x="13304112" y="2365817"/>
            <a:ext cx="4564743" cy="155003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00FF"/>
                </a:solidFill>
              </a:rPr>
              <a:t>More correlations can be involved, coupled with nuclear deformation</a:t>
            </a:r>
            <a:endParaRPr lang="zh-CN" altLang="en-US" sz="3200" b="1" dirty="0">
              <a:solidFill>
                <a:srgbClr val="0000FF"/>
              </a:solidFill>
            </a:endParaRPr>
          </a:p>
        </p:txBody>
      </p:sp>
      <p:pic>
        <p:nvPicPr>
          <p:cNvPr id="23" name="内容占位符 9">
            <a:extLst>
              <a:ext uri="{FF2B5EF4-FFF2-40B4-BE49-F238E27FC236}">
                <a16:creationId xmlns:a16="http://schemas.microsoft.com/office/drawing/2014/main" id="{1E5EAE57-9C0F-D0B1-740B-3D35F0723EA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75" y="4423204"/>
            <a:ext cx="6275474" cy="5164492"/>
          </a:xfrm>
          <a:prstGeom prst="rect">
            <a:avLst/>
          </a:prstGeom>
        </p:spPr>
      </p:pic>
      <p:pic>
        <p:nvPicPr>
          <p:cNvPr id="24" name="内容占位符 13">
            <a:extLst>
              <a:ext uri="{FF2B5EF4-FFF2-40B4-BE49-F238E27FC236}">
                <a16:creationId xmlns:a16="http://schemas.microsoft.com/office/drawing/2014/main" id="{51180472-9E79-7A5B-59D4-16E93665C16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685" y="4303893"/>
            <a:ext cx="6398170" cy="5164492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3DACA28C-78C0-F182-5CC0-580BB2EBF95A}"/>
              </a:ext>
            </a:extLst>
          </p:cNvPr>
          <p:cNvGrpSpPr/>
          <p:nvPr/>
        </p:nvGrpSpPr>
        <p:grpSpPr>
          <a:xfrm>
            <a:off x="7752058" y="4672686"/>
            <a:ext cx="2783884" cy="3887572"/>
            <a:chOff x="9553666" y="1050791"/>
            <a:chExt cx="2302334" cy="3295439"/>
          </a:xfrm>
        </p:grpSpPr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C74D2A4A-C071-079C-0BD3-1F5721AC237B}"/>
                </a:ext>
              </a:extLst>
            </p:cNvPr>
            <p:cNvCxnSpPr>
              <a:cxnSpLocks/>
            </p:cNvCxnSpPr>
            <p:nvPr/>
          </p:nvCxnSpPr>
          <p:spPr>
            <a:xfrm>
              <a:off x="10541697" y="1171153"/>
              <a:ext cx="662151" cy="0"/>
            </a:xfrm>
            <a:prstGeom prst="line">
              <a:avLst/>
            </a:prstGeom>
            <a:ln w="28575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A566815C-ACC3-3003-C94B-9F63FA232D9A}"/>
                </a:ext>
              </a:extLst>
            </p:cNvPr>
            <p:cNvCxnSpPr>
              <a:cxnSpLocks/>
            </p:cNvCxnSpPr>
            <p:nvPr/>
          </p:nvCxnSpPr>
          <p:spPr>
            <a:xfrm>
              <a:off x="10541697" y="1761232"/>
              <a:ext cx="662151" cy="0"/>
            </a:xfrm>
            <a:prstGeom prst="line">
              <a:avLst/>
            </a:prstGeom>
            <a:ln w="28575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AD573B89-41E7-F173-5656-1190F0AE4FBB}"/>
                </a:ext>
              </a:extLst>
            </p:cNvPr>
            <p:cNvCxnSpPr>
              <a:cxnSpLocks/>
            </p:cNvCxnSpPr>
            <p:nvPr/>
          </p:nvCxnSpPr>
          <p:spPr>
            <a:xfrm>
              <a:off x="10541697" y="2355815"/>
              <a:ext cx="662151" cy="0"/>
            </a:xfrm>
            <a:prstGeom prst="line">
              <a:avLst/>
            </a:prstGeom>
            <a:ln w="28575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id="{D1D8E602-44EF-1CA3-677D-357CC6FE3033}"/>
                </a:ext>
              </a:extLst>
            </p:cNvPr>
            <p:cNvCxnSpPr>
              <a:cxnSpLocks/>
            </p:cNvCxnSpPr>
            <p:nvPr/>
          </p:nvCxnSpPr>
          <p:spPr>
            <a:xfrm>
              <a:off x="10501158" y="3756695"/>
              <a:ext cx="662151" cy="0"/>
            </a:xfrm>
            <a:prstGeom prst="line">
              <a:avLst/>
            </a:prstGeom>
            <a:ln w="28575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C82D2082-02E2-FA5B-B163-67CAE9F95225}"/>
                </a:ext>
              </a:extLst>
            </p:cNvPr>
            <p:cNvCxnSpPr>
              <a:cxnSpLocks/>
            </p:cNvCxnSpPr>
            <p:nvPr/>
          </p:nvCxnSpPr>
          <p:spPr>
            <a:xfrm>
              <a:off x="10501158" y="4139572"/>
              <a:ext cx="662151" cy="0"/>
            </a:xfrm>
            <a:prstGeom prst="line">
              <a:avLst/>
            </a:prstGeom>
            <a:ln w="28575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图片 30" descr="\documentclass{article}&#10;\pagestyle{empty}&#10;\usepackage{amsmath, mathrsfs, CJK, cancel, xcolor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begin{document}&#10;&#10;\begin{CJK}{GBK}{hei}\color{blue}&#10;\begin{align*}&#10; 1d_{3/2}&#10;\end{align*}&#10;\end{CJK}&#10;&#10;\end{document} " title="IguanaTex Bitmap Display">
              <a:extLst>
                <a:ext uri="{FF2B5EF4-FFF2-40B4-BE49-F238E27FC236}">
                  <a16:creationId xmlns:a16="http://schemas.microsoft.com/office/drawing/2014/main" id="{8A9AB5C4-6C83-9514-84DF-D3A76E3B2AA0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19489" y="1050791"/>
              <a:ext cx="636511" cy="318256"/>
            </a:xfrm>
            <a:prstGeom prst="rect">
              <a:avLst/>
            </a:prstGeom>
          </p:spPr>
        </p:pic>
        <p:pic>
          <p:nvPicPr>
            <p:cNvPr id="32" name="图片 31" descr="\documentclass{article}&#10;\pagestyle{empty}&#10;\usepackage{amsmath, mathrsfs, CJK, cancel, xcolor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begin{document}&#10;&#10;\begin{CJK}{GBK}{hei}\color{blue}&#10;\begin{align*}&#10; 2s_{1/2}&#10;\end{align*}&#10;\end{CJK}&#10;&#10;\end{document} " title="IguanaTex Bitmap Display">
              <a:extLst>
                <a:ext uri="{FF2B5EF4-FFF2-40B4-BE49-F238E27FC236}">
                  <a16:creationId xmlns:a16="http://schemas.microsoft.com/office/drawing/2014/main" id="{11784819-DE0A-E315-AA15-6D6376B18C60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19490" y="1617110"/>
              <a:ext cx="632853" cy="309111"/>
            </a:xfrm>
            <a:prstGeom prst="rect">
              <a:avLst/>
            </a:prstGeom>
          </p:spPr>
        </p:pic>
        <p:pic>
          <p:nvPicPr>
            <p:cNvPr id="33" name="图片 32" descr="\documentclass{article}&#10;\pagestyle{empty}&#10;\usepackage{amsmath, mathrsfs, CJK, cancel, xcolor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begin{document}&#10;&#10;\begin{CJK}{GBK}{hei}\color{blue}&#10;\begin{align*}&#10; 1d_{5/2}&#10;\end{align*}&#10;\end{CJK}&#10;&#10;\end{document} " title="IguanaTex Bitmap Display">
              <a:extLst>
                <a:ext uri="{FF2B5EF4-FFF2-40B4-BE49-F238E27FC236}">
                  <a16:creationId xmlns:a16="http://schemas.microsoft.com/office/drawing/2014/main" id="{87B3D4BB-55A7-D2A3-3BA9-3AE7412E023A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19489" y="2189863"/>
              <a:ext cx="636511" cy="318256"/>
            </a:xfrm>
            <a:prstGeom prst="rect">
              <a:avLst/>
            </a:prstGeom>
          </p:spPr>
        </p:pic>
        <p:pic>
          <p:nvPicPr>
            <p:cNvPr id="34" name="图片 33" descr="\documentclass{article}&#10;\pagestyle{empty}&#10;\usepackage{amsmath, mathrsfs, CJK, cancel, xcolor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begin{document}&#10;&#10;\begin{CJK}{GBK}{hei}\color{blue}&#10;\begin{align*}&#10; 1p_{1/2}&#10;\end{align*}&#10;\end{CJK}&#10;&#10;\end{document} " title="IguanaTex Bitmap Display">
              <a:extLst>
                <a:ext uri="{FF2B5EF4-FFF2-40B4-BE49-F238E27FC236}">
                  <a16:creationId xmlns:a16="http://schemas.microsoft.com/office/drawing/2014/main" id="{BD391D76-FB02-FE8F-C76C-240BDC44E029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19489" y="3643353"/>
              <a:ext cx="631024" cy="309111"/>
            </a:xfrm>
            <a:prstGeom prst="rect">
              <a:avLst/>
            </a:prstGeom>
          </p:spPr>
        </p:pic>
        <p:pic>
          <p:nvPicPr>
            <p:cNvPr id="35" name="图片 34" descr="\documentclass{article}&#10;\pagestyle{empty}&#10;\usepackage{amsmath, mathrsfs, CJK, cancel, xcolor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begin{document}&#10;&#10;\begin{CJK}{GBK}{hei}\color{blue}&#10;\begin{align*}&#10; 1p_{3/2}&#10;\end{align*}&#10;\end{CJK}&#10;&#10;\end{document} " title="IguanaTex Bitmap Display">
              <a:extLst>
                <a:ext uri="{FF2B5EF4-FFF2-40B4-BE49-F238E27FC236}">
                  <a16:creationId xmlns:a16="http://schemas.microsoft.com/office/drawing/2014/main" id="{03FF3732-6F71-0ACC-10AD-07B7B36BE30D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19489" y="4037119"/>
              <a:ext cx="631024" cy="309111"/>
            </a:xfrm>
            <a:prstGeom prst="rect">
              <a:avLst/>
            </a:prstGeom>
          </p:spPr>
        </p:pic>
        <p:pic>
          <p:nvPicPr>
            <p:cNvPr id="36" name="图片 35" descr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package{expl3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calligraphy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\color{blue}&#10;&#10;\begin{tikzpicture}[x=1cm,y=1cm,line width=1pt]&#10;\coordinate (O) at (0,0);&#10;\draw[pen colour={blue},decorate, decoration={calligraphic brace, amplitude=3pt}] (O) -- +(90:1.2);&#10;\end{tikzpicture}&#10;&#10;\end{CJK}&#10;&#10;\end{document} " title="IguanaTex Bitmap Display">
              <a:extLst>
                <a:ext uri="{FF2B5EF4-FFF2-40B4-BE49-F238E27FC236}">
                  <a16:creationId xmlns:a16="http://schemas.microsoft.com/office/drawing/2014/main" id="{4A2033A3-E523-C8C3-54FC-B5D33A33F161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8286" y="1150422"/>
              <a:ext cx="123767" cy="1229125"/>
            </a:xfrm>
            <a:prstGeom prst="rect">
              <a:avLst/>
            </a:prstGeom>
          </p:spPr>
        </p:pic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22AAE27E-CF7A-9A0D-ADCC-F1768CB42AA2}"/>
                </a:ext>
              </a:extLst>
            </p:cNvPr>
            <p:cNvSpPr txBox="1"/>
            <p:nvPr/>
          </p:nvSpPr>
          <p:spPr>
            <a:xfrm>
              <a:off x="9553666" y="1539469"/>
              <a:ext cx="804976" cy="4435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0000FF"/>
                  </a:solidFill>
                </a:rPr>
                <a:t>sd </a:t>
              </a:r>
              <a:r>
                <a:rPr lang="zh-CN" altLang="en-US" sz="2800" b="1" dirty="0">
                  <a:solidFill>
                    <a:srgbClr val="0000FF"/>
                  </a:solidFill>
                </a:rPr>
                <a:t>壳</a:t>
              </a:r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72C8C7F1-120A-4AD0-5EE6-04A45CE80F7D}"/>
                </a:ext>
              </a:extLst>
            </p:cNvPr>
            <p:cNvSpPr/>
            <p:nvPr/>
          </p:nvSpPr>
          <p:spPr>
            <a:xfrm>
              <a:off x="10582237" y="2776386"/>
              <a:ext cx="594585" cy="559738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dirty="0">
                  <a:solidFill>
                    <a:srgbClr val="C00000"/>
                  </a:solidFill>
                </a:rPr>
                <a:t>8</a:t>
              </a:r>
              <a:endParaRPr lang="zh-CN" altLang="en-US" sz="4000" dirty="0">
                <a:solidFill>
                  <a:srgbClr val="C0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2234A820-58CB-FF02-EC14-B003B0A37D5F}"/>
                  </a:ext>
                </a:extLst>
              </p:cNvPr>
              <p:cNvSpPr txBox="1"/>
              <p:nvPr/>
            </p:nvSpPr>
            <p:spPr>
              <a:xfrm>
                <a:off x="2855200" y="9474621"/>
                <a:ext cx="12577601" cy="565146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/>
              <a:p>
                <a:pPr algn="l"/>
                <a:r>
                  <a:rPr lang="en-US" altLang="zh-CN" sz="3200" b="1" dirty="0">
                    <a:solidFill>
                      <a:srgbClr val="0000FF"/>
                    </a:solidFill>
                  </a:rPr>
                  <a:t>Tensor force component in </a:t>
                </a:r>
                <a14:m>
                  <m:oMath xmlns:m="http://schemas.openxmlformats.org/officeDocument/2006/math">
                    <m:r>
                      <a:rPr lang="en-US" altLang="zh-CN" sz="32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en-US" altLang="zh-CN" sz="3200" b="1" dirty="0">
                    <a:solidFill>
                      <a:srgbClr val="0000FF"/>
                    </a:solidFill>
                  </a:rPr>
                  <a:t>-PV coupling leads to more mixing of 1d</a:t>
                </a:r>
                <a:r>
                  <a:rPr lang="en-US" altLang="zh-CN" sz="3200" b="1" baseline="-25000" dirty="0">
                    <a:solidFill>
                      <a:srgbClr val="0000FF"/>
                    </a:solidFill>
                  </a:rPr>
                  <a:t>3/2</a:t>
                </a:r>
                <a:r>
                  <a:rPr lang="en-US" altLang="zh-CN" sz="3200" b="1" dirty="0">
                    <a:solidFill>
                      <a:srgbClr val="0000FF"/>
                    </a:solidFill>
                  </a:rPr>
                  <a:t> </a:t>
                </a:r>
                <a:endParaRPr lang="zh-CN" altLang="en-US" sz="32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2234A820-58CB-FF02-EC14-B003B0A37D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5200" y="9474621"/>
                <a:ext cx="12577601" cy="565146"/>
              </a:xfrm>
              <a:prstGeom prst="rect">
                <a:avLst/>
              </a:prstGeom>
              <a:blipFill>
                <a:blip r:embed="rId27"/>
                <a:stretch>
                  <a:fillRect l="-1647" t="-16129" b="-354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" name="组合 39">
            <a:extLst>
              <a:ext uri="{FF2B5EF4-FFF2-40B4-BE49-F238E27FC236}">
                <a16:creationId xmlns:a16="http://schemas.microsoft.com/office/drawing/2014/main" id="{238D22EC-1C4D-6859-6A0B-15C6935231FA}"/>
              </a:ext>
            </a:extLst>
          </p:cNvPr>
          <p:cNvGrpSpPr/>
          <p:nvPr/>
        </p:nvGrpSpPr>
        <p:grpSpPr>
          <a:xfrm>
            <a:off x="10894828" y="4347252"/>
            <a:ext cx="6831797" cy="5164491"/>
            <a:chOff x="5920308" y="1172292"/>
            <a:chExt cx="5932934" cy="4518224"/>
          </a:xfrm>
        </p:grpSpPr>
        <p:pic>
          <p:nvPicPr>
            <p:cNvPr id="41" name="内容占位符 6">
              <a:extLst>
                <a:ext uri="{FF2B5EF4-FFF2-40B4-BE49-F238E27FC236}">
                  <a16:creationId xmlns:a16="http://schemas.microsoft.com/office/drawing/2014/main" id="{23C8BD87-A706-415A-C818-F3332407F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0308" y="1172292"/>
              <a:ext cx="5932934" cy="4518224"/>
            </a:xfrm>
            <a:prstGeom prst="rect">
              <a:avLst/>
            </a:prstGeom>
          </p:spPr>
        </p:pic>
        <p:sp>
          <p:nvSpPr>
            <p:cNvPr id="42" name="箭头: 右 41">
              <a:extLst>
                <a:ext uri="{FF2B5EF4-FFF2-40B4-BE49-F238E27FC236}">
                  <a16:creationId xmlns:a16="http://schemas.microsoft.com/office/drawing/2014/main" id="{D4A413E7-E6AE-467F-3B85-9E6DF953D69D}"/>
                </a:ext>
              </a:extLst>
            </p:cNvPr>
            <p:cNvSpPr/>
            <p:nvPr/>
          </p:nvSpPr>
          <p:spPr>
            <a:xfrm rot="1734582">
              <a:off x="9354819" y="4185719"/>
              <a:ext cx="1011983" cy="258430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3" name="文本框 42">
            <a:extLst>
              <a:ext uri="{FF2B5EF4-FFF2-40B4-BE49-F238E27FC236}">
                <a16:creationId xmlns:a16="http://schemas.microsoft.com/office/drawing/2014/main" id="{38175405-31E9-E1EB-156E-FC78BB1D542D}"/>
              </a:ext>
            </a:extLst>
          </p:cNvPr>
          <p:cNvSpPr txBox="1"/>
          <p:nvPr/>
        </p:nvSpPr>
        <p:spPr>
          <a:xfrm>
            <a:off x="7342224" y="8700674"/>
            <a:ext cx="4074510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7030A0"/>
                </a:solidFill>
              </a:rPr>
              <a:t>PRC </a:t>
            </a:r>
            <a:r>
              <a:rPr lang="en-US" altLang="zh-CN" sz="2800" b="1" dirty="0">
                <a:solidFill>
                  <a:srgbClr val="7030A0"/>
                </a:solidFill>
              </a:rPr>
              <a:t>101</a:t>
            </a:r>
            <a:r>
              <a:rPr lang="en-US" altLang="zh-CN" sz="2800" dirty="0">
                <a:solidFill>
                  <a:srgbClr val="7030A0"/>
                </a:solidFill>
              </a:rPr>
              <a:t>, 064302 (2020).</a:t>
            </a:r>
            <a:endParaRPr lang="zh-CN" altLang="en-US" sz="2800" dirty="0">
              <a:solidFill>
                <a:srgbClr val="7030A0"/>
              </a:solidFill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1B95C057-8A5F-5014-4059-AAEA92178B1D}"/>
              </a:ext>
            </a:extLst>
          </p:cNvPr>
          <p:cNvSpPr txBox="1"/>
          <p:nvPr/>
        </p:nvSpPr>
        <p:spPr>
          <a:xfrm>
            <a:off x="978624" y="247142"/>
            <a:ext cx="1013666" cy="688256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l"/>
            <a:r>
              <a:rPr lang="en-US" altLang="zh-CN" sz="4000" b="1" baseline="30000" dirty="0">
                <a:solidFill>
                  <a:srgbClr val="FFFF00"/>
                </a:solidFill>
              </a:rPr>
              <a:t>20</a:t>
            </a:r>
            <a:r>
              <a:rPr lang="en-US" altLang="zh-CN" sz="4000" b="1" dirty="0">
                <a:solidFill>
                  <a:srgbClr val="FFFF00"/>
                </a:solidFill>
              </a:rPr>
              <a:t>Ne</a:t>
            </a:r>
            <a:endParaRPr lang="zh-CN" altLang="en-US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962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D4FC6F-E57D-B547-B3A2-9077FDF72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Orbital mixing in deformed </a:t>
            </a:r>
            <a:r>
              <a:rPr lang="en-US" altLang="zh-CN" dirty="0" err="1"/>
              <a:t>s.p.</a:t>
            </a:r>
            <a:r>
              <a:rPr lang="en-US" altLang="zh-CN" dirty="0"/>
              <a:t> states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02517E7-C2AF-EE12-1E38-3FC50FAA7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000" y="1278669"/>
            <a:ext cx="17280000" cy="699102"/>
          </a:xfrm>
        </p:spPr>
        <p:txBody>
          <a:bodyPr/>
          <a:lstStyle/>
          <a:p>
            <a:r>
              <a:rPr lang="en-US" altLang="zh-CN" dirty="0"/>
              <a:t>Spherical Dirac Woods-Saxon (DWS) base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C851D11-836D-B373-47EA-F308B60C6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454CB-1693-46F7-B262-C651FB04EB58}" type="slidenum">
              <a:rPr lang="zh-CN" altLang="en-US" smtClean="0"/>
              <a:pPr/>
              <a:t>12</a:t>
            </a:fld>
            <a:endParaRPr lang="zh-CN" altLang="en-US" dirty="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17DA19D6-84EC-42E2-D666-0CBDF1A92D72}"/>
              </a:ext>
            </a:extLst>
          </p:cNvPr>
          <p:cNvGrpSpPr/>
          <p:nvPr/>
        </p:nvGrpSpPr>
        <p:grpSpPr>
          <a:xfrm>
            <a:off x="14382307" y="1278669"/>
            <a:ext cx="3574768" cy="5580905"/>
            <a:chOff x="8522685" y="929789"/>
            <a:chExt cx="3574768" cy="5580905"/>
          </a:xfrm>
        </p:grpSpPr>
        <p:pic>
          <p:nvPicPr>
            <p:cNvPr id="6" name="图片 5" descr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tikzpicture}[x=1cm, y = 1cm, line width = 2pt] \huge&#10;          \coordinate[label = {180:$O$}] (O) at (0,0);&#10;&#10;          \draw[-stealth'] (O) -- +(0:8.0);\draw[-stealth'] (O) +(90:-7.5) -- +(90:8);&#10;&#10;          \draw[red] (O) ++ (90:4.5) ++(0:1pt) -- ++(0:4.25) .. controls +(0:0.75) and +(0:-0.75) .. ++(1.75,1.5) -- ++(0:1.5); \draw[dashed, thick] (O) ++(90:6) -- +(0:6);&#10;          \foreach \y in {0.2, 0.4, 0.6, 0.8, 1.0, 1.2, 1.4} \draw[ultra thick, red] (O) ++(90:4.5) ++(0:1pt) ++(90:\y) -- +(0:4);&#10;          \draw[fill = red,draw = none] (O) ++(90:6)++(0:1pt) -- ++(0:4) -- ++(90:1.5) -- ++(0:-4) -- cycle;&#10;&#10;          \draw[blue] (O) ++ (90:-2) ++(0:1pt) -- ++(0:4.25) .. controls +(0:0.75) and +(0:-0.75) .. ++(1.75,-4) -- ++(0:1.5); \draw[dashed, thick] (O) ++(90:-6) -- +(0:6);&#10;          \foreach \y in {0.5, 1.0, 1.5, 2, 2.5, 3.0, 3.5, 4.0} \draw[ultra thick, blue] (O) ++(90:-1.75) ++(0:1pt) ++(-90:\y) -- +(0:4);&#10;          \draw[fill = blue,draw = none] (O) ++(90:-6)++(0:1pt) -- ++(0:4) -- ++(90:-1.5) -- ++(0:-4) -- cycle;&#10;&#10;          \draw (O) + (-0.75, 6) node {$M$}+ (-0.75, -6) node {$-M$};%  +(4, 2) node {Dirac 方程解空间};&#10;          \draw[white] (O) +(2, 6.75) node {Continuum}+(2, -6.75) node {Continuum};&#10;&#10;        \end{tikzpicture} &#10;\end{CJK}&#10;&#10;\end{document} " title="IguanaTex Bitmap Display">
              <a:extLst>
                <a:ext uri="{FF2B5EF4-FFF2-40B4-BE49-F238E27FC236}">
                  <a16:creationId xmlns:a16="http://schemas.microsoft.com/office/drawing/2014/main" id="{5187DEC2-AC92-CE60-B5B9-185C27849ABC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2685" y="929789"/>
              <a:ext cx="3368510" cy="5580905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BF323779-3C38-3946-328E-CACAAACEF748}"/>
                </a:ext>
              </a:extLst>
            </p:cNvPr>
            <p:cNvSpPr txBox="1"/>
            <p:nvPr/>
          </p:nvSpPr>
          <p:spPr>
            <a:xfrm>
              <a:off x="8945628" y="3001788"/>
              <a:ext cx="31518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solidFill>
                    <a:srgbClr val="C00000"/>
                  </a:solidFill>
                </a:rPr>
                <a:t>Spherical DWS Base</a:t>
              </a:r>
              <a:endParaRPr lang="zh-CN" altLang="en-US" sz="2400" dirty="0">
                <a:solidFill>
                  <a:srgbClr val="C00000"/>
                </a:solidFill>
              </a:endParaRPr>
            </a:p>
          </p:txBody>
        </p:sp>
      </p:grpSp>
      <p:sp>
        <p:nvSpPr>
          <p:cNvPr id="8" name="矩形 7">
            <a:extLst>
              <a:ext uri="{FF2B5EF4-FFF2-40B4-BE49-F238E27FC236}">
                <a16:creationId xmlns:a16="http://schemas.microsoft.com/office/drawing/2014/main" id="{AF77921C-A3A3-1732-B808-4006ABFCF0BD}"/>
              </a:ext>
            </a:extLst>
          </p:cNvPr>
          <p:cNvSpPr/>
          <p:nvPr/>
        </p:nvSpPr>
        <p:spPr>
          <a:xfrm>
            <a:off x="9549556" y="1519455"/>
            <a:ext cx="47227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CN" sz="2000" dirty="0">
                <a:solidFill>
                  <a:srgbClr val="7030A0"/>
                </a:solidFill>
              </a:rPr>
              <a:t>Zhou, Meng, Ring, PRC </a:t>
            </a:r>
            <a:r>
              <a:rPr lang="en-US" altLang="zh-CN" sz="2000" b="1" dirty="0">
                <a:solidFill>
                  <a:srgbClr val="7030A0"/>
                </a:solidFill>
              </a:rPr>
              <a:t>68</a:t>
            </a:r>
            <a:r>
              <a:rPr lang="en-US" altLang="zh-CN" sz="2000" dirty="0">
                <a:solidFill>
                  <a:srgbClr val="7030A0"/>
                </a:solidFill>
              </a:rPr>
              <a:t>, 034323 (2003) </a:t>
            </a:r>
            <a:endParaRPr lang="zh-CN" altLang="en-US" sz="2000" dirty="0">
              <a:solidFill>
                <a:srgbClr val="7030A0"/>
              </a:solidFill>
            </a:endParaRPr>
          </a:p>
        </p:txBody>
      </p:sp>
      <p:pic>
        <p:nvPicPr>
          <p:cNvPr id="13" name="图片 12" descr="\documentclass{article}&#10;\pagestyle{empty}&#10;\usepackage{amsmath, mathrsfs, CJK, cancel, amssymb, latexsym, graphicx, accents}&#10;\usepackage[svgnames,table]{xcolor}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definecolor{darkgreen}{rgb}{0, 0.392, 0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1pt, blue](0em, 0em) -- (#1, 0em); \draw ($(0em, 0em) +0.5*(#1,1.4em)$) node {#2} ($(0em, 0em) +0.5*(#1,-1.4em)$) node{ #3};}}~~}&#10;&#10;\newcommand{\CTO}[3]{&#10;\begin{tikzpicture}[scale=#1]&#10;\draw[fill = #3, draw = none, drop shadow = {shadow scale = 1.0, opacity = 0.25, shadow xshift = 0.1, shadow yshift=-0.1}] (0, 0) -- ++(0, 0.2) -- ++(#2, 0) -- ++(0, 0.3) -- ++(0.8,-0.5) -- ++(-0.8, -0.5) -- ++(0, 0.3) -- ++(-#2,0) -- ++(0, 0.2) -- cycle;&#10;\end{tikzpicture}}&#10;&#10;\begin{document}&#10;&#10;\begin{CJK}{GBK}{hei}&#10;\begin{align*}&#10;\psi_i^V = &amp; \sum_{a} C_{ia}^V\psi_{am}&#10;\end{align*}&#10;\end{CJK}&#10;&#10;\end{document}" title="IguanaTex Bitmap Display">
            <a:extLst>
              <a:ext uri="{FF2B5EF4-FFF2-40B4-BE49-F238E27FC236}">
                <a16:creationId xmlns:a16="http://schemas.microsoft.com/office/drawing/2014/main" id="{5600061E-3097-B263-07D7-D5F70769893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181" y="2160351"/>
            <a:ext cx="3009406" cy="853559"/>
          </a:xfrm>
          <a:prstGeom prst="rect">
            <a:avLst/>
          </a:prstGeom>
        </p:spPr>
      </p:pic>
      <p:pic>
        <p:nvPicPr>
          <p:cNvPr id="15" name="图片 14" descr="\documentclass{article}&#10;\pagestyle{empty}&#10;\usepackage{amsmath, mathrsfs, CJK, cancel, amssymb, latexsym, graphicx, accents}&#10;\usepackage[svgnames,table]{xcolor}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definecolor{darkgreen}{rgb}{0, 0.392, 0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1pt, blue](0em, 0em) -- (#1, 0em); \draw ($(0em, 0em) +0.5*(#1,1.4em)$) node {#2} ($(0em, 0em) +0.5*(#1,-1.4em)$) node{ #3};}}~~}&#10;&#10;\newcommand{\CTO}[3]{&#10;\begin{tikzpicture}[scale=#1]&#10;\draw[fill = #3, draw = none, drop shadow = {shadow scale = 1.0, opacity = 0.25, shadow xshift = 0.1, shadow yshift=-0.1}] (0, 0) -- ++(0, 0.2) -- ++(#2, 0) -- ++(0, 0.3) -- ++(0.8,-0.5) -- ++(-0.8, -0.5) -- ++(0, 0.3) -- ++(-#2,0) -- ++(0, 0.2) -- cycle;&#10;\end{tikzpicture}}&#10;&#10;\begin{document}&#10;&#10;\begin{CJK}{GBK}{hei}&#10;\begin{align*}&#10;\psi_i^U = &amp; \sum_{a} C_{ia}^U\psi_{am}&#10;\end{align*}&#10;\end{CJK}&#10;&#10;\end{document}" title="IguanaTex Bitmap Display">
            <a:extLst>
              <a:ext uri="{FF2B5EF4-FFF2-40B4-BE49-F238E27FC236}">
                <a16:creationId xmlns:a16="http://schemas.microsoft.com/office/drawing/2014/main" id="{2EA54222-5FCB-326E-4D58-507E2AD07C6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446" y="2160351"/>
            <a:ext cx="2999651" cy="853559"/>
          </a:xfrm>
          <a:prstGeom prst="rect">
            <a:avLst/>
          </a:prstGeom>
        </p:spPr>
      </p:pic>
      <p:pic>
        <p:nvPicPr>
          <p:cNvPr id="17" name="图片 16" descr="\documentclass{article}&#10;\pagestyle{empty}&#10;\usepackage{amsmath, mathrsfs, CJK, cancel, xcolor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begin{document}&#10;&#10;\begin{CJK}{GBK}{hei}&#10;\begin{align*}&#10;i =&amp; m_\nu^\pi\\ &#10;a =&amp; (n\kappa) &#10;\end{align*}&#10;\end{CJK}&#10;&#10;\end{document} " title="IguanaTex Bitmap Display">
            <a:extLst>
              <a:ext uri="{FF2B5EF4-FFF2-40B4-BE49-F238E27FC236}">
                <a16:creationId xmlns:a16="http://schemas.microsoft.com/office/drawing/2014/main" id="{4BD156DF-7E31-2A17-F509-0D2949EBD4B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257" y="2160351"/>
            <a:ext cx="1375450" cy="997445"/>
          </a:xfrm>
          <a:prstGeom prst="rect">
            <a:avLst/>
          </a:prstGeom>
        </p:spPr>
      </p:pic>
      <p:sp>
        <p:nvSpPr>
          <p:cNvPr id="18" name="内容占位符 2 1 1">
            <a:extLst>
              <a:ext uri="{FF2B5EF4-FFF2-40B4-BE49-F238E27FC236}">
                <a16:creationId xmlns:a16="http://schemas.microsoft.com/office/drawing/2014/main" id="{9B945269-9344-D263-245F-2372EEFF601D}"/>
              </a:ext>
            </a:extLst>
          </p:cNvPr>
          <p:cNvSpPr txBox="1">
            <a:spLocks/>
          </p:cNvSpPr>
          <p:nvPr/>
        </p:nvSpPr>
        <p:spPr>
          <a:xfrm>
            <a:off x="504000" y="3196490"/>
            <a:ext cx="13878307" cy="575148"/>
          </a:xfrm>
          <a:prstGeom prst="rect">
            <a:avLst/>
          </a:prstGeom>
        </p:spPr>
        <p:txBody>
          <a:bodyPr vert="horz" wrap="square" lIns="36000" tIns="36000" rIns="36000" bIns="36000" rtlCol="0">
            <a:spAutoFit/>
          </a:bodyPr>
          <a:lstStyle>
            <a:lvl1pPr marL="449263" indent="-449263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7030A0"/>
              </a:buClr>
              <a:buFont typeface="Wingdings" panose="05000000000000000000" pitchFamily="2" charset="2"/>
              <a:buChar char="p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808038" indent="-350838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ü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57300" lvl="1" indent="-538163"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en-US" altLang="zh-CN" sz="3200" b="1" dirty="0">
                <a:solidFill>
                  <a:srgbClr val="0000FF"/>
                </a:solidFill>
              </a:rPr>
              <a:t>Correct asymptotic behaviors</a:t>
            </a:r>
            <a:r>
              <a:rPr lang="en-US" altLang="zh-CN" sz="3200" dirty="0"/>
              <a:t>: essential for unstable nuclei</a:t>
            </a:r>
          </a:p>
        </p:txBody>
      </p:sp>
      <p:sp>
        <p:nvSpPr>
          <p:cNvPr id="19" name="内容占位符 2 1 2">
            <a:extLst>
              <a:ext uri="{FF2B5EF4-FFF2-40B4-BE49-F238E27FC236}">
                <a16:creationId xmlns:a16="http://schemas.microsoft.com/office/drawing/2014/main" id="{8FBF4E30-54A1-6328-A6CE-378FB5CC30A4}"/>
              </a:ext>
            </a:extLst>
          </p:cNvPr>
          <p:cNvSpPr txBox="1">
            <a:spLocks/>
          </p:cNvSpPr>
          <p:nvPr/>
        </p:nvSpPr>
        <p:spPr>
          <a:xfrm>
            <a:off x="503999" y="3920123"/>
            <a:ext cx="13878307" cy="575148"/>
          </a:xfrm>
          <a:prstGeom prst="rect">
            <a:avLst/>
          </a:prstGeom>
        </p:spPr>
        <p:txBody>
          <a:bodyPr vert="horz" wrap="square" lIns="36000" tIns="36000" rIns="36000" bIns="36000" rtlCol="0">
            <a:spAutoFit/>
          </a:bodyPr>
          <a:lstStyle>
            <a:lvl1pPr marL="449263" indent="-449263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7030A0"/>
              </a:buClr>
              <a:buFont typeface="Wingdings" panose="05000000000000000000" pitchFamily="2" charset="2"/>
              <a:buChar char="p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808038" indent="-350838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ü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57300" lvl="1" indent="-538163"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en-US" altLang="zh-CN" sz="3200" dirty="0"/>
              <a:t>Convenient for understanding </a:t>
            </a:r>
            <a:r>
              <a:rPr lang="en-US" altLang="zh-CN" sz="3200" b="1" dirty="0">
                <a:solidFill>
                  <a:srgbClr val="C00000"/>
                </a:solidFill>
              </a:rPr>
              <a:t>the deformation effects: orbital mixing</a:t>
            </a:r>
          </a:p>
        </p:txBody>
      </p:sp>
      <p:pic>
        <p:nvPicPr>
          <p:cNvPr id="27" name="图片 26" descr="\documentclass{article}&#10;\pagestyle{empty}&#10;\usepackage{amsmath, mathrsfs, CJK, cancel, amssymb, latexsym, graphicx, accents}&#10;\usepackage[svgnames,table]{xcolor}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definecolor{darkgreen}{rgb}{0, 0.392, 0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1pt, blue](0em, 0em) -- (#1, 0em); \draw ($(0em, 0em) +0.5*(#1,1.4em)$) node {#2} ($(0em, 0em) +0.5*(#1,-1.4em)$) node{ #3};}}~~}&#10;&#10;\newcommand{\CTO}[3]{&#10;\begin{tikzpicture}[scale=#1]&#10;\draw[fill = #3, draw = none, drop shadow = {shadow scale = 1.0, opacity = 0.25, shadow xshift = 0.1, shadow yshift=-0.1}] (0, 0) -- ++(0, 0.2) -- ++(#2, 0) -- ++(0, 0.3) -- ++(0.8,-0.5) -- ++(-0.8, -0.5) -- ++(0, 0.3) -- ++(-#2,0) -- ++(0, 0.2) -- cycle;&#10;\end{tikzpicture}}&#10;&#10;\begin{document}&#10;&#10;\begin{CJK}{GBK}{hei}&#10;\begin{align*}&#10;\psi_i = &amp; \sum_{\kappa} \psi_{\kappa m} = \sum_{\kappa} \sum_n D_{i,n\kappa} \psi_{n\kappa m}&#10;\end{align*}&#10;\end{CJK}&#10;&#10;\end{document}" title="IguanaTex Bitmap Display">
            <a:extLst>
              <a:ext uri="{FF2B5EF4-FFF2-40B4-BE49-F238E27FC236}">
                <a16:creationId xmlns:a16="http://schemas.microsoft.com/office/drawing/2014/main" id="{5657C716-F9A3-E0F3-7737-7123CADFBB8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794" y="4714849"/>
            <a:ext cx="6023689" cy="8535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031B98A9-547B-BA95-2208-09A9D9FAC081}"/>
                  </a:ext>
                </a:extLst>
              </p:cNvPr>
              <p:cNvSpPr txBox="1"/>
              <p:nvPr/>
            </p:nvSpPr>
            <p:spPr>
              <a:xfrm>
                <a:off x="11906814" y="2028975"/>
                <a:ext cx="184185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800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altLang="zh-CN" sz="2800" dirty="0"/>
                  <a:t> for parity</a:t>
                </a:r>
                <a:endParaRPr lang="zh-CN" altLang="en-US" sz="2800" dirty="0"/>
              </a:p>
            </p:txBody>
          </p:sp>
        </mc:Choice>
        <mc:Fallback xmlns="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031B98A9-547B-BA95-2208-09A9D9FAC0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06814" y="2028975"/>
                <a:ext cx="1841851" cy="523220"/>
              </a:xfrm>
              <a:prstGeom prst="rect">
                <a:avLst/>
              </a:prstGeom>
              <a:blipFill>
                <a:blip r:embed="rId17"/>
                <a:stretch>
                  <a:fillRect t="-12791" r="-4967" b="-313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图片 37" descr="\documentclass{article}&#10;\pagestyle{empty}&#10;\usepackage{amsmath, mathrsfs, CJK, cancel, amssymb, latexsym, graphicx, accents}&#10;\usepackage[svgnames,table]{xcolor}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definecolor{darkgreen}{rgb}{0, 0.392, 0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1pt, blue](0em, 0em) -- (#1, 0em); \draw ($(0em, 0em) +0.5*(#1,1.4em)$) node {#2} ($(0em, 0em) +0.5*(#1,-1.4em)$) node{ #3};}}~~}&#10;&#10;\newcommand{\CTO}[3]{&#10;\begin{tikzpicture}[scale=#1]&#10;\draw[fill = #3, draw = none, drop shadow = {shadow scale = 1.0, opacity = 0.25, shadow xshift = 0.1, shadow yshift=-0.1}] (0, 0) -- ++(0, 0.2) -- ++(#2, 0) -- ++(0, 0.3) -- ++(0.8,-0.5) -- ++(-0.8, -0.5) -- ++(0, 0.3) -- ++(-#2,0) -- ++(0, 0.2) -- cycle;&#10;\end{tikzpicture}}&#10;&#10;\begin{document}&#10;&#10;\begin{CJK}{GBK}{hei}&#10;\begin{align*}&#10;\kappa = &amp; \pm(j\mp\tfrac{1}{2})&#10;\end{align*}&#10;\end{CJK}&#10;&#10;\end{document}" title="IguanaTex Bitmap Display">
            <a:extLst>
              <a:ext uri="{FF2B5EF4-FFF2-40B4-BE49-F238E27FC236}">
                <a16:creationId xmlns:a16="http://schemas.microsoft.com/office/drawing/2014/main" id="{E650EC93-171B-A583-2371-AB08922B6D6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0529" y="2722756"/>
            <a:ext cx="2350946" cy="485309"/>
          </a:xfrm>
          <a:prstGeom prst="rect">
            <a:avLst/>
          </a:prstGeom>
        </p:spPr>
      </p:pic>
      <p:sp>
        <p:nvSpPr>
          <p:cNvPr id="39" name="文本框 38">
            <a:extLst>
              <a:ext uri="{FF2B5EF4-FFF2-40B4-BE49-F238E27FC236}">
                <a16:creationId xmlns:a16="http://schemas.microsoft.com/office/drawing/2014/main" id="{73FCF097-12B9-883B-2EE3-979F12B20C85}"/>
              </a:ext>
            </a:extLst>
          </p:cNvPr>
          <p:cNvSpPr txBox="1"/>
          <p:nvPr/>
        </p:nvSpPr>
        <p:spPr>
          <a:xfrm>
            <a:off x="9206695" y="4510820"/>
            <a:ext cx="4343400" cy="1057588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altLang="zh-CN" sz="3200" dirty="0"/>
              <a:t>Expansion of canonical wave functional</a:t>
            </a:r>
            <a:endParaRPr lang="zh-CN" altLang="en-US" sz="3200" dirty="0"/>
          </a:p>
        </p:txBody>
      </p:sp>
      <p:sp>
        <p:nvSpPr>
          <p:cNvPr id="40" name="内容占位符 2">
            <a:extLst>
              <a:ext uri="{FF2B5EF4-FFF2-40B4-BE49-F238E27FC236}">
                <a16:creationId xmlns:a16="http://schemas.microsoft.com/office/drawing/2014/main" id="{179FED24-0161-F7B2-C83C-5CC4EA0406F9}"/>
              </a:ext>
            </a:extLst>
          </p:cNvPr>
          <p:cNvSpPr txBox="1">
            <a:spLocks/>
          </p:cNvSpPr>
          <p:nvPr/>
        </p:nvSpPr>
        <p:spPr>
          <a:xfrm>
            <a:off x="504000" y="5775566"/>
            <a:ext cx="13817475" cy="69910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673895" indent="-673895" algn="l" defTabSz="1371600" rtl="0" eaLnBrk="1" latinLnBrk="0" hangingPunct="1">
              <a:lnSpc>
                <a:spcPct val="120000"/>
              </a:lnSpc>
              <a:spcBef>
                <a:spcPts val="1500"/>
              </a:spcBef>
              <a:buClr>
                <a:srgbClr val="7030A0"/>
              </a:buClr>
              <a:buFont typeface="Wingdings" panose="05000000000000000000" pitchFamily="2" charset="2"/>
              <a:buChar char="p"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1212057" indent="-526257" algn="l" defTabSz="1371600" rtl="0" eaLnBrk="1" latinLnBrk="0" hangingPunct="1">
              <a:lnSpc>
                <a:spcPct val="120000"/>
              </a:lnSpc>
              <a:spcBef>
                <a:spcPts val="900"/>
              </a:spcBef>
              <a:buClr>
                <a:srgbClr val="00B0F0"/>
              </a:buClr>
              <a:buFont typeface="Wingdings" panose="05000000000000000000" pitchFamily="2" charset="2"/>
              <a:buChar char="Ø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Canonical single-particle (</a:t>
            </a:r>
            <a:r>
              <a:rPr lang="en-US" altLang="zh-CN" dirty="0" err="1"/>
              <a:t>s.p.</a:t>
            </a:r>
            <a:r>
              <a:rPr lang="en-US" altLang="zh-CN" dirty="0"/>
              <a:t>) energy: centroid and correlated terms</a:t>
            </a:r>
            <a:endParaRPr lang="zh-CN" altLang="en-US" dirty="0"/>
          </a:p>
        </p:txBody>
      </p:sp>
      <p:pic>
        <p:nvPicPr>
          <p:cNvPr id="61" name="图片 60" descr="\documentclass{article}&#10;\pagestyle{empty}&#10;\usepackage{amsmath, mathrsfs, CJK, cancel, amssymb, latexsym, graphicx, accents}&#10;\usepackage[svgnames,table]{xcolor}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definecolor{darkgreen}{rgb}{0, 0.392, 0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1pt, blue](0em, 0em) -- (#1, 0em); \draw ($(0em, 0em) +0.5*(#1,1.4em)$) node {#2} ($(0em, 0em) +0.5*(#1,-1.4em)$) node{ #3};}}~~}&#10;&#10;\newcommand{\CTO}[3]{&#10;\begin{tikzpicture}[scale=#1]&#10;\draw[fill = #3, draw = none, drop shadow = {shadow scale = 1.0, opacity = 0.25, shadow xshift = 0.1, shadow yshift=-0.1}] (0, 0) -- ++(0, 0.2) -- ++(#2, 0) -- ++(0, 0.3) -- ++(0.8,-0.5) -- ++(-0.8, -0.5) -- ++(0, 0.3) -- ++(-#2,0) -- ++(0, 0.2) -- cycle;&#10;\end{tikzpicture}}&#10;&#10;\begin{document}&#10;&#10;\begin{CJK}{GBK}{hei}&#10;\begin{align*}&#10;E_i      = &amp; \sum_{\kappa\kappa'} E_{i}^{\kappa\kappa'}  = \sum_{\kappa} p_{i\kappa}^2 E_{d,i}^{\kappa} +  \sum_{\kappa\ne\kappa'} p_{i\kappa} p_{i\kappa'} E_{c,i}^{\kappa\kappa'}&#10;\end{align*}&#10;\end{CJK}&#10;&#10;\end{document}" title="IguanaTex Bitmap Display">
            <a:extLst>
              <a:ext uri="{FF2B5EF4-FFF2-40B4-BE49-F238E27FC236}">
                <a16:creationId xmlns:a16="http://schemas.microsoft.com/office/drawing/2014/main" id="{F23977FA-1E43-8FE4-E5BF-BC6ADA1CF7D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698" y="6673959"/>
            <a:ext cx="8057598" cy="948670"/>
          </a:xfrm>
          <a:prstGeom prst="rect">
            <a:avLst/>
          </a:prstGeom>
        </p:spPr>
      </p:pic>
      <p:grpSp>
        <p:nvGrpSpPr>
          <p:cNvPr id="65" name="组合 64">
            <a:extLst>
              <a:ext uri="{FF2B5EF4-FFF2-40B4-BE49-F238E27FC236}">
                <a16:creationId xmlns:a16="http://schemas.microsoft.com/office/drawing/2014/main" id="{89F224A1-26E9-18CF-8815-8FD90604047F}"/>
              </a:ext>
            </a:extLst>
          </p:cNvPr>
          <p:cNvGrpSpPr/>
          <p:nvPr/>
        </p:nvGrpSpPr>
        <p:grpSpPr>
          <a:xfrm>
            <a:off x="10900136" y="7246701"/>
            <a:ext cx="5887012" cy="1633251"/>
            <a:chOff x="10900136" y="7246701"/>
            <a:chExt cx="5887012" cy="1633251"/>
          </a:xfrm>
        </p:grpSpPr>
        <p:pic>
          <p:nvPicPr>
            <p:cNvPr id="64" name="图片 63" descr="\documentclass{article}&#10;\pagestyle{empty}&#10;\usepackage{amsmath, mathrsfs, CJK, cancel, xcolor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begin{document}&#10;&#10;\begin{CJK}{GBK}{hei}&#10;\begin{align*}&#10;E_{c,i}^{\kappa\kappa'} = &amp; E_{i}^{\kappa\kappa'}p_{i\kappa}^{-1} p_{i\kappa}^{-1} &#10;\end{align*}&#10;\end{CJK}&#10;&#10;\end{document} " title="IguanaTex Bitmap Display">
              <a:extLst>
                <a:ext uri="{FF2B5EF4-FFF2-40B4-BE49-F238E27FC236}">
                  <a16:creationId xmlns:a16="http://schemas.microsoft.com/office/drawing/2014/main" id="{9F07FB5E-D95D-D269-A45B-77F1634C180C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76974" y="7246701"/>
              <a:ext cx="3304493" cy="556033"/>
            </a:xfrm>
            <a:prstGeom prst="rect">
              <a:avLst/>
            </a:prstGeom>
          </p:spPr>
        </p:pic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6A40E8DF-2BD4-D369-4CE3-DA2830523A04}"/>
                </a:ext>
              </a:extLst>
            </p:cNvPr>
            <p:cNvSpPr txBox="1"/>
            <p:nvPr/>
          </p:nvSpPr>
          <p:spPr>
            <a:xfrm>
              <a:off x="10900136" y="7802734"/>
              <a:ext cx="588701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rgbClr val="0000FF"/>
                  </a:solidFill>
                </a:rPr>
                <a:t>Revealing shape evolution trend Orbital mixing</a:t>
              </a:r>
              <a:endParaRPr lang="zh-CN" altLang="en-US" sz="32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73" name="组合 72">
            <a:extLst>
              <a:ext uri="{FF2B5EF4-FFF2-40B4-BE49-F238E27FC236}">
                <a16:creationId xmlns:a16="http://schemas.microsoft.com/office/drawing/2014/main" id="{157AA33E-7674-35A4-E425-F2F465682E42}"/>
              </a:ext>
            </a:extLst>
          </p:cNvPr>
          <p:cNvGrpSpPr/>
          <p:nvPr/>
        </p:nvGrpSpPr>
        <p:grpSpPr>
          <a:xfrm>
            <a:off x="1603015" y="8983139"/>
            <a:ext cx="15184133" cy="1079569"/>
            <a:chOff x="1603015" y="8983139"/>
            <a:chExt cx="15184133" cy="1079569"/>
          </a:xfrm>
        </p:grpSpPr>
        <p:pic>
          <p:nvPicPr>
            <p:cNvPr id="72" name="图片 71" descr="\documentclass{article}&#10;\pagestyle{empty}&#10;\usepackage{amsmath, mathrsfs, CJK, cancel, xcolor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begin{document}&#10;&#10;\begin{CJK}{GBK}{hei}&#10;\begin{align*}&#10; E_i^{\kappa\kappa'} = &amp; \sum_{nn'} D_{i,n\kappa} h_{aa'} D_{i,n'\kappa'}\hspace{1em}  p_{i\kappa}^2 =  \sum_{n} D_{i,n\kappa}^2,  &#10;\end{align*}&#10;\end{CJK}&#10;&#10;\end{document} " title="IguanaTex Bitmap Display">
              <a:extLst>
                <a:ext uri="{FF2B5EF4-FFF2-40B4-BE49-F238E27FC236}">
                  <a16:creationId xmlns:a16="http://schemas.microsoft.com/office/drawing/2014/main" id="{A4D5A06A-0912-BEDD-5D53-FCAEEB7B701D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3015" y="9175006"/>
              <a:ext cx="7972243" cy="88770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文本框 49">
                  <a:extLst>
                    <a:ext uri="{FF2B5EF4-FFF2-40B4-BE49-F238E27FC236}">
                      <a16:creationId xmlns:a16="http://schemas.microsoft.com/office/drawing/2014/main" id="{BF734447-5F1D-7DA9-114B-B0627E52A83F}"/>
                    </a:ext>
                  </a:extLst>
                </p:cNvPr>
                <p:cNvSpPr txBox="1"/>
                <p:nvPr/>
              </p:nvSpPr>
              <p:spPr>
                <a:xfrm>
                  <a:off x="11535372" y="8983139"/>
                  <a:ext cx="5251776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𝑎𝑎</m:t>
                          </m:r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b>
                      </m:sSub>
                    </m:oMath>
                  </a14:m>
                  <a:r>
                    <a:rPr lang="en-US" altLang="zh-CN" sz="2800" dirty="0">
                      <a:solidFill>
                        <a:schemeClr val="tx1"/>
                      </a:solidFill>
                    </a:rPr>
                    <a:t>: </a:t>
                  </a:r>
                  <a:r>
                    <a:rPr lang="en-US" altLang="zh-CN" sz="2800" dirty="0" err="1"/>
                    <a:t>s.p.</a:t>
                  </a:r>
                  <a:r>
                    <a:rPr lang="en-US" altLang="zh-CN" sz="2800" dirty="0">
                      <a:solidFill>
                        <a:schemeClr val="tx1"/>
                      </a:solidFill>
                    </a:rPr>
                    <a:t> Hamiltonian </a:t>
                  </a:r>
                  <a14:m>
                    <m:oMath xmlns:m="http://schemas.openxmlformats.org/officeDocument/2006/math">
                      <m:r>
                        <a:rPr lang="en-US" altLang="zh-CN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CN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</m:d>
                    </m:oMath>
                  </a14:m>
                  <a:endParaRPr lang="zh-CN" altLang="en-US" sz="28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0" name="文本框 49">
                  <a:extLst>
                    <a:ext uri="{FF2B5EF4-FFF2-40B4-BE49-F238E27FC236}">
                      <a16:creationId xmlns:a16="http://schemas.microsoft.com/office/drawing/2014/main" id="{BF734447-5F1D-7DA9-114B-B0627E52A83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35372" y="8983139"/>
                  <a:ext cx="5251776" cy="523220"/>
                </a:xfrm>
                <a:prstGeom prst="rect">
                  <a:avLst/>
                </a:prstGeom>
                <a:blipFill>
                  <a:blip r:embed="rId22"/>
                  <a:stretch>
                    <a:fillRect t="-12941" b="-3294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2EC0FB2A-EA0B-A6FF-424B-3F2D8FB5D537}"/>
                </a:ext>
              </a:extLst>
            </p:cNvPr>
            <p:cNvSpPr/>
            <p:nvPr/>
          </p:nvSpPr>
          <p:spPr>
            <a:xfrm>
              <a:off x="11824484" y="9530827"/>
              <a:ext cx="4601858" cy="4106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altLang="zh-CN" sz="2000" dirty="0">
                  <a:solidFill>
                    <a:srgbClr val="7030A0"/>
                  </a:solidFill>
                </a:rPr>
                <a:t>Geng, Niu, WHL, CPC </a:t>
              </a:r>
              <a:r>
                <a:rPr lang="en-US" altLang="zh-CN" sz="2000" b="1" dirty="0">
                  <a:solidFill>
                    <a:srgbClr val="7030A0"/>
                  </a:solidFill>
                </a:rPr>
                <a:t>47</a:t>
              </a:r>
              <a:r>
                <a:rPr lang="en-US" altLang="zh-CN" sz="2000" dirty="0">
                  <a:solidFill>
                    <a:srgbClr val="7030A0"/>
                  </a:solidFill>
                </a:rPr>
                <a:t>, 044102 (2023) </a:t>
              </a:r>
              <a:endParaRPr lang="zh-CN" altLang="en-US" sz="2000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C0040776-90EA-048B-8181-F70F24F47946}"/>
              </a:ext>
            </a:extLst>
          </p:cNvPr>
          <p:cNvGrpSpPr/>
          <p:nvPr/>
        </p:nvGrpSpPr>
        <p:grpSpPr>
          <a:xfrm>
            <a:off x="1680698" y="6702428"/>
            <a:ext cx="7668711" cy="2280711"/>
            <a:chOff x="1680698" y="6702428"/>
            <a:chExt cx="7668711" cy="2280711"/>
          </a:xfrm>
        </p:grpSpPr>
        <p:pic>
          <p:nvPicPr>
            <p:cNvPr id="68" name="图片 67" descr="\documentclass{article}&#10;\pagestyle{empty}&#10;\usepackage{amsmath, mathrsfs, CJK, cancel, xcolor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begin{document}&#10;&#10;\begin{CJK}{GBK}{hei}&#10;\begin{align*}&#10;E_{d,i}^\kappa = &amp; E_i^{\kappa\kappa} p_{i\kappa}^{-2} &#10;\end{align*}&#10;\end{CJK}&#10;&#10;\end{document} " title="IguanaTex Bitmap Display">
              <a:extLst>
                <a:ext uri="{FF2B5EF4-FFF2-40B4-BE49-F238E27FC236}">
                  <a16:creationId xmlns:a16="http://schemas.microsoft.com/office/drawing/2014/main" id="{53920D0F-8CF2-B65C-4D57-CC715E8BE38D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5967" y="8113259"/>
              <a:ext cx="2431424" cy="51457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文本框 46">
                  <a:extLst>
                    <a:ext uri="{FF2B5EF4-FFF2-40B4-BE49-F238E27FC236}">
                      <a16:creationId xmlns:a16="http://schemas.microsoft.com/office/drawing/2014/main" id="{5397D691-EDB0-59A7-03D6-5390E515ED50}"/>
                    </a:ext>
                  </a:extLst>
                </p:cNvPr>
                <p:cNvSpPr txBox="1"/>
                <p:nvPr/>
              </p:nvSpPr>
              <p:spPr>
                <a:xfrm>
                  <a:off x="4681601" y="7861486"/>
                  <a:ext cx="4667808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3200" dirty="0">
                      <a:solidFill>
                        <a:srgbClr val="C00000"/>
                      </a:solidFill>
                    </a:rPr>
                    <a:t>Binding feature of spherical </a:t>
                  </a:r>
                  <a14:m>
                    <m:oMath xmlns:m="http://schemas.openxmlformats.org/officeDocument/2006/math">
                      <m:r>
                        <a:rPr lang="en-US" altLang="zh-CN" sz="320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𝜅</m:t>
                      </m:r>
                    </m:oMath>
                  </a14:m>
                  <a:r>
                    <a:rPr lang="en-US" altLang="zh-CN" sz="3200" dirty="0">
                      <a:solidFill>
                        <a:srgbClr val="C00000"/>
                      </a:solidFill>
                    </a:rPr>
                    <a:t>-component</a:t>
                  </a:r>
                  <a:endParaRPr lang="zh-CN" altLang="en-US" sz="32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47" name="文本框 46">
                  <a:extLst>
                    <a:ext uri="{FF2B5EF4-FFF2-40B4-BE49-F238E27FC236}">
                      <a16:creationId xmlns:a16="http://schemas.microsoft.com/office/drawing/2014/main" id="{5397D691-EDB0-59A7-03D6-5390E515ED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81601" y="7861486"/>
                  <a:ext cx="4667808" cy="1077218"/>
                </a:xfrm>
                <a:prstGeom prst="rect">
                  <a:avLst/>
                </a:prstGeom>
                <a:blipFill>
                  <a:blip r:embed="rId24"/>
                  <a:stretch>
                    <a:fillRect t="-7955" b="-1761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674E24D9-286D-BB9D-C11A-43EA492C1F38}"/>
                </a:ext>
              </a:extLst>
            </p:cNvPr>
            <p:cNvSpPr/>
            <p:nvPr/>
          </p:nvSpPr>
          <p:spPr>
            <a:xfrm>
              <a:off x="1680698" y="7860404"/>
              <a:ext cx="7665007" cy="1122735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箭头连接符 53">
              <a:extLst>
                <a:ext uri="{FF2B5EF4-FFF2-40B4-BE49-F238E27FC236}">
                  <a16:creationId xmlns:a16="http://schemas.microsoft.com/office/drawing/2014/main" id="{AEFE8B3D-FEF1-AC71-C0F7-E78B453FB0F5}"/>
                </a:ext>
              </a:extLst>
            </p:cNvPr>
            <p:cNvCxnSpPr>
              <a:cxnSpLocks/>
            </p:cNvCxnSpPr>
            <p:nvPr/>
          </p:nvCxnSpPr>
          <p:spPr>
            <a:xfrm>
              <a:off x="6171623" y="7236718"/>
              <a:ext cx="0" cy="576000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6C0ED2AD-B64D-BE82-B889-7759DA5A9A6B}"/>
                </a:ext>
              </a:extLst>
            </p:cNvPr>
            <p:cNvSpPr/>
            <p:nvPr/>
          </p:nvSpPr>
          <p:spPr>
            <a:xfrm>
              <a:off x="5829142" y="6702428"/>
              <a:ext cx="712851" cy="534290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432A6ECF-7747-A7C7-3E88-4323C2DE9BD6}"/>
              </a:ext>
            </a:extLst>
          </p:cNvPr>
          <p:cNvGrpSpPr/>
          <p:nvPr/>
        </p:nvGrpSpPr>
        <p:grpSpPr>
          <a:xfrm>
            <a:off x="8938775" y="6614820"/>
            <a:ext cx="7991073" cy="2227562"/>
            <a:chOff x="3110552" y="3517928"/>
            <a:chExt cx="7991073" cy="2227562"/>
          </a:xfrm>
        </p:grpSpPr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D66D1F5A-1497-54F3-7351-EA8411EF0D9F}"/>
                </a:ext>
              </a:extLst>
            </p:cNvPr>
            <p:cNvSpPr/>
            <p:nvPr/>
          </p:nvSpPr>
          <p:spPr>
            <a:xfrm>
              <a:off x="5023561" y="4020713"/>
              <a:ext cx="6078064" cy="1724777"/>
            </a:xfrm>
            <a:prstGeom prst="rect">
              <a:avLst/>
            </a:pr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8" name="直接箭头连接符 57">
              <a:extLst>
                <a:ext uri="{FF2B5EF4-FFF2-40B4-BE49-F238E27FC236}">
                  <a16:creationId xmlns:a16="http://schemas.microsoft.com/office/drawing/2014/main" id="{AE5335B3-AB07-D312-9F53-80B5D350550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4474911" y="3625003"/>
              <a:ext cx="0" cy="1008000"/>
            </a:xfrm>
            <a:prstGeom prst="straightConnector1">
              <a:avLst/>
            </a:prstGeom>
            <a:ln w="28575">
              <a:solidFill>
                <a:srgbClr val="0000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矩形 58">
              <a:extLst>
                <a:ext uri="{FF2B5EF4-FFF2-40B4-BE49-F238E27FC236}">
                  <a16:creationId xmlns:a16="http://schemas.microsoft.com/office/drawing/2014/main" id="{36092C0E-1612-DA0B-2777-8BCDD44995BF}"/>
                </a:ext>
              </a:extLst>
            </p:cNvPr>
            <p:cNvSpPr/>
            <p:nvPr/>
          </p:nvSpPr>
          <p:spPr>
            <a:xfrm>
              <a:off x="3110552" y="3517928"/>
              <a:ext cx="860359" cy="699101"/>
            </a:xfrm>
            <a:prstGeom prst="rect">
              <a:avLst/>
            </a:pr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E0556490-7BF0-C31E-A77D-B102CD20B8F5}"/>
              </a:ext>
            </a:extLst>
          </p:cNvPr>
          <p:cNvSpPr txBox="1"/>
          <p:nvPr/>
        </p:nvSpPr>
        <p:spPr>
          <a:xfrm>
            <a:off x="1186492" y="285330"/>
            <a:ext cx="988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baseline="30000" dirty="0">
                <a:solidFill>
                  <a:srgbClr val="FFFF00"/>
                </a:solidFill>
              </a:rPr>
              <a:t>11</a:t>
            </a:r>
            <a:r>
              <a:rPr lang="en-US" altLang="zh-CN" sz="3600" b="1" dirty="0">
                <a:solidFill>
                  <a:srgbClr val="FFFF00"/>
                </a:solidFill>
              </a:rPr>
              <a:t>Be</a:t>
            </a:r>
            <a:endParaRPr lang="zh-CN" altLang="en-U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38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D9DAA-419F-BAE3-01C1-DE9813D51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Even-parity GS for p-shell nucleus: </a:t>
            </a:r>
            <a:r>
              <a:rPr lang="en-US" altLang="zh-CN" baseline="30000" dirty="0"/>
              <a:t>11</a:t>
            </a:r>
            <a:r>
              <a:rPr lang="en-US" altLang="zh-CN" dirty="0"/>
              <a:t>Be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0807EDA-AF8F-B19F-202A-E3384A9455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000" y="1278669"/>
            <a:ext cx="17280000" cy="699102"/>
          </a:xfrm>
        </p:spPr>
        <p:txBody>
          <a:bodyPr/>
          <a:lstStyle/>
          <a:p>
            <a:r>
              <a:rPr lang="en-US" altLang="zh-CN" sz="3600" b="1" dirty="0">
                <a:solidFill>
                  <a:srgbClr val="C00000"/>
                </a:solidFill>
              </a:rPr>
              <a:t>PKA1 reproduces even-parity GS with notable prolate deformation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B63C36A-F3C4-A5F4-195D-87F30FAF9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454CB-1693-46F7-B262-C651FB04EB58}" type="slidenum">
              <a:rPr lang="zh-CN" altLang="en-US" smtClean="0"/>
              <a:pPr/>
              <a:t>13</a:t>
            </a:fld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68B9B94-6CF1-A65B-68BE-781DB3BCDB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43" y="2541667"/>
            <a:ext cx="10450754" cy="515385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7CA553B-3617-D963-5A04-E191AFC575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8542" y="2434522"/>
            <a:ext cx="10450755" cy="5458573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2AF36CAA-48EE-D40B-377E-8CF91D0078A1}"/>
              </a:ext>
            </a:extLst>
          </p:cNvPr>
          <p:cNvGrpSpPr/>
          <p:nvPr/>
        </p:nvGrpSpPr>
        <p:grpSpPr>
          <a:xfrm>
            <a:off x="11354035" y="2426347"/>
            <a:ext cx="3325466" cy="1496339"/>
            <a:chOff x="7790841" y="2649245"/>
            <a:chExt cx="2059705" cy="1215084"/>
          </a:xfrm>
        </p:grpSpPr>
        <p:sp>
          <p:nvSpPr>
            <p:cNvPr id="28" name="思想气泡: 云 27">
              <a:extLst>
                <a:ext uri="{FF2B5EF4-FFF2-40B4-BE49-F238E27FC236}">
                  <a16:creationId xmlns:a16="http://schemas.microsoft.com/office/drawing/2014/main" id="{945EB391-A2BF-B718-FF26-688DF2B6DB84}"/>
                </a:ext>
              </a:extLst>
            </p:cNvPr>
            <p:cNvSpPr/>
            <p:nvPr/>
          </p:nvSpPr>
          <p:spPr>
            <a:xfrm>
              <a:off x="7790841" y="2649245"/>
              <a:ext cx="2059705" cy="1215084"/>
            </a:xfrm>
            <a:prstGeom prst="cloudCallout">
              <a:avLst>
                <a:gd name="adj1" fmla="val -56809"/>
                <a:gd name="adj2" fmla="val 63895"/>
              </a:avLst>
            </a:prstGeom>
            <a:solidFill>
              <a:srgbClr val="0000FF"/>
            </a:solidFill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553550D1-4736-1AB6-015D-2600AF48B27D}"/>
                </a:ext>
              </a:extLst>
            </p:cNvPr>
            <p:cNvSpPr txBox="1"/>
            <p:nvPr/>
          </p:nvSpPr>
          <p:spPr>
            <a:xfrm>
              <a:off x="7879756" y="2921044"/>
              <a:ext cx="1941408" cy="774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</a:rPr>
                <a:t>Weak deformation effects </a:t>
              </a:r>
              <a:endParaRPr lang="zh-CN" altLang="en-US" sz="2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矩形 29">
            <a:extLst>
              <a:ext uri="{FF2B5EF4-FFF2-40B4-BE49-F238E27FC236}">
                <a16:creationId xmlns:a16="http://schemas.microsoft.com/office/drawing/2014/main" id="{8808B50B-02A9-9DB7-46E5-04979F01E79E}"/>
              </a:ext>
            </a:extLst>
          </p:cNvPr>
          <p:cNvSpPr/>
          <p:nvPr/>
        </p:nvSpPr>
        <p:spPr>
          <a:xfrm>
            <a:off x="12610773" y="6836990"/>
            <a:ext cx="46059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CN" sz="2000" dirty="0">
                <a:solidFill>
                  <a:srgbClr val="7030A0"/>
                </a:solidFill>
              </a:rPr>
              <a:t>Geng, Niu, WHL, CPC </a:t>
            </a:r>
            <a:r>
              <a:rPr lang="en-US" altLang="zh-CN" sz="2000" b="1" dirty="0">
                <a:solidFill>
                  <a:srgbClr val="7030A0"/>
                </a:solidFill>
              </a:rPr>
              <a:t>47</a:t>
            </a:r>
            <a:r>
              <a:rPr lang="en-US" altLang="zh-CN" sz="2000" dirty="0">
                <a:solidFill>
                  <a:srgbClr val="7030A0"/>
                </a:solidFill>
              </a:rPr>
              <a:t>, 044102 (2023) </a:t>
            </a:r>
            <a:endParaRPr lang="zh-CN" altLang="en-US" sz="2000" dirty="0">
              <a:solidFill>
                <a:srgbClr val="7030A0"/>
              </a:solidFill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A2CB2AB7-9EB3-E4F6-13A6-75C6F2F2EA11}"/>
              </a:ext>
            </a:extLst>
          </p:cNvPr>
          <p:cNvSpPr txBox="1"/>
          <p:nvPr/>
        </p:nvSpPr>
        <p:spPr>
          <a:xfrm>
            <a:off x="3326822" y="1992737"/>
            <a:ext cx="20088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0000FF"/>
                </a:solidFill>
              </a:rPr>
              <a:t>Even Parity</a:t>
            </a:r>
            <a:endParaRPr lang="zh-CN" altLang="en-US" sz="2800" b="1" dirty="0">
              <a:solidFill>
                <a:srgbClr val="0000FF"/>
              </a:solidFill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1C249EEF-80F4-6DF7-9E93-CA8587A8EFBB}"/>
              </a:ext>
            </a:extLst>
          </p:cNvPr>
          <p:cNvSpPr txBox="1"/>
          <p:nvPr/>
        </p:nvSpPr>
        <p:spPr>
          <a:xfrm>
            <a:off x="8441724" y="1976298"/>
            <a:ext cx="1911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0000FF"/>
                </a:solidFill>
              </a:rPr>
              <a:t>Odd Parity</a:t>
            </a:r>
            <a:endParaRPr lang="zh-CN" altLang="en-US" sz="2800" b="1" dirty="0">
              <a:solidFill>
                <a:srgbClr val="0000FF"/>
              </a:solidFill>
            </a:endParaRP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075C620D-BCFE-0E14-B6A2-DA9382C06057}"/>
              </a:ext>
            </a:extLst>
          </p:cNvPr>
          <p:cNvGrpSpPr>
            <a:grpSpLocks noChangeAspect="1"/>
          </p:cNvGrpSpPr>
          <p:nvPr/>
        </p:nvGrpSpPr>
        <p:grpSpPr>
          <a:xfrm>
            <a:off x="14679500" y="1977757"/>
            <a:ext cx="2159442" cy="4637259"/>
            <a:chOff x="9738943" y="1727652"/>
            <a:chExt cx="1513820" cy="3250842"/>
          </a:xfrm>
        </p:grpSpPr>
        <p:cxnSp>
          <p:nvCxnSpPr>
            <p:cNvPr id="34" name="直接连接符 33">
              <a:extLst>
                <a:ext uri="{FF2B5EF4-FFF2-40B4-BE49-F238E27FC236}">
                  <a16:creationId xmlns:a16="http://schemas.microsoft.com/office/drawing/2014/main" id="{2953DB10-AABD-6792-9EBB-DF50A2EDA47F}"/>
                </a:ext>
              </a:extLst>
            </p:cNvPr>
            <p:cNvCxnSpPr>
              <a:cxnSpLocks/>
            </p:cNvCxnSpPr>
            <p:nvPr/>
          </p:nvCxnSpPr>
          <p:spPr>
            <a:xfrm>
              <a:off x="9738943" y="4746461"/>
              <a:ext cx="810799" cy="0"/>
            </a:xfrm>
            <a:prstGeom prst="line">
              <a:avLst/>
            </a:prstGeom>
            <a:ln w="28575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2317979D-25BD-3E62-6976-66CF2155EF26}"/>
                </a:ext>
              </a:extLst>
            </p:cNvPr>
            <p:cNvCxnSpPr>
              <a:cxnSpLocks/>
            </p:cNvCxnSpPr>
            <p:nvPr/>
          </p:nvCxnSpPr>
          <p:spPr>
            <a:xfrm>
              <a:off x="9738943" y="4408628"/>
              <a:ext cx="810799" cy="0"/>
            </a:xfrm>
            <a:prstGeom prst="line">
              <a:avLst/>
            </a:prstGeom>
            <a:ln w="28575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B8880262-13D1-056E-95EF-B88721745496}"/>
                </a:ext>
              </a:extLst>
            </p:cNvPr>
            <p:cNvCxnSpPr>
              <a:cxnSpLocks/>
            </p:cNvCxnSpPr>
            <p:nvPr/>
          </p:nvCxnSpPr>
          <p:spPr>
            <a:xfrm>
              <a:off x="9738943" y="3462699"/>
              <a:ext cx="810799" cy="0"/>
            </a:xfrm>
            <a:prstGeom prst="line">
              <a:avLst/>
            </a:prstGeom>
            <a:ln w="28575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id="{E47226E8-B493-559F-BF81-1D8923BB9263}"/>
                </a:ext>
              </a:extLst>
            </p:cNvPr>
            <p:cNvCxnSpPr>
              <a:cxnSpLocks/>
            </p:cNvCxnSpPr>
            <p:nvPr/>
          </p:nvCxnSpPr>
          <p:spPr>
            <a:xfrm>
              <a:off x="9738943" y="3169911"/>
              <a:ext cx="810799" cy="0"/>
            </a:xfrm>
            <a:prstGeom prst="line">
              <a:avLst/>
            </a:prstGeom>
            <a:ln w="28575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11FC7CE9-847B-F26F-D572-0662412194EA}"/>
                </a:ext>
              </a:extLst>
            </p:cNvPr>
            <p:cNvCxnSpPr>
              <a:cxnSpLocks/>
            </p:cNvCxnSpPr>
            <p:nvPr/>
          </p:nvCxnSpPr>
          <p:spPr>
            <a:xfrm>
              <a:off x="9738943" y="2836583"/>
              <a:ext cx="810799" cy="0"/>
            </a:xfrm>
            <a:prstGeom prst="line">
              <a:avLst/>
            </a:prstGeom>
            <a:ln w="28575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>
              <a:extLst>
                <a:ext uri="{FF2B5EF4-FFF2-40B4-BE49-F238E27FC236}">
                  <a16:creationId xmlns:a16="http://schemas.microsoft.com/office/drawing/2014/main" id="{0620E9C0-5B52-97A3-851A-90770DB881C0}"/>
                </a:ext>
              </a:extLst>
            </p:cNvPr>
            <p:cNvCxnSpPr>
              <a:cxnSpLocks/>
            </p:cNvCxnSpPr>
            <p:nvPr/>
          </p:nvCxnSpPr>
          <p:spPr>
            <a:xfrm>
              <a:off x="9738943" y="1958218"/>
              <a:ext cx="810799" cy="0"/>
            </a:xfrm>
            <a:prstGeom prst="line">
              <a:avLst/>
            </a:prstGeom>
            <a:ln w="28575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F99266F1-DBC5-8AE7-AD43-16E43AFBD0F0}"/>
                </a:ext>
              </a:extLst>
            </p:cNvPr>
            <p:cNvSpPr/>
            <p:nvPr/>
          </p:nvSpPr>
          <p:spPr>
            <a:xfrm>
              <a:off x="10616252" y="2109223"/>
              <a:ext cx="576000" cy="432000"/>
            </a:xfrm>
            <a:prstGeom prst="ellipse">
              <a:avLst/>
            </a:pr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z="3200" dirty="0">
                  <a:solidFill>
                    <a:srgbClr val="0000FF"/>
                  </a:solidFill>
                </a:rPr>
                <a:t>20</a:t>
              </a:r>
              <a:endParaRPr lang="zh-CN" altLang="en-US" sz="3200" dirty="0">
                <a:solidFill>
                  <a:srgbClr val="0000FF"/>
                </a:solidFill>
              </a:endParaRPr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C6490BD0-47D5-4849-8393-CE51EC1532C0}"/>
                </a:ext>
              </a:extLst>
            </p:cNvPr>
            <p:cNvSpPr/>
            <p:nvPr/>
          </p:nvSpPr>
          <p:spPr>
            <a:xfrm>
              <a:off x="10616252" y="3761773"/>
              <a:ext cx="576000" cy="432000"/>
            </a:xfrm>
            <a:prstGeom prst="ellipse">
              <a:avLst/>
            </a:pr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z="3200" dirty="0">
                  <a:solidFill>
                    <a:srgbClr val="0000FF"/>
                  </a:solidFill>
                </a:rPr>
                <a:t>8</a:t>
              </a:r>
              <a:endParaRPr lang="zh-CN" altLang="en-US" sz="3200" dirty="0">
                <a:solidFill>
                  <a:srgbClr val="0000FF"/>
                </a:solidFill>
              </a:endParaRPr>
            </a:p>
          </p:txBody>
        </p:sp>
        <p:pic>
          <p:nvPicPr>
            <p:cNvPr id="42" name="图片 41" descr="\documentclass{article}&#10;\pagestyle{empty}&#10;\usepackage{amsmath, mathrsfs, CJK, cancel, xcolor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begin{document}&#10;&#10;\begin{CJK}{GBK}{hei}&#10;\begin{align*}&#10;1p_{3/2} &#10;\end{align*}&#10;\end{CJK}&#10;&#10;\end{document} " title="IguanaTex Bitmap Display">
              <a:extLst>
                <a:ext uri="{FF2B5EF4-FFF2-40B4-BE49-F238E27FC236}">
                  <a16:creationId xmlns:a16="http://schemas.microsoft.com/office/drawing/2014/main" id="{6F4A5DE9-E58A-5EBA-7F6C-ED0DD92F87C6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6252" y="4669384"/>
              <a:ext cx="631024" cy="309110"/>
            </a:xfrm>
            <a:prstGeom prst="rect">
              <a:avLst/>
            </a:prstGeom>
          </p:spPr>
        </p:pic>
        <p:pic>
          <p:nvPicPr>
            <p:cNvPr id="43" name="图片 42" descr="\documentclass{article}&#10;\pagestyle{empty}&#10;\usepackage{amsmath, mathrsfs, CJK, cancel, xcolor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begin{document}&#10;&#10;\begin{CJK}{GBK}{hei}&#10;\begin{align*}&#10;1p_{1/2} &#10;\end{align*}&#10;\end{CJK}&#10;&#10;\end{document} " title="IguanaTex Bitmap Display">
              <a:extLst>
                <a:ext uri="{FF2B5EF4-FFF2-40B4-BE49-F238E27FC236}">
                  <a16:creationId xmlns:a16="http://schemas.microsoft.com/office/drawing/2014/main" id="{29CABE7B-80E5-2701-09C5-6F98567CA454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6252" y="4299116"/>
              <a:ext cx="631024" cy="309110"/>
            </a:xfrm>
            <a:prstGeom prst="rect">
              <a:avLst/>
            </a:prstGeom>
          </p:spPr>
        </p:pic>
        <p:pic>
          <p:nvPicPr>
            <p:cNvPr id="44" name="图片 43" descr="\documentclass{article}&#10;\pagestyle{empty}&#10;\usepackage{amsmath, mathrsfs, CJK, cancel, xcolor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begin{document}&#10;&#10;\begin{CJK}{GBK}{hei}&#10;\begin{align*}&#10;1d_{5/2} &#10;\end{align*}&#10;\end{CJK}&#10;&#10;\end{document} " title="IguanaTex Bitmap Display">
              <a:extLst>
                <a:ext uri="{FF2B5EF4-FFF2-40B4-BE49-F238E27FC236}">
                  <a16:creationId xmlns:a16="http://schemas.microsoft.com/office/drawing/2014/main" id="{E97368AC-D75D-EC64-BB6B-252F967E20F3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6252" y="3338176"/>
              <a:ext cx="636511" cy="318255"/>
            </a:xfrm>
            <a:prstGeom prst="rect">
              <a:avLst/>
            </a:prstGeom>
          </p:spPr>
        </p:pic>
        <p:pic>
          <p:nvPicPr>
            <p:cNvPr id="45" name="图片 44" descr="\documentclass{article}&#10;\pagestyle{empty}&#10;\usepackage{amsmath, mathrsfs, CJK, cancel, xcolor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begin{document}&#10;&#10;\begin{CJK}{GBK}{hei}&#10;\begin{align*}&#10;2s_{1/2} &#10;\end{align*}&#10;\end{CJK}&#10;&#10;\end{document} " title="IguanaTex Bitmap Display">
              <a:extLst>
                <a:ext uri="{FF2B5EF4-FFF2-40B4-BE49-F238E27FC236}">
                  <a16:creationId xmlns:a16="http://schemas.microsoft.com/office/drawing/2014/main" id="{C1769467-0A02-B044-FD19-78A3A49F2D5D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6252" y="3010783"/>
              <a:ext cx="632853" cy="309110"/>
            </a:xfrm>
            <a:prstGeom prst="rect">
              <a:avLst/>
            </a:prstGeom>
          </p:spPr>
        </p:pic>
        <p:pic>
          <p:nvPicPr>
            <p:cNvPr id="46" name="图片 45" descr="\documentclass{article}&#10;\pagestyle{empty}&#10;\usepackage{amsmath, mathrsfs, CJK, cancel, xcolor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begin{document}&#10;&#10;\begin{CJK}{GBK}{hei}&#10;\begin{align*}&#10;1d_{3/2} &#10;\end{align*}&#10;\end{CJK}&#10;&#10;\end{document} " title="IguanaTex Bitmap Display">
              <a:extLst>
                <a:ext uri="{FF2B5EF4-FFF2-40B4-BE49-F238E27FC236}">
                  <a16:creationId xmlns:a16="http://schemas.microsoft.com/office/drawing/2014/main" id="{B4A437A2-3359-6B74-1288-36579225EBB8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6252" y="2656769"/>
              <a:ext cx="636511" cy="318255"/>
            </a:xfrm>
            <a:prstGeom prst="rect">
              <a:avLst/>
            </a:prstGeom>
          </p:spPr>
        </p:pic>
        <p:pic>
          <p:nvPicPr>
            <p:cNvPr id="47" name="图片 46" descr="\documentclass{article}&#10;\pagestyle{empty}&#10;\usepackage{amsmath, mathrsfs, CJK, cancel, xcolor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begin{document}&#10;&#10;\begin{CJK}{GBK}{hei}&#10;\begin{align*}&#10;1f_{7/2} &#10;\end{align*}&#10;\end{CJK}&#10;&#10;\end{document} " title="IguanaTex Bitmap Display">
              <a:extLst>
                <a:ext uri="{FF2B5EF4-FFF2-40B4-BE49-F238E27FC236}">
                  <a16:creationId xmlns:a16="http://schemas.microsoft.com/office/drawing/2014/main" id="{9FA10711-7DA7-350B-173F-3F14732AC067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6252" y="1727652"/>
              <a:ext cx="627366" cy="320084"/>
            </a:xfrm>
            <a:prstGeom prst="rect">
              <a:avLst/>
            </a:prstGeom>
          </p:spPr>
        </p:pic>
        <p:grpSp>
          <p:nvGrpSpPr>
            <p:cNvPr id="48" name="组合 47">
              <a:extLst>
                <a:ext uri="{FF2B5EF4-FFF2-40B4-BE49-F238E27FC236}">
                  <a16:creationId xmlns:a16="http://schemas.microsoft.com/office/drawing/2014/main" id="{EC0DCF8F-81FB-4B30-F77C-1A11BD38858A}"/>
                </a:ext>
              </a:extLst>
            </p:cNvPr>
            <p:cNvGrpSpPr/>
            <p:nvPr/>
          </p:nvGrpSpPr>
          <p:grpSpPr>
            <a:xfrm>
              <a:off x="10054342" y="1958218"/>
              <a:ext cx="180000" cy="2019555"/>
              <a:chOff x="10436234" y="2166632"/>
              <a:chExt cx="180000" cy="2019555"/>
            </a:xfrm>
          </p:grpSpPr>
          <p:cxnSp>
            <p:nvCxnSpPr>
              <p:cNvPr id="49" name="直接箭头连接符 48">
                <a:extLst>
                  <a:ext uri="{FF2B5EF4-FFF2-40B4-BE49-F238E27FC236}">
                    <a16:creationId xmlns:a16="http://schemas.microsoft.com/office/drawing/2014/main" id="{E5EEF6E9-DA03-3CD3-D5A2-937A59FEFD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26234" y="2166632"/>
                <a:ext cx="0" cy="2019555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0" name="组合 49">
                <a:extLst>
                  <a:ext uri="{FF2B5EF4-FFF2-40B4-BE49-F238E27FC236}">
                    <a16:creationId xmlns:a16="http://schemas.microsoft.com/office/drawing/2014/main" id="{68BAD3FD-A78F-1CB9-328B-0335561ACAAF}"/>
                  </a:ext>
                </a:extLst>
              </p:cNvPr>
              <p:cNvGrpSpPr/>
              <p:nvPr/>
            </p:nvGrpSpPr>
            <p:grpSpPr>
              <a:xfrm>
                <a:off x="10436234" y="3086409"/>
                <a:ext cx="180000" cy="180000"/>
                <a:chOff x="9510510" y="5846988"/>
                <a:chExt cx="180000" cy="180000"/>
              </a:xfrm>
            </p:grpSpPr>
            <p:cxnSp>
              <p:nvCxnSpPr>
                <p:cNvPr id="51" name="直接连接符 50">
                  <a:extLst>
                    <a:ext uri="{FF2B5EF4-FFF2-40B4-BE49-F238E27FC236}">
                      <a16:creationId xmlns:a16="http://schemas.microsoft.com/office/drawing/2014/main" id="{A57509FA-463B-7E4A-83C6-44E937921C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510510" y="5846988"/>
                  <a:ext cx="180000" cy="180000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接连接符 51">
                  <a:extLst>
                    <a:ext uri="{FF2B5EF4-FFF2-40B4-BE49-F238E27FC236}">
                      <a16:creationId xmlns:a16="http://schemas.microsoft.com/office/drawing/2014/main" id="{6BA8FBB1-E9DE-F2BB-8ED2-691C5CC98E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510510" y="5846988"/>
                  <a:ext cx="180000" cy="180000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D95D434B-753A-265E-D482-7858FBE0F90F}"/>
              </a:ext>
            </a:extLst>
          </p:cNvPr>
          <p:cNvGrpSpPr/>
          <p:nvPr/>
        </p:nvGrpSpPr>
        <p:grpSpPr>
          <a:xfrm>
            <a:off x="858542" y="8142537"/>
            <a:ext cx="6166186" cy="1284938"/>
            <a:chOff x="6388025" y="5785441"/>
            <a:chExt cx="6166186" cy="1284938"/>
          </a:xfrm>
        </p:grpSpPr>
        <p:pic>
          <p:nvPicPr>
            <p:cNvPr id="56" name="图片 55" descr="\documentclass{article}&#10;\pagestyle{empty}&#10;\usepackage{amsmath, mathrsfs, CJK, cancel, xcolor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begin{document}&#10;&#10;\begin{CJK}{GBK}{hei}&#10;\begin{align*}&#10;E(1/2^-) - E(1/2^+) = 0.44\text{ MeV} &#10;\end{align*}&#10;\end{CJK}&#10;&#10;\end{document} " title="IguanaTex Bitmap Display">
              <a:extLst>
                <a:ext uri="{FF2B5EF4-FFF2-40B4-BE49-F238E27FC236}">
                  <a16:creationId xmlns:a16="http://schemas.microsoft.com/office/drawing/2014/main" id="{B880E06F-9F80-0868-6CE1-33FA1CEF76BC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0781" y="5785441"/>
              <a:ext cx="6063430" cy="468000"/>
            </a:xfrm>
            <a:prstGeom prst="rect">
              <a:avLst/>
            </a:prstGeom>
          </p:spPr>
        </p:pic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9D9D7590-B0DD-CB0A-744E-18ECADABCCFD}"/>
                </a:ext>
              </a:extLst>
            </p:cNvPr>
            <p:cNvSpPr txBox="1"/>
            <p:nvPr/>
          </p:nvSpPr>
          <p:spPr>
            <a:xfrm>
              <a:off x="6388025" y="6485604"/>
              <a:ext cx="606768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solidFill>
                    <a:srgbClr val="0000FF"/>
                  </a:solidFill>
                </a:rPr>
                <a:t>Experimental Ref. value: 0.32 MeV</a:t>
              </a:r>
              <a:endParaRPr lang="zh-CN" altLang="en-US" sz="32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EE139E6D-C81B-7ECA-A64F-29E2F1AD92B2}"/>
              </a:ext>
            </a:extLst>
          </p:cNvPr>
          <p:cNvGrpSpPr/>
          <p:nvPr/>
        </p:nvGrpSpPr>
        <p:grpSpPr>
          <a:xfrm>
            <a:off x="7702904" y="7484356"/>
            <a:ext cx="10138867" cy="2411113"/>
            <a:chOff x="7702904" y="7484356"/>
            <a:chExt cx="10138867" cy="2411113"/>
          </a:xfrm>
        </p:grpSpPr>
        <p:grpSp>
          <p:nvGrpSpPr>
            <p:cNvPr id="58" name="组合 57">
              <a:extLst>
                <a:ext uri="{FF2B5EF4-FFF2-40B4-BE49-F238E27FC236}">
                  <a16:creationId xmlns:a16="http://schemas.microsoft.com/office/drawing/2014/main" id="{A71E3576-D101-911C-E57C-C9FF6B9C59FF}"/>
                </a:ext>
              </a:extLst>
            </p:cNvPr>
            <p:cNvGrpSpPr/>
            <p:nvPr/>
          </p:nvGrpSpPr>
          <p:grpSpPr>
            <a:xfrm>
              <a:off x="7702904" y="7987254"/>
              <a:ext cx="10138867" cy="1908215"/>
              <a:chOff x="1170430" y="8009352"/>
              <a:chExt cx="10138867" cy="190821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3" name="文本框 52">
                    <a:extLst>
                      <a:ext uri="{FF2B5EF4-FFF2-40B4-BE49-F238E27FC236}">
                        <a16:creationId xmlns:a16="http://schemas.microsoft.com/office/drawing/2014/main" id="{4C7C62DD-B568-6BCE-C346-3B1A55ECD895}"/>
                      </a:ext>
                    </a:extLst>
                  </p:cNvPr>
                  <p:cNvSpPr txBox="1"/>
                  <p:nvPr/>
                </p:nvSpPr>
                <p:spPr>
                  <a:xfrm>
                    <a:off x="1170430" y="8009352"/>
                    <a:ext cx="10138867" cy="120032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 sz="3600" b="1" dirty="0">
                        <a:solidFill>
                          <a:srgbClr val="C00000"/>
                        </a:solidFill>
                      </a:rPr>
                      <a:t>Even-Parity GS: </a:t>
                    </a:r>
                    <a14:m>
                      <m:oMath xmlns:m="http://schemas.openxmlformats.org/officeDocument/2006/math">
                        <m:r>
                          <a:rPr lang="en-US" altLang="zh-CN" sz="36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oMath>
                    </a14:m>
                    <a:r>
                      <a:rPr lang="en-US" altLang="zh-CN" sz="3600" b="1" dirty="0">
                        <a:solidFill>
                          <a:srgbClr val="0000FF"/>
                        </a:solidFill>
                      </a:rPr>
                      <a:t>-PV &amp; </a:t>
                    </a:r>
                    <a14:m>
                      <m:oMath xmlns:m="http://schemas.openxmlformats.org/officeDocument/2006/math">
                        <m:r>
                          <a:rPr lang="en-US" altLang="zh-CN" sz="36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𝝆</m:t>
                        </m:r>
                      </m:oMath>
                    </a14:m>
                    <a:r>
                      <a:rPr lang="en-US" altLang="zh-CN" sz="3600" b="1" dirty="0">
                        <a:solidFill>
                          <a:srgbClr val="0000FF"/>
                        </a:solidFill>
                      </a:rPr>
                      <a:t>-T couplings </a:t>
                    </a:r>
                    <a:r>
                      <a:rPr lang="en-US" altLang="zh-CN" sz="3600" dirty="0">
                        <a:solidFill>
                          <a:schemeClr val="tx1"/>
                        </a:solidFill>
                      </a:rPr>
                      <a:t>play a key role by enhancing the deformation effects</a:t>
                    </a:r>
                    <a:endParaRPr lang="zh-CN" altLang="en-US" sz="3600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3" name="文本框 52">
                    <a:extLst>
                      <a:ext uri="{FF2B5EF4-FFF2-40B4-BE49-F238E27FC236}">
                        <a16:creationId xmlns:a16="http://schemas.microsoft.com/office/drawing/2014/main" id="{4C7C62DD-B568-6BCE-C346-3B1A55ECD89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70430" y="8009352"/>
                    <a:ext cx="10138867" cy="1200329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661" t="-8122" r="-1864" b="-17766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4" name="文本框 53">
                <a:extLst>
                  <a:ext uri="{FF2B5EF4-FFF2-40B4-BE49-F238E27FC236}">
                    <a16:creationId xmlns:a16="http://schemas.microsoft.com/office/drawing/2014/main" id="{C38D1906-69DF-DD41-42C9-9E3456EDEE8B}"/>
                  </a:ext>
                </a:extLst>
              </p:cNvPr>
              <p:cNvSpPr txBox="1"/>
              <p:nvPr/>
            </p:nvSpPr>
            <p:spPr>
              <a:xfrm>
                <a:off x="2018202" y="9209681"/>
                <a:ext cx="844332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000" b="1" dirty="0">
                    <a:solidFill>
                      <a:srgbClr val="0000FF"/>
                    </a:solidFill>
                  </a:rPr>
                  <a:t>Effects of Fock terms</a:t>
                </a:r>
                <a:endParaRPr lang="zh-CN" altLang="en-US" sz="4000" b="1" dirty="0">
                  <a:solidFill>
                    <a:srgbClr val="0000FF"/>
                  </a:solidFill>
                </a:endParaRPr>
              </a:p>
            </p:txBody>
          </p:sp>
        </p:grpSp>
        <p:pic>
          <p:nvPicPr>
            <p:cNvPr id="64" name="图片 63" descr="\documentclass{article}&#10;\pagestyle{empty}&#10;\usepackage[dvipsnames, svgnames, x11names]{xcolor}&#10;\usepackage{amsmath, mathrsfs, CJK, cancel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newcommand{\lrlc}[1]{\left|#1\right&gt;}\newcommand{\lrcl}[1]{\left&lt;#1\right|}&#10;\begin{document}&#10;&#10;\begin{CJK}{GBK}{hei}\color{blue}&#10;\begin{align*}&#10; \pi\text{-PV}\,\&amp;\,\rho\text{-T}\, \propto\, Y_{20}&#10;\end{align*}&#10;\end{CJK}&#10;&#10;\end{document} " title="IguanaTex Bitmap Display">
              <a:extLst>
                <a:ext uri="{FF2B5EF4-FFF2-40B4-BE49-F238E27FC236}">
                  <a16:creationId xmlns:a16="http://schemas.microsoft.com/office/drawing/2014/main" id="{C7AE00F5-70E7-9EF9-1B79-64E5F97B8601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21736" y="7484356"/>
              <a:ext cx="3659939" cy="422512"/>
            </a:xfrm>
            <a:prstGeom prst="rect">
              <a:avLst/>
            </a:prstGeom>
          </p:spPr>
        </p:pic>
      </p:grpSp>
      <p:sp>
        <p:nvSpPr>
          <p:cNvPr id="66" name="文本框 65">
            <a:extLst>
              <a:ext uri="{FF2B5EF4-FFF2-40B4-BE49-F238E27FC236}">
                <a16:creationId xmlns:a16="http://schemas.microsoft.com/office/drawing/2014/main" id="{5F81C3CB-4135-ADB1-715B-CC1DAD127682}"/>
              </a:ext>
            </a:extLst>
          </p:cNvPr>
          <p:cNvSpPr txBox="1"/>
          <p:nvPr/>
        </p:nvSpPr>
        <p:spPr>
          <a:xfrm>
            <a:off x="978624" y="247142"/>
            <a:ext cx="965961" cy="688256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l"/>
            <a:r>
              <a:rPr lang="en-US" altLang="zh-CN" sz="4000" b="1" baseline="30000" dirty="0">
                <a:solidFill>
                  <a:srgbClr val="FFFF00"/>
                </a:solidFill>
              </a:rPr>
              <a:t>11</a:t>
            </a:r>
            <a:r>
              <a:rPr lang="en-US" altLang="zh-CN" sz="4000" b="1" dirty="0">
                <a:solidFill>
                  <a:srgbClr val="FFFF00"/>
                </a:solidFill>
              </a:rPr>
              <a:t>Be</a:t>
            </a:r>
            <a:endParaRPr lang="zh-CN" altLang="en-US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8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9EC0CA-F292-C3AF-38D7-162BA0B75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Even-parity GS of </a:t>
            </a:r>
            <a:r>
              <a:rPr lang="en-US" altLang="zh-CN" baseline="30000" dirty="0"/>
              <a:t>11</a:t>
            </a:r>
            <a:r>
              <a:rPr lang="en-US" altLang="zh-CN" dirty="0"/>
              <a:t>Be: deformation effects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BE81376-7EF7-0F5D-5B10-D8EEA0F1D34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04000" y="1278669"/>
                <a:ext cx="17280000" cy="708527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altLang="zh-CN" sz="36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en-US" altLang="zh-CN" sz="3600" b="1" dirty="0">
                    <a:solidFill>
                      <a:srgbClr val="C00000"/>
                    </a:solidFill>
                  </a:rPr>
                  <a:t>-PV &amp; </a:t>
                </a:r>
                <a14:m>
                  <m:oMath xmlns:m="http://schemas.openxmlformats.org/officeDocument/2006/math">
                    <m:r>
                      <a:rPr lang="en-US" altLang="zh-CN" sz="36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𝝆</m:t>
                    </m:r>
                  </m:oMath>
                </a14:m>
                <a:r>
                  <a:rPr lang="en-US" altLang="zh-CN" sz="3600" b="1" dirty="0">
                    <a:solidFill>
                      <a:srgbClr val="C00000"/>
                    </a:solidFill>
                  </a:rPr>
                  <a:t>-T: </a:t>
                </a:r>
                <a:r>
                  <a:rPr lang="en-US" altLang="zh-CN" sz="3600" b="1" dirty="0">
                    <a:solidFill>
                      <a:srgbClr val="0000FF"/>
                    </a:solidFill>
                  </a:rPr>
                  <a:t>enhance the couplings of even-parity</a:t>
                </a:r>
                <a:r>
                  <a:rPr lang="zh-CN" altLang="en-US" sz="3600" b="1" dirty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altLang="zh-CN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altLang="zh-CN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b>
                        <m:r>
                          <a:rPr lang="en-US" altLang="zh-CN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  <m:sup>
                        <m:r>
                          <a:rPr lang="en-US" altLang="zh-CN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 sz="3600" b="1" dirty="0">
                    <a:solidFill>
                      <a:srgbClr val="0000FF"/>
                    </a:solidFill>
                  </a:rPr>
                  <a:t> state with the core</a:t>
                </a:r>
                <a:endParaRPr lang="zh-CN" altLang="en-US" sz="3600" b="1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BE81376-7EF7-0F5D-5B10-D8EEA0F1D34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4000" y="1278669"/>
                <a:ext cx="17280000" cy="708527"/>
              </a:xfrm>
              <a:blipFill>
                <a:blip r:embed="rId6"/>
                <a:stretch>
                  <a:fillRect t="-6034" b="-3103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DC07A6B-F347-8C91-08FE-D6FEB583E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454CB-1693-46F7-B262-C651FB04EB58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450612B-1ED5-D268-CEFD-CD5B7F02BF6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043" r="48832"/>
          <a:stretch/>
        </p:blipFill>
        <p:spPr>
          <a:xfrm>
            <a:off x="983405" y="2088577"/>
            <a:ext cx="4478148" cy="5400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E5CFD39-DF21-AF12-98FE-8CD34502B7D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795" t="2294" b="2689"/>
          <a:stretch/>
        </p:blipFill>
        <p:spPr>
          <a:xfrm>
            <a:off x="5820622" y="2088577"/>
            <a:ext cx="5471215" cy="5400000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9C7FD6A3-25CD-B13C-D7A5-724F3E6CA4AE}"/>
              </a:ext>
            </a:extLst>
          </p:cNvPr>
          <p:cNvGrpSpPr>
            <a:grpSpLocks noChangeAspect="1"/>
          </p:cNvGrpSpPr>
          <p:nvPr/>
        </p:nvGrpSpPr>
        <p:grpSpPr>
          <a:xfrm>
            <a:off x="11823516" y="2088577"/>
            <a:ext cx="5576835" cy="5400000"/>
            <a:chOff x="8540289" y="2331273"/>
            <a:chExt cx="4089679" cy="3960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7081543-08A2-5150-FB7D-3FDF752713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1964" t="6043"/>
            <a:stretch/>
          </p:blipFill>
          <p:spPr>
            <a:xfrm>
              <a:off x="8540289" y="2331273"/>
              <a:ext cx="3082965" cy="3960000"/>
            </a:xfrm>
            <a:prstGeom prst="rect">
              <a:avLst/>
            </a:prstGeom>
          </p:spPr>
        </p:pic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E2E8DBD8-85DC-66BE-7501-91AA8FE885AB}"/>
                </a:ext>
              </a:extLst>
            </p:cNvPr>
            <p:cNvGrpSpPr/>
            <p:nvPr/>
          </p:nvGrpSpPr>
          <p:grpSpPr>
            <a:xfrm>
              <a:off x="11430556" y="2489048"/>
              <a:ext cx="1180290" cy="1995853"/>
              <a:chOff x="10669720" y="1183759"/>
              <a:chExt cx="1180290" cy="1995853"/>
            </a:xfrm>
          </p:grpSpPr>
          <p:pic>
            <p:nvPicPr>
              <p:cNvPr id="8" name="图片 7" descr="\documentclass{article}&#10;\pagestyle{empty}&#10;\usepackage{amsmath, mathrsfs, CJK, cancel, amssymb, latexsym, graphicx, accents}&#10;\usepackage[svgnames,table]{xcolor}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newcommand{\tdot}{\vcenter{\baselineskip=1mm\vbox{\hbox{\vsize 1mm\scalebox{0.5}{~$\bullet$~}}}\vskip -1mm \vbox{\hbox{\vsize 2mm\scalebox{0.5}{~$\bullet$~}}} } }&#10;\renewcommand{\dot}[1]{\accentset{\scalebox{0.4}{$\bullet$}}{#1}}&#10;\renewcommand{\ddot}[1]{\accentset{\scalebox{0.4}{$\bullet\bullet$}}{#1}}&#10;\renewcommand{\cdots}{\vcenter{\hbox{\scalebox{0.5}{~$\bullet$~$\bullet$~$\bullet$~}}}}&#10;\definecolor{darkgreen}{rgb}{0, 0.392, 0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1pt, blue](0em, 0em) -- (#1, 0em); \draw ($(0em, 0em) +0.5*(#1,1.4em)$) node {#2} ($(0em, 0em) +0.5*(#1,-1.4em)$) node{ #3};}}~~}&#10;&#10;\newcommand{\CTO}[3]{&#10;\begin{tikzpicture}[scale=#1]&#10;\draw[fill = #3, draw = none, drop shadow = {shadow scale = 1.0, opacity = 0.25, shadow xshift = 0.1, shadow yshift=-0.1}] (0, 0) -- ++(0, 0.2) -- ++(#2, 0) -- ++(0, 0.3) -- ++(0.8,-0.5) -- ++(-0.8, -0.5) -- ++(0, 0.3) -- ++(-#2,0) -- ++(0, 0.2) -- cycle;&#10;\end{tikzpicture}}&#10;&#10;\begin{document}\color{red}&#10;&#10;\begin{CJK}{GBK}{hei}&#10;\begin{align*}&#10;E_{c,i}^{\kappa\kappa'} &lt;&amp;0&#10;\end{align*}&#10;\end{CJK}&#10;&#10;\end{document} " title="IguanaTex Bitmap Display">
                <a:extLst>
                  <a:ext uri="{FF2B5EF4-FFF2-40B4-BE49-F238E27FC236}">
                    <a16:creationId xmlns:a16="http://schemas.microsoft.com/office/drawing/2014/main" id="{DC257CD9-DC97-388C-5772-B43541A5353A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78183" y="1183759"/>
                <a:ext cx="1071827" cy="417025"/>
              </a:xfrm>
              <a:prstGeom prst="rect">
                <a:avLst/>
              </a:prstGeom>
            </p:spPr>
          </p:pic>
          <p:grpSp>
            <p:nvGrpSpPr>
              <p:cNvPr id="9" name="组合 8">
                <a:extLst>
                  <a:ext uri="{FF2B5EF4-FFF2-40B4-BE49-F238E27FC236}">
                    <a16:creationId xmlns:a16="http://schemas.microsoft.com/office/drawing/2014/main" id="{761527AD-0224-93F5-169A-0D652B878EEF}"/>
                  </a:ext>
                </a:extLst>
              </p:cNvPr>
              <p:cNvGrpSpPr/>
              <p:nvPr/>
            </p:nvGrpSpPr>
            <p:grpSpPr>
              <a:xfrm>
                <a:off x="10669720" y="2153207"/>
                <a:ext cx="1180290" cy="1026405"/>
                <a:chOff x="10669720" y="2153207"/>
                <a:chExt cx="1180290" cy="1026405"/>
              </a:xfrm>
            </p:grpSpPr>
            <p:pic>
              <p:nvPicPr>
                <p:cNvPr id="10" name="图片 9" descr="\documentclass{article}&#10;\pagestyle{empty}&#10;\usepackage{amsmath, mathrsfs, CJK, cancel, amssymb, latexsym, graphicx, accents}&#10;\usepackage[svgnames,table]{xcolor}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newcommand{\tdot}{\vcenter{\baselineskip=1mm\vbox{\hbox{\vsize 1mm\scalebox{0.5}{~$\bullet$~}}}\vskip -1mm \vbox{\hbox{\vsize 2mm\scalebox{0.5}{~$\bullet$~}}} } }&#10;\renewcommand{\dot}[1]{\accentset{\scalebox{0.4}{$\bullet$}}{#1}}&#10;\renewcommand{\ddot}[1]{\accentset{\scalebox{0.4}{$\bullet\bullet$}}{#1}}&#10;\renewcommand{\cdots}{\vcenter{\hbox{\scalebox{0.5}{~$\bullet$~$\bullet$~$\bullet$~}}}}&#10;\definecolor{darkgreen}{rgb}{0, 0.392, 0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1pt, blue](0em, 0em) -- (#1, 0em); \draw ($(0em, 0em) +0.5*(#1,1.4em)$) node {#2} ($(0em, 0em) +0.5*(#1,-1.4em)$) node{ #3};}}~~}&#10;&#10;\newcommand{\CTO}[3]{&#10;\begin{tikzpicture}[scale=#1]&#10;\draw[fill = #3, draw = none, drop shadow = {shadow scale = 1.0, opacity = 0.25, shadow xshift = 0.1, shadow yshift=-0.1}] (0, 0) -- ++(0, 0.2) -- ++(#2, 0) -- ++(0, 0.3) -- ++(0.8,-0.5) -- ++(-0.8, -0.5) -- ++(0, 0.3) -- ++(-#2,0) -- ++(0, 0.2) -- cycle;&#10;\end{tikzpicture}}&#10;&#10;\begin{document}\color{blue}&#10;&#10;\begin{CJK}{GBK}{hei}&#10;\begin{align*}&#10;E_{c,i}^{\kappa\kappa'} &gt;&amp;0&#10;\end{align*}&#10;\end{CJK}&#10;&#10;\end{document} " title="IguanaTex Bitmap Display">
                  <a:extLst>
                    <a:ext uri="{FF2B5EF4-FFF2-40B4-BE49-F238E27FC236}">
                      <a16:creationId xmlns:a16="http://schemas.microsoft.com/office/drawing/2014/main" id="{D74DAE09-5C7A-F133-3FBA-AEDD88CCC9D3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78183" y="2506313"/>
                  <a:ext cx="1071827" cy="417025"/>
                </a:xfrm>
                <a:prstGeom prst="rect">
                  <a:avLst/>
                </a:prstGeom>
              </p:spPr>
            </p:pic>
            <p:pic>
              <p:nvPicPr>
                <p:cNvPr id="11" name="图片 10" descr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package{expl3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calligraphy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\color{blue}&#10;&#10;\begin{tikzpicture}[x=1cm,y=1cm,line width=1pt]&#10;\coordinate (O) at (0,0);&#10;\draw[pen colour={blue},decorate, decoration={calligraphic brace, amplitude=3pt}] (O) -- +(90:-1);&#10;\end{tikzpicture}&#10;&#10;\end{CJK}&#10;&#10;\end{document} " title="IguanaTex Bitmap Display">
                  <a:extLst>
                    <a:ext uri="{FF2B5EF4-FFF2-40B4-BE49-F238E27FC236}">
                      <a16:creationId xmlns:a16="http://schemas.microsoft.com/office/drawing/2014/main" id="{C1BF227A-E6ED-4E2C-3208-A44EA8F1E3D2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69720" y="2153207"/>
                  <a:ext cx="123766" cy="1026405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48AB9FD5-21EB-5843-63EA-4E0C8FF82F8F}"/>
                </a:ext>
              </a:extLst>
            </p:cNvPr>
            <p:cNvGrpSpPr/>
            <p:nvPr/>
          </p:nvGrpSpPr>
          <p:grpSpPr>
            <a:xfrm>
              <a:off x="9814604" y="2781830"/>
              <a:ext cx="400076" cy="581487"/>
              <a:chOff x="4945427" y="1519026"/>
              <a:chExt cx="400076" cy="581487"/>
            </a:xfrm>
          </p:grpSpPr>
          <p:cxnSp>
            <p:nvCxnSpPr>
              <p:cNvPr id="13" name="直接箭头连接符 12">
                <a:extLst>
                  <a:ext uri="{FF2B5EF4-FFF2-40B4-BE49-F238E27FC236}">
                    <a16:creationId xmlns:a16="http://schemas.microsoft.com/office/drawing/2014/main" id="{4F51BA7A-44E9-C1D5-2224-A1B70CC52F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5427" y="1519026"/>
                <a:ext cx="398964" cy="490489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prstDash val="sysDot"/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箭头连接符 13">
                <a:extLst>
                  <a:ext uri="{FF2B5EF4-FFF2-40B4-BE49-F238E27FC236}">
                    <a16:creationId xmlns:a16="http://schemas.microsoft.com/office/drawing/2014/main" id="{50FBBCAC-D2E3-D2A0-88F5-913FB5D8C5C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49503" y="1740513"/>
                <a:ext cx="396000" cy="360000"/>
              </a:xfrm>
              <a:prstGeom prst="straightConnector1">
                <a:avLst/>
              </a:prstGeom>
              <a:ln w="28575">
                <a:solidFill>
                  <a:srgbClr val="0000FF"/>
                </a:solidFill>
                <a:prstDash val="sysDot"/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5" name="图片 14" descr="\documentclass{article}&#10;\pagestyle{empty}&#10;\usepackage{amsmath, mathrsfs, CJK, cancel, amssymb, latexsym, graphicx, accents}&#10;\usepackage[svgnames,table]{xcolor}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newcommand{\tdot}{\vcenter{\baselineskip=1mm\vbox{\hbox{\vsize 1mm\scalebox{0.5}{~$\bullet$~}}}\vskip -1mm \vbox{\hbox{\vsize 2mm\scalebox{0.5}{~$\bullet$~}}} } }&#10;\renewcommand{\dot}[1]{\accentset{\scalebox{0.4}{$\bullet$}}{#1}}&#10;\renewcommand{\ddot}[1]{\accentset{\scalebox{0.4}{$\bullet\bullet$}}{#1}}&#10;\renewcommand{\cdots}{\vcenter{\hbox{\scalebox{0.5}{~$\bullet$~$\bullet$~$\bullet$~}}}}&#10;\definecolor{darkgreen}{rgb}{0, 0.392, 0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1pt, blue](0em, 0em) -- (#1, 0em); \draw ($(0em, 0em) +0.5*(#1,1.4em)$) node {#2} ($(0em, 0em) +0.5*(#1,-1.4em)$) node{ #3};}}~~}&#10;&#10;\newcommand{\CTO}[3]{&#10;\begin{tikzpicture}[scale=#1]&#10;\draw[fill = #3, draw = none, drop shadow = {shadow scale = 1.0, opacity = 0.25, shadow xshift = 0.1, shadow yshift=-0.1}] (0, 0) -- ++(0, 0.2) -- ++(#2, 0) -- ++(0, 0.3) -- ++(0.8,-0.5) -- ++(-0.8, -0.5) -- ++(0, 0.3) -- ++(-#2,0) -- ++(0, 0.2) -- cycle;&#10;\end{tikzpicture}}&#10;&#10;\begin{document}\color{blue}&#10;&#10;\begin{CJK}{GBK}{hei}&#10;\begin{align*}&#10;E_{d,i}^\kappa&#10;\end{align*}&#10;\end{CJK}&#10;&#10;\end{document} " title="IguanaTex Bitmap Display">
              <a:extLst>
                <a:ext uri="{FF2B5EF4-FFF2-40B4-BE49-F238E27FC236}">
                  <a16:creationId xmlns:a16="http://schemas.microsoft.com/office/drawing/2014/main" id="{7F7495DD-4DAC-6E65-A6A1-01FD019E3B4A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07739" y="5697303"/>
              <a:ext cx="484700" cy="334717"/>
            </a:xfrm>
            <a:prstGeom prst="rect">
              <a:avLst/>
            </a:prstGeom>
          </p:spPr>
        </p:pic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C2089405-2832-CA01-3A45-2D9B75DB2F92}"/>
                </a:ext>
              </a:extLst>
            </p:cNvPr>
            <p:cNvGrpSpPr/>
            <p:nvPr/>
          </p:nvGrpSpPr>
          <p:grpSpPr>
            <a:xfrm>
              <a:off x="11075829" y="4384383"/>
              <a:ext cx="1554139" cy="1202830"/>
              <a:chOff x="10314993" y="3079094"/>
              <a:chExt cx="1554139" cy="1202830"/>
            </a:xfrm>
          </p:grpSpPr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9C5B3FEB-A229-4C9E-52EE-416C4BE3BC54}"/>
                  </a:ext>
                </a:extLst>
              </p:cNvPr>
              <p:cNvSpPr txBox="1"/>
              <p:nvPr/>
            </p:nvSpPr>
            <p:spPr>
              <a:xfrm>
                <a:off x="10314993" y="3491964"/>
                <a:ext cx="1554139" cy="78996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b="1" dirty="0">
                    <a:solidFill>
                      <a:srgbClr val="0000FF"/>
                    </a:solidFill>
                  </a:rPr>
                  <a:t>orbital</a:t>
                </a:r>
                <a:r>
                  <a:rPr lang="zh-CN" altLang="en-US" sz="3200" b="1" dirty="0">
                    <a:solidFill>
                      <a:srgbClr val="0000FF"/>
                    </a:solidFill>
                  </a:rPr>
                  <a:t> </a:t>
                </a:r>
                <a:endParaRPr lang="en-US" altLang="zh-CN" sz="3200" b="1" dirty="0">
                  <a:solidFill>
                    <a:srgbClr val="0000FF"/>
                  </a:solidFill>
                </a:endParaRPr>
              </a:p>
              <a:p>
                <a:pPr algn="ctr"/>
                <a:r>
                  <a:rPr lang="en-US" altLang="zh-CN" sz="3200" b="1" dirty="0">
                    <a:solidFill>
                      <a:srgbClr val="0000FF"/>
                    </a:solidFill>
                  </a:rPr>
                  <a:t>inversion</a:t>
                </a:r>
                <a:endParaRPr lang="zh-CN" altLang="en-US" sz="32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19" name="箭头: 虚尾 18">
                <a:extLst>
                  <a:ext uri="{FF2B5EF4-FFF2-40B4-BE49-F238E27FC236}">
                    <a16:creationId xmlns:a16="http://schemas.microsoft.com/office/drawing/2014/main" id="{7D2A5C58-77A9-16D5-020D-A92B36ACBE8C}"/>
                  </a:ext>
                </a:extLst>
              </p:cNvPr>
              <p:cNvSpPr/>
              <p:nvPr/>
            </p:nvSpPr>
            <p:spPr>
              <a:xfrm rot="5400000">
                <a:off x="11001950" y="3058573"/>
                <a:ext cx="377559" cy="418601"/>
              </a:xfrm>
              <a:prstGeom prst="stripedRightArrow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0" name="箭头: 虚尾 19">
              <a:extLst>
                <a:ext uri="{FF2B5EF4-FFF2-40B4-BE49-F238E27FC236}">
                  <a16:creationId xmlns:a16="http://schemas.microsoft.com/office/drawing/2014/main" id="{B5F35C83-9C6D-58CD-87A0-B4EE401E2BB7}"/>
                </a:ext>
              </a:extLst>
            </p:cNvPr>
            <p:cNvSpPr/>
            <p:nvPr/>
          </p:nvSpPr>
          <p:spPr>
            <a:xfrm>
              <a:off x="9696804" y="3834767"/>
              <a:ext cx="1567543" cy="334717"/>
            </a:xfrm>
            <a:prstGeom prst="stripedRightArrow">
              <a:avLst/>
            </a:prstGeom>
            <a:solidFill>
              <a:srgbClr val="00B05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箭头: 虚尾 21">
            <a:extLst>
              <a:ext uri="{FF2B5EF4-FFF2-40B4-BE49-F238E27FC236}">
                <a16:creationId xmlns:a16="http://schemas.microsoft.com/office/drawing/2014/main" id="{6820ACF2-13D4-6B02-ED45-D7BC8FAD5F5D}"/>
              </a:ext>
            </a:extLst>
          </p:cNvPr>
          <p:cNvSpPr/>
          <p:nvPr/>
        </p:nvSpPr>
        <p:spPr>
          <a:xfrm rot="5400000">
            <a:off x="7365226" y="5163277"/>
            <a:ext cx="648000" cy="576000"/>
          </a:xfrm>
          <a:prstGeom prst="stripedRightArrow">
            <a:avLst/>
          </a:prstGeom>
          <a:gradFill flip="none" rotWithShape="1">
            <a:gsLst>
              <a:gs pos="0">
                <a:srgbClr val="FF0000"/>
              </a:gs>
              <a:gs pos="59000">
                <a:srgbClr val="0000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CA39037B-FF7F-12FD-4B9C-0238FBA9F098}"/>
              </a:ext>
            </a:extLst>
          </p:cNvPr>
          <p:cNvSpPr txBox="1"/>
          <p:nvPr/>
        </p:nvSpPr>
        <p:spPr>
          <a:xfrm>
            <a:off x="978624" y="247142"/>
            <a:ext cx="965961" cy="688256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l"/>
            <a:r>
              <a:rPr lang="en-US" altLang="zh-CN" sz="4000" b="1" baseline="30000" dirty="0">
                <a:solidFill>
                  <a:srgbClr val="FFFF00"/>
                </a:solidFill>
              </a:rPr>
              <a:t>11</a:t>
            </a:r>
            <a:r>
              <a:rPr lang="en-US" altLang="zh-CN" sz="4000" b="1" dirty="0">
                <a:solidFill>
                  <a:srgbClr val="FFFF00"/>
                </a:solidFill>
              </a:rPr>
              <a:t>Be</a:t>
            </a:r>
            <a:endParaRPr lang="zh-CN" altLang="en-US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6263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9EC0CA-F292-C3AF-38D7-162BA0B75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Neutron halo in</a:t>
            </a:r>
            <a:r>
              <a:rPr lang="en-US" altLang="zh-CN" baseline="30000" dirty="0"/>
              <a:t>11</a:t>
            </a:r>
            <a:r>
              <a:rPr lang="en-US" altLang="zh-CN" dirty="0"/>
              <a:t>Be: deformation effects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BE81376-7EF7-0F5D-5B10-D8EEA0F1D34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04000" y="1278669"/>
                <a:ext cx="17280000" cy="708527"/>
              </a:xfrm>
            </p:spPr>
            <p:txBody>
              <a:bodyPr/>
              <a:lstStyle/>
              <a:p>
                <a:r>
                  <a:rPr lang="en-US" altLang="zh-CN" sz="3600" b="1" dirty="0">
                    <a:solidFill>
                      <a:srgbClr val="0000FF"/>
                    </a:solidFill>
                  </a:rPr>
                  <a:t>Even-parity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altLang="zh-CN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altLang="zh-CN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b>
                        <m:r>
                          <a:rPr lang="en-US" altLang="zh-CN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  <m:sup>
                        <m:r>
                          <a:rPr lang="en-US" altLang="zh-CN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 sz="3600" b="1" dirty="0">
                    <a:solidFill>
                      <a:srgbClr val="0000FF"/>
                    </a:solidFill>
                  </a:rPr>
                  <a:t> state dominate the neutron halo</a:t>
                </a:r>
                <a:endParaRPr lang="zh-CN" altLang="en-US" sz="3600" b="1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BE81376-7EF7-0F5D-5B10-D8EEA0F1D34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4000" y="1278669"/>
                <a:ext cx="17280000" cy="708527"/>
              </a:xfrm>
              <a:blipFill>
                <a:blip r:embed="rId6"/>
                <a:stretch>
                  <a:fillRect l="-953" t="-6034" b="-3103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DC07A6B-F347-8C91-08FE-D6FEB583E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454CB-1693-46F7-B262-C651FB04EB58}" type="slidenum">
              <a:rPr lang="zh-CN" altLang="en-US" smtClean="0"/>
              <a:pPr/>
              <a:t>15</a:t>
            </a:fld>
            <a:endParaRPr lang="zh-CN" altLang="en-US" dirty="0"/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9C7FD6A3-25CD-B13C-D7A5-724F3E6CA4AE}"/>
              </a:ext>
            </a:extLst>
          </p:cNvPr>
          <p:cNvGrpSpPr>
            <a:grpSpLocks noChangeAspect="1"/>
          </p:cNvGrpSpPr>
          <p:nvPr/>
        </p:nvGrpSpPr>
        <p:grpSpPr>
          <a:xfrm>
            <a:off x="11823516" y="2088577"/>
            <a:ext cx="5927355" cy="5400000"/>
            <a:chOff x="8540289" y="2331273"/>
            <a:chExt cx="4346727" cy="3960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7081543-08A2-5150-FB7D-3FDF752713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1964" t="6043"/>
            <a:stretch/>
          </p:blipFill>
          <p:spPr>
            <a:xfrm>
              <a:off x="8540289" y="2331273"/>
              <a:ext cx="3082965" cy="3960000"/>
            </a:xfrm>
            <a:prstGeom prst="rect">
              <a:avLst/>
            </a:prstGeom>
          </p:spPr>
        </p:pic>
        <p:pic>
          <p:nvPicPr>
            <p:cNvPr id="8" name="图片 7" descr="\documentclass{article}&#10;\pagestyle{empty}&#10;\usepackage{amsmath, mathrsfs, CJK, cancel, amssymb, latexsym, graphicx, accents}&#10;\usepackage[svgnames,table]{xcolor}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newcommand{\tdot}{\vcenter{\baselineskip=1mm\vbox{\hbox{\vsize 1mm\scalebox{0.5}{~$\bullet$~}}}\vskip -1mm \vbox{\hbox{\vsize 2mm\scalebox{0.5}{~$\bullet$~}}} } }&#10;\renewcommand{\dot}[1]{\accentset{\scalebox{0.4}{$\bullet$}}{#1}}&#10;\renewcommand{\ddot}[1]{\accentset{\scalebox{0.4}{$\bullet\bullet$}}{#1}}&#10;\renewcommand{\cdots}{\vcenter{\hbox{\scalebox{0.5}{~$\bullet$~$\bullet$~$\bullet$~}}}}&#10;\definecolor{darkgreen}{rgb}{0, 0.392, 0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1pt, blue](0em, 0em) -- (#1, 0em); \draw ($(0em, 0em) +0.5*(#1,1.4em)$) node {#2} ($(0em, 0em) +0.5*(#1,-1.4em)$) node{ #3};}}~~}&#10;&#10;\newcommand{\CTO}[3]{&#10;\begin{tikzpicture}[scale=#1]&#10;\draw[fill = #3, draw = none, drop shadow = {shadow scale = 1.0, opacity = 0.25, shadow xshift = 0.1, shadow yshift=-0.1}] (0, 0) -- ++(0, 0.2) -- ++(#2, 0) -- ++(0, 0.3) -- ++(0.8,-0.5) -- ++(-0.8, -0.5) -- ++(0, 0.3) -- ++(-#2,0) -- ++(0, 0.2) -- cycle;&#10;\end{tikzpicture}}&#10;&#10;\begin{document}\color{red}&#10;&#10;\begin{CJK}{GBK}{hei}&#10;\begin{align*}&#10;E_{c,i}^{\kappa\kappa'} &lt;&amp;0&#10;\end{align*}&#10;\end{CJK}&#10;&#10;\end{document} " title="IguanaTex Bitmap Display">
              <a:extLst>
                <a:ext uri="{FF2B5EF4-FFF2-40B4-BE49-F238E27FC236}">
                  <a16:creationId xmlns:a16="http://schemas.microsoft.com/office/drawing/2014/main" id="{DC257CD9-DC97-388C-5772-B43541A5353A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9019" y="2489048"/>
              <a:ext cx="1071827" cy="417025"/>
            </a:xfrm>
            <a:prstGeom prst="rect">
              <a:avLst/>
            </a:prstGeom>
          </p:spPr>
        </p:pic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48AB9FD5-21EB-5843-63EA-4E0C8FF82F8F}"/>
                </a:ext>
              </a:extLst>
            </p:cNvPr>
            <p:cNvGrpSpPr/>
            <p:nvPr/>
          </p:nvGrpSpPr>
          <p:grpSpPr>
            <a:xfrm>
              <a:off x="9814604" y="2781830"/>
              <a:ext cx="400076" cy="581487"/>
              <a:chOff x="4945427" y="1519026"/>
              <a:chExt cx="400076" cy="581487"/>
            </a:xfrm>
          </p:grpSpPr>
          <p:cxnSp>
            <p:nvCxnSpPr>
              <p:cNvPr id="13" name="直接箭头连接符 12">
                <a:extLst>
                  <a:ext uri="{FF2B5EF4-FFF2-40B4-BE49-F238E27FC236}">
                    <a16:creationId xmlns:a16="http://schemas.microsoft.com/office/drawing/2014/main" id="{4F51BA7A-44E9-C1D5-2224-A1B70CC52F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5427" y="1519026"/>
                <a:ext cx="398964" cy="490489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prstDash val="sysDot"/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箭头连接符 13">
                <a:extLst>
                  <a:ext uri="{FF2B5EF4-FFF2-40B4-BE49-F238E27FC236}">
                    <a16:creationId xmlns:a16="http://schemas.microsoft.com/office/drawing/2014/main" id="{50FBBCAC-D2E3-D2A0-88F5-913FB5D8C5C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49503" y="1740513"/>
                <a:ext cx="396000" cy="360000"/>
              </a:xfrm>
              <a:prstGeom prst="straightConnector1">
                <a:avLst/>
              </a:prstGeom>
              <a:ln w="28575">
                <a:solidFill>
                  <a:srgbClr val="0000FF"/>
                </a:solidFill>
                <a:prstDash val="sysDot"/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5" name="图片 14" descr="\documentclass{article}&#10;\pagestyle{empty}&#10;\usepackage{amsmath, mathrsfs, CJK, cancel, amssymb, latexsym, graphicx, accents}&#10;\usepackage[svgnames,table]{xcolor}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newcommand{\tdot}{\vcenter{\baselineskip=1mm\vbox{\hbox{\vsize 1mm\scalebox{0.5}{~$\bullet$~}}}\vskip -1mm \vbox{\hbox{\vsize 2mm\scalebox{0.5}{~$\bullet$~}}} } }&#10;\renewcommand{\dot}[1]{\accentset{\scalebox{0.4}{$\bullet$}}{#1}}&#10;\renewcommand{\ddot}[1]{\accentset{\scalebox{0.4}{$\bullet\bullet$}}{#1}}&#10;\renewcommand{\cdots}{\vcenter{\hbox{\scalebox{0.5}{~$\bullet$~$\bullet$~$\bullet$~}}}}&#10;\definecolor{darkgreen}{rgb}{0, 0.392, 0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1pt, blue](0em, 0em) -- (#1, 0em); \draw ($(0em, 0em) +0.5*(#1,1.4em)$) node {#2} ($(0em, 0em) +0.5*(#1,-1.4em)$) node{ #3};}}~~}&#10;&#10;\newcommand{\CTO}[3]{&#10;\begin{tikzpicture}[scale=#1]&#10;\draw[fill = #3, draw = none, drop shadow = {shadow scale = 1.0, opacity = 0.25, shadow xshift = 0.1, shadow yshift=-0.1}] (0, 0) -- ++(0, 0.2) -- ++(#2, 0) -- ++(0, 0.3) -- ++(0.8,-0.5) -- ++(-0.8, -0.5) -- ++(0, 0.3) -- ++(-#2,0) -- ++(0, 0.2) -- cycle;&#10;\end{tikzpicture}}&#10;&#10;\begin{document}\color{blue}&#10;&#10;\begin{CJK}{GBK}{hei}&#10;\begin{align*}&#10;E_{d,i}^\kappa&#10;\end{align*}&#10;\end{CJK}&#10;&#10;\end{document} " title="IguanaTex Bitmap Display">
              <a:extLst>
                <a:ext uri="{FF2B5EF4-FFF2-40B4-BE49-F238E27FC236}">
                  <a16:creationId xmlns:a16="http://schemas.microsoft.com/office/drawing/2014/main" id="{7F7495DD-4DAC-6E65-A6A1-01FD019E3B4A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07739" y="5697303"/>
              <a:ext cx="484700" cy="334717"/>
            </a:xfrm>
            <a:prstGeom prst="rect">
              <a:avLst/>
            </a:prstGeom>
          </p:spPr>
        </p:pic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C2089405-2832-CA01-3A45-2D9B75DB2F92}"/>
                </a:ext>
              </a:extLst>
            </p:cNvPr>
            <p:cNvGrpSpPr/>
            <p:nvPr/>
          </p:nvGrpSpPr>
          <p:grpSpPr>
            <a:xfrm>
              <a:off x="11332877" y="3009735"/>
              <a:ext cx="1554139" cy="1202830"/>
              <a:chOff x="10572041" y="1704446"/>
              <a:chExt cx="1554139" cy="1202830"/>
            </a:xfrm>
          </p:grpSpPr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9C5B3FEB-A229-4C9E-52EE-416C4BE3BC54}"/>
                  </a:ext>
                </a:extLst>
              </p:cNvPr>
              <p:cNvSpPr txBox="1"/>
              <p:nvPr/>
            </p:nvSpPr>
            <p:spPr>
              <a:xfrm>
                <a:off x="10572041" y="2117316"/>
                <a:ext cx="1554139" cy="7899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b="1" dirty="0">
                    <a:solidFill>
                      <a:srgbClr val="FF0000"/>
                    </a:solidFill>
                  </a:rPr>
                  <a:t>attractive</a:t>
                </a:r>
                <a:r>
                  <a:rPr lang="zh-CN" altLang="en-US" sz="3200" b="1" dirty="0">
                    <a:solidFill>
                      <a:srgbClr val="FF0000"/>
                    </a:solidFill>
                  </a:rPr>
                  <a:t> </a:t>
                </a:r>
                <a:endParaRPr lang="en-US" altLang="zh-CN" sz="3200" b="1" dirty="0">
                  <a:solidFill>
                    <a:srgbClr val="FF0000"/>
                  </a:solidFill>
                </a:endParaRPr>
              </a:p>
              <a:p>
                <a:pPr algn="ctr"/>
                <a:r>
                  <a:rPr lang="en-US" altLang="zh-CN" sz="3200" b="1" dirty="0">
                    <a:solidFill>
                      <a:srgbClr val="FF0000"/>
                    </a:solidFill>
                  </a:rPr>
                  <a:t>correlation </a:t>
                </a:r>
                <a:endParaRPr lang="zh-CN" alt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9" name="箭头: 虚尾 18">
                <a:extLst>
                  <a:ext uri="{FF2B5EF4-FFF2-40B4-BE49-F238E27FC236}">
                    <a16:creationId xmlns:a16="http://schemas.microsoft.com/office/drawing/2014/main" id="{7D2A5C58-77A9-16D5-020D-A92B36ACBE8C}"/>
                  </a:ext>
                </a:extLst>
              </p:cNvPr>
              <p:cNvSpPr/>
              <p:nvPr/>
            </p:nvSpPr>
            <p:spPr>
              <a:xfrm rot="5400000">
                <a:off x="11258998" y="1683925"/>
                <a:ext cx="377559" cy="418601"/>
              </a:xfrm>
              <a:prstGeom prst="striped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FFD163B6-3AB7-75B2-82D5-DC3770DF613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19" t="7327" r="4908" b="2793"/>
          <a:stretch/>
        </p:blipFill>
        <p:spPr>
          <a:xfrm>
            <a:off x="429383" y="1987196"/>
            <a:ext cx="11300135" cy="5400000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4B6C9844-53BA-8E7F-E1E4-632CAE706E42}"/>
              </a:ext>
            </a:extLst>
          </p:cNvPr>
          <p:cNvSpPr txBox="1"/>
          <p:nvPr/>
        </p:nvSpPr>
        <p:spPr>
          <a:xfrm>
            <a:off x="1231263" y="7790605"/>
            <a:ext cx="15109448" cy="565146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l"/>
            <a:r>
              <a:rPr lang="en-US" altLang="zh-CN" sz="3200" b="1" dirty="0">
                <a:solidFill>
                  <a:srgbClr val="C00000"/>
                </a:solidFill>
              </a:rPr>
              <a:t>Specifically s-wave forms the halo, while attractive correlation terms stabilize the halo</a:t>
            </a:r>
            <a:endParaRPr lang="zh-CN" altLang="en-US" sz="3200" b="1" dirty="0">
              <a:solidFill>
                <a:srgbClr val="C00000"/>
              </a:solidFill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13F069EC-3F40-ACBD-2CA8-8A599FE34B5B}"/>
              </a:ext>
            </a:extLst>
          </p:cNvPr>
          <p:cNvSpPr txBox="1"/>
          <p:nvPr/>
        </p:nvSpPr>
        <p:spPr>
          <a:xfrm>
            <a:off x="2410588" y="8515414"/>
            <a:ext cx="13466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000FF"/>
                </a:solidFill>
              </a:rPr>
              <a:t>Uniform interpretation for even-parity GS and neutron halo in </a:t>
            </a:r>
            <a:r>
              <a:rPr lang="en-US" altLang="zh-CN" sz="3600" b="1" baseline="30000" dirty="0">
                <a:solidFill>
                  <a:srgbClr val="0000FF"/>
                </a:solidFill>
              </a:rPr>
              <a:t>11</a:t>
            </a:r>
            <a:r>
              <a:rPr lang="en-US" altLang="zh-CN" sz="3600" b="1" dirty="0">
                <a:solidFill>
                  <a:srgbClr val="0000FF"/>
                </a:solidFill>
              </a:rPr>
              <a:t>Be</a:t>
            </a:r>
            <a:endParaRPr lang="zh-CN" altLang="en-US" sz="3600" b="1" dirty="0">
              <a:solidFill>
                <a:srgbClr val="0000FF"/>
              </a:solidFill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EF3F0392-292E-39EF-89A4-3F2977D704F3}"/>
              </a:ext>
            </a:extLst>
          </p:cNvPr>
          <p:cNvSpPr/>
          <p:nvPr/>
        </p:nvSpPr>
        <p:spPr>
          <a:xfrm>
            <a:off x="6483016" y="9217751"/>
            <a:ext cx="46059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CN" sz="2000" dirty="0">
                <a:solidFill>
                  <a:srgbClr val="7030A0"/>
                </a:solidFill>
              </a:rPr>
              <a:t>Geng, Niu, WHL, CPC </a:t>
            </a:r>
            <a:r>
              <a:rPr lang="en-US" altLang="zh-CN" sz="2000" b="1" dirty="0">
                <a:solidFill>
                  <a:srgbClr val="7030A0"/>
                </a:solidFill>
              </a:rPr>
              <a:t>47</a:t>
            </a:r>
            <a:r>
              <a:rPr lang="en-US" altLang="zh-CN" sz="2000" dirty="0">
                <a:solidFill>
                  <a:srgbClr val="7030A0"/>
                </a:solidFill>
              </a:rPr>
              <a:t>, 044102 (2023) </a:t>
            </a:r>
            <a:endParaRPr lang="zh-CN" altLang="en-US" sz="2000" dirty="0">
              <a:solidFill>
                <a:srgbClr val="7030A0"/>
              </a:solidFill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EA7428C7-ACB4-30DA-1684-994A8E3CC0D9}"/>
              </a:ext>
            </a:extLst>
          </p:cNvPr>
          <p:cNvSpPr txBox="1"/>
          <p:nvPr/>
        </p:nvSpPr>
        <p:spPr>
          <a:xfrm>
            <a:off x="978624" y="247142"/>
            <a:ext cx="965961" cy="688256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l"/>
            <a:r>
              <a:rPr lang="en-US" altLang="zh-CN" sz="4000" b="1" baseline="30000" dirty="0">
                <a:solidFill>
                  <a:srgbClr val="FFFF00"/>
                </a:solidFill>
              </a:rPr>
              <a:t>11</a:t>
            </a:r>
            <a:r>
              <a:rPr lang="en-US" altLang="zh-CN" sz="4000" b="1" dirty="0">
                <a:solidFill>
                  <a:srgbClr val="FFFF00"/>
                </a:solidFill>
              </a:rPr>
              <a:t>Be</a:t>
            </a:r>
            <a:endParaRPr lang="zh-CN" altLang="en-US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72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395BE9-52EF-7805-D94C-64A7FB24D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Bulk properties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9218BA7-436D-64C6-C1DA-7A53166C0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000" y="1185078"/>
            <a:ext cx="17280000" cy="699102"/>
          </a:xfrm>
        </p:spPr>
        <p:txBody>
          <a:bodyPr/>
          <a:lstStyle/>
          <a:p>
            <a:r>
              <a:rPr lang="en-US" altLang="zh-CN" b="1" dirty="0">
                <a:solidFill>
                  <a:srgbClr val="FF0000"/>
                </a:solidFill>
              </a:rPr>
              <a:t>PKO3 can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precisely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describe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the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binding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energy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and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radii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4284A2-D8A1-32CB-E61D-6CF3CE217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454CB-1693-46F7-B262-C651FB04EB58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59DFF39-7655-2CCA-CE14-CC204265E4C1}"/>
              </a:ext>
            </a:extLst>
          </p:cNvPr>
          <p:cNvSpPr txBox="1"/>
          <p:nvPr/>
        </p:nvSpPr>
        <p:spPr>
          <a:xfrm>
            <a:off x="620179" y="207884"/>
            <a:ext cx="2312099" cy="688256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l"/>
            <a:r>
              <a:rPr lang="en-US" altLang="zh-CN" sz="4000" b="1" dirty="0">
                <a:solidFill>
                  <a:srgbClr val="FFFF00"/>
                </a:solidFill>
              </a:rPr>
              <a:t>C isotopes</a:t>
            </a:r>
            <a:endParaRPr lang="zh-CN" altLang="en-US" sz="4000" b="1" dirty="0">
              <a:solidFill>
                <a:srgbClr val="FFFF00"/>
              </a:solidFill>
            </a:endParaRPr>
          </a:p>
        </p:txBody>
      </p:sp>
      <p:pic>
        <p:nvPicPr>
          <p:cNvPr id="22" name="图片 21" descr="\documentclass{article}&#10;\pagestyle{empty}&#10;\usepackage[dvipsnames, svgnames, x11names]{xcolor}&#10;\usepackage{amsmath, mathrsfs, CJK, cancel, amssymb, latexsym, graphicx, accents,multirow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begin{document}&#10;&#10;\begin{CJK}{GBK}{hei}\setlength{\tabcolsep}{0.5em}\renewcommand{\arraystretch}{1.2}&#10;\begin{tabular}{c|cc|c|cc}\hline\hline&#10;$A$ &amp; $E_B^{\text{Exp.}}$ &amp; $E_B^{\text{Cal.}}$ &amp; $\beta$ &amp; $J_{\text{Exp.}}^\pi$ &amp; $m_{\text{blk}}^\pi$\\ \hline&#10;22 &amp; 119.26 &amp; 120.07 &amp; $-0.32$ &amp; &amp; \\ \hline&#10;21 &amp;  119.15  &amp;  119.01  &amp;  $-0.30$  &amp;   &amp; $1/2^+$ \\ \hline&#10;20 &amp; 119.22 &amp; 119.75 &amp; $-0.41$ &amp; &amp; \\ \hline&#10;\multirow{2}{*}{19} &amp; 116.24 &amp; 116.85 &amp; $-0.47$ &amp; $1/2^+$ &amp; $3/2^+$\\ \cline{2-6}&#10;                           &amp; &amp; 116.46 &amp; $-0.36$&amp; &amp; $1/2^+$ \\  \hline&#10;18 &amp; 115.67 &amp; 116.24 &amp; $-0.35$ &amp; &amp; \\  \hline&#10;\multirow{2}{*}{17} &amp; 111.49 &amp; 112.32 &amp; $-0.27$ &amp; $3/2^+$ &amp; $3/2^+$ \\ \cline{2-6}&#10; &amp; &amp; 111.94 &amp; $+0.00$ &amp; &amp; $1/2^+$ \\  \hline&#10;16 &amp; 110.75 &amp; 111.04 &amp; $+0.01$ &amp; &amp; \\  \hline&#10;15 &amp; 106.50 &amp; 106.76 &amp; $+0.27$ &amp; $1/2^+$ &amp; $1/2^+$ \\  \hline&#10;14 &amp; 105.28 &amp; 105.46 &amp; $+0.00$ &amp; &amp; \\ \hline\hline&#10;\end{tabular}&#10;&#10;\end{CJK}&#10;&#10;\end{document} " title="IguanaTex Bitmap Display">
            <a:extLst>
              <a:ext uri="{FF2B5EF4-FFF2-40B4-BE49-F238E27FC236}">
                <a16:creationId xmlns:a16="http://schemas.microsoft.com/office/drawing/2014/main" id="{D0FEC500-AF4F-48E8-CD9F-7E6FBC84C4E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20" y="2045042"/>
            <a:ext cx="6911695" cy="6420899"/>
          </a:xfrm>
          <a:prstGeom prst="rect">
            <a:avLst/>
          </a:prstGeom>
        </p:spPr>
      </p:pic>
      <p:pic>
        <p:nvPicPr>
          <p:cNvPr id="16" name="图片 15" descr="\documentclass{article}&#10;\pagestyle{empty}&#10;\usepackage[dvipsnames, svgnames, x11names]{xcolor}&#10;\usepackage{amsmath, mathrsfs, CJK, cancel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newcommand{\lrlc}[1]{\left|#1\right&gt;}\newcommand{\lrcl}[1]{\left&lt;#1\right|}&#10;\begin{document}&#10;&#10;\begin{CJK}{GBK}{hei}&#10;\begin{align*}&#10; \Delta_{E_B}^{\text{rms}} = &amp; 0.53\text{ MeV}&#10;\end{align*}&#10;\end{CJK}&#10;&#10;\end{document} " title="IguanaTex Bitmap Display">
            <a:extLst>
              <a:ext uri="{FF2B5EF4-FFF2-40B4-BE49-F238E27FC236}">
                <a16:creationId xmlns:a16="http://schemas.microsoft.com/office/drawing/2014/main" id="{6290F7E0-566A-68E8-C6A3-736DDACC472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165" y="8636104"/>
            <a:ext cx="2989896" cy="434096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9EB6EC3A-54C3-FD0E-DE7C-77BA56401D15}"/>
              </a:ext>
            </a:extLst>
          </p:cNvPr>
          <p:cNvGrpSpPr/>
          <p:nvPr/>
        </p:nvGrpSpPr>
        <p:grpSpPr>
          <a:xfrm>
            <a:off x="9577488" y="2756953"/>
            <a:ext cx="7609347" cy="6414529"/>
            <a:chOff x="9144000" y="2252241"/>
            <a:chExt cx="7609347" cy="6414529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AFA3202-FED1-8EB9-5454-080977CD3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0" y="2252241"/>
              <a:ext cx="7609347" cy="6414529"/>
            </a:xfrm>
            <a:prstGeom prst="rect">
              <a:avLst/>
            </a:prstGeom>
          </p:spPr>
        </p:pic>
        <p:pic>
          <p:nvPicPr>
            <p:cNvPr id="9" name="图片 8" descr="\documentclass{article}&#10;\pagestyle{empty}&#10;\usepackage[dvipsnames, svgnames, x11names]{xcolor}&#10;\usepackage{amsmath, mathrsfs, CJK, cancel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newcommand{\lrlc}[1]{\left|#1\right&gt;}\newcommand{\lrcl}[1]{\left&lt;#1\right|}&#10;\begin{document}\color{blue}&#10;&#10;\begin{CJK}{GBK}{hei}&#10;\begin{align*}&#10; 1/2^+&#10;\end{align*}&#10;\end{CJK}&#10;&#10;\end{document} " title="IguanaTex Bitmap Display">
              <a:extLst>
                <a:ext uri="{FF2B5EF4-FFF2-40B4-BE49-F238E27FC236}">
                  <a16:creationId xmlns:a16="http://schemas.microsoft.com/office/drawing/2014/main" id="{6C33F16D-B28F-FB06-021B-E7C212D61430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56354" y="3938494"/>
              <a:ext cx="899895" cy="499332"/>
            </a:xfrm>
            <a:prstGeom prst="rect">
              <a:avLst/>
            </a:prstGeom>
          </p:spPr>
        </p:pic>
        <p:pic>
          <p:nvPicPr>
            <p:cNvPr id="10" name="图片 9" descr="\documentclass{article}&#10;\pagestyle{empty}&#10;\usepackage[dvipsnames, svgnames, x11names]{xcolor}&#10;\usepackage{amsmath, mathrsfs, CJK, cancel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newcommand{\lrlc}[1]{\left|#1\right&gt;}\newcommand{\lrcl}[1]{\left&lt;#1\right|}&#10;\begin{document}\color{blue}&#10;&#10;\begin{CJK}{GBK}{hei}&#10;\begin{align*}&#10; 1/2^+&#10;\end{align*}&#10;\end{CJK}&#10;&#10;\end{document} " title="IguanaTex Bitmap Display">
              <a:extLst>
                <a:ext uri="{FF2B5EF4-FFF2-40B4-BE49-F238E27FC236}">
                  <a16:creationId xmlns:a16="http://schemas.microsoft.com/office/drawing/2014/main" id="{160F457C-7FF9-711C-EFB8-CAFDFC828326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82307" y="2613959"/>
              <a:ext cx="899895" cy="499332"/>
            </a:xfrm>
            <a:prstGeom prst="rect">
              <a:avLst/>
            </a:prstGeom>
          </p:spPr>
        </p:pic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2C7F896F-49B1-B3C3-B8DC-10FDA33ED019}"/>
              </a:ext>
            </a:extLst>
          </p:cNvPr>
          <p:cNvGrpSpPr/>
          <p:nvPr/>
        </p:nvGrpSpPr>
        <p:grpSpPr>
          <a:xfrm>
            <a:off x="6970831" y="2154617"/>
            <a:ext cx="1092500" cy="461665"/>
            <a:chOff x="5544065" y="984421"/>
            <a:chExt cx="1092500" cy="461665"/>
          </a:xfrm>
        </p:grpSpPr>
        <p:cxnSp>
          <p:nvCxnSpPr>
            <p:cNvPr id="13" name="直接箭头连接符 12">
              <a:extLst>
                <a:ext uri="{FF2B5EF4-FFF2-40B4-BE49-F238E27FC236}">
                  <a16:creationId xmlns:a16="http://schemas.microsoft.com/office/drawing/2014/main" id="{5D0019C9-910B-8BA9-562A-0699882D7856}"/>
                </a:ext>
              </a:extLst>
            </p:cNvPr>
            <p:cNvCxnSpPr>
              <a:cxnSpLocks/>
            </p:cNvCxnSpPr>
            <p:nvPr/>
          </p:nvCxnSpPr>
          <p:spPr>
            <a:xfrm>
              <a:off x="6301943" y="1215253"/>
              <a:ext cx="334622" cy="0"/>
            </a:xfrm>
            <a:prstGeom prst="straightConnector1">
              <a:avLst/>
            </a:prstGeom>
            <a:ln w="28575">
              <a:solidFill>
                <a:srgbClr val="0000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D62AE6C2-1F0A-48CC-8A33-0CAB9B58FA24}"/>
                </a:ext>
              </a:extLst>
            </p:cNvPr>
            <p:cNvSpPr/>
            <p:nvPr/>
          </p:nvSpPr>
          <p:spPr>
            <a:xfrm>
              <a:off x="5544065" y="984421"/>
              <a:ext cx="762000" cy="461665"/>
            </a:xfrm>
            <a:prstGeom prst="rect">
              <a:avLst/>
            </a:pr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EFE03C9D-4334-ADB3-73FE-51D702496FC1}"/>
              </a:ext>
            </a:extLst>
          </p:cNvPr>
          <p:cNvSpPr txBox="1"/>
          <p:nvPr/>
        </p:nvSpPr>
        <p:spPr>
          <a:xfrm>
            <a:off x="8063331" y="2045042"/>
            <a:ext cx="55210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0000FF"/>
                </a:solidFill>
              </a:rPr>
              <a:t>Blocked orbit in the calculations</a:t>
            </a:r>
            <a:endParaRPr lang="zh-CN" altLang="en-US" sz="32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528ED8E0-9443-7470-F369-25DE1C6850B1}"/>
                  </a:ext>
                </a:extLst>
              </p:cNvPr>
              <p:cNvSpPr txBox="1"/>
              <p:nvPr/>
            </p:nvSpPr>
            <p:spPr>
              <a:xfrm>
                <a:off x="1101165" y="9206560"/>
                <a:ext cx="7558855" cy="565146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/>
              <a:p>
                <a:pPr algn="l"/>
                <a:r>
                  <a:rPr lang="en-US" altLang="zh-CN" sz="3200" b="1" dirty="0">
                    <a:solidFill>
                      <a:srgbClr val="FF0000"/>
                    </a:solidFill>
                  </a:rPr>
                  <a:t>GS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2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32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</m:e>
                      <m:sup>
                        <m:r>
                          <a:rPr lang="en-US" altLang="zh-CN" sz="32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sup>
                    </m:sSup>
                  </m:oMath>
                </a14:m>
                <a:r>
                  <a:rPr lang="en-US" altLang="zh-CN" sz="3200" b="1" dirty="0">
                    <a:solidFill>
                      <a:srgbClr val="FF0000"/>
                    </a:solidFill>
                  </a:rPr>
                  <a:t> for </a:t>
                </a:r>
                <a:r>
                  <a:rPr lang="en-US" altLang="zh-CN" sz="3200" b="1" baseline="30000" dirty="0">
                    <a:solidFill>
                      <a:srgbClr val="FF0000"/>
                    </a:solidFill>
                  </a:rPr>
                  <a:t>17</a:t>
                </a:r>
                <a:r>
                  <a:rPr lang="en-US" altLang="zh-CN" sz="3200" b="1" dirty="0">
                    <a:solidFill>
                      <a:srgbClr val="FF0000"/>
                    </a:solidFill>
                  </a:rPr>
                  <a:t>C is reproduced but not for </a:t>
                </a:r>
                <a:r>
                  <a:rPr lang="en-US" altLang="zh-CN" sz="3200" b="1" baseline="30000" dirty="0">
                    <a:solidFill>
                      <a:srgbClr val="FF0000"/>
                    </a:solidFill>
                  </a:rPr>
                  <a:t>19</a:t>
                </a:r>
                <a:r>
                  <a:rPr lang="en-US" altLang="zh-CN" sz="3200" b="1" dirty="0">
                    <a:solidFill>
                      <a:srgbClr val="FF0000"/>
                    </a:solidFill>
                  </a:rPr>
                  <a:t>C</a:t>
                </a:r>
                <a:endParaRPr lang="zh-CN" altLang="en-US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528ED8E0-9443-7470-F369-25DE1C6850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165" y="9206560"/>
                <a:ext cx="7558855" cy="565146"/>
              </a:xfrm>
              <a:prstGeom prst="rect">
                <a:avLst/>
              </a:prstGeom>
              <a:blipFill>
                <a:blip r:embed="rId10"/>
                <a:stretch>
                  <a:fillRect l="-2823" t="-16129" r="-1694" b="-354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矩形 19">
            <a:extLst>
              <a:ext uri="{FF2B5EF4-FFF2-40B4-BE49-F238E27FC236}">
                <a16:creationId xmlns:a16="http://schemas.microsoft.com/office/drawing/2014/main" id="{56857ACF-F8A6-2053-E2FD-C789447452E0}"/>
              </a:ext>
            </a:extLst>
          </p:cNvPr>
          <p:cNvSpPr/>
          <p:nvPr/>
        </p:nvSpPr>
        <p:spPr>
          <a:xfrm>
            <a:off x="4390465" y="4252632"/>
            <a:ext cx="3464885" cy="5177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654768B5-BCA3-48B2-106A-A3248AAAC834}"/>
              </a:ext>
            </a:extLst>
          </p:cNvPr>
          <p:cNvSpPr/>
          <p:nvPr/>
        </p:nvSpPr>
        <p:spPr>
          <a:xfrm>
            <a:off x="4390464" y="5767981"/>
            <a:ext cx="3464885" cy="5177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CAF65FD-B70B-65C1-4C61-F23AE2FD489A}"/>
              </a:ext>
            </a:extLst>
          </p:cNvPr>
          <p:cNvSpPr txBox="1"/>
          <p:nvPr/>
        </p:nvSpPr>
        <p:spPr>
          <a:xfrm>
            <a:off x="10485374" y="9210034"/>
            <a:ext cx="58452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Exp.</a:t>
            </a:r>
            <a:r>
              <a:rPr lang="en-US" altLang="zh-CN" sz="2000" dirty="0">
                <a:solidFill>
                  <a:srgbClr val="7030A0"/>
                </a:solidFill>
              </a:rPr>
              <a:t>: PRL </a:t>
            </a:r>
            <a:r>
              <a:rPr lang="en-US" altLang="zh-CN" sz="2000" b="1" dirty="0">
                <a:solidFill>
                  <a:srgbClr val="7030A0"/>
                </a:solidFill>
              </a:rPr>
              <a:t>117</a:t>
            </a:r>
            <a:r>
              <a:rPr lang="en-US" altLang="zh-CN" sz="2000" dirty="0">
                <a:solidFill>
                  <a:srgbClr val="7030A0"/>
                </a:solidFill>
              </a:rPr>
              <a:t>, 102501 (2016); </a:t>
            </a:r>
            <a:r>
              <a:rPr lang="en-US" altLang="zh-CN" sz="2000" b="1" dirty="0">
                <a:solidFill>
                  <a:srgbClr val="7030A0"/>
                </a:solidFill>
              </a:rPr>
              <a:t>PLB</a:t>
            </a:r>
            <a:r>
              <a:rPr lang="en-US" altLang="zh-CN" sz="2000" dirty="0">
                <a:solidFill>
                  <a:srgbClr val="7030A0"/>
                </a:solidFill>
              </a:rPr>
              <a:t> 761, 412 (2016); </a:t>
            </a:r>
          </a:p>
          <a:p>
            <a:r>
              <a:rPr lang="en-US" altLang="zh-CN" sz="2000" b="1" dirty="0">
                <a:solidFill>
                  <a:srgbClr val="0000FF"/>
                </a:solidFill>
              </a:rPr>
              <a:t>PK1</a:t>
            </a:r>
            <a:r>
              <a:rPr lang="en-US" altLang="zh-CN" sz="2000" dirty="0">
                <a:solidFill>
                  <a:srgbClr val="7030A0"/>
                </a:solidFill>
              </a:rPr>
              <a:t>: NPA </a:t>
            </a:r>
            <a:r>
              <a:rPr lang="en-US" altLang="zh-CN" sz="2000" b="1" dirty="0">
                <a:solidFill>
                  <a:srgbClr val="7030A0"/>
                </a:solidFill>
              </a:rPr>
              <a:t>1003</a:t>
            </a:r>
            <a:r>
              <a:rPr lang="en-US" altLang="zh-CN" sz="2000" dirty="0">
                <a:solidFill>
                  <a:srgbClr val="7030A0"/>
                </a:solidFill>
              </a:rPr>
              <a:t>, 122011 (2020).</a:t>
            </a:r>
            <a:endParaRPr lang="zh-CN" altLang="en-US" sz="2000" dirty="0">
              <a:solidFill>
                <a:srgbClr val="7030A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7B61525-9DA8-2D59-66F1-16FF892433D9}"/>
              </a:ext>
            </a:extLst>
          </p:cNvPr>
          <p:cNvSpPr txBox="1"/>
          <p:nvPr/>
        </p:nvSpPr>
        <p:spPr>
          <a:xfrm>
            <a:off x="4249144" y="8596022"/>
            <a:ext cx="43572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000" dirty="0">
                <a:solidFill>
                  <a:srgbClr val="7030A0"/>
                </a:solidFill>
              </a:rPr>
              <a:t>M. Wang et al., CPC </a:t>
            </a:r>
            <a:r>
              <a:rPr lang="en-US" altLang="zh-CN" sz="2000" b="1" dirty="0">
                <a:solidFill>
                  <a:srgbClr val="7030A0"/>
                </a:solidFill>
              </a:rPr>
              <a:t>41</a:t>
            </a:r>
            <a:r>
              <a:rPr lang="en-US" altLang="zh-CN" sz="2000" dirty="0">
                <a:solidFill>
                  <a:srgbClr val="7030A0"/>
                </a:solidFill>
              </a:rPr>
              <a:t>, 030003 (2017)</a:t>
            </a:r>
            <a:endParaRPr lang="zh-CN" altLang="en-US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6976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CA5CF6-047C-B44A-5C25-2F10770E4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One- and two-neutron separation energies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95CA893-DF7E-0F67-A715-92BAD02242C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04000" y="1278669"/>
                <a:ext cx="17280000" cy="699102"/>
              </a:xfrm>
            </p:spPr>
            <p:txBody>
              <a:bodyPr/>
              <a:lstStyle/>
              <a:p>
                <a:r>
                  <a:rPr lang="en-US" altLang="zh-CN" dirty="0"/>
                  <a:t>PKO3 well reproduces the data: pairing force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1.23×</m:t>
                    </m:r>
                  </m:oMath>
                </a14:m>
                <a:r>
                  <a:rPr lang="en-US" altLang="zh-CN" dirty="0">
                    <a:solidFill>
                      <a:srgbClr val="FF0000"/>
                    </a:solidFill>
                  </a:rPr>
                  <a:t> D1S</a:t>
                </a:r>
                <a:r>
                  <a:rPr lang="en-US" altLang="zh-CN" dirty="0"/>
                  <a:t>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95CA893-DF7E-0F67-A715-92BAD02242C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4000" y="1278669"/>
                <a:ext cx="17280000" cy="699102"/>
              </a:xfrm>
              <a:blipFill>
                <a:blip r:embed="rId2"/>
                <a:stretch>
                  <a:fillRect l="-953" t="-7018" b="-324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4EA31-7948-7BD9-FD2F-6F487D9F3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454CB-1693-46F7-B262-C651FB04EB58}" type="slidenum">
              <a:rPr lang="zh-CN" altLang="en-US" smtClean="0"/>
              <a:pPr/>
              <a:t>17</a:t>
            </a:fld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A42FAA6-E5E6-AE6D-FBC1-4FF69B1455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7490" y="2095255"/>
            <a:ext cx="15152784" cy="6984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66412B9D-BB26-3F64-A768-3CA87E84641B}"/>
              </a:ext>
            </a:extLst>
          </p:cNvPr>
          <p:cNvSpPr txBox="1"/>
          <p:nvPr/>
        </p:nvSpPr>
        <p:spPr>
          <a:xfrm>
            <a:off x="2423160" y="9196738"/>
            <a:ext cx="13441681" cy="62670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000FF"/>
                </a:solidFill>
              </a:rPr>
              <a:t>Discrepancy for </a:t>
            </a:r>
            <a:r>
              <a:rPr lang="en-US" altLang="zh-CN" sz="3600" b="1" baseline="30000" dirty="0">
                <a:solidFill>
                  <a:srgbClr val="0000FF"/>
                </a:solidFill>
              </a:rPr>
              <a:t>21</a:t>
            </a:r>
            <a:r>
              <a:rPr lang="en-US" altLang="zh-CN" sz="3600" b="1" dirty="0">
                <a:solidFill>
                  <a:srgbClr val="0000FF"/>
                </a:solidFill>
              </a:rPr>
              <a:t>C is more obvious than the others  </a:t>
            </a:r>
            <a:endParaRPr lang="zh-CN" altLang="en-US" sz="3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3805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8A465-18AA-CEE7-2AB9-978B45976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Halo picture in </a:t>
            </a:r>
            <a:r>
              <a:rPr lang="en-US" altLang="zh-CN" baseline="30000" dirty="0"/>
              <a:t>22</a:t>
            </a:r>
            <a:r>
              <a:rPr lang="en-US" altLang="zh-CN" dirty="0"/>
              <a:t>C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CFBD63-9B73-9BC9-A02E-BF080F9849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000" y="1278669"/>
            <a:ext cx="17280000" cy="699102"/>
          </a:xfrm>
        </p:spPr>
        <p:txBody>
          <a:bodyPr/>
          <a:lstStyle/>
          <a:p>
            <a:r>
              <a:rPr lang="en-US" altLang="zh-CN" b="1" dirty="0">
                <a:solidFill>
                  <a:srgbClr val="FF0000"/>
                </a:solidFill>
              </a:rPr>
              <a:t>Shape decoupling between core and halo </a:t>
            </a:r>
            <a:r>
              <a:rPr lang="en-US" altLang="zh-CN" dirty="0"/>
              <a:t>is found for </a:t>
            </a:r>
            <a:r>
              <a:rPr lang="en-US" altLang="zh-CN" baseline="30000" dirty="0"/>
              <a:t>22</a:t>
            </a:r>
            <a:r>
              <a:rPr lang="en-US" altLang="zh-CN" dirty="0"/>
              <a:t>C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983922F-31E6-C1DC-F24A-95102FB00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454CB-1693-46F7-B262-C651FB04EB58}" type="slidenum">
              <a:rPr lang="zh-CN" altLang="en-US" smtClean="0"/>
              <a:pPr/>
              <a:t>18</a:t>
            </a:fld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8D288D3-03E4-F9C2-AED6-AE4C7F5845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92" y="2068286"/>
            <a:ext cx="5196471" cy="671457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657E54C-5857-7CBA-F471-88330374B5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156" y="2011308"/>
            <a:ext cx="8403228" cy="396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C81A3D5-D3A2-87B7-94DC-A1F71D24ADB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" t="4394" r="980" b="3073"/>
          <a:stretch/>
        </p:blipFill>
        <p:spPr>
          <a:xfrm>
            <a:off x="9197751" y="6004845"/>
            <a:ext cx="8276038" cy="3960000"/>
          </a:xfrm>
          <a:prstGeom prst="rect">
            <a:avLst/>
          </a:prstGeom>
        </p:spPr>
      </p:pic>
      <p:grpSp>
        <p:nvGrpSpPr>
          <p:cNvPr id="30" name="组合 29">
            <a:extLst>
              <a:ext uri="{FF2B5EF4-FFF2-40B4-BE49-F238E27FC236}">
                <a16:creationId xmlns:a16="http://schemas.microsoft.com/office/drawing/2014/main" id="{5C320D1F-16FC-5359-7F36-32429E84B271}"/>
              </a:ext>
            </a:extLst>
          </p:cNvPr>
          <p:cNvGrpSpPr/>
          <p:nvPr/>
        </p:nvGrpSpPr>
        <p:grpSpPr>
          <a:xfrm>
            <a:off x="5728733" y="2587582"/>
            <a:ext cx="3058176" cy="1681859"/>
            <a:chOff x="5556978" y="2628886"/>
            <a:chExt cx="3058176" cy="1681859"/>
          </a:xfrm>
        </p:grpSpPr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99084B57-A014-09B9-E73F-59B5062CF337}"/>
                </a:ext>
              </a:extLst>
            </p:cNvPr>
            <p:cNvGrpSpPr/>
            <p:nvPr>
              <p:custDataLst>
                <p:tags r:id="rId3"/>
              </p:custDataLst>
            </p:nvPr>
          </p:nvGrpSpPr>
          <p:grpSpPr>
            <a:xfrm>
              <a:off x="5556978" y="3301411"/>
              <a:ext cx="3058176" cy="1009334"/>
              <a:chOff x="5556978" y="3301411"/>
              <a:chExt cx="3058176" cy="1009334"/>
            </a:xfrm>
          </p:grpSpPr>
          <p:pic>
            <p:nvPicPr>
              <p:cNvPr id="23" name="图片 22" descr="\documentclass{article}&#10;\pagestyle{empty}&#10;\usepackage[dvipsnames, svgnames, x11names]{xcolor}&#10;\usepackage{amsmath, mathrsfs, CJK, cancel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begin{document}&#10;&#10;\begin{CJK}{GBK}{hei}\color{blue}&#10;\begin{align*}&#10; 64\%\big|1d_{5/2}\big&gt;\\&#10; 21\%\big|2s_{1/2}\big&gt; &#10;\end{align*}&#10;\end{CJK}&#10;&#10;\end{document} " title="IguanaTex Bitmap Display">
                <a:extLst>
                  <a:ext uri="{FF2B5EF4-FFF2-40B4-BE49-F238E27FC236}">
                    <a16:creationId xmlns:a16="http://schemas.microsoft.com/office/drawing/2014/main" id="{092F20A7-622E-5980-82A7-88F5711AE701}"/>
                  </a:ext>
                </a:extLst>
              </p:cNvPr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18705" y="3301411"/>
                <a:ext cx="1696449" cy="1009334"/>
              </a:xfrm>
              <a:prstGeom prst="rect">
                <a:avLst/>
              </a:prstGeom>
            </p:spPr>
          </p:pic>
          <p:pic>
            <p:nvPicPr>
              <p:cNvPr id="28" name="图片 27" descr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package{expl3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calligraphy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\color{blue}&#10;&#10;\begin{tikzpicture}[x=1cm,y=1cm,line width=1pt]&#10;\coordinate (O) at (0,0);&#10;\draw[pen colour={blue},decorate, decoration={calligraphic brace, amplitude=3pt}] (O) -- +(90:0.5);&#10;\end{tikzpicture}&#10;&#10;\end{CJK}&#10;&#10;\end{document} " title="IguanaTex Bitmap Display">
                <a:extLst>
                  <a:ext uri="{FF2B5EF4-FFF2-40B4-BE49-F238E27FC236}">
                    <a16:creationId xmlns:a16="http://schemas.microsoft.com/office/drawing/2014/main" id="{8CEB9461-8B0B-609B-6D30-620800DBA24C}"/>
                  </a:ext>
                </a:extLst>
              </p:cNvPr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59271" y="3507333"/>
                <a:ext cx="141447" cy="597491"/>
              </a:xfrm>
              <a:prstGeom prst="rect">
                <a:avLst/>
              </a:prstGeom>
            </p:spPr>
          </p:pic>
          <p:cxnSp>
            <p:nvCxnSpPr>
              <p:cNvPr id="18" name="直接箭头连接符 17">
                <a:extLst>
                  <a:ext uri="{FF2B5EF4-FFF2-40B4-BE49-F238E27FC236}">
                    <a16:creationId xmlns:a16="http://schemas.microsoft.com/office/drawing/2014/main" id="{DB9220CF-D8B8-CC46-FB64-3011B800C4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6978" y="3806078"/>
                <a:ext cx="1196477" cy="0"/>
              </a:xfrm>
              <a:prstGeom prst="straightConnector1">
                <a:avLst/>
              </a:prstGeom>
              <a:ln w="28575">
                <a:solidFill>
                  <a:srgbClr val="0000FF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B103C36E-DB6C-B282-5482-9CCA107EC4E5}"/>
                </a:ext>
              </a:extLst>
            </p:cNvPr>
            <p:cNvSpPr txBox="1"/>
            <p:nvPr/>
          </p:nvSpPr>
          <p:spPr>
            <a:xfrm>
              <a:off x="6918705" y="2628886"/>
              <a:ext cx="144943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solidFill>
                    <a:srgbClr val="0000FF"/>
                  </a:solidFill>
                </a:rPr>
                <a:t>Prolate </a:t>
              </a:r>
              <a:endParaRPr lang="zh-CN" altLang="en-US" sz="3200" dirty="0">
                <a:solidFill>
                  <a:srgbClr val="0000FF"/>
                </a:solidFill>
              </a:endParaRPr>
            </a:p>
          </p:txBody>
        </p:sp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CE52E2E9-95F8-2D44-F032-4BB81E8BB6F4}"/>
              </a:ext>
            </a:extLst>
          </p:cNvPr>
          <p:cNvSpPr/>
          <p:nvPr/>
        </p:nvSpPr>
        <p:spPr>
          <a:xfrm>
            <a:off x="4442907" y="2171455"/>
            <a:ext cx="1080000" cy="145804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CAA267D2-FE5C-4012-8A1E-17C4D286A21E}"/>
              </a:ext>
            </a:extLst>
          </p:cNvPr>
          <p:cNvSpPr txBox="1"/>
          <p:nvPr/>
        </p:nvSpPr>
        <p:spPr>
          <a:xfrm>
            <a:off x="584947" y="8808552"/>
            <a:ext cx="8877549" cy="565146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l"/>
            <a:r>
              <a:rPr lang="en-US" altLang="zh-CN" sz="3200" b="1" dirty="0">
                <a:solidFill>
                  <a:srgbClr val="FF0000"/>
                </a:solidFill>
              </a:rPr>
              <a:t>Continuum effects are essential for halo formation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36" name="箭头: 虚尾 35">
            <a:extLst>
              <a:ext uri="{FF2B5EF4-FFF2-40B4-BE49-F238E27FC236}">
                <a16:creationId xmlns:a16="http://schemas.microsoft.com/office/drawing/2014/main" id="{60F2C2E8-E2CC-0821-0250-35D46A446F66}"/>
              </a:ext>
            </a:extLst>
          </p:cNvPr>
          <p:cNvSpPr/>
          <p:nvPr/>
        </p:nvSpPr>
        <p:spPr>
          <a:xfrm rot="5400000">
            <a:off x="7489086" y="4486310"/>
            <a:ext cx="652183" cy="565146"/>
          </a:xfrm>
          <a:prstGeom prst="striped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73F548D6-AE26-9528-2F9E-5B325D4E1D91}"/>
              </a:ext>
            </a:extLst>
          </p:cNvPr>
          <p:cNvSpPr txBox="1"/>
          <p:nvPr/>
        </p:nvSpPr>
        <p:spPr>
          <a:xfrm>
            <a:off x="6551810" y="5184666"/>
            <a:ext cx="2464442" cy="1057588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00FF"/>
                </a:solidFill>
              </a:rPr>
              <a:t>Determine halo shape</a:t>
            </a:r>
            <a:endParaRPr lang="zh-CN" altLang="en-US" sz="3200" b="1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0EDBFC3D-DA76-A648-5D84-6FA2EF900EB6}"/>
                  </a:ext>
                </a:extLst>
              </p:cNvPr>
              <p:cNvSpPr txBox="1"/>
              <p:nvPr/>
            </p:nvSpPr>
            <p:spPr>
              <a:xfrm>
                <a:off x="655729" y="9399699"/>
                <a:ext cx="9046324" cy="565146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r>
                      <a:rPr lang="en-US" altLang="zh-CN" sz="32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altLang="zh-CN" sz="3200" dirty="0">
                    <a:solidFill>
                      <a:srgbClr val="0000FF"/>
                    </a:solidFill>
                  </a:rPr>
                  <a:t>-meson seems to play a delicate role, we are thinking</a:t>
                </a:r>
                <a:endParaRPr lang="zh-CN" altLang="en-US" sz="3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0EDBFC3D-DA76-A648-5D84-6FA2EF900E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729" y="9399699"/>
                <a:ext cx="9046324" cy="565146"/>
              </a:xfrm>
              <a:prstGeom prst="rect">
                <a:avLst/>
              </a:prstGeom>
              <a:blipFill>
                <a:blip r:embed="rId12"/>
                <a:stretch>
                  <a:fillRect t="-17204" r="-1415" b="-344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>
            <a:extLst>
              <a:ext uri="{FF2B5EF4-FFF2-40B4-BE49-F238E27FC236}">
                <a16:creationId xmlns:a16="http://schemas.microsoft.com/office/drawing/2014/main" id="{366DF356-6F22-D48B-9C2E-745EC1416ADB}"/>
              </a:ext>
            </a:extLst>
          </p:cNvPr>
          <p:cNvSpPr txBox="1"/>
          <p:nvPr/>
        </p:nvSpPr>
        <p:spPr>
          <a:xfrm>
            <a:off x="439480" y="329819"/>
            <a:ext cx="825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baseline="30000" dirty="0">
                <a:solidFill>
                  <a:srgbClr val="FFFF00"/>
                </a:solidFill>
              </a:rPr>
              <a:t>22</a:t>
            </a:r>
            <a:r>
              <a:rPr lang="en-US" altLang="zh-CN" sz="3600" b="1" dirty="0">
                <a:solidFill>
                  <a:srgbClr val="FFFF00"/>
                </a:solidFill>
              </a:rPr>
              <a:t>C</a:t>
            </a:r>
            <a:endParaRPr lang="zh-CN" altLang="en-US" sz="3600" b="1" dirty="0">
              <a:solidFill>
                <a:srgbClr val="FFFF00"/>
              </a:solidFill>
            </a:endParaRPr>
          </a:p>
        </p:txBody>
      </p:sp>
      <p:pic>
        <p:nvPicPr>
          <p:cNvPr id="9" name="图片 8" descr="\documentclass{article}&#10;\pagestyle{empty}&#10;\usepackage[dvipsnames, svgnames, x11names]{xcolor}&#10;\usepackage{amsmath, mathrsfs, CJK, cancel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newcommand{\lrlc}[1]{\left|#1\right&gt;}\newcommand{\lrcl}[1]{\left&lt;#1\right|}&#10;\begin{document}&#10;&#10;\begin{CJK}{GBK}{hei}\color{red}&#10;\begin{align*}&#10; N_{\text{Con.}}=1.65&#10;\end{align*}&#10;\end{CJK}&#10;&#10;\end{document} " title="IguanaTex Bitmap Display">
            <a:extLst>
              <a:ext uri="{FF2B5EF4-FFF2-40B4-BE49-F238E27FC236}">
                <a16:creationId xmlns:a16="http://schemas.microsoft.com/office/drawing/2014/main" id="{DF49AC57-FB12-BE39-E30C-CED576E631A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805" y="2076969"/>
            <a:ext cx="2231447" cy="341424"/>
          </a:xfrm>
          <a:prstGeom prst="rect">
            <a:avLst/>
          </a:prstGeom>
        </p:spPr>
      </p:pic>
      <p:pic>
        <p:nvPicPr>
          <p:cNvPr id="22" name="图片 21" descr="\documentclass{article}&#10;\pagestyle{empty}&#10;\usepackage[dvipsnames, svgnames, x11names]{xcolor}&#10;\usepackage{amsmath, mathrsfs, CJK, cancel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newcommand{\lrlc}[1]{\left|#1\right&gt;}\newcommand{\lrcl}[1]{\left&lt;#1\right|}&#10;\begin{document}&#10;&#10;\begin{CJK}{GBK}{hei}\color{red}&#10;\begin{align*}&#10; r_n            =&amp; 3.57\text{ fm}\\&#10; r_{\text{halo}}=&amp; 4.83\text{ fm}\\&#10; r_{\text{Con.}}=&amp; 5.02\text{ fm}&#10;\end{align*}&#10;\end{CJK}&#10;&#10;\end{document} " title="IguanaTex Bitmap Display">
            <a:extLst>
              <a:ext uri="{FF2B5EF4-FFF2-40B4-BE49-F238E27FC236}">
                <a16:creationId xmlns:a16="http://schemas.microsoft.com/office/drawing/2014/main" id="{54C2E0CC-7840-F98D-B881-2809A2D81FF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388" y="6742566"/>
            <a:ext cx="2589942" cy="1565674"/>
          </a:xfrm>
          <a:prstGeom prst="rect">
            <a:avLst/>
          </a:prstGeom>
        </p:spPr>
      </p:pic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59C0863F-A50F-CA28-CE5A-90B68356E42E}"/>
              </a:ext>
            </a:extLst>
          </p:cNvPr>
          <p:cNvSpPr/>
          <p:nvPr/>
        </p:nvSpPr>
        <p:spPr>
          <a:xfrm>
            <a:off x="6253316" y="6567211"/>
            <a:ext cx="2880840" cy="1922615"/>
          </a:xfrm>
          <a:custGeom>
            <a:avLst/>
            <a:gdLst>
              <a:gd name="connsiteX0" fmla="*/ 0 w 2880840"/>
              <a:gd name="connsiteY0" fmla="*/ 190647 h 1922615"/>
              <a:gd name="connsiteX1" fmla="*/ 190647 w 2880840"/>
              <a:gd name="connsiteY1" fmla="*/ 0 h 1922615"/>
              <a:gd name="connsiteX2" fmla="*/ 665561 w 2880840"/>
              <a:gd name="connsiteY2" fmla="*/ 0 h 1922615"/>
              <a:gd name="connsiteX3" fmla="*/ 1165470 w 2880840"/>
              <a:gd name="connsiteY3" fmla="*/ 0 h 1922615"/>
              <a:gd name="connsiteX4" fmla="*/ 1665379 w 2880840"/>
              <a:gd name="connsiteY4" fmla="*/ 0 h 1922615"/>
              <a:gd name="connsiteX5" fmla="*/ 2215279 w 2880840"/>
              <a:gd name="connsiteY5" fmla="*/ 0 h 1922615"/>
              <a:gd name="connsiteX6" fmla="*/ 2690193 w 2880840"/>
              <a:gd name="connsiteY6" fmla="*/ 0 h 1922615"/>
              <a:gd name="connsiteX7" fmla="*/ 2880840 w 2880840"/>
              <a:gd name="connsiteY7" fmla="*/ 190647 h 1922615"/>
              <a:gd name="connsiteX8" fmla="*/ 2880840 w 2880840"/>
              <a:gd name="connsiteY8" fmla="*/ 689007 h 1922615"/>
              <a:gd name="connsiteX9" fmla="*/ 2880840 w 2880840"/>
              <a:gd name="connsiteY9" fmla="*/ 1218194 h 1922615"/>
              <a:gd name="connsiteX10" fmla="*/ 2880840 w 2880840"/>
              <a:gd name="connsiteY10" fmla="*/ 1731968 h 1922615"/>
              <a:gd name="connsiteX11" fmla="*/ 2690193 w 2880840"/>
              <a:gd name="connsiteY11" fmla="*/ 1922615 h 1922615"/>
              <a:gd name="connsiteX12" fmla="*/ 2265270 w 2880840"/>
              <a:gd name="connsiteY12" fmla="*/ 1922615 h 1922615"/>
              <a:gd name="connsiteX13" fmla="*/ 1715370 w 2880840"/>
              <a:gd name="connsiteY13" fmla="*/ 1922615 h 1922615"/>
              <a:gd name="connsiteX14" fmla="*/ 1165470 w 2880840"/>
              <a:gd name="connsiteY14" fmla="*/ 1922615 h 1922615"/>
              <a:gd name="connsiteX15" fmla="*/ 640565 w 2880840"/>
              <a:gd name="connsiteY15" fmla="*/ 1922615 h 1922615"/>
              <a:gd name="connsiteX16" fmla="*/ 190647 w 2880840"/>
              <a:gd name="connsiteY16" fmla="*/ 1922615 h 1922615"/>
              <a:gd name="connsiteX17" fmla="*/ 0 w 2880840"/>
              <a:gd name="connsiteY17" fmla="*/ 1731968 h 1922615"/>
              <a:gd name="connsiteX18" fmla="*/ 0 w 2880840"/>
              <a:gd name="connsiteY18" fmla="*/ 1218194 h 1922615"/>
              <a:gd name="connsiteX19" fmla="*/ 0 w 2880840"/>
              <a:gd name="connsiteY19" fmla="*/ 673594 h 1922615"/>
              <a:gd name="connsiteX20" fmla="*/ 0 w 2880840"/>
              <a:gd name="connsiteY20" fmla="*/ 190647 h 1922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80840" h="1922615" extrusionOk="0">
                <a:moveTo>
                  <a:pt x="0" y="190647"/>
                </a:moveTo>
                <a:cubicBezTo>
                  <a:pt x="-7298" y="94461"/>
                  <a:pt x="91753" y="9483"/>
                  <a:pt x="190647" y="0"/>
                </a:cubicBezTo>
                <a:cubicBezTo>
                  <a:pt x="389325" y="-37780"/>
                  <a:pt x="483875" y="31404"/>
                  <a:pt x="665561" y="0"/>
                </a:cubicBezTo>
                <a:cubicBezTo>
                  <a:pt x="847247" y="-31404"/>
                  <a:pt x="963178" y="30592"/>
                  <a:pt x="1165470" y="0"/>
                </a:cubicBezTo>
                <a:cubicBezTo>
                  <a:pt x="1367762" y="-30592"/>
                  <a:pt x="1502120" y="29152"/>
                  <a:pt x="1665379" y="0"/>
                </a:cubicBezTo>
                <a:cubicBezTo>
                  <a:pt x="1828638" y="-29152"/>
                  <a:pt x="2016617" y="28295"/>
                  <a:pt x="2215279" y="0"/>
                </a:cubicBezTo>
                <a:cubicBezTo>
                  <a:pt x="2413941" y="-28295"/>
                  <a:pt x="2557741" y="20107"/>
                  <a:pt x="2690193" y="0"/>
                </a:cubicBezTo>
                <a:cubicBezTo>
                  <a:pt x="2784417" y="-11772"/>
                  <a:pt x="2884271" y="81614"/>
                  <a:pt x="2880840" y="190647"/>
                </a:cubicBezTo>
                <a:cubicBezTo>
                  <a:pt x="2905537" y="425773"/>
                  <a:pt x="2879092" y="566395"/>
                  <a:pt x="2880840" y="689007"/>
                </a:cubicBezTo>
                <a:cubicBezTo>
                  <a:pt x="2882588" y="811619"/>
                  <a:pt x="2841298" y="1006572"/>
                  <a:pt x="2880840" y="1218194"/>
                </a:cubicBezTo>
                <a:cubicBezTo>
                  <a:pt x="2920382" y="1429816"/>
                  <a:pt x="2876863" y="1607849"/>
                  <a:pt x="2880840" y="1731968"/>
                </a:cubicBezTo>
                <a:cubicBezTo>
                  <a:pt x="2874240" y="1823796"/>
                  <a:pt x="2799512" y="1898318"/>
                  <a:pt x="2690193" y="1922615"/>
                </a:cubicBezTo>
                <a:cubicBezTo>
                  <a:pt x="2552814" y="1958616"/>
                  <a:pt x="2429722" y="1883949"/>
                  <a:pt x="2265270" y="1922615"/>
                </a:cubicBezTo>
                <a:cubicBezTo>
                  <a:pt x="2100818" y="1961281"/>
                  <a:pt x="1983416" y="1895422"/>
                  <a:pt x="1715370" y="1922615"/>
                </a:cubicBezTo>
                <a:cubicBezTo>
                  <a:pt x="1447324" y="1949808"/>
                  <a:pt x="1422033" y="1907944"/>
                  <a:pt x="1165470" y="1922615"/>
                </a:cubicBezTo>
                <a:cubicBezTo>
                  <a:pt x="908907" y="1937286"/>
                  <a:pt x="852711" y="1895456"/>
                  <a:pt x="640565" y="1922615"/>
                </a:cubicBezTo>
                <a:cubicBezTo>
                  <a:pt x="428419" y="1949774"/>
                  <a:pt x="386479" y="1868669"/>
                  <a:pt x="190647" y="1922615"/>
                </a:cubicBezTo>
                <a:cubicBezTo>
                  <a:pt x="94531" y="1922069"/>
                  <a:pt x="-9142" y="1835365"/>
                  <a:pt x="0" y="1731968"/>
                </a:cubicBezTo>
                <a:cubicBezTo>
                  <a:pt x="-51310" y="1532850"/>
                  <a:pt x="43409" y="1420862"/>
                  <a:pt x="0" y="1218194"/>
                </a:cubicBezTo>
                <a:cubicBezTo>
                  <a:pt x="-43409" y="1015526"/>
                  <a:pt x="5849" y="816422"/>
                  <a:pt x="0" y="673594"/>
                </a:cubicBezTo>
                <a:cubicBezTo>
                  <a:pt x="-5849" y="530766"/>
                  <a:pt x="35016" y="316848"/>
                  <a:pt x="0" y="190647"/>
                </a:cubicBezTo>
                <a:close/>
              </a:path>
            </a:pathLst>
          </a:custGeom>
          <a:noFill/>
          <a:ln w="28575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413288495">
                  <a:prstGeom prst="roundRect">
                    <a:avLst>
                      <a:gd name="adj" fmla="val 991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95247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07BA33-E6EF-3E4D-29C3-A7FB13D72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Halo picture for </a:t>
            </a:r>
            <a:r>
              <a:rPr lang="en-US" altLang="zh-CN" baseline="30000" dirty="0"/>
              <a:t>19</a:t>
            </a:r>
            <a:r>
              <a:rPr lang="en-US" altLang="zh-CN" dirty="0"/>
              <a:t>C: 1/2</a:t>
            </a:r>
            <a:r>
              <a:rPr lang="en-US" altLang="zh-CN" baseline="30000" dirty="0"/>
              <a:t>+</a:t>
            </a:r>
            <a:r>
              <a:rPr lang="en-US" altLang="zh-CN" dirty="0"/>
              <a:t> oblate minimum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64E2BCB-FFA4-80F3-5989-3510770C4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000" y="1278669"/>
            <a:ext cx="17280000" cy="699102"/>
          </a:xfrm>
        </p:spPr>
        <p:txBody>
          <a:bodyPr/>
          <a:lstStyle/>
          <a:p>
            <a:r>
              <a:rPr lang="en-US" altLang="zh-CN" dirty="0"/>
              <a:t>1/2</a:t>
            </a:r>
            <a:r>
              <a:rPr lang="en-US" altLang="zh-CN" baseline="30000" dirty="0"/>
              <a:t>+</a:t>
            </a:r>
            <a:r>
              <a:rPr lang="en-US" altLang="zh-CN" dirty="0"/>
              <a:t> oblate minimum shows </a:t>
            </a:r>
            <a:r>
              <a:rPr lang="en-US" altLang="zh-CN" b="1" dirty="0">
                <a:solidFill>
                  <a:srgbClr val="FF0000"/>
                </a:solidFill>
              </a:rPr>
              <a:t>rather extensive neutron distribution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B1CF68D-2E91-E7BC-7744-DE246F756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454CB-1693-46F7-B262-C651FB04EB58}" type="slidenum">
              <a:rPr lang="zh-CN" altLang="en-US" smtClean="0"/>
              <a:pPr/>
              <a:t>19</a:t>
            </a:fld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957E722-E38F-5C41-5789-B40F0D90ADE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866" y="1989218"/>
            <a:ext cx="5065785" cy="663868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CEF2F9A-4639-5C50-8818-0A1B3E34B4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1290" y="2054838"/>
            <a:ext cx="8342709" cy="396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3C43393-89CD-3D3D-B216-B6F5B8F3A8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1290" y="6014838"/>
            <a:ext cx="8342709" cy="396000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19132221-AC62-E498-B75D-213895DCE43C}"/>
              </a:ext>
            </a:extLst>
          </p:cNvPr>
          <p:cNvSpPr/>
          <p:nvPr/>
        </p:nvSpPr>
        <p:spPr>
          <a:xfrm>
            <a:off x="4195482" y="2158253"/>
            <a:ext cx="1044000" cy="158675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680BE4F4-EC4B-B025-6934-77394F83446F}"/>
              </a:ext>
            </a:extLst>
          </p:cNvPr>
          <p:cNvGrpSpPr/>
          <p:nvPr/>
        </p:nvGrpSpPr>
        <p:grpSpPr>
          <a:xfrm>
            <a:off x="5875943" y="2352979"/>
            <a:ext cx="2645580" cy="1681859"/>
            <a:chOff x="5875943" y="2352979"/>
            <a:chExt cx="2645580" cy="1681859"/>
          </a:xfrm>
        </p:grpSpPr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FB230DC5-EA29-5DCD-AA6E-B706AB8184C3}"/>
                </a:ext>
              </a:extLst>
            </p:cNvPr>
            <p:cNvGrpSpPr/>
            <p:nvPr>
              <p:custDataLst>
                <p:tags r:id="rId7"/>
              </p:custDataLst>
            </p:nvPr>
          </p:nvGrpSpPr>
          <p:grpSpPr>
            <a:xfrm>
              <a:off x="5875943" y="3025504"/>
              <a:ext cx="2645580" cy="1009334"/>
              <a:chOff x="5875943" y="3025504"/>
              <a:chExt cx="2645580" cy="1009334"/>
            </a:xfrm>
          </p:grpSpPr>
          <p:pic>
            <p:nvPicPr>
              <p:cNvPr id="31" name="图片 30" descr="\documentclass{article}&#10;\pagestyle{empty}&#10;\usepackage[dvipsnames, svgnames, x11names]{xcolor}&#10;\usepackage{amsmath, mathrsfs, CJK, cancel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begin{document}&#10;&#10;\begin{CJK}{GBK}{hei}\color{red}&#10;\begin{align*}&#10; 46\%\big|1d_{5/2}\big&gt;\\&#10; 38\%\big|3s_{1/2}\big&gt; &#10;\end{align*}&#10;\end{CJK}&#10;&#10;\end{document} " title="IguanaTex Bitmap Display">
                <a:extLst>
                  <a:ext uri="{FF2B5EF4-FFF2-40B4-BE49-F238E27FC236}">
                    <a16:creationId xmlns:a16="http://schemas.microsoft.com/office/drawing/2014/main" id="{80D2CE0B-ED85-0D10-B13D-0CC25A9235F4}"/>
                  </a:ext>
                </a:extLst>
              </p:cNvPr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20806" y="3025504"/>
                <a:ext cx="1700717" cy="1009334"/>
              </a:xfrm>
              <a:prstGeom prst="rect">
                <a:avLst/>
              </a:prstGeom>
            </p:spPr>
          </p:pic>
          <p:pic>
            <p:nvPicPr>
              <p:cNvPr id="36" name="图片 35" descr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package{expl3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calligraphy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\color{red}&#10;&#10;\begin{tikzpicture}[x=1cm,y=1cm,line width=1pt]&#10;\coordinate (O) at (0,0);&#10;\draw[pen colour={red},decorate, decoration={calligraphic brace, amplitude=3pt}] (O) -- +(90:0.5);&#10;\end{tikzpicture}&#10;&#10;\end{CJK}&#10;&#10;\end{document} " title="IguanaTex Bitmap Display">
                <a:extLst>
                  <a:ext uri="{FF2B5EF4-FFF2-40B4-BE49-F238E27FC236}">
                    <a16:creationId xmlns:a16="http://schemas.microsoft.com/office/drawing/2014/main" id="{39E26C87-92FA-1BFB-6926-79C348497C3E}"/>
                  </a:ext>
                </a:extLst>
              </p:cNvPr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61372" y="3231426"/>
                <a:ext cx="141447" cy="597491"/>
              </a:xfrm>
              <a:prstGeom prst="rect">
                <a:avLst/>
              </a:prstGeom>
            </p:spPr>
          </p:pic>
          <p:cxnSp>
            <p:nvCxnSpPr>
              <p:cNvPr id="17" name="直接箭头连接符 16">
                <a:extLst>
                  <a:ext uri="{FF2B5EF4-FFF2-40B4-BE49-F238E27FC236}">
                    <a16:creationId xmlns:a16="http://schemas.microsoft.com/office/drawing/2014/main" id="{2167C641-A5AA-A0F2-7C8B-B73D00F099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75943" y="3530171"/>
                <a:ext cx="756000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A6F0FF7D-7B49-99BA-B50F-14BD893113B7}"/>
                </a:ext>
              </a:extLst>
            </p:cNvPr>
            <p:cNvSpPr txBox="1"/>
            <p:nvPr/>
          </p:nvSpPr>
          <p:spPr>
            <a:xfrm>
              <a:off x="6820806" y="2352979"/>
              <a:ext cx="144943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solidFill>
                    <a:srgbClr val="FF0000"/>
                  </a:solidFill>
                </a:rPr>
                <a:t>Prolate </a:t>
              </a:r>
              <a:endParaRPr lang="zh-CN" altLang="en-US" sz="3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B86C55CE-51F3-FEF1-6C54-3F11EA8019AD}"/>
              </a:ext>
            </a:extLst>
          </p:cNvPr>
          <p:cNvGrpSpPr/>
          <p:nvPr/>
        </p:nvGrpSpPr>
        <p:grpSpPr>
          <a:xfrm>
            <a:off x="5875943" y="4357340"/>
            <a:ext cx="2619973" cy="1525579"/>
            <a:chOff x="5875943" y="4357340"/>
            <a:chExt cx="2619973" cy="1525579"/>
          </a:xfrm>
        </p:grpSpPr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F808DD8C-3635-DB91-C920-7D1ABB34EC84}"/>
                </a:ext>
              </a:extLst>
            </p:cNvPr>
            <p:cNvGrpSpPr/>
            <p:nvPr>
              <p:custDataLst>
                <p:tags r:id="rId4"/>
              </p:custDataLst>
            </p:nvPr>
          </p:nvGrpSpPr>
          <p:grpSpPr>
            <a:xfrm>
              <a:off x="5875943" y="4357340"/>
              <a:ext cx="2619973" cy="1009334"/>
              <a:chOff x="5875943" y="4357340"/>
              <a:chExt cx="2619973" cy="1009334"/>
            </a:xfrm>
          </p:grpSpPr>
          <p:pic>
            <p:nvPicPr>
              <p:cNvPr id="41" name="图片 40" descr="\documentclass{article}&#10;\pagestyle{empty}&#10;\usepackage[dvipsnames, svgnames, x11names]{xcolor}&#10;\usepackage{amsmath, mathrsfs, CJK, cancel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begin{document}&#10;&#10;\begin{CJK}{GBK}{hei}\color{blue}&#10;\begin{align*}&#10; 18\%\big|1d_{5/2}\big&gt;\\&#10; 77\%\big|2s_{1/2}\big&gt; &#10;\end{align*}&#10;\end{CJK}&#10;&#10;\end{document} " title="IguanaTex Bitmap Display">
                <a:extLst>
                  <a:ext uri="{FF2B5EF4-FFF2-40B4-BE49-F238E27FC236}">
                    <a16:creationId xmlns:a16="http://schemas.microsoft.com/office/drawing/2014/main" id="{C71E1B39-9DC6-0308-DDD0-6775B0806C8A}"/>
                  </a:ext>
                </a:extLst>
              </p:cNvPr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20806" y="4357340"/>
                <a:ext cx="1675110" cy="1009334"/>
              </a:xfrm>
              <a:prstGeom prst="rect">
                <a:avLst/>
              </a:prstGeom>
            </p:spPr>
          </p:pic>
          <p:pic>
            <p:nvPicPr>
              <p:cNvPr id="27" name="图片 26" descr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package{expl3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calligraphy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\color{blue}&#10;&#10;\begin{tikzpicture}[x=1cm,y=1cm,line width=1pt]&#10;\coordinate (O) at (0,0);&#10;\draw[pen colour={blue},decorate, decoration={calligraphic brace, amplitude=3pt}] (O) -- +(90:0.5);&#10;\end{tikzpicture}&#10;&#10;\end{CJK}&#10;&#10;\end{document} " title="IguanaTex Bitmap Display">
                <a:extLst>
                  <a:ext uri="{FF2B5EF4-FFF2-40B4-BE49-F238E27FC236}">
                    <a16:creationId xmlns:a16="http://schemas.microsoft.com/office/drawing/2014/main" id="{B0F8D8BD-9C5B-916B-911C-27D25E219B5A}"/>
                  </a:ext>
                </a:extLst>
              </p:cNvPr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61372" y="4563262"/>
                <a:ext cx="141447" cy="597491"/>
              </a:xfrm>
              <a:prstGeom prst="rect">
                <a:avLst/>
              </a:prstGeom>
            </p:spPr>
          </p:pic>
          <p:cxnSp>
            <p:nvCxnSpPr>
              <p:cNvPr id="28" name="直接箭头连接符 27">
                <a:extLst>
                  <a:ext uri="{FF2B5EF4-FFF2-40B4-BE49-F238E27FC236}">
                    <a16:creationId xmlns:a16="http://schemas.microsoft.com/office/drawing/2014/main" id="{1C834D26-5786-94D0-0125-AB038A3AA2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75943" y="4862007"/>
                <a:ext cx="756000" cy="0"/>
              </a:xfrm>
              <a:prstGeom prst="straightConnector1">
                <a:avLst/>
              </a:prstGeom>
              <a:ln w="28575">
                <a:solidFill>
                  <a:srgbClr val="0000FF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23684146-0FDA-731C-B16F-81FD0501DDEB}"/>
                </a:ext>
              </a:extLst>
            </p:cNvPr>
            <p:cNvSpPr txBox="1"/>
            <p:nvPr/>
          </p:nvSpPr>
          <p:spPr>
            <a:xfrm>
              <a:off x="6852113" y="5298144"/>
              <a:ext cx="127951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solidFill>
                    <a:srgbClr val="0000FF"/>
                  </a:solidFill>
                </a:rPr>
                <a:t>Oblate</a:t>
              </a:r>
              <a:endParaRPr lang="zh-CN" altLang="en-US" sz="32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51727A9C-E212-D351-1B7B-16B2A499FEF1}"/>
              </a:ext>
            </a:extLst>
          </p:cNvPr>
          <p:cNvGrpSpPr/>
          <p:nvPr/>
        </p:nvGrpSpPr>
        <p:grpSpPr>
          <a:xfrm>
            <a:off x="6247418" y="6138965"/>
            <a:ext cx="2855288" cy="1895949"/>
            <a:chOff x="6247418" y="6138965"/>
            <a:chExt cx="2855288" cy="1895949"/>
          </a:xfrm>
        </p:grpSpPr>
        <p:pic>
          <p:nvPicPr>
            <p:cNvPr id="9" name="图片 8" descr="\documentclass{article}&#10;\pagestyle{empty}&#10;\usepackage[dvipsnames, svgnames, x11names]{xcolor}&#10;\usepackage{amsmath, mathrsfs, CJK, cancel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newcommand{\lrlc}[1]{\left|#1\right&gt;}\newcommand{\lrcl}[1]{\left&lt;#1\right|}&#10;\begin{document}&#10;&#10;\begin{CJK}{GBK}{hei}\color{red}&#10;\begin{align*}&#10; r_n = &amp; 3.85\text{ fm}\\&#10; r_{\text{Halo}} = &amp; 6.46 \text{ fm}\\&#10; r_{\text{Con.}} = &amp; 7.50 \text{ fm}&#10;\end{align*}&#10;\end{CJK}&#10;&#10;\end{document} " title="IguanaTex Bitmap Display">
              <a:extLst>
                <a:ext uri="{FF2B5EF4-FFF2-40B4-BE49-F238E27FC236}">
                  <a16:creationId xmlns:a16="http://schemas.microsoft.com/office/drawing/2014/main" id="{0BB3A57B-AD83-094B-4B71-790E3D0BABA9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8312" y="6323956"/>
              <a:ext cx="2589942" cy="1565671"/>
            </a:xfrm>
            <a:prstGeom prst="rect">
              <a:avLst/>
            </a:prstGeom>
          </p:spPr>
        </p:pic>
        <p:sp>
          <p:nvSpPr>
            <p:cNvPr id="46" name="矩形: 圆角 45">
              <a:extLst>
                <a:ext uri="{FF2B5EF4-FFF2-40B4-BE49-F238E27FC236}">
                  <a16:creationId xmlns:a16="http://schemas.microsoft.com/office/drawing/2014/main" id="{5111868C-DC15-7F0D-A60B-C76ECBCF80F5}"/>
                </a:ext>
              </a:extLst>
            </p:cNvPr>
            <p:cNvSpPr/>
            <p:nvPr/>
          </p:nvSpPr>
          <p:spPr>
            <a:xfrm>
              <a:off x="6247418" y="6138965"/>
              <a:ext cx="2855288" cy="1895949"/>
            </a:xfrm>
            <a:prstGeom prst="roundRect">
              <a:avLst>
                <a:gd name="adj" fmla="val 7021"/>
              </a:avLst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1" name="文本框 50">
            <a:extLst>
              <a:ext uri="{FF2B5EF4-FFF2-40B4-BE49-F238E27FC236}">
                <a16:creationId xmlns:a16="http://schemas.microsoft.com/office/drawing/2014/main" id="{34D72130-7201-48DD-DA54-41FE32549677}"/>
              </a:ext>
            </a:extLst>
          </p:cNvPr>
          <p:cNvSpPr txBox="1"/>
          <p:nvPr/>
        </p:nvSpPr>
        <p:spPr>
          <a:xfrm flipH="1">
            <a:off x="1265347" y="8743153"/>
            <a:ext cx="5625878" cy="56514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l"/>
            <a:r>
              <a:rPr lang="en-US" altLang="zh-CN" sz="3200" b="1" dirty="0">
                <a:solidFill>
                  <a:srgbClr val="FF0000"/>
                </a:solidFill>
              </a:rPr>
              <a:t>More evident continuum effects 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48ADB01F-D618-6CCF-83AE-C511996A1760}"/>
              </a:ext>
            </a:extLst>
          </p:cNvPr>
          <p:cNvSpPr txBox="1"/>
          <p:nvPr/>
        </p:nvSpPr>
        <p:spPr>
          <a:xfrm>
            <a:off x="1265347" y="9392035"/>
            <a:ext cx="6975234" cy="565146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l"/>
            <a:r>
              <a:rPr lang="en-US" altLang="zh-CN" sz="3200" dirty="0">
                <a:solidFill>
                  <a:srgbClr val="0000FF"/>
                </a:solidFill>
              </a:rPr>
              <a:t>Current calculations give 3/2</a:t>
            </a:r>
            <a:r>
              <a:rPr lang="en-US" altLang="zh-CN" sz="3200" baseline="30000" dirty="0">
                <a:solidFill>
                  <a:srgbClr val="0000FF"/>
                </a:solidFill>
              </a:rPr>
              <a:t>+</a:t>
            </a:r>
            <a:r>
              <a:rPr lang="en-US" altLang="zh-CN" sz="3200" dirty="0">
                <a:solidFill>
                  <a:srgbClr val="0000FF"/>
                </a:solidFill>
              </a:rPr>
              <a:t> GS for </a:t>
            </a:r>
            <a:r>
              <a:rPr lang="en-US" altLang="zh-CN" sz="3200" baseline="30000" dirty="0">
                <a:solidFill>
                  <a:srgbClr val="0000FF"/>
                </a:solidFill>
              </a:rPr>
              <a:t>19</a:t>
            </a:r>
            <a:r>
              <a:rPr lang="en-US" altLang="zh-CN" sz="3200" dirty="0">
                <a:solidFill>
                  <a:srgbClr val="0000FF"/>
                </a:solidFill>
              </a:rPr>
              <a:t>C</a:t>
            </a:r>
            <a:endParaRPr lang="zh-CN" altLang="en-US" sz="3200" baseline="30000" dirty="0">
              <a:solidFill>
                <a:srgbClr val="0000FF"/>
              </a:solidFill>
            </a:endParaRPr>
          </a:p>
        </p:txBody>
      </p:sp>
      <p:pic>
        <p:nvPicPr>
          <p:cNvPr id="56" name="图片 55" descr="\documentclass{article}&#10;\pagestyle{empty}&#10;\usepackage{amsmath, mathrsfs, CJK, cancel, xcolor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begin{document}&#10;&#10;\begin{CJK}{GBK}{hei}&#10;\begin{align*}&#10;R_{\text{halo}}^{\text{Exp.}} = &amp;6.4\pm0.7 \text{fm} &#10;\end{align*}&#10;\end{CJK}&#10;&#10;\end{document} " title="IguanaTex Bitmap Display">
            <a:extLst>
              <a:ext uri="{FF2B5EF4-FFF2-40B4-BE49-F238E27FC236}">
                <a16:creationId xmlns:a16="http://schemas.microsoft.com/office/drawing/2014/main" id="{6CA44CA0-FBDE-67E0-C040-47C88A7E730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4779" y="1477083"/>
            <a:ext cx="3382533" cy="512135"/>
          </a:xfrm>
          <a:prstGeom prst="rect">
            <a:avLst/>
          </a:prstGeom>
        </p:spPr>
      </p:pic>
      <p:sp>
        <p:nvSpPr>
          <p:cNvPr id="57" name="文本框 56">
            <a:extLst>
              <a:ext uri="{FF2B5EF4-FFF2-40B4-BE49-F238E27FC236}">
                <a16:creationId xmlns:a16="http://schemas.microsoft.com/office/drawing/2014/main" id="{49691FC1-B85C-E3A0-24E4-1EE1C9D684E8}"/>
              </a:ext>
            </a:extLst>
          </p:cNvPr>
          <p:cNvSpPr txBox="1"/>
          <p:nvPr/>
        </p:nvSpPr>
        <p:spPr>
          <a:xfrm>
            <a:off x="439480" y="329819"/>
            <a:ext cx="825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baseline="30000" dirty="0">
                <a:solidFill>
                  <a:srgbClr val="FFFF00"/>
                </a:solidFill>
              </a:rPr>
              <a:t>19</a:t>
            </a:r>
            <a:r>
              <a:rPr lang="en-US" altLang="zh-CN" sz="3600" b="1" dirty="0">
                <a:solidFill>
                  <a:srgbClr val="FFFF00"/>
                </a:solidFill>
              </a:rPr>
              <a:t>C</a:t>
            </a:r>
            <a:endParaRPr lang="zh-CN" altLang="en-US" sz="3600" b="1" dirty="0">
              <a:solidFill>
                <a:srgbClr val="FFFF00"/>
              </a:solidFill>
            </a:endParaRPr>
          </a:p>
        </p:txBody>
      </p:sp>
      <p:pic>
        <p:nvPicPr>
          <p:cNvPr id="16" name="图片 15" descr="\documentclass{article}&#10;\pagestyle{empty}&#10;\usepackage[dvipsnames, svgnames, x11names]{xcolor}&#10;\usepackage{amsmath, mathrsfs, CJK, cancel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newcommand{\lrlc}[1]{\left|#1\right&gt;}\newcommand{\lrcl}[1]{\left&lt;#1\right|}&#10;\begin{document}&#10;&#10;\begin{CJK}{GBK}{hei}\color{red}&#10;\begin{align*}&#10; N_{\text{Con.}}=1.06&#10;\end{align*}&#10;\end{CJK}&#10;&#10;\end{document} " title="IguanaTex Bitmap Display">
            <a:extLst>
              <a:ext uri="{FF2B5EF4-FFF2-40B4-BE49-F238E27FC236}">
                <a16:creationId xmlns:a16="http://schemas.microsoft.com/office/drawing/2014/main" id="{47F63930-2D09-7AD2-548C-5A94D654A82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418" y="8207295"/>
            <a:ext cx="2233886" cy="3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590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4316FFAA-892C-85DF-ABC8-BD76B999F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Relativistic Hartree-Fock approach</a:t>
            </a:r>
            <a:endParaRPr lang="zh-CN" altLang="en-US" dirty="0"/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0B36E8EB-C1E8-9D2A-659D-DDA51EF55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000" y="1278669"/>
            <a:ext cx="17280000" cy="699102"/>
          </a:xfrm>
        </p:spPr>
        <p:txBody>
          <a:bodyPr/>
          <a:lstStyle/>
          <a:p>
            <a:r>
              <a:rPr lang="en-US" altLang="zh-CN" dirty="0"/>
              <a:t>Nuclear force: meson propagated diagrams </a:t>
            </a:r>
            <a:r>
              <a:rPr lang="en-US" altLang="zh-CN" dirty="0">
                <a:sym typeface="Wingdings" panose="05000000000000000000" pitchFamily="2" charset="2"/>
              </a:rPr>
              <a:t> Effective meson fields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756422E-DE2D-4122-078C-761F42C69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454CB-1693-46F7-B262-C651FB04EB58}" type="slidenum">
              <a:rPr lang="zh-CN" altLang="en-US" smtClean="0"/>
              <a:pPr/>
              <a:t>2</a:t>
            </a:fld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A395F2B-2A60-6606-2DF1-02E36439345E}"/>
              </a:ext>
            </a:extLst>
          </p:cNvPr>
          <p:cNvSpPr txBox="1"/>
          <p:nvPr/>
        </p:nvSpPr>
        <p:spPr>
          <a:xfrm>
            <a:off x="439480" y="329819"/>
            <a:ext cx="2612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rgbClr val="FFFF00"/>
                </a:solidFill>
              </a:rPr>
              <a:t>Background</a:t>
            </a:r>
            <a:endParaRPr lang="zh-CN" altLang="en-US" sz="3600" b="1" dirty="0">
              <a:solidFill>
                <a:srgbClr val="FFFF00"/>
              </a:solidFill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753C057-7785-9914-F24E-DF1439D01D7D}"/>
              </a:ext>
            </a:extLst>
          </p:cNvPr>
          <p:cNvGrpSpPr/>
          <p:nvPr/>
        </p:nvGrpSpPr>
        <p:grpSpPr>
          <a:xfrm>
            <a:off x="1471145" y="2171455"/>
            <a:ext cx="4941934" cy="1905699"/>
            <a:chOff x="6914066" y="1270437"/>
            <a:chExt cx="4941934" cy="1905699"/>
          </a:xfrm>
        </p:grpSpPr>
        <p:pic>
          <p:nvPicPr>
            <p:cNvPr id="10" name="图片 9" descr="\documentclass[12pt]{article}&#10;\usepackage{amsmath}&#10;\newcommand{\svec}[1]{\boldsymbol{#1}}&#10;\newcommand{\ivec}[1]{\vec{#1}}&#10;&#10;\setlength{\paperwidth}{30cm}&#10;%\usepackage{CJK}&#10;%\usepackage{fontspec}&#10;%\setmainfont{Calibri}&#10;\usepackage{pgf, tikz}&#10;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usepackage{xcolor}&#10;\usepackage{colortbl}&#10;\definecolor{darkred}{rgb}{0.545,0,0}  %暗红色&#10;\definecolor{blueviolet}{rgb}{0.541, 0.169, 0.886}  %紫罗兰色&#10;\definecolor{crimson}{rgb}{0.863, 0.078, 0.235}  %暗深红色&#10;\definecolor{darkblue}{rgb}{0, 0, 0.545}  %暗蓝色 0.545&#10;\definecolor{darkgreen}{rgb}{0, 0.392, 0}  %暗绿色&#10;\definecolor{silver}{rgb}{0.753, 0.753, 0.753}  %银色&#10;\definecolor{saddlebrown}{rgb}{0.545,0.271,0.075} %重褐色&#10;\definecolor{indigo}{rgb}{0.294,0.000,0.510}   %靛青色&#10;\definecolor{sienna}{rgb}{0.627, 0.322, 0.176} %赭色&#10;\definecolor{firebrick}{rgb}{0.698,0.133,0.133}%火砖色&#10;\definecolor{fuchsia}{rgb}{1.0, 0, 1.0} %紫红色&#10;\definecolor{darkmagenta}{rgb}{0.545, 0, 0.545}% 暗洋红&#10;\definecolor{Gold2}{rgb}{0.930, 0.785, 0}% 暗洋红(238, 201, 0&#10;\newcommand{\red}[1]{\textcolor{red}{#1}}&#10;\newcommand{\green}[1]{\textcolor{green}{#1}}&#10;\newcommand{\blue}[1]{\textcolor{blue}{#1}}&#10;&#10;\pagestyle{empty}&#10;\begin{document}&#10;&#10;\hspace{-10em}\begin{tikzpicture}[x=1cm, y=1cm, line width = 2pt]\Large %, remember picture, overlay]&#10;    %\coordinate (O) at ($(current page.north) + (-7, -7.8)$);&#10;&#10;    \coordinate(O) at (0,0);&#10;    \draw[dashed] (O) -- +(0:2.4);&#10;    \draw[-stealth', red] (O) -- +(-130:2) -- +(-130:0.8);&#10;    \draw[-stealth', red] (O) -- +(130:2)  (O) -- +(130:1.2);&#10;    \draw[-stealth', blue] (O) ++(2.4,0) --+(50:2) (O) ++(2.4,0) -- +(50:1.2);&#10;    \draw[-stealth', blue] (O) ++(2.4,0) -- +(-50:2) -- +(-50:0.8);&#10;&#10;    \draw (O) +(1.2, 0.5) node {$\sigma$, $\omega^\mu$}(O) +(1.2, -0.5) node {$\vec\rho^\mu$};&#10;    %\coordinate[label = 90: {\textsf{Hartree terms}}] (H) at ($(O)+(1.5, -2.75)$);&#10;&#10;    \coordinate (Op) at ($(O)+(0:5.0)$);&#10;    \draw[-stealth', red] (Op) -- +(-90:1.6) -- +(-90:0.7);&#10;    \draw[-stealth', red] (Op) -- +( 90:1.6)  (Op) -- +(90:0.9);&#10;    \draw[dashed] (Op) -- +(0:2.5);&#10;    \draw (Op) +(1.25, 0.5) node {$\sigma$, $\omega_0$}(Op) +(1.25, -0.5) node {$\vec\rho_0$};&#10;    \draw[blue] (Op) ++(0:2.5) +(0:1.25) circle (1.25);&#10;    \draw[-stealth', blue] (Op) ++(0:2.5) arc (180:85:1.25);&#10;    \draw[-stealth', blue] (Op) ++(0:2.5) +(0:2.5) arc (0:-95:1.25);&#10;    %\coordinate[label = 90: {\textsf{Local MF}}] (L) at ($(Op)+(2.5, -2.75)$);&#10;    \end{tikzpicture}&#10;&#10;&#10;\end{document} " title="IguanaTex Bitmap Display">
              <a:extLst>
                <a:ext uri="{FF2B5EF4-FFF2-40B4-BE49-F238E27FC236}">
                  <a16:creationId xmlns:a16="http://schemas.microsoft.com/office/drawing/2014/main" id="{7E747B59-E70B-6F6A-23D2-030EB3441D83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4066" y="1270437"/>
              <a:ext cx="4941934" cy="1393549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271E6766-E8D6-0522-2223-6F68CFF959C5}"/>
                </a:ext>
              </a:extLst>
            </p:cNvPr>
            <p:cNvSpPr txBox="1"/>
            <p:nvPr/>
          </p:nvSpPr>
          <p:spPr>
            <a:xfrm>
              <a:off x="7889271" y="2714471"/>
              <a:ext cx="29915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400" dirty="0"/>
                <a:t>直接项 </a:t>
              </a:r>
              <a:r>
                <a:rPr lang="en-US" altLang="zh-CN" sz="2400" dirty="0"/>
                <a:t>(Hartree </a:t>
              </a:r>
              <a:r>
                <a:rPr lang="zh-CN" altLang="en-US" sz="2400" dirty="0"/>
                <a:t>项</a:t>
              </a:r>
              <a:r>
                <a:rPr lang="en-US" altLang="zh-CN" sz="2400" dirty="0"/>
                <a:t>)</a:t>
              </a:r>
              <a:endParaRPr lang="zh-CN" altLang="en-US" sz="2400" dirty="0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5A0CE53D-15CF-26B2-0500-2158CCD2F236}"/>
              </a:ext>
            </a:extLst>
          </p:cNvPr>
          <p:cNvGrpSpPr/>
          <p:nvPr/>
        </p:nvGrpSpPr>
        <p:grpSpPr>
          <a:xfrm>
            <a:off x="7614874" y="2194023"/>
            <a:ext cx="4114285" cy="1893117"/>
            <a:chOff x="6914066" y="3570692"/>
            <a:chExt cx="4114285" cy="1893117"/>
          </a:xfrm>
        </p:grpSpPr>
        <p:pic>
          <p:nvPicPr>
            <p:cNvPr id="13" name="图片 12" descr="\documentclass[12pt]{article}&#10;\usepackage{amsmath}&#10;\newcommand{\svec}[1]{\boldsymbol{#1}}&#10;\newcommand{\ivec}[1]{\vec{#1}}&#10;&#10;\setlength{\paperwidth}{30cm}&#10;%\usepackage{CJK}&#10;%\usepackage{fontspec}&#10;%\setmainfont{Calibri}&#10;\usepackage{pgf, tikz}&#10;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usepackage{xcolor}&#10;\usepackage{colortbl}&#10;\definecolor{darkred}{rgb}{0.545,0,0}  %暗红色&#10;\definecolor{blueviolet}{rgb}{0.541, 0.169, 0.886}  %紫罗兰色&#10;\definecolor{crimson}{rgb}{0.863, 0.078, 0.235}  %暗深红色&#10;\definecolor{darkblue}{rgb}{0, 0, 0.545}  %暗蓝色 0.545&#10;\definecolor{darkgreen}{rgb}{0, 0.392, 0}  %暗绿色&#10;\definecolor{silver}{rgb}{0.753, 0.753, 0.753}  %银色&#10;\definecolor{saddlebrown}{rgb}{0.545,0.271,0.075} %重褐色&#10;\definecolor{indigo}{rgb}{0.294,0.000,0.510}   %靛青色&#10;\definecolor{sienna}{rgb}{0.627, 0.322, 0.176} %赭色&#10;\definecolor{firebrick}{rgb}{0.698,0.133,0.133}%火砖色&#10;\definecolor{fuchsia}{rgb}{1.0, 0, 1.0} %紫红色&#10;\definecolor{darkmagenta}{rgb}{0.545, 0, 0.545}% 暗洋红&#10;\definecolor{Gold2}{rgb}{0.930, 0.785, 0}% 暗洋红(238, 201, 0&#10;\newcommand{\red}[1]{\textcolor{red}{#1}}&#10;\newcommand{\green}[1]{\textcolor{green}{#1}}&#10;\newcommand{\blue}[1]{\textcolor{blue}{#1}}&#10;&#10;\pagestyle{empty}&#10;\begin{document}&#10;&#10;\hspace{-10em}\begin{tikzpicture}[x=1cm, y=1cm, line width = 2pt]\Large %, remember picture, overlay]&#10;&#10;    \coordinate (O1) at (0,0);&#10;    %\draw[fill = pink, dotted, pink] (O1) ++(-0.5, -2.55) rectangle +(4, 4.2);&#10;    \draw[dashed] (O1) -- +(0:2.4);&#10;    %\draw[decorate, decoration={coil,aspect=0.8,segment length=3.0mm,amplitude=1.5mm}] (O1) -- +( 0:3.0);&#10;    \draw[-stealth', red] (O1) --+(-130:2) -- +(-130:0.8);&#10;    \draw[-stealth', blue] (O1) --+(130:2) (O1) -- +(130:1.2);&#10;    \draw[-stealth', red] (O1)  ++(2.4,0) --+(50:2) (O1) ++(2.4,0) -- +(50:1.2);&#10;    \draw[-stealth', blue] (O1) ++(2.4,0) --+(-50:2) -- +(-50:0.8);&#10;&#10;    \draw (O1) +(1.2, 0.5) node {$\sigma$, $\omega^\mu$} (O1) +(1.2, -0.5) node {$\vec\rho^\mu$, $\vec\pi$};&#10;    %\draw (O1) +(1.5, 0.5) node {photon};&#10;    %\coordinate[label = 90: {\textsf{Fock terms}}] (F) at ($(O1)+(1.5, -2.75)$);&#10;&#10;    \coordinate (O1p) at ($(O1)+(0:5)$);&#10;&#10;    \draw[-stealth', red] (O1p) -- +(-90:1.6) -- +(-90:0.7);&#10;    \draw[-stealth', red] (O1p) ++(0:3) -- +(90:1.6)  (O1p) ++(0:3) -- +(90:0.9);&#10;    \draw[dashed] (O1p) -- +(0:3.0);&#10;    \draw (O1p) +(1.5, 0.5) node {$\sigma$, $\omega^\mu$} (O1p) +(1.5, -0.5) node {$\vec\rho^\mu$, $\vec\pi$};&#10;    \draw[blue] (O1p) arc (180:0:1.5);&#10;    \draw[-stealth', blue] (O1p) arc (180:85:1.5);&#10;    %\coordinate[label = 90: {\textsf{Non-local MF}}] (NL) at ($(O1p)+(1.5, -2.75)$);&#10;    \end{tikzpicture}&#10;&#10;&#10;\end{document} " title="IguanaTex Bitmap Display">
              <a:extLst>
                <a:ext uri="{FF2B5EF4-FFF2-40B4-BE49-F238E27FC236}">
                  <a16:creationId xmlns:a16="http://schemas.microsoft.com/office/drawing/2014/main" id="{B76FE4A3-F8FC-AB8A-2A76-DF305DBD5885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4066" y="3570692"/>
              <a:ext cx="4114285" cy="1417513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FBDC14BC-DE91-0CA3-AD4E-0E9CCBB8CFAF}"/>
                </a:ext>
              </a:extLst>
            </p:cNvPr>
            <p:cNvSpPr txBox="1"/>
            <p:nvPr/>
          </p:nvSpPr>
          <p:spPr>
            <a:xfrm>
              <a:off x="7722308" y="5002144"/>
              <a:ext cx="24978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400" dirty="0"/>
                <a:t>交换项 </a:t>
              </a:r>
              <a:r>
                <a:rPr lang="en-US" altLang="zh-CN" sz="2400" dirty="0"/>
                <a:t>(Fock </a:t>
              </a:r>
              <a:r>
                <a:rPr lang="zh-CN" altLang="en-US" sz="2400" dirty="0"/>
                <a:t>项</a:t>
              </a:r>
              <a:r>
                <a:rPr lang="en-US" altLang="zh-CN" sz="2400" dirty="0"/>
                <a:t>)</a:t>
              </a:r>
              <a:endParaRPr lang="zh-CN" altLang="en-US" sz="2400" dirty="0"/>
            </a:p>
          </p:txBody>
        </p:sp>
      </p:grpSp>
      <p:sp>
        <p:nvSpPr>
          <p:cNvPr id="15" name="箭头: 虚尾 14">
            <a:extLst>
              <a:ext uri="{FF2B5EF4-FFF2-40B4-BE49-F238E27FC236}">
                <a16:creationId xmlns:a16="http://schemas.microsoft.com/office/drawing/2014/main" id="{35B40988-F112-1A08-6CC2-E0C6A54339D5}"/>
              </a:ext>
            </a:extLst>
          </p:cNvPr>
          <p:cNvSpPr/>
          <p:nvPr/>
        </p:nvSpPr>
        <p:spPr>
          <a:xfrm>
            <a:off x="3552171" y="2683563"/>
            <a:ext cx="418342" cy="369332"/>
          </a:xfrm>
          <a:prstGeom prst="stripedRightArrow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箭头: 虚尾 15">
            <a:extLst>
              <a:ext uri="{FF2B5EF4-FFF2-40B4-BE49-F238E27FC236}">
                <a16:creationId xmlns:a16="http://schemas.microsoft.com/office/drawing/2014/main" id="{859A8089-829C-5225-4249-C2CB9A8C7710}"/>
              </a:ext>
            </a:extLst>
          </p:cNvPr>
          <p:cNvSpPr/>
          <p:nvPr/>
        </p:nvSpPr>
        <p:spPr>
          <a:xfrm>
            <a:off x="9738577" y="2718113"/>
            <a:ext cx="418342" cy="369332"/>
          </a:xfrm>
          <a:prstGeom prst="stripedRightArrow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内容占位符 6">
            <a:extLst>
              <a:ext uri="{FF2B5EF4-FFF2-40B4-BE49-F238E27FC236}">
                <a16:creationId xmlns:a16="http://schemas.microsoft.com/office/drawing/2014/main" id="{0A4FCC5C-D46B-9E2D-4262-14091EAB7EF2}"/>
              </a:ext>
            </a:extLst>
          </p:cNvPr>
          <p:cNvSpPr txBox="1">
            <a:spLocks/>
          </p:cNvSpPr>
          <p:nvPr/>
        </p:nvSpPr>
        <p:spPr>
          <a:xfrm>
            <a:off x="504000" y="4232653"/>
            <a:ext cx="17280000" cy="1411925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673895" indent="-673895" algn="l" defTabSz="1371600" rtl="0" eaLnBrk="1" latinLnBrk="0" hangingPunct="1">
              <a:lnSpc>
                <a:spcPct val="120000"/>
              </a:lnSpc>
              <a:spcBef>
                <a:spcPts val="1500"/>
              </a:spcBef>
              <a:buClr>
                <a:srgbClr val="7030A0"/>
              </a:buClr>
              <a:buFont typeface="Wingdings" panose="05000000000000000000" pitchFamily="2" charset="2"/>
              <a:buChar char="p"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1212057" indent="-526257" algn="l" defTabSz="1371600" rtl="0" eaLnBrk="1" latinLnBrk="0" hangingPunct="1">
              <a:lnSpc>
                <a:spcPct val="120000"/>
              </a:lnSpc>
              <a:spcBef>
                <a:spcPts val="900"/>
              </a:spcBef>
              <a:buClr>
                <a:srgbClr val="00B0F0"/>
              </a:buClr>
              <a:buFont typeface="Wingdings" panose="05000000000000000000" pitchFamily="2" charset="2"/>
              <a:buChar char="Ø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Nuclear force contains the </a:t>
            </a:r>
            <a:r>
              <a:rPr lang="en-US" altLang="zh-CN" b="1" dirty="0">
                <a:solidFill>
                  <a:srgbClr val="0000FF"/>
                </a:solidFill>
              </a:rPr>
              <a:t>central</a:t>
            </a:r>
            <a:r>
              <a:rPr lang="en-US" altLang="zh-CN" dirty="0"/>
              <a:t>, </a:t>
            </a:r>
            <a:r>
              <a:rPr lang="en-US" altLang="zh-CN" b="1" dirty="0">
                <a:solidFill>
                  <a:srgbClr val="0000FF"/>
                </a:solidFill>
              </a:rPr>
              <a:t>spin-orbit</a:t>
            </a:r>
            <a:r>
              <a:rPr lang="en-US" altLang="zh-CN" dirty="0"/>
              <a:t> and </a:t>
            </a:r>
            <a:r>
              <a:rPr lang="en-US" altLang="zh-CN" b="1" dirty="0">
                <a:solidFill>
                  <a:srgbClr val="0000FF"/>
                </a:solidFill>
              </a:rPr>
              <a:t>tensor force </a:t>
            </a:r>
            <a:r>
              <a:rPr lang="en-US" altLang="zh-CN" dirty="0"/>
              <a:t>components, etc.</a:t>
            </a:r>
          </a:p>
          <a:p>
            <a:pPr lvl="1"/>
            <a:r>
              <a:rPr lang="en-US" altLang="zh-CN" b="1" dirty="0">
                <a:solidFill>
                  <a:srgbClr val="0000FF"/>
                </a:solidFill>
              </a:rPr>
              <a:t>Spin-orbit couplings is naturally included </a:t>
            </a:r>
            <a:r>
              <a:rPr lang="en-US" altLang="zh-CN" dirty="0"/>
              <a:t>due to the covariant scheme of the </a:t>
            </a:r>
            <a:r>
              <a:rPr lang="en-US" altLang="zh-CN" b="1" dirty="0">
                <a:solidFill>
                  <a:srgbClr val="0000FF"/>
                </a:solidFill>
              </a:rPr>
              <a:t>relativity</a:t>
            </a:r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69F2975-FAEC-5565-42DE-06FA4608C058}"/>
              </a:ext>
            </a:extLst>
          </p:cNvPr>
          <p:cNvSpPr txBox="1"/>
          <p:nvPr/>
        </p:nvSpPr>
        <p:spPr>
          <a:xfrm>
            <a:off x="12146151" y="2534318"/>
            <a:ext cx="53753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B0F0"/>
              </a:buClr>
            </a:pPr>
            <a:r>
              <a:rPr lang="en-US" altLang="zh-CN" sz="3200" dirty="0"/>
              <a:t>Fock terms: </a:t>
            </a:r>
            <a:r>
              <a:rPr lang="en-US" altLang="zh-CN" sz="3200" b="1" dirty="0">
                <a:solidFill>
                  <a:srgbClr val="FF0000"/>
                </a:solidFill>
              </a:rPr>
              <a:t>exchange</a:t>
            </a:r>
            <a:r>
              <a:rPr lang="en-US" altLang="zh-CN" sz="3200" dirty="0"/>
              <a:t> </a:t>
            </a:r>
            <a:r>
              <a:rPr lang="en-US" altLang="zh-CN" sz="3200" b="1" dirty="0">
                <a:solidFill>
                  <a:srgbClr val="FF0000"/>
                </a:solidFill>
              </a:rPr>
              <a:t>correlations</a:t>
            </a:r>
            <a:r>
              <a:rPr lang="en-US" altLang="zh-CN" sz="3200" dirty="0"/>
              <a:t> between fermions</a:t>
            </a:r>
            <a:endParaRPr lang="zh-CN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内容占位符 6">
                <a:extLst>
                  <a:ext uri="{FF2B5EF4-FFF2-40B4-BE49-F238E27FC236}">
                    <a16:creationId xmlns:a16="http://schemas.microsoft.com/office/drawing/2014/main" id="{2241A0BF-EB26-50E6-D7DA-D5B03FF63B9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4000" y="5660072"/>
                <a:ext cx="17280000" cy="122264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spAutoFit/>
              </a:bodyPr>
              <a:lstStyle>
                <a:lvl1pPr marL="673895" indent="-673895" algn="l" defTabSz="1371600" rtl="0" eaLnBrk="1" latinLnBrk="0" hangingPunct="1">
                  <a:lnSpc>
                    <a:spcPct val="120000"/>
                  </a:lnSpc>
                  <a:spcBef>
                    <a:spcPts val="1500"/>
                  </a:spcBef>
                  <a:buClr>
                    <a:srgbClr val="7030A0"/>
                  </a:buClr>
                  <a:buFont typeface="Wingdings" panose="05000000000000000000" pitchFamily="2" charset="2"/>
                  <a:buChar char="p"/>
                  <a:defRPr sz="3600" kern="1200" baseline="0">
                    <a:solidFill>
                      <a:schemeClr val="tx1"/>
                    </a:solidFill>
                    <a:latin typeface="+mn-lt"/>
                    <a:ea typeface="+mn-ea"/>
                    <a:cs typeface="Calibri" panose="020F0502020204030204" pitchFamily="34" charset="0"/>
                  </a:defRPr>
                </a:lvl1pPr>
                <a:lvl2pPr marL="1212057" indent="-526257" algn="l" defTabSz="1371600" rtl="0" eaLnBrk="1" latinLnBrk="0" hangingPunct="1">
                  <a:lnSpc>
                    <a:spcPct val="120000"/>
                  </a:lnSpc>
                  <a:spcBef>
                    <a:spcPts val="900"/>
                  </a:spcBef>
                  <a:buClr>
                    <a:srgbClr val="00B0F0"/>
                  </a:buClr>
                  <a:buFont typeface="Wingdings" panose="05000000000000000000" pitchFamily="2" charset="2"/>
                  <a:buChar char="Ø"/>
                  <a:defRPr sz="3200" kern="1200" baseline="0">
                    <a:solidFill>
                      <a:schemeClr val="tx1"/>
                    </a:solidFill>
                    <a:latin typeface="+mn-lt"/>
                    <a:ea typeface="+mn-ea"/>
                    <a:cs typeface="Calibri" panose="020F0502020204030204" pitchFamily="34" charset="0"/>
                  </a:defRPr>
                </a:lvl2pPr>
                <a:lvl3pPr marL="1714500" indent="-342900" algn="l" defTabSz="13716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3000" kern="120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49" charset="-122"/>
                    <a:cs typeface="Calibri" panose="020F0502020204030204" pitchFamily="34" charset="0"/>
                  </a:defRPr>
                </a:lvl3pPr>
                <a:lvl4pPr marL="2400300" indent="-342900" algn="l" defTabSz="13716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700" kern="120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49" charset="-122"/>
                    <a:cs typeface="Calibri" panose="020F0502020204030204" pitchFamily="34" charset="0"/>
                  </a:defRPr>
                </a:lvl4pPr>
                <a:lvl5pPr marL="3086100" indent="-342900" algn="l" defTabSz="13716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700" kern="120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49" charset="-122"/>
                    <a:cs typeface="Calibri" panose="020F0502020204030204" pitchFamily="34" charset="0"/>
                  </a:defRPr>
                </a:lvl5pPr>
                <a:lvl6pPr marL="3771900" indent="-342900" algn="l" defTabSz="13716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457700" indent="-342900" algn="l" defTabSz="13716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143500" indent="-342900" algn="l" defTabSz="13716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829300" indent="-342900" algn="l" defTabSz="13716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/>
                <a14:m>
                  <m:oMath xmlns:m="http://schemas.openxmlformats.org/officeDocument/2006/math">
                    <m:r>
                      <a:rPr lang="en-US" altLang="zh-CN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en-US" altLang="zh-CN" b="1" dirty="0">
                    <a:solidFill>
                      <a:srgbClr val="FF0000"/>
                    </a:solidFill>
                  </a:rPr>
                  <a:t>-meson</a:t>
                </a:r>
                <a:r>
                  <a:rPr lang="en-US" altLang="zh-CN" dirty="0"/>
                  <a:t>, that was supposed to the most important one in propagating nuclear force, </a:t>
                </a:r>
                <a:r>
                  <a:rPr lang="en-US" altLang="zh-CN" b="1" dirty="0">
                    <a:solidFill>
                      <a:srgbClr val="FF0000"/>
                    </a:solidFill>
                  </a:rPr>
                  <a:t>contributes only via the Fock terms</a:t>
                </a:r>
                <a:r>
                  <a:rPr lang="en-US" altLang="zh-CN" dirty="0"/>
                  <a:t>, and is taken as the main origin of tensor force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" name="内容占位符 6">
                <a:extLst>
                  <a:ext uri="{FF2B5EF4-FFF2-40B4-BE49-F238E27FC236}">
                    <a16:creationId xmlns:a16="http://schemas.microsoft.com/office/drawing/2014/main" id="{2241A0BF-EB26-50E6-D7DA-D5B03FF63B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00" y="5660072"/>
                <a:ext cx="17280000" cy="1222642"/>
              </a:xfrm>
              <a:prstGeom prst="rect">
                <a:avLst/>
              </a:prstGeom>
              <a:blipFill>
                <a:blip r:embed="rId6"/>
                <a:stretch>
                  <a:fillRect t="-2985" r="-1164" b="-149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内容占位符 6">
            <a:extLst>
              <a:ext uri="{FF2B5EF4-FFF2-40B4-BE49-F238E27FC236}">
                <a16:creationId xmlns:a16="http://schemas.microsoft.com/office/drawing/2014/main" id="{265792BC-BFA1-CCA0-6232-D8B6E54C126B}"/>
              </a:ext>
            </a:extLst>
          </p:cNvPr>
          <p:cNvSpPr txBox="1">
            <a:spLocks/>
          </p:cNvSpPr>
          <p:nvPr/>
        </p:nvSpPr>
        <p:spPr>
          <a:xfrm>
            <a:off x="504000" y="7165412"/>
            <a:ext cx="17280000" cy="69910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673895" indent="-673895" algn="l" defTabSz="1371600" rtl="0" eaLnBrk="1" latinLnBrk="0" hangingPunct="1">
              <a:lnSpc>
                <a:spcPct val="120000"/>
              </a:lnSpc>
              <a:spcBef>
                <a:spcPts val="1500"/>
              </a:spcBef>
              <a:buClr>
                <a:srgbClr val="7030A0"/>
              </a:buClr>
              <a:buFont typeface="Wingdings" panose="05000000000000000000" pitchFamily="2" charset="2"/>
              <a:buChar char="p"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1212057" indent="-526257" algn="l" defTabSz="1371600" rtl="0" eaLnBrk="1" latinLnBrk="0" hangingPunct="1">
              <a:lnSpc>
                <a:spcPct val="120000"/>
              </a:lnSpc>
              <a:spcBef>
                <a:spcPts val="900"/>
              </a:spcBef>
              <a:buClr>
                <a:srgbClr val="00B0F0"/>
              </a:buClr>
              <a:buFont typeface="Wingdings" panose="05000000000000000000" pitchFamily="2" charset="2"/>
              <a:buChar char="Ø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17043400" algn="r"/>
              </a:tabLst>
            </a:pPr>
            <a:r>
              <a:rPr lang="en-US" altLang="zh-CN" dirty="0"/>
              <a:t>Relativistic Hartree-Fock (RHF) theory: 	</a:t>
            </a:r>
            <a:r>
              <a:rPr lang="pt-BR" altLang="zh-CN" sz="2000" dirty="0">
                <a:solidFill>
                  <a:srgbClr val="7030A0"/>
                </a:solidFill>
              </a:rPr>
              <a:t>Bouyssy (1987), Bernardos (1993), Shi (1995), Marcos (2004), Long (2004-now)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内容占位符 6">
                <a:extLst>
                  <a:ext uri="{FF2B5EF4-FFF2-40B4-BE49-F238E27FC236}">
                    <a16:creationId xmlns:a16="http://schemas.microsoft.com/office/drawing/2014/main" id="{117BAA17-E16B-89C1-1059-7BA7B89E46D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4000" y="7864514"/>
                <a:ext cx="17280000" cy="63171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spAutoFit/>
              </a:bodyPr>
              <a:lstStyle>
                <a:lvl1pPr marL="673895" indent="-673895" algn="l" defTabSz="1371600" rtl="0" eaLnBrk="1" latinLnBrk="0" hangingPunct="1">
                  <a:lnSpc>
                    <a:spcPct val="120000"/>
                  </a:lnSpc>
                  <a:spcBef>
                    <a:spcPts val="1500"/>
                  </a:spcBef>
                  <a:buClr>
                    <a:srgbClr val="7030A0"/>
                  </a:buClr>
                  <a:buFont typeface="Wingdings" panose="05000000000000000000" pitchFamily="2" charset="2"/>
                  <a:buChar char="p"/>
                  <a:defRPr sz="3600" kern="1200" baseline="0">
                    <a:solidFill>
                      <a:schemeClr val="tx1"/>
                    </a:solidFill>
                    <a:latin typeface="+mn-lt"/>
                    <a:ea typeface="+mn-ea"/>
                    <a:cs typeface="Calibri" panose="020F0502020204030204" pitchFamily="34" charset="0"/>
                  </a:defRPr>
                </a:lvl1pPr>
                <a:lvl2pPr marL="1212057" indent="-526257" algn="l" defTabSz="1371600" rtl="0" eaLnBrk="1" latinLnBrk="0" hangingPunct="1">
                  <a:lnSpc>
                    <a:spcPct val="120000"/>
                  </a:lnSpc>
                  <a:spcBef>
                    <a:spcPts val="900"/>
                  </a:spcBef>
                  <a:buClr>
                    <a:srgbClr val="00B0F0"/>
                  </a:buClr>
                  <a:buFont typeface="Wingdings" panose="05000000000000000000" pitchFamily="2" charset="2"/>
                  <a:buChar char="Ø"/>
                  <a:defRPr sz="3200" kern="1200" baseline="0">
                    <a:solidFill>
                      <a:schemeClr val="tx1"/>
                    </a:solidFill>
                    <a:latin typeface="+mn-lt"/>
                    <a:ea typeface="+mn-ea"/>
                    <a:cs typeface="Calibri" panose="020F0502020204030204" pitchFamily="34" charset="0"/>
                  </a:defRPr>
                </a:lvl2pPr>
                <a:lvl3pPr marL="1714500" indent="-342900" algn="l" defTabSz="13716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3000" kern="120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49" charset="-122"/>
                    <a:cs typeface="Calibri" panose="020F0502020204030204" pitchFamily="34" charset="0"/>
                  </a:defRPr>
                </a:lvl3pPr>
                <a:lvl4pPr marL="2400300" indent="-342900" algn="l" defTabSz="13716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700" kern="120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49" charset="-122"/>
                    <a:cs typeface="Calibri" panose="020F0502020204030204" pitchFamily="34" charset="0"/>
                  </a:defRPr>
                </a:lvl4pPr>
                <a:lvl5pPr marL="3086100" indent="-342900" algn="l" defTabSz="13716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700" kern="120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49" charset="-122"/>
                    <a:cs typeface="Calibri" panose="020F0502020204030204" pitchFamily="34" charset="0"/>
                  </a:defRPr>
                </a:lvl5pPr>
                <a:lvl6pPr marL="3771900" indent="-342900" algn="l" defTabSz="13716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457700" indent="-342900" algn="l" defTabSz="13716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143500" indent="-342900" algn="l" defTabSz="13716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829300" indent="-342900" algn="l" defTabSz="13716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>
                  <a:tabLst>
                    <a:tab pos="17043400" algn="r"/>
                  </a:tabLst>
                </a:pPr>
                <a:r>
                  <a:rPr lang="en-US" altLang="zh-CN" dirty="0"/>
                  <a:t>Fock terms can introduce more many-body correlations, </a:t>
                </a:r>
                <a:r>
                  <a:rPr lang="en-US" altLang="zh-CN" b="1" dirty="0">
                    <a:solidFill>
                      <a:srgbClr val="FF0000"/>
                    </a:solidFill>
                  </a:rPr>
                  <a:t>like </a:t>
                </a:r>
                <a14:m>
                  <m:oMath xmlns:m="http://schemas.openxmlformats.org/officeDocument/2006/math">
                    <m:r>
                      <a:rPr lang="en-US" altLang="zh-CN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en-US" altLang="zh-CN" b="1" dirty="0">
                    <a:solidFill>
                      <a:srgbClr val="FF0000"/>
                    </a:solidFill>
                  </a:rPr>
                  <a:t>-PV and </a:t>
                </a:r>
                <a14:m>
                  <m:oMath xmlns:m="http://schemas.openxmlformats.org/officeDocument/2006/math">
                    <m:r>
                      <a:rPr lang="en-US" altLang="zh-CN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𝝆</m:t>
                    </m:r>
                  </m:oMath>
                </a14:m>
                <a:r>
                  <a:rPr lang="en-US" altLang="zh-CN" b="1" dirty="0">
                    <a:solidFill>
                      <a:srgbClr val="FF0000"/>
                    </a:solidFill>
                  </a:rPr>
                  <a:t>-T couplings </a:t>
                </a:r>
                <a:endParaRPr lang="zh-CN" altLang="en-US" b="1" dirty="0"/>
              </a:p>
            </p:txBody>
          </p:sp>
        </mc:Choice>
        <mc:Fallback xmlns="">
          <p:sp>
            <p:nvSpPr>
              <p:cNvPr id="5" name="内容占位符 6">
                <a:extLst>
                  <a:ext uri="{FF2B5EF4-FFF2-40B4-BE49-F238E27FC236}">
                    <a16:creationId xmlns:a16="http://schemas.microsoft.com/office/drawing/2014/main" id="{117BAA17-E16B-89C1-1059-7BA7B89E46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00" y="7864514"/>
                <a:ext cx="17280000" cy="631711"/>
              </a:xfrm>
              <a:prstGeom prst="rect">
                <a:avLst/>
              </a:prstGeom>
              <a:blipFill>
                <a:blip r:embed="rId7"/>
                <a:stretch>
                  <a:fillRect t="-5769" b="-298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内容占位符 6">
            <a:extLst>
              <a:ext uri="{FF2B5EF4-FFF2-40B4-BE49-F238E27FC236}">
                <a16:creationId xmlns:a16="http://schemas.microsoft.com/office/drawing/2014/main" id="{32500227-A52E-CC1C-C962-01498D97F296}"/>
              </a:ext>
            </a:extLst>
          </p:cNvPr>
          <p:cNvSpPr txBox="1">
            <a:spLocks/>
          </p:cNvSpPr>
          <p:nvPr/>
        </p:nvSpPr>
        <p:spPr>
          <a:xfrm>
            <a:off x="504000" y="8499845"/>
            <a:ext cx="17280000" cy="631711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673895" indent="-673895" algn="l" defTabSz="1371600" rtl="0" eaLnBrk="1" latinLnBrk="0" hangingPunct="1">
              <a:lnSpc>
                <a:spcPct val="120000"/>
              </a:lnSpc>
              <a:spcBef>
                <a:spcPts val="1500"/>
              </a:spcBef>
              <a:buClr>
                <a:srgbClr val="7030A0"/>
              </a:buClr>
              <a:buFont typeface="Wingdings" panose="05000000000000000000" pitchFamily="2" charset="2"/>
              <a:buChar char="p"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1212057" indent="-526257" algn="l" defTabSz="1371600" rtl="0" eaLnBrk="1" latinLnBrk="0" hangingPunct="1">
              <a:lnSpc>
                <a:spcPct val="120000"/>
              </a:lnSpc>
              <a:spcBef>
                <a:spcPts val="900"/>
              </a:spcBef>
              <a:buClr>
                <a:srgbClr val="00B0F0"/>
              </a:buClr>
              <a:buFont typeface="Wingdings" panose="05000000000000000000" pitchFamily="2" charset="2"/>
              <a:buChar char="Ø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tabLst>
                <a:tab pos="17043400" algn="r"/>
              </a:tabLst>
            </a:pPr>
            <a:r>
              <a:rPr lang="en-US" altLang="zh-CN" b="1" dirty="0">
                <a:solidFill>
                  <a:srgbClr val="0000FF"/>
                </a:solidFill>
              </a:rPr>
              <a:t>Tensor force components are introduced automatically </a:t>
            </a:r>
            <a:r>
              <a:rPr lang="en-US" altLang="zh-CN" dirty="0"/>
              <a:t>by meson-propagated diagrams  </a:t>
            </a:r>
            <a:endParaRPr lang="zh-CN" altLang="en-US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B134F81A-4D3F-09A7-1B00-D0F121B2D37C}"/>
              </a:ext>
            </a:extLst>
          </p:cNvPr>
          <p:cNvSpPr txBox="1"/>
          <p:nvPr/>
        </p:nvSpPr>
        <p:spPr>
          <a:xfrm>
            <a:off x="7314143" y="9131556"/>
            <a:ext cx="94613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tabLst>
                <a:tab pos="266700" algn="l"/>
              </a:tabLst>
            </a:pPr>
            <a:r>
              <a:rPr lang="en-US" altLang="zh-CN" sz="2000" dirty="0">
                <a:solidFill>
                  <a:srgbClr val="C00000"/>
                </a:solidFill>
              </a:rPr>
              <a:t>Jiang, Yang, Sun, </a:t>
            </a:r>
            <a:r>
              <a:rPr lang="en-US" altLang="zh-CN" sz="2000" b="1" dirty="0">
                <a:solidFill>
                  <a:srgbClr val="C00000"/>
                </a:solidFill>
              </a:rPr>
              <a:t>WHL</a:t>
            </a:r>
            <a:r>
              <a:rPr lang="en-US" altLang="zh-CN" sz="2000" dirty="0">
                <a:solidFill>
                  <a:srgbClr val="C00000"/>
                </a:solidFill>
              </a:rPr>
              <a:t>, Gu, PRC </a:t>
            </a:r>
            <a:r>
              <a:rPr lang="en-US" altLang="zh-CN" sz="2000" b="1" dirty="0">
                <a:solidFill>
                  <a:srgbClr val="C00000"/>
                </a:solidFill>
              </a:rPr>
              <a:t>91</a:t>
            </a:r>
            <a:r>
              <a:rPr lang="en-US" altLang="zh-CN" sz="2000" dirty="0">
                <a:solidFill>
                  <a:srgbClr val="C00000"/>
                </a:solidFill>
              </a:rPr>
              <a:t>, 034326 (2015); </a:t>
            </a:r>
            <a:r>
              <a:rPr lang="en-US" altLang="zh-CN" sz="2000" dirty="0" err="1">
                <a:solidFill>
                  <a:srgbClr val="C00000"/>
                </a:solidFill>
              </a:rPr>
              <a:t>Zong</a:t>
            </a:r>
            <a:r>
              <a:rPr lang="en-US" altLang="zh-CN" sz="2000" dirty="0">
                <a:solidFill>
                  <a:srgbClr val="C00000"/>
                </a:solidFill>
              </a:rPr>
              <a:t>, Sun, CPC </a:t>
            </a:r>
            <a:r>
              <a:rPr lang="en-US" altLang="zh-CN" sz="2000" b="1" dirty="0">
                <a:solidFill>
                  <a:srgbClr val="C00000"/>
                </a:solidFill>
              </a:rPr>
              <a:t>42</a:t>
            </a:r>
            <a:r>
              <a:rPr lang="en-US" altLang="zh-CN" sz="2000" dirty="0">
                <a:solidFill>
                  <a:srgbClr val="C00000"/>
                </a:solidFill>
              </a:rPr>
              <a:t>, 024101 (2018)</a:t>
            </a:r>
            <a:endParaRPr lang="zh-CN" altLang="en-US" sz="2000" dirty="0">
              <a:solidFill>
                <a:srgbClr val="C00000"/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3A14FCE7-E7D6-1F73-BB5F-0F85B5E8D034}"/>
              </a:ext>
            </a:extLst>
          </p:cNvPr>
          <p:cNvSpPr txBox="1"/>
          <p:nvPr/>
        </p:nvSpPr>
        <p:spPr>
          <a:xfrm>
            <a:off x="5675169" y="9489175"/>
            <a:ext cx="111003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tabLst>
                <a:tab pos="266700" algn="l"/>
              </a:tabLst>
            </a:pPr>
            <a:r>
              <a:rPr lang="en-US" altLang="zh-CN" sz="2000" dirty="0">
                <a:solidFill>
                  <a:srgbClr val="C00000"/>
                </a:solidFill>
              </a:rPr>
              <a:t>Wang, Zhao, Liang, </a:t>
            </a:r>
            <a:r>
              <a:rPr lang="en-US" altLang="zh-CN" sz="2000" b="1" dirty="0">
                <a:solidFill>
                  <a:srgbClr val="C00000"/>
                </a:solidFill>
              </a:rPr>
              <a:t>WHL</a:t>
            </a:r>
            <a:r>
              <a:rPr lang="en-US" altLang="zh-CN" sz="2000" dirty="0">
                <a:solidFill>
                  <a:srgbClr val="C00000"/>
                </a:solidFill>
              </a:rPr>
              <a:t>, PRC </a:t>
            </a:r>
            <a:r>
              <a:rPr lang="en-US" altLang="zh-CN" sz="2000" b="1" dirty="0">
                <a:solidFill>
                  <a:srgbClr val="C00000"/>
                </a:solidFill>
              </a:rPr>
              <a:t>98</a:t>
            </a:r>
            <a:r>
              <a:rPr lang="en-US" altLang="zh-CN" sz="2000" dirty="0">
                <a:solidFill>
                  <a:srgbClr val="C00000"/>
                </a:solidFill>
              </a:rPr>
              <a:t>, 034313 (2018); Wang, Naito, Liang, </a:t>
            </a:r>
            <a:r>
              <a:rPr lang="en-US" altLang="zh-CN" sz="2000" b="1" dirty="0">
                <a:solidFill>
                  <a:srgbClr val="C00000"/>
                </a:solidFill>
              </a:rPr>
              <a:t>WHL</a:t>
            </a:r>
            <a:r>
              <a:rPr lang="en-US" altLang="zh-CN" sz="2000" dirty="0">
                <a:solidFill>
                  <a:srgbClr val="C00000"/>
                </a:solidFill>
              </a:rPr>
              <a:t>, PRC </a:t>
            </a:r>
            <a:r>
              <a:rPr lang="en-US" altLang="zh-CN" sz="2000" b="1" dirty="0">
                <a:solidFill>
                  <a:srgbClr val="C00000"/>
                </a:solidFill>
              </a:rPr>
              <a:t>101</a:t>
            </a:r>
            <a:r>
              <a:rPr lang="en-US" altLang="zh-CN" sz="2000" dirty="0">
                <a:solidFill>
                  <a:srgbClr val="C00000"/>
                </a:solidFill>
              </a:rPr>
              <a:t>, 064306 (2020)</a:t>
            </a:r>
            <a:endParaRPr lang="zh-CN" alt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6856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F4CEE8-F0DA-A039-FF44-A91B848E2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aseline="30000" dirty="0"/>
              <a:t>19</a:t>
            </a:r>
            <a:r>
              <a:rPr lang="en-US" altLang="zh-CN" dirty="0"/>
              <a:t>C:</a:t>
            </a:r>
            <a:r>
              <a:rPr lang="zh-CN" altLang="en-US" dirty="0"/>
              <a:t> </a:t>
            </a:r>
            <a:r>
              <a:rPr lang="en-US" altLang="zh-CN" dirty="0"/>
              <a:t>GS with 3/2</a:t>
            </a:r>
            <a:r>
              <a:rPr lang="en-US" altLang="zh-CN" baseline="30000" dirty="0"/>
              <a:t>+</a:t>
            </a:r>
            <a:endParaRPr lang="zh-CN" altLang="en-US" baseline="30000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52CB79-E1C4-172C-2A65-A74A7F944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000" y="1278669"/>
            <a:ext cx="17280000" cy="699102"/>
          </a:xfrm>
        </p:spPr>
        <p:txBody>
          <a:bodyPr/>
          <a:lstStyle/>
          <a:p>
            <a:r>
              <a:rPr lang="en-US" altLang="zh-CN" b="1" dirty="0">
                <a:solidFill>
                  <a:srgbClr val="FF0000"/>
                </a:solidFill>
              </a:rPr>
              <a:t>Continuum seems to dominate the halo 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CF5F08F-A849-3851-A196-140ED5E8A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454CB-1693-46F7-B262-C651FB04EB58}" type="slidenum">
              <a:rPr lang="zh-CN" altLang="en-US" smtClean="0"/>
              <a:pPr/>
              <a:t>20</a:t>
            </a:fld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384CB33-7316-10CB-519E-F7C196D616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0886" y="5778896"/>
            <a:ext cx="8342709" cy="396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1CD40CB-2BEC-09E2-AA7C-798B09DDDD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0886" y="1690807"/>
            <a:ext cx="8342709" cy="396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F8AD99-37CF-9618-B826-948A196D209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50" y="1977771"/>
            <a:ext cx="5476574" cy="7125816"/>
          </a:xfrm>
          <a:prstGeom prst="rect">
            <a:avLst/>
          </a:prstGeom>
        </p:spPr>
      </p:pic>
      <p:pic>
        <p:nvPicPr>
          <p:cNvPr id="13" name="图片 12" descr="\documentclass{article}&#10;\pagestyle{empty}&#10;\usepackage[dvipsnames, svgnames, x11names]{xcolor}&#10;\usepackage{amsmath, mathrsfs, CJK, cancel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newcommand{\lrlc}[1]{\left|#1\right&gt;}\newcommand{\lrcl}[1]{\left&lt;#1\right|}&#10;\begin{document}&#10;&#10;\begin{CJK}{GBK}{hei}\color{red}&#10;\begin{align*}&#10; N_{\text{Con.}} = 0.63&#10;\end{align*}&#10;\end{CJK}&#10;&#10;\end{document} " title="IguanaTex Bitmap Display">
            <a:extLst>
              <a:ext uri="{FF2B5EF4-FFF2-40B4-BE49-F238E27FC236}">
                <a16:creationId xmlns:a16="http://schemas.microsoft.com/office/drawing/2014/main" id="{E89D6085-362F-73A4-EC53-87AB105830B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054" y="8734600"/>
            <a:ext cx="2233886" cy="341424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BBF94A68-87AB-2C09-D706-415847C8F166}"/>
              </a:ext>
            </a:extLst>
          </p:cNvPr>
          <p:cNvSpPr/>
          <p:nvPr/>
        </p:nvSpPr>
        <p:spPr>
          <a:xfrm>
            <a:off x="4572000" y="2171455"/>
            <a:ext cx="1085088" cy="14008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E447091F-0710-39C9-71B9-1C269182AEA0}"/>
              </a:ext>
            </a:extLst>
          </p:cNvPr>
          <p:cNvGrpSpPr/>
          <p:nvPr/>
        </p:nvGrpSpPr>
        <p:grpSpPr>
          <a:xfrm>
            <a:off x="6299526" y="4471640"/>
            <a:ext cx="2634910" cy="1525579"/>
            <a:chOff x="6299526" y="4471640"/>
            <a:chExt cx="2634910" cy="1525579"/>
          </a:xfrm>
        </p:grpSpPr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CF3EAED9-57BF-0601-1C02-EC24BC3D8402}"/>
                </a:ext>
              </a:extLst>
            </p:cNvPr>
            <p:cNvGrpSpPr/>
            <p:nvPr>
              <p:custDataLst>
                <p:tags r:id="rId6"/>
              </p:custDataLst>
            </p:nvPr>
          </p:nvGrpSpPr>
          <p:grpSpPr>
            <a:xfrm>
              <a:off x="6299526" y="4471640"/>
              <a:ext cx="2634910" cy="1009334"/>
              <a:chOff x="6299526" y="4471640"/>
              <a:chExt cx="2634910" cy="1009334"/>
            </a:xfrm>
          </p:grpSpPr>
          <p:pic>
            <p:nvPicPr>
              <p:cNvPr id="28" name="图片 27" descr="\documentclass{article}&#10;\pagestyle{empty}&#10;\usepackage[dvipsnames, svgnames, x11names]{xcolor}&#10;\usepackage{amsmath, mathrsfs, CJK, cancel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begin{document}&#10;&#10;\begin{CJK}{GBK}{hei}\color{blue}&#10;\begin{align*}&#10; 29\%\big|1d_{5/2}\big&gt;\\&#10; 68\%\big|2s_{1/2}\big&gt; &#10;\end{align*}&#10;\end{CJK}&#10;&#10;\end{document} " title="IguanaTex Bitmap Display">
                <a:extLst>
                  <a:ext uri="{FF2B5EF4-FFF2-40B4-BE49-F238E27FC236}">
                    <a16:creationId xmlns:a16="http://schemas.microsoft.com/office/drawing/2014/main" id="{0A8ECE31-C154-EFCA-7D5B-76981C680D54}"/>
                  </a:ext>
                </a:extLst>
              </p:cNvPr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44389" y="4471640"/>
                <a:ext cx="1690047" cy="1009334"/>
              </a:xfrm>
              <a:prstGeom prst="rect">
                <a:avLst/>
              </a:prstGeom>
            </p:spPr>
          </p:pic>
          <p:pic>
            <p:nvPicPr>
              <p:cNvPr id="24" name="图片 23" descr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package{expl3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calligraphy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\color{blue}&#10;&#10;\begin{tikzpicture}[x=1cm,y=1cm,line width=1pt]&#10;\coordinate (O) at (0,0);&#10;\draw[pen colour={blue},decorate, decoration={calligraphic brace, amplitude=3pt}] (O) -- +(90:0.5);&#10;\end{tikzpicture}&#10;&#10;\end{CJK}&#10;&#10;\end{document} " title="IguanaTex Bitmap Display">
                <a:extLst>
                  <a:ext uri="{FF2B5EF4-FFF2-40B4-BE49-F238E27FC236}">
                    <a16:creationId xmlns:a16="http://schemas.microsoft.com/office/drawing/2014/main" id="{50B6F4EE-058D-A28C-A815-C9F3190CFD90}"/>
                  </a:ext>
                </a:extLst>
              </p:cNvPr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84955" y="4677562"/>
                <a:ext cx="141447" cy="597491"/>
              </a:xfrm>
              <a:prstGeom prst="rect">
                <a:avLst/>
              </a:prstGeom>
            </p:spPr>
          </p:pic>
          <p:cxnSp>
            <p:nvCxnSpPr>
              <p:cNvPr id="25" name="直接箭头连接符 24">
                <a:extLst>
                  <a:ext uri="{FF2B5EF4-FFF2-40B4-BE49-F238E27FC236}">
                    <a16:creationId xmlns:a16="http://schemas.microsoft.com/office/drawing/2014/main" id="{1218FBAC-70FB-0625-36F6-BECE35017E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99526" y="4976307"/>
                <a:ext cx="756000" cy="0"/>
              </a:xfrm>
              <a:prstGeom prst="straightConnector1">
                <a:avLst/>
              </a:prstGeom>
              <a:ln w="28575">
                <a:solidFill>
                  <a:srgbClr val="0000FF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38CE1901-44C7-45F9-A4DA-1EEA111AD31E}"/>
                </a:ext>
              </a:extLst>
            </p:cNvPr>
            <p:cNvSpPr txBox="1"/>
            <p:nvPr/>
          </p:nvSpPr>
          <p:spPr>
            <a:xfrm>
              <a:off x="7275696" y="5412444"/>
              <a:ext cx="127951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solidFill>
                    <a:srgbClr val="0000FF"/>
                  </a:solidFill>
                </a:rPr>
                <a:t>Oblate</a:t>
              </a:r>
              <a:endParaRPr lang="zh-CN" altLang="en-US" sz="32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57534905-1AF0-37C6-0467-FA5FC5EC0002}"/>
              </a:ext>
            </a:extLst>
          </p:cNvPr>
          <p:cNvGrpSpPr/>
          <p:nvPr/>
        </p:nvGrpSpPr>
        <p:grpSpPr>
          <a:xfrm>
            <a:off x="6299526" y="2273536"/>
            <a:ext cx="2641313" cy="1681859"/>
            <a:chOff x="6299526" y="2273536"/>
            <a:chExt cx="2641313" cy="1681859"/>
          </a:xfrm>
        </p:grpSpPr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1EC89769-E7BB-866E-2701-A0796175560F}"/>
                </a:ext>
              </a:extLst>
            </p:cNvPr>
            <p:cNvGrpSpPr/>
            <p:nvPr>
              <p:custDataLst>
                <p:tags r:id="rId3"/>
              </p:custDataLst>
            </p:nvPr>
          </p:nvGrpSpPr>
          <p:grpSpPr>
            <a:xfrm>
              <a:off x="6299526" y="2946061"/>
              <a:ext cx="2641313" cy="1009334"/>
              <a:chOff x="6299526" y="2946061"/>
              <a:chExt cx="2641313" cy="1009334"/>
            </a:xfrm>
          </p:grpSpPr>
          <p:pic>
            <p:nvPicPr>
              <p:cNvPr id="39" name="图片 38" descr="\documentclass{article}&#10;\pagestyle{empty}&#10;\usepackage[dvipsnames, svgnames, x11names]{xcolor}&#10;\usepackage{amsmath, mathrsfs, CJK, cancel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begin{document}&#10;&#10;\begin{CJK}{GBK}{hei}\color{red}&#10;\begin{align*}&#10; 62\%\big|1d_{5/2}\big&gt;\\&#10; 24\%\big|2s_{1/2}\big&gt; &#10;\end{align*}&#10;\end{CJK}&#10;&#10;\end{document} " title="IguanaTex Bitmap Display">
                <a:extLst>
                  <a:ext uri="{FF2B5EF4-FFF2-40B4-BE49-F238E27FC236}">
                    <a16:creationId xmlns:a16="http://schemas.microsoft.com/office/drawing/2014/main" id="{B79C0F0B-5900-93CD-FEC7-6BC4B43632F7}"/>
                  </a:ext>
                </a:extLst>
              </p:cNvPr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44390" y="2946061"/>
                <a:ext cx="1696449" cy="1009334"/>
              </a:xfrm>
              <a:prstGeom prst="rect">
                <a:avLst/>
              </a:prstGeom>
            </p:spPr>
          </p:pic>
          <p:pic>
            <p:nvPicPr>
              <p:cNvPr id="35" name="图片 34" descr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package{expl3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calligraphy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\color{red}&#10;&#10;\begin{tikzpicture}[x=1cm,y=1cm,line width=1pt]&#10;\coordinate (O) at (0,0);&#10;\draw[pen colour={red},decorate, decoration={calligraphic brace, amplitude=3pt}] (O) -- +(90:0.5);&#10;\end{tikzpicture}&#10;&#10;\end{CJK}&#10;&#10;\end{document} " title="IguanaTex Bitmap Display">
                <a:extLst>
                  <a:ext uri="{FF2B5EF4-FFF2-40B4-BE49-F238E27FC236}">
                    <a16:creationId xmlns:a16="http://schemas.microsoft.com/office/drawing/2014/main" id="{D399736C-225C-6CA8-C4AF-F704A386EE54}"/>
                  </a:ext>
                </a:extLst>
              </p:cNvPr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84955" y="3151983"/>
                <a:ext cx="141447" cy="597491"/>
              </a:xfrm>
              <a:prstGeom prst="rect">
                <a:avLst/>
              </a:prstGeom>
            </p:spPr>
          </p:pic>
          <p:cxnSp>
            <p:nvCxnSpPr>
              <p:cNvPr id="36" name="直接箭头连接符 35">
                <a:extLst>
                  <a:ext uri="{FF2B5EF4-FFF2-40B4-BE49-F238E27FC236}">
                    <a16:creationId xmlns:a16="http://schemas.microsoft.com/office/drawing/2014/main" id="{F3A9B43A-E2EB-0C99-C209-A1DC2B3028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99526" y="3450728"/>
                <a:ext cx="756000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E18BD584-2880-D0BF-1EFC-1BC7ECFAD664}"/>
                </a:ext>
              </a:extLst>
            </p:cNvPr>
            <p:cNvSpPr txBox="1"/>
            <p:nvPr/>
          </p:nvSpPr>
          <p:spPr>
            <a:xfrm>
              <a:off x="7244389" y="2273536"/>
              <a:ext cx="144943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solidFill>
                    <a:srgbClr val="FF0000"/>
                  </a:solidFill>
                </a:rPr>
                <a:t>Prolate </a:t>
              </a:r>
              <a:endParaRPr lang="zh-CN" altLang="en-US" sz="3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42" name="文本框 41">
            <a:extLst>
              <a:ext uri="{FF2B5EF4-FFF2-40B4-BE49-F238E27FC236}">
                <a16:creationId xmlns:a16="http://schemas.microsoft.com/office/drawing/2014/main" id="{5755B1D9-7F00-0460-75F6-6589C7448E3D}"/>
              </a:ext>
            </a:extLst>
          </p:cNvPr>
          <p:cNvSpPr txBox="1"/>
          <p:nvPr/>
        </p:nvSpPr>
        <p:spPr>
          <a:xfrm>
            <a:off x="538623" y="9215046"/>
            <a:ext cx="6890852" cy="565146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l"/>
            <a:r>
              <a:rPr lang="en-US" altLang="zh-CN" sz="3200" b="1" dirty="0">
                <a:solidFill>
                  <a:srgbClr val="0000FF"/>
                </a:solidFill>
              </a:rPr>
              <a:t>Slightly less pronounced halo than </a:t>
            </a:r>
            <a:r>
              <a:rPr lang="en-US" altLang="zh-CN" sz="3200" b="1" baseline="30000" dirty="0">
                <a:solidFill>
                  <a:srgbClr val="0000FF"/>
                </a:solidFill>
              </a:rPr>
              <a:t>22</a:t>
            </a:r>
            <a:r>
              <a:rPr lang="en-US" altLang="zh-CN" sz="3200" b="1" dirty="0">
                <a:solidFill>
                  <a:srgbClr val="0000FF"/>
                </a:solidFill>
              </a:rPr>
              <a:t>C</a:t>
            </a:r>
            <a:endParaRPr lang="zh-CN" altLang="en-US" sz="3200" b="1" dirty="0">
              <a:solidFill>
                <a:srgbClr val="0000FF"/>
              </a:solidFill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86799CC5-A4D1-40CD-28BF-804343DA7F64}"/>
              </a:ext>
            </a:extLst>
          </p:cNvPr>
          <p:cNvGrpSpPr/>
          <p:nvPr/>
        </p:nvGrpSpPr>
        <p:grpSpPr>
          <a:xfrm>
            <a:off x="6364224" y="6704355"/>
            <a:ext cx="2816123" cy="1800623"/>
            <a:chOff x="6241518" y="6800631"/>
            <a:chExt cx="2816123" cy="1800623"/>
          </a:xfrm>
        </p:grpSpPr>
        <p:pic>
          <p:nvPicPr>
            <p:cNvPr id="11" name="图片 10" descr="\documentclass{article}&#10;\pagestyle{empty}&#10;\usepackage[dvipsnames, svgnames, x11names]{xcolor}&#10;\usepackage{amsmath, mathrsfs, CJK, cancel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newcommand{\lrlc}[1]{\left|#1\right&gt;}\newcommand{\lrcl}[1]{\left&lt;#1\right|}&#10;\begin{document}&#10;&#10;\begin{CJK}{GBK}{hei}\color{red}&#10;\begin{align*}&#10;r_n = &amp; 3.42\text{ fm}\\&#10;r_{\text{halo}} = &amp; 4.73\text{ fm}\\&#10; r_{\text{Con.}} =&amp; 6.06\text{ fm}&#10;\end{align*}&#10;\end{CJK}&#10;&#10;\end{document} " title="IguanaTex Bitmap Display">
              <a:extLst>
                <a:ext uri="{FF2B5EF4-FFF2-40B4-BE49-F238E27FC236}">
                  <a16:creationId xmlns:a16="http://schemas.microsoft.com/office/drawing/2014/main" id="{E85C1F40-12B7-635A-82F6-BE7A614073A9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4224" y="6894013"/>
              <a:ext cx="2589943" cy="1565671"/>
            </a:xfrm>
            <a:prstGeom prst="rect">
              <a:avLst/>
            </a:prstGeom>
          </p:spPr>
        </p:pic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0B64A48B-976F-94F8-59E5-26DB69D4EC49}"/>
                </a:ext>
              </a:extLst>
            </p:cNvPr>
            <p:cNvSpPr/>
            <p:nvPr/>
          </p:nvSpPr>
          <p:spPr>
            <a:xfrm>
              <a:off x="6241518" y="6800631"/>
              <a:ext cx="2816123" cy="1800623"/>
            </a:xfrm>
            <a:prstGeom prst="roundRect">
              <a:avLst>
                <a:gd name="adj" fmla="val 5609"/>
              </a:avLst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826686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B429B8-B2F4-05D8-456E-48DD7F0ED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Conclusions and Perspectives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FA82CC19-2EBB-20EE-84EB-10321EFAA0F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04000" y="1278669"/>
                <a:ext cx="17280000" cy="2118272"/>
              </a:xfrm>
            </p:spPr>
            <p:txBody>
              <a:bodyPr/>
              <a:lstStyle/>
              <a:p>
                <a:r>
                  <a:rPr lang="en-US" altLang="zh-CN" dirty="0"/>
                  <a:t>Axially deformed RHFB is developed for studying the structure of unstable nuclei</a:t>
                </a:r>
              </a:p>
              <a:p>
                <a:pPr lvl="1"/>
                <a:r>
                  <a:rPr lang="en-US" altLang="zh-CN" dirty="0"/>
                  <a:t>A uniform RHFB framework is provided, which makes the extension convenient</a:t>
                </a:r>
              </a:p>
              <a:p>
                <a:pPr lvl="1"/>
                <a:r>
                  <a:rPr lang="en-US" altLang="zh-CN" dirty="0"/>
                  <a:t>Qualitatively,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altLang="zh-CN" dirty="0"/>
                  <a:t>-PV &amp;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altLang="zh-CN" dirty="0"/>
                  <a:t>-T couplings may enhance the deformation effects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FA82CC19-2EBB-20EE-84EB-10321EFAA0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4000" y="1278669"/>
                <a:ext cx="17280000" cy="2118272"/>
              </a:xfrm>
              <a:blipFill>
                <a:blip r:embed="rId2"/>
                <a:stretch>
                  <a:fillRect l="-953" t="-2305" b="-86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999C99E-60CB-66A2-603E-01C7E8B43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454CB-1693-46F7-B262-C651FB04EB58}" type="slidenum">
              <a:rPr lang="zh-CN" altLang="en-US" smtClean="0"/>
              <a:pPr/>
              <a:t>21</a:t>
            </a:fld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B90260D-C0C0-C2D5-5588-E725CF84F705}"/>
              </a:ext>
            </a:extLst>
          </p:cNvPr>
          <p:cNvSpPr/>
          <p:nvPr/>
        </p:nvSpPr>
        <p:spPr>
          <a:xfrm>
            <a:off x="12713962" y="3396941"/>
            <a:ext cx="46273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2000" dirty="0">
                <a:solidFill>
                  <a:srgbClr val="7030A0"/>
                </a:solidFill>
              </a:rPr>
              <a:t>Geng, WHL, PRC </a:t>
            </a:r>
            <a:r>
              <a:rPr lang="en-US" altLang="zh-CN" sz="2000" b="1" dirty="0">
                <a:solidFill>
                  <a:srgbClr val="7030A0"/>
                </a:solidFill>
              </a:rPr>
              <a:t>105</a:t>
            </a:r>
            <a:r>
              <a:rPr lang="en-US" altLang="zh-CN" sz="2000" dirty="0">
                <a:solidFill>
                  <a:srgbClr val="7030A0"/>
                </a:solidFill>
              </a:rPr>
              <a:t>,</a:t>
            </a:r>
            <a:r>
              <a:rPr lang="zh-CN" altLang="en-US" sz="2000" dirty="0">
                <a:solidFill>
                  <a:srgbClr val="7030A0"/>
                </a:solidFill>
              </a:rPr>
              <a:t> </a:t>
            </a:r>
            <a:r>
              <a:rPr lang="en-US" altLang="zh-CN" sz="2000" dirty="0">
                <a:solidFill>
                  <a:srgbClr val="7030A0"/>
                </a:solidFill>
              </a:rPr>
              <a:t>034329 (2022)</a:t>
            </a:r>
            <a:endParaRPr lang="zh-CN" altLang="en-US" sz="2000" dirty="0">
              <a:solidFill>
                <a:srgbClr val="7030A0"/>
              </a:solidFill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2AE08F9E-6D93-CACE-854A-FA561AEAAA98}"/>
              </a:ext>
            </a:extLst>
          </p:cNvPr>
          <p:cNvGrpSpPr/>
          <p:nvPr/>
        </p:nvGrpSpPr>
        <p:grpSpPr>
          <a:xfrm>
            <a:off x="504001" y="3774368"/>
            <a:ext cx="17279999" cy="1210496"/>
            <a:chOff x="335999" y="2424497"/>
            <a:chExt cx="17279999" cy="1210496"/>
          </a:xfrm>
        </p:grpSpPr>
        <p:sp>
          <p:nvSpPr>
            <p:cNvPr id="9" name="内容占位符 2">
              <a:extLst>
                <a:ext uri="{FF2B5EF4-FFF2-40B4-BE49-F238E27FC236}">
                  <a16:creationId xmlns:a16="http://schemas.microsoft.com/office/drawing/2014/main" id="{59DA7771-FCE2-154E-A020-5B0591642B33}"/>
                </a:ext>
              </a:extLst>
            </p:cNvPr>
            <p:cNvSpPr txBox="1">
              <a:spLocks/>
            </p:cNvSpPr>
            <p:nvPr/>
          </p:nvSpPr>
          <p:spPr>
            <a:xfrm>
              <a:off x="335999" y="2424497"/>
              <a:ext cx="17279999" cy="69910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673895" indent="-673895" defTabSz="1371600">
                <a:lnSpc>
                  <a:spcPct val="120000"/>
                </a:lnSpc>
                <a:spcBef>
                  <a:spcPts val="1500"/>
                </a:spcBef>
                <a:buClr>
                  <a:srgbClr val="7030A0"/>
                </a:buClr>
                <a:buFont typeface="Wingdings" panose="05000000000000000000" pitchFamily="2" charset="2"/>
                <a:buChar char="p"/>
                <a:defRPr sz="3600" baseline="0">
                  <a:cs typeface="Calibri" panose="020F0502020204030204" pitchFamily="34" charset="0"/>
                </a:defRPr>
              </a:lvl1pPr>
              <a:lvl2pPr marL="1212057" lvl="1" indent="-526257" defTabSz="1371600">
                <a:lnSpc>
                  <a:spcPct val="120000"/>
                </a:lnSpc>
                <a:spcBef>
                  <a:spcPts val="900"/>
                </a:spcBef>
                <a:buClr>
                  <a:srgbClr val="00B0F0"/>
                </a:buClr>
                <a:buFont typeface="Wingdings" panose="05000000000000000000" pitchFamily="2" charset="2"/>
                <a:buChar char="Ø"/>
                <a:defRPr sz="3200" baseline="0">
                  <a:cs typeface="Calibri" panose="020F0502020204030204" pitchFamily="34" charset="0"/>
                </a:defRPr>
              </a:lvl2pPr>
              <a:lvl3pPr marL="1714500" indent="-342900" defTabSz="1371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000"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defRPr>
              </a:lvl3pPr>
              <a:lvl4pPr marL="2400300" indent="-342900" defTabSz="1371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defRPr>
              </a:lvl4pPr>
              <a:lvl5pPr marL="3086100" indent="-342900" defTabSz="1371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defRPr>
              </a:lvl5pPr>
              <a:lvl6pPr marL="3771900" indent="-342900" defTabSz="1371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/>
              </a:lvl6pPr>
              <a:lvl7pPr marL="4457700" indent="-342900" defTabSz="1371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/>
              </a:lvl7pPr>
              <a:lvl8pPr marL="5143500" indent="-342900" defTabSz="1371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/>
              </a:lvl8pPr>
              <a:lvl9pPr marL="5829300" indent="-342900" defTabSz="1371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/>
              </a:lvl9pPr>
            </a:lstStyle>
            <a:p>
              <a:r>
                <a:rPr lang="en-US" altLang="zh-CN" dirty="0"/>
                <a:t>Even-parity GS and neutron halo are reproduced by PKA1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A5BA244C-6451-4806-FA4D-14E78814137C}"/>
                    </a:ext>
                  </a:extLst>
                </p:cNvPr>
                <p:cNvSpPr txBox="1"/>
                <p:nvPr/>
              </p:nvSpPr>
              <p:spPr>
                <a:xfrm>
                  <a:off x="1012060" y="3050218"/>
                  <a:ext cx="12278874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3200" dirty="0">
                      <a:solidFill>
                        <a:srgbClr val="C00000"/>
                      </a:solidFill>
                    </a:rPr>
                    <a:t>Enhanced deformation effects </a:t>
                  </a:r>
                  <a:r>
                    <a:rPr lang="en-US" altLang="zh-CN" sz="3200" dirty="0">
                      <a:solidFill>
                        <a:srgbClr val="0000FF"/>
                      </a:solidFill>
                    </a:rPr>
                    <a:t>by </a:t>
                  </a:r>
                  <a14:m>
                    <m:oMath xmlns:m="http://schemas.openxmlformats.org/officeDocument/2006/math">
                      <m:r>
                        <a:rPr lang="en-US" altLang="zh-CN" sz="320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</m:oMath>
                  </a14:m>
                  <a:r>
                    <a:rPr lang="en-US" altLang="zh-CN" sz="3200" dirty="0">
                      <a:solidFill>
                        <a:srgbClr val="0000FF"/>
                      </a:solidFill>
                    </a:rPr>
                    <a:t>-PV and </a:t>
                  </a:r>
                  <a14:m>
                    <m:oMath xmlns:m="http://schemas.openxmlformats.org/officeDocument/2006/math">
                      <m:r>
                        <a:rPr lang="en-US" altLang="zh-CN" sz="320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</m:oMath>
                  </a14:m>
                  <a:r>
                    <a:rPr lang="en-US" altLang="zh-CN" sz="3200" dirty="0">
                      <a:solidFill>
                        <a:srgbClr val="0000FF"/>
                      </a:solidFill>
                    </a:rPr>
                    <a:t>-T couplings via Fock terms</a:t>
                  </a:r>
                  <a:endParaRPr lang="zh-CN" altLang="en-US" sz="3200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A5BA244C-6451-4806-FA4D-14E7881413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2060" y="3050218"/>
                  <a:ext cx="12278874" cy="584775"/>
                </a:xfrm>
                <a:prstGeom prst="rect">
                  <a:avLst/>
                </a:prstGeom>
                <a:blipFill>
                  <a:blip r:embed="rId3"/>
                  <a:stretch>
                    <a:fillRect l="-1291" t="-14583" r="-298" b="-3229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" name="内容占位符 2">
            <a:extLst>
              <a:ext uri="{FF2B5EF4-FFF2-40B4-BE49-F238E27FC236}">
                <a16:creationId xmlns:a16="http://schemas.microsoft.com/office/drawing/2014/main" id="{C7244A00-2332-7B8E-AE2C-CFF4F786398E}"/>
              </a:ext>
            </a:extLst>
          </p:cNvPr>
          <p:cNvSpPr txBox="1">
            <a:spLocks/>
          </p:cNvSpPr>
          <p:nvPr/>
        </p:nvSpPr>
        <p:spPr>
          <a:xfrm>
            <a:off x="504000" y="5143500"/>
            <a:ext cx="16896351" cy="200285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defPPr>
              <a:defRPr lang="zh-CN"/>
            </a:defPPr>
            <a:lvl1pPr marL="673895" indent="-673895" defTabSz="1371600">
              <a:lnSpc>
                <a:spcPct val="120000"/>
              </a:lnSpc>
              <a:spcBef>
                <a:spcPts val="1500"/>
              </a:spcBef>
              <a:buClr>
                <a:srgbClr val="7030A0"/>
              </a:buClr>
              <a:buFont typeface="Wingdings" panose="05000000000000000000" pitchFamily="2" charset="2"/>
              <a:buChar char="p"/>
              <a:defRPr sz="3600" baseline="0">
                <a:cs typeface="Calibri" panose="020F0502020204030204" pitchFamily="34" charset="0"/>
              </a:defRPr>
            </a:lvl1pPr>
            <a:lvl2pPr marL="1212057" lvl="1" indent="-526257" defTabSz="1371600">
              <a:lnSpc>
                <a:spcPct val="120000"/>
              </a:lnSpc>
              <a:spcBef>
                <a:spcPts val="900"/>
              </a:spcBef>
              <a:buClr>
                <a:srgbClr val="00B0F0"/>
              </a:buClr>
              <a:buFont typeface="Wingdings" panose="05000000000000000000" pitchFamily="2" charset="2"/>
              <a:buChar char="Ø"/>
              <a:defRPr sz="3200" baseline="0">
                <a:cs typeface="Calibri" panose="020F0502020204030204" pitchFamily="34" charset="0"/>
              </a:defRPr>
            </a:lvl2pPr>
            <a:lvl3pPr marL="1714500" indent="-3429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3pPr>
            <a:lvl4pPr marL="2400300" indent="-3429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4pPr>
            <a:lvl5pPr marL="3086100" indent="-3429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5pPr>
            <a:lvl6pPr marL="3771900" indent="-3429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/>
            </a:lvl6pPr>
            <a:lvl7pPr marL="4457700" indent="-3429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/>
            </a:lvl7pPr>
            <a:lvl8pPr marL="5143500" indent="-3429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/>
            </a:lvl8pPr>
            <a:lvl9pPr marL="5829300" indent="-3429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/>
            </a:lvl9pPr>
          </a:lstStyle>
          <a:p>
            <a:r>
              <a:rPr lang="en-US" altLang="zh-CN" dirty="0"/>
              <a:t>Halo phenomena in C isotopes: Continuum effects are substantial</a:t>
            </a:r>
          </a:p>
          <a:p>
            <a:pPr marL="685800" lvl="1" indent="0">
              <a:buNone/>
            </a:pPr>
            <a:r>
              <a:rPr lang="en-US" altLang="zh-CN" baseline="30000" dirty="0"/>
              <a:t>22</a:t>
            </a:r>
            <a:r>
              <a:rPr lang="en-US" altLang="zh-CN" dirty="0"/>
              <a:t>C shows notable halo, which has different shape from the core. For 19C, the 1/2</a:t>
            </a:r>
            <a:r>
              <a:rPr lang="en-US" altLang="zh-CN" baseline="30000" dirty="0"/>
              <a:t>+</a:t>
            </a:r>
            <a:r>
              <a:rPr lang="en-US" altLang="zh-CN" dirty="0"/>
              <a:t> minimum shows even more evident halo structure, which needs to be clarified.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720714C-B4CC-19DE-F92F-6DD5128CE4A0}"/>
              </a:ext>
            </a:extLst>
          </p:cNvPr>
          <p:cNvSpPr/>
          <p:nvPr/>
        </p:nvSpPr>
        <p:spPr>
          <a:xfrm>
            <a:off x="12794409" y="3970307"/>
            <a:ext cx="46059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CN" sz="2000" dirty="0">
                <a:solidFill>
                  <a:srgbClr val="7030A0"/>
                </a:solidFill>
              </a:rPr>
              <a:t>Geng, Niu, WHL, CPC </a:t>
            </a:r>
            <a:r>
              <a:rPr lang="en-US" altLang="zh-CN" sz="2000" b="1" dirty="0">
                <a:solidFill>
                  <a:srgbClr val="7030A0"/>
                </a:solidFill>
              </a:rPr>
              <a:t>47</a:t>
            </a:r>
            <a:r>
              <a:rPr lang="en-US" altLang="zh-CN" sz="2000" dirty="0">
                <a:solidFill>
                  <a:srgbClr val="7030A0"/>
                </a:solidFill>
              </a:rPr>
              <a:t>, 044102 (2023) </a:t>
            </a:r>
            <a:endParaRPr lang="zh-CN" altLang="en-US" sz="2000" dirty="0">
              <a:solidFill>
                <a:srgbClr val="7030A0"/>
              </a:solidFill>
            </a:endParaRPr>
          </a:p>
        </p:txBody>
      </p:sp>
      <p:sp>
        <p:nvSpPr>
          <p:cNvPr id="13" name="内容占位符 2">
            <a:extLst>
              <a:ext uri="{FF2B5EF4-FFF2-40B4-BE49-F238E27FC236}">
                <a16:creationId xmlns:a16="http://schemas.microsoft.com/office/drawing/2014/main" id="{77C7E637-8852-7EBC-14CE-5903358A5BD4}"/>
              </a:ext>
            </a:extLst>
          </p:cNvPr>
          <p:cNvSpPr txBox="1">
            <a:spLocks/>
          </p:cNvSpPr>
          <p:nvPr/>
        </p:nvSpPr>
        <p:spPr>
          <a:xfrm>
            <a:off x="504000" y="7339012"/>
            <a:ext cx="16896351" cy="69910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defPPr>
              <a:defRPr lang="zh-CN"/>
            </a:defPPr>
            <a:lvl1pPr marL="673895" indent="-673895" defTabSz="1371600">
              <a:lnSpc>
                <a:spcPct val="120000"/>
              </a:lnSpc>
              <a:spcBef>
                <a:spcPts val="1500"/>
              </a:spcBef>
              <a:buClr>
                <a:srgbClr val="7030A0"/>
              </a:buClr>
              <a:buFont typeface="Wingdings" panose="05000000000000000000" pitchFamily="2" charset="2"/>
              <a:buChar char="p"/>
              <a:defRPr sz="3600" baseline="0">
                <a:cs typeface="Calibri" panose="020F0502020204030204" pitchFamily="34" charset="0"/>
              </a:defRPr>
            </a:lvl1pPr>
            <a:lvl2pPr marL="1212057" lvl="1" indent="-526257" defTabSz="1371600">
              <a:lnSpc>
                <a:spcPct val="120000"/>
              </a:lnSpc>
              <a:spcBef>
                <a:spcPts val="900"/>
              </a:spcBef>
              <a:buClr>
                <a:srgbClr val="00B0F0"/>
              </a:buClr>
              <a:buFont typeface="Wingdings" panose="05000000000000000000" pitchFamily="2" charset="2"/>
              <a:buChar char="Ø"/>
              <a:defRPr sz="3200" baseline="0">
                <a:cs typeface="Calibri" panose="020F0502020204030204" pitchFamily="34" charset="0"/>
              </a:defRPr>
            </a:lvl2pPr>
            <a:lvl3pPr marL="1714500" indent="-3429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3pPr>
            <a:lvl4pPr marL="2400300" indent="-3429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4pPr>
            <a:lvl5pPr marL="3086100" indent="-3429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5pPr>
            <a:lvl6pPr marL="3771900" indent="-3429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/>
            </a:lvl6pPr>
            <a:lvl7pPr marL="4457700" indent="-3429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/>
            </a:lvl7pPr>
            <a:lvl8pPr marL="5143500" indent="-3429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/>
            </a:lvl8pPr>
            <a:lvl9pPr marL="5829300" indent="-3429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/>
            </a:lvl9pPr>
          </a:lstStyle>
          <a:p>
            <a:r>
              <a:rPr lang="en-US" altLang="zh-CN" dirty="0"/>
              <a:t>Octupole deformation, shell model based on RHF </a:t>
            </a:r>
            <a:r>
              <a:rPr lang="en-US" altLang="zh-CN" dirty="0">
                <a:sym typeface="Wingdings" panose="05000000000000000000" pitchFamily="2" charset="2"/>
              </a:rPr>
              <a:t> nuclear decay</a:t>
            </a:r>
            <a:r>
              <a:rPr lang="en-US" altLang="zh-CN" dirty="0"/>
              <a:t>, … 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8EABDD7-35DD-6C82-8FA4-BF1C89BB230F}"/>
              </a:ext>
            </a:extLst>
          </p:cNvPr>
          <p:cNvSpPr txBox="1"/>
          <p:nvPr/>
        </p:nvSpPr>
        <p:spPr>
          <a:xfrm>
            <a:off x="4986451" y="8702275"/>
            <a:ext cx="83150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dirty="0">
                <a:solidFill>
                  <a:srgbClr val="00B0F0"/>
                </a:solidFill>
                <a:latin typeface="+mj-ea"/>
                <a:ea typeface="+mj-ea"/>
              </a:rPr>
              <a:t>Thank you for your attentions!</a:t>
            </a:r>
            <a:endParaRPr lang="zh-CN" altLang="en-US" sz="4800" dirty="0">
              <a:solidFill>
                <a:srgbClr val="00B0F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107507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4316FFAA-892C-85DF-ABC8-BD76B999F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Pseudo-spin symmetry (PSS) restoration</a:t>
            </a:r>
            <a:endParaRPr lang="zh-CN" altLang="en-US" dirty="0"/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0B36E8EB-C1E8-9D2A-659D-DDA51EF55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000" y="1278669"/>
            <a:ext cx="17280000" cy="699102"/>
          </a:xfrm>
        </p:spPr>
        <p:txBody>
          <a:bodyPr/>
          <a:lstStyle/>
          <a:p>
            <a:r>
              <a:rPr lang="en-US" altLang="zh-CN" dirty="0"/>
              <a:t>PSS conservation condition and the hint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756422E-DE2D-4122-078C-761F42C69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454CB-1693-46F7-B262-C651FB04EB58}" type="slidenum">
              <a:rPr lang="zh-CN" altLang="en-US" smtClean="0"/>
              <a:pPr/>
              <a:t>3</a:t>
            </a:fld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A395F2B-2A60-6606-2DF1-02E36439345E}"/>
              </a:ext>
            </a:extLst>
          </p:cNvPr>
          <p:cNvSpPr txBox="1"/>
          <p:nvPr/>
        </p:nvSpPr>
        <p:spPr>
          <a:xfrm>
            <a:off x="439480" y="329819"/>
            <a:ext cx="2612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rgbClr val="FFFF00"/>
                </a:solidFill>
              </a:rPr>
              <a:t>Background</a:t>
            </a:r>
            <a:endParaRPr lang="zh-CN" altLang="en-US" sz="3600" b="1" dirty="0">
              <a:solidFill>
                <a:srgbClr val="FFFF00"/>
              </a:solidFill>
            </a:endParaRP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BBCCB7E6-B85F-39F6-8847-06A36B574656}"/>
              </a:ext>
            </a:extLst>
          </p:cNvPr>
          <p:cNvGrpSpPr/>
          <p:nvPr/>
        </p:nvGrpSpPr>
        <p:grpSpPr>
          <a:xfrm>
            <a:off x="1230905" y="2171455"/>
            <a:ext cx="4518511" cy="1519027"/>
            <a:chOff x="937997" y="1201218"/>
            <a:chExt cx="4518511" cy="1519027"/>
          </a:xfrm>
        </p:grpSpPr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09069C00-C95F-AEEB-E842-B3A9D83266D1}"/>
                </a:ext>
              </a:extLst>
            </p:cNvPr>
            <p:cNvCxnSpPr/>
            <p:nvPr/>
          </p:nvCxnSpPr>
          <p:spPr>
            <a:xfrm>
              <a:off x="937997" y="1420699"/>
              <a:ext cx="102648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66F58FF1-A28B-ECFA-0F32-5AEB649F08AB}"/>
                </a:ext>
              </a:extLst>
            </p:cNvPr>
            <p:cNvCxnSpPr/>
            <p:nvPr/>
          </p:nvCxnSpPr>
          <p:spPr>
            <a:xfrm>
              <a:off x="937997" y="1927060"/>
              <a:ext cx="1026488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17D6F055-DAFE-06D2-2D40-1311E70750E5}"/>
                </a:ext>
              </a:extLst>
            </p:cNvPr>
            <p:cNvCxnSpPr/>
            <p:nvPr/>
          </p:nvCxnSpPr>
          <p:spPr>
            <a:xfrm>
              <a:off x="937997" y="2044065"/>
              <a:ext cx="1026488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B1D61478-EE3D-2BF0-C5E9-A4915B95C0ED}"/>
                </a:ext>
              </a:extLst>
            </p:cNvPr>
            <p:cNvCxnSpPr/>
            <p:nvPr/>
          </p:nvCxnSpPr>
          <p:spPr>
            <a:xfrm>
              <a:off x="937997" y="2520928"/>
              <a:ext cx="102648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图片 26" descr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package{expl3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calligraphy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\color{blue}&#10;&#10;\begin{tikzpicture}[x=1cm,y=1cm,line width=1pt]&#10;\coordinate (O) at (0,0);&#10;\draw[pen colour={blue},decorate, decoration={calligraphic brace, amplitude=3pt}] (O) -- +(90:1.2);&#10;\end{tikzpicture}&#10;&#10;\end{CJK}&#10;&#10;\end{document} " title="IguanaTex Bitmap Display">
              <a:extLst>
                <a:ext uri="{FF2B5EF4-FFF2-40B4-BE49-F238E27FC236}">
                  <a16:creationId xmlns:a16="http://schemas.microsoft.com/office/drawing/2014/main" id="{733025CC-D9D4-7E0F-6B14-D9C515F80EDF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6242" y="1353030"/>
              <a:ext cx="123766" cy="1229125"/>
            </a:xfrm>
            <a:prstGeom prst="rect">
              <a:avLst/>
            </a:prstGeom>
          </p:spPr>
        </p:pic>
        <p:pic>
          <p:nvPicPr>
            <p:cNvPr id="28" name="图片 27" descr="\documentclass{article}&#10;\pagestyle{empty}&#10;\usepackage{amsmath, mathrsfs, CJK, cancel, amssymb, latexsym, graphicx, accents}&#10;\usepackage[svgnames,table]{xcolor}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definecolor{darkgreen}{rgb}{0, 0.392, 0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1pt, blue](0em, 0em) -- (#1, 0em); \draw ($(0em, 0em) +0.5*(#1,1.4em)$) node {#2} ($(0em, 0em) +0.5*(#1,-1.4em)$) node{ #3};}}~~}&#10;&#10;\newcommand{\CTO}[3]{&#10;\begin{tikzpicture}[scale=#1]&#10;\draw[fill = #3, draw = none, drop shadow = {shadow scale = 1.0, opacity = 0.25, shadow xshift = 0.1, shadow yshift=-0.1}] (0, 0) -- ++(0, 0.2) -- ++(#2, 0) -- ++(0, 0.3) -- ++(0.8,-0.5) -- ++(-0.8, -0.5) -- ++(0, 0.3) -- ++(-#2,0) -- ++(0, 0.2) -- cycle;&#10;\end{tikzpicture}}&#10;&#10;\begin{document}\color{blue}&#10;&#10;\begin{CJK}{GBK}{hei}&#10;\begin{align*}&#10;(n, l, j=l-1/2)&#10;\end{align*}&#10;\end{CJK}&#10;&#10;\end{document}" title="IguanaTex Bitmap Display">
              <a:extLst>
                <a:ext uri="{FF2B5EF4-FFF2-40B4-BE49-F238E27FC236}">
                  <a16:creationId xmlns:a16="http://schemas.microsoft.com/office/drawing/2014/main" id="{F755BEF1-D1E4-E5AA-DA40-81631463AE9B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1765" y="1201218"/>
              <a:ext cx="2198524" cy="303623"/>
            </a:xfrm>
            <a:prstGeom prst="rect">
              <a:avLst/>
            </a:prstGeom>
          </p:spPr>
        </p:pic>
        <p:pic>
          <p:nvPicPr>
            <p:cNvPr id="29" name="图片 28" descr="\documentclass{article}&#10;\pagestyle{empty}&#10;\usepackage{amsmath, mathrsfs, CJK, cancel, amssymb, latexsym, graphicx, accents}&#10;\usepackage[svgnames,table]{xcolor}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definecolor{darkgreen}{rgb}{0, 0.392, 0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1pt, blue](0em, 0em) -- (#1, 0em); \draw ($(0em, 0em) +0.5*(#1,1.4em)$) node {#2} ($(0em, 0em) +0.5*(#1,-1.4em)$) node{ #3};}}~~}&#10;&#10;\newcommand{\CTO}[3]{&#10;\begin{tikzpicture}[scale=#1]&#10;\draw[fill = #3, draw = none, drop shadow = {shadow scale = 1.0, opacity = 0.25, shadow xshift = 0.1, shadow yshift=-0.1}] (0, 0) -- ++(0, 0.2) -- ++(#2, 0) -- ++(0, 0.3) -- ++(0.8,-0.5) -- ++(-0.8, -0.5) -- ++(0, 0.3) -- ++(-#2,0) -- ++(0, 0.2) -- cycle;&#10;\end{tikzpicture}}&#10;&#10;\begin{document}\color{blue}&#10;&#10;\begin{CJK}{GBK}{hei}&#10;\begin{align*}&#10;(n+1, l-2, j=l-3/2)&#10;\end{align*}&#10;\end{CJK}&#10;&#10;\end{document}" title="IguanaTex Bitmap Display">
              <a:extLst>
                <a:ext uri="{FF2B5EF4-FFF2-40B4-BE49-F238E27FC236}">
                  <a16:creationId xmlns:a16="http://schemas.microsoft.com/office/drawing/2014/main" id="{1FF5CFB8-608C-ED80-6F9E-2EB6A5343051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1765" y="2416622"/>
              <a:ext cx="3244743" cy="303623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63C8DB55-D3EA-3DEC-006B-C40AEFAE89D8}"/>
              </a:ext>
            </a:extLst>
          </p:cNvPr>
          <p:cNvGrpSpPr/>
          <p:nvPr/>
        </p:nvGrpSpPr>
        <p:grpSpPr>
          <a:xfrm>
            <a:off x="2504673" y="2405219"/>
            <a:ext cx="3706657" cy="955514"/>
            <a:chOff x="2693135" y="2405219"/>
            <a:chExt cx="3706657" cy="955514"/>
          </a:xfrm>
        </p:grpSpPr>
        <p:pic>
          <p:nvPicPr>
            <p:cNvPr id="30" name="图片 29" descr="\documentclass{article}&#10;\pagestyle{empty}&#10;\usepackage{amsmath, mathrsfs, CJK, cancel, amssymb, latexsym, graphicx, accents}&#10;\usepackage[svgnames,table]{xcolor}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definecolor{darkgreen}{rgb}{0, 0.392, 0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1pt, blue](0em, 0em) -- (#1, 0em); \draw ($(0em, 0em) +0.5*(#1,1.4em)$) node {#2} ($(0em, 0em) +0.5*(#1,-1.4em)$) node{ #3};}}~~}&#10;&#10;\newcommand{\CTO}[3]{&#10;\begin{tikzpicture}[scale=#1]&#10;\draw[fill = #3, draw = none, drop shadow = {shadow scale = 1.0, opacity = 0.25, shadow xshift = 0.1, shadow yshift=-0.1}] (0, 0) -- ++(0, 0.2) -- ++(#2, 0) -- ++(0, 0.3) -- ++(0.8,-0.5) -- ++(-0.8, -0.5) -- ++(0, 0.3) -- ++(-#2,0) -- ++(0, 0.2) -- cycle;&#10;\end{tikzpicture}}&#10;&#10;\begin{document}\color{red}&#10;&#10;\begin{CJK}{GBK}{hei}&#10;\begin{align*}&#10;(n', l'=l-1, j=l'\pm1/2)&#10;\end{align*}&#10;\end{CJK}&#10;&#10;\end{document}" title="IguanaTex Bitmap Display">
              <a:extLst>
                <a:ext uri="{FF2B5EF4-FFF2-40B4-BE49-F238E27FC236}">
                  <a16:creationId xmlns:a16="http://schemas.microsoft.com/office/drawing/2014/main" id="{A4441034-862D-8908-2EB1-18FD7FF29187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3135" y="2789147"/>
              <a:ext cx="3478861" cy="320084"/>
            </a:xfrm>
            <a:prstGeom prst="rect">
              <a:avLst/>
            </a:prstGeom>
          </p:spPr>
        </p:pic>
        <p:sp>
          <p:nvSpPr>
            <p:cNvPr id="31" name="箭头: 虚尾 30">
              <a:extLst>
                <a:ext uri="{FF2B5EF4-FFF2-40B4-BE49-F238E27FC236}">
                  <a16:creationId xmlns:a16="http://schemas.microsoft.com/office/drawing/2014/main" id="{8F73A986-C1AD-FB09-F649-3E5B4AA6FF53}"/>
                </a:ext>
              </a:extLst>
            </p:cNvPr>
            <p:cNvSpPr/>
            <p:nvPr/>
          </p:nvSpPr>
          <p:spPr>
            <a:xfrm rot="5400000">
              <a:off x="3781131" y="2462385"/>
              <a:ext cx="312013" cy="341017"/>
            </a:xfrm>
            <a:prstGeom prst="striped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2" name="箭头: 虚尾 31">
              <a:extLst>
                <a:ext uri="{FF2B5EF4-FFF2-40B4-BE49-F238E27FC236}">
                  <a16:creationId xmlns:a16="http://schemas.microsoft.com/office/drawing/2014/main" id="{76F68E12-2004-7A4E-1485-A4AC19F2486E}"/>
                </a:ext>
              </a:extLst>
            </p:cNvPr>
            <p:cNvSpPr/>
            <p:nvPr/>
          </p:nvSpPr>
          <p:spPr>
            <a:xfrm rot="16200000">
              <a:off x="3779782" y="3034218"/>
              <a:ext cx="312013" cy="341017"/>
            </a:xfrm>
            <a:prstGeom prst="striped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文本框 32">
                  <a:extLst>
                    <a:ext uri="{FF2B5EF4-FFF2-40B4-BE49-F238E27FC236}">
                      <a16:creationId xmlns:a16="http://schemas.microsoft.com/office/drawing/2014/main" id="{6CC61E60-2B02-B160-C311-95F2ABEFF715}"/>
                    </a:ext>
                  </a:extLst>
                </p:cNvPr>
                <p:cNvSpPr txBox="1"/>
                <p:nvPr/>
              </p:nvSpPr>
              <p:spPr>
                <a:xfrm>
                  <a:off x="5184395" y="2405219"/>
                  <a:ext cx="121539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2000" b="1" dirty="0">
                      <a:solidFill>
                        <a:srgbClr val="FF0000"/>
                      </a:solidFill>
                    </a:rPr>
                    <a:t>赝轨道 </a:t>
                  </a:r>
                  <a14:m>
                    <m:oMath xmlns:m="http://schemas.openxmlformats.org/officeDocument/2006/math">
                      <m:r>
                        <a:rPr lang="en-US" altLang="zh-CN" sz="20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𝒍</m:t>
                      </m:r>
                      <m:r>
                        <a:rPr lang="en-US" altLang="zh-CN" sz="20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’</m:t>
                      </m:r>
                    </m:oMath>
                  </a14:m>
                  <a:endParaRPr lang="zh-CN" altLang="en-US" sz="20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文本框 32">
                  <a:extLst>
                    <a:ext uri="{FF2B5EF4-FFF2-40B4-BE49-F238E27FC236}">
                      <a16:creationId xmlns:a16="http://schemas.microsoft.com/office/drawing/2014/main" id="{6CC61E60-2B02-B160-C311-95F2ABEFF7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84395" y="2405219"/>
                  <a:ext cx="1215397" cy="400110"/>
                </a:xfrm>
                <a:prstGeom prst="rect">
                  <a:avLst/>
                </a:prstGeom>
                <a:blipFill>
                  <a:blip r:embed="rId17"/>
                  <a:stretch>
                    <a:fillRect l="-5528" t="-9231" b="-2769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5" name="图片 34">
            <a:extLst>
              <a:ext uri="{FF2B5EF4-FFF2-40B4-BE49-F238E27FC236}">
                <a16:creationId xmlns:a16="http://schemas.microsoft.com/office/drawing/2014/main" id="{F943E97D-C1BD-FF2F-3DA0-CF3B4EFF6FC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627" y="2339209"/>
            <a:ext cx="5227209" cy="792000"/>
          </a:xfrm>
          <a:prstGeom prst="rect">
            <a:avLst/>
          </a:prstGeom>
        </p:spPr>
      </p:pic>
      <p:sp>
        <p:nvSpPr>
          <p:cNvPr id="36" name="内容占位符 2 2">
            <a:extLst>
              <a:ext uri="{FF2B5EF4-FFF2-40B4-BE49-F238E27FC236}">
                <a16:creationId xmlns:a16="http://schemas.microsoft.com/office/drawing/2014/main" id="{15A3C655-A05D-809A-5F6A-90198255FCD2}"/>
              </a:ext>
            </a:extLst>
          </p:cNvPr>
          <p:cNvSpPr txBox="1">
            <a:spLocks/>
          </p:cNvSpPr>
          <p:nvPr/>
        </p:nvSpPr>
        <p:spPr>
          <a:xfrm>
            <a:off x="6788627" y="3250251"/>
            <a:ext cx="5227209" cy="4265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p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808038" indent="-350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None/>
            </a:pPr>
            <a:r>
              <a:rPr lang="en-US" altLang="zh-CN" sz="2000" dirty="0" err="1">
                <a:solidFill>
                  <a:srgbClr val="7030A0"/>
                </a:solidFill>
              </a:rPr>
              <a:t>Ginocchio</a:t>
            </a:r>
            <a:r>
              <a:rPr lang="en-US" altLang="zh-CN" sz="2000" dirty="0">
                <a:solidFill>
                  <a:srgbClr val="7030A0"/>
                </a:solidFill>
              </a:rPr>
              <a:t> (1997, 2005); Meng (1998)</a:t>
            </a:r>
            <a:endParaRPr lang="en-US" altLang="zh-CN" sz="2400" dirty="0">
              <a:solidFill>
                <a:srgbClr val="7030A0"/>
              </a:solidFill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C2F5530C-4FB5-D788-584B-5A4B00A24473}"/>
              </a:ext>
            </a:extLst>
          </p:cNvPr>
          <p:cNvSpPr txBox="1"/>
          <p:nvPr/>
        </p:nvSpPr>
        <p:spPr>
          <a:xfrm>
            <a:off x="12541092" y="2001997"/>
            <a:ext cx="52272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/>
              <a:t>Delicate balance between nuclear attraction &amp; repulsions</a:t>
            </a:r>
            <a:endParaRPr lang="zh-CN" altLang="en-US" sz="3200" dirty="0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228854D6-83C7-B660-B063-9D2F188AE6C8}"/>
              </a:ext>
            </a:extLst>
          </p:cNvPr>
          <p:cNvSpPr txBox="1"/>
          <p:nvPr/>
        </p:nvSpPr>
        <p:spPr>
          <a:xfrm>
            <a:off x="13647425" y="3174701"/>
            <a:ext cx="30145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3200" b="1" dirty="0">
                <a:solidFill>
                  <a:srgbClr val="C00000"/>
                </a:solidFill>
              </a:rPr>
              <a:t>Nuclear binding</a:t>
            </a:r>
            <a:endParaRPr lang="zh-CN" altLang="en-US" sz="3200" b="1" dirty="0">
              <a:solidFill>
                <a:srgbClr val="C00000"/>
              </a:solidFill>
            </a:endParaRPr>
          </a:p>
        </p:txBody>
      </p:sp>
      <p:grpSp>
        <p:nvGrpSpPr>
          <p:cNvPr id="69" name="组合 68">
            <a:extLst>
              <a:ext uri="{FF2B5EF4-FFF2-40B4-BE49-F238E27FC236}">
                <a16:creationId xmlns:a16="http://schemas.microsoft.com/office/drawing/2014/main" id="{6CBEF118-3477-7181-6DA5-C8CDC8FECDCD}"/>
              </a:ext>
            </a:extLst>
          </p:cNvPr>
          <p:cNvGrpSpPr/>
          <p:nvPr/>
        </p:nvGrpSpPr>
        <p:grpSpPr>
          <a:xfrm>
            <a:off x="503997" y="3880861"/>
            <a:ext cx="9325322" cy="6055408"/>
            <a:chOff x="503997" y="3880861"/>
            <a:chExt cx="9325322" cy="605540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DC1636DA-D11A-0FE7-24DC-94F734F127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b="33061"/>
            <a:stretch/>
          </p:blipFill>
          <p:spPr>
            <a:xfrm>
              <a:off x="503997" y="3880861"/>
              <a:ext cx="9325322" cy="1872000"/>
            </a:xfrm>
            <a:prstGeom prst="rect">
              <a:avLst/>
            </a:prstGeom>
          </p:spPr>
        </p:pic>
        <p:grpSp>
          <p:nvGrpSpPr>
            <p:cNvPr id="62" name="组合 61">
              <a:extLst>
                <a:ext uri="{FF2B5EF4-FFF2-40B4-BE49-F238E27FC236}">
                  <a16:creationId xmlns:a16="http://schemas.microsoft.com/office/drawing/2014/main" id="{FBBB9AA4-3368-0279-84AA-A02EF7E3C2F5}"/>
                </a:ext>
              </a:extLst>
            </p:cNvPr>
            <p:cNvGrpSpPr/>
            <p:nvPr/>
          </p:nvGrpSpPr>
          <p:grpSpPr>
            <a:xfrm>
              <a:off x="735147" y="5827293"/>
              <a:ext cx="5083138" cy="4108976"/>
              <a:chOff x="735147" y="5827293"/>
              <a:chExt cx="5083138" cy="4108976"/>
            </a:xfrm>
          </p:grpSpPr>
          <p:grpSp>
            <p:nvGrpSpPr>
              <p:cNvPr id="45" name="组合 44">
                <a:extLst>
                  <a:ext uri="{FF2B5EF4-FFF2-40B4-BE49-F238E27FC236}">
                    <a16:creationId xmlns:a16="http://schemas.microsoft.com/office/drawing/2014/main" id="{F3957BA7-1FD0-B0A5-30E2-242C28E5ECDE}"/>
                  </a:ext>
                </a:extLst>
              </p:cNvPr>
              <p:cNvGrpSpPr/>
              <p:nvPr/>
            </p:nvGrpSpPr>
            <p:grpSpPr>
              <a:xfrm>
                <a:off x="735147" y="5827293"/>
                <a:ext cx="5083138" cy="4108976"/>
                <a:chOff x="4873361" y="2007898"/>
                <a:chExt cx="5236368" cy="4314060"/>
              </a:xfrm>
            </p:grpSpPr>
            <p:pic>
              <p:nvPicPr>
                <p:cNvPr id="50" name="图片 49" descr="\documentclass{article}&#10;\usepackage{amsmath}&#10;\newcommand{\svec}[1]{\boldsymbol{#1}}&#10;\newcommand{\ivec}[1]{\vec{#1}}&#10;&#10;\newcommand{\sigs}{{\sigma\text{-S} }}&#10;\newcommand{\omev}{{\omega\text{-V} }}&#10;\newcommand{\rhov}{{\rho  \text{-V} }}&#10;\newcommand{\rhot}{{\rho  \text{-T} }}&#10;\newcommand{\rhvt}{{\rho  \text{-VT}}}&#10;\newcommand{\pipv}{{\pi   \text{-PV}}}&#10;\newcommand{\couv}{{ A    \text{-V} }}&#10;\newcommand{\ff}[1]{\frac{1}{#1}}&#10;&#10;\usepackage{pgf, tikz}&#10;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pagestyle{empty}&#10;\begin{document}&#10;\begin{tikzpicture}[x=0.7cm, y=1.0cm, line width = 2pt]\huge&#10;  \coordinate (O) at (0,0);&#10;  \draw[-stealth'] (O) -- (0:12); \draw[-stealth'] (O) -- (90:6);&#10;&#10;% s-oribt&#10;  \draw (O) ++ (90:4.5) -- (1.5, 4.5) .. controls +(0:2) and +(155:2) ..  ($(O)+(4.75, 0.4)$) .. controls +(-25:1) and +(180:1) .. +(3,-0.3);&#10;  %\node at ($(O)+(1.5, 5.5)$)[red] {\textsf{Proton}};&#10;&#10;% p-orbit&#10;  \draw[dotted] (O) .. controls +(0:1) and +(180:1) .. (2.5, 3.5) .. controls +(0:1) and +(165:1.5) ..  ($(O)+(5.5,0.4)$) .. controls +(-15:1) and +(180:1) .. +(3,-0.3);&#10;&#10;% d-orbit&#10;  \draw[purple,dashed] (O) --+(0:0.5) .. controls +(0:2) and +(180:1) .. (3.5, 3.0) .. controls +(0:1) and +(165:1.5) ..  ($(O)+(6.25,0.4)$) .. controls +(-15:1) and +(180:1) .. +(3,-0.3);&#10;&#10;% d-orbit&#10;  \draw[blue] (O) --+(0:1.5) .. controls +(0:2.5) and +(180:0.75) .. (4.5, 2.5) .. controls +(0:0.5) and +(165:2) ..  ($(O)+(7,0.3)$) .. controls +(-15:1) and +(180:1) .. +(3,-0.2);&#10; &#10;% density &#10;  \draw[red] (O) ++(90:4.75) -- (3.0, 4.75) .. controls +(0:2) and +(165:2) ..  (7,0.5) .. controls +(-15:1) and +(180:1) .. +(3,-0.35);&#10;&#10;  \end{tikzpicture}\end{document} " title="IguanaTex Bitmap Display">
                  <a:extLst>
                    <a:ext uri="{FF2B5EF4-FFF2-40B4-BE49-F238E27FC236}">
                      <a16:creationId xmlns:a16="http://schemas.microsoft.com/office/drawing/2014/main" id="{3F4CFDA0-7186-05E9-029E-6140DBEE7EF4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7"/>
                  </p:custDataLst>
                </p:nvPr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73361" y="2007898"/>
                  <a:ext cx="5236368" cy="4314060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1" name="文本框 50">
                      <a:extLst>
                        <a:ext uri="{FF2B5EF4-FFF2-40B4-BE49-F238E27FC236}">
                          <a16:creationId xmlns:a16="http://schemas.microsoft.com/office/drawing/2014/main" id="{5820E54F-CAB0-6609-7B60-64937A6E6204}"/>
                        </a:ext>
                      </a:extLst>
                    </p:cNvPr>
                    <p:cNvSpPr txBox="1"/>
                    <p:nvPr/>
                  </p:nvSpPr>
                  <p:spPr>
                    <a:xfrm rot="4004989">
                      <a:off x="6023142" y="3786858"/>
                      <a:ext cx="2589508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zh-CN" altLang="en-US" sz="2000" b="1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原子核密度分布</a:t>
                      </a:r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𝝆</m:t>
                              </m:r>
                            </m:e>
                            <m:sub>
                              <m:r>
                                <a:rPr lang="en-US" altLang="zh-CN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sub>
                          </m:sSub>
                        </m:oMath>
                      </a14:m>
                      <a:endParaRPr lang="zh-CN" altLang="en-US" sz="2000" b="1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</mc:Choice>
              <mc:Fallback xmlns="">
                <p:sp>
                  <p:nvSpPr>
                    <p:cNvPr id="51" name="文本框 50">
                      <a:extLst>
                        <a:ext uri="{FF2B5EF4-FFF2-40B4-BE49-F238E27FC236}">
                          <a16:creationId xmlns:a16="http://schemas.microsoft.com/office/drawing/2014/main" id="{5820E54F-CAB0-6609-7B60-64937A6E620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4004989">
                      <a:off x="6023142" y="3786858"/>
                      <a:ext cx="2589508" cy="400110"/>
                    </a:xfrm>
                    <a:prstGeom prst="rect">
                      <a:avLst/>
                    </a:prstGeom>
                    <a:blipFill>
                      <a:blip r:embed="rId21"/>
                      <a:stretch>
                        <a:fillRect l="-9589" t="-2764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DB445DEC-803D-6D3D-AFB2-957D1936C662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1916" y="6942585"/>
                <a:ext cx="822367" cy="237797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1DFDE116-571F-1C29-99B1-796F7C32850B}"/>
                  </a:ext>
                </a:extLst>
              </p:cNvPr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290946">
                <a:off x="866126" y="8107764"/>
                <a:ext cx="796722" cy="240289"/>
              </a:xfrm>
              <a:prstGeom prst="rect">
                <a:avLst/>
              </a:prstGeom>
            </p:spPr>
          </p:pic>
          <p:pic>
            <p:nvPicPr>
              <p:cNvPr id="48" name="图片 47">
                <a:extLst>
                  <a:ext uri="{FF2B5EF4-FFF2-40B4-BE49-F238E27FC236}">
                    <a16:creationId xmlns:a16="http://schemas.microsoft.com/office/drawing/2014/main" id="{C2DD4FE3-3972-4A46-EF5E-2F0F8E7CE3BC}"/>
                  </a:ext>
                </a:extLst>
              </p:cNvPr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308639">
                <a:off x="1241706" y="8469391"/>
                <a:ext cx="802819" cy="240289"/>
              </a:xfrm>
              <a:prstGeom prst="rect">
                <a:avLst/>
              </a:prstGeom>
            </p:spPr>
          </p:pic>
          <p:pic>
            <p:nvPicPr>
              <p:cNvPr id="49" name="图片 48">
                <a:extLst>
                  <a:ext uri="{FF2B5EF4-FFF2-40B4-BE49-F238E27FC236}">
                    <a16:creationId xmlns:a16="http://schemas.microsoft.com/office/drawing/2014/main" id="{EF4916AF-A248-82A6-9A01-BC16516FB89D}"/>
                  </a:ext>
                </a:extLst>
              </p:cNvPr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30968">
                <a:off x="1561482" y="9152077"/>
                <a:ext cx="806884" cy="242360"/>
              </a:xfrm>
              <a:prstGeom prst="rect">
                <a:avLst/>
              </a:prstGeom>
            </p:spPr>
          </p:pic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0BDC0D80-2CA7-98E7-9CDF-ED1D43BAD6C0}"/>
                  </a:ext>
                </a:extLst>
              </p:cNvPr>
              <p:cNvSpPr txBox="1"/>
              <p:nvPr/>
            </p:nvSpPr>
            <p:spPr>
              <a:xfrm>
                <a:off x="913306" y="5934772"/>
                <a:ext cx="457747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sz="3200" dirty="0"/>
                  <a:t>Nuclear in-medium effects</a:t>
                </a:r>
                <a:endParaRPr lang="zh-CN" altLang="en-US" sz="3200" dirty="0"/>
              </a:p>
            </p:txBody>
          </p:sp>
        </p:grpSp>
      </p:grpSp>
      <p:pic>
        <p:nvPicPr>
          <p:cNvPr id="63" name="内容占位符 4">
            <a:extLst>
              <a:ext uri="{FF2B5EF4-FFF2-40B4-BE49-F238E27FC236}">
                <a16:creationId xmlns:a16="http://schemas.microsoft.com/office/drawing/2014/main" id="{064AB5D2-4A2E-F085-8486-F8FD1611794E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4" t="36772" r="7352" b="23322"/>
          <a:stretch/>
        </p:blipFill>
        <p:spPr>
          <a:xfrm>
            <a:off x="12005293" y="6074404"/>
            <a:ext cx="6010805" cy="3636000"/>
          </a:xfrm>
          <a:prstGeom prst="rect">
            <a:avLst/>
          </a:prstGeom>
        </p:spPr>
      </p:pic>
      <p:pic>
        <p:nvPicPr>
          <p:cNvPr id="66" name="图片 65" descr="\documentclass[10pt]{article}&#10;\usepackage{amsmath}&#10;\usepackage{color, xcolor}&#10;\usepackage{booktabs, multirow}&#10;\usepackage{rotating}&#10;\newcommand{\svec}[1]{\boldsymbol{#1}}&#10;\newcommand{\ivec}[1]{\vec{#1}}&#10;\newcommand{\red}[1]{\textcolor{red}{#1}}&#10;\newcommand{\blue}[1]{\textcolor{blue}{#1}}&#10;&#10;\newcommand{\sigs}{{\sigma\text{-S} }}&#10;\newcommand{\omev}{{\omega\text{-V} }}&#10;\newcommand{\rhov}{{\rho  \text{-V} }}&#10;\newcommand{\rhot}{{\rho  \text{-T} }}&#10;\newcommand{\rhvt}{{\rho  \text{-VT}}}&#10;\newcommand{\pipv}{{\pi   \text{-PV}}}&#10;\newcommand{\couv}{{ A    \text{-V} }}&#10;\newcommand{\ff}[1]{\frac{1}{#1}}&#10;&#10;\pagestyle{empty}&#10;\begin{document}&#10;&#10;&#10;\renewcommand{\arraystretch}{1.2}\begin{tabular}{c|rrr|r}  \hline\hline&#10;&#10;    $^{208}$Pb &amp; $E_{\text{kin.}+\sigma+\omega}$  &amp;$E_{\rho+\pi}$ &amp; $E_{\text{cou.}}$  &amp; $E_{\text{Total}}$ \\ \hline&#10; DD-ME2        &amp;    $-$2559.81                    &amp;        100.27 &amp;            827.23  &amp;  $-$1637.39      \\&#10; PKO3          &amp;    $-$1781.19                    &amp;     $-$648.75 &amp;            798.38  &amp;  $-$1636.80      \\%&#10; PKA1          &amp;     $-$795.09                    &amp;    $-$1634.84 &amp;            798.62  &amp;  $-$1636.27      \\&#10; \hline\hline&#10;\end{tabular}&#10;&#10;\end{document} " title="IguanaTex Bitmap Display">
            <a:extLst>
              <a:ext uri="{FF2B5EF4-FFF2-40B4-BE49-F238E27FC236}">
                <a16:creationId xmlns:a16="http://schemas.microsoft.com/office/drawing/2014/main" id="{88852794-8B5D-E20E-49C0-445517DD6B3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645" y="4016940"/>
            <a:ext cx="6860591" cy="1799775"/>
          </a:xfrm>
          <a:prstGeom prst="rect">
            <a:avLst/>
          </a:prstGeom>
        </p:spPr>
      </p:pic>
      <p:grpSp>
        <p:nvGrpSpPr>
          <p:cNvPr id="70" name="组合 69">
            <a:extLst>
              <a:ext uri="{FF2B5EF4-FFF2-40B4-BE49-F238E27FC236}">
                <a16:creationId xmlns:a16="http://schemas.microsoft.com/office/drawing/2014/main" id="{A47C53C6-2899-9DE4-2B04-8F8A4364A59F}"/>
              </a:ext>
            </a:extLst>
          </p:cNvPr>
          <p:cNvGrpSpPr/>
          <p:nvPr/>
        </p:nvGrpSpPr>
        <p:grpSpPr>
          <a:xfrm>
            <a:off x="4648782" y="5956964"/>
            <a:ext cx="7095496" cy="4104000"/>
            <a:chOff x="4648782" y="5956964"/>
            <a:chExt cx="7095496" cy="4104000"/>
          </a:xfrm>
        </p:grpSpPr>
        <p:pic>
          <p:nvPicPr>
            <p:cNvPr id="61" name="内容占位符 6">
              <a:extLst>
                <a:ext uri="{FF2B5EF4-FFF2-40B4-BE49-F238E27FC236}">
                  <a16:creationId xmlns:a16="http://schemas.microsoft.com/office/drawing/2014/main" id="{C8EA84F5-89ED-C3B8-59C6-2437399F8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>
              <a:off x="6079305" y="5956964"/>
              <a:ext cx="5664973" cy="4104000"/>
            </a:xfrm>
            <a:prstGeom prst="rect">
              <a:avLst/>
            </a:prstGeom>
          </p:spPr>
        </p:pic>
        <p:sp>
          <p:nvSpPr>
            <p:cNvPr id="67" name="箭头: 虚尾 66">
              <a:extLst>
                <a:ext uri="{FF2B5EF4-FFF2-40B4-BE49-F238E27FC236}">
                  <a16:creationId xmlns:a16="http://schemas.microsoft.com/office/drawing/2014/main" id="{27785FCE-D01F-3847-910B-911D5CEFE46F}"/>
                </a:ext>
              </a:extLst>
            </p:cNvPr>
            <p:cNvSpPr/>
            <p:nvPr/>
          </p:nvSpPr>
          <p:spPr>
            <a:xfrm>
              <a:off x="4648782" y="7461783"/>
              <a:ext cx="774797" cy="708958"/>
            </a:xfrm>
            <a:prstGeom prst="stripedRight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8" name="内容占位符 2 2">
            <a:extLst>
              <a:ext uri="{FF2B5EF4-FFF2-40B4-BE49-F238E27FC236}">
                <a16:creationId xmlns:a16="http://schemas.microsoft.com/office/drawing/2014/main" id="{BED4CD47-CE9E-95E2-C519-1BB83EAD61B8}"/>
              </a:ext>
            </a:extLst>
          </p:cNvPr>
          <p:cNvSpPr txBox="1">
            <a:spLocks/>
          </p:cNvSpPr>
          <p:nvPr/>
        </p:nvSpPr>
        <p:spPr>
          <a:xfrm>
            <a:off x="4653517" y="933173"/>
            <a:ext cx="8980967" cy="4265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p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808038" indent="-350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None/>
            </a:pPr>
            <a:r>
              <a:rPr lang="en-US" altLang="zh-CN" sz="2000" dirty="0">
                <a:solidFill>
                  <a:srgbClr val="7030A0"/>
                </a:solidFill>
              </a:rPr>
              <a:t>Hecht, Adler, NPA </a:t>
            </a:r>
            <a:r>
              <a:rPr lang="en-US" altLang="zh-CN" sz="2000" b="1" dirty="0">
                <a:solidFill>
                  <a:srgbClr val="7030A0"/>
                </a:solidFill>
              </a:rPr>
              <a:t>137</a:t>
            </a:r>
            <a:r>
              <a:rPr lang="en-US" altLang="zh-CN" sz="2000" dirty="0">
                <a:solidFill>
                  <a:srgbClr val="7030A0"/>
                </a:solidFill>
              </a:rPr>
              <a:t>, 129 (1969); Arima, Harvey, Shimizu, PLB </a:t>
            </a:r>
            <a:r>
              <a:rPr lang="en-US" altLang="zh-CN" sz="2000" b="1" dirty="0">
                <a:solidFill>
                  <a:srgbClr val="7030A0"/>
                </a:solidFill>
              </a:rPr>
              <a:t>30</a:t>
            </a:r>
            <a:r>
              <a:rPr lang="en-US" altLang="zh-CN" sz="2000" dirty="0">
                <a:solidFill>
                  <a:srgbClr val="7030A0"/>
                </a:solidFill>
              </a:rPr>
              <a:t>, 517 (1969)</a:t>
            </a:r>
            <a:endParaRPr lang="en-US" altLang="zh-CN" sz="2400" dirty="0">
              <a:solidFill>
                <a:srgbClr val="7030A0"/>
              </a:solidFill>
            </a:endParaRPr>
          </a:p>
        </p:txBody>
      </p:sp>
      <p:sp>
        <p:nvSpPr>
          <p:cNvPr id="71" name="箭头: 虚尾 70">
            <a:extLst>
              <a:ext uri="{FF2B5EF4-FFF2-40B4-BE49-F238E27FC236}">
                <a16:creationId xmlns:a16="http://schemas.microsoft.com/office/drawing/2014/main" id="{9AADF2FA-B7FA-3020-29E5-EA66BEFA68C2}"/>
              </a:ext>
            </a:extLst>
          </p:cNvPr>
          <p:cNvSpPr/>
          <p:nvPr/>
        </p:nvSpPr>
        <p:spPr>
          <a:xfrm rot="5400000">
            <a:off x="9755371" y="4839539"/>
            <a:ext cx="949842" cy="499730"/>
          </a:xfrm>
          <a:prstGeom prst="striped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39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图片 74">
            <a:extLst>
              <a:ext uri="{FF2B5EF4-FFF2-40B4-BE49-F238E27FC236}">
                <a16:creationId xmlns:a16="http://schemas.microsoft.com/office/drawing/2014/main" id="{89F6AEBF-4EE1-EEAB-14C3-F91D535AEF0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816655" y="1924575"/>
            <a:ext cx="5214675" cy="3960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EE8A051D-B2BE-7752-5BD3-3994C1C92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PSS vs Halo and Shell Occurrence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D4C0261-EFB9-60A0-F70B-8EA19E4222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000" y="1278669"/>
            <a:ext cx="17280000" cy="699102"/>
          </a:xfrm>
        </p:spPr>
        <p:txBody>
          <a:bodyPr/>
          <a:lstStyle/>
          <a:p>
            <a:r>
              <a:rPr lang="en-US" altLang="zh-CN" dirty="0"/>
              <a:t>PSS restoration and halo occurrence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1FC5C6D-BE80-1CC4-9B22-F223D4248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454CB-1693-46F7-B262-C651FB04EB58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2C5E59D-7AC6-CC01-B6E4-6434540C91C8}"/>
              </a:ext>
            </a:extLst>
          </p:cNvPr>
          <p:cNvSpPr txBox="1"/>
          <p:nvPr/>
        </p:nvSpPr>
        <p:spPr>
          <a:xfrm>
            <a:off x="11065250" y="1571441"/>
            <a:ext cx="6634113" cy="406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CN" sz="2000" dirty="0">
                <a:solidFill>
                  <a:srgbClr val="7030A0"/>
                </a:solidFill>
              </a:rPr>
              <a:t>WHL, Ring, Meng, Giai, Bertulani, PRC </a:t>
            </a:r>
            <a:r>
              <a:rPr lang="en-US" altLang="zh-CN" sz="2000" b="1" dirty="0">
                <a:solidFill>
                  <a:srgbClr val="7030A0"/>
                </a:solidFill>
              </a:rPr>
              <a:t>81</a:t>
            </a:r>
            <a:r>
              <a:rPr lang="en-US" altLang="zh-CN" sz="2000" dirty="0">
                <a:solidFill>
                  <a:srgbClr val="7030A0"/>
                </a:solidFill>
              </a:rPr>
              <a:t>, 031302(R) (2010)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B5F15ED-F350-D08A-C490-5A4F04BF0878}"/>
              </a:ext>
            </a:extLst>
          </p:cNvPr>
          <p:cNvSpPr txBox="1"/>
          <p:nvPr/>
        </p:nvSpPr>
        <p:spPr>
          <a:xfrm>
            <a:off x="1210322" y="1938163"/>
            <a:ext cx="102883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C00000"/>
                </a:solidFill>
              </a:rPr>
              <a:t>PSS &amp; squeezed N=126 shell connected by np interactions</a:t>
            </a:r>
            <a:endParaRPr lang="zh-CN" altLang="en-US" sz="3200" b="1" dirty="0">
              <a:solidFill>
                <a:srgbClr val="C00000"/>
              </a:solidFill>
            </a:endParaRPr>
          </a:p>
        </p:txBody>
      </p:sp>
      <p:grpSp>
        <p:nvGrpSpPr>
          <p:cNvPr id="78" name="组合 77">
            <a:extLst>
              <a:ext uri="{FF2B5EF4-FFF2-40B4-BE49-F238E27FC236}">
                <a16:creationId xmlns:a16="http://schemas.microsoft.com/office/drawing/2014/main" id="{97B20FA1-9697-452E-42EA-D709325B48E9}"/>
              </a:ext>
            </a:extLst>
          </p:cNvPr>
          <p:cNvGrpSpPr/>
          <p:nvPr/>
        </p:nvGrpSpPr>
        <p:grpSpPr>
          <a:xfrm>
            <a:off x="1300267" y="2536548"/>
            <a:ext cx="4431982" cy="2454057"/>
            <a:chOff x="1094704" y="3302090"/>
            <a:chExt cx="4431982" cy="2454057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74D27742-975B-30AE-0B80-87BE99A5C0C3}"/>
                </a:ext>
              </a:extLst>
            </p:cNvPr>
            <p:cNvGrpSpPr/>
            <p:nvPr/>
          </p:nvGrpSpPr>
          <p:grpSpPr>
            <a:xfrm>
              <a:off x="1094704" y="3302090"/>
              <a:ext cx="4431982" cy="2454057"/>
              <a:chOff x="597326" y="4204729"/>
              <a:chExt cx="4431982" cy="2454057"/>
            </a:xfrm>
          </p:grpSpPr>
          <p:cxnSp>
            <p:nvCxnSpPr>
              <p:cNvPr id="8" name="直接连接符 7">
                <a:extLst>
                  <a:ext uri="{FF2B5EF4-FFF2-40B4-BE49-F238E27FC236}">
                    <a16:creationId xmlns:a16="http://schemas.microsoft.com/office/drawing/2014/main" id="{FB601943-A728-F45C-0DB8-450104E623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3685" y="4341094"/>
                <a:ext cx="1260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>
                <a:extLst>
                  <a:ext uri="{FF2B5EF4-FFF2-40B4-BE49-F238E27FC236}">
                    <a16:creationId xmlns:a16="http://schemas.microsoft.com/office/drawing/2014/main" id="{BEF405FF-476B-FDDB-9EDC-2015B9CDF5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3685" y="4627967"/>
                <a:ext cx="1260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>
                <a:extLst>
                  <a:ext uri="{FF2B5EF4-FFF2-40B4-BE49-F238E27FC236}">
                    <a16:creationId xmlns:a16="http://schemas.microsoft.com/office/drawing/2014/main" id="{ED754B8C-ECD9-57C9-B129-6276ED0CE5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3685" y="4945120"/>
                <a:ext cx="12600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>
                <a:extLst>
                  <a:ext uri="{FF2B5EF4-FFF2-40B4-BE49-F238E27FC236}">
                    <a16:creationId xmlns:a16="http://schemas.microsoft.com/office/drawing/2014/main" id="{C96A54C7-B12F-8E86-65CF-8F353AD5CD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3685" y="6403802"/>
                <a:ext cx="12600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2" name="图片 11" descr="\documentclass{article}&#10;\pagestyle{empty}&#10;\usepackage[dvipsnames, svgnames, x11names]{xcolor}&#10;\usepackage{amsmath, mathrsfs, CJK, cancel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newcommand{\lrlc}[1]{\left|#1\right&gt;}\newcommand{\lrcl}[1]{\left&lt;#1\right|}&#10;\begin{document}&#10;&#10;\begin{CJK}{GBK}{hei}&#10;\begin{align*}&#10; 1i_{13/2}&#10;\end{align*}&#10;\end{CJK}&#10;&#10;\end{document} " title="IguanaTex Bitmap Display">
                <a:extLst>
                  <a:ext uri="{FF2B5EF4-FFF2-40B4-BE49-F238E27FC236}">
                    <a16:creationId xmlns:a16="http://schemas.microsoft.com/office/drawing/2014/main" id="{B4433241-ADC6-710A-2C98-42E47EEF0EA3}"/>
                  </a:ext>
                </a:extLst>
              </p:cNvPr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7326" y="6229801"/>
                <a:ext cx="586822" cy="257592"/>
              </a:xfrm>
              <a:prstGeom prst="rect">
                <a:avLst/>
              </a:prstGeom>
            </p:spPr>
          </p:pic>
          <p:pic>
            <p:nvPicPr>
              <p:cNvPr id="13" name="图片 12" descr="\documentclass{article}&#10;\pagestyle{empty}&#10;\usepackage[dvipsnames, svgnames, x11names]{xcolor}&#10;\usepackage{amsmath, mathrsfs, CJK, cancel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newcommand{\lrlc}[1]{\left|#1\right&gt;}\newcommand{\lrcl}[1]{\left&lt;#1\right|}&#10;\begin{document}&#10;&#10;\begin{CJK}{GBK}{hei}&#10;\begin{align*}&#10; 2g_{9/2}&#10;\end{align*}&#10;\end{CJK}&#10;&#10;\end{document} " title="IguanaTex Bitmap Display">
                <a:extLst>
                  <a:ext uri="{FF2B5EF4-FFF2-40B4-BE49-F238E27FC236}">
                    <a16:creationId xmlns:a16="http://schemas.microsoft.com/office/drawing/2014/main" id="{29E3F91D-BF6C-1EEA-AB94-973ED03765DD}"/>
                  </a:ext>
                </a:extLst>
              </p:cNvPr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722" y="4790565"/>
                <a:ext cx="530426" cy="257592"/>
              </a:xfrm>
              <a:prstGeom prst="rect">
                <a:avLst/>
              </a:prstGeom>
            </p:spPr>
          </p:pic>
          <p:pic>
            <p:nvPicPr>
              <p:cNvPr id="14" name="图片 13" descr="\documentclass{article}&#10;\pagestyle{empty}&#10;\usepackage[dvipsnames, svgnames, x11names]{xcolor}&#10;\usepackage{amsmath, mathrsfs, CJK, cancel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newcommand{\lrlc}[1]{\left|#1\right&gt;}\newcommand{\lrcl}[1]{\left&lt;#1\right|}&#10;\begin{document}&#10;&#10;\begin{CJK}{GBK}{hei}&#10;\begin{align*}&#10; 3d_{5/2}&#10;\end{align*}&#10;\end{CJK}&#10;&#10;\end{document} " title="IguanaTex Bitmap Display">
                <a:extLst>
                  <a:ext uri="{FF2B5EF4-FFF2-40B4-BE49-F238E27FC236}">
                    <a16:creationId xmlns:a16="http://schemas.microsoft.com/office/drawing/2014/main" id="{267175F9-27C7-4FD2-6644-B4DD31D80004}"/>
                  </a:ext>
                </a:extLst>
              </p:cNvPr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0004" y="4204729"/>
                <a:ext cx="544144" cy="265213"/>
              </a:xfrm>
              <a:prstGeom prst="rect">
                <a:avLst/>
              </a:prstGeom>
            </p:spPr>
          </p:pic>
          <p:pic>
            <p:nvPicPr>
              <p:cNvPr id="15" name="图片 14" descr="\documentclass{article}&#10;\pagestyle{empty}&#10;\usepackage[dvipsnames, svgnames, x11names]{xcolor}&#10;\usepackage{amsmath, mathrsfs, CJK, cancel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newcommand{\lrlc}[1]{\left|#1\right&gt;}\newcommand{\lrcl}[1]{\left&lt;#1\right|}&#10;\begin{document}&#10;&#10;\begin{CJK}{GBK}{hei}&#10;\begin{align*}&#10; 4s_{1/2}&#10;\end{align*}&#10;\end{CJK}&#10;&#10;\end{document} " title="IguanaTex Bitmap Display">
                <a:extLst>
                  <a:ext uri="{FF2B5EF4-FFF2-40B4-BE49-F238E27FC236}">
                    <a16:creationId xmlns:a16="http://schemas.microsoft.com/office/drawing/2014/main" id="{D22D3267-1EE5-B5BC-995E-B3F0020CB1F4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9149" y="4497647"/>
                <a:ext cx="534999" cy="260640"/>
              </a:xfrm>
              <a:prstGeom prst="rect">
                <a:avLst/>
              </a:prstGeom>
            </p:spPr>
          </p:pic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88F1638B-C3F8-80C0-5766-26E9201AADFC}"/>
                  </a:ext>
                </a:extLst>
              </p:cNvPr>
              <p:cNvCxnSpPr/>
              <p:nvPr/>
            </p:nvCxnSpPr>
            <p:spPr>
              <a:xfrm>
                <a:off x="3142918" y="5272410"/>
                <a:ext cx="1260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>
                <a:extLst>
                  <a:ext uri="{FF2B5EF4-FFF2-40B4-BE49-F238E27FC236}">
                    <a16:creationId xmlns:a16="http://schemas.microsoft.com/office/drawing/2014/main" id="{2795C1E4-4DD2-4746-D5A8-E87E2772F5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42919" y="6114676"/>
                <a:ext cx="1260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8" name="图片 17" descr="\documentclass{article}&#10;\pagestyle{empty}&#10;\usepackage[dvipsnames, svgnames, x11names]{xcolor}&#10;\usepackage{amsmath, mathrsfs, CJK, cancel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newcommand{\lrlc}[1]{\left|#1\right&gt;}\newcommand{\lrcl}[1]{\left&lt;#1\right|}&#10;\begin{document}&#10;&#10;\begin{CJK}{GBK}{hei}&#10;\begin{align*}&#10; 2d_{5/2}&#10;\end{align*}&#10;\end{CJK}&#10;&#10;\end{document} " title="IguanaTex Bitmap Display">
                <a:extLst>
                  <a:ext uri="{FF2B5EF4-FFF2-40B4-BE49-F238E27FC236}">
                    <a16:creationId xmlns:a16="http://schemas.microsoft.com/office/drawing/2014/main" id="{7819D67F-ABED-BCA8-E52F-8B42804CC338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88212" y="5144307"/>
                <a:ext cx="541096" cy="265213"/>
              </a:xfrm>
              <a:prstGeom prst="rect">
                <a:avLst/>
              </a:prstGeom>
            </p:spPr>
          </p:pic>
          <p:pic>
            <p:nvPicPr>
              <p:cNvPr id="19" name="图片 18" descr="\documentclass{article}&#10;\pagestyle{empty}&#10;\usepackage[dvipsnames, svgnames, x11names]{xcolor}&#10;\usepackage{amsmath, mathrsfs, CJK, cancel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newcommand{\lrlc}[1]{\left|#1\right&gt;}\newcommand{\lrcl}[1]{\left&lt;#1\right|}&#10;\begin{document}&#10;&#10;\begin{CJK}{GBK}{hei}&#10;\begin{align*}&#10; 1g_{7/2}&#10;\end{align*}&#10;\end{CJK}&#10;&#10;\end{document} " title="IguanaTex Bitmap Display">
                <a:extLst>
                  <a:ext uri="{FF2B5EF4-FFF2-40B4-BE49-F238E27FC236}">
                    <a16:creationId xmlns:a16="http://schemas.microsoft.com/office/drawing/2014/main" id="{5622F2B2-7DFA-E7F1-B23F-FE70DC2BD4C0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9172" y="5985880"/>
                <a:ext cx="518233" cy="257592"/>
              </a:xfrm>
              <a:prstGeom prst="rect">
                <a:avLst/>
              </a:prstGeom>
            </p:spPr>
          </p:pic>
          <p:grpSp>
            <p:nvGrpSpPr>
              <p:cNvPr id="20" name="组合 19">
                <a:extLst>
                  <a:ext uri="{FF2B5EF4-FFF2-40B4-BE49-F238E27FC236}">
                    <a16:creationId xmlns:a16="http://schemas.microsoft.com/office/drawing/2014/main" id="{61C24763-6A2C-ACAF-2F64-639E04F7E04E}"/>
                  </a:ext>
                </a:extLst>
              </p:cNvPr>
              <p:cNvGrpSpPr/>
              <p:nvPr/>
            </p:nvGrpSpPr>
            <p:grpSpPr>
              <a:xfrm>
                <a:off x="3226623" y="6042676"/>
                <a:ext cx="1092592" cy="144000"/>
                <a:chOff x="3876132" y="6312445"/>
                <a:chExt cx="1092592" cy="144000"/>
              </a:xfrm>
            </p:grpSpPr>
            <p:pic>
              <p:nvPicPr>
                <p:cNvPr id="27" name="图片 26">
                  <a:extLst>
                    <a:ext uri="{FF2B5EF4-FFF2-40B4-BE49-F238E27FC236}">
                      <a16:creationId xmlns:a16="http://schemas.microsoft.com/office/drawing/2014/main" id="{163123CC-2558-130D-7D53-86411D3E03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76132" y="6312445"/>
                  <a:ext cx="169412" cy="144000"/>
                </a:xfrm>
                <a:prstGeom prst="rect">
                  <a:avLst/>
                </a:prstGeom>
              </p:spPr>
            </p:pic>
            <p:pic>
              <p:nvPicPr>
                <p:cNvPr id="28" name="图片 27">
                  <a:extLst>
                    <a:ext uri="{FF2B5EF4-FFF2-40B4-BE49-F238E27FC236}">
                      <a16:creationId xmlns:a16="http://schemas.microsoft.com/office/drawing/2014/main" id="{0F948910-7AFD-280D-9185-533D7D5FD31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08015" y="6312445"/>
                  <a:ext cx="169412" cy="144000"/>
                </a:xfrm>
                <a:prstGeom prst="rect">
                  <a:avLst/>
                </a:prstGeom>
              </p:spPr>
            </p:pic>
            <p:pic>
              <p:nvPicPr>
                <p:cNvPr id="29" name="图片 28">
                  <a:extLst>
                    <a:ext uri="{FF2B5EF4-FFF2-40B4-BE49-F238E27FC236}">
                      <a16:creationId xmlns:a16="http://schemas.microsoft.com/office/drawing/2014/main" id="{C9AD02AC-8930-41B6-817D-95DE6BF439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39898" y="6312445"/>
                  <a:ext cx="169412" cy="144000"/>
                </a:xfrm>
                <a:prstGeom prst="rect">
                  <a:avLst/>
                </a:prstGeom>
              </p:spPr>
            </p:pic>
            <p:pic>
              <p:nvPicPr>
                <p:cNvPr id="30" name="图片 29">
                  <a:extLst>
                    <a:ext uri="{FF2B5EF4-FFF2-40B4-BE49-F238E27FC236}">
                      <a16:creationId xmlns:a16="http://schemas.microsoft.com/office/drawing/2014/main" id="{1C09F01E-D966-9C55-ACE4-1A81F4F158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71781" y="6312445"/>
                  <a:ext cx="169412" cy="144000"/>
                </a:xfrm>
                <a:prstGeom prst="rect">
                  <a:avLst/>
                </a:prstGeom>
              </p:spPr>
            </p:pic>
            <p:pic>
              <p:nvPicPr>
                <p:cNvPr id="31" name="图片 30">
                  <a:extLst>
                    <a:ext uri="{FF2B5EF4-FFF2-40B4-BE49-F238E27FC236}">
                      <a16:creationId xmlns:a16="http://schemas.microsoft.com/office/drawing/2014/main" id="{8CD922E8-0DA0-2320-5025-7CCB80CAFB1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03664" y="6312445"/>
                  <a:ext cx="169412" cy="144000"/>
                </a:xfrm>
                <a:prstGeom prst="rect">
                  <a:avLst/>
                </a:prstGeom>
              </p:spPr>
            </p:pic>
            <p:pic>
              <p:nvPicPr>
                <p:cNvPr id="32" name="图片 31">
                  <a:extLst>
                    <a:ext uri="{FF2B5EF4-FFF2-40B4-BE49-F238E27FC236}">
                      <a16:creationId xmlns:a16="http://schemas.microsoft.com/office/drawing/2014/main" id="{40325A06-99CE-AE1D-AB13-8C887C5F69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35547" y="6312445"/>
                  <a:ext cx="169412" cy="144000"/>
                </a:xfrm>
                <a:prstGeom prst="rect">
                  <a:avLst/>
                </a:prstGeom>
              </p:spPr>
            </p:pic>
            <p:pic>
              <p:nvPicPr>
                <p:cNvPr id="33" name="图片 32">
                  <a:extLst>
                    <a:ext uri="{FF2B5EF4-FFF2-40B4-BE49-F238E27FC236}">
                      <a16:creationId xmlns:a16="http://schemas.microsoft.com/office/drawing/2014/main" id="{43E084DB-1AA2-00E1-9A96-1474F72030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67430" y="6312445"/>
                  <a:ext cx="169412" cy="144000"/>
                </a:xfrm>
                <a:prstGeom prst="rect">
                  <a:avLst/>
                </a:prstGeom>
              </p:spPr>
            </p:pic>
            <p:pic>
              <p:nvPicPr>
                <p:cNvPr id="34" name="图片 33">
                  <a:extLst>
                    <a:ext uri="{FF2B5EF4-FFF2-40B4-BE49-F238E27FC236}">
                      <a16:creationId xmlns:a16="http://schemas.microsoft.com/office/drawing/2014/main" id="{CEF20806-8340-A4C3-E894-581D87541D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99312" y="6312445"/>
                  <a:ext cx="169412" cy="144000"/>
                </a:xfrm>
                <a:prstGeom prst="rect">
                  <a:avLst/>
                </a:prstGeom>
              </p:spPr>
            </p:pic>
          </p:grpSp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779F50CD-8F41-5EF3-78C3-9DDBCB74DFEC}"/>
                  </a:ext>
                </a:extLst>
              </p:cNvPr>
              <p:cNvSpPr txBox="1"/>
              <p:nvPr/>
            </p:nvSpPr>
            <p:spPr>
              <a:xfrm>
                <a:off x="3429715" y="6258676"/>
                <a:ext cx="75854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b="1" dirty="0"/>
                  <a:t>Z=50</a:t>
                </a:r>
                <a:endParaRPr lang="zh-CN" altLang="en-US" sz="2000" b="1" dirty="0"/>
              </a:p>
            </p:txBody>
          </p:sp>
          <p:grpSp>
            <p:nvGrpSpPr>
              <p:cNvPr id="22" name="组合 21">
                <a:extLst>
                  <a:ext uri="{FF2B5EF4-FFF2-40B4-BE49-F238E27FC236}">
                    <a16:creationId xmlns:a16="http://schemas.microsoft.com/office/drawing/2014/main" id="{192F7A4D-6B58-B4B5-2050-59DE739AB291}"/>
                  </a:ext>
                </a:extLst>
              </p:cNvPr>
              <p:cNvGrpSpPr/>
              <p:nvPr/>
            </p:nvGrpSpPr>
            <p:grpSpPr>
              <a:xfrm>
                <a:off x="1463081" y="4945120"/>
                <a:ext cx="901209" cy="1411229"/>
                <a:chOff x="1621434" y="4945120"/>
                <a:chExt cx="901209" cy="1411229"/>
              </a:xfrm>
            </p:grpSpPr>
            <p:cxnSp>
              <p:nvCxnSpPr>
                <p:cNvPr id="25" name="直接箭头连接符 24">
                  <a:extLst>
                    <a:ext uri="{FF2B5EF4-FFF2-40B4-BE49-F238E27FC236}">
                      <a16:creationId xmlns:a16="http://schemas.microsoft.com/office/drawing/2014/main" id="{1A6455C2-3A3A-54F4-80AA-9AA0952260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72038" y="4945120"/>
                  <a:ext cx="0" cy="1411229"/>
                </a:xfrm>
                <a:prstGeom prst="straightConnector1">
                  <a:avLst/>
                </a:prstGeom>
                <a:ln w="28575">
                  <a:solidFill>
                    <a:srgbClr val="0000FF"/>
                  </a:solidFill>
                  <a:headEnd type="arrow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93D0CC8B-6F08-A85B-95D8-89A48F50741E}"/>
                    </a:ext>
                  </a:extLst>
                </p:cNvPr>
                <p:cNvSpPr txBox="1"/>
                <p:nvPr/>
              </p:nvSpPr>
              <p:spPr>
                <a:xfrm>
                  <a:off x="1621434" y="5450679"/>
                  <a:ext cx="901209" cy="4001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2000" b="1" dirty="0"/>
                    <a:t>N=126</a:t>
                  </a:r>
                  <a:endParaRPr lang="zh-CN" altLang="en-US" sz="2000" b="1" dirty="0"/>
                </a:p>
              </p:txBody>
            </p:sp>
          </p:grpSp>
          <p:cxnSp>
            <p:nvCxnSpPr>
              <p:cNvPr id="23" name="直接连接符 22">
                <a:extLst>
                  <a:ext uri="{FF2B5EF4-FFF2-40B4-BE49-F238E27FC236}">
                    <a16:creationId xmlns:a16="http://schemas.microsoft.com/office/drawing/2014/main" id="{2C10B2F3-3B91-2F85-5161-F1192B5B9FF2}"/>
                  </a:ext>
                </a:extLst>
              </p:cNvPr>
              <p:cNvCxnSpPr/>
              <p:nvPr/>
            </p:nvCxnSpPr>
            <p:spPr>
              <a:xfrm>
                <a:off x="2543685" y="4945120"/>
                <a:ext cx="599233" cy="1169556"/>
              </a:xfrm>
              <a:prstGeom prst="line">
                <a:avLst/>
              </a:prstGeom>
              <a:ln w="28575">
                <a:solidFill>
                  <a:srgbClr val="0000FF"/>
                </a:solidFill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23">
                <a:extLst>
                  <a:ext uri="{FF2B5EF4-FFF2-40B4-BE49-F238E27FC236}">
                    <a16:creationId xmlns:a16="http://schemas.microsoft.com/office/drawing/2014/main" id="{A62800C5-2202-7F3D-EDA3-238D2738E4A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514788" y="6114676"/>
                <a:ext cx="617481" cy="289126"/>
              </a:xfrm>
              <a:prstGeom prst="line">
                <a:avLst/>
              </a:prstGeom>
              <a:ln w="28575">
                <a:solidFill>
                  <a:srgbClr val="0000FF"/>
                </a:solidFill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0274CE12-D6B8-FCE4-A0C9-D53511615B6C}"/>
                </a:ext>
              </a:extLst>
            </p:cNvPr>
            <p:cNvSpPr txBox="1"/>
            <p:nvPr/>
          </p:nvSpPr>
          <p:spPr>
            <a:xfrm>
              <a:off x="3470074" y="3379030"/>
              <a:ext cx="17323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rgbClr val="0000FF"/>
                  </a:solidFill>
                </a:rPr>
                <a:t>Proton PSS</a:t>
              </a:r>
            </a:p>
            <a:p>
              <a:pPr algn="ctr"/>
              <a:r>
                <a:rPr lang="en-US" altLang="zh-CN" sz="2000" b="1" dirty="0">
                  <a:solidFill>
                    <a:srgbClr val="0000FF"/>
                  </a:solidFill>
                </a:rPr>
                <a:t>Breaking</a:t>
              </a:r>
              <a:endParaRPr lang="zh-CN" altLang="en-US" sz="2000" b="1" dirty="0"/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2063D113-DA05-434D-DB93-DB7E1315234C}"/>
                </a:ext>
              </a:extLst>
            </p:cNvPr>
            <p:cNvSpPr txBox="1"/>
            <p:nvPr/>
          </p:nvSpPr>
          <p:spPr>
            <a:xfrm>
              <a:off x="3956968" y="4559386"/>
              <a:ext cx="7585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/>
                <a:t>Z=58</a:t>
              </a:r>
              <a:endParaRPr lang="zh-CN" altLang="en-US" sz="2000" b="1" dirty="0"/>
            </a:p>
          </p:txBody>
        </p:sp>
      </p:grpSp>
      <p:grpSp>
        <p:nvGrpSpPr>
          <p:cNvPr id="79" name="组合 78">
            <a:extLst>
              <a:ext uri="{FF2B5EF4-FFF2-40B4-BE49-F238E27FC236}">
                <a16:creationId xmlns:a16="http://schemas.microsoft.com/office/drawing/2014/main" id="{5DB08182-401A-A6EA-CE70-A255ED0F772D}"/>
              </a:ext>
            </a:extLst>
          </p:cNvPr>
          <p:cNvGrpSpPr/>
          <p:nvPr/>
        </p:nvGrpSpPr>
        <p:grpSpPr>
          <a:xfrm>
            <a:off x="6573435" y="2569053"/>
            <a:ext cx="4389304" cy="2356239"/>
            <a:chOff x="6367872" y="3334595"/>
            <a:chExt cx="4389304" cy="2356239"/>
          </a:xfrm>
        </p:grpSpPr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D82E0646-A1EA-DA62-D1E2-E41F7B665969}"/>
                </a:ext>
              </a:extLst>
            </p:cNvPr>
            <p:cNvGrpSpPr/>
            <p:nvPr/>
          </p:nvGrpSpPr>
          <p:grpSpPr>
            <a:xfrm>
              <a:off x="6367872" y="3367403"/>
              <a:ext cx="4389304" cy="2323431"/>
              <a:chOff x="5917967" y="4263282"/>
              <a:chExt cx="4389304" cy="2323431"/>
            </a:xfrm>
          </p:grpSpPr>
          <p:cxnSp>
            <p:nvCxnSpPr>
              <p:cNvPr id="38" name="直接连接符 37">
                <a:extLst>
                  <a:ext uri="{FF2B5EF4-FFF2-40B4-BE49-F238E27FC236}">
                    <a16:creationId xmlns:a16="http://schemas.microsoft.com/office/drawing/2014/main" id="{8723AD6E-116B-ADC9-3329-B650AD7507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59361" y="4269021"/>
                <a:ext cx="1260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>
                <a:extLst>
                  <a:ext uri="{FF2B5EF4-FFF2-40B4-BE49-F238E27FC236}">
                    <a16:creationId xmlns:a16="http://schemas.microsoft.com/office/drawing/2014/main" id="{5CD3E176-23FD-28A5-1024-8096EBF367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59361" y="4555894"/>
                <a:ext cx="1260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接连接符 39">
                <a:extLst>
                  <a:ext uri="{FF2B5EF4-FFF2-40B4-BE49-F238E27FC236}">
                    <a16:creationId xmlns:a16="http://schemas.microsoft.com/office/drawing/2014/main" id="{52577CDD-4164-9977-197A-7BDF4F12F2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59361" y="4873047"/>
                <a:ext cx="12600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09F3CAD6-6F2E-FAD9-A304-BD092D857A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59361" y="6331729"/>
                <a:ext cx="12600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2" name="图片 41" descr="\documentclass{article}&#10;\pagestyle{empty}&#10;\usepackage[dvipsnames, svgnames, x11names]{xcolor}&#10;\usepackage{amsmath, mathrsfs, CJK, cancel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newcommand{\lrlc}[1]{\left|#1\right&gt;}\newcommand{\lrcl}[1]{\left&lt;#1\right|}&#10;\begin{document}&#10;&#10;\begin{CJK}{GBK}{hei}&#10;\begin{align*}&#10; 1i_{13/2}&#10;\end{align*}&#10;\end{CJK}&#10;&#10;\end{document} " title="IguanaTex Bitmap Display">
                <a:extLst>
                  <a:ext uri="{FF2B5EF4-FFF2-40B4-BE49-F238E27FC236}">
                    <a16:creationId xmlns:a16="http://schemas.microsoft.com/office/drawing/2014/main" id="{5EE97AFC-9EE5-6C50-92EA-CF8687039E76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17967" y="5940832"/>
                <a:ext cx="586822" cy="257592"/>
              </a:xfrm>
              <a:prstGeom prst="rect">
                <a:avLst/>
              </a:prstGeom>
            </p:spPr>
          </p:pic>
          <p:pic>
            <p:nvPicPr>
              <p:cNvPr id="43" name="图片 42" descr="\documentclass{article}&#10;\pagestyle{empty}&#10;\usepackage[dvipsnames, svgnames, x11names]{xcolor}&#10;\usepackage{amsmath, mathrsfs, CJK, cancel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newcommand{\lrlc}[1]{\left|#1\right&gt;}\newcommand{\lrcl}[1]{\left&lt;#1\right|}&#10;\begin{document}&#10;&#10;\begin{CJK}{GBK}{hei}&#10;\begin{align*}&#10; 3d_{5/2}&#10;\end{align*}&#10;\end{CJK}&#10;&#10;\end{document} " title="IguanaTex Bitmap Display">
                <a:extLst>
                  <a:ext uri="{FF2B5EF4-FFF2-40B4-BE49-F238E27FC236}">
                    <a16:creationId xmlns:a16="http://schemas.microsoft.com/office/drawing/2014/main" id="{37075F9A-55DF-5CC5-2C64-2A3E02C8F12D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17967" y="4263282"/>
                <a:ext cx="544144" cy="265213"/>
              </a:xfrm>
              <a:prstGeom prst="rect">
                <a:avLst/>
              </a:prstGeom>
            </p:spPr>
          </p:pic>
          <p:pic>
            <p:nvPicPr>
              <p:cNvPr id="44" name="图片 43" descr="\documentclass{article}&#10;\pagestyle{empty}&#10;\usepackage[dvipsnames, svgnames, x11names]{xcolor}&#10;\usepackage{amsmath, mathrsfs, CJK, cancel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newcommand{\lrlc}[1]{\left|#1\right&gt;}\newcommand{\lrcl}[1]{\left&lt;#1\right|}&#10;\begin{document}&#10;&#10;\begin{CJK}{GBK}{hei}&#10;\begin{align*}&#10; 4s_{1/2}&#10;\end{align*}&#10;\end{CJK}&#10;&#10;\end{document} " title="IguanaTex Bitmap Display">
                <a:extLst>
                  <a:ext uri="{FF2B5EF4-FFF2-40B4-BE49-F238E27FC236}">
                    <a16:creationId xmlns:a16="http://schemas.microsoft.com/office/drawing/2014/main" id="{8B9B8A24-4D05-D3EF-49C2-01F04B92096E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27112" y="4556200"/>
                <a:ext cx="534999" cy="260640"/>
              </a:xfrm>
              <a:prstGeom prst="rect">
                <a:avLst/>
              </a:prstGeom>
            </p:spPr>
          </p:pic>
          <p:cxnSp>
            <p:nvCxnSpPr>
              <p:cNvPr id="45" name="直接连接符 44">
                <a:extLst>
                  <a:ext uri="{FF2B5EF4-FFF2-40B4-BE49-F238E27FC236}">
                    <a16:creationId xmlns:a16="http://schemas.microsoft.com/office/drawing/2014/main" id="{BF3E6840-1752-29F9-0DD2-DCEB0ADDED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20881" y="5803930"/>
                <a:ext cx="1260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>
                <a:extLst>
                  <a:ext uri="{FF2B5EF4-FFF2-40B4-BE49-F238E27FC236}">
                    <a16:creationId xmlns:a16="http://schemas.microsoft.com/office/drawing/2014/main" id="{9F9A89BD-4F21-5CCF-728A-7E8BB122B8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20882" y="6042603"/>
                <a:ext cx="1260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7" name="图片 46" descr="\documentclass{article}&#10;\pagestyle{empty}&#10;\usepackage[dvipsnames, svgnames, x11names]{xcolor}&#10;\usepackage{amsmath, mathrsfs, CJK, cancel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newcommand{\lrlc}[1]{\left|#1\right&gt;}\newcommand{\lrcl}[1]{\left&lt;#1\right|}&#10;\begin{document}&#10;&#10;\begin{CJK}{GBK}{hei}&#10;\begin{align*}&#10; 2d_{5/2}&#10;\end{align*}&#10;\end{CJK}&#10;&#10;\end{document} " title="IguanaTex Bitmap Display">
                <a:extLst>
                  <a:ext uri="{FF2B5EF4-FFF2-40B4-BE49-F238E27FC236}">
                    <a16:creationId xmlns:a16="http://schemas.microsoft.com/office/drawing/2014/main" id="{8D98BDDC-81FE-7DCA-6349-12E441C53443}"/>
                  </a:ext>
                </a:extLst>
              </p:cNvPr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66175" y="5675827"/>
                <a:ext cx="541096" cy="265213"/>
              </a:xfrm>
              <a:prstGeom prst="rect">
                <a:avLst/>
              </a:prstGeom>
            </p:spPr>
          </p:pic>
          <p:pic>
            <p:nvPicPr>
              <p:cNvPr id="48" name="图片 47" descr="\documentclass{article}&#10;\pagestyle{empty}&#10;\usepackage[dvipsnames, svgnames, x11names]{xcolor}&#10;\usepackage{amsmath, mathrsfs, CJK, cancel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newcommand{\lrlc}[1]{\left|#1\right&gt;}\newcommand{\lrcl}[1]{\left&lt;#1\right|}&#10;\begin{document}&#10;&#10;\begin{CJK}{GBK}{hei}&#10;\begin{align*}&#10; 1g_{7/2}&#10;\end{align*}&#10;\end{CJK}&#10;&#10;\end{document} " title="IguanaTex Bitmap Display">
                <a:extLst>
                  <a:ext uri="{FF2B5EF4-FFF2-40B4-BE49-F238E27FC236}">
                    <a16:creationId xmlns:a16="http://schemas.microsoft.com/office/drawing/2014/main" id="{291A7F88-B1C5-71B2-18E5-72B3F8BAB417}"/>
                  </a:ext>
                </a:extLst>
              </p:cNvPr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57135" y="5913807"/>
                <a:ext cx="518233" cy="257592"/>
              </a:xfrm>
              <a:prstGeom prst="rect">
                <a:avLst/>
              </a:prstGeom>
            </p:spPr>
          </p:pic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2DD34467-05BD-6B0E-FA0A-5D0EF89ABBCE}"/>
                  </a:ext>
                </a:extLst>
              </p:cNvPr>
              <p:cNvSpPr txBox="1"/>
              <p:nvPr/>
            </p:nvSpPr>
            <p:spPr>
              <a:xfrm>
                <a:off x="8707678" y="6186603"/>
                <a:ext cx="75854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b="1" dirty="0"/>
                  <a:t>Z=50</a:t>
                </a:r>
                <a:endParaRPr lang="zh-CN" altLang="en-US" sz="2000" b="1" dirty="0"/>
              </a:p>
            </p:txBody>
          </p:sp>
          <p:grpSp>
            <p:nvGrpSpPr>
              <p:cNvPr id="50" name="组合 49">
                <a:extLst>
                  <a:ext uri="{FF2B5EF4-FFF2-40B4-BE49-F238E27FC236}">
                    <a16:creationId xmlns:a16="http://schemas.microsoft.com/office/drawing/2014/main" id="{B2C982D3-421F-BB10-655E-5D6D590CF61E}"/>
                  </a:ext>
                </a:extLst>
              </p:cNvPr>
              <p:cNvGrpSpPr/>
              <p:nvPr/>
            </p:nvGrpSpPr>
            <p:grpSpPr>
              <a:xfrm>
                <a:off x="6738757" y="5132632"/>
                <a:ext cx="901209" cy="900000"/>
                <a:chOff x="1621434" y="4947954"/>
                <a:chExt cx="901209" cy="900000"/>
              </a:xfrm>
            </p:grpSpPr>
            <p:cxnSp>
              <p:nvCxnSpPr>
                <p:cNvPr id="72" name="直接箭头连接符 71">
                  <a:extLst>
                    <a:ext uri="{FF2B5EF4-FFF2-40B4-BE49-F238E27FC236}">
                      <a16:creationId xmlns:a16="http://schemas.microsoft.com/office/drawing/2014/main" id="{147AC0C2-3FEF-A49A-7113-3F03D444C9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72038" y="4947954"/>
                  <a:ext cx="0" cy="900000"/>
                </a:xfrm>
                <a:prstGeom prst="straightConnector1">
                  <a:avLst/>
                </a:prstGeom>
                <a:ln w="28575">
                  <a:solidFill>
                    <a:srgbClr val="0000FF"/>
                  </a:solidFill>
                  <a:headEnd type="arrow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3" name="文本框 72">
                  <a:extLst>
                    <a:ext uri="{FF2B5EF4-FFF2-40B4-BE49-F238E27FC236}">
                      <a16:creationId xmlns:a16="http://schemas.microsoft.com/office/drawing/2014/main" id="{5B740058-F8A4-7065-A912-8F1B77134DC3}"/>
                    </a:ext>
                  </a:extLst>
                </p:cNvPr>
                <p:cNvSpPr txBox="1"/>
                <p:nvPr/>
              </p:nvSpPr>
              <p:spPr>
                <a:xfrm>
                  <a:off x="1621434" y="5197899"/>
                  <a:ext cx="901209" cy="4001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2000" b="1" dirty="0"/>
                    <a:t>N=126</a:t>
                  </a:r>
                  <a:endParaRPr lang="zh-CN" altLang="en-US" sz="2000" b="1" dirty="0"/>
                </a:p>
              </p:txBody>
            </p:sp>
          </p:grpSp>
          <p:cxnSp>
            <p:nvCxnSpPr>
              <p:cNvPr id="51" name="直接连接符 50">
                <a:extLst>
                  <a:ext uri="{FF2B5EF4-FFF2-40B4-BE49-F238E27FC236}">
                    <a16:creationId xmlns:a16="http://schemas.microsoft.com/office/drawing/2014/main" id="{1F9B98BD-59D4-D9A3-D701-D9C1A3A762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35883" y="5132339"/>
                <a:ext cx="584998" cy="910264"/>
              </a:xfrm>
              <a:prstGeom prst="line">
                <a:avLst/>
              </a:prstGeom>
              <a:ln w="28575">
                <a:solidFill>
                  <a:srgbClr val="0000FF"/>
                </a:solidFill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>
                <a:extLst>
                  <a:ext uri="{FF2B5EF4-FFF2-40B4-BE49-F238E27FC236}">
                    <a16:creationId xmlns:a16="http://schemas.microsoft.com/office/drawing/2014/main" id="{E6ED68C4-D392-0649-55AD-2316893650A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11671" y="6042603"/>
                <a:ext cx="598561" cy="9337"/>
              </a:xfrm>
              <a:prstGeom prst="line">
                <a:avLst/>
              </a:prstGeom>
              <a:ln w="28575">
                <a:solidFill>
                  <a:srgbClr val="0000FF"/>
                </a:solidFill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3" name="组合 52">
                <a:extLst>
                  <a:ext uri="{FF2B5EF4-FFF2-40B4-BE49-F238E27FC236}">
                    <a16:creationId xmlns:a16="http://schemas.microsoft.com/office/drawing/2014/main" id="{B95A986F-DE74-91E5-1FA4-0A630569571E}"/>
                  </a:ext>
                </a:extLst>
              </p:cNvPr>
              <p:cNvGrpSpPr/>
              <p:nvPr/>
            </p:nvGrpSpPr>
            <p:grpSpPr>
              <a:xfrm>
                <a:off x="8687273" y="5731930"/>
                <a:ext cx="727216" cy="144000"/>
                <a:chOff x="8687991" y="5731930"/>
                <a:chExt cx="727216" cy="144000"/>
              </a:xfrm>
            </p:grpSpPr>
            <p:pic>
              <p:nvPicPr>
                <p:cNvPr id="68" name="图片 67">
                  <a:extLst>
                    <a:ext uri="{FF2B5EF4-FFF2-40B4-BE49-F238E27FC236}">
                      <a16:creationId xmlns:a16="http://schemas.microsoft.com/office/drawing/2014/main" id="{31A5B508-C594-B490-FDC5-2B46FA54E57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87991" y="5731930"/>
                  <a:ext cx="169412" cy="144000"/>
                </a:xfrm>
                <a:prstGeom prst="rect">
                  <a:avLst/>
                </a:prstGeom>
              </p:spPr>
            </p:pic>
            <p:pic>
              <p:nvPicPr>
                <p:cNvPr id="69" name="图片 68">
                  <a:extLst>
                    <a:ext uri="{FF2B5EF4-FFF2-40B4-BE49-F238E27FC236}">
                      <a16:creationId xmlns:a16="http://schemas.microsoft.com/office/drawing/2014/main" id="{E1CEEF52-565D-0DA7-3D5E-651851921E8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73926" y="5731930"/>
                  <a:ext cx="169412" cy="144000"/>
                </a:xfrm>
                <a:prstGeom prst="rect">
                  <a:avLst/>
                </a:prstGeom>
              </p:spPr>
            </p:pic>
            <p:pic>
              <p:nvPicPr>
                <p:cNvPr id="70" name="图片 69">
                  <a:extLst>
                    <a:ext uri="{FF2B5EF4-FFF2-40B4-BE49-F238E27FC236}">
                      <a16:creationId xmlns:a16="http://schemas.microsoft.com/office/drawing/2014/main" id="{64B511E9-122D-A3CC-A265-5EA097BABFC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59861" y="5731930"/>
                  <a:ext cx="169412" cy="144000"/>
                </a:xfrm>
                <a:prstGeom prst="rect">
                  <a:avLst/>
                </a:prstGeom>
              </p:spPr>
            </p:pic>
            <p:pic>
              <p:nvPicPr>
                <p:cNvPr id="71" name="图片 70">
                  <a:extLst>
                    <a:ext uri="{FF2B5EF4-FFF2-40B4-BE49-F238E27FC236}">
                      <a16:creationId xmlns:a16="http://schemas.microsoft.com/office/drawing/2014/main" id="{CDF0CD20-6FA3-B7FB-CC3C-E9C63B2128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45795" y="5731930"/>
                  <a:ext cx="169412" cy="144000"/>
                </a:xfrm>
                <a:prstGeom prst="rect">
                  <a:avLst/>
                </a:prstGeom>
              </p:spPr>
            </p:pic>
          </p:grpSp>
          <p:grpSp>
            <p:nvGrpSpPr>
              <p:cNvPr id="54" name="组合 53">
                <a:extLst>
                  <a:ext uri="{FF2B5EF4-FFF2-40B4-BE49-F238E27FC236}">
                    <a16:creationId xmlns:a16="http://schemas.microsoft.com/office/drawing/2014/main" id="{3610FFC1-0E55-417D-6F0A-662B278D69A8}"/>
                  </a:ext>
                </a:extLst>
              </p:cNvPr>
              <p:cNvGrpSpPr/>
              <p:nvPr/>
            </p:nvGrpSpPr>
            <p:grpSpPr>
              <a:xfrm>
                <a:off x="8676623" y="5969026"/>
                <a:ext cx="727216" cy="144000"/>
                <a:chOff x="8687991" y="5731930"/>
                <a:chExt cx="727216" cy="144000"/>
              </a:xfrm>
            </p:grpSpPr>
            <p:pic>
              <p:nvPicPr>
                <p:cNvPr id="64" name="图片 63">
                  <a:extLst>
                    <a:ext uri="{FF2B5EF4-FFF2-40B4-BE49-F238E27FC236}">
                      <a16:creationId xmlns:a16="http://schemas.microsoft.com/office/drawing/2014/main" id="{39E65A8E-EF40-912C-F5B2-1D12C6B2E9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87991" y="5731930"/>
                  <a:ext cx="169412" cy="144000"/>
                </a:xfrm>
                <a:prstGeom prst="rect">
                  <a:avLst/>
                </a:prstGeom>
              </p:spPr>
            </p:pic>
            <p:pic>
              <p:nvPicPr>
                <p:cNvPr id="65" name="图片 64">
                  <a:extLst>
                    <a:ext uri="{FF2B5EF4-FFF2-40B4-BE49-F238E27FC236}">
                      <a16:creationId xmlns:a16="http://schemas.microsoft.com/office/drawing/2014/main" id="{E165283F-FD2A-D4F8-54B2-82E4AA7E56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73926" y="5731930"/>
                  <a:ext cx="169412" cy="144000"/>
                </a:xfrm>
                <a:prstGeom prst="rect">
                  <a:avLst/>
                </a:prstGeom>
              </p:spPr>
            </p:pic>
            <p:pic>
              <p:nvPicPr>
                <p:cNvPr id="66" name="图片 65">
                  <a:extLst>
                    <a:ext uri="{FF2B5EF4-FFF2-40B4-BE49-F238E27FC236}">
                      <a16:creationId xmlns:a16="http://schemas.microsoft.com/office/drawing/2014/main" id="{F03F5424-2DFA-DF18-AA1C-8E64DB6919B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59861" y="5731930"/>
                  <a:ext cx="169412" cy="144000"/>
                </a:xfrm>
                <a:prstGeom prst="rect">
                  <a:avLst/>
                </a:prstGeom>
              </p:spPr>
            </p:pic>
            <p:pic>
              <p:nvPicPr>
                <p:cNvPr id="67" name="图片 66">
                  <a:extLst>
                    <a:ext uri="{FF2B5EF4-FFF2-40B4-BE49-F238E27FC236}">
                      <a16:creationId xmlns:a16="http://schemas.microsoft.com/office/drawing/2014/main" id="{E6267C65-0665-97FE-0FD7-C8C723ACBF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45795" y="5731930"/>
                  <a:ext cx="169412" cy="144000"/>
                </a:xfrm>
                <a:prstGeom prst="rect">
                  <a:avLst/>
                </a:prstGeom>
              </p:spPr>
            </p:pic>
          </p:grpSp>
          <p:cxnSp>
            <p:nvCxnSpPr>
              <p:cNvPr id="55" name="直接连接符 54">
                <a:extLst>
                  <a:ext uri="{FF2B5EF4-FFF2-40B4-BE49-F238E27FC236}">
                    <a16:creationId xmlns:a16="http://schemas.microsoft.com/office/drawing/2014/main" id="{014F967B-DFC5-C909-5F00-4815CCE80A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59361" y="5132339"/>
                <a:ext cx="12600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6" name="图片 55" descr="\documentclass{article}&#10;\pagestyle{empty}&#10;\usepackage[dvipsnames, svgnames, x11names]{xcolor}&#10;\usepackage{amsmath, mathrsfs, CJK, cancel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newcommand{\lrlc}[1]{\left|#1\right&gt;}\newcommand{\lrcl}[1]{\left&lt;#1\right|}&#10;\begin{document}&#10;&#10;\begin{CJK}{GBK}{hei}&#10;\begin{align*}&#10; 2g_{9/2}&#10;\end{align*}&#10;\end{CJK}&#10;&#10;\end{document} " title="IguanaTex Bitmap Display">
                <a:extLst>
                  <a:ext uri="{FF2B5EF4-FFF2-40B4-BE49-F238E27FC236}">
                    <a16:creationId xmlns:a16="http://schemas.microsoft.com/office/drawing/2014/main" id="{ED351AEC-803E-16F7-3D53-ECBA25388363}"/>
                  </a:ext>
                </a:extLst>
              </p:cNvPr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27112" y="4977784"/>
                <a:ext cx="530426" cy="257592"/>
              </a:xfrm>
              <a:prstGeom prst="rect">
                <a:avLst/>
              </a:prstGeom>
            </p:spPr>
          </p:pic>
          <p:cxnSp>
            <p:nvCxnSpPr>
              <p:cNvPr id="57" name="直接连接符 56">
                <a:extLst>
                  <a:ext uri="{FF2B5EF4-FFF2-40B4-BE49-F238E27FC236}">
                    <a16:creationId xmlns:a16="http://schemas.microsoft.com/office/drawing/2014/main" id="{4B9677AD-DE29-E4CE-A2BD-08970628C0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59361" y="6051940"/>
                <a:ext cx="12600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箭头: 虚尾 57">
                <a:extLst>
                  <a:ext uri="{FF2B5EF4-FFF2-40B4-BE49-F238E27FC236}">
                    <a16:creationId xmlns:a16="http://schemas.microsoft.com/office/drawing/2014/main" id="{4A0DE0E1-182A-2D19-CF93-90E0A1D87D6F}"/>
                  </a:ext>
                </a:extLst>
              </p:cNvPr>
              <p:cNvSpPr/>
              <p:nvPr/>
            </p:nvSpPr>
            <p:spPr>
              <a:xfrm rot="5400000">
                <a:off x="7095050" y="4839591"/>
                <a:ext cx="188623" cy="341774"/>
              </a:xfrm>
              <a:prstGeom prst="stripedRightArrow">
                <a:avLst/>
              </a:prstGeom>
              <a:solidFill>
                <a:srgbClr val="0000FF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箭头: 虚尾 58">
                <a:extLst>
                  <a:ext uri="{FF2B5EF4-FFF2-40B4-BE49-F238E27FC236}">
                    <a16:creationId xmlns:a16="http://schemas.microsoft.com/office/drawing/2014/main" id="{261F3471-C0FE-179A-DF66-3DB4B08D1A5F}"/>
                  </a:ext>
                </a:extLst>
              </p:cNvPr>
              <p:cNvSpPr/>
              <p:nvPr/>
            </p:nvSpPr>
            <p:spPr>
              <a:xfrm rot="5400000" flipH="1" flipV="1">
                <a:off x="7095050" y="6015696"/>
                <a:ext cx="188623" cy="341774"/>
              </a:xfrm>
              <a:prstGeom prst="stripedRightArrow">
                <a:avLst/>
              </a:prstGeom>
              <a:solidFill>
                <a:srgbClr val="0000FF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60" name="直接连接符 59">
                <a:extLst>
                  <a:ext uri="{FF2B5EF4-FFF2-40B4-BE49-F238E27FC236}">
                    <a16:creationId xmlns:a16="http://schemas.microsoft.com/office/drawing/2014/main" id="{B453708E-9A80-BE2B-1EA0-29314760E190}"/>
                  </a:ext>
                </a:extLst>
              </p:cNvPr>
              <p:cNvCxnSpPr/>
              <p:nvPr/>
            </p:nvCxnSpPr>
            <p:spPr>
              <a:xfrm>
                <a:off x="7811671" y="5132339"/>
                <a:ext cx="598561" cy="650348"/>
              </a:xfrm>
              <a:prstGeom prst="line">
                <a:avLst/>
              </a:prstGeom>
              <a:ln w="28575">
                <a:solidFill>
                  <a:srgbClr val="C00000"/>
                </a:solidFill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>
                <a:extLst>
                  <a:ext uri="{FF2B5EF4-FFF2-40B4-BE49-F238E27FC236}">
                    <a16:creationId xmlns:a16="http://schemas.microsoft.com/office/drawing/2014/main" id="{A5BE29F6-9AE4-685D-A6E2-D4D4E5BD139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35883" y="5789429"/>
                <a:ext cx="590871" cy="262511"/>
              </a:xfrm>
              <a:prstGeom prst="line">
                <a:avLst/>
              </a:prstGeom>
              <a:ln w="28575">
                <a:solidFill>
                  <a:srgbClr val="C00000"/>
                </a:solidFill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>
                <a:extLst>
                  <a:ext uri="{FF2B5EF4-FFF2-40B4-BE49-F238E27FC236}">
                    <a16:creationId xmlns:a16="http://schemas.microsoft.com/office/drawing/2014/main" id="{2CE34134-D803-DF8C-7A1D-D27121EF17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51671" y="4387142"/>
                <a:ext cx="1260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直接连接符 62">
                <a:extLst>
                  <a:ext uri="{FF2B5EF4-FFF2-40B4-BE49-F238E27FC236}">
                    <a16:creationId xmlns:a16="http://schemas.microsoft.com/office/drawing/2014/main" id="{73DD994A-4D8F-4250-493F-671D6FB58C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51671" y="4674015"/>
                <a:ext cx="1260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6" name="文本框 75">
              <a:extLst>
                <a:ext uri="{FF2B5EF4-FFF2-40B4-BE49-F238E27FC236}">
                  <a16:creationId xmlns:a16="http://schemas.microsoft.com/office/drawing/2014/main" id="{AC600EFF-8A61-BC6B-FF09-C0324F4D9170}"/>
                </a:ext>
              </a:extLst>
            </p:cNvPr>
            <p:cNvSpPr txBox="1"/>
            <p:nvPr/>
          </p:nvSpPr>
          <p:spPr>
            <a:xfrm>
              <a:off x="8771208" y="3334595"/>
              <a:ext cx="17323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rgbClr val="FF0000"/>
                  </a:solidFill>
                </a:rPr>
                <a:t>Proton PSS</a:t>
              </a:r>
            </a:p>
            <a:p>
              <a:pPr algn="ctr"/>
              <a:r>
                <a:rPr lang="en-US" altLang="zh-CN" sz="2000" b="1" dirty="0">
                  <a:solidFill>
                    <a:srgbClr val="FF0000"/>
                  </a:solidFill>
                </a:rPr>
                <a:t>Restored</a:t>
              </a:r>
              <a:endParaRPr lang="zh-CN" altLang="en-US" sz="2000" b="1" dirty="0">
                <a:solidFill>
                  <a:srgbClr val="FF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文本框 76">
                <a:extLst>
                  <a:ext uri="{FF2B5EF4-FFF2-40B4-BE49-F238E27FC236}">
                    <a16:creationId xmlns:a16="http://schemas.microsoft.com/office/drawing/2014/main" id="{7FAAF8D6-EB26-EF65-4401-753C5D5567DB}"/>
                  </a:ext>
                </a:extLst>
              </p:cNvPr>
              <p:cNvSpPr txBox="1"/>
              <p:nvPr/>
            </p:nvSpPr>
            <p:spPr>
              <a:xfrm>
                <a:off x="1173648" y="4943416"/>
                <a:ext cx="1063882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32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𝝆</m:t>
                    </m:r>
                  </m:oMath>
                </a14:m>
                <a:r>
                  <a:rPr lang="en-US" altLang="zh-CN" sz="3200" b="1" dirty="0">
                    <a:solidFill>
                      <a:srgbClr val="0000FF"/>
                    </a:solidFill>
                  </a:rPr>
                  <a:t>-T coupling plays an important role via Fock terms</a:t>
                </a:r>
                <a:endParaRPr lang="zh-CN" altLang="en-US" sz="32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77" name="文本框 76">
                <a:extLst>
                  <a:ext uri="{FF2B5EF4-FFF2-40B4-BE49-F238E27FC236}">
                    <a16:creationId xmlns:a16="http://schemas.microsoft.com/office/drawing/2014/main" id="{7FAAF8D6-EB26-EF65-4401-753C5D5567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648" y="4943416"/>
                <a:ext cx="10638828" cy="584775"/>
              </a:xfrm>
              <a:prstGeom prst="rect">
                <a:avLst/>
              </a:prstGeom>
              <a:blipFill>
                <a:blip r:embed="rId23"/>
                <a:stretch>
                  <a:fillRect t="-14583" b="-322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内容占位符 2">
            <a:extLst>
              <a:ext uri="{FF2B5EF4-FFF2-40B4-BE49-F238E27FC236}">
                <a16:creationId xmlns:a16="http://schemas.microsoft.com/office/drawing/2014/main" id="{D1F5D35A-CC41-54E8-D49C-67F385A62D2F}"/>
              </a:ext>
            </a:extLst>
          </p:cNvPr>
          <p:cNvSpPr txBox="1">
            <a:spLocks/>
          </p:cNvSpPr>
          <p:nvPr/>
        </p:nvSpPr>
        <p:spPr>
          <a:xfrm>
            <a:off x="504000" y="5611742"/>
            <a:ext cx="7725600" cy="69910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673895" indent="-673895" algn="l" defTabSz="1371600" rtl="0" eaLnBrk="1" latinLnBrk="0" hangingPunct="1">
              <a:lnSpc>
                <a:spcPct val="120000"/>
              </a:lnSpc>
              <a:spcBef>
                <a:spcPts val="1500"/>
              </a:spcBef>
              <a:buClr>
                <a:srgbClr val="7030A0"/>
              </a:buClr>
              <a:buFont typeface="Wingdings" panose="05000000000000000000" pitchFamily="2" charset="2"/>
              <a:buChar char="p"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1212057" indent="-526257" algn="l" defTabSz="1371600" rtl="0" eaLnBrk="1" latinLnBrk="0" hangingPunct="1">
              <a:lnSpc>
                <a:spcPct val="120000"/>
              </a:lnSpc>
              <a:spcBef>
                <a:spcPts val="900"/>
              </a:spcBef>
              <a:buClr>
                <a:srgbClr val="00B0F0"/>
              </a:buClr>
              <a:buFont typeface="Wingdings" panose="05000000000000000000" pitchFamily="2" charset="2"/>
              <a:buChar char="Ø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PSS restoration and sub-shell Z=64</a:t>
            </a:r>
            <a:endParaRPr lang="zh-CN" altLang="en-US" dirty="0"/>
          </a:p>
        </p:txBody>
      </p:sp>
      <p:pic>
        <p:nvPicPr>
          <p:cNvPr id="82" name="图片 81">
            <a:extLst>
              <a:ext uri="{FF2B5EF4-FFF2-40B4-BE49-F238E27FC236}">
                <a16:creationId xmlns:a16="http://schemas.microsoft.com/office/drawing/2014/main" id="{59651229-70AB-DCB4-7E08-CE91187D01E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3615" y="6407891"/>
            <a:ext cx="6745511" cy="3110712"/>
          </a:xfrm>
          <a:prstGeom prst="rect">
            <a:avLst/>
          </a:prstGeom>
        </p:spPr>
      </p:pic>
      <p:sp>
        <p:nvSpPr>
          <p:cNvPr id="83" name="椭圆 82">
            <a:extLst>
              <a:ext uri="{FF2B5EF4-FFF2-40B4-BE49-F238E27FC236}">
                <a16:creationId xmlns:a16="http://schemas.microsoft.com/office/drawing/2014/main" id="{7117F826-495B-DE56-8AEA-B64A3DF6F0A2}"/>
              </a:ext>
            </a:extLst>
          </p:cNvPr>
          <p:cNvSpPr/>
          <p:nvPr/>
        </p:nvSpPr>
        <p:spPr>
          <a:xfrm>
            <a:off x="16017650" y="2494263"/>
            <a:ext cx="980077" cy="1275665"/>
          </a:xfrm>
          <a:prstGeom prst="ellipse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5" name="图片 84">
            <a:extLst>
              <a:ext uri="{FF2B5EF4-FFF2-40B4-BE49-F238E27FC236}">
                <a16:creationId xmlns:a16="http://schemas.microsoft.com/office/drawing/2014/main" id="{0ECD7EDC-8E16-6D67-465C-FB011B34A69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717" y="6002202"/>
            <a:ext cx="9249780" cy="3942613"/>
          </a:xfrm>
          <a:prstGeom prst="rect">
            <a:avLst/>
          </a:prstGeom>
        </p:spPr>
      </p:pic>
      <p:sp>
        <p:nvSpPr>
          <p:cNvPr id="86" name="箭头: 虚尾 85">
            <a:extLst>
              <a:ext uri="{FF2B5EF4-FFF2-40B4-BE49-F238E27FC236}">
                <a16:creationId xmlns:a16="http://schemas.microsoft.com/office/drawing/2014/main" id="{CC5C3BC1-397D-62D4-4E54-D83361067B0E}"/>
              </a:ext>
            </a:extLst>
          </p:cNvPr>
          <p:cNvSpPr/>
          <p:nvPr/>
        </p:nvSpPr>
        <p:spPr>
          <a:xfrm rot="18599809">
            <a:off x="9640515" y="7899971"/>
            <a:ext cx="1307999" cy="324569"/>
          </a:xfrm>
          <a:prstGeom prst="striped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箭头: 虚尾 86">
            <a:extLst>
              <a:ext uri="{FF2B5EF4-FFF2-40B4-BE49-F238E27FC236}">
                <a16:creationId xmlns:a16="http://schemas.microsoft.com/office/drawing/2014/main" id="{69F5ECCA-F5A1-3E19-D52A-6F3494F98022}"/>
              </a:ext>
            </a:extLst>
          </p:cNvPr>
          <p:cNvSpPr/>
          <p:nvPr/>
        </p:nvSpPr>
        <p:spPr>
          <a:xfrm rot="17832067">
            <a:off x="14818973" y="7687320"/>
            <a:ext cx="1307999" cy="324569"/>
          </a:xfrm>
          <a:prstGeom prst="striped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文本框 87">
            <a:extLst>
              <a:ext uri="{FF2B5EF4-FFF2-40B4-BE49-F238E27FC236}">
                <a16:creationId xmlns:a16="http://schemas.microsoft.com/office/drawing/2014/main" id="{D8C347C0-A7AE-DD60-58F3-092521B6709C}"/>
              </a:ext>
            </a:extLst>
          </p:cNvPr>
          <p:cNvSpPr txBox="1"/>
          <p:nvPr/>
        </p:nvSpPr>
        <p:spPr>
          <a:xfrm>
            <a:off x="1194869" y="9648055"/>
            <a:ext cx="6634113" cy="406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CN" sz="2000" dirty="0">
                <a:solidFill>
                  <a:srgbClr val="7030A0"/>
                </a:solidFill>
              </a:rPr>
              <a:t>PLB </a:t>
            </a:r>
            <a:r>
              <a:rPr lang="en-US" altLang="zh-CN" sz="2000" b="1" dirty="0">
                <a:solidFill>
                  <a:srgbClr val="7030A0"/>
                </a:solidFill>
              </a:rPr>
              <a:t>680</a:t>
            </a:r>
            <a:r>
              <a:rPr lang="en-US" altLang="zh-CN" sz="2000" dirty="0">
                <a:solidFill>
                  <a:srgbClr val="7030A0"/>
                </a:solidFill>
              </a:rPr>
              <a:t>, 428 (2009)</a:t>
            </a:r>
          </a:p>
        </p:txBody>
      </p:sp>
      <p:sp>
        <p:nvSpPr>
          <p:cNvPr id="89" name="箭头: 上下 88">
            <a:extLst>
              <a:ext uri="{FF2B5EF4-FFF2-40B4-BE49-F238E27FC236}">
                <a16:creationId xmlns:a16="http://schemas.microsoft.com/office/drawing/2014/main" id="{85CA09CA-5208-E192-1B52-B3527D240AB1}"/>
              </a:ext>
            </a:extLst>
          </p:cNvPr>
          <p:cNvSpPr/>
          <p:nvPr/>
        </p:nvSpPr>
        <p:spPr>
          <a:xfrm>
            <a:off x="7171239" y="7502248"/>
            <a:ext cx="325974" cy="1137432"/>
          </a:xfrm>
          <a:prstGeom prst="upDown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文本框 89">
            <a:extLst>
              <a:ext uri="{FF2B5EF4-FFF2-40B4-BE49-F238E27FC236}">
                <a16:creationId xmlns:a16="http://schemas.microsoft.com/office/drawing/2014/main" id="{7B07ED93-AF64-C8EB-7859-13CB0C37D70B}"/>
              </a:ext>
            </a:extLst>
          </p:cNvPr>
          <p:cNvSpPr txBox="1"/>
          <p:nvPr/>
        </p:nvSpPr>
        <p:spPr>
          <a:xfrm>
            <a:off x="439480" y="329819"/>
            <a:ext cx="2612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rgbClr val="FFFF00"/>
                </a:solidFill>
              </a:rPr>
              <a:t>Background</a:t>
            </a:r>
            <a:endParaRPr lang="zh-CN" altLang="en-US" sz="3600" b="1" dirty="0">
              <a:solidFill>
                <a:srgbClr val="FFFF00"/>
              </a:solidFill>
            </a:endParaRPr>
          </a:p>
        </p:txBody>
      </p:sp>
      <p:sp>
        <p:nvSpPr>
          <p:cNvPr id="91" name="文本框 90">
            <a:extLst>
              <a:ext uri="{FF2B5EF4-FFF2-40B4-BE49-F238E27FC236}">
                <a16:creationId xmlns:a16="http://schemas.microsoft.com/office/drawing/2014/main" id="{5C542210-3B2B-5C33-A2A4-FD91CA171D58}"/>
              </a:ext>
            </a:extLst>
          </p:cNvPr>
          <p:cNvSpPr txBox="1"/>
          <p:nvPr/>
        </p:nvSpPr>
        <p:spPr>
          <a:xfrm>
            <a:off x="10930836" y="7448015"/>
            <a:ext cx="3802079" cy="1057588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00FF"/>
                </a:solidFill>
              </a:rPr>
              <a:t>Essential role played by Fock terms</a:t>
            </a:r>
            <a:endParaRPr lang="zh-CN" altLang="en-US" sz="3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05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80" grpId="0"/>
      <p:bldP spid="86" grpId="0" animBg="1"/>
      <p:bldP spid="87" grpId="0" animBg="1"/>
      <p:bldP spid="88" grpId="0"/>
      <p:bldP spid="89" grpId="0" animBg="1"/>
      <p:bldP spid="9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261A7F-51EB-EC5C-A342-A92B6F7B8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New magicity N=32 &amp; 34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5A38FCA-8B73-E061-A8DE-CBE0EE8D23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000" y="1278669"/>
            <a:ext cx="7146247" cy="699102"/>
          </a:xfrm>
        </p:spPr>
        <p:txBody>
          <a:bodyPr/>
          <a:lstStyle/>
          <a:p>
            <a:r>
              <a:rPr lang="en-US" altLang="zh-CN" dirty="0"/>
              <a:t>New magicity in </a:t>
            </a:r>
            <a:r>
              <a:rPr lang="en-US" altLang="zh-CN" baseline="30000" dirty="0"/>
              <a:t>52, 54</a:t>
            </a:r>
            <a:r>
              <a:rPr lang="en-US" altLang="zh-CN" dirty="0"/>
              <a:t>Ca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C312B73-8E46-B36B-278B-91F014469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454CB-1693-46F7-B262-C651FB04EB58}" type="slidenum">
              <a:rPr lang="zh-CN" altLang="en-US" smtClean="0"/>
              <a:pPr/>
              <a:t>5</a:t>
            </a:fld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D2234A6-D9D7-446E-C7E4-DF09E2D5EB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084"/>
          <a:stretch/>
        </p:blipFill>
        <p:spPr>
          <a:xfrm>
            <a:off x="8062076" y="1319554"/>
            <a:ext cx="9828056" cy="3169162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336C1901-59B4-0623-7187-156EE6456715}"/>
              </a:ext>
            </a:extLst>
          </p:cNvPr>
          <p:cNvSpPr/>
          <p:nvPr/>
        </p:nvSpPr>
        <p:spPr>
          <a:xfrm>
            <a:off x="15034529" y="4088606"/>
            <a:ext cx="27494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solidFill>
                  <a:srgbClr val="7030A0"/>
                </a:solidFill>
              </a:rPr>
              <a:t>PLB </a:t>
            </a:r>
            <a:r>
              <a:rPr lang="en-US" altLang="zh-CN" sz="2000" b="1" dirty="0">
                <a:solidFill>
                  <a:srgbClr val="7030A0"/>
                </a:solidFill>
              </a:rPr>
              <a:t>806</a:t>
            </a:r>
            <a:r>
              <a:rPr lang="en-US" altLang="zh-CN" sz="2000" dirty="0">
                <a:solidFill>
                  <a:srgbClr val="7030A0"/>
                </a:solidFill>
              </a:rPr>
              <a:t>, 135524 (2020)</a:t>
            </a:r>
            <a:endParaRPr lang="zh-CN" altLang="en-US" sz="2000" dirty="0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13D3E939-3E5D-B101-91DA-8455BA1BC10E}"/>
              </a:ext>
            </a:extLst>
          </p:cNvPr>
          <p:cNvGrpSpPr>
            <a:grpSpLocks noChangeAspect="1"/>
          </p:cNvGrpSpPr>
          <p:nvPr/>
        </p:nvGrpSpPr>
        <p:grpSpPr>
          <a:xfrm>
            <a:off x="1569874" y="2171455"/>
            <a:ext cx="6011951" cy="1487197"/>
            <a:chOff x="4316152" y="3272943"/>
            <a:chExt cx="5009956" cy="1185449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C8309EBE-E376-E336-C118-67E1CCD11066}"/>
                </a:ext>
              </a:extLst>
            </p:cNvPr>
            <p:cNvGrpSpPr/>
            <p:nvPr/>
          </p:nvGrpSpPr>
          <p:grpSpPr>
            <a:xfrm>
              <a:off x="6521791" y="3272943"/>
              <a:ext cx="1868531" cy="1161921"/>
              <a:chOff x="6665780" y="3390508"/>
              <a:chExt cx="1868531" cy="1161921"/>
            </a:xfrm>
          </p:grpSpPr>
          <p:grpSp>
            <p:nvGrpSpPr>
              <p:cNvPr id="20" name="组合 19">
                <a:extLst>
                  <a:ext uri="{FF2B5EF4-FFF2-40B4-BE49-F238E27FC236}">
                    <a16:creationId xmlns:a16="http://schemas.microsoft.com/office/drawing/2014/main" id="{48E261A0-91EB-4856-E6FE-94B11B5897C0}"/>
                  </a:ext>
                </a:extLst>
              </p:cNvPr>
              <p:cNvGrpSpPr/>
              <p:nvPr/>
            </p:nvGrpSpPr>
            <p:grpSpPr>
              <a:xfrm>
                <a:off x="7301346" y="3656900"/>
                <a:ext cx="1232965" cy="553367"/>
                <a:chOff x="7188878" y="3705798"/>
                <a:chExt cx="1232965" cy="553367"/>
              </a:xfrm>
            </p:grpSpPr>
            <p:cxnSp>
              <p:nvCxnSpPr>
                <p:cNvPr id="26" name="直接连接符 25">
                  <a:extLst>
                    <a:ext uri="{FF2B5EF4-FFF2-40B4-BE49-F238E27FC236}">
                      <a16:creationId xmlns:a16="http://schemas.microsoft.com/office/drawing/2014/main" id="{2239AC09-770E-FD42-FB48-EE140431288A}"/>
                    </a:ext>
                  </a:extLst>
                </p:cNvPr>
                <p:cNvCxnSpPr/>
                <p:nvPr/>
              </p:nvCxnSpPr>
              <p:spPr>
                <a:xfrm>
                  <a:off x="7197843" y="3705798"/>
                  <a:ext cx="1224000" cy="0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>
                  <a:extLst>
                    <a:ext uri="{FF2B5EF4-FFF2-40B4-BE49-F238E27FC236}">
                      <a16:creationId xmlns:a16="http://schemas.microsoft.com/office/drawing/2014/main" id="{5413A6FC-D562-E212-357F-95C2A5511570}"/>
                    </a:ext>
                  </a:extLst>
                </p:cNvPr>
                <p:cNvCxnSpPr/>
                <p:nvPr/>
              </p:nvCxnSpPr>
              <p:spPr>
                <a:xfrm>
                  <a:off x="7188878" y="4259165"/>
                  <a:ext cx="1224000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文本框 20">
                    <a:extLst>
                      <a:ext uri="{FF2B5EF4-FFF2-40B4-BE49-F238E27FC236}">
                        <a16:creationId xmlns:a16="http://schemas.microsoft.com/office/drawing/2014/main" id="{DD1429D2-AAD6-08A6-DA08-9CCAB43D79E9}"/>
                      </a:ext>
                    </a:extLst>
                  </p:cNvPr>
                  <p:cNvSpPr txBox="1"/>
                  <p:nvPr/>
                </p:nvSpPr>
                <p:spPr>
                  <a:xfrm>
                    <a:off x="7542025" y="4167446"/>
                    <a:ext cx="716478" cy="38498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24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altLang="zh-CN" sz="24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altLang="zh-CN" sz="24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altLang="zh-CN" sz="24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oMath>
                      </m:oMathPara>
                    </a14:m>
                    <a:endParaRPr lang="zh-CN" altLang="en-US" sz="2400" b="1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6" name="文本框 15">
                    <a:extLst>
                      <a:ext uri="{FF2B5EF4-FFF2-40B4-BE49-F238E27FC236}">
                        <a16:creationId xmlns:a16="http://schemas.microsoft.com/office/drawing/2014/main" id="{371AE3A7-9E1C-4875-B7DC-77CD799C11B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42025" y="4167446"/>
                    <a:ext cx="716478" cy="384983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b="-6329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2" name="直接连接符 21">
                <a:extLst>
                  <a:ext uri="{FF2B5EF4-FFF2-40B4-BE49-F238E27FC236}">
                    <a16:creationId xmlns:a16="http://schemas.microsoft.com/office/drawing/2014/main" id="{75CB422E-EA9A-2E36-1D0F-EA3E3BE1B2B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665780" y="3635018"/>
                <a:ext cx="612000" cy="586895"/>
              </a:xfrm>
              <a:prstGeom prst="line">
                <a:avLst/>
              </a:prstGeom>
              <a:ln w="19050">
                <a:solidFill>
                  <a:srgbClr val="0000FF"/>
                </a:solidFill>
                <a:prstDash val="sysDash"/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>
                <a:extLst>
                  <a:ext uri="{FF2B5EF4-FFF2-40B4-BE49-F238E27FC236}">
                    <a16:creationId xmlns:a16="http://schemas.microsoft.com/office/drawing/2014/main" id="{B47CA788-9EF9-91B6-B1D5-34B64228F8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65780" y="3635770"/>
                <a:ext cx="612000" cy="585391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sysDash"/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文本框 23">
                    <a:extLst>
                      <a:ext uri="{FF2B5EF4-FFF2-40B4-BE49-F238E27FC236}">
                        <a16:creationId xmlns:a16="http://schemas.microsoft.com/office/drawing/2014/main" id="{F8C18461-750A-AEFB-7805-E622E0EF7C8B}"/>
                      </a:ext>
                    </a:extLst>
                  </p:cNvPr>
                  <p:cNvSpPr txBox="1"/>
                  <p:nvPr/>
                </p:nvSpPr>
                <p:spPr>
                  <a:xfrm>
                    <a:off x="7537815" y="3390508"/>
                    <a:ext cx="768992" cy="35327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24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CN" sz="24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oMath>
                      </m:oMathPara>
                    </a14:m>
                    <a:endParaRPr lang="zh-CN" altLang="en-US" sz="2400" dirty="0">
                      <a:solidFill>
                        <a:srgbClr val="0000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0" name="文本框 19">
                    <a:extLst>
                      <a:ext uri="{FF2B5EF4-FFF2-40B4-BE49-F238E27FC236}">
                        <a16:creationId xmlns:a16="http://schemas.microsoft.com/office/drawing/2014/main" id="{E77CC2BC-17B7-48BA-B78F-4841F86705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37815" y="3390508"/>
                    <a:ext cx="768992" cy="353274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文本框 24">
                    <a:extLst>
                      <a:ext uri="{FF2B5EF4-FFF2-40B4-BE49-F238E27FC236}">
                        <a16:creationId xmlns:a16="http://schemas.microsoft.com/office/drawing/2014/main" id="{8CC79084-7875-E9F8-7FD8-4A816AD0AE0E}"/>
                      </a:ext>
                    </a:extLst>
                  </p:cNvPr>
                  <p:cNvSpPr txBox="1"/>
                  <p:nvPr/>
                </p:nvSpPr>
                <p:spPr>
                  <a:xfrm>
                    <a:off x="7493648" y="3926480"/>
                    <a:ext cx="839397" cy="35327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2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CN" sz="2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′=0</m:t>
                          </m:r>
                        </m:oMath>
                      </m:oMathPara>
                    </a14:m>
                    <a:endParaRPr lang="zh-CN" altLang="en-US" sz="24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1" name="文本框 20">
                    <a:extLst>
                      <a:ext uri="{FF2B5EF4-FFF2-40B4-BE49-F238E27FC236}">
                        <a16:creationId xmlns:a16="http://schemas.microsoft.com/office/drawing/2014/main" id="{CFE215A7-7B2E-42AF-AEF5-64B7CC2D182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93648" y="3926480"/>
                    <a:ext cx="839397" cy="353274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t="-1389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34B526DD-DF63-AB56-2E44-01BC6C4EB4D6}"/>
                </a:ext>
              </a:extLst>
            </p:cNvPr>
            <p:cNvGrpSpPr/>
            <p:nvPr/>
          </p:nvGrpSpPr>
          <p:grpSpPr>
            <a:xfrm>
              <a:off x="4316152" y="3272943"/>
              <a:ext cx="5009956" cy="1185449"/>
              <a:chOff x="4450366" y="3718828"/>
              <a:chExt cx="5009956" cy="1185449"/>
            </a:xfrm>
          </p:grpSpPr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843466EA-CCB0-8C2F-6091-C22A5DB34765}"/>
                  </a:ext>
                </a:extLst>
              </p:cNvPr>
              <p:cNvGrpSpPr/>
              <p:nvPr/>
            </p:nvGrpSpPr>
            <p:grpSpPr>
              <a:xfrm>
                <a:off x="5340268" y="3985220"/>
                <a:ext cx="1260000" cy="553367"/>
                <a:chOff x="5340268" y="4234602"/>
                <a:chExt cx="1260000" cy="553367"/>
              </a:xfrm>
            </p:grpSpPr>
            <p:cxnSp>
              <p:nvCxnSpPr>
                <p:cNvPr id="18" name="直接连接符 17">
                  <a:extLst>
                    <a:ext uri="{FF2B5EF4-FFF2-40B4-BE49-F238E27FC236}">
                      <a16:creationId xmlns:a16="http://schemas.microsoft.com/office/drawing/2014/main" id="{BBE86305-09E2-6B34-71D9-B2DAFB1BE82C}"/>
                    </a:ext>
                  </a:extLst>
                </p:cNvPr>
                <p:cNvCxnSpPr/>
                <p:nvPr/>
              </p:nvCxnSpPr>
              <p:spPr>
                <a:xfrm>
                  <a:off x="5340268" y="4234602"/>
                  <a:ext cx="1260000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直接连接符 18">
                  <a:extLst>
                    <a:ext uri="{FF2B5EF4-FFF2-40B4-BE49-F238E27FC236}">
                      <a16:creationId xmlns:a16="http://schemas.microsoft.com/office/drawing/2014/main" id="{52CF31F4-0A27-EDD4-0225-1F1DC5E0515C}"/>
                    </a:ext>
                  </a:extLst>
                </p:cNvPr>
                <p:cNvCxnSpPr/>
                <p:nvPr/>
              </p:nvCxnSpPr>
              <p:spPr>
                <a:xfrm>
                  <a:off x="5340268" y="4787969"/>
                  <a:ext cx="1260000" cy="0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文本框 12">
                    <a:extLst>
                      <a:ext uri="{FF2B5EF4-FFF2-40B4-BE49-F238E27FC236}">
                        <a16:creationId xmlns:a16="http://schemas.microsoft.com/office/drawing/2014/main" id="{4D611066-F527-E8A7-9D6C-4155951D07F7}"/>
                      </a:ext>
                    </a:extLst>
                  </p:cNvPr>
                  <p:cNvSpPr txBox="1"/>
                  <p:nvPr/>
                </p:nvSpPr>
                <p:spPr>
                  <a:xfrm>
                    <a:off x="5845487" y="4519294"/>
                    <a:ext cx="679609" cy="38498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24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e>
                            <m:sub>
                              <m:r>
                                <a:rPr lang="en-US" altLang="zh-CN" sz="24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altLang="zh-CN" sz="24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altLang="zh-CN" sz="24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oMath>
                      </m:oMathPara>
                    </a14:m>
                    <a:endParaRPr lang="zh-CN" altLang="en-US" sz="2400" b="1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" name="文本框 8">
                    <a:extLst>
                      <a:ext uri="{FF2B5EF4-FFF2-40B4-BE49-F238E27FC236}">
                        <a16:creationId xmlns:a16="http://schemas.microsoft.com/office/drawing/2014/main" id="{8955339F-2118-4DFC-B3AF-43B58C822DE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45487" y="4519294"/>
                    <a:ext cx="679609" cy="384983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b="-5063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78C4EBCA-457E-6792-1D93-9DBB87F98FD3}"/>
                  </a:ext>
                </a:extLst>
              </p:cNvPr>
              <p:cNvSpPr txBox="1"/>
              <p:nvPr/>
            </p:nvSpPr>
            <p:spPr>
              <a:xfrm>
                <a:off x="4450366" y="3794594"/>
                <a:ext cx="923330" cy="9077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2400" dirty="0">
                    <a:solidFill>
                      <a:srgbClr val="FF0000"/>
                    </a:solidFill>
                  </a:rPr>
                  <a:t>上分量</a:t>
                </a:r>
                <a:endParaRPr lang="en-US" altLang="zh-CN" sz="2400" dirty="0">
                  <a:solidFill>
                    <a:srgbClr val="FF0000"/>
                  </a:solidFill>
                </a:endParaRPr>
              </a:p>
              <a:p>
                <a:pPr algn="ctr">
                  <a:spcBef>
                    <a:spcPts val="2400"/>
                  </a:spcBef>
                </a:pPr>
                <a:r>
                  <a:rPr lang="zh-CN" altLang="en-US" sz="2400" dirty="0">
                    <a:solidFill>
                      <a:srgbClr val="0000FF"/>
                    </a:solidFill>
                  </a:rPr>
                  <a:t>下分量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文本框 14">
                    <a:extLst>
                      <a:ext uri="{FF2B5EF4-FFF2-40B4-BE49-F238E27FC236}">
                        <a16:creationId xmlns:a16="http://schemas.microsoft.com/office/drawing/2014/main" id="{89E2E90B-EDC7-B667-9A89-C3DAB89F4235}"/>
                      </a:ext>
                    </a:extLst>
                  </p:cNvPr>
                  <p:cNvSpPr txBox="1"/>
                  <p:nvPr/>
                </p:nvSpPr>
                <p:spPr>
                  <a:xfrm>
                    <a:off x="5585772" y="3718828"/>
                    <a:ext cx="768992" cy="35327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2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CN" sz="2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oMath>
                      </m:oMathPara>
                    </a14:m>
                    <a:endParaRPr lang="zh-CN" altLang="en-US" sz="24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1" name="文本框 10">
                    <a:extLst>
                      <a:ext uri="{FF2B5EF4-FFF2-40B4-BE49-F238E27FC236}">
                        <a16:creationId xmlns:a16="http://schemas.microsoft.com/office/drawing/2014/main" id="{629A7940-23DC-4FD5-91E8-35B9B6675C3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85772" y="3718828"/>
                    <a:ext cx="768992" cy="353274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文本框 15">
                    <a:extLst>
                      <a:ext uri="{FF2B5EF4-FFF2-40B4-BE49-F238E27FC236}">
                        <a16:creationId xmlns:a16="http://schemas.microsoft.com/office/drawing/2014/main" id="{1B66D57D-4C06-650C-F227-C9D84FCA1F71}"/>
                      </a:ext>
                    </a:extLst>
                  </p:cNvPr>
                  <p:cNvSpPr txBox="1"/>
                  <p:nvPr/>
                </p:nvSpPr>
                <p:spPr>
                  <a:xfrm>
                    <a:off x="5550570" y="4254800"/>
                    <a:ext cx="839397" cy="35327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24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CN" sz="24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′=1</m:t>
                          </m:r>
                        </m:oMath>
                      </m:oMathPara>
                    </a14:m>
                    <a:endParaRPr lang="zh-CN" altLang="en-US" sz="2400" dirty="0">
                      <a:solidFill>
                        <a:srgbClr val="0000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" name="文本框 11">
                    <a:extLst>
                      <a:ext uri="{FF2B5EF4-FFF2-40B4-BE49-F238E27FC236}">
                        <a16:creationId xmlns:a16="http://schemas.microsoft.com/office/drawing/2014/main" id="{16F3C763-714B-4325-8146-C2BC729CAFB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50570" y="4254800"/>
                    <a:ext cx="839397" cy="353274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t="-1389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D07EB297-2486-AE1C-7EFB-590D438008F9}"/>
                  </a:ext>
                </a:extLst>
              </p:cNvPr>
              <p:cNvSpPr txBox="1"/>
              <p:nvPr/>
            </p:nvSpPr>
            <p:spPr>
              <a:xfrm>
                <a:off x="8536992" y="3794594"/>
                <a:ext cx="923330" cy="9077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2400" dirty="0">
                    <a:solidFill>
                      <a:srgbClr val="0000FF"/>
                    </a:solidFill>
                  </a:rPr>
                  <a:t>上分量</a:t>
                </a:r>
                <a:endParaRPr lang="en-US" altLang="zh-CN" sz="2400" dirty="0">
                  <a:solidFill>
                    <a:srgbClr val="0000FF"/>
                  </a:solidFill>
                </a:endParaRPr>
              </a:p>
              <a:p>
                <a:pPr algn="ctr">
                  <a:spcBef>
                    <a:spcPts val="2400"/>
                  </a:spcBef>
                </a:pPr>
                <a:r>
                  <a:rPr lang="zh-CN" altLang="en-US" sz="2400" dirty="0">
                    <a:solidFill>
                      <a:srgbClr val="FF0000"/>
                    </a:solidFill>
                  </a:rPr>
                  <a:t>下分量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DF576367-97A4-49B5-A23E-C678FAE7CD2D}"/>
                  </a:ext>
                </a:extLst>
              </p:cNvPr>
              <p:cNvSpPr txBox="1"/>
              <p:nvPr/>
            </p:nvSpPr>
            <p:spPr>
              <a:xfrm>
                <a:off x="1829700" y="3635690"/>
                <a:ext cx="5492299" cy="430109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spAutoFit/>
              </a:bodyPr>
              <a:lstStyle/>
              <a:p>
                <a:pPr algn="ctr"/>
                <a:r>
                  <a:rPr lang="en-US" altLang="zh-CN" sz="2000" dirty="0"/>
                  <a:t>DIPs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1/2</m:t>
                            </m:r>
                          </m:sub>
                        </m:s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1/2</m:t>
                            </m:r>
                          </m:sub>
                        </m:sSub>
                      </m:e>
                    </m:d>
                  </m:oMath>
                </a14:m>
                <a:r>
                  <a:rPr lang="zh-CN" altLang="en-US" sz="2000" dirty="0"/>
                  <a:t> 波函数的</a:t>
                </a:r>
                <a:r>
                  <a:rPr lang="zh-CN" altLang="en-US" sz="2000" b="1" dirty="0"/>
                  <a:t>特殊狄拉克形式</a:t>
                </a:r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DF576367-97A4-49B5-A23E-C678FAE7CD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9700" y="3635690"/>
                <a:ext cx="5492299" cy="430109"/>
              </a:xfrm>
              <a:prstGeom prst="rect">
                <a:avLst/>
              </a:prstGeom>
              <a:blipFill>
                <a:blip r:embed="rId16"/>
                <a:stretch>
                  <a:fillRect t="-5634" b="-197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内容占位符 1 2 1">
            <a:extLst>
              <a:ext uri="{FF2B5EF4-FFF2-40B4-BE49-F238E27FC236}">
                <a16:creationId xmlns:a16="http://schemas.microsoft.com/office/drawing/2014/main" id="{CA2337F0-62BE-E2F9-4385-C558071C017A}"/>
              </a:ext>
            </a:extLst>
          </p:cNvPr>
          <p:cNvSpPr txBox="1">
            <a:spLocks/>
          </p:cNvSpPr>
          <p:nvPr/>
        </p:nvSpPr>
        <p:spPr>
          <a:xfrm>
            <a:off x="1829700" y="4007290"/>
            <a:ext cx="5492299" cy="571220"/>
          </a:xfrm>
          <a:prstGeom prst="rect">
            <a:avLst/>
          </a:prstGeom>
        </p:spPr>
        <p:txBody>
          <a:bodyPr vert="horz" lIns="36000" tIns="36000" rIns="36000" bIns="36000" rtlCol="0" anchor="t" anchorCtr="0"/>
          <a:lstStyle>
            <a:defPPr>
              <a:defRPr lang="en-US"/>
            </a:defPPr>
            <a:lvl1pPr marL="271463" indent="-2714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17"/>
              </a:buBlip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4988" indent="-2635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D2DFF"/>
              </a:buClr>
              <a:buFont typeface="MS Gothic" panose="020B0609070205080204" pitchFamily="49" charset="-128"/>
              <a:buChar char="✔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latinLnBrk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US" altLang="zh-CN" sz="2800" b="1" dirty="0">
                <a:solidFill>
                  <a:srgbClr val="0000FF"/>
                </a:solidFill>
              </a:rPr>
              <a:t>Dirac inversion partners (DIPs)</a:t>
            </a:r>
          </a:p>
        </p:txBody>
      </p:sp>
      <p:pic>
        <p:nvPicPr>
          <p:cNvPr id="30" name="内容占位符 24">
            <a:extLst>
              <a:ext uri="{FF2B5EF4-FFF2-40B4-BE49-F238E27FC236}">
                <a16:creationId xmlns:a16="http://schemas.microsoft.com/office/drawing/2014/main" id="{C6E2F0FF-D3F7-44DE-7CC3-8AEA86F5D32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592111" y="4502212"/>
            <a:ext cx="4834871" cy="5580000"/>
          </a:xfrm>
          <a:prstGeom prst="rect">
            <a:avLst/>
          </a:prstGeom>
          <a:ln>
            <a:noFill/>
          </a:ln>
        </p:spPr>
      </p:pic>
      <p:pic>
        <p:nvPicPr>
          <p:cNvPr id="31" name="内容占位符 6">
            <a:extLst>
              <a:ext uri="{FF2B5EF4-FFF2-40B4-BE49-F238E27FC236}">
                <a16:creationId xmlns:a16="http://schemas.microsoft.com/office/drawing/2014/main" id="{D76563DF-EBBC-80DB-EA78-23740703F33D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" t="1337" r="4848" b="5681"/>
          <a:stretch/>
        </p:blipFill>
        <p:spPr>
          <a:xfrm>
            <a:off x="5533113" y="4700372"/>
            <a:ext cx="7899143" cy="4933742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87A10D14-AC7C-7F69-9CDA-DBF94EF82C3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409936" y="4669483"/>
            <a:ext cx="4480196" cy="4860000"/>
          </a:xfrm>
          <a:prstGeom prst="rect">
            <a:avLst/>
          </a:prstGeom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id="{F536DE9C-C509-3AE0-7930-AC6EC32A9E24}"/>
              </a:ext>
            </a:extLst>
          </p:cNvPr>
          <p:cNvSpPr/>
          <p:nvPr/>
        </p:nvSpPr>
        <p:spPr>
          <a:xfrm>
            <a:off x="5325216" y="9696683"/>
            <a:ext cx="83149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7030A0"/>
                </a:solidFill>
              </a:rPr>
              <a:t>Exp.:</a:t>
            </a:r>
            <a:r>
              <a:rPr lang="zh-CN" altLang="en-US" dirty="0">
                <a:solidFill>
                  <a:srgbClr val="7030A0"/>
                </a:solidFill>
              </a:rPr>
              <a:t> Chinese Physics C </a:t>
            </a:r>
            <a:r>
              <a:rPr lang="zh-CN" altLang="en-US" b="1" dirty="0">
                <a:solidFill>
                  <a:srgbClr val="7030A0"/>
                </a:solidFill>
              </a:rPr>
              <a:t>41</a:t>
            </a:r>
            <a:r>
              <a:rPr lang="zh-CN" altLang="en-US" dirty="0">
                <a:solidFill>
                  <a:srgbClr val="7030A0"/>
                </a:solidFill>
              </a:rPr>
              <a:t> (2017)</a:t>
            </a:r>
            <a:r>
              <a:rPr lang="en-US" altLang="zh-CN" dirty="0">
                <a:solidFill>
                  <a:srgbClr val="7030A0"/>
                </a:solidFill>
              </a:rPr>
              <a:t>; Phys. Rev. Lett. </a:t>
            </a:r>
            <a:r>
              <a:rPr lang="en-US" altLang="zh-CN" b="1" dirty="0">
                <a:solidFill>
                  <a:srgbClr val="7030A0"/>
                </a:solidFill>
              </a:rPr>
              <a:t>121</a:t>
            </a:r>
            <a:r>
              <a:rPr lang="en-US" altLang="zh-CN" dirty="0">
                <a:solidFill>
                  <a:srgbClr val="7030A0"/>
                </a:solidFill>
              </a:rPr>
              <a:t>, 022506 (2018).</a:t>
            </a:r>
            <a:endParaRPr lang="zh-CN" altLang="en-US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11190BC0-CEFA-0FEB-3A82-43D0ADB3032F}"/>
                  </a:ext>
                </a:extLst>
              </p:cNvPr>
              <p:cNvSpPr txBox="1"/>
              <p:nvPr/>
            </p:nvSpPr>
            <p:spPr>
              <a:xfrm rot="21600000">
                <a:off x="9439061" y="2444029"/>
                <a:ext cx="7166898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sz="3200" b="1" dirty="0">
                    <a:solidFill>
                      <a:srgbClr val="C00000"/>
                    </a:solidFill>
                  </a:rPr>
                  <a:t>PKA1 contains </a:t>
                </a:r>
                <a14:m>
                  <m:oMath xmlns:m="http://schemas.openxmlformats.org/officeDocument/2006/math">
                    <m:r>
                      <a:rPr lang="en-US" altLang="zh-CN" sz="32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en-US" altLang="zh-CN" sz="3200" b="1" dirty="0">
                    <a:solidFill>
                      <a:srgbClr val="C00000"/>
                    </a:solidFill>
                  </a:rPr>
                  <a:t>-PV and </a:t>
                </a:r>
                <a14:m>
                  <m:oMath xmlns:m="http://schemas.openxmlformats.org/officeDocument/2006/math">
                    <m:r>
                      <a:rPr lang="en-US" altLang="zh-CN" sz="32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𝝆</m:t>
                    </m:r>
                  </m:oMath>
                </a14:m>
                <a:r>
                  <a:rPr lang="en-US" altLang="zh-CN" sz="3200" b="1" dirty="0">
                    <a:solidFill>
                      <a:srgbClr val="C00000"/>
                    </a:solidFill>
                  </a:rPr>
                  <a:t>-T couplings</a:t>
                </a:r>
                <a:endParaRPr lang="zh-CN" altLang="en-US" sz="32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11190BC0-CEFA-0FEB-3A82-43D0ADB303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600000">
                <a:off x="9439061" y="2444029"/>
                <a:ext cx="7166898" cy="584775"/>
              </a:xfrm>
              <a:prstGeom prst="rect">
                <a:avLst/>
              </a:prstGeom>
              <a:blipFill>
                <a:blip r:embed="rId22"/>
                <a:stretch>
                  <a:fillRect l="-2126" t="-14583" r="-1446" b="-322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图片 36" descr="\documentclass{article}&#10;\pagestyle{empty}&#10;\usepackage[dvipsnames, svgnames, x11names]{xcolor}&#10;\usepackage{amsmath, mathrsfs, CJK, cancel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newcommand{\lrlc}[1]{\left|#1\right&gt;}\newcommand{\lrcl}[1]{\left&lt;#1\right|}&#10;\begin{document}&#10;&#10;\begin{CJK}{GBK}{hei}\color{blue}&#10;\begin{align*}&#10; \big\{d_{3/2}, p_{3/2}\big\}&#10;\end{align*}&#10;\end{CJK}&#10;&#10;\end{document} " title="IguanaTex Bitmap Display">
            <a:extLst>
              <a:ext uri="{FF2B5EF4-FFF2-40B4-BE49-F238E27FC236}">
                <a16:creationId xmlns:a16="http://schemas.microsoft.com/office/drawing/2014/main" id="{53E951AA-EB6C-C642-EE48-1B7241FA0F9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7084" y="9556547"/>
            <a:ext cx="2205900" cy="540000"/>
          </a:xfrm>
          <a:prstGeom prst="rect">
            <a:avLst/>
          </a:prstGeom>
        </p:spPr>
      </p:pic>
      <p:sp>
        <p:nvSpPr>
          <p:cNvPr id="38" name="文本框 37">
            <a:extLst>
              <a:ext uri="{FF2B5EF4-FFF2-40B4-BE49-F238E27FC236}">
                <a16:creationId xmlns:a16="http://schemas.microsoft.com/office/drawing/2014/main" id="{7F02DAAB-2793-227F-D311-70C85B3E8D36}"/>
              </a:ext>
            </a:extLst>
          </p:cNvPr>
          <p:cNvSpPr txBox="1"/>
          <p:nvPr/>
        </p:nvSpPr>
        <p:spPr>
          <a:xfrm>
            <a:off x="439480" y="329819"/>
            <a:ext cx="2612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rgbClr val="FFFF00"/>
                </a:solidFill>
              </a:rPr>
              <a:t>Background</a:t>
            </a:r>
            <a:endParaRPr lang="zh-CN" altLang="en-U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75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4BB580-9B6C-9D4E-47E1-87E76B1CD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aseline="30000" dirty="0"/>
              <a:t>48</a:t>
            </a:r>
            <a:r>
              <a:rPr lang="en-US" altLang="zh-CN" dirty="0"/>
              <a:t>Si: typical candidate of </a:t>
            </a:r>
            <a:r>
              <a:rPr lang="en-US" altLang="zh-CN" dirty="0" err="1"/>
              <a:t>novelity</a:t>
            </a:r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1CEA18E-9810-2B6D-572D-F220A17C3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000" y="1278669"/>
            <a:ext cx="17280000" cy="699102"/>
          </a:xfrm>
        </p:spPr>
        <p:txBody>
          <a:bodyPr/>
          <a:lstStyle/>
          <a:p>
            <a:r>
              <a:rPr lang="en-US" altLang="zh-CN" baseline="30000" dirty="0"/>
              <a:t>48</a:t>
            </a:r>
            <a:r>
              <a:rPr lang="en-US" altLang="zh-CN" dirty="0"/>
              <a:t>Si is predicted to have </a:t>
            </a:r>
            <a:r>
              <a:rPr lang="en-US" altLang="zh-CN" b="1" dirty="0">
                <a:solidFill>
                  <a:srgbClr val="0000FF"/>
                </a:solidFill>
              </a:rPr>
              <a:t>dual bubble-like structure</a:t>
            </a:r>
            <a:r>
              <a:rPr lang="en-US" altLang="zh-CN" dirty="0"/>
              <a:t> and </a:t>
            </a:r>
            <a:r>
              <a:rPr lang="en-US" altLang="zh-CN" b="1" dirty="0">
                <a:solidFill>
                  <a:srgbClr val="0000FF"/>
                </a:solidFill>
              </a:rPr>
              <a:t>doubly magic nature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8DE799E-10E4-AAFC-F9D0-A9559065C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454CB-1693-46F7-B262-C651FB04EB58}" type="slidenum">
              <a:rPr lang="zh-CN" altLang="en-US" smtClean="0"/>
              <a:pPr/>
              <a:t>6</a:t>
            </a:fld>
            <a:endParaRPr lang="zh-CN" altLang="en-US" dirty="0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8182B87F-0244-825D-A6FA-8E2373E00499}"/>
              </a:ext>
            </a:extLst>
          </p:cNvPr>
          <p:cNvGrpSpPr/>
          <p:nvPr/>
        </p:nvGrpSpPr>
        <p:grpSpPr>
          <a:xfrm>
            <a:off x="1304257" y="2090055"/>
            <a:ext cx="8260009" cy="4320000"/>
            <a:chOff x="1304257" y="2090055"/>
            <a:chExt cx="8260009" cy="4320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26F4713-15BB-8E2D-8A7C-5CE92840B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04257" y="2090055"/>
              <a:ext cx="8260009" cy="4320000"/>
            </a:xfrm>
            <a:prstGeom prst="rect">
              <a:avLst/>
            </a:prstGeom>
          </p:spPr>
        </p:pic>
        <p:sp>
          <p:nvSpPr>
            <p:cNvPr id="9" name="箭头: 下 8">
              <a:extLst>
                <a:ext uri="{FF2B5EF4-FFF2-40B4-BE49-F238E27FC236}">
                  <a16:creationId xmlns:a16="http://schemas.microsoft.com/office/drawing/2014/main" id="{2C68A299-DC18-5DF5-2727-DD837A66058E}"/>
                </a:ext>
              </a:extLst>
            </p:cNvPr>
            <p:cNvSpPr/>
            <p:nvPr/>
          </p:nvSpPr>
          <p:spPr>
            <a:xfrm>
              <a:off x="2367516" y="3072809"/>
              <a:ext cx="361507" cy="418214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箭头: 下 9">
              <a:extLst>
                <a:ext uri="{FF2B5EF4-FFF2-40B4-BE49-F238E27FC236}">
                  <a16:creationId xmlns:a16="http://schemas.microsoft.com/office/drawing/2014/main" id="{2791F34E-6558-8190-2B08-6F2E6FA24B62}"/>
                </a:ext>
              </a:extLst>
            </p:cNvPr>
            <p:cNvSpPr/>
            <p:nvPr/>
          </p:nvSpPr>
          <p:spPr>
            <a:xfrm>
              <a:off x="2367515" y="4086991"/>
              <a:ext cx="361507" cy="418214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CEAC49F9-270F-DD92-1CE5-4E3C10036B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52"/>
          <a:stretch/>
        </p:blipFill>
        <p:spPr>
          <a:xfrm>
            <a:off x="9801821" y="2058702"/>
            <a:ext cx="1830761" cy="4428000"/>
          </a:xfrm>
          <a:prstGeom prst="rect">
            <a:avLst/>
          </a:prstGeom>
        </p:spPr>
      </p:pic>
      <p:pic>
        <p:nvPicPr>
          <p:cNvPr id="14" name="内容占位符 3">
            <a:extLst>
              <a:ext uri="{FF2B5EF4-FFF2-40B4-BE49-F238E27FC236}">
                <a16:creationId xmlns:a16="http://schemas.microsoft.com/office/drawing/2014/main" id="{998E0BFF-688B-F564-9523-16099A9F13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06"/>
          <a:stretch/>
        </p:blipFill>
        <p:spPr>
          <a:xfrm>
            <a:off x="12884280" y="2090055"/>
            <a:ext cx="4206951" cy="4320000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53FAB33F-CC3F-ABEC-F89B-657809F695D3}"/>
              </a:ext>
            </a:extLst>
          </p:cNvPr>
          <p:cNvGrpSpPr/>
          <p:nvPr/>
        </p:nvGrpSpPr>
        <p:grpSpPr>
          <a:xfrm>
            <a:off x="637495" y="6674563"/>
            <a:ext cx="10130257" cy="2122107"/>
            <a:chOff x="335998" y="1626216"/>
            <a:chExt cx="10130257" cy="2122107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47C5F651-14E9-6880-60B5-BC718FCFF2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-1" b="57953"/>
            <a:stretch/>
          </p:blipFill>
          <p:spPr>
            <a:xfrm>
              <a:off x="335998" y="1626216"/>
              <a:ext cx="10130257" cy="2122107"/>
            </a:xfrm>
            <a:prstGeom prst="rect">
              <a:avLst/>
            </a:prstGeom>
          </p:spPr>
        </p:pic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B5093559-F112-C368-AAFB-C8155C29FCF4}"/>
                </a:ext>
              </a:extLst>
            </p:cNvPr>
            <p:cNvSpPr/>
            <p:nvPr/>
          </p:nvSpPr>
          <p:spPr>
            <a:xfrm>
              <a:off x="3283157" y="2217218"/>
              <a:ext cx="480131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zh-CN" sz="2400" b="1" kern="100" dirty="0">
                  <a:solidFill>
                    <a:srgbClr val="0000FF"/>
                  </a:solidFill>
                  <a:latin typeface="+mn-ea"/>
                  <a:cs typeface="Times New Roman" panose="02020603050405020304" pitchFamily="18" charset="0"/>
                </a:rPr>
                <a:t>质子诱导反应探索</a:t>
              </a:r>
              <a:r>
                <a:rPr lang="zh-CN" altLang="en-US" sz="2400" b="1" kern="100" dirty="0">
                  <a:solidFill>
                    <a:srgbClr val="0000FF"/>
                  </a:solidFill>
                  <a:latin typeface="+mn-ea"/>
                  <a:cs typeface="Times New Roman" panose="02020603050405020304" pitchFamily="18" charset="0"/>
                </a:rPr>
                <a:t>原子核</a:t>
              </a:r>
              <a:r>
                <a:rPr lang="zh-CN" altLang="zh-CN" sz="2400" b="1" kern="100" dirty="0">
                  <a:solidFill>
                    <a:srgbClr val="0000FF"/>
                  </a:solidFill>
                  <a:latin typeface="+mn-ea"/>
                  <a:cs typeface="Times New Roman" panose="02020603050405020304" pitchFamily="18" charset="0"/>
                </a:rPr>
                <a:t>气泡结构</a:t>
              </a:r>
              <a:endParaRPr lang="zh-CN" altLang="en-US" sz="2400" b="1" dirty="0">
                <a:solidFill>
                  <a:srgbClr val="0000FF"/>
                </a:solidFill>
                <a:latin typeface="+mn-ea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4E3B0578-F0B4-3B94-43F2-6A768DD123C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75" t="4208" r="1245" b="1715"/>
          <a:stretch/>
        </p:blipFill>
        <p:spPr>
          <a:xfrm>
            <a:off x="12884280" y="6486702"/>
            <a:ext cx="4557050" cy="3600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264854-FDE4-33D9-21D1-37A5B8D91A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2738" y="7024576"/>
            <a:ext cx="3550028" cy="1595841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9170D73B-5F4C-65FF-37BF-04C7F80A88C8}"/>
              </a:ext>
            </a:extLst>
          </p:cNvPr>
          <p:cNvSpPr txBox="1"/>
          <p:nvPr/>
        </p:nvSpPr>
        <p:spPr>
          <a:xfrm>
            <a:off x="503999" y="8849063"/>
            <a:ext cx="11843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200" b="1" dirty="0">
                <a:solidFill>
                  <a:srgbClr val="0000FF"/>
                </a:solidFill>
              </a:rPr>
              <a:t>Along the beam direction, more energetic protons are emitted with a bubble configuration in the </a:t>
            </a:r>
            <a:r>
              <a:rPr lang="en-US" altLang="zh-CN" sz="3200" b="1" dirty="0" err="1">
                <a:solidFill>
                  <a:srgbClr val="0000FF"/>
                </a:solidFill>
              </a:rPr>
              <a:t>arget</a:t>
            </a:r>
            <a:endParaRPr lang="zh-CN" altLang="en-US" sz="3200" b="1" dirty="0">
              <a:solidFill>
                <a:srgbClr val="0000FF"/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33B4C95C-A876-2D7F-8B0F-D467193E3B8A}"/>
              </a:ext>
            </a:extLst>
          </p:cNvPr>
          <p:cNvSpPr txBox="1"/>
          <p:nvPr/>
        </p:nvSpPr>
        <p:spPr>
          <a:xfrm>
            <a:off x="439480" y="329819"/>
            <a:ext cx="2612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rgbClr val="FFFF00"/>
                </a:solidFill>
              </a:rPr>
              <a:t>Background</a:t>
            </a:r>
            <a:endParaRPr lang="zh-CN" altLang="en-U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408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5D54CC-D943-9CCE-AB68-7ED09C603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Challenges in unstable nuclei</a:t>
            </a:r>
            <a:endParaRPr lang="zh-CN" altLang="en-US" dirty="0"/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8C1251F-6851-DE74-4CBD-BE7C8CDED2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000" y="1278669"/>
            <a:ext cx="11383200" cy="699102"/>
          </a:xfrm>
        </p:spPr>
        <p:txBody>
          <a:bodyPr/>
          <a:lstStyle/>
          <a:p>
            <a:r>
              <a:rPr lang="en-US" altLang="zh-CN" b="1" dirty="0">
                <a:solidFill>
                  <a:srgbClr val="0000FF"/>
                </a:solidFill>
              </a:rPr>
              <a:t>Unstable Nuclei</a:t>
            </a:r>
            <a:r>
              <a:rPr lang="en-US" altLang="zh-CN" dirty="0"/>
              <a:t>: weakly bound many-body systems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F181727-94B1-3939-06A4-DD4354C53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454CB-1693-46F7-B262-C651FB04EB58}" type="slidenum">
              <a:rPr lang="zh-CN" altLang="en-US" smtClean="0"/>
              <a:pPr/>
              <a:t>7</a:t>
            </a:fld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47A8A30-C085-890C-6621-30A994B6D971}"/>
              </a:ext>
            </a:extLst>
          </p:cNvPr>
          <p:cNvSpPr txBox="1"/>
          <p:nvPr/>
        </p:nvSpPr>
        <p:spPr>
          <a:xfrm>
            <a:off x="439480" y="329819"/>
            <a:ext cx="2544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rgbClr val="FFFF00"/>
                </a:solidFill>
              </a:rPr>
              <a:t>Motivations</a:t>
            </a:r>
            <a:endParaRPr lang="zh-CN" altLang="en-US" sz="3600" b="1" dirty="0">
              <a:solidFill>
                <a:srgbClr val="FFFF00"/>
              </a:solidFill>
            </a:endParaRPr>
          </a:p>
        </p:txBody>
      </p:sp>
      <p:pic>
        <p:nvPicPr>
          <p:cNvPr id="11" name="图片 10" descr="\documentclass{article}&#10;\usepackage{amsmath}&#10;\newcommand{\svec}[1]{\boldsymbol{#1}}&#10;\newcommand{\ivec}[1]{\vec{#1}}&#10;&#10;\newcommand{\sigs}{{\sigma\text{-S} }}&#10;\newcommand{\omev}{{\omega\text{-V} }}&#10;\newcommand{\rhov}{{\rho  \text{-V} }}&#10;\newcommand{\rhot}{{\rho  \text{-T} }}&#10;\newcommand{\rhvt}{{\rho  \text{-VT}}}&#10;\newcommand{\pipv}{{\pi   \text{-PV}}}&#10;\newcommand{\couv}{{ A    \text{-V} }}&#10;\newcommand{\ff}[1]{\frac{1}{#1}}&#10;&#10;\usepackage{pgf, tikz}&#10;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pagestyle{empty}&#10;\begin{document}&#10;\begin{tikzpicture}[x=1.0cm, y=1.1cm, line width = 2pt, block/.style ={rectangle, draw=darkgreen, darkgreen, thick, fill=blue!20, align=left, rounded corners, minimum height=1em}]\LARGE&#10;\coordinate (O) at (0,0);&#10;\coordinate (O2) at ($(O)+(0:12)$); %($(current page.south east)+(-5.5, 6)$);&#10;&#10;\draw[thick] (O2) +(0:-3)-- +(0:5) +(90:1.5) -- +(90:-4);&#10;\draw ($(O2) +(-5, 0.7)$) .. controls +(0:1.0) and +(110:0.8) .. ($(O2)+(0:-3)$)&#10;                         .. controls +(-70:1) and +(135:0.5) .. ($(O2)+(-1.8, -3.5)$)&#10;                         .. controls +(-45:0.5) and +( 0:-0.5) .. ($(O2)+(0, -3.8)$);&#10;\draw ($(O2) +(0:5)$)     .. controls +(0:-1.0) and +(70:0.8) .. ($(O2)+(3, -0.7)$)&#10;                         .. controls +(-110:1) and +(45:.5) .. ($(O2)+(1.8, -3.2)$)&#10;                         .. controls +(-135:0.5) and +( 0:0.5) .. ($(O2)+(0, -3.5)$);&#10;\draw[very thick] ($(O2)+(90:-1.2)$)-- +(0:-2.6);&#10;\draw[very thick, dashed] ($(O2)+(90:-1.5)$) -- +(0:-2.55);&#10;\draw ($(O2)+(90:-1.8)$) +(0:2.55) -- +(0:-2.45) ($(O2)+(90:-2.4)$) +(0:2.25) -- +(0:-2.3) ($(O2)+(90:-3.0)$) +(0:1.95) -- +(0:-2.05) ($(O2)+(90:-1.2)$)-- +(0:2.8) ($(O2)+(90:-0.7)$)-- +(0:3.0) ($(O2)+(90:-0.15)$)-- +(0:3.4);&#10;\draw[very thick, dashed] ($(O2)+(90:-0.1)$)-- +(0:3.6);&#10;\foreach \y in {-3.0, -2.4, -1.8, -1.2, -0.7, -0.15} \draw [blue, fill = blue] ($(O2)+(90:\y)$) +(0:0.7) circle (0.12) +(0:1.2) circle (0.12);&#10;\foreach \y in {-1.8, -2.4, -3.0} \draw [red, fill = red] ($(O2)+(90:\y)$) +(0:-0.7) circle (0.12)+(0:-1.2) circle (0.12);&#10;\draw[-stealth, red] ($(O2)+(90:-1.3)$) ++(0:-2.0) -- +(-55:0.5);&#10;\draw[-stealth, red] ($(O2)+(90:-1.7)$) ++(0:-0.3) -- +(125:0.5);&#10;\draw[-stealth, blue] ($(O2)+(90:0.4)$) ++(0: 2.0) -- +(-125:0.5);&#10;\draw[-stealth, blue] ($(O2)+(90:0.05)$) ++(0: 0.3) -- +(55:0.5);&#10;&#10;\draw[thin, pattern=north east lines] (O2) ++(0:-3) rectangle +(6.5, 1.0);&#10;&#10;&#10;\draw [red, very thick, fill = white] ($(O2)+(90:-1.2)$) +(0:-1.0) circle (0.13) +(0:-1.6) circle (0.13);&#10;\draw [blue, very thick, fill = white] ($(O2)+(90:0.5)$) +(0: 1.0) circle (0.13) +(0: 1.6) circle (0.13);&#10;\draw (O2)+(-3, -2.2) node {$p$} +(+3, -2.2) node {$n$};&#10;&#10;\end{tikzpicture}&#10;  \end{document} " title="IguanaTex Bitmap Display">
            <a:extLst>
              <a:ext uri="{FF2B5EF4-FFF2-40B4-BE49-F238E27FC236}">
                <a16:creationId xmlns:a16="http://schemas.microsoft.com/office/drawing/2014/main" id="{FEF3EAA7-28EB-0AD5-1078-243562FE6F2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7422" y="1359093"/>
            <a:ext cx="5949634" cy="360000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72970454-8F07-0D25-7E6E-72278F7C3BB9}"/>
              </a:ext>
            </a:extLst>
          </p:cNvPr>
          <p:cNvSpPr txBox="1"/>
          <p:nvPr/>
        </p:nvSpPr>
        <p:spPr>
          <a:xfrm>
            <a:off x="1768170" y="2031973"/>
            <a:ext cx="88548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C00000"/>
                </a:solidFill>
              </a:rPr>
              <a:t>Microscopic systems reaching the limit of binding</a:t>
            </a:r>
            <a:endParaRPr lang="zh-CN" altLang="en-US" sz="3200" b="1" dirty="0">
              <a:solidFill>
                <a:srgbClr val="C00000"/>
              </a:solidFill>
            </a:endParaRPr>
          </a:p>
        </p:txBody>
      </p:sp>
      <p:sp>
        <p:nvSpPr>
          <p:cNvPr id="13" name="内容占位符 5">
            <a:extLst>
              <a:ext uri="{FF2B5EF4-FFF2-40B4-BE49-F238E27FC236}">
                <a16:creationId xmlns:a16="http://schemas.microsoft.com/office/drawing/2014/main" id="{00BD849B-C9C3-17ED-7D9B-8F82CB40465B}"/>
              </a:ext>
            </a:extLst>
          </p:cNvPr>
          <p:cNvSpPr txBox="1">
            <a:spLocks/>
          </p:cNvSpPr>
          <p:nvPr/>
        </p:nvSpPr>
        <p:spPr>
          <a:xfrm>
            <a:off x="498465" y="2873251"/>
            <a:ext cx="11383200" cy="69910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673895" indent="-673895" algn="l" defTabSz="1371600" rtl="0" eaLnBrk="1" latinLnBrk="0" hangingPunct="1">
              <a:lnSpc>
                <a:spcPct val="120000"/>
              </a:lnSpc>
              <a:spcBef>
                <a:spcPts val="1500"/>
              </a:spcBef>
              <a:buClr>
                <a:srgbClr val="7030A0"/>
              </a:buClr>
              <a:buFont typeface="Wingdings" panose="05000000000000000000" pitchFamily="2" charset="2"/>
              <a:buChar char="p"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1212057" indent="-526257" algn="l" defTabSz="1371600" rtl="0" eaLnBrk="1" latinLnBrk="0" hangingPunct="1">
              <a:lnSpc>
                <a:spcPct val="120000"/>
              </a:lnSpc>
              <a:spcBef>
                <a:spcPts val="900"/>
              </a:spcBef>
              <a:buClr>
                <a:srgbClr val="00B0F0"/>
              </a:buClr>
              <a:buFont typeface="Wingdings" panose="05000000000000000000" pitchFamily="2" charset="2"/>
              <a:buChar char="Ø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dirty="0">
                <a:solidFill>
                  <a:srgbClr val="C00000"/>
                </a:solidFill>
              </a:rPr>
              <a:t>Novel nuclear phenomena</a:t>
            </a:r>
            <a:r>
              <a:rPr lang="en-US" altLang="zh-CN" dirty="0"/>
              <a:t>: weak binding mechanism </a:t>
            </a:r>
            <a:endParaRPr lang="zh-CN" altLang="en-US" dirty="0"/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FE828A23-9893-00D4-2681-DCB06A7618A3}"/>
              </a:ext>
            </a:extLst>
          </p:cNvPr>
          <p:cNvGrpSpPr/>
          <p:nvPr/>
        </p:nvGrpSpPr>
        <p:grpSpPr>
          <a:xfrm>
            <a:off x="10938171" y="3698363"/>
            <a:ext cx="2031325" cy="2208000"/>
            <a:chOff x="9688053" y="1351968"/>
            <a:chExt cx="2031325" cy="2208000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D7F3B94E-56FA-7032-FD5D-6E3A03FF7DF7}"/>
                </a:ext>
              </a:extLst>
            </p:cNvPr>
            <p:cNvSpPr txBox="1"/>
            <p:nvPr/>
          </p:nvSpPr>
          <p:spPr>
            <a:xfrm>
              <a:off x="9688053" y="3098303"/>
              <a:ext cx="20313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rgbClr val="0000FF"/>
                  </a:solidFill>
                  <a:ea typeface="微软雅黑" panose="020B0503020204020204" pitchFamily="34" charset="-122"/>
                </a:rPr>
                <a:t>Halo</a:t>
              </a:r>
              <a:endParaRPr lang="zh-CN" altLang="en-US" sz="2400" b="1" dirty="0">
                <a:solidFill>
                  <a:srgbClr val="0000FF"/>
                </a:solidFill>
                <a:ea typeface="微软雅黑" panose="020B0503020204020204" pitchFamily="34" charset="-122"/>
              </a:endParaRPr>
            </a:p>
          </p:txBody>
        </p: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3B250418-6A06-B46A-0C9C-CC936A96F6B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958849" y="1351968"/>
              <a:ext cx="1548000" cy="1548000"/>
              <a:chOff x="9245129" y="1229943"/>
              <a:chExt cx="1980000" cy="1980000"/>
            </a:xfrm>
          </p:grpSpPr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1FB64A4C-6E5B-1C16-BFF3-80ABED3280CC}"/>
                  </a:ext>
                </a:extLst>
              </p:cNvPr>
              <p:cNvSpPr/>
              <p:nvPr/>
            </p:nvSpPr>
            <p:spPr>
              <a:xfrm>
                <a:off x="9245129" y="1229943"/>
                <a:ext cx="1980000" cy="1980000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FF"/>
                  </a:gs>
                  <a:gs pos="89000">
                    <a:schemeClr val="accent1">
                      <a:tint val="44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28575">
                <a:noFill/>
              </a:ln>
              <a:effectLst>
                <a:glow rad="304800">
                  <a:srgbClr val="5757FF">
                    <a:alpha val="40000"/>
                  </a:srgbClr>
                </a:glow>
                <a:softEdge rad="76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50D29BAF-EDDA-CA60-2BD4-504FFE7AC2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6"/>
                  </a:ext>
                </a:extLst>
              </a:blip>
              <a:srcRect l="23167" t="11219" r="23206" b="16834"/>
              <a:stretch/>
            </p:blipFill>
            <p:spPr>
              <a:xfrm>
                <a:off x="10159557" y="1919735"/>
                <a:ext cx="357764" cy="360000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C9047852-0D6F-3E34-A596-2D775CBAB9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6"/>
                  </a:ext>
                </a:extLst>
              </a:blip>
              <a:srcRect l="23167" t="11219" r="23206" b="16834"/>
              <a:stretch/>
            </p:blipFill>
            <p:spPr>
              <a:xfrm>
                <a:off x="9998689" y="2190505"/>
                <a:ext cx="357764" cy="360000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D049A0B7-E83F-98FA-E659-27DA99CDEB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8"/>
                  </a:ext>
                </a:extLst>
              </a:blip>
              <a:stretch>
                <a:fillRect/>
              </a:stretch>
            </p:blipFill>
            <p:spPr>
              <a:xfrm>
                <a:off x="9845837" y="2175002"/>
                <a:ext cx="423529" cy="360000"/>
              </a:xfrm>
              <a:prstGeom prst="rect">
                <a:avLst/>
              </a:prstGeom>
            </p:spPr>
          </p:pic>
          <p:pic>
            <p:nvPicPr>
              <p:cNvPr id="21" name="图片 20">
                <a:extLst>
                  <a:ext uri="{FF2B5EF4-FFF2-40B4-BE49-F238E27FC236}">
                    <a16:creationId xmlns:a16="http://schemas.microsoft.com/office/drawing/2014/main" id="{25353F40-28F1-2F99-B54F-F7D5986448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8"/>
                  </a:ext>
                </a:extLst>
              </a:blip>
              <a:stretch>
                <a:fillRect/>
              </a:stretch>
            </p:blipFill>
            <p:spPr>
              <a:xfrm>
                <a:off x="10123366" y="2247177"/>
                <a:ext cx="423529" cy="360000"/>
              </a:xfrm>
              <a:prstGeom prst="rect">
                <a:avLst/>
              </a:prstGeom>
            </p:spPr>
          </p:pic>
          <p:pic>
            <p:nvPicPr>
              <p:cNvPr id="22" name="图片 21">
                <a:extLst>
                  <a:ext uri="{FF2B5EF4-FFF2-40B4-BE49-F238E27FC236}">
                    <a16:creationId xmlns:a16="http://schemas.microsoft.com/office/drawing/2014/main" id="{BFBA9871-D4D3-939F-AE4C-4E6B2306A7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8"/>
                  </a:ext>
                </a:extLst>
              </a:blip>
              <a:stretch>
                <a:fillRect/>
              </a:stretch>
            </p:blipFill>
            <p:spPr>
              <a:xfrm>
                <a:off x="10084950" y="1815002"/>
                <a:ext cx="423529" cy="360000"/>
              </a:xfrm>
              <a:prstGeom prst="rect">
                <a:avLst/>
              </a:prstGeom>
            </p:spPr>
          </p:pic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id="{C59B59FA-F76D-1590-2832-8C207A7D4A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6"/>
                  </a:ext>
                </a:extLst>
              </a:blip>
              <a:srcRect l="23167" t="11219" r="23206" b="16834"/>
              <a:stretch/>
            </p:blipFill>
            <p:spPr>
              <a:xfrm>
                <a:off x="9885431" y="1864471"/>
                <a:ext cx="357764" cy="360000"/>
              </a:xfrm>
              <a:prstGeom prst="rect">
                <a:avLst/>
              </a:prstGeom>
            </p:spPr>
          </p:pic>
          <p:pic>
            <p:nvPicPr>
              <p:cNvPr id="24" name="图片 23">
                <a:extLst>
                  <a:ext uri="{FF2B5EF4-FFF2-40B4-BE49-F238E27FC236}">
                    <a16:creationId xmlns:a16="http://schemas.microsoft.com/office/drawing/2014/main" id="{109F34B4-D6B5-8EE2-C1A1-D83524A3F2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6"/>
                  </a:ext>
                </a:extLst>
              </a:blip>
              <a:srcRect l="23167" t="11219" r="23206" b="16834"/>
              <a:stretch/>
            </p:blipFill>
            <p:spPr>
              <a:xfrm>
                <a:off x="10267023" y="2024939"/>
                <a:ext cx="357764" cy="360000"/>
              </a:xfrm>
              <a:prstGeom prst="rect">
                <a:avLst/>
              </a:prstGeom>
            </p:spPr>
          </p:pic>
          <p:pic>
            <p:nvPicPr>
              <p:cNvPr id="25" name="图片 24">
                <a:extLst>
                  <a:ext uri="{FF2B5EF4-FFF2-40B4-BE49-F238E27FC236}">
                    <a16:creationId xmlns:a16="http://schemas.microsoft.com/office/drawing/2014/main" id="{3AF775A4-7D86-8F7B-C6D1-C624FA2C3D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6"/>
                  </a:ext>
                </a:extLst>
              </a:blip>
              <a:srcRect l="23167" t="11219" r="23206" b="16834"/>
              <a:stretch/>
            </p:blipFill>
            <p:spPr>
              <a:xfrm>
                <a:off x="9926675" y="2083321"/>
                <a:ext cx="357764" cy="360000"/>
              </a:xfrm>
              <a:prstGeom prst="rect">
                <a:avLst/>
              </a:prstGeom>
            </p:spPr>
          </p:pic>
          <p:pic>
            <p:nvPicPr>
              <p:cNvPr id="26" name="图片 25">
                <a:extLst>
                  <a:ext uri="{FF2B5EF4-FFF2-40B4-BE49-F238E27FC236}">
                    <a16:creationId xmlns:a16="http://schemas.microsoft.com/office/drawing/2014/main" id="{1C427B31-24BB-24CD-CAF9-F421A59CA43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6"/>
                  </a:ext>
                </a:extLst>
              </a:blip>
              <a:srcRect l="23167" t="11219" r="23206" b="16834"/>
              <a:stretch/>
            </p:blipFill>
            <p:spPr>
              <a:xfrm>
                <a:off x="10107514" y="1938591"/>
                <a:ext cx="357764" cy="360000"/>
              </a:xfrm>
              <a:prstGeom prst="rect">
                <a:avLst/>
              </a:prstGeom>
            </p:spPr>
          </p:pic>
          <p:pic>
            <p:nvPicPr>
              <p:cNvPr id="27" name="图片 26">
                <a:extLst>
                  <a:ext uri="{FF2B5EF4-FFF2-40B4-BE49-F238E27FC236}">
                    <a16:creationId xmlns:a16="http://schemas.microsoft.com/office/drawing/2014/main" id="{2D8233CC-F369-72C9-6AAA-0BBA634C19F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6"/>
                  </a:ext>
                </a:extLst>
              </a:blip>
              <a:srcRect l="23167" t="11219" r="23206" b="16834"/>
              <a:stretch/>
            </p:blipFill>
            <p:spPr>
              <a:xfrm>
                <a:off x="10778826" y="1635002"/>
                <a:ext cx="357764" cy="360000"/>
              </a:xfrm>
              <a:prstGeom prst="rect">
                <a:avLst/>
              </a:prstGeom>
            </p:spPr>
          </p:pic>
          <p:pic>
            <p:nvPicPr>
              <p:cNvPr id="28" name="图片 27">
                <a:extLst>
                  <a:ext uri="{FF2B5EF4-FFF2-40B4-BE49-F238E27FC236}">
                    <a16:creationId xmlns:a16="http://schemas.microsoft.com/office/drawing/2014/main" id="{A5B32F7B-0147-0B98-3F99-A6CDF0AA66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6"/>
                  </a:ext>
                </a:extLst>
              </a:blip>
              <a:srcRect l="23167" t="11219" r="23206" b="16834"/>
              <a:stretch/>
            </p:blipFill>
            <p:spPr>
              <a:xfrm>
                <a:off x="9410181" y="2534699"/>
                <a:ext cx="357764" cy="360000"/>
              </a:xfrm>
              <a:prstGeom prst="rect">
                <a:avLst/>
              </a:prstGeom>
            </p:spPr>
          </p:pic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7A0E5310-B283-0743-C7BD-194BFA85576F}"/>
                  </a:ext>
                </a:extLst>
              </p:cNvPr>
              <p:cNvSpPr txBox="1"/>
              <p:nvPr/>
            </p:nvSpPr>
            <p:spPr>
              <a:xfrm>
                <a:off x="504000" y="3617423"/>
                <a:ext cx="10225442" cy="23698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077913" indent="-457200" algn="l">
                  <a:spcBef>
                    <a:spcPts val="1200"/>
                  </a:spcBef>
                  <a:buClr>
                    <a:srgbClr val="00B0F0"/>
                  </a:buClr>
                  <a:buFont typeface="Wingdings" panose="05000000000000000000" pitchFamily="2" charset="2"/>
                  <a:buChar char="Ø"/>
                </a:pPr>
                <a:r>
                  <a:rPr lang="en-US" altLang="zh-CN" sz="3200" dirty="0"/>
                  <a:t>Halo phenomena:  </a:t>
                </a:r>
                <a:r>
                  <a:rPr lang="en-US" altLang="zh-CN" sz="3200" b="1" dirty="0">
                    <a:solidFill>
                      <a:srgbClr val="0000FF"/>
                    </a:solidFill>
                  </a:rPr>
                  <a:t>extensive matter distributions </a:t>
                </a:r>
                <a:r>
                  <a:rPr lang="en-US" altLang="zh-CN" sz="3200" dirty="0"/>
                  <a:t>due to </a:t>
                </a:r>
                <a:r>
                  <a:rPr lang="en-US" altLang="zh-CN" sz="3200" b="1" dirty="0">
                    <a:solidFill>
                      <a:srgbClr val="C00000"/>
                    </a:solidFill>
                  </a:rPr>
                  <a:t>weakly bound low-</a:t>
                </a:r>
                <a14:m>
                  <m:oMath xmlns:m="http://schemas.openxmlformats.org/officeDocument/2006/math">
                    <m:r>
                      <a:rPr lang="en-US" altLang="zh-CN" sz="32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𝒍</m:t>
                    </m:r>
                  </m:oMath>
                </a14:m>
                <a:r>
                  <a:rPr lang="en-US" altLang="zh-CN" sz="3200" b="1" dirty="0">
                    <a:solidFill>
                      <a:srgbClr val="C00000"/>
                    </a:solidFill>
                  </a:rPr>
                  <a:t> orbits</a:t>
                </a:r>
                <a:r>
                  <a:rPr lang="en-US" altLang="zh-CN" sz="3200" dirty="0"/>
                  <a:t> like </a:t>
                </a:r>
                <a:r>
                  <a:rPr lang="en-US" altLang="zh-CN" sz="3200" dirty="0">
                    <a:solidFill>
                      <a:srgbClr val="C00000"/>
                    </a:solidFill>
                  </a:rPr>
                  <a:t>s, p</a:t>
                </a:r>
                <a:r>
                  <a:rPr lang="en-US" altLang="zh-CN" sz="3200" dirty="0"/>
                  <a:t>, ……</a:t>
                </a:r>
              </a:p>
              <a:p>
                <a:pPr marL="1077913" indent="-457200" algn="l">
                  <a:spcBef>
                    <a:spcPts val="1200"/>
                  </a:spcBef>
                  <a:buClr>
                    <a:srgbClr val="00B0F0"/>
                  </a:buClr>
                  <a:buFont typeface="Wingdings" panose="05000000000000000000" pitchFamily="2" charset="2"/>
                  <a:buChar char="Ø"/>
                </a:pPr>
                <a:r>
                  <a:rPr lang="en-US" altLang="zh-CN" sz="3200" b="1" dirty="0">
                    <a:solidFill>
                      <a:srgbClr val="C00000"/>
                    </a:solidFill>
                  </a:rPr>
                  <a:t>Pairing correlations become essential</a:t>
                </a:r>
              </a:p>
              <a:p>
                <a:pPr marL="1077913" indent="-457200" algn="l">
                  <a:spcBef>
                    <a:spcPts val="1200"/>
                  </a:spcBef>
                  <a:buClr>
                    <a:srgbClr val="00B0F0"/>
                  </a:buClr>
                  <a:buFont typeface="Wingdings" panose="05000000000000000000" pitchFamily="2" charset="2"/>
                  <a:buChar char="Ø"/>
                </a:pPr>
                <a:r>
                  <a:rPr lang="en-US" altLang="zh-CN" sz="3200" b="1" baseline="30000" dirty="0">
                    <a:solidFill>
                      <a:srgbClr val="00B050"/>
                    </a:solidFill>
                  </a:rPr>
                  <a:t>11</a:t>
                </a:r>
                <a:r>
                  <a:rPr lang="en-US" altLang="zh-CN" sz="3200" b="1" dirty="0">
                    <a:solidFill>
                      <a:srgbClr val="00B050"/>
                    </a:solidFill>
                  </a:rPr>
                  <a:t>Be: neutron halo &amp; even-parity ground state (GS)</a:t>
                </a:r>
                <a:endParaRPr lang="zh-CN" altLang="en-US" sz="32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7A0E5310-B283-0743-C7BD-194BFA8557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00" y="3617423"/>
                <a:ext cx="10225442" cy="2369880"/>
              </a:xfrm>
              <a:prstGeom prst="rect">
                <a:avLst/>
              </a:prstGeom>
              <a:blipFill>
                <a:blip r:embed="rId9"/>
                <a:stretch>
                  <a:fillRect t="-3599" r="-2206" b="-719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组合 35">
            <a:extLst>
              <a:ext uri="{FF2B5EF4-FFF2-40B4-BE49-F238E27FC236}">
                <a16:creationId xmlns:a16="http://schemas.microsoft.com/office/drawing/2014/main" id="{7976D798-5890-91D2-AE82-0F4F53F35826}"/>
              </a:ext>
            </a:extLst>
          </p:cNvPr>
          <p:cNvGrpSpPr/>
          <p:nvPr/>
        </p:nvGrpSpPr>
        <p:grpSpPr>
          <a:xfrm>
            <a:off x="667609" y="6059656"/>
            <a:ext cx="6152780" cy="3819773"/>
            <a:chOff x="667609" y="6059656"/>
            <a:chExt cx="6152780" cy="3819773"/>
          </a:xfrm>
        </p:grpSpPr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B7E153C4-9FDF-C77E-D9B1-CD8F12C1BA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751"/>
            <a:stretch/>
          </p:blipFill>
          <p:spPr>
            <a:xfrm>
              <a:off x="1532907" y="6059656"/>
              <a:ext cx="4422185" cy="2948675"/>
            </a:xfrm>
            <a:prstGeom prst="rect">
              <a:avLst/>
            </a:prstGeom>
          </p:spPr>
        </p:pic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3B9B4AAE-C356-F8B2-1B60-8DF0B3661680}"/>
                </a:ext>
              </a:extLst>
            </p:cNvPr>
            <p:cNvSpPr txBox="1"/>
            <p:nvPr/>
          </p:nvSpPr>
          <p:spPr>
            <a:xfrm>
              <a:off x="667609" y="9080684"/>
              <a:ext cx="6152780" cy="798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000" dirty="0" err="1">
                  <a:solidFill>
                    <a:srgbClr val="7030A0"/>
                  </a:solidFill>
                </a:rPr>
                <a:t>Fukada</a:t>
              </a:r>
              <a:r>
                <a:rPr lang="en-US" altLang="zh-CN" sz="2000" dirty="0">
                  <a:solidFill>
                    <a:srgbClr val="7030A0"/>
                  </a:solidFill>
                </a:rPr>
                <a:t> et al, PLB </a:t>
              </a:r>
              <a:r>
                <a:rPr lang="en-US" altLang="zh-CN" sz="2000" b="1" dirty="0">
                  <a:solidFill>
                    <a:srgbClr val="7030A0"/>
                  </a:solidFill>
                </a:rPr>
                <a:t>268</a:t>
              </a:r>
              <a:r>
                <a:rPr lang="en-US" altLang="zh-CN" sz="2000" dirty="0">
                  <a:solidFill>
                    <a:srgbClr val="7030A0"/>
                  </a:solidFill>
                </a:rPr>
                <a:t>, 339 (1991); </a:t>
              </a:r>
              <a:r>
                <a:rPr lang="en-US" altLang="zh-CN" sz="2000" dirty="0" err="1">
                  <a:solidFill>
                    <a:srgbClr val="7030A0"/>
                  </a:solidFill>
                </a:rPr>
                <a:t>Aumann</a:t>
              </a:r>
              <a:r>
                <a:rPr lang="en-US" altLang="zh-CN" sz="2000" dirty="0">
                  <a:solidFill>
                    <a:srgbClr val="7030A0"/>
                  </a:solidFill>
                </a:rPr>
                <a:t> et al., PRL </a:t>
              </a:r>
              <a:r>
                <a:rPr lang="en-US" altLang="zh-CN" sz="2000" b="1" dirty="0">
                  <a:solidFill>
                    <a:srgbClr val="7030A0"/>
                  </a:solidFill>
                </a:rPr>
                <a:t>84</a:t>
              </a:r>
              <a:r>
                <a:rPr lang="en-US" altLang="zh-CN" sz="2000" dirty="0">
                  <a:solidFill>
                    <a:srgbClr val="7030A0"/>
                  </a:solidFill>
                </a:rPr>
                <a:t>, 35 (2000); </a:t>
              </a:r>
              <a:r>
                <a:rPr lang="en-US" altLang="zh-CN" sz="2000" dirty="0" err="1">
                  <a:solidFill>
                    <a:srgbClr val="7030A0"/>
                  </a:solidFill>
                </a:rPr>
                <a:t>Schmit</a:t>
              </a:r>
              <a:r>
                <a:rPr lang="en-US" altLang="zh-CN" sz="2000" dirty="0">
                  <a:solidFill>
                    <a:srgbClr val="7030A0"/>
                  </a:solidFill>
                </a:rPr>
                <a:t> et al. PRL </a:t>
              </a:r>
              <a:r>
                <a:rPr lang="en-US" altLang="zh-CN" sz="2000" b="1" dirty="0">
                  <a:solidFill>
                    <a:srgbClr val="7030A0"/>
                  </a:solidFill>
                </a:rPr>
                <a:t>108</a:t>
              </a:r>
              <a:r>
                <a:rPr lang="en-US" altLang="zh-CN" sz="2000" dirty="0">
                  <a:solidFill>
                    <a:srgbClr val="7030A0"/>
                  </a:solidFill>
                </a:rPr>
                <a:t>, 192701 (2012)</a:t>
              </a:r>
              <a:endParaRPr lang="zh-CN" altLang="en-US" sz="2000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EBBB48D7-5330-BE73-01FD-CC93AF2506ED}"/>
              </a:ext>
            </a:extLst>
          </p:cNvPr>
          <p:cNvGrpSpPr/>
          <p:nvPr/>
        </p:nvGrpSpPr>
        <p:grpSpPr>
          <a:xfrm>
            <a:off x="7075966" y="6185638"/>
            <a:ext cx="6481714" cy="3693791"/>
            <a:chOff x="7075966" y="6185638"/>
            <a:chExt cx="6481714" cy="3693791"/>
          </a:xfrm>
        </p:grpSpPr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F6C663DD-10EF-161E-29BB-9FE1A70CBC11}"/>
                </a:ext>
              </a:extLst>
            </p:cNvPr>
            <p:cNvSpPr txBox="1"/>
            <p:nvPr/>
          </p:nvSpPr>
          <p:spPr>
            <a:xfrm>
              <a:off x="7075967" y="8342020"/>
              <a:ext cx="6481713" cy="1537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altLang="zh-CN" sz="2000" dirty="0">
                  <a:solidFill>
                    <a:srgbClr val="7030A0"/>
                  </a:solidFill>
                </a:rPr>
                <a:t>Wilkinson, </a:t>
              </a:r>
              <a:r>
                <a:rPr lang="en-US" altLang="zh-CN" sz="2000" dirty="0" err="1">
                  <a:solidFill>
                    <a:srgbClr val="7030A0"/>
                  </a:solidFill>
                </a:rPr>
                <a:t>Alburger</a:t>
              </a:r>
              <a:r>
                <a:rPr lang="en-US" altLang="zh-CN" sz="2000" dirty="0">
                  <a:solidFill>
                    <a:srgbClr val="7030A0"/>
                  </a:solidFill>
                </a:rPr>
                <a:t>, PR </a:t>
              </a:r>
              <a:r>
                <a:rPr lang="en-US" altLang="zh-CN" sz="2000" b="1" dirty="0">
                  <a:solidFill>
                    <a:srgbClr val="7030A0"/>
                  </a:solidFill>
                </a:rPr>
                <a:t>113,</a:t>
              </a:r>
              <a:r>
                <a:rPr lang="en-US" altLang="zh-CN" sz="2000" dirty="0">
                  <a:solidFill>
                    <a:srgbClr val="7030A0"/>
                  </a:solidFill>
                </a:rPr>
                <a:t>563 (1959)</a:t>
              </a:r>
            </a:p>
            <a:p>
              <a:pPr algn="r">
                <a:lnSpc>
                  <a:spcPct val="120000"/>
                </a:lnSpc>
              </a:pPr>
              <a:r>
                <a:rPr lang="en-US" altLang="zh-CN" sz="2000" dirty="0">
                  <a:solidFill>
                    <a:srgbClr val="7030A0"/>
                  </a:solidFill>
                </a:rPr>
                <a:t>Donovan et al., PR </a:t>
              </a:r>
              <a:r>
                <a:rPr lang="en-US" altLang="zh-CN" sz="2000" b="1" dirty="0">
                  <a:solidFill>
                    <a:srgbClr val="7030A0"/>
                  </a:solidFill>
                </a:rPr>
                <a:t>123</a:t>
              </a:r>
              <a:r>
                <a:rPr lang="en-US" altLang="zh-CN" sz="2000" dirty="0">
                  <a:solidFill>
                    <a:srgbClr val="7030A0"/>
                  </a:solidFill>
                </a:rPr>
                <a:t>, 589 (1961); </a:t>
              </a:r>
              <a:r>
                <a:rPr lang="en-US" altLang="zh-CN" sz="2000" dirty="0" err="1">
                  <a:solidFill>
                    <a:srgbClr val="7030A0"/>
                  </a:solidFill>
                </a:rPr>
                <a:t>Alburger</a:t>
              </a:r>
              <a:r>
                <a:rPr lang="en-US" altLang="zh-CN" sz="2000" dirty="0">
                  <a:solidFill>
                    <a:srgbClr val="7030A0"/>
                  </a:solidFill>
                </a:rPr>
                <a:t> et al., PR </a:t>
              </a:r>
              <a:r>
                <a:rPr lang="en-US" altLang="zh-CN" sz="2000" b="1" dirty="0">
                  <a:solidFill>
                    <a:srgbClr val="7030A0"/>
                  </a:solidFill>
                </a:rPr>
                <a:t>136</a:t>
              </a:r>
              <a:r>
                <a:rPr lang="en-US" altLang="zh-CN" sz="2000" dirty="0">
                  <a:solidFill>
                    <a:srgbClr val="7030A0"/>
                  </a:solidFill>
                </a:rPr>
                <a:t>, B916 (1964); Deutsch et al., PLB </a:t>
              </a:r>
              <a:r>
                <a:rPr lang="en-US" altLang="zh-CN" sz="2000" b="1" dirty="0">
                  <a:solidFill>
                    <a:srgbClr val="7030A0"/>
                  </a:solidFill>
                </a:rPr>
                <a:t>28</a:t>
              </a:r>
              <a:r>
                <a:rPr lang="en-US" altLang="zh-CN" sz="2000" dirty="0">
                  <a:solidFill>
                    <a:srgbClr val="7030A0"/>
                  </a:solidFill>
                </a:rPr>
                <a:t>, 178 (1968)</a:t>
              </a:r>
            </a:p>
            <a:p>
              <a:pPr algn="r">
                <a:lnSpc>
                  <a:spcPct val="120000"/>
                </a:lnSpc>
              </a:pPr>
              <a:r>
                <a:rPr lang="en-US" altLang="zh-CN" sz="2000" dirty="0" err="1">
                  <a:solidFill>
                    <a:srgbClr val="7030A0"/>
                  </a:solidFill>
                </a:rPr>
                <a:t>Talmi</a:t>
              </a:r>
              <a:r>
                <a:rPr lang="en-US" altLang="zh-CN" sz="2000" dirty="0">
                  <a:solidFill>
                    <a:srgbClr val="7030A0"/>
                  </a:solidFill>
                </a:rPr>
                <a:t>, Unna, PRL </a:t>
              </a:r>
              <a:r>
                <a:rPr lang="en-US" altLang="zh-CN" sz="2000" b="1" dirty="0">
                  <a:solidFill>
                    <a:srgbClr val="7030A0"/>
                  </a:solidFill>
                </a:rPr>
                <a:t>4</a:t>
              </a:r>
              <a:r>
                <a:rPr lang="en-US" altLang="zh-CN" sz="2000" dirty="0">
                  <a:solidFill>
                    <a:srgbClr val="7030A0"/>
                  </a:solidFill>
                </a:rPr>
                <a:t>, 469 (1960)</a:t>
              </a:r>
              <a:endParaRPr lang="zh-CN" altLang="en-US" sz="2000" dirty="0">
                <a:solidFill>
                  <a:srgbClr val="7030A0"/>
                </a:solidFill>
              </a:endParaRPr>
            </a:p>
          </p:txBody>
        </p: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476C50EF-4E5A-0E50-8296-73D2C76BAF40}"/>
                </a:ext>
              </a:extLst>
            </p:cNvPr>
            <p:cNvGrpSpPr/>
            <p:nvPr/>
          </p:nvGrpSpPr>
          <p:grpSpPr>
            <a:xfrm>
              <a:off x="7075966" y="6185638"/>
              <a:ext cx="6481713" cy="2088000"/>
              <a:chOff x="7158177" y="6599960"/>
              <a:chExt cx="6481713" cy="2088000"/>
            </a:xfrm>
          </p:grpSpPr>
          <p:pic>
            <p:nvPicPr>
              <p:cNvPr id="33" name="图片 32">
                <a:extLst>
                  <a:ext uri="{FF2B5EF4-FFF2-40B4-BE49-F238E27FC236}">
                    <a16:creationId xmlns:a16="http://schemas.microsoft.com/office/drawing/2014/main" id="{EA363DC7-431D-CF7E-DCA8-9292AEAF0B6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7013"/>
              <a:stretch/>
            </p:blipFill>
            <p:spPr>
              <a:xfrm>
                <a:off x="7283375" y="6599960"/>
                <a:ext cx="6058894" cy="2088000"/>
              </a:xfrm>
              <a:prstGeom prst="rect">
                <a:avLst/>
              </a:prstGeom>
            </p:spPr>
          </p:pic>
          <p:sp>
            <p:nvSpPr>
              <p:cNvPr id="34" name="矩形: 圆角 33">
                <a:extLst>
                  <a:ext uri="{FF2B5EF4-FFF2-40B4-BE49-F238E27FC236}">
                    <a16:creationId xmlns:a16="http://schemas.microsoft.com/office/drawing/2014/main" id="{2A707AB5-103B-7356-405A-2B7C50F49DFB}"/>
                  </a:ext>
                </a:extLst>
              </p:cNvPr>
              <p:cNvSpPr/>
              <p:nvPr/>
            </p:nvSpPr>
            <p:spPr>
              <a:xfrm>
                <a:off x="7158177" y="6599961"/>
                <a:ext cx="6481713" cy="2087999"/>
              </a:xfrm>
              <a:prstGeom prst="roundRect">
                <a:avLst>
                  <a:gd name="adj" fmla="val 6033"/>
                </a:avLst>
              </a:prstGeom>
              <a:noFill/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906FCD35-D7B3-E552-77BB-441B4719CA2C}"/>
                  </a:ext>
                </a:extLst>
              </p:cNvPr>
              <p:cNvSpPr txBox="1"/>
              <p:nvPr/>
            </p:nvSpPr>
            <p:spPr>
              <a:xfrm>
                <a:off x="13838587" y="6878188"/>
                <a:ext cx="3955312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b="1" dirty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32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en-US" altLang="zh-CN" sz="3200" b="1" dirty="0">
                    <a:solidFill>
                      <a:srgbClr val="0000FF"/>
                    </a:solidFill>
                  </a:rPr>
                  <a:t>-shell nucleus but even-parity GS?</a:t>
                </a:r>
                <a:endParaRPr lang="zh-CN" altLang="en-US" sz="32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906FCD35-D7B3-E552-77BB-441B4719CA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38587" y="6878188"/>
                <a:ext cx="3955312" cy="1077218"/>
              </a:xfrm>
              <a:prstGeom prst="rect">
                <a:avLst/>
              </a:prstGeom>
              <a:blipFill>
                <a:blip r:embed="rId12"/>
                <a:stretch>
                  <a:fillRect t="-7910" r="-1387" b="-1694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图片 40">
            <a:extLst>
              <a:ext uri="{FF2B5EF4-FFF2-40B4-BE49-F238E27FC236}">
                <a16:creationId xmlns:a16="http://schemas.microsoft.com/office/drawing/2014/main" id="{6DC1A40D-789F-14BA-E492-AD108BD76BE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4" r="14651"/>
          <a:stretch/>
        </p:blipFill>
        <p:spPr>
          <a:xfrm>
            <a:off x="15235518" y="5078188"/>
            <a:ext cx="1161451" cy="1800000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2C73ED98-0DCC-E95B-FC3F-B946D3471284}"/>
              </a:ext>
            </a:extLst>
          </p:cNvPr>
          <p:cNvGrpSpPr/>
          <p:nvPr/>
        </p:nvGrpSpPr>
        <p:grpSpPr>
          <a:xfrm>
            <a:off x="14674444" y="8142136"/>
            <a:ext cx="2417650" cy="1666232"/>
            <a:chOff x="14801826" y="8297743"/>
            <a:chExt cx="2417650" cy="1666232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89C1C644-DFEB-2B80-C002-53B1B9C65A93}"/>
                </a:ext>
              </a:extLst>
            </p:cNvPr>
            <p:cNvGrpSpPr/>
            <p:nvPr/>
          </p:nvGrpSpPr>
          <p:grpSpPr>
            <a:xfrm>
              <a:off x="14847852" y="8297743"/>
              <a:ext cx="2325599" cy="1081849"/>
              <a:chOff x="14845743" y="8297743"/>
              <a:chExt cx="2325599" cy="1081849"/>
            </a:xfrm>
          </p:grpSpPr>
          <p:pic>
            <p:nvPicPr>
              <p:cNvPr id="3" name="图片 2">
                <a:extLst>
                  <a:ext uri="{FF2B5EF4-FFF2-40B4-BE49-F238E27FC236}">
                    <a16:creationId xmlns:a16="http://schemas.microsoft.com/office/drawing/2014/main" id="{CC2320CB-132F-9A78-9A5C-D26CF96671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684" t="3370" r="54243" b="68785"/>
              <a:stretch/>
            </p:blipFill>
            <p:spPr>
              <a:xfrm>
                <a:off x="14845743" y="8299592"/>
                <a:ext cx="1088689" cy="1080000"/>
              </a:xfrm>
              <a:prstGeom prst="ellipse">
                <a:avLst/>
              </a:prstGeom>
            </p:spPr>
          </p:pic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97E48AA2-B651-31B5-FFFA-C34204EE7E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092" t="3103" r="31753" b="68697"/>
              <a:stretch/>
            </p:blipFill>
            <p:spPr>
              <a:xfrm>
                <a:off x="16242834" y="8297743"/>
                <a:ext cx="928508" cy="1080000"/>
              </a:xfrm>
              <a:prstGeom prst="ellipse">
                <a:avLst/>
              </a:prstGeom>
            </p:spPr>
          </p:pic>
        </p:grp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9D6EF6A6-BF76-EE55-8D7A-0DF7BD011458}"/>
                </a:ext>
              </a:extLst>
            </p:cNvPr>
            <p:cNvSpPr txBox="1"/>
            <p:nvPr/>
          </p:nvSpPr>
          <p:spPr>
            <a:xfrm>
              <a:off x="14801826" y="9379200"/>
              <a:ext cx="24176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3200" b="1" dirty="0">
                  <a:solidFill>
                    <a:srgbClr val="FF0000"/>
                  </a:solidFill>
                </a:rPr>
                <a:t>Deformation</a:t>
              </a:r>
              <a:endParaRPr lang="zh-CN" altLang="en-US" sz="32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739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C5311-5BAF-40DC-5D1D-D714085B8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Halo phenomena in Carbon isotopes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925653-A5D2-1EB1-E100-E4667E8F3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000" y="1278669"/>
            <a:ext cx="17280000" cy="699102"/>
          </a:xfrm>
        </p:spPr>
        <p:txBody>
          <a:bodyPr/>
          <a:lstStyle/>
          <a:p>
            <a:r>
              <a:rPr lang="en-US" altLang="zh-CN" b="1" dirty="0">
                <a:solidFill>
                  <a:srgbClr val="C00000"/>
                </a:solidFill>
              </a:rPr>
              <a:t>One-neutron halo in </a:t>
            </a:r>
            <a:r>
              <a:rPr lang="en-US" altLang="zh-CN" b="1" baseline="30000" dirty="0">
                <a:solidFill>
                  <a:srgbClr val="C00000"/>
                </a:solidFill>
              </a:rPr>
              <a:t>19</a:t>
            </a:r>
            <a:r>
              <a:rPr lang="en-US" altLang="zh-CN" b="1" dirty="0">
                <a:solidFill>
                  <a:srgbClr val="C00000"/>
                </a:solidFill>
              </a:rPr>
              <a:t>C </a:t>
            </a:r>
            <a:r>
              <a:rPr lang="en-US" altLang="zh-CN" dirty="0"/>
              <a:t>is proved experimentally but not for </a:t>
            </a:r>
            <a:r>
              <a:rPr lang="en-US" altLang="zh-CN" baseline="30000" dirty="0"/>
              <a:t>17</a:t>
            </a:r>
            <a:r>
              <a:rPr lang="en-US" altLang="zh-CN" dirty="0"/>
              <a:t>C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4588DD9-5BBF-3AAA-E31D-A0F5B37E8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454CB-1693-46F7-B262-C651FB04EB58}" type="slidenum">
              <a:rPr lang="zh-CN" altLang="en-US" smtClean="0"/>
              <a:pPr/>
              <a:t>8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BBD89472-78B2-4A9A-5D9E-1FEC8DA2F28F}"/>
              </a:ext>
            </a:extLst>
          </p:cNvPr>
          <p:cNvGrpSpPr/>
          <p:nvPr/>
        </p:nvGrpSpPr>
        <p:grpSpPr>
          <a:xfrm>
            <a:off x="504000" y="3065420"/>
            <a:ext cx="17131869" cy="1049966"/>
            <a:chOff x="290956" y="2087215"/>
            <a:chExt cx="11662462" cy="1049966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8A8D1DBF-9F13-BE32-8C5A-DA37DB12AE6A}"/>
                </a:ext>
              </a:extLst>
            </p:cNvPr>
            <p:cNvSpPr txBox="1"/>
            <p:nvPr/>
          </p:nvSpPr>
          <p:spPr>
            <a:xfrm>
              <a:off x="2745641" y="2675516"/>
              <a:ext cx="92077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zh-CN" sz="2400" b="0" i="0" u="none" strike="noStrike" baseline="0" dirty="0">
                  <a:solidFill>
                    <a:srgbClr val="7030A0"/>
                  </a:solidFill>
                  <a:latin typeface="Times New Roman" panose="02020603050405020304" pitchFamily="18" charset="0"/>
                </a:rPr>
                <a:t>Nakamura et al., PRL </a:t>
              </a:r>
              <a:r>
                <a:rPr lang="en-US" altLang="zh-CN" sz="2400" b="1" i="0" u="none" strike="noStrike" baseline="0" dirty="0">
                  <a:solidFill>
                    <a:srgbClr val="7030A0"/>
                  </a:solidFill>
                  <a:latin typeface="Times New Roman" panose="02020603050405020304" pitchFamily="18" charset="0"/>
                </a:rPr>
                <a:t>83</a:t>
              </a:r>
              <a:r>
                <a:rPr lang="en-US" altLang="zh-CN" sz="2400" b="0" i="0" u="none" strike="noStrike" baseline="0" dirty="0">
                  <a:solidFill>
                    <a:srgbClr val="7030A0"/>
                  </a:solidFill>
                  <a:latin typeface="Times New Roman" panose="02020603050405020304" pitchFamily="18" charset="0"/>
                </a:rPr>
                <a:t>, 1112 (1999); </a:t>
              </a:r>
              <a:r>
                <a:rPr lang="en-US" altLang="zh-CN" sz="2000" dirty="0">
                  <a:solidFill>
                    <a:srgbClr val="7030A0"/>
                  </a:solidFill>
                </a:rPr>
                <a:t>Kanungo et al., PRL </a:t>
              </a:r>
              <a:r>
                <a:rPr lang="en-US" altLang="zh-CN" sz="2000" b="1" dirty="0">
                  <a:solidFill>
                    <a:srgbClr val="7030A0"/>
                  </a:solidFill>
                </a:rPr>
                <a:t>117</a:t>
              </a:r>
              <a:r>
                <a:rPr lang="en-US" altLang="zh-CN" sz="2000" dirty="0">
                  <a:solidFill>
                    <a:srgbClr val="7030A0"/>
                  </a:solidFill>
                </a:rPr>
                <a:t>, 102501 (2016)</a:t>
              </a:r>
              <a:endParaRPr lang="zh-CN" altLang="en-US" sz="2000" dirty="0">
                <a:solidFill>
                  <a:srgbClr val="7030A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内容占位符 2">
                  <a:extLst>
                    <a:ext uri="{FF2B5EF4-FFF2-40B4-BE49-F238E27FC236}">
                      <a16:creationId xmlns:a16="http://schemas.microsoft.com/office/drawing/2014/main" id="{750A7AD3-377E-F57D-4AAE-7C4B8F51798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90956" y="2087215"/>
                  <a:ext cx="11520000" cy="575148"/>
                </a:xfrm>
                <a:prstGeom prst="rect">
                  <a:avLst/>
                </a:prstGeom>
              </p:spPr>
              <p:txBody>
                <a:bodyPr vert="horz" lIns="36000" tIns="36000" rIns="36000" bIns="36000" rtlCol="0">
                  <a:spAutoFit/>
                </a:bodyPr>
                <a:lstStyle>
                  <a:lvl1pPr marL="449263" indent="-449263" algn="l" defTabSz="914400" rtl="0" eaLnBrk="1" latinLnBrk="0" hangingPunct="1">
                    <a:lnSpc>
                      <a:spcPct val="120000"/>
                    </a:lnSpc>
                    <a:spcBef>
                      <a:spcPts val="1000"/>
                    </a:spcBef>
                    <a:buClr>
                      <a:srgbClr val="7030A0"/>
                    </a:buClr>
                    <a:buFont typeface="Wingdings" panose="05000000000000000000" pitchFamily="2" charset="2"/>
                    <a:buChar char="p"/>
                    <a:defRPr sz="2800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Calibri" panose="020F0502020204030204" pitchFamily="34" charset="0"/>
                    </a:defRPr>
                  </a:lvl1pPr>
                  <a:lvl2pPr marL="808038" indent="-350838" algn="l" defTabSz="914400" rtl="0" eaLnBrk="1" latinLnBrk="0" hangingPunct="1">
                    <a:lnSpc>
                      <a:spcPct val="110000"/>
                    </a:lnSpc>
                    <a:spcBef>
                      <a:spcPts val="600"/>
                    </a:spcBef>
                    <a:buClr>
                      <a:srgbClr val="0000FF"/>
                    </a:buClr>
                    <a:buFont typeface="Wingdings" panose="05000000000000000000" pitchFamily="2" charset="2"/>
                    <a:buChar char="Ø"/>
                    <a:defRPr sz="2400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Calibri" panose="020F0502020204030204" pitchFamily="34" charset="0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黑体" panose="02010609060101010101" pitchFamily="49" charset="-122"/>
                      <a:cs typeface="Calibri" panose="020F0502020204030204" pitchFamily="34" charset="0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黑体" panose="02010609060101010101" pitchFamily="49" charset="-122"/>
                      <a:cs typeface="Calibri" panose="020F0502020204030204" pitchFamily="34" charset="0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黑体" panose="02010609060101010101" pitchFamily="49" charset="-122"/>
                      <a:cs typeface="Calibri" panose="020F0502020204030204" pitchFamily="34" charset="0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1254125" lvl="1" indent="-538163">
                    <a:spcBef>
                      <a:spcPts val="0"/>
                    </a:spcBef>
                    <a:spcAft>
                      <a:spcPts val="2400"/>
                    </a:spcAft>
                  </a:pPr>
                  <a:r>
                    <a:rPr lang="en-US" altLang="zh-CN" sz="3200" dirty="0">
                      <a:solidFill>
                        <a:srgbClr val="0000FF"/>
                      </a:solidFill>
                    </a:rPr>
                    <a:t>Halo radius in </a:t>
                  </a:r>
                  <a:r>
                    <a:rPr lang="en-US" altLang="zh-CN" sz="3200" baseline="30000" dirty="0">
                      <a:solidFill>
                        <a:srgbClr val="0000FF"/>
                      </a:solidFill>
                    </a:rPr>
                    <a:t>19</a:t>
                  </a:r>
                  <a:r>
                    <a:rPr lang="en-US" altLang="zh-CN" sz="3200" dirty="0">
                      <a:solidFill>
                        <a:srgbClr val="0000FF"/>
                      </a:solidFill>
                    </a:rPr>
                    <a:t>C: from </a:t>
                  </a:r>
                  <a14:m>
                    <m:oMath xmlns:m="http://schemas.openxmlformats.org/officeDocument/2006/math">
                      <m:r>
                        <a:rPr lang="en-US" altLang="zh-CN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5.5</m:t>
                      </m:r>
                      <m:r>
                        <a:rPr lang="en-US" altLang="zh-CN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±0.3</m:t>
                      </m:r>
                    </m:oMath>
                  </a14:m>
                  <a:r>
                    <a:rPr lang="en-US" altLang="zh-CN" sz="3200" dirty="0">
                      <a:solidFill>
                        <a:srgbClr val="0000FF"/>
                      </a:solidFill>
                    </a:rPr>
                    <a:t> </a:t>
                  </a:r>
                  <a:r>
                    <a:rPr lang="en-US" altLang="zh-CN" sz="3200" dirty="0" err="1">
                      <a:solidFill>
                        <a:srgbClr val="0000FF"/>
                      </a:solidFill>
                    </a:rPr>
                    <a:t>fm</a:t>
                  </a:r>
                  <a:r>
                    <a:rPr lang="en-US" altLang="zh-CN" sz="3200" dirty="0">
                      <a:solidFill>
                        <a:srgbClr val="0000FF"/>
                      </a:solidFill>
                    </a:rPr>
                    <a:t> (1999’s Exp.) to </a:t>
                  </a:r>
                  <a14:m>
                    <m:oMath xmlns:m="http://schemas.openxmlformats.org/officeDocument/2006/math">
                      <m:r>
                        <a:rPr lang="en-US" altLang="zh-CN" sz="3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6.4</m:t>
                      </m:r>
                      <m:r>
                        <a:rPr lang="en-US" altLang="zh-CN" sz="3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±0.7 </m:t>
                      </m:r>
                    </m:oMath>
                  </a14:m>
                  <a:r>
                    <a:rPr lang="en-US" altLang="zh-CN" sz="3200" dirty="0" err="1">
                      <a:solidFill>
                        <a:srgbClr val="0000FF"/>
                      </a:solidFill>
                    </a:rPr>
                    <a:t>fm</a:t>
                  </a:r>
                  <a:r>
                    <a:rPr lang="en-US" altLang="zh-CN" sz="3200" dirty="0">
                      <a:solidFill>
                        <a:srgbClr val="0000FF"/>
                      </a:solidFill>
                    </a:rPr>
                    <a:t> (2016’s Exp.)</a:t>
                  </a:r>
                </a:p>
              </p:txBody>
            </p:sp>
          </mc:Choice>
          <mc:Fallback xmlns="">
            <p:sp>
              <p:nvSpPr>
                <p:cNvPr id="9" name="内容占位符 2">
                  <a:extLst>
                    <a:ext uri="{FF2B5EF4-FFF2-40B4-BE49-F238E27FC236}">
                      <a16:creationId xmlns:a16="http://schemas.microsoft.com/office/drawing/2014/main" id="{750A7AD3-377E-F57D-4AAE-7C4B8F5179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0956" y="2087215"/>
                  <a:ext cx="11520000" cy="575148"/>
                </a:xfrm>
                <a:prstGeom prst="rect">
                  <a:avLst/>
                </a:prstGeom>
                <a:blipFill>
                  <a:blip r:embed="rId4"/>
                  <a:stretch>
                    <a:fillRect t="-14894" b="-3510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925048B-74F6-37D9-CB15-7E08B2881EB4}"/>
              </a:ext>
            </a:extLst>
          </p:cNvPr>
          <p:cNvGrpSpPr/>
          <p:nvPr/>
        </p:nvGrpSpPr>
        <p:grpSpPr>
          <a:xfrm>
            <a:off x="503999" y="1977771"/>
            <a:ext cx="17131870" cy="975258"/>
            <a:chOff x="37927" y="1340755"/>
            <a:chExt cx="11773029" cy="975258"/>
          </a:xfrm>
        </p:grpSpPr>
        <p:sp>
          <p:nvSpPr>
            <p:cNvPr id="11" name="内容占位符 2">
              <a:extLst>
                <a:ext uri="{FF2B5EF4-FFF2-40B4-BE49-F238E27FC236}">
                  <a16:creationId xmlns:a16="http://schemas.microsoft.com/office/drawing/2014/main" id="{79B528BE-B44F-934E-C218-CE1D00D087D3}"/>
                </a:ext>
              </a:extLst>
            </p:cNvPr>
            <p:cNvSpPr txBox="1">
              <a:spLocks/>
            </p:cNvSpPr>
            <p:nvPr/>
          </p:nvSpPr>
          <p:spPr>
            <a:xfrm>
              <a:off x="37927" y="1340755"/>
              <a:ext cx="11773029" cy="575148"/>
            </a:xfrm>
            <a:prstGeom prst="rect">
              <a:avLst/>
            </a:prstGeom>
          </p:spPr>
          <p:txBody>
            <a:bodyPr vert="horz" wrap="square" lIns="36000" tIns="36000" rIns="36000" bIns="36000" rtlCol="0">
              <a:spAutoFit/>
            </a:bodyPr>
            <a:lstStyle>
              <a:lvl1pPr marL="449263" indent="-449263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Clr>
                  <a:srgbClr val="7030A0"/>
                </a:buClr>
                <a:buFont typeface="Wingdings" panose="05000000000000000000" pitchFamily="2" charset="2"/>
                <a:buChar char="p"/>
                <a:defRPr sz="2800" kern="1200" baseline="0">
                  <a:solidFill>
                    <a:schemeClr val="tx1"/>
                  </a:solidFill>
                  <a:latin typeface="+mn-lt"/>
                  <a:ea typeface="+mn-ea"/>
                  <a:cs typeface="Calibri" panose="020F0502020204030204" pitchFamily="34" charset="0"/>
                </a:defRPr>
              </a:lvl1pPr>
              <a:lvl2pPr marL="808038" indent="-350838" algn="l" defTabSz="914400" rtl="0" eaLnBrk="1" latinLnBrk="0" hangingPunct="1">
                <a:lnSpc>
                  <a:spcPct val="110000"/>
                </a:lnSpc>
                <a:spcBef>
                  <a:spcPts val="600"/>
                </a:spcBef>
                <a:buClr>
                  <a:srgbClr val="0000FF"/>
                </a:buClr>
                <a:buFont typeface="Wingdings" panose="05000000000000000000" pitchFamily="2" charset="2"/>
                <a:buChar char="Ø"/>
                <a:defRPr sz="2400" kern="1200" baseline="0">
                  <a:solidFill>
                    <a:schemeClr val="tx1"/>
                  </a:solidFill>
                  <a:latin typeface="+mn-lt"/>
                  <a:ea typeface="+mn-ea"/>
                  <a:cs typeface="Calibri" panose="020F050202020403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54125" lvl="1" indent="-538163">
                <a:spcBef>
                  <a:spcPts val="0"/>
                </a:spcBef>
                <a:spcAft>
                  <a:spcPts val="3600"/>
                </a:spcAft>
              </a:pPr>
              <a:r>
                <a:rPr lang="en-US" altLang="zh-CN" sz="3200" dirty="0">
                  <a:solidFill>
                    <a:srgbClr val="0000FF"/>
                  </a:solidFill>
                </a:rPr>
                <a:t>Narrow</a:t>
              </a:r>
              <a:r>
                <a:rPr lang="en-US" altLang="zh-CN" sz="3200" dirty="0"/>
                <a:t> longitudinal momentum peak and large cross section</a:t>
              </a:r>
              <a:endParaRPr lang="zh-CN" altLang="en-US" sz="3200" dirty="0"/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60C989CB-D425-DDBD-70C6-F54CDDA71A9E}"/>
                </a:ext>
              </a:extLst>
            </p:cNvPr>
            <p:cNvSpPr txBox="1"/>
            <p:nvPr/>
          </p:nvSpPr>
          <p:spPr>
            <a:xfrm>
              <a:off x="4552109" y="1915903"/>
              <a:ext cx="72588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zh-CN" sz="2000" dirty="0" err="1">
                  <a:solidFill>
                    <a:srgbClr val="7030A0"/>
                  </a:solidFill>
                </a:rPr>
                <a:t>Bazin</a:t>
              </a:r>
              <a:r>
                <a:rPr lang="en-US" altLang="zh-CN" sz="2000" dirty="0">
                  <a:solidFill>
                    <a:srgbClr val="7030A0"/>
                  </a:solidFill>
                </a:rPr>
                <a:t> et al., PRL </a:t>
              </a:r>
              <a:r>
                <a:rPr lang="en-US" altLang="zh-CN" sz="2000" b="1" dirty="0">
                  <a:solidFill>
                    <a:srgbClr val="7030A0"/>
                  </a:solidFill>
                </a:rPr>
                <a:t>74</a:t>
              </a:r>
              <a:r>
                <a:rPr lang="en-US" altLang="zh-CN" sz="2000" dirty="0">
                  <a:solidFill>
                    <a:srgbClr val="7030A0"/>
                  </a:solidFill>
                </a:rPr>
                <a:t>, 3569 (1995); </a:t>
              </a:r>
              <a:r>
                <a:rPr lang="en-US" altLang="zh-CN" sz="2000" dirty="0" err="1">
                  <a:solidFill>
                    <a:srgbClr val="7030A0"/>
                  </a:solidFill>
                </a:rPr>
                <a:t>Bazin</a:t>
              </a:r>
              <a:r>
                <a:rPr lang="en-US" altLang="zh-CN" sz="2000" dirty="0">
                  <a:solidFill>
                    <a:srgbClr val="7030A0"/>
                  </a:solidFill>
                </a:rPr>
                <a:t> et al., PRC </a:t>
              </a:r>
              <a:r>
                <a:rPr lang="en-US" altLang="zh-CN" sz="2000" b="1" dirty="0">
                  <a:solidFill>
                    <a:srgbClr val="7030A0"/>
                  </a:solidFill>
                </a:rPr>
                <a:t>57</a:t>
              </a:r>
              <a:r>
                <a:rPr lang="en-US" altLang="zh-CN" sz="2000" dirty="0">
                  <a:solidFill>
                    <a:srgbClr val="7030A0"/>
                  </a:solidFill>
                </a:rPr>
                <a:t>, 2156 (1998)</a:t>
              </a:r>
              <a:endParaRPr lang="zh-CN" altLang="en-US" sz="2000" dirty="0">
                <a:solidFill>
                  <a:srgbClr val="7030A0"/>
                </a:solidFill>
              </a:endParaRPr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110291A-9BB0-8123-B77F-B47466A578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9462" y="5052616"/>
            <a:ext cx="5612082" cy="4243200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84A34751-0DF9-3598-673B-73156B23024D}"/>
              </a:ext>
            </a:extLst>
          </p:cNvPr>
          <p:cNvGrpSpPr/>
          <p:nvPr/>
        </p:nvGrpSpPr>
        <p:grpSpPr>
          <a:xfrm>
            <a:off x="503999" y="4360220"/>
            <a:ext cx="17131870" cy="575148"/>
            <a:chOff x="43255" y="2938211"/>
            <a:chExt cx="17131870" cy="575148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DC6D3F93-07BB-AF42-83BF-C6D4A3D4D7F9}"/>
                </a:ext>
              </a:extLst>
            </p:cNvPr>
            <p:cNvGrpSpPr/>
            <p:nvPr/>
          </p:nvGrpSpPr>
          <p:grpSpPr>
            <a:xfrm>
              <a:off x="43255" y="2938211"/>
              <a:ext cx="9221248" cy="575148"/>
              <a:chOff x="43255" y="2933925"/>
              <a:chExt cx="9221248" cy="57514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内容占位符 2">
                    <a:extLst>
                      <a:ext uri="{FF2B5EF4-FFF2-40B4-BE49-F238E27FC236}">
                        <a16:creationId xmlns:a16="http://schemas.microsoft.com/office/drawing/2014/main" id="{B6EF1CAF-6542-70B0-2A69-EDD4208D8CAD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43255" y="2933925"/>
                    <a:ext cx="9221248" cy="575148"/>
                  </a:xfrm>
                  <a:prstGeom prst="rect">
                    <a:avLst/>
                  </a:prstGeom>
                </p:spPr>
                <p:txBody>
                  <a:bodyPr vert="horz" wrap="square" lIns="36000" tIns="36000" rIns="36000" bIns="36000" rtlCol="0">
                    <a:spAutoFit/>
                  </a:bodyPr>
                  <a:lstStyle>
                    <a:lvl1pPr marL="449263" indent="-449263" algn="l" defTabSz="914400" rtl="0" eaLnBrk="1" latinLnBrk="0" hangingPunct="1">
                      <a:lnSpc>
                        <a:spcPct val="120000"/>
                      </a:lnSpc>
                      <a:spcBef>
                        <a:spcPts val="1000"/>
                      </a:spcBef>
                      <a:buClr>
                        <a:srgbClr val="7030A0"/>
                      </a:buClr>
                      <a:buFont typeface="Wingdings" panose="05000000000000000000" pitchFamily="2" charset="2"/>
                      <a:buChar char="p"/>
                      <a:defRPr sz="2800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 panose="020F0502020204030204" pitchFamily="34" charset="0"/>
                      </a:defRPr>
                    </a:lvl1pPr>
                    <a:lvl2pPr marL="808038" indent="-350838" algn="l" defTabSz="914400" rtl="0" eaLnBrk="1" latinLnBrk="0" hangingPunct="1">
                      <a:lnSpc>
                        <a:spcPct val="110000"/>
                      </a:lnSpc>
                      <a:spcBef>
                        <a:spcPts val="600"/>
                      </a:spcBef>
                      <a:buClr>
                        <a:srgbClr val="0000FF"/>
                      </a:buClr>
                      <a:buFont typeface="Wingdings" panose="05000000000000000000" pitchFamily="2" charset="2"/>
                      <a:buChar char="Ø"/>
                      <a:defRPr sz="2400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 panose="020F0502020204030204" pitchFamily="34" charset="0"/>
                      </a:defRPr>
                    </a:lvl2pPr>
                    <a:lvl3pPr marL="1143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defRPr>
                    </a:lvl3pPr>
                    <a:lvl4pPr marL="1600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defRPr>
                    </a:lvl4pPr>
                    <a:lvl5pPr marL="20574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defRPr>
                    </a:lvl5pPr>
                    <a:lvl6pPr marL="2514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1249363" lvl="1" indent="-533400"/>
                    <a:r>
                      <a:rPr lang="en-US" altLang="zh-CN" sz="3200" b="1" dirty="0">
                        <a:solidFill>
                          <a:srgbClr val="C00000"/>
                        </a:solidFill>
                      </a:rPr>
                      <a:t>Ground state of </a:t>
                    </a:r>
                    <a:r>
                      <a:rPr lang="en-US" altLang="zh-CN" sz="3200" b="1" baseline="30000" dirty="0">
                        <a:solidFill>
                          <a:srgbClr val="C00000"/>
                        </a:solidFill>
                      </a:rPr>
                      <a:t>17</a:t>
                    </a:r>
                    <a:r>
                      <a:rPr lang="en-US" altLang="zh-CN" sz="3200" b="1" dirty="0">
                        <a:solidFill>
                          <a:srgbClr val="C00000"/>
                        </a:solidFill>
                      </a:rPr>
                      <a:t>C</a:t>
                    </a:r>
                    <a:r>
                      <a:rPr lang="en-US" altLang="zh-CN" sz="3200" dirty="0">
                        <a:solidFill>
                          <a:srgbClr val="C00000"/>
                        </a:solidFill>
                      </a:rPr>
                      <a:t> </a:t>
                    </a:r>
                    <a:r>
                      <a:rPr lang="en-US" altLang="zh-CN" sz="3200" dirty="0"/>
                      <a:t>is          : </a:t>
                    </a:r>
                    <a14:m>
                      <m:oMath xmlns:m="http://schemas.openxmlformats.org/officeDocument/2006/math">
                        <m:r>
                          <a:rPr lang="en-US" altLang="zh-CN" sz="3200" i="1" dirty="0" smtClean="0">
                            <a:latin typeface="Cambria Math" panose="02040503050406030204" pitchFamily="18" charset="0"/>
                          </a:rPr>
                          <m:t>𝑑</m:t>
                        </m:r>
                      </m:oMath>
                    </a14:m>
                    <a:r>
                      <a:rPr lang="en-US" altLang="zh-CN" sz="3200" dirty="0"/>
                      <a:t>-wave </a:t>
                    </a:r>
                    <a:endParaRPr lang="zh-CN" altLang="en-US" sz="3200" dirty="0"/>
                  </a:p>
                </p:txBody>
              </p:sp>
            </mc:Choice>
            <mc:Fallback xmlns="">
              <p:sp>
                <p:nvSpPr>
                  <p:cNvPr id="17" name="内容占位符 2">
                    <a:extLst>
                      <a:ext uri="{FF2B5EF4-FFF2-40B4-BE49-F238E27FC236}">
                        <a16:creationId xmlns:a16="http://schemas.microsoft.com/office/drawing/2014/main" id="{B6EF1CAF-6542-70B0-2A69-EDD4208D8CA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255" y="2933925"/>
                    <a:ext cx="9221248" cy="575148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t="-13684" b="-34737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18" name="图片 17" descr="\documentclass{article}&#10;\pagestyle{empty}&#10;\usepackage{amsmath, mathrsfs, CJK, cancel, xcolor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begin{document}&#10;&#10;\begin{CJK}{GBK}{hei}&#10;\begin{align*}&#10;3/2^+ &#10;\end{align*}&#10;\end{CJK}&#10;&#10;\end{document} " title="IguanaTex Bitmap Display">
                <a:extLst>
                  <a:ext uri="{FF2B5EF4-FFF2-40B4-BE49-F238E27FC236}">
                    <a16:creationId xmlns:a16="http://schemas.microsoft.com/office/drawing/2014/main" id="{8738A9CA-0E35-79B2-DCA6-85B208F936A3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74292" y="3027398"/>
                <a:ext cx="802286" cy="432000"/>
              </a:xfrm>
              <a:prstGeom prst="rect">
                <a:avLst/>
              </a:prstGeom>
            </p:spPr>
          </p:pic>
        </p:grp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F81F0C9B-E9FF-3BC7-C498-DD5576BD700F}"/>
                </a:ext>
              </a:extLst>
            </p:cNvPr>
            <p:cNvSpPr txBox="1"/>
            <p:nvPr/>
          </p:nvSpPr>
          <p:spPr>
            <a:xfrm>
              <a:off x="13409351" y="2992807"/>
              <a:ext cx="37657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zh-CN" sz="2000" dirty="0">
                  <a:solidFill>
                    <a:srgbClr val="7030A0"/>
                  </a:solidFill>
                </a:rPr>
                <a:t>Suzuki et al., PLB </a:t>
              </a:r>
              <a:r>
                <a:rPr lang="en-US" altLang="zh-CN" sz="2000" b="1" dirty="0">
                  <a:solidFill>
                    <a:srgbClr val="7030A0"/>
                  </a:solidFill>
                </a:rPr>
                <a:t>666</a:t>
              </a:r>
              <a:r>
                <a:rPr lang="en-US" altLang="zh-CN" sz="2000" dirty="0">
                  <a:solidFill>
                    <a:srgbClr val="7030A0"/>
                  </a:solidFill>
                </a:rPr>
                <a:t>, 222 (2008)</a:t>
              </a:r>
              <a:endParaRPr lang="zh-CN" altLang="en-US" sz="2000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DAA70063-EF6D-5363-659F-3F264B233571}"/>
              </a:ext>
            </a:extLst>
          </p:cNvPr>
          <p:cNvGrpSpPr/>
          <p:nvPr/>
        </p:nvGrpSpPr>
        <p:grpSpPr>
          <a:xfrm>
            <a:off x="7072944" y="5053224"/>
            <a:ext cx="10562925" cy="1804331"/>
            <a:chOff x="4924662" y="3566398"/>
            <a:chExt cx="6728543" cy="1804331"/>
          </a:xfrm>
        </p:grpSpPr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3A482B84-48A3-978A-21BF-A802CCB05339}"/>
                </a:ext>
              </a:extLst>
            </p:cNvPr>
            <p:cNvSpPr txBox="1"/>
            <p:nvPr/>
          </p:nvSpPr>
          <p:spPr>
            <a:xfrm>
              <a:off x="9219866" y="4339790"/>
              <a:ext cx="24333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zh-CN" sz="2000" dirty="0" err="1">
                  <a:solidFill>
                    <a:srgbClr val="7030A0"/>
                  </a:solidFill>
                </a:rPr>
                <a:t>Togano</a:t>
              </a:r>
              <a:r>
                <a:rPr lang="en-US" altLang="zh-CN" sz="2000" dirty="0">
                  <a:solidFill>
                    <a:srgbClr val="7030A0"/>
                  </a:solidFill>
                </a:rPr>
                <a:t> et al., PLB </a:t>
              </a:r>
              <a:r>
                <a:rPr lang="en-US" altLang="zh-CN" sz="2000" b="1" dirty="0">
                  <a:solidFill>
                    <a:srgbClr val="7030A0"/>
                  </a:solidFill>
                </a:rPr>
                <a:t>761</a:t>
              </a:r>
              <a:r>
                <a:rPr lang="en-US" altLang="zh-CN" sz="2000" dirty="0">
                  <a:solidFill>
                    <a:srgbClr val="7030A0"/>
                  </a:solidFill>
                </a:rPr>
                <a:t>, 412 (2016)</a:t>
              </a:r>
              <a:endParaRPr lang="zh-CN" altLang="en-US" sz="2000" dirty="0">
                <a:solidFill>
                  <a:srgbClr val="7030A0"/>
                </a:solidFill>
              </a:endParaRPr>
            </a:p>
          </p:txBody>
        </p: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3A84947E-753D-3828-FA01-D22C42777662}"/>
                </a:ext>
              </a:extLst>
            </p:cNvPr>
            <p:cNvGrpSpPr/>
            <p:nvPr/>
          </p:nvGrpSpPr>
          <p:grpSpPr>
            <a:xfrm>
              <a:off x="4924662" y="3566398"/>
              <a:ext cx="6728543" cy="1804331"/>
              <a:chOff x="5036570" y="3712612"/>
              <a:chExt cx="6728543" cy="1804331"/>
            </a:xfrm>
          </p:grpSpPr>
          <p:sp>
            <p:nvSpPr>
              <p:cNvPr id="22" name="内容占位符 2 1">
                <a:extLst>
                  <a:ext uri="{FF2B5EF4-FFF2-40B4-BE49-F238E27FC236}">
                    <a16:creationId xmlns:a16="http://schemas.microsoft.com/office/drawing/2014/main" id="{18099B33-C0C1-5BC9-06F6-94C593635B3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36570" y="3712612"/>
                <a:ext cx="6728543" cy="1804331"/>
              </a:xfrm>
              <a:prstGeom prst="rect">
                <a:avLst/>
              </a:prstGeom>
            </p:spPr>
            <p:txBody>
              <a:bodyPr vert="horz" wrap="square" lIns="36000" tIns="36000" rIns="36000" bIns="36000" rtlCol="0">
                <a:spAutoFit/>
              </a:bodyPr>
              <a:lstStyle>
                <a:lvl1pPr marL="449263" indent="-449263" algn="l" defTabSz="914400" rtl="0" eaLnBrk="1" latinLnBrk="0" hangingPunct="1">
                  <a:lnSpc>
                    <a:spcPct val="120000"/>
                  </a:lnSpc>
                  <a:spcBef>
                    <a:spcPts val="1000"/>
                  </a:spcBef>
                  <a:buClr>
                    <a:srgbClr val="7030A0"/>
                  </a:buClr>
                  <a:buFont typeface="Wingdings" panose="05000000000000000000" pitchFamily="2" charset="2"/>
                  <a:buChar char="p"/>
                  <a:defRPr sz="2800" kern="1200" baseline="0">
                    <a:solidFill>
                      <a:schemeClr val="tx1"/>
                    </a:solidFill>
                    <a:latin typeface="+mn-lt"/>
                    <a:ea typeface="+mn-ea"/>
                    <a:cs typeface="Calibri" panose="020F0502020204030204" pitchFamily="34" charset="0"/>
                  </a:defRPr>
                </a:lvl1pPr>
                <a:lvl2pPr marL="808038" indent="-350838" algn="l" defTabSz="914400" rtl="0" eaLnBrk="1" latinLnBrk="0" hangingPunct="1">
                  <a:lnSpc>
                    <a:spcPct val="110000"/>
                  </a:lnSpc>
                  <a:spcBef>
                    <a:spcPts val="600"/>
                  </a:spcBef>
                  <a:buFont typeface="Wingdings" panose="05000000000000000000" pitchFamily="2" charset="2"/>
                  <a:buChar char="ü"/>
                  <a:defRPr sz="2400" kern="1200" baseline="0">
                    <a:solidFill>
                      <a:schemeClr val="tx1"/>
                    </a:solidFill>
                    <a:latin typeface="+mn-lt"/>
                    <a:ea typeface="+mn-ea"/>
                    <a:cs typeface="Calibri" panose="020F050202020403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49" charset="-122"/>
                    <a:cs typeface="Calibri" panose="020F050202020403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49" charset="-122"/>
                    <a:cs typeface="Calibri" panose="020F050202020403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49" charset="-122"/>
                    <a:cs typeface="Calibri" panose="020F050202020403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715963" indent="-715963">
                  <a:lnSpc>
                    <a:spcPct val="110000"/>
                  </a:lnSpc>
                </a:pPr>
                <a:r>
                  <a:rPr lang="en-US" altLang="zh-CN" sz="3600" b="1" dirty="0">
                    <a:solidFill>
                      <a:srgbClr val="C00000"/>
                    </a:solidFill>
                  </a:rPr>
                  <a:t>Two-neutron halo in </a:t>
                </a:r>
                <a:r>
                  <a:rPr lang="en-US" altLang="zh-CN" sz="3600" b="1" baseline="30000" dirty="0">
                    <a:solidFill>
                      <a:srgbClr val="C00000"/>
                    </a:solidFill>
                  </a:rPr>
                  <a:t>22</a:t>
                </a:r>
                <a:r>
                  <a:rPr lang="en-US" altLang="zh-CN" sz="3600" b="1" dirty="0">
                    <a:solidFill>
                      <a:srgbClr val="C00000"/>
                    </a:solidFill>
                  </a:rPr>
                  <a:t>C</a:t>
                </a:r>
                <a:r>
                  <a:rPr lang="en-US" altLang="zh-CN" sz="3600" dirty="0"/>
                  <a:t>: </a:t>
                </a:r>
                <a:r>
                  <a:rPr lang="en-US" altLang="zh-CN" sz="3200" dirty="0"/>
                  <a:t>significantly larger cross section than </a:t>
                </a:r>
                <a:r>
                  <a:rPr lang="en-US" altLang="zh-CN" sz="3200" baseline="30000" dirty="0"/>
                  <a:t>19, 20</a:t>
                </a:r>
                <a:r>
                  <a:rPr lang="en-US" altLang="zh-CN" sz="3200" dirty="0"/>
                  <a:t>C</a:t>
                </a:r>
                <a:endParaRPr lang="en-US" altLang="zh-CN" sz="3600" dirty="0"/>
              </a:p>
              <a:p>
                <a:pPr marL="1254125" lvl="1" indent="-538163">
                  <a:buClr>
                    <a:srgbClr val="00B0F0"/>
                  </a:buClr>
                  <a:buFont typeface="Wingdings" panose="05000000000000000000" pitchFamily="2" charset="2"/>
                  <a:buChar char="Ø"/>
                </a:pPr>
                <a:r>
                  <a:rPr lang="en-US" altLang="zh-CN" sz="3200" dirty="0"/>
                  <a:t>Matter radius</a:t>
                </a:r>
                <a:r>
                  <a:rPr lang="zh-CN" altLang="en-US" sz="3200" dirty="0"/>
                  <a:t>：                   </a:t>
                </a:r>
                <a:r>
                  <a:rPr lang="en-US" altLang="zh-CN" sz="3200" dirty="0" err="1"/>
                  <a:t>fm</a:t>
                </a:r>
                <a:endParaRPr lang="en-US" altLang="zh-CN" sz="3200" dirty="0"/>
              </a:p>
            </p:txBody>
          </p:sp>
          <p:pic>
            <p:nvPicPr>
              <p:cNvPr id="23" name="图片 22" descr="\documentclass{article}&#10;\pagestyle{empty}&#10;\usepackage{amsmath, mathrsfs, CJK, cancel, xcolor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begin{document}&#10;&#10;\begin{CJK}{GBK}{hei}&#10;\begin{align*}&#10;3.44\pm0.08  &#10;\end{align*}&#10;\end{CJK}&#10;&#10;\end{document} " title="IguanaTex Bitmap Display">
                <a:extLst>
                  <a:ext uri="{FF2B5EF4-FFF2-40B4-BE49-F238E27FC236}">
                    <a16:creationId xmlns:a16="http://schemas.microsoft.com/office/drawing/2014/main" id="{E88AC206-CEB9-385C-2DC2-B4C4A5224FD7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57108" y="5112984"/>
                <a:ext cx="1235159" cy="288000"/>
              </a:xfrm>
              <a:prstGeom prst="rect">
                <a:avLst/>
              </a:prstGeom>
            </p:spPr>
          </p:pic>
        </p:grp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D3065F1F-56F5-5CE9-944F-84D2E0766C53}"/>
              </a:ext>
            </a:extLst>
          </p:cNvPr>
          <p:cNvGrpSpPr/>
          <p:nvPr/>
        </p:nvGrpSpPr>
        <p:grpSpPr>
          <a:xfrm>
            <a:off x="7072944" y="7047527"/>
            <a:ext cx="10562925" cy="1344270"/>
            <a:chOff x="4924662" y="5438500"/>
            <a:chExt cx="6822902" cy="1344270"/>
          </a:xfrm>
        </p:grpSpPr>
        <p:sp>
          <p:nvSpPr>
            <p:cNvPr id="25" name="内容占位符 2 2">
              <a:extLst>
                <a:ext uri="{FF2B5EF4-FFF2-40B4-BE49-F238E27FC236}">
                  <a16:creationId xmlns:a16="http://schemas.microsoft.com/office/drawing/2014/main" id="{C26CC150-111A-2E55-0414-C76762FE9BDF}"/>
                </a:ext>
              </a:extLst>
            </p:cNvPr>
            <p:cNvSpPr txBox="1">
              <a:spLocks/>
            </p:cNvSpPr>
            <p:nvPr/>
          </p:nvSpPr>
          <p:spPr>
            <a:xfrm>
              <a:off x="4924662" y="5438500"/>
              <a:ext cx="6822902" cy="1344270"/>
            </a:xfrm>
            <a:prstGeom prst="rect">
              <a:avLst/>
            </a:prstGeom>
          </p:spPr>
          <p:txBody>
            <a:bodyPr vert="horz" wrap="square" lIns="36000" tIns="36000" rIns="36000" bIns="36000" rtlCol="0">
              <a:spAutoFit/>
            </a:bodyPr>
            <a:lstStyle>
              <a:lvl1pPr marL="449263" indent="-449263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Clr>
                  <a:srgbClr val="7030A0"/>
                </a:buClr>
                <a:buFont typeface="Wingdings" panose="05000000000000000000" pitchFamily="2" charset="2"/>
                <a:buChar char="p"/>
                <a:defRPr sz="2800" kern="1200" baseline="0">
                  <a:solidFill>
                    <a:schemeClr val="tx1"/>
                  </a:solidFill>
                  <a:latin typeface="+mn-lt"/>
                  <a:ea typeface="+mn-ea"/>
                  <a:cs typeface="Calibri" panose="020F0502020204030204" pitchFamily="34" charset="0"/>
                </a:defRPr>
              </a:lvl1pPr>
              <a:lvl2pPr marL="808038" indent="-350838" algn="l" defTabSz="914400" rtl="0" eaLnBrk="1" latinLnBrk="0" hangingPunct="1">
                <a:lnSpc>
                  <a:spcPct val="110000"/>
                </a:lnSpc>
                <a:spcBef>
                  <a:spcPts val="600"/>
                </a:spcBef>
                <a:buFont typeface="Wingdings" panose="05000000000000000000" pitchFamily="2" charset="2"/>
                <a:buChar char="ü"/>
                <a:defRPr sz="2400" kern="1200" baseline="0">
                  <a:solidFill>
                    <a:schemeClr val="tx1"/>
                  </a:solidFill>
                  <a:latin typeface="+mn-lt"/>
                  <a:ea typeface="+mn-ea"/>
                  <a:cs typeface="Calibri" panose="020F050202020403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15963" indent="-715963"/>
              <a:r>
                <a:rPr lang="en-US" altLang="zh-CN" sz="3600" dirty="0">
                  <a:solidFill>
                    <a:srgbClr val="0000FF"/>
                  </a:solidFill>
                </a:rPr>
                <a:t>Deformation effects &amp; inversion of sd states:</a:t>
              </a:r>
              <a:r>
                <a:rPr lang="zh-CN" altLang="en-US" sz="3600" dirty="0">
                  <a:solidFill>
                    <a:srgbClr val="0000FF"/>
                  </a:solidFill>
                </a:rPr>
                <a:t> </a:t>
              </a:r>
              <a:r>
                <a:rPr lang="en-US" altLang="zh-CN" sz="3600" dirty="0">
                  <a:solidFill>
                    <a:srgbClr val="0000FF"/>
                  </a:solidFill>
                </a:rPr>
                <a:t> </a:t>
              </a:r>
              <a:r>
                <a:rPr lang="en-US" altLang="zh-CN" sz="3600" b="1" dirty="0">
                  <a:solidFill>
                    <a:srgbClr val="0000FF"/>
                  </a:solidFill>
                </a:rPr>
                <a:t>halo is shrunk</a:t>
              </a: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C227CAE7-9516-0976-C7F4-0A93D8C8F4BA}"/>
                </a:ext>
              </a:extLst>
            </p:cNvPr>
            <p:cNvSpPr txBox="1"/>
            <p:nvPr/>
          </p:nvSpPr>
          <p:spPr>
            <a:xfrm>
              <a:off x="7529742" y="6300092"/>
              <a:ext cx="42178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zh-CN" sz="2000" dirty="0">
                  <a:solidFill>
                    <a:srgbClr val="7030A0"/>
                  </a:solidFill>
                </a:rPr>
                <a:t>Sun, Zhao, Zhou, PLB </a:t>
              </a:r>
              <a:r>
                <a:rPr lang="en-US" altLang="zh-CN" sz="2000" b="1" dirty="0">
                  <a:solidFill>
                    <a:srgbClr val="7030A0"/>
                  </a:solidFill>
                </a:rPr>
                <a:t>785</a:t>
              </a:r>
              <a:r>
                <a:rPr lang="en-US" altLang="zh-CN" sz="2000" dirty="0">
                  <a:solidFill>
                    <a:srgbClr val="7030A0"/>
                  </a:solidFill>
                </a:rPr>
                <a:t>, 530 (2018)</a:t>
              </a:r>
              <a:endParaRPr lang="zh-CN" altLang="en-US" sz="2000" dirty="0">
                <a:solidFill>
                  <a:srgbClr val="7030A0"/>
                </a:solidFill>
              </a:endParaRPr>
            </a:p>
          </p:txBody>
        </p:sp>
      </p:grpSp>
      <p:sp>
        <p:nvSpPr>
          <p:cNvPr id="27" name="文本框 26">
            <a:extLst>
              <a:ext uri="{FF2B5EF4-FFF2-40B4-BE49-F238E27FC236}">
                <a16:creationId xmlns:a16="http://schemas.microsoft.com/office/drawing/2014/main" id="{5211899E-75FE-FA90-4013-5B97C061E726}"/>
              </a:ext>
            </a:extLst>
          </p:cNvPr>
          <p:cNvSpPr txBox="1"/>
          <p:nvPr/>
        </p:nvSpPr>
        <p:spPr>
          <a:xfrm>
            <a:off x="7994513" y="8445503"/>
            <a:ext cx="9128396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altLang="zh-CN" sz="3200" dirty="0">
                <a:solidFill>
                  <a:srgbClr val="C00000"/>
                </a:solidFill>
              </a:rPr>
              <a:t>Deformation effects and halo occurrence in C isotopes</a:t>
            </a:r>
          </a:p>
          <a:p>
            <a:pPr algn="ctr">
              <a:spcBef>
                <a:spcPts val="1200"/>
              </a:spcBef>
            </a:pPr>
            <a:r>
              <a:rPr lang="en-US" altLang="zh-CN" sz="3200" b="1" dirty="0">
                <a:solidFill>
                  <a:srgbClr val="C00000"/>
                </a:solidFill>
              </a:rPr>
              <a:t>Fock terms may bring some difference!</a:t>
            </a:r>
            <a:endParaRPr lang="zh-CN" altLang="en-US" sz="3200" b="1" dirty="0">
              <a:solidFill>
                <a:srgbClr val="C00000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48BCC64-B403-4804-F790-C32775D3F689}"/>
              </a:ext>
            </a:extLst>
          </p:cNvPr>
          <p:cNvSpPr txBox="1"/>
          <p:nvPr/>
        </p:nvSpPr>
        <p:spPr>
          <a:xfrm>
            <a:off x="439480" y="329819"/>
            <a:ext cx="2544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rgbClr val="FFFF00"/>
                </a:solidFill>
              </a:rPr>
              <a:t>Motivations</a:t>
            </a:r>
            <a:endParaRPr lang="zh-CN" altLang="en-U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50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377621-BDB2-0204-1BFA-2CDB28647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Extension of RHF model for deformed nuclei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5ACC66A-750F-1CD0-4584-36B73483AC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000" y="1278669"/>
            <a:ext cx="17280000" cy="1411925"/>
          </a:xfrm>
        </p:spPr>
        <p:txBody>
          <a:bodyPr/>
          <a:lstStyle/>
          <a:p>
            <a:r>
              <a:rPr lang="en-US" altLang="zh-CN" dirty="0"/>
              <a:t>Spherical relativistic Hartree-Fock-Bogoliubov (RHFB) model</a:t>
            </a:r>
          </a:p>
          <a:p>
            <a:pPr lvl="1"/>
            <a:r>
              <a:rPr lang="en-US" altLang="zh-CN" b="1" dirty="0">
                <a:solidFill>
                  <a:srgbClr val="FF0000"/>
                </a:solidFill>
              </a:rPr>
              <a:t>Bogoliubov scheme </a:t>
            </a:r>
            <a:r>
              <a:rPr lang="en-US" altLang="zh-CN" dirty="0"/>
              <a:t>is adopted to deal with weak binding mechanism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A1CEFC-72DF-9FE0-C946-48CE502D3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454CB-1693-46F7-B262-C651FB04EB58}" type="slidenum">
              <a:rPr lang="zh-CN" altLang="en-US" smtClean="0"/>
              <a:pPr/>
              <a:t>9</a:t>
            </a:fld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8C9A58C-9DAA-F472-32FB-7EE131119D8F}"/>
              </a:ext>
            </a:extLst>
          </p:cNvPr>
          <p:cNvSpPr txBox="1"/>
          <p:nvPr/>
        </p:nvSpPr>
        <p:spPr>
          <a:xfrm>
            <a:off x="9303894" y="3324829"/>
            <a:ext cx="40993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000" dirty="0">
                <a:solidFill>
                  <a:srgbClr val="7030A0"/>
                </a:solidFill>
              </a:rPr>
              <a:t>WHL et al., PRC </a:t>
            </a:r>
            <a:r>
              <a:rPr lang="en-US" altLang="zh-CN" sz="2000" b="1" dirty="0">
                <a:solidFill>
                  <a:srgbClr val="7030A0"/>
                </a:solidFill>
              </a:rPr>
              <a:t>81</a:t>
            </a:r>
            <a:r>
              <a:rPr lang="en-US" altLang="zh-CN" sz="2000" dirty="0">
                <a:solidFill>
                  <a:srgbClr val="7030A0"/>
                </a:solidFill>
              </a:rPr>
              <a:t>, 024308 (2010)</a:t>
            </a:r>
            <a:endParaRPr lang="zh-CN" altLang="en-US" sz="2000" dirty="0">
              <a:solidFill>
                <a:srgbClr val="7030A0"/>
              </a:solidFill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4CFFAB5D-0BC6-D738-4F76-FC736CD669F3}"/>
              </a:ext>
            </a:extLst>
          </p:cNvPr>
          <p:cNvGrpSpPr>
            <a:grpSpLocks noChangeAspect="1"/>
          </p:cNvGrpSpPr>
          <p:nvPr/>
        </p:nvGrpSpPr>
        <p:grpSpPr>
          <a:xfrm>
            <a:off x="13249623" y="1945658"/>
            <a:ext cx="4450744" cy="3129617"/>
            <a:chOff x="8795466" y="855684"/>
            <a:chExt cx="3667570" cy="2578918"/>
          </a:xfrm>
        </p:grpSpPr>
        <p:pic>
          <p:nvPicPr>
            <p:cNvPr id="7" name="图片 6" descr="\documentclass{article}&#10;\usepackage{amsmath}&#10;\newcommand{\svec}[1]{\boldsymbol{#1}}&#10;\newcommand{\ivec}[1]{\vec{#1}}&#10;&#10;\newcommand{\sigs}{{\sigma\text{-S} }}&#10;\newcommand{\omev}{{\omega\text{-V} }}&#10;\newcommand{\rhov}{{\rho  \text{-V} }}&#10;\newcommand{\rhot}{{\rho  \text{-T} }}&#10;\newcommand{\rhvt}{{\rho  \text{-VT}}}&#10;\newcommand{\pipv}{{\pi   \text{-PV}}}&#10;\newcommand{\couv}{{ A    \text{-V} }}&#10;\newcommand{\ff}[1]{\frac{1}{#1}}&#10;&#10;\usepackage{pgf, tikz}&#10;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pagestyle{empty}&#10;\begin{document}&#10;\begin{tikzpicture}[x=1.0cm, y=1cm, line width = 2pt, block/.style ={rectangle, draw=darkgreen, darkgreen, thick, fill=blue!20, align=left, rounded corners, minimum height=1em}]\LARGE&#10;\coordinate (O) at (0,0);&#10;\coordinate (O2) at ($(O)+(0:12)$); %($(current page.south east)+(-5.5, 6)$);&#10;&#10;\draw[thick] (O2) +(0:-3)-- +(0:5) +(90:1.5) -- +(90:-4);&#10;\draw ($(O2) +(-5, 0.7)$) .. controls +(0:1.0) and +(110:0.8) .. ($(O2)+(0:-3)$)&#10;                         .. controls +(-70:1) and +(135:0.5) .. ($(O2)+(-1.8, -3.5)$)&#10;                         .. controls +(-45:0.5) and +( 0:-0.5) .. ($(O2)+(0, -3.8)$);&#10;\draw ($(O2) +(0:5)$)     .. controls +(0:-1.0) and +(70:0.8) .. ($(O2)+(3, -0.7)$)&#10;                         .. controls +(-110:1) and +(45:.5) .. ($(O2)+(1.8, -3.2)$)&#10;                         .. controls +(-135:0.5) and +( 0:0.5) .. ($(O2)+(0, -3.5)$);&#10;\draw[very thick] ($(O2)+(90:-1.2)$)-- +(0:-2.6);&#10;\draw[very thick, dashed] ($(O2)+(90:-1.5)$) -- +(0:-2.55);&#10;\draw ($(O2)+(90:-1.8)$) +(0:2.55) -- +(0:-2.45) ($(O2)+(90:-2.4)$) +(0:2.25) -- +(0:-2.3) ($(O2)+(90:-3.0)$) +(0:1.95) -- +(0:-2.05) ($(O2)+(90:-1.2)$)-- +(0:2.8) ($(O2)+(90:-0.7)$)-- +(0:3.0) ($(O2)+(90:-0.15)$)-- +(0:3.4);&#10;\draw[very thick, dashed] ($(O2)+(90:-0.1)$)-- +(0:3.6);&#10;\foreach \y in {-3.0, -2.4, -1.8, -1.2, -0.7, -0.15} \draw [blue, fill = blue] ($(O2)+(90:\y)$) +(0:0.7) circle (0.12) +(0:1.2) circle (0.12);&#10;\foreach \y in {-1.8, -2.4, -3.0} \draw [red, fill = red] ($(O2)+(90:\y)$) +(0:-0.7) circle (0.12)+(0:-1.2) circle (0.12);&#10;\draw[-stealth, red] ($(O2)+(90:-1.3)$) ++(0:-2.0) -- +(-55:0.5);&#10;\draw[-stealth, red] ($(O2)+(90:-1.7)$) ++(0:-0.3) -- +(125:0.5);&#10;\draw[-stealth, blue] ($(O2)+(90:0.4)$) ++(0: 2.0) -- +(-125:0.5);&#10;\draw[-stealth, blue] ($(O2)+(90:0.05)$) ++(0: 0.3) -- +(55:0.5);&#10;&#10;\draw[thin, pattern=north east lines] (O2) ++(0:-3) rectangle +(6.5, 1.0);&#10;&#10;&#10;\draw [red, very thick, fill = white] ($(O2)+(90:-1.2)$) +(0:-1.0) circle (0.13) +(0:-1.6) circle (0.13);&#10;\draw [blue, very thick, fill = white] ($(O2)+(90:0.5)$) +(0: 1.0) circle (0.13) +(0: 1.6) circle (0.13);&#10;\draw (O2)+(-3, -2.2) node {$p$} +(+3, -2.2) node {$n$};&#10;&#10;\end{tikzpicture}&#10;  \end{document} " title="IguanaTex Bitmap Display">
              <a:extLst>
                <a:ext uri="{FF2B5EF4-FFF2-40B4-BE49-F238E27FC236}">
                  <a16:creationId xmlns:a16="http://schemas.microsoft.com/office/drawing/2014/main" id="{7FC9801B-BBC8-73B2-69AC-0C3174EC0E42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25" r="7295"/>
            <a:stretch/>
          </p:blipFill>
          <p:spPr>
            <a:xfrm>
              <a:off x="8795466" y="958709"/>
              <a:ext cx="3667570" cy="2475893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0879EC26-9EB3-E11E-5B80-2D5E47DAAEDF}"/>
                </a:ext>
              </a:extLst>
            </p:cNvPr>
            <p:cNvSpPr txBox="1"/>
            <p:nvPr/>
          </p:nvSpPr>
          <p:spPr>
            <a:xfrm>
              <a:off x="9174522" y="855684"/>
              <a:ext cx="1393847" cy="3804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rgbClr val="C00000"/>
                  </a:solidFill>
                </a:rPr>
                <a:t>Continuum</a:t>
              </a:r>
              <a:endParaRPr lang="zh-CN" altLang="en-US" sz="2400" b="1" dirty="0">
                <a:solidFill>
                  <a:srgbClr val="C00000"/>
                </a:solidFill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84113456-5280-0C4C-0D0D-659150EB4510}"/>
                </a:ext>
              </a:extLst>
            </p:cNvPr>
            <p:cNvSpPr txBox="1"/>
            <p:nvPr/>
          </p:nvSpPr>
          <p:spPr>
            <a:xfrm>
              <a:off x="10810471" y="855685"/>
              <a:ext cx="953977" cy="3804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rgbClr val="C00000"/>
                  </a:solidFill>
                </a:rPr>
                <a:t>Pairing</a:t>
              </a:r>
              <a:endParaRPr lang="zh-CN" altLang="en-US" sz="24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D793EA2F-EB0E-417A-F5F6-607615D31022}"/>
              </a:ext>
            </a:extLst>
          </p:cNvPr>
          <p:cNvSpPr txBox="1">
            <a:spLocks/>
          </p:cNvSpPr>
          <p:nvPr/>
        </p:nvSpPr>
        <p:spPr>
          <a:xfrm>
            <a:off x="508153" y="4863851"/>
            <a:ext cx="13056056" cy="141192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673895" indent="-673895" algn="l" defTabSz="1371600" rtl="0" eaLnBrk="1" latinLnBrk="0" hangingPunct="1">
              <a:lnSpc>
                <a:spcPct val="120000"/>
              </a:lnSpc>
              <a:spcBef>
                <a:spcPts val="1500"/>
              </a:spcBef>
              <a:buClr>
                <a:srgbClr val="7030A0"/>
              </a:buClr>
              <a:buFont typeface="Wingdings" panose="05000000000000000000" pitchFamily="2" charset="2"/>
              <a:buChar char="p"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1212057" indent="-526257" algn="l" defTabSz="1371600" rtl="0" eaLnBrk="1" latinLnBrk="0" hangingPunct="1">
              <a:lnSpc>
                <a:spcPct val="120000"/>
              </a:lnSpc>
              <a:spcBef>
                <a:spcPts val="900"/>
              </a:spcBef>
              <a:buClr>
                <a:srgbClr val="00B0F0"/>
              </a:buClr>
              <a:buFont typeface="Wingdings" panose="05000000000000000000" pitchFamily="2" charset="2"/>
              <a:buChar char="Ø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Axially deformed RHF (D-RHF) model</a:t>
            </a:r>
          </a:p>
          <a:p>
            <a:pPr lvl="1"/>
            <a:r>
              <a:rPr lang="en-US" altLang="zh-CN" b="1" dirty="0">
                <a:solidFill>
                  <a:srgbClr val="C00000"/>
                </a:solidFill>
              </a:rPr>
              <a:t>Tensor force effects in deformed nuclei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77DA777-DC6A-E5A5-388A-172192BE5963}"/>
              </a:ext>
            </a:extLst>
          </p:cNvPr>
          <p:cNvSpPr txBox="1"/>
          <p:nvPr/>
        </p:nvSpPr>
        <p:spPr>
          <a:xfrm>
            <a:off x="8276825" y="5052211"/>
            <a:ext cx="5863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000" dirty="0">
                <a:solidFill>
                  <a:srgbClr val="7030A0"/>
                </a:solidFill>
              </a:rPr>
              <a:t>Geng, Xiang, Sun, WHL, PRC </a:t>
            </a:r>
            <a:r>
              <a:rPr lang="en-US" altLang="zh-CN" sz="2000" b="1" dirty="0">
                <a:solidFill>
                  <a:srgbClr val="7030A0"/>
                </a:solidFill>
              </a:rPr>
              <a:t>101</a:t>
            </a:r>
            <a:r>
              <a:rPr lang="en-US" altLang="zh-CN" sz="2000" dirty="0">
                <a:solidFill>
                  <a:srgbClr val="7030A0"/>
                </a:solidFill>
              </a:rPr>
              <a:t>, 064302 (2020)</a:t>
            </a:r>
            <a:endParaRPr lang="zh-CN" altLang="en-US" sz="2000" dirty="0">
              <a:solidFill>
                <a:srgbClr val="7030A0"/>
              </a:solidFill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F2EEFEA4-3BCA-4CC4-7418-9EA9D31170AE}"/>
              </a:ext>
            </a:extLst>
          </p:cNvPr>
          <p:cNvGrpSpPr/>
          <p:nvPr/>
        </p:nvGrpSpPr>
        <p:grpSpPr>
          <a:xfrm>
            <a:off x="504000" y="6464136"/>
            <a:ext cx="13205623" cy="2118272"/>
            <a:chOff x="334247" y="3129789"/>
            <a:chExt cx="8287210" cy="21182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文本框 12">
                  <a:extLst>
                    <a:ext uri="{FF2B5EF4-FFF2-40B4-BE49-F238E27FC236}">
                      <a16:creationId xmlns:a16="http://schemas.microsoft.com/office/drawing/2014/main" id="{37CB5A35-161D-24DF-35F1-CF686F2FA39E}"/>
                    </a:ext>
                  </a:extLst>
                </p:cNvPr>
                <p:cNvSpPr txBox="1"/>
                <p:nvPr/>
              </p:nvSpPr>
              <p:spPr>
                <a:xfrm>
                  <a:off x="334247" y="3129789"/>
                  <a:ext cx="7997309" cy="2118272"/>
                </a:xfrm>
                <a:prstGeom prst="rect">
                  <a:avLst/>
                </a:prstGeom>
              </p:spPr>
              <p:txBody>
                <a:bodyPr vert="horz" wrap="square" lIns="91440" tIns="45720" rIns="91440" bIns="45720" rtlCol="0">
                  <a:spAutoFit/>
                </a:bodyPr>
                <a:lstStyle>
                  <a:defPPr>
                    <a:defRPr lang="en-US"/>
                  </a:defPPr>
                  <a:lvl1pPr marL="673895" indent="-673895" defTabSz="1371600">
                    <a:lnSpc>
                      <a:spcPct val="120000"/>
                    </a:lnSpc>
                    <a:spcBef>
                      <a:spcPts val="1500"/>
                    </a:spcBef>
                    <a:buClr>
                      <a:srgbClr val="7030A0"/>
                    </a:buClr>
                    <a:buFont typeface="Wingdings" panose="05000000000000000000" pitchFamily="2" charset="2"/>
                    <a:buChar char="p"/>
                    <a:defRPr sz="3600" baseline="0">
                      <a:cs typeface="Calibri" panose="020F0502020204030204" pitchFamily="34" charset="0"/>
                    </a:defRPr>
                  </a:lvl1pPr>
                  <a:lvl2pPr marL="1212057" indent="-526257" defTabSz="1371600">
                    <a:lnSpc>
                      <a:spcPct val="120000"/>
                    </a:lnSpc>
                    <a:spcBef>
                      <a:spcPts val="900"/>
                    </a:spcBef>
                    <a:buClr>
                      <a:srgbClr val="00B0F0"/>
                    </a:buClr>
                    <a:buFont typeface="Wingdings" panose="05000000000000000000" pitchFamily="2" charset="2"/>
                    <a:buChar char="Ø"/>
                    <a:defRPr sz="3200" baseline="0">
                      <a:cs typeface="Calibri" panose="020F0502020204030204" pitchFamily="34" charset="0"/>
                    </a:defRPr>
                  </a:lvl2pPr>
                  <a:lvl3pPr marL="1714500" indent="-342900" defTabSz="1371600">
                    <a:lnSpc>
                      <a:spcPct val="90000"/>
                    </a:lnSpc>
                    <a:spcBef>
                      <a:spcPts val="750"/>
                    </a:spcBef>
                    <a:buFont typeface="Arial" panose="020B0604020202020204" pitchFamily="34" charset="0"/>
                    <a:buChar char="•"/>
                    <a:defRPr sz="3000">
                      <a:latin typeface="Calibri" panose="020F0502020204030204" pitchFamily="34" charset="0"/>
                      <a:ea typeface="黑体" panose="02010609060101010101" pitchFamily="49" charset="-122"/>
                      <a:cs typeface="Calibri" panose="020F0502020204030204" pitchFamily="34" charset="0"/>
                    </a:defRPr>
                  </a:lvl3pPr>
                  <a:lvl4pPr marL="2400300" indent="-342900" defTabSz="1371600">
                    <a:lnSpc>
                      <a:spcPct val="90000"/>
                    </a:lnSpc>
                    <a:spcBef>
                      <a:spcPts val="750"/>
                    </a:spcBef>
                    <a:buFont typeface="Arial" panose="020B0604020202020204" pitchFamily="34" charset="0"/>
                    <a:buChar char="•"/>
                    <a:defRPr sz="2700">
                      <a:latin typeface="Calibri" panose="020F0502020204030204" pitchFamily="34" charset="0"/>
                      <a:ea typeface="黑体" panose="02010609060101010101" pitchFamily="49" charset="-122"/>
                      <a:cs typeface="Calibri" panose="020F0502020204030204" pitchFamily="34" charset="0"/>
                    </a:defRPr>
                  </a:lvl4pPr>
                  <a:lvl5pPr marL="3086100" indent="-342900" defTabSz="1371600">
                    <a:lnSpc>
                      <a:spcPct val="90000"/>
                    </a:lnSpc>
                    <a:spcBef>
                      <a:spcPts val="750"/>
                    </a:spcBef>
                    <a:buFont typeface="Arial" panose="020B0604020202020204" pitchFamily="34" charset="0"/>
                    <a:buChar char="•"/>
                    <a:defRPr sz="2700">
                      <a:latin typeface="Calibri" panose="020F0502020204030204" pitchFamily="34" charset="0"/>
                      <a:ea typeface="黑体" panose="02010609060101010101" pitchFamily="49" charset="-122"/>
                      <a:cs typeface="Calibri" panose="020F0502020204030204" pitchFamily="34" charset="0"/>
                    </a:defRPr>
                  </a:lvl5pPr>
                  <a:lvl6pPr marL="3771900" indent="-342900" defTabSz="1371600">
                    <a:lnSpc>
                      <a:spcPct val="90000"/>
                    </a:lnSpc>
                    <a:spcBef>
                      <a:spcPts val="750"/>
                    </a:spcBef>
                    <a:buFont typeface="Arial" panose="020B0604020202020204" pitchFamily="34" charset="0"/>
                    <a:buChar char="•"/>
                    <a:defRPr sz="2700"/>
                  </a:lvl6pPr>
                  <a:lvl7pPr marL="4457700" indent="-342900" defTabSz="1371600">
                    <a:lnSpc>
                      <a:spcPct val="90000"/>
                    </a:lnSpc>
                    <a:spcBef>
                      <a:spcPts val="750"/>
                    </a:spcBef>
                    <a:buFont typeface="Arial" panose="020B0604020202020204" pitchFamily="34" charset="0"/>
                    <a:buChar char="•"/>
                    <a:defRPr sz="2700"/>
                  </a:lvl7pPr>
                  <a:lvl8pPr marL="5143500" indent="-342900" defTabSz="1371600">
                    <a:lnSpc>
                      <a:spcPct val="90000"/>
                    </a:lnSpc>
                    <a:spcBef>
                      <a:spcPts val="750"/>
                    </a:spcBef>
                    <a:buFont typeface="Arial" panose="020B0604020202020204" pitchFamily="34" charset="0"/>
                    <a:buChar char="•"/>
                    <a:defRPr sz="2700"/>
                  </a:lvl8pPr>
                  <a:lvl9pPr marL="5829300" indent="-342900" defTabSz="1371600">
                    <a:lnSpc>
                      <a:spcPct val="90000"/>
                    </a:lnSpc>
                    <a:spcBef>
                      <a:spcPts val="750"/>
                    </a:spcBef>
                    <a:buFont typeface="Arial" panose="020B0604020202020204" pitchFamily="34" charset="0"/>
                    <a:buChar char="•"/>
                    <a:defRPr sz="2700"/>
                  </a:lvl9pPr>
                </a:lstStyle>
                <a:p>
                  <a:r>
                    <a:rPr lang="en-US" altLang="zh-CN" dirty="0"/>
                    <a:t>Axially Deformed RHFB (</a:t>
                  </a:r>
                  <a:r>
                    <a:rPr lang="en-US" altLang="zh-CN" dirty="0">
                      <a:sym typeface="Wingdings" panose="05000000000000000000" pitchFamily="2" charset="2"/>
                    </a:rPr>
                    <a:t>D-RHFB) model</a:t>
                  </a:r>
                </a:p>
                <a:p>
                  <a:pPr lvl="1"/>
                  <a:r>
                    <a:rPr lang="en-US" altLang="zh-CN" b="1" dirty="0">
                      <a:solidFill>
                        <a:srgbClr val="C00000"/>
                      </a:solidFill>
                      <a:sym typeface="Wingdings" panose="05000000000000000000" pitchFamily="2" charset="2"/>
                    </a:rPr>
                    <a:t>Deformation &amp; Fock terms</a:t>
                  </a:r>
                  <a:r>
                    <a:rPr lang="en-US" altLang="zh-CN" dirty="0">
                      <a:sym typeface="Wingdings" panose="05000000000000000000" pitchFamily="2" charset="2"/>
                    </a:rPr>
                    <a:t>: </a:t>
                  </a:r>
                  <a14:m>
                    <m:oMath xmlns:m="http://schemas.openxmlformats.org/officeDocument/2006/math">
                      <m:r>
                        <a:rPr lang="en-US" altLang="zh-CN" i="1" dirty="0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𝜋</m:t>
                      </m:r>
                    </m:oMath>
                  </a14:m>
                  <a:r>
                    <a:rPr lang="en-US" altLang="zh-CN" dirty="0">
                      <a:sym typeface="Wingdings" panose="05000000000000000000" pitchFamily="2" charset="2"/>
                    </a:rPr>
                    <a:t>-PV &amp; </a:t>
                  </a:r>
                  <a14:m>
                    <m:oMath xmlns:m="http://schemas.openxmlformats.org/officeDocument/2006/math">
                      <m:r>
                        <a:rPr lang="en-US" altLang="zh-CN" i="1" dirty="0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𝜌</m:t>
                      </m:r>
                    </m:oMath>
                  </a14:m>
                  <a:r>
                    <a:rPr lang="en-US" altLang="zh-CN" dirty="0">
                      <a:sym typeface="Wingdings" panose="05000000000000000000" pitchFamily="2" charset="2"/>
                    </a:rPr>
                    <a:t>-T couplings</a:t>
                  </a:r>
                </a:p>
                <a:p>
                  <a:pPr lvl="1"/>
                  <a:r>
                    <a:rPr lang="en-US" altLang="zh-CN" b="1" dirty="0">
                      <a:solidFill>
                        <a:srgbClr val="C00000"/>
                      </a:solidFill>
                      <a:sym typeface="Wingdings" panose="05000000000000000000" pitchFamily="2" charset="2"/>
                    </a:rPr>
                    <a:t>Picture of deformed halo</a:t>
                  </a:r>
                  <a:r>
                    <a:rPr lang="en-US" altLang="zh-CN" dirty="0">
                      <a:sym typeface="Wingdings" panose="05000000000000000000" pitchFamily="2" charset="2"/>
                    </a:rPr>
                    <a:t>: </a:t>
                  </a:r>
                  <a:r>
                    <a:rPr lang="en-US" altLang="zh-CN" baseline="30000" dirty="0">
                      <a:sym typeface="Wingdings" panose="05000000000000000000" pitchFamily="2" charset="2"/>
                    </a:rPr>
                    <a:t>11</a:t>
                  </a:r>
                  <a:r>
                    <a:rPr lang="en-US" altLang="zh-CN" dirty="0">
                      <a:sym typeface="Wingdings" panose="05000000000000000000" pitchFamily="2" charset="2"/>
                    </a:rPr>
                    <a:t>Be and C isotopes</a:t>
                  </a:r>
                  <a:endParaRPr lang="zh-CN" altLang="en-US" dirty="0"/>
                </a:p>
              </p:txBody>
            </p:sp>
          </mc:Choice>
          <mc:Fallback xmlns="">
            <p:sp>
              <p:nvSpPr>
                <p:cNvPr id="13" name="文本框 12">
                  <a:extLst>
                    <a:ext uri="{FF2B5EF4-FFF2-40B4-BE49-F238E27FC236}">
                      <a16:creationId xmlns:a16="http://schemas.microsoft.com/office/drawing/2014/main" id="{37CB5A35-161D-24DF-35F1-CF686F2FA3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247" y="3129789"/>
                  <a:ext cx="7997309" cy="2118272"/>
                </a:xfrm>
                <a:prstGeom prst="rect">
                  <a:avLst/>
                </a:prstGeom>
                <a:blipFill>
                  <a:blip r:embed="rId6"/>
                  <a:stretch>
                    <a:fillRect l="-1292" t="-2011" b="-833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9B301100-B5B6-2633-F93B-592EC33285DB}"/>
                </a:ext>
              </a:extLst>
            </p:cNvPr>
            <p:cNvSpPr txBox="1"/>
            <p:nvPr/>
          </p:nvSpPr>
          <p:spPr>
            <a:xfrm>
              <a:off x="5934226" y="3313784"/>
              <a:ext cx="2687231" cy="429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altLang="zh-CN" sz="2000" dirty="0">
                  <a:solidFill>
                    <a:srgbClr val="7030A0"/>
                  </a:solidFill>
                </a:rPr>
                <a:t>Geng, WHL, PRC </a:t>
              </a:r>
              <a:r>
                <a:rPr lang="en-US" altLang="zh-CN" sz="2000" b="1" dirty="0">
                  <a:solidFill>
                    <a:srgbClr val="7030A0"/>
                  </a:solidFill>
                </a:rPr>
                <a:t>105</a:t>
              </a:r>
              <a:r>
                <a:rPr lang="en-US" altLang="zh-CN" sz="2000" dirty="0">
                  <a:solidFill>
                    <a:srgbClr val="7030A0"/>
                  </a:solidFill>
                </a:rPr>
                <a:t>, 034329 (2022)</a:t>
              </a:r>
              <a:endParaRPr lang="zh-CN" altLang="en-US" sz="2000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FB27FA8D-6642-4E43-8775-5DD961F98E36}"/>
              </a:ext>
            </a:extLst>
          </p:cNvPr>
          <p:cNvGrpSpPr/>
          <p:nvPr/>
        </p:nvGrpSpPr>
        <p:grpSpPr>
          <a:xfrm>
            <a:off x="1648656" y="2680141"/>
            <a:ext cx="8234982" cy="1800000"/>
            <a:chOff x="639010" y="2271659"/>
            <a:chExt cx="8234982" cy="1800000"/>
          </a:xfrm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6DC6138A-9954-0094-006F-D6A56D1D40D4}"/>
                </a:ext>
              </a:extLst>
            </p:cNvPr>
            <p:cNvGrpSpPr/>
            <p:nvPr/>
          </p:nvGrpSpPr>
          <p:grpSpPr>
            <a:xfrm>
              <a:off x="639010" y="2271659"/>
              <a:ext cx="4000394" cy="1800000"/>
              <a:chOff x="5562965" y="951748"/>
              <a:chExt cx="4000394" cy="1800000"/>
            </a:xfrm>
          </p:grpSpPr>
          <p:pic>
            <p:nvPicPr>
              <p:cNvPr id="20" name="图片 19" descr="\documentclass[12pt]{article}&#10;\usepackage{amsmath}&#10;\newcommand{\svec}[1]{\boldsymbol{#1}}&#10;\newcommand{\ivec}[1]{\vec{#1}}&#10;&#10;\setlength{\paperwidth}{30cm}&#10;%\usepackage{CJK}&#10;%\usepackage{fontspec}&#10;%\setmainfont{Calibri}&#10;\usepackage{pgf, tikz}&#10;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usepackage{xcolor}&#10;\usepackage{colortbl}&#10;\definecolor{darkred}{rgb}{0.545,0,0}  %暗红色&#10;\definecolor{blueviolet}{rgb}{0.541, 0.169, 0.886}  %紫罗兰色&#10;\definecolor{crimson}{rgb}{0.863, 0.078, 0.235}  %暗深红色&#10;\definecolor{darkblue}{rgb}{0, 0, 0.545}  %暗蓝色 0.545&#10;\definecolor{darkgreen}{rgb}{0, 0.392, 0}  %暗绿色&#10;\definecolor{silver}{rgb}{0.753, 0.753, 0.753}  %银色&#10;\definecolor{saddlebrown}{rgb}{0.545,0.271,0.075} %重褐色&#10;\definecolor{indigo}{rgb}{0.294,0.000,0.510}   %靛青色&#10;\definecolor{sienna}{rgb}{0.627, 0.322, 0.176} %赭色&#10;\definecolor{firebrick}{rgb}{0.698,0.133,0.133}%火砖色&#10;\definecolor{fuchsia}{rgb}{1.0, 0, 1.0} %紫红色&#10;\definecolor{darkmagenta}{rgb}{0.545, 0, 0.545}% 暗洋红&#10;\definecolor{Gold2}{rgb}{0.930, 0.785, 0}% 暗洋红(238, 201, 0&#10;\newcommand{\red}[1]{\textcolor{red}{#1}}&#10;\newcommand{\green}[1]{\textcolor{green}{#1}}&#10;\newcommand{\blue}[1]{\textcolor{blue}{#1}}&#10;&#10;\pagestyle{empty}&#10;\begin{document}&#10;&#10;\hspace{-10em}\begin{tikzpicture}[x=1cm, y=1cm, line width = 2pt]\Large %, remember picture, overlay]&#10;    %\coordinate (O) at ($(current page.north) + (-7, -7.8)$);&#10;&#10;    \coordinate(O) at (0,0);&#10;    \draw[dashed] (O) -- +(0:2.4);&#10;    \draw[-stealth', red] (O) -- +(-130:2) -- +(-130:0.8);&#10;    \draw[-stealth', red] (O) -- +(130:2)  (O) -- +(130:1.2);&#10;    \draw[-stealth', blue] (O) ++(2.4,0) --+(50:2) (O) ++(2.4,0) -- +(50:1.2);&#10;    \draw[-stealth', blue] (O) ++(2.4,0) -- +(-50:2) -- +(-50:0.8);&#10;&#10;    \draw (O) +(1.2, 0.5) node {$\sigma$, $\omega^\mu$}(O) +(1.2, -0.5) node {$\vec\rho^\mu$};&#10;    %\coordinate[label = 90: {\textsf{Hartree terms}}] (H) at ($(O)+(1.5, -2.75)$);&#10;&#10;    \end{tikzpicture}&#10;&#10;&#10;\end{document} " title="IguanaTex Bitmap Display">
                <a:extLst>
                  <a:ext uri="{FF2B5EF4-FFF2-40B4-BE49-F238E27FC236}">
                    <a16:creationId xmlns:a16="http://schemas.microsoft.com/office/drawing/2014/main" id="{8C753E7B-B68A-F004-C8E8-DBDF183D16FC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54441" y="951748"/>
                <a:ext cx="2908918" cy="1800000"/>
              </a:xfrm>
              <a:prstGeom prst="rect">
                <a:avLst/>
              </a:prstGeom>
            </p:spPr>
          </p:pic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5DB9CF56-6C96-9771-BFAE-65B506E1BD63}"/>
                  </a:ext>
                </a:extLst>
              </p:cNvPr>
              <p:cNvSpPr txBox="1"/>
              <p:nvPr/>
            </p:nvSpPr>
            <p:spPr>
              <a:xfrm>
                <a:off x="5562965" y="1479478"/>
                <a:ext cx="141577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3200" dirty="0"/>
                  <a:t>Hartree</a:t>
                </a:r>
                <a:endParaRPr lang="zh-CN" altLang="en-US" sz="3200" dirty="0"/>
              </a:p>
            </p:txBody>
          </p:sp>
        </p:grp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A0C0F4D2-90C1-F386-F44E-4FF6C532C48E}"/>
                </a:ext>
              </a:extLst>
            </p:cNvPr>
            <p:cNvGrpSpPr/>
            <p:nvPr/>
          </p:nvGrpSpPr>
          <p:grpSpPr>
            <a:xfrm>
              <a:off x="5270269" y="2271659"/>
              <a:ext cx="3603723" cy="1800000"/>
              <a:chOff x="8976383" y="951748"/>
              <a:chExt cx="3603723" cy="1800000"/>
            </a:xfrm>
          </p:grpSpPr>
          <p:pic>
            <p:nvPicPr>
              <p:cNvPr id="18" name="图片 17" descr="\documentclass[12pt]{article}&#10;\usepackage{amsmath}&#10;\newcommand{\svec}[1]{\boldsymbol{#1}}&#10;\newcommand{\ivec}[1]{\vec{#1}}&#10;&#10;\setlength{\paperwidth}{30cm}&#10;%\usepackage{CJK}&#10;%\usepackage{fontspec}&#10;%\setmainfont{Calibri}&#10;\usepackage{pgf, tikz}&#10;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usepackage{xcolor}&#10;\usepackage{colortbl}&#10;\definecolor{darkred}{rgb}{0.545,0,0}  %暗红色&#10;\definecolor{blueviolet}{rgb}{0.541, 0.169, 0.886}  %紫罗兰色&#10;\definecolor{crimson}{rgb}{0.863, 0.078, 0.235}  %暗深红色&#10;\definecolor{darkblue}{rgb}{0, 0, 0.545}  %暗蓝色 0.545&#10;\definecolor{darkgreen}{rgb}{0, 0.392, 0}  %暗绿色&#10;\definecolor{silver}{rgb}{0.753, 0.753, 0.753}  %银色&#10;\definecolor{saddlebrown}{rgb}{0.545,0.271,0.075} %重褐色&#10;\definecolor{indigo}{rgb}{0.294,0.000,0.510}   %靛青色&#10;\definecolor{sienna}{rgb}{0.627, 0.322, 0.176} %赭色&#10;\definecolor{firebrick}{rgb}{0.698,0.133,0.133}%火砖色&#10;\definecolor{fuchsia}{rgb}{1.0, 0, 1.0} %紫红色&#10;\definecolor{darkmagenta}{rgb}{0.545, 0, 0.545}% 暗洋红&#10;\definecolor{Gold2}{rgb}{0.930, 0.785, 0}% 暗洋红(238, 201, 0&#10;\newcommand{\red}[1]{\textcolor{red}{#1}}&#10;\newcommand{\green}[1]{\textcolor{green}{#1}}&#10;\newcommand{\blue}[1]{\textcolor{blue}{#1}}&#10;&#10;\pagestyle{empty}&#10;\begin{document}&#10;&#10;\hspace{-10em}\begin{tikzpicture}[x=1cm, y=1cm, line width = 2pt]\Large %, remember picture, overlay]&#10;&#10;    \coordinate (O1) at (0,0);&#10;    %\draw[fill = pink, dotted, pink] (O1) ++(-0.5, -2.55) rectangle +(4, 4.2);&#10;    \draw[dashed] (O1) -- +(0:2.4);&#10;    %\draw[decorate, decoration={coil,aspect=0.8,segment length=3.0mm,amplitude=1.5mm}] (O1) -- +( 0:3.0);&#10;    \draw[-stealth', red] (O1) --+(-130:2) -- +(-130:0.8);&#10;    \draw[-stealth', blue] (O1) --+(130:2) (O1) -- +(130:1.2);&#10;    \draw[-stealth', red] (O1)  ++(2.4,0) --+(50:2) (O1) ++(2.4,0) -- +(50:1.2);&#10;    \draw[-stealth', blue] (O1) ++(2.4,0) --+(-50:2) -- +(-50:0.8);&#10;&#10;    \draw (O1) +(1.2, 0.5) node {$\sigma$, $\omega^\mu$} (O1) +(1.2, -0.5) node {$\vec\rho^\mu$, $\vec\pi$};&#10;    %\draw (O1) +(1.5, 0.5) node {photon};&#10;    %\coordinate[label = 90: {\textsf{Fock terms}}] (F) at ($(O1)+(1.5, -2.75)$);&#10;&#10;    \end{tikzpicture}&#10;&#10;&#10;\end{document} " title="IguanaTex Bitmap Display">
                <a:extLst>
                  <a:ext uri="{FF2B5EF4-FFF2-40B4-BE49-F238E27FC236}">
                    <a16:creationId xmlns:a16="http://schemas.microsoft.com/office/drawing/2014/main" id="{F9992AF8-EFF3-0AFE-C98C-59EBB5490EAD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71190" y="951748"/>
                <a:ext cx="2908916" cy="1800000"/>
              </a:xfrm>
              <a:prstGeom prst="rect">
                <a:avLst/>
              </a:prstGeom>
            </p:spPr>
          </p:pic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8EA10AEF-7F83-FDAE-DFBE-FA7EE738751A}"/>
                  </a:ext>
                </a:extLst>
              </p:cNvPr>
              <p:cNvSpPr txBox="1"/>
              <p:nvPr/>
            </p:nvSpPr>
            <p:spPr>
              <a:xfrm>
                <a:off x="8976383" y="1576761"/>
                <a:ext cx="100540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3200" dirty="0"/>
                  <a:t>Fock</a:t>
                </a:r>
                <a:endParaRPr lang="zh-CN" altLang="en-US" sz="3200" dirty="0"/>
              </a:p>
            </p:txBody>
          </p:sp>
        </p:grpSp>
      </p:grpSp>
      <p:sp>
        <p:nvSpPr>
          <p:cNvPr id="26" name="文本框 25">
            <a:extLst>
              <a:ext uri="{FF2B5EF4-FFF2-40B4-BE49-F238E27FC236}">
                <a16:creationId xmlns:a16="http://schemas.microsoft.com/office/drawing/2014/main" id="{9CC21FA9-E734-072E-FFDC-B5D6512316D7}"/>
              </a:ext>
            </a:extLst>
          </p:cNvPr>
          <p:cNvSpPr txBox="1"/>
          <p:nvPr/>
        </p:nvSpPr>
        <p:spPr>
          <a:xfrm>
            <a:off x="1656891" y="8582408"/>
            <a:ext cx="118609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3200" dirty="0"/>
              <a:t>Shape decoupling between halo and Core commonly exist? E.g., </a:t>
            </a:r>
            <a:r>
              <a:rPr lang="en-US" altLang="zh-CN" sz="3200" baseline="30000" dirty="0"/>
              <a:t>44</a:t>
            </a:r>
            <a:r>
              <a:rPr lang="en-US" altLang="zh-CN" sz="3200" dirty="0"/>
              <a:t>Mg</a:t>
            </a:r>
            <a:endParaRPr lang="zh-CN" altLang="en-US" sz="3200" dirty="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5F27CC70-26C7-DC5C-9869-05DC43AF8625}"/>
              </a:ext>
            </a:extLst>
          </p:cNvPr>
          <p:cNvSpPr txBox="1"/>
          <p:nvPr/>
        </p:nvSpPr>
        <p:spPr>
          <a:xfrm>
            <a:off x="3841898" y="9195357"/>
            <a:ext cx="7658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000" dirty="0">
                <a:solidFill>
                  <a:srgbClr val="7030A0"/>
                </a:solidFill>
              </a:rPr>
              <a:t>Zhou, Meng, Ring, Zhao PRC </a:t>
            </a:r>
            <a:r>
              <a:rPr lang="en-US" altLang="zh-CN" sz="2000" b="1" dirty="0">
                <a:solidFill>
                  <a:srgbClr val="7030A0"/>
                </a:solidFill>
              </a:rPr>
              <a:t>82</a:t>
            </a:r>
            <a:r>
              <a:rPr lang="en-US" altLang="zh-CN" sz="2000" dirty="0">
                <a:solidFill>
                  <a:srgbClr val="7030A0"/>
                </a:solidFill>
              </a:rPr>
              <a:t>, 011301 (R) (2011)</a:t>
            </a: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12D56FA7-21CA-07ED-5239-08D2FE9B0EE3}"/>
              </a:ext>
            </a:extLst>
          </p:cNvPr>
          <p:cNvGrpSpPr/>
          <p:nvPr/>
        </p:nvGrpSpPr>
        <p:grpSpPr>
          <a:xfrm>
            <a:off x="13604644" y="5502012"/>
            <a:ext cx="3740703" cy="3690527"/>
            <a:chOff x="13604644" y="5502012"/>
            <a:chExt cx="3740703" cy="3690527"/>
          </a:xfrm>
        </p:grpSpPr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783FD8C3-4473-92EB-D9C8-499395833C8C}"/>
                </a:ext>
              </a:extLst>
            </p:cNvPr>
            <p:cNvGrpSpPr/>
            <p:nvPr/>
          </p:nvGrpSpPr>
          <p:grpSpPr>
            <a:xfrm>
              <a:off x="13604644" y="5502012"/>
              <a:ext cx="3740703" cy="1440000"/>
              <a:chOff x="8012385" y="3627104"/>
              <a:chExt cx="3740703" cy="1440000"/>
            </a:xfrm>
          </p:grpSpPr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id="{F9BDD5A4-E6AA-18B7-2110-DBD1F61AD6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684" t="3370" r="54243" b="68785"/>
              <a:stretch/>
            </p:blipFill>
            <p:spPr>
              <a:xfrm>
                <a:off x="8012385" y="3627104"/>
                <a:ext cx="1451589" cy="1440000"/>
              </a:xfrm>
              <a:prstGeom prst="ellipse">
                <a:avLst/>
              </a:prstGeom>
            </p:spPr>
          </p:pic>
          <p:pic>
            <p:nvPicPr>
              <p:cNvPr id="24" name="图片 23">
                <a:extLst>
                  <a:ext uri="{FF2B5EF4-FFF2-40B4-BE49-F238E27FC236}">
                    <a16:creationId xmlns:a16="http://schemas.microsoft.com/office/drawing/2014/main" id="{32A9F3B8-D949-F0B3-8745-BCB2ED94A1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092" t="3103" r="31753" b="68697"/>
              <a:stretch/>
            </p:blipFill>
            <p:spPr>
              <a:xfrm>
                <a:off x="10515080" y="3627104"/>
                <a:ext cx="1238008" cy="1440000"/>
              </a:xfrm>
              <a:prstGeom prst="ellipse">
                <a:avLst/>
              </a:prstGeom>
            </p:spPr>
          </p:pic>
          <p:sp>
            <p:nvSpPr>
              <p:cNvPr id="25" name="十字形 24">
                <a:extLst>
                  <a:ext uri="{FF2B5EF4-FFF2-40B4-BE49-F238E27FC236}">
                    <a16:creationId xmlns:a16="http://schemas.microsoft.com/office/drawing/2014/main" id="{A002EEC5-734B-DD58-F5EB-05846A8971FC}"/>
                  </a:ext>
                </a:extLst>
              </p:cNvPr>
              <p:cNvSpPr/>
              <p:nvPr/>
            </p:nvSpPr>
            <p:spPr>
              <a:xfrm>
                <a:off x="9717378" y="4044206"/>
                <a:ext cx="541309" cy="569671"/>
              </a:xfrm>
              <a:prstGeom prst="plus">
                <a:avLst>
                  <a:gd name="adj" fmla="val 41971"/>
                </a:avLst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28" name="箭头: 虚尾 27">
              <a:extLst>
                <a:ext uri="{FF2B5EF4-FFF2-40B4-BE49-F238E27FC236}">
                  <a16:creationId xmlns:a16="http://schemas.microsoft.com/office/drawing/2014/main" id="{E82A10AC-4292-7A36-CD29-1242A2E8A8BB}"/>
                </a:ext>
              </a:extLst>
            </p:cNvPr>
            <p:cNvSpPr/>
            <p:nvPr/>
          </p:nvSpPr>
          <p:spPr>
            <a:xfrm rot="5400000">
              <a:off x="15114995" y="7112179"/>
              <a:ext cx="720000" cy="720000"/>
            </a:xfrm>
            <a:prstGeom prst="stripedRightArrow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BB2A55A3-039D-2822-1782-4B9727C40670}"/>
                </a:ext>
              </a:extLst>
            </p:cNvPr>
            <p:cNvSpPr txBox="1"/>
            <p:nvPr/>
          </p:nvSpPr>
          <p:spPr>
            <a:xfrm>
              <a:off x="13940427" y="8042395"/>
              <a:ext cx="3069136" cy="1150144"/>
            </a:xfrm>
            <a:prstGeom prst="roundRect">
              <a:avLst>
                <a:gd name="adj" fmla="val 12053"/>
              </a:avLst>
            </a:prstGeom>
            <a:noFill/>
            <a:ln w="28575">
              <a:solidFill>
                <a:srgbClr val="0000FF"/>
              </a:solidFill>
            </a:ln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rgbClr val="0000FF"/>
                  </a:solidFill>
                </a:rPr>
                <a:t>Structures of Unstable nuclei</a:t>
              </a:r>
              <a:endParaRPr lang="zh-CN" altLang="en-US" sz="32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31" name="文本框 30">
            <a:extLst>
              <a:ext uri="{FF2B5EF4-FFF2-40B4-BE49-F238E27FC236}">
                <a16:creationId xmlns:a16="http://schemas.microsoft.com/office/drawing/2014/main" id="{87D00A06-3EDB-61AE-240D-D2AED38208B4}"/>
              </a:ext>
            </a:extLst>
          </p:cNvPr>
          <p:cNvSpPr txBox="1"/>
          <p:nvPr/>
        </p:nvSpPr>
        <p:spPr>
          <a:xfrm>
            <a:off x="439480" y="329819"/>
            <a:ext cx="2544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rgbClr val="FFFF00"/>
                </a:solidFill>
              </a:rPr>
              <a:t>Motivations</a:t>
            </a:r>
            <a:endParaRPr lang="zh-CN" altLang="en-U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0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6" grpId="0"/>
      <p:bldP spid="2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53.661"/>
  <p:tag name="ORIGINALWIDTH" val="3348.467"/>
  <p:tag name="LATEXADDIN" val="\documentclass[12pt]{article}&#10;\usepackage{amsmath}&#10;\newcommand{\svec}[1]{\boldsymbol{#1}}&#10;\newcommand{\ivec}[1]{\vec{#1}}&#10;&#10;\setlength{\paperwidth}{30cm}&#10;%\usepackage{CJK}&#10;%\usepackage{fontspec}&#10;%\setmainfont{Calibri}&#10;\usepackage{pgf, tikz}&#10;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usepackage{xcolor}&#10;\usepackage{colortbl}&#10;\definecolor{darkred}{rgb}{0.545,0,0}  %暗红色&#10;\definecolor{blueviolet}{rgb}{0.541, 0.169, 0.886}  %紫罗兰色&#10;\definecolor{crimson}{rgb}{0.863, 0.078, 0.235}  %暗深红色&#10;\definecolor{darkblue}{rgb}{0, 0, 0.545}  %暗蓝色 0.545&#10;\definecolor{darkgreen}{rgb}{0, 0.392, 0}  %暗绿色&#10;\definecolor{silver}{rgb}{0.753, 0.753, 0.753}  %银色&#10;\definecolor{saddlebrown}{rgb}{0.545,0.271,0.075} %重褐色&#10;\definecolor{indigo}{rgb}{0.294,0.000,0.510}   %靛青色&#10;\definecolor{sienna}{rgb}{0.627, 0.322, 0.176} %赭色&#10;\definecolor{firebrick}{rgb}{0.698,0.133,0.133}%火砖色&#10;\definecolor{fuchsia}{rgb}{1.0, 0, 1.0} %紫红色&#10;\definecolor{darkmagenta}{rgb}{0.545, 0, 0.545}% 暗洋红&#10;\definecolor{Gold2}{rgb}{0.930, 0.785, 0}% 暗洋红(238, 201, 0&#10;\newcommand{\red}[1]{\textcolor{red}{#1}}&#10;\newcommand{\green}[1]{\textcolor{green}{#1}}&#10;\newcommand{\blue}[1]{\textcolor{blue}{#1}}&#10;&#10;\pagestyle{empty}&#10;\begin{document}&#10;&#10;\hspace{-10em}\begin{tikzpicture}[x=1cm, y=1cm, line width = 2pt]\Large %, remember picture, overlay]&#10;&#10;    \coordinate (O1) at (0,0);&#10;    %\draw[fill = pink, dotted, pink] (O1) ++(-0.5, -2.55) rectangle +(4, 4.2);&#10;    \draw[dashed] (O1) -- +(0:2.4);&#10;    %\draw[decorate, decoration={coil,aspect=0.8,segment length=3.0mm,amplitude=1.5mm}] (O1) -- +( 0:3.0);&#10;    \draw[-stealth', red] (O1) --+(-130:2) -- +(-130:0.8);&#10;    \draw[-stealth', blue] (O1) --+(130:2) (O1) -- +(130:1.2);&#10;    \draw[-stealth', red] (O1)  ++(2.4,0) --+(50:2) (O1) ++(2.4,0) -- +(50:1.2);&#10;    \draw[-stealth', blue] (O1) ++(2.4,0) --+(-50:2) -- +(-50:0.8);&#10;&#10;    \draw (O1) +(1.2, 0.5) node {$\sigma$, $\omega^\mu$} (O1) +(1.2, -0.5) node {$\vec\rho^\mu$, $\vec\pi$};&#10;    %\draw (O1) +(1.5, 0.5) node {photon};&#10;    %\coordinate[label = 90: {\textsf{Fock terms}}] (F) at ($(O1)+(1.5, -2.75)$);&#10;&#10;    \coordinate (O1p) at ($(O1)+(0:5)$);&#10;&#10;    \draw[-stealth', red] (O1p) -- +(-90:1.6) -- +(-90:0.7);&#10;    \draw[-stealth', red] (O1p) ++(0:3) -- +(90:1.6)  (O1p) ++(0:3) -- +(90:0.9);&#10;    \draw[dashed] (O1p) -- +(0:3.0);&#10;    \draw (O1p) +(1.5, 0.5) node {$\sigma$, $\omega^\mu$} (O1p) +(1.5, -0.5) node {$\vec\rho^\mu$, $\vec\pi$};&#10;    \draw[blue] (O1p) arc (180:0:1.5);&#10;    \draw[-stealth', blue] (O1p) arc (180:85:1.5);&#10;    %\coordinate[label = 90: {\textsf{Non-local MF}}] (NL) at ($(O1p)+(1.5, -2.75)$);&#10;    \end{tikzpicture}&#10;&#10;&#10;\end{document} "/>
  <p:tag name="IGUANATEXSIZE" val="18"/>
  <p:tag name="IGUANATEXCURSOR" val="2740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1.2683"/>
  <p:tag name="ORIGINALWIDTH" val="1426.699"/>
  <p:tag name="LATEXADDIN" val="\documentclass{article}&#10;\pagestyle{empty}&#10;\usepackage{amsmath, mathrsfs, CJK, cancel, amssymb, latexsym, graphicx, accents}&#10;\usepackage[svgnames,table]{xcolor}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definecolor{darkgreen}{rgb}{0, 0.392, 0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1pt, blue](0em, 0em) -- (#1, 0em); \draw ($(0em, 0em) +0.5*(#1,1.4em)$) node {#2} ($(0em, 0em) +0.5*(#1,-1.4em)$) node{ #3};}}~~}&#10;&#10;\newcommand{\CTO}[3]{&#10;\begin{tikzpicture}[scale=#1]&#10;\draw[fill = #3, draw = none, drop shadow = {shadow scale = 1.0, opacity = 0.25, shadow xshift = 0.1, shadow yshift=-0.1}] (0, 0) -- ++(0, 0.2) -- ++(#2, 0) -- ++(0, 0.3) -- ++(0.8,-0.5) -- ++(-0.8, -0.5) -- ++(0, 0.3) -- ++(-#2,0) -- ++(0, 0.2) -- cycle;&#10;\end{tikzpicture}}&#10;&#10;\begin{document}\color{red}&#10;&#10;\begin{CJK}{GBK}{hei}&#10;\begin{align*}&#10;(n', l'=l-1, j=l'\pm1/2)&#10;\end{align*}&#10;\end{CJK}&#10;&#10;\end{document}"/>
  <p:tag name="IGUANATEXSIZE" val="24"/>
  <p:tag name="IGUANATEXCURSOR" val="1760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2.0603"/>
  <p:tag name="ORIGINALWIDTH" val="43.50606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package{expl3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calligraphy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\color{blue}&#10;&#10;\begin{tikzpicture}[x=1cm,y=1cm,line width=1pt]&#10;\coordinate (O) at (0,0);&#10;\draw[pen colour={blue},decorate, decoration={calligraphic brace, amplitude=3pt}] (O) -- +(90:1.2);&#10;\end{tikzpicture}&#10;&#10;\end{CJK}&#10;&#10;\end{document} "/>
  <p:tag name="IGUANATEXSIZE" val="28"/>
  <p:tag name="IGUANATEXCURSOR" val="1669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901.6259"/>
  <p:tag name="LATEXADDIN" val="\documentclass{article}&#10;\pagestyle{empty}&#10;\usepackage{amsmath, mathrsfs, CJK, cancel, amssymb, latexsym, graphicx, accents}&#10;\usepackage[svgnames,table]{xcolor}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definecolor{darkgreen}{rgb}{0, 0.392, 0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1pt, blue](0em, 0em) -- (#1, 0em); \draw ($(0em, 0em) +0.5*(#1,1.4em)$) node {#2} ($(0em, 0em) +0.5*(#1,-1.4em)$) node{ #3};}}~~}&#10;&#10;\newcommand{\CTO}[3]{&#10;\begin{tikzpicture}[scale=#1]&#10;\draw[fill = #3, draw = none, drop shadow = {shadow scale = 1.0, opacity = 0.25, shadow xshift = 0.1, shadow yshift=-0.1}] (0, 0) -- ++(0, 0.2) -- ++(#2, 0) -- ++(0, 0.3) -- ++(0.8,-0.5) -- ++(-0.8, -0.5) -- ++(0, 0.3) -- ++(-#2,0) -- ++(0, 0.2) -- cycle;&#10;\end{tikzpicture}}&#10;&#10;\begin{document}\color{blue}&#10;&#10;\begin{CJK}{GBK}{hei}&#10;\begin{align*}&#10;(n, l, j=l-1/2)&#10;\end{align*}&#10;\end{CJK}&#10;&#10;\end{document}"/>
  <p:tag name="IGUANATEXSIZE" val="24"/>
  <p:tag name="IGUANATEXCURSOR" val="1815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1330.686"/>
  <p:tag name="LATEXADDIN" val="\documentclass{article}&#10;\pagestyle{empty}&#10;\usepackage{amsmath, mathrsfs, CJK, cancel, amssymb, latexsym, graphicx, accents}&#10;\usepackage[svgnames,table]{xcolor}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definecolor{darkgreen}{rgb}{0, 0.392, 0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1pt, blue](0em, 0em) -- (#1, 0em); \draw ($(0em, 0em) +0.5*(#1,1.4em)$) node {#2} ($(0em, 0em) +0.5*(#1,-1.4em)$) node{ #3};}}~~}&#10;&#10;\newcommand{\CTO}[3]{&#10;\begin{tikzpicture}[scale=#1]&#10;\draw[fill = #3, draw = none, drop shadow = {shadow scale = 1.0, opacity = 0.25, shadow xshift = 0.1, shadow yshift=-0.1}] (0, 0) -- ++(0, 0.2) -- ++(#2, 0) -- ++(0, 0.3) -- ++(0.8,-0.5) -- ++(-0.8, -0.5) -- ++(0, 0.3) -- ++(-#2,0) -- ++(0, 0.2) -- cycle;&#10;\end{tikzpicture}}&#10;&#10;\begin{document}\color{blue}&#10;&#10;\begin{CJK}{GBK}{hei}&#10;\begin{align*}&#10;(n+1, l-2, j=l-3/2)&#10;\end{align*}&#10;\end{CJK}&#10;&#10;\end{document}"/>
  <p:tag name="IGUANATEXSIZE" val="24"/>
  <p:tag name="IGUANATEXCURSOR" val="1819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6.7677"/>
  <p:tag name="ORIGINALWIDTH" val="288.7903"/>
  <p:tag name="LATEXADDIN" val="\documentclass{article}&#10;\pagestyle{empty}&#10;\usepackage[dvipsnames, svgnames, x11names]{xcolor}&#10;\usepackage{amsmath, mathrsfs, CJK, cancel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newcommand{\lrlc}[1]{\left|#1\right&gt;}\newcommand{\lrcl}[1]{\left&lt;#1\right|}&#10;\begin{document}&#10;&#10;\begin{CJK}{GBK}{hei}&#10;\begin{align*}&#10; 1i_{13/2}&#10;\end{align*}&#10;\end{CJK}&#10;&#10;\end{document} "/>
  <p:tag name="IGUANATEXSIZE" val="20"/>
  <p:tag name="IGUANATEXCURSOR" val="1801"/>
  <p:tag name="TRANSPARENCY" val="True"/>
  <p:tag name="LATEXENGINEID" val="1"/>
  <p:tag name="TEMPFOLDER" val="E:\temp\"/>
  <p:tag name="LATEXFORMHEIGHT" val="475"/>
  <p:tag name="LATEXFORMWIDTH" val="759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0.5182"/>
  <p:tag name="ORIGINALWIDTH" val="267.7874"/>
  <p:tag name="LATEXADDIN" val="\documentclass{article}&#10;\pagestyle{empty}&#10;\usepackage[dvipsnames, svgnames, x11names]{xcolor}&#10;\usepackage{amsmath, mathrsfs, CJK, cancel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newcommand{\lrlc}[1]{\left|#1\right&gt;}\newcommand{\lrcl}[1]{\left&lt;#1\right|}&#10;\begin{document}&#10;&#10;\begin{CJK}{GBK}{hei}&#10;\begin{align*}&#10; 3d_{5/2}&#10;\end{align*}&#10;\end{CJK}&#10;&#10;\end{document} "/>
  <p:tag name="IGUANATEXSIZE" val="20"/>
  <p:tag name="IGUANATEXCURSOR" val="1797"/>
  <p:tag name="TRANSPARENCY" val="True"/>
  <p:tag name="LATEXENGINEID" val="1"/>
  <p:tag name="TEMPFOLDER" val="E:\temp\"/>
  <p:tag name="LATEXFORMHEIGHT" val="475"/>
  <p:tag name="LATEXFORMWIDTH" val="759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8.2679"/>
  <p:tag name="ORIGINALWIDTH" val="263.2868"/>
  <p:tag name="LATEXADDIN" val="\documentclass{article}&#10;\pagestyle{empty}&#10;\usepackage[dvipsnames, svgnames, x11names]{xcolor}&#10;\usepackage{amsmath, mathrsfs, CJK, cancel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newcommand{\lrlc}[1]{\left|#1\right&gt;}\newcommand{\lrcl}[1]{\left&lt;#1\right|}&#10;\begin{document}&#10;&#10;\begin{CJK}{GBK}{hei}&#10;\begin{align*}&#10; 4s_{1/2}&#10;\end{align*}&#10;\end{CJK}&#10;&#10;\end{document} "/>
  <p:tag name="IGUANATEXSIZE" val="20"/>
  <p:tag name="IGUANATEXCURSOR" val="1797"/>
  <p:tag name="TRANSPARENCY" val="True"/>
  <p:tag name="LATEXENGINEID" val="1"/>
  <p:tag name="TEMPFOLDER" val="E:\temp\"/>
  <p:tag name="LATEXFORMHEIGHT" val="475"/>
  <p:tag name="LATEXFORMWIDTH" val="759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0.5182"/>
  <p:tag name="ORIGINALWIDTH" val="266.2872"/>
  <p:tag name="LATEXADDIN" val="\documentclass{article}&#10;\pagestyle{empty}&#10;\usepackage[dvipsnames, svgnames, x11names]{xcolor}&#10;\usepackage{amsmath, mathrsfs, CJK, cancel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newcommand{\lrlc}[1]{\left|#1\right&gt;}\newcommand{\lrcl}[1]{\left&lt;#1\right|}&#10;\begin{document}&#10;&#10;\begin{CJK}{GBK}{hei}&#10;\begin{align*}&#10; 2d_{5/2}&#10;\end{align*}&#10;\end{CJK}&#10;&#10;\end{document} "/>
  <p:tag name="IGUANATEXSIZE" val="20"/>
  <p:tag name="IGUANATEXCURSOR" val="1793"/>
  <p:tag name="TRANSPARENCY" val="True"/>
  <p:tag name="LATEXENGINEID" val="1"/>
  <p:tag name="TEMPFOLDER" val="E:\temp\"/>
  <p:tag name="LATEXFORMHEIGHT" val="475"/>
  <p:tag name="LATEXFORMWIDTH" val="759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6.7677"/>
  <p:tag name="ORIGINALWIDTH" val="255.0356"/>
  <p:tag name="LATEXADDIN" val="\documentclass{article}&#10;\pagestyle{empty}&#10;\usepackage[dvipsnames, svgnames, x11names]{xcolor}&#10;\usepackage{amsmath, mathrsfs, CJK, cancel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newcommand{\lrlc}[1]{\left|#1\right&gt;}\newcommand{\lrcl}[1]{\left&lt;#1\right|}&#10;\begin{document}&#10;&#10;\begin{CJK}{GBK}{hei}&#10;\begin{align*}&#10; 1g_{7/2}&#10;\end{align*}&#10;\end{CJK}&#10;&#10;\end{document} "/>
  <p:tag name="IGUANATEXSIZE" val="20"/>
  <p:tag name="IGUANATEXCURSOR" val="1797"/>
  <p:tag name="TRANSPARENCY" val="True"/>
  <p:tag name="LATEXENGINEID" val="1"/>
  <p:tag name="TEMPFOLDER" val="E:\temp\"/>
  <p:tag name="LATEXFORMHEIGHT" val="475"/>
  <p:tag name="LATEXFORMWIDTH" val="759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6.7677"/>
  <p:tag name="ORIGINALWIDTH" val="261.0365"/>
  <p:tag name="LATEXADDIN" val="\documentclass{article}&#10;\pagestyle{empty}&#10;\usepackage[dvipsnames, svgnames, x11names]{xcolor}&#10;\usepackage{amsmath, mathrsfs, CJK, cancel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newcommand{\lrlc}[1]{\left|#1\right&gt;}\newcommand{\lrcl}[1]{\left&lt;#1\right|}&#10;\begin{document}&#10;&#10;\begin{CJK}{GBK}{hei}&#10;\begin{align*}&#10; 2g_{9/2}&#10;\end{align*}&#10;\end{CJK}&#10;&#10;\end{document} "/>
  <p:tag name="IGUANATEXSIZE" val="20"/>
  <p:tag name="IGUANATEXCURSOR" val="1797"/>
  <p:tag name="TRANSPARENCY" val="True"/>
  <p:tag name="LATEXENGINEID" val="1"/>
  <p:tag name="TEMPFOLDER" val="E:\temp\"/>
  <p:tag name="LATEXFORMHEIGHT" val="475"/>
  <p:tag name="LATEXFORMWIDTH" val="759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4.158"/>
  <p:tag name="ORIGINALWIDTH" val="4022.061"/>
  <p:tag name="LATEXADDIN" val="\documentclass[12pt]{article}&#10;\usepackage{amsmath}&#10;\newcommand{\svec}[1]{\boldsymbol{#1}}&#10;\newcommand{\ivec}[1]{\vec{#1}}&#10;&#10;\setlength{\paperwidth}{30cm}&#10;%\usepackage{CJK}&#10;%\usepackage{fontspec}&#10;%\setmainfont{Calibri}&#10;\usepackage{pgf, tikz}&#10;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usepackage{xcolor}&#10;\usepackage{colortbl}&#10;\definecolor{darkred}{rgb}{0.545,0,0}  %暗红色&#10;\definecolor{blueviolet}{rgb}{0.541, 0.169, 0.886}  %紫罗兰色&#10;\definecolor{crimson}{rgb}{0.863, 0.078, 0.235}  %暗深红色&#10;\definecolor{darkblue}{rgb}{0, 0, 0.545}  %暗蓝色 0.545&#10;\definecolor{darkgreen}{rgb}{0, 0.392, 0}  %暗绿色&#10;\definecolor{silver}{rgb}{0.753, 0.753, 0.753}  %银色&#10;\definecolor{saddlebrown}{rgb}{0.545,0.271,0.075} %重褐色&#10;\definecolor{indigo}{rgb}{0.294,0.000,0.510}   %靛青色&#10;\definecolor{sienna}{rgb}{0.627, 0.322, 0.176} %赭色&#10;\definecolor{firebrick}{rgb}{0.698,0.133,0.133}%火砖色&#10;\definecolor{fuchsia}{rgb}{1.0, 0, 1.0} %紫红色&#10;\definecolor{darkmagenta}{rgb}{0.545, 0, 0.545}% 暗洋红&#10;\definecolor{Gold2}{rgb}{0.930, 0.785, 0}% 暗洋红(238, 201, 0&#10;\newcommand{\red}[1]{\textcolor{red}{#1}}&#10;\newcommand{\green}[1]{\textcolor{green}{#1}}&#10;\newcommand{\blue}[1]{\textcolor{blue}{#1}}&#10;&#10;\pagestyle{empty}&#10;\begin{document}&#10;&#10;\hspace{-10em}\begin{tikzpicture}[x=1cm, y=1cm, line width = 2pt]\Large %, remember picture, overlay]&#10;    %\coordinate (O) at ($(current page.north) + (-7, -7.8)$);&#10;&#10;    \coordinate(O) at (0,0);&#10;    \draw[dashed] (O) -- +(0:2.4);&#10;    \draw[-stealth', red] (O) -- +(-130:2) -- +(-130:0.8);&#10;    \draw[-stealth', red] (O) -- +(130:2)  (O) -- +(130:1.2);&#10;    \draw[-stealth', blue] (O) ++(2.4,0) --+(50:2) (O) ++(2.4,0) -- +(50:1.2);&#10;    \draw[-stealth', blue] (O) ++(2.4,0) -- +(-50:2) -- +(-50:0.8);&#10;&#10;    \draw (O) +(1.2, 0.5) node {$\sigma$, $\omega^\mu$}(O) +(1.2, -0.5) node {$\vec\rho^\mu$};&#10;    %\coordinate[label = 90: {\textsf{Hartree terms}}] (H) at ($(O)+(1.5, -2.75)$);&#10;&#10;    \coordinate (Op) at ($(O)+(0:5.0)$);&#10;    \draw[-stealth', red] (Op) -- +(-90:1.6) -- +(-90:0.7);&#10;    \draw[-stealth', red] (Op) -- +( 90:1.6)  (Op) -- +(90:0.9);&#10;    \draw[dashed] (Op) -- +(0:2.5);&#10;    \draw (Op) +(1.25, 0.5) node {$\sigma$, $\omega_0$}(Op) +(1.25, -0.5) node {$\vec\rho_0$};&#10;    \draw[blue] (Op) ++(0:2.5) +(0:1.25) circle (1.25);&#10;    \draw[-stealth', blue] (Op) ++(0:2.5) arc (180:85:1.25);&#10;    \draw[-stealth', blue] (Op) ++(0:2.5) +(0:2.5) arc (0:-95:1.25);&#10;    %\coordinate[label = 90: {\textsf{Local MF}}] (L) at ($(Op)+(2.5, -2.75)$);&#10;    \end{tikzpicture}&#10;&#10;&#10;\end{document} "/>
  <p:tag name="IGUANATEXSIZE" val="18"/>
  <p:tag name="IGUANATEXCURSOR" val="2060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6.7677"/>
  <p:tag name="ORIGINALWIDTH" val="288.7903"/>
  <p:tag name="LATEXADDIN" val="\documentclass{article}&#10;\pagestyle{empty}&#10;\usepackage[dvipsnames, svgnames, x11names]{xcolor}&#10;\usepackage{amsmath, mathrsfs, CJK, cancel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newcommand{\lrlc}[1]{\left|#1\right&gt;}\newcommand{\lrcl}[1]{\left&lt;#1\right|}&#10;\begin{document}&#10;&#10;\begin{CJK}{GBK}{hei}&#10;\begin{align*}&#10; 1i_{13/2}&#10;\end{align*}&#10;\end{CJK}&#10;&#10;\end{document} "/>
  <p:tag name="IGUANATEXSIZE" val="20"/>
  <p:tag name="IGUANATEXCURSOR" val="1801"/>
  <p:tag name="TRANSPARENCY" val="True"/>
  <p:tag name="LATEXENGINEID" val="1"/>
  <p:tag name="TEMPFOLDER" val="E:\temp\"/>
  <p:tag name="LATEXFORMHEIGHT" val="475"/>
  <p:tag name="LATEXFORMWIDTH" val="759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6.7677"/>
  <p:tag name="ORIGINALWIDTH" val="261.0365"/>
  <p:tag name="LATEXADDIN" val="\documentclass{article}&#10;\pagestyle{empty}&#10;\usepackage[dvipsnames, svgnames, x11names]{xcolor}&#10;\usepackage{amsmath, mathrsfs, CJK, cancel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newcommand{\lrlc}[1]{\left|#1\right&gt;}\newcommand{\lrcl}[1]{\left&lt;#1\right|}&#10;\begin{document}&#10;&#10;\begin{CJK}{GBK}{hei}&#10;\begin{align*}&#10; 2g_{9/2}&#10;\end{align*}&#10;\end{CJK}&#10;&#10;\end{document} "/>
  <p:tag name="IGUANATEXSIZE" val="20"/>
  <p:tag name="IGUANATEXCURSOR" val="1797"/>
  <p:tag name="TRANSPARENCY" val="True"/>
  <p:tag name="LATEXENGINEID" val="1"/>
  <p:tag name="TEMPFOLDER" val="E:\temp\"/>
  <p:tag name="LATEXFORMHEIGHT" val="475"/>
  <p:tag name="LATEXFORMWIDTH" val="759"/>
  <p:tag name="LATEXFORMWRAP" val="Tru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0.5182"/>
  <p:tag name="ORIGINALWIDTH" val="267.7874"/>
  <p:tag name="LATEXADDIN" val="\documentclass{article}&#10;\pagestyle{empty}&#10;\usepackage[dvipsnames, svgnames, x11names]{xcolor}&#10;\usepackage{amsmath, mathrsfs, CJK, cancel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newcommand{\lrlc}[1]{\left|#1\right&gt;}\newcommand{\lrcl}[1]{\left&lt;#1\right|}&#10;\begin{document}&#10;&#10;\begin{CJK}{GBK}{hei}&#10;\begin{align*}&#10; 3d_{5/2}&#10;\end{align*}&#10;\end{CJK}&#10;&#10;\end{document} "/>
  <p:tag name="IGUANATEXSIZE" val="20"/>
  <p:tag name="IGUANATEXCURSOR" val="1797"/>
  <p:tag name="TRANSPARENCY" val="True"/>
  <p:tag name="LATEXENGINEID" val="1"/>
  <p:tag name="TEMPFOLDER" val="E:\temp\"/>
  <p:tag name="LATEXFORMHEIGHT" val="475"/>
  <p:tag name="LATEXFORMWIDTH" val="759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8.2679"/>
  <p:tag name="ORIGINALWIDTH" val="263.2868"/>
  <p:tag name="LATEXADDIN" val="\documentclass{article}&#10;\pagestyle{empty}&#10;\usepackage[dvipsnames, svgnames, x11names]{xcolor}&#10;\usepackage{amsmath, mathrsfs, CJK, cancel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newcommand{\lrlc}[1]{\left|#1\right&gt;}\newcommand{\lrcl}[1]{\left&lt;#1\right|}&#10;\begin{document}&#10;&#10;\begin{CJK}{GBK}{hei}&#10;\begin{align*}&#10; 4s_{1/2}&#10;\end{align*}&#10;\end{CJK}&#10;&#10;\end{document} "/>
  <p:tag name="IGUANATEXSIZE" val="20"/>
  <p:tag name="IGUANATEXCURSOR" val="1797"/>
  <p:tag name="TRANSPARENCY" val="True"/>
  <p:tag name="LATEXENGINEID" val="1"/>
  <p:tag name="TEMPFOLDER" val="E:\temp\"/>
  <p:tag name="LATEXFORMHEIGHT" val="475"/>
  <p:tag name="LATEXFORMWIDTH" val="759"/>
  <p:tag name="LATEXFORMWRAP" val="True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0.5182"/>
  <p:tag name="ORIGINALWIDTH" val="266.2872"/>
  <p:tag name="LATEXADDIN" val="\documentclass{article}&#10;\pagestyle{empty}&#10;\usepackage[dvipsnames, svgnames, x11names]{xcolor}&#10;\usepackage{amsmath, mathrsfs, CJK, cancel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newcommand{\lrlc}[1]{\left|#1\right&gt;}\newcommand{\lrcl}[1]{\left&lt;#1\right|}&#10;\begin{document}&#10;&#10;\begin{CJK}{GBK}{hei}&#10;\begin{align*}&#10; 2d_{5/2}&#10;\end{align*}&#10;\end{CJK}&#10;&#10;\end{document} "/>
  <p:tag name="IGUANATEXSIZE" val="20"/>
  <p:tag name="IGUANATEXCURSOR" val="1793"/>
  <p:tag name="TRANSPARENCY" val="True"/>
  <p:tag name="LATEXENGINEID" val="1"/>
  <p:tag name="TEMPFOLDER" val="E:\temp\"/>
  <p:tag name="LATEXFORMHEIGHT" val="475"/>
  <p:tag name="LATEXFORMWIDTH" val="759"/>
  <p:tag name="LATEXFORMWRAP" val="True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6.7677"/>
  <p:tag name="ORIGINALWIDTH" val="255.0356"/>
  <p:tag name="LATEXADDIN" val="\documentclass{article}&#10;\pagestyle{empty}&#10;\usepackage[dvipsnames, svgnames, x11names]{xcolor}&#10;\usepackage{amsmath, mathrsfs, CJK, cancel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newcommand{\lrlc}[1]{\left|#1\right&gt;}\newcommand{\lrcl}[1]{\left&lt;#1\right|}&#10;\begin{document}&#10;&#10;\begin{CJK}{GBK}{hei}&#10;\begin{align*}&#10; 1g_{7/2}&#10;\end{align*}&#10;\end{CJK}&#10;&#10;\end{document} "/>
  <p:tag name="IGUANATEXSIZE" val="20"/>
  <p:tag name="IGUANATEXCURSOR" val="1797"/>
  <p:tag name="TRANSPARENCY" val="True"/>
  <p:tag name="LATEXENGINEID" val="1"/>
  <p:tag name="TEMPFOLDER" val="E:\temp\"/>
  <p:tag name="LATEXFORMHEIGHT" val="475"/>
  <p:tag name="LATEXFORMWIDTH" val="759"/>
  <p:tag name="LATEXFORMWRAP" val="True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0.021"/>
  <p:tag name="ORIGINALWIDTH" val="612.8355"/>
  <p:tag name="LATEXADDIN" val="\documentclass{article}&#10;\pagestyle{empty}&#10;\usepackage[dvipsnames, svgnames, x11names]{xcolor}&#10;\usepackage{amsmath, mathrsfs, CJK, cancel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newcommand{\lrlc}[1]{\left|#1\right&gt;}\newcommand{\lrcl}[1]{\left&lt;#1\right|}&#10;\begin{document}&#10;&#10;\begin{CJK}{GBK}{hei}\color{blue}&#10;\begin{align*}&#10; \big\{d_{3/2}, p_{3/2}\big\}&#10;\end{align*}&#10;\end{CJK}&#10;&#10;\end{document} "/>
  <p:tag name="IGUANATEXSIZE" val="24"/>
  <p:tag name="IGUANATEXCURSOR" val="1832"/>
  <p:tag name="TRANSPARENCY" val="True"/>
  <p:tag name="LATEXENGINEID" val="1"/>
  <p:tag name="TEMPFOLDER" val="E:\temp\"/>
  <p:tag name="LATEXFORMHEIGHT" val="475"/>
  <p:tag name="LATEXFORMWIDTH" val="759"/>
  <p:tag name="LATEXFORMWRAP" val="True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44.549"/>
  <p:tag name="ORIGINALWIDTH" val="3544.245"/>
  <p:tag name="LATEXADDIN" val="\documentclass{article}&#10;\usepackage{amsmath}&#10;\newcommand{\svec}[1]{\boldsymbol{#1}}&#10;\newcommand{\ivec}[1]{\vec{#1}}&#10;&#10;\newcommand{\sigs}{{\sigma\text{-S} }}&#10;\newcommand{\omev}{{\omega\text{-V} }}&#10;\newcommand{\rhov}{{\rho  \text{-V} }}&#10;\newcommand{\rhot}{{\rho  \text{-T} }}&#10;\newcommand{\rhvt}{{\rho  \text{-VT}}}&#10;\newcommand{\pipv}{{\pi   \text{-PV}}}&#10;\newcommand{\couv}{{ A    \text{-V} }}&#10;\newcommand{\ff}[1]{\frac{1}{#1}}&#10;&#10;\usepackage{pgf, tikz}&#10;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pagestyle{empty}&#10;\begin{document}&#10;\begin{tikzpicture}[x=1.0cm, y=1.1cm, line width = 2pt, block/.style ={rectangle, draw=darkgreen, darkgreen, thick, fill=blue!20, align=left, rounded corners, minimum height=1em}]\LARGE&#10;\coordinate (O) at (0,0);&#10;\coordinate (O2) at ($(O)+(0:12)$); %($(current page.south east)+(-5.5, 6)$);&#10;&#10;\draw[thick] (O2) +(0:-3)-- +(0:5) +(90:1.5) -- +(90:-4);&#10;\draw ($(O2) +(-5, 0.7)$) .. controls +(0:1.0) and +(110:0.8) .. ($(O2)+(0:-3)$)&#10;                         .. controls +(-70:1) and +(135:0.5) .. ($(O2)+(-1.8, -3.5)$)&#10;                         .. controls +(-45:0.5) and +( 0:-0.5) .. ($(O2)+(0, -3.8)$);&#10;\draw ($(O2) +(0:5)$)     .. controls +(0:-1.0) and +(70:0.8) .. ($(O2)+(3, -0.7)$)&#10;                         .. controls +(-110:1) and +(45:.5) .. ($(O2)+(1.8, -3.2)$)&#10;                         .. controls +(-135:0.5) and +( 0:0.5) .. ($(O2)+(0, -3.5)$);&#10;\draw[very thick] ($(O2)+(90:-1.2)$)-- +(0:-2.6);&#10;\draw[very thick, dashed] ($(O2)+(90:-1.5)$) -- +(0:-2.55);&#10;\draw ($(O2)+(90:-1.8)$) +(0:2.55) -- +(0:-2.45) ($(O2)+(90:-2.4)$) +(0:2.25) -- +(0:-2.3) ($(O2)+(90:-3.0)$) +(0:1.95) -- +(0:-2.05) ($(O2)+(90:-1.2)$)-- +(0:2.8) ($(O2)+(90:-0.7)$)-- +(0:3.0) ($(O2)+(90:-0.15)$)-- +(0:3.4);&#10;\draw[very thick, dashed] ($(O2)+(90:-0.1)$)-- +(0:3.6);&#10;\foreach \y in {-3.0, -2.4, -1.8, -1.2, -0.7, -0.15} \draw [blue, fill = blue] ($(O2)+(90:\y)$) +(0:0.7) circle (0.12) +(0:1.2) circle (0.12);&#10;\foreach \y in {-1.8, -2.4, -3.0} \draw [red, fill = red] ($(O2)+(90:\y)$) +(0:-0.7) circle (0.12)+(0:-1.2) circle (0.12);&#10;\draw[-stealth, red] ($(O2)+(90:-1.3)$) ++(0:-2.0) -- +(-55:0.5);&#10;\draw[-stealth, red] ($(O2)+(90:-1.7)$) ++(0:-0.3) -- +(125:0.5);&#10;\draw[-stealth, blue] ($(O2)+(90:0.4)$) ++(0: 2.0) -- +(-125:0.5);&#10;\draw[-stealth, blue] ($(O2)+(90:0.05)$) ++(0: 0.3) -- +(55:0.5);&#10;&#10;\draw[thin, pattern=north east lines] (O2) ++(0:-3) rectangle +(6.5, 1.0);&#10;&#10;&#10;\draw [red, very thick, fill = white] ($(O2)+(90:-1.2)$) +(0:-1.0) circle (0.13) +(0:-1.6) circle (0.13);&#10;\draw [blue, very thick, fill = white] ($(O2)+(90:0.5)$) +(0: 1.0) circle (0.13) +(0: 1.6) circle (0.13);&#10;\draw (O2)+(-3, -2.2) node {$p$} +(+3, -2.2) node {$n$};&#10;&#10;\end{tikzpicture}&#10;  \end{document} "/>
  <p:tag name="IGUANATEXSIZE" val="18"/>
  <p:tag name="IGUANATEXCURSOR" val="1001"/>
  <p:tag name="TRANSPARENCY" val="True"/>
  <p:tag name="LATEXENGINEID" val="1"/>
  <p:tag name="TEMPFOLDER" val="E:\temp\"/>
  <p:tag name="LATEXFORMHEIGHT" val="475"/>
  <p:tag name="LATEXFORMWIDTH" val="759"/>
  <p:tag name="LATEXFORMWRAP" val="True"/>
  <p:tag name="BITMAPVECTOR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01212"/>
  <p:tag name="ORIGINALWIDTH" val="585.8317"/>
  <p:tag name="LATEXADDIN" val="\documentclass{article}&#10;\pagestyle{empty}&#10;\usepackage{amsmath, mathrsfs, CJK, cancel, xcolor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begin{document}&#10;&#10;\begin{CJK}{GBK}{hei}&#10;\begin{align*}&#10;3.44\pm0.08  &#10;\end{align*}&#10;\end{CJK}&#10;&#10;\end{document} "/>
  <p:tag name="IGUANATEXSIZE" val="24"/>
  <p:tag name="IGUANATEXCURSOR" val="1681"/>
  <p:tag name="TRANSPARENCY" val="True"/>
  <p:tag name="LATEXENGINEID" val="1"/>
  <p:tag name="TEMPFOLDER" val="E:\temp\"/>
  <p:tag name="LATEXFORMHEIGHT" val="475"/>
  <p:tag name="LATEXFORMWIDTH" val="759"/>
  <p:tag name="LATEXFORMWRAP" val="True"/>
  <p:tag name="BITMAPVECT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6.5191"/>
  <p:tag name="ORIGINALWIDTH" val="253.5354"/>
  <p:tag name="LATEXADDIN" val="\documentclass{article}&#10;\pagestyle{empty}&#10;\usepackage{amsmath, mathrsfs, CJK, cancel, xcolor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begin{document}&#10;&#10;\begin{CJK}{GBK}{hei}&#10;\begin{align*}&#10;3/2^+ &#10;\end{align*}&#10;\end{CJK}&#10;&#10;\end{document} "/>
  <p:tag name="IGUANATEXSIZE" val="24"/>
  <p:tag name="IGUANATEXCURSOR" val="1675"/>
  <p:tag name="TRANSPARENCY" val="True"/>
  <p:tag name="LATEXENGINEID" val="1"/>
  <p:tag name="TEMPFOLDER" val="E:\temp\"/>
  <p:tag name="LATEXFORMHEIGHT" val="475"/>
  <p:tag name="LATEXFORMWIDTH" val="759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5.0398"/>
  <p:tag name="ORIGINALWIDTH" val="1881.263"/>
  <p:tag name="LATEXADDIN" val="\documentclass{article}&#10;\usepackage{amsmath}&#10;\pagestyle{empty}&#10;%\usepackage{helvet}&#10;\usepackage{mathptmx}&#10;\begin{document}&#10;&#10;\begin{minipage}[c]{6cm}&#10;\begin{align*}&#10;  V(r) + S(r) =&amp;0, &amp; \frac{d\big[V(r) + S(r)\big]}{dr} =&amp;  0&#10;\end{align*}&#10;\end{minipage}&#10;&#10;\end{document}"/>
  <p:tag name="IGUANATEXSIZE" val="20"/>
  <p:tag name="IGUANATEXCURSOR" val="145"/>
  <p:tag name="TRANSPARENCY" val="True"/>
  <p:tag name="FILENAME" val=""/>
  <p:tag name="LATEXENGINEID" val="1"/>
  <p:tag name="TEMPFOLDER" val="E:\Refbib\temp\"/>
  <p:tag name="LATEXFORMHEIGHT" val="312"/>
  <p:tag name="LATEXFORMWIDTH" val="384"/>
  <p:tag name="LATEXFORMWRAP" val="True"/>
  <p:tag name="BITMAPVECTOR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1.904"/>
  <p:tag name="ORIGINALWIDTH" val="1780.749"/>
  <p:tag name="LATEXADDIN" val="\documentclass[12pt]{article}&#10;\usepackage{amsmath}&#10;\newcommand{\svec}[1]{\boldsymbol{#1}}&#10;\newcommand{\ivec}[1]{\vec{#1}}&#10;&#10;\setlength{\paperwidth}{30cm}&#10;%\usepackage{CJK}&#10;%\usepackage{fontspec}&#10;%\setmainfont{Calibri}&#10;\usepackage{pgf, tikz}&#10;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usepackage{xcolor}&#10;\usepackage{colortbl}&#10;\definecolor{darkred}{rgb}{0.545,0,0}  %暗红色&#10;\definecolor{blueviolet}{rgb}{0.541, 0.169, 0.886}  %紫罗兰色&#10;\definecolor{crimson}{rgb}{0.863, 0.078, 0.235}  %暗深红色&#10;\definecolor{darkblue}{rgb}{0, 0, 0.545}  %暗蓝色 0.545&#10;\definecolor{darkgreen}{rgb}{0, 0.392, 0}  %暗绿色&#10;\definecolor{silver}{rgb}{0.753, 0.753, 0.753}  %银色&#10;\definecolor{saddlebrown}{rgb}{0.545,0.271,0.075} %重褐色&#10;\definecolor{indigo}{rgb}{0.294,0.000,0.510}   %靛青色&#10;\definecolor{sienna}{rgb}{0.627, 0.322, 0.176} %赭色&#10;\definecolor{firebrick}{rgb}{0.698,0.133,0.133}%火砖色&#10;\definecolor{fuchsia}{rgb}{1.0, 0, 1.0} %紫红色&#10;\definecolor{darkmagenta}{rgb}{0.545, 0, 0.545}% 暗洋红&#10;\definecolor{Gold2}{rgb}{0.930, 0.785, 0}% 暗洋红(238, 201, 0&#10;\newcommand{\red}[1]{\textcolor{red}{#1}}&#10;\newcommand{\green}[1]{\textcolor{green}{#1}}&#10;\newcommand{\blue}[1]{\textcolor{blue}{#1}}&#10;&#10;\pagestyle{empty}&#10;\begin{document}&#10;&#10;\hspace{-10em}\begin{tikzpicture}[x=1cm, y=1cm, line width = 2pt]\Large %, remember picture, overlay]&#10;&#10;    \coordinate (O1) at (0,0);&#10;    %\draw[fill = pink, dotted, pink] (O1) ++(-0.5, -2.55) rectangle +(4, 4.2);&#10;    \draw[dashed] (O1) -- +(0:2.4);&#10;    %\draw[decorate, decoration={coil,aspect=0.8,segment length=3.0mm,amplitude=1.5mm}] (O1) -- +( 0:3.0);&#10;    \draw[-stealth', red] (O1) --+(-130:2) -- +(-130:0.8);&#10;    \draw[-stealth', blue] (O1) --+(130:2) (O1) -- +(130:1.2);&#10;    \draw[-stealth', red] (O1)  ++(2.4,0) --+(50:2) (O1) ++(2.4,0) -- +(50:1.2);&#10;    \draw[-stealth', blue] (O1) ++(2.4,0) --+(-50:2) -- +(-50:0.8);&#10;&#10;    \draw (O1) +(1.2, 0.5) node {$\sigma$, $\omega^\mu$} (O1) +(1.2, -0.5) node {$\vec\rho^\mu$, $\vec\pi$};&#10;    %\draw (O1) +(1.5, 0.5) node {photon};&#10;    %\coordinate[label = 90: {\textsf{Fock terms}}] (F) at ($(O1)+(1.5, -2.75)$);&#10;&#10;    \end{tikzpicture}&#10;&#10;&#10;\end{document} "/>
  <p:tag name="IGUANATEXSIZE" val="18"/>
  <p:tag name="IGUANATEXCURSOR" val="2324"/>
  <p:tag name="TRANSPARENCY" val="True"/>
  <p:tag name="LATEXENGINEID" val="1"/>
  <p:tag name="TEMPFOLDER" val="E:\temp\"/>
  <p:tag name="LATEXFORMHEIGHT" val="475"/>
  <p:tag name="LATEXFORMWIDTH" val="759"/>
  <p:tag name="LATEXFORMWRAP" val="True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1.904"/>
  <p:tag name="ORIGINALWIDTH" val="1780.749"/>
  <p:tag name="LATEXADDIN" val="\documentclass[12pt]{article}&#10;\usepackage{amsmath}&#10;\newcommand{\svec}[1]{\boldsymbol{#1}}&#10;\newcommand{\ivec}[1]{\vec{#1}}&#10;&#10;\setlength{\paperwidth}{30cm}&#10;%\usepackage{CJK}&#10;%\usepackage{fontspec}&#10;%\setmainfont{Calibri}&#10;\usepackage{pgf, tikz}&#10;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usepackage{xcolor}&#10;\usepackage{colortbl}&#10;\definecolor{darkred}{rgb}{0.545,0,0}  %暗红色&#10;\definecolor{blueviolet}{rgb}{0.541, 0.169, 0.886}  %紫罗兰色&#10;\definecolor{crimson}{rgb}{0.863, 0.078, 0.235}  %暗深红色&#10;\definecolor{darkblue}{rgb}{0, 0, 0.545}  %暗蓝色 0.545&#10;\definecolor{darkgreen}{rgb}{0, 0.392, 0}  %暗绿色&#10;\definecolor{silver}{rgb}{0.753, 0.753, 0.753}  %银色&#10;\definecolor{saddlebrown}{rgb}{0.545,0.271,0.075} %重褐色&#10;\definecolor{indigo}{rgb}{0.294,0.000,0.510}   %靛青色&#10;\definecolor{sienna}{rgb}{0.627, 0.322, 0.176} %赭色&#10;\definecolor{firebrick}{rgb}{0.698,0.133,0.133}%火砖色&#10;\definecolor{fuchsia}{rgb}{1.0, 0, 1.0} %紫红色&#10;\definecolor{darkmagenta}{rgb}{0.545, 0, 0.545}% 暗洋红&#10;\definecolor{Gold2}{rgb}{0.930, 0.785, 0}% 暗洋红(238, 201, 0&#10;\newcommand{\red}[1]{\textcolor{red}{#1}}&#10;\newcommand{\green}[1]{\textcolor{green}{#1}}&#10;\newcommand{\blue}[1]{\textcolor{blue}{#1}}&#10;&#10;\pagestyle{empty}&#10;\begin{document}&#10;&#10;\hspace{-10em}\begin{tikzpicture}[x=1cm, y=1cm, line width = 2pt]\Large %, remember picture, overlay]&#10;    %\coordinate (O) at ($(current page.north) + (-7, -7.8)$);&#10;&#10;    \coordinate(O) at (0,0);&#10;    \draw[dashed] (O) -- +(0:2.4);&#10;    \draw[-stealth', red] (O) -- +(-130:2) -- +(-130:0.8);&#10;    \draw[-stealth', red] (O) -- +(130:2)  (O) -- +(130:1.2);&#10;    \draw[-stealth', blue] (O) ++(2.4,0) --+(50:2) (O) ++(2.4,0) -- +(50:1.2);&#10;    \draw[-stealth', blue] (O) ++(2.4,0) -- +(-50:2) -- +(-50:0.8);&#10;&#10;    \draw (O) +(1.2, 0.5) node {$\sigma$, $\omega^\mu$}(O) +(1.2, -0.5) node {$\vec\rho^\mu$};&#10;    %\coordinate[label = 90: {\textsf{Hartree terms}}] (H) at ($(O)+(1.5, -2.75)$);&#10;&#10;    \end{tikzpicture}&#10;&#10;&#10;\end{document} "/>
  <p:tag name="IGUANATEXSIZE" val="18"/>
  <p:tag name="IGUANATEXCURSOR" val="2139"/>
  <p:tag name="TRANSPARENCY" val="True"/>
  <p:tag name="LATEXENGINEID" val="1"/>
  <p:tag name="TEMPFOLDER" val="E:\temp\"/>
  <p:tag name="LATEXFORMHEIGHT" val="475"/>
  <p:tag name="LATEXFORMWIDTH" val="759"/>
  <p:tag name="LATEXFORMWRAP" val="True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49.522"/>
  <p:tag name="ORIGINALWIDTH" val="3544.245"/>
  <p:tag name="LATEXADDIN" val="\documentclass{article}&#10;\usepackage{amsmath}&#10;\newcommand{\svec}[1]{\boldsymbol{#1}}&#10;\newcommand{\ivec}[1]{\vec{#1}}&#10;&#10;\newcommand{\sigs}{{\sigma\text{-S} }}&#10;\newcommand{\omev}{{\omega\text{-V} }}&#10;\newcommand{\rhov}{{\rho  \text{-V} }}&#10;\newcommand{\rhot}{{\rho  \text{-T} }}&#10;\newcommand{\rhvt}{{\rho  \text{-VT}}}&#10;\newcommand{\pipv}{{\pi   \text{-PV}}}&#10;\newcommand{\couv}{{ A    \text{-V} }}&#10;\newcommand{\ff}[1]{\frac{1}{#1}}&#10;&#10;\usepackage{pgf, tikz}&#10;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pagestyle{empty}&#10;\begin{document}&#10;\begin{tikzpicture}[x=1.0cm, y=1cm, line width = 2pt, block/.style ={rectangle, draw=darkgreen, darkgreen, thick, fill=blue!20, align=left, rounded corners, minimum height=1em}]\LARGE&#10;\coordinate (O) at (0,0);&#10;\coordinate (O2) at ($(O)+(0:12)$); %($(current page.south east)+(-5.5, 6)$);&#10;&#10;\draw[thick] (O2) +(0:-3)-- +(0:5) +(90:1.5) -- +(90:-4);&#10;\draw ($(O2) +(-5, 0.7)$) .. controls +(0:1.0) and +(110:0.8) .. ($(O2)+(0:-3)$)&#10;                         .. controls +(-70:1) and +(135:0.5) .. ($(O2)+(-1.8, -3.5)$)&#10;                         .. controls +(-45:0.5) and +( 0:-0.5) .. ($(O2)+(0, -3.8)$);&#10;\draw ($(O2) +(0:5)$)     .. controls +(0:-1.0) and +(70:0.8) .. ($(O2)+(3, -0.7)$)&#10;                         .. controls +(-110:1) and +(45:.5) .. ($(O2)+(1.8, -3.2)$)&#10;                         .. controls +(-135:0.5) and +( 0:0.5) .. ($(O2)+(0, -3.5)$);&#10;\draw[very thick] ($(O2)+(90:-1.2)$)-- +(0:-2.6);&#10;\draw[very thick, dashed] ($(O2)+(90:-1.5)$) -- +(0:-2.55);&#10;\draw ($(O2)+(90:-1.8)$) +(0:2.55) -- +(0:-2.45) ($(O2)+(90:-2.4)$) +(0:2.25) -- +(0:-2.3) ($(O2)+(90:-3.0)$) +(0:1.95) -- +(0:-2.05) ($(O2)+(90:-1.2)$)-- +(0:2.8) ($(O2)+(90:-0.7)$)-- +(0:3.0) ($(O2)+(90:-0.15)$)-- +(0:3.4);&#10;\draw[very thick, dashed] ($(O2)+(90:-0.1)$)-- +(0:3.6);&#10;\foreach \y in {-3.0, -2.4, -1.8, -1.2, -0.7, -0.15} \draw [blue, fill = blue] ($(O2)+(90:\y)$) +(0:0.7) circle (0.12) +(0:1.2) circle (0.12);&#10;\foreach \y in {-1.8, -2.4, -3.0} \draw [red, fill = red] ($(O2)+(90:\y)$) +(0:-0.7) circle (0.12)+(0:-1.2) circle (0.12);&#10;\draw[-stealth, red] ($(O2)+(90:-1.3)$) ++(0:-2.0) -- +(-55:0.5);&#10;\draw[-stealth, red] ($(O2)+(90:-1.7)$) ++(0:-0.3) -- +(125:0.5);&#10;\draw[-stealth, blue] ($(O2)+(90:0.4)$) ++(0: 2.0) -- +(-125:0.5);&#10;\draw[-stealth, blue] ($(O2)+(90:0.05)$) ++(0: 0.3) -- +(55:0.5);&#10;&#10;\draw[thin, pattern=north east lines] (O2) ++(0:-3) rectangle +(6.5, 1.0);&#10;&#10;&#10;\draw [red, very thick, fill = white] ($(O2)+(90:-1.2)$) +(0:-1.0) circle (0.13) +(0:-1.6) circle (0.13);&#10;\draw [blue, very thick, fill = white] ($(O2)+(90:0.5)$) +(0: 1.0) circle (0.13) +(0: 1.6) circle (0.13);&#10;\draw (O2)+(-3, -2.2) node {$p$} +(+3, -2.2) node {$n$};&#10;&#10;\end{tikzpicture}&#10;  \end{document} "/>
  <p:tag name="IGUANATEXSIZE" val="12"/>
  <p:tag name="IGUANATEXCURSOR" val="848"/>
  <p:tag name="TRANSPARENCY" val="True"/>
  <p:tag name="LATEXENGINEID" val="1"/>
  <p:tag name="TEMPFOLDER" val="E:\temp\"/>
  <p:tag name="LATEXFORMHEIGHT" val="475"/>
  <p:tag name="LATEXFORMWIDTH" val="759"/>
  <p:tag name="LATEXFORMWRAP" val="True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237.7831"/>
  <p:tag name="LATEXADDIN" val="\documentclass{article}&#10;\pagestyle{empty}&#10;\usepackage{amsmath, mathrsfs, CJK, cancel, xcolor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begin{document}&#10;&#10;\begin{CJK}{GBK}{hei}&#10;\begin{align*}&#10;\psi(x) &#10;\end{align*}&#10;\end{CJK}&#10;&#10;\end{document} "/>
  <p:tag name="IGUANATEXSIZE" val="32"/>
  <p:tag name="IGUANATEXCURSOR" val="1677"/>
  <p:tag name="TRANSPARENCY" val="True"/>
  <p:tag name="LATEXENGINEID" val="1"/>
  <p:tag name="TEMPFOLDER" val="E:\temp\"/>
  <p:tag name="LATEXFORMHEIGHT" val="475"/>
  <p:tag name="LATEXFORMWIDTH" val="759"/>
  <p:tag name="LATEXFORMWRAP" val="True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4.041"/>
  <p:tag name="ORIGINALWIDTH" val="2439.341"/>
  <p:tag name="LATEXADDIN" val="\documentclass{article}&#10;\pagestyle{empty}&#10;\usepackage{amsmath, mathrsfs, CJK, cancel, amssymb, latexsym, graphicx, accents}&#10;\usepackage[svgnames,table]{xcolor}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definecolor{darkgreen}{rgb}{0, 0.392, 0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1pt, blue](0em, 0em) -- (#1, 0em); \draw ($(0em, 0em) +0.5*(#1,1.4em)$) node {#2} ($(0em, 0em) +0.5*(#1,-1.4em)$) node{ #3};}}~~}&#10;&#10;\newcommand{\CTO}[3]{&#10;\begin{tikzpicture}[scale=#1]&#10;\draw[fill = #3, draw = none, drop shadow = {shadow scale = 1.0, opacity = 0.25, shadow xshift = 0.1, shadow yshift=-0.1}] (0, 0) -- ++(0, 0.2) -- ++(#2, 0) -- ++(0, 0.3) -- ++(0.8,-0.5) -- ++(-0.8, -0.5) -- ++(0, 0.3) -- ++(-#2,0) -- ++(0, 0.2) -- cycle;&#10;\end{tikzpicture}}&#10;&#10;\begin{document}&#10;&#10;\begin{CJK}{GBK}{hei}&#10;\begin{align*}&#10;\psi(x) = &amp; \sum_k \Big[\psi_{\bar k}^U(\svec x) e^{-i\varepsilon_k t} \beta_k + \psi_{k}^V(\svec x) e^{+i\varepsilon_k t} \beta_k^\dag\Big] &#10;\end{align*}&#10;\end{CJK}&#10;&#10;\end{document}"/>
  <p:tag name="IGUANATEXSIZE" val="32"/>
  <p:tag name="IGUANATEXCURSOR" val="1888"/>
  <p:tag name="TRANSPARENCY" val="True"/>
  <p:tag name="LATEXENGINEID" val="1"/>
  <p:tag name="TEMPFOLDER" val="E:\temp\"/>
  <p:tag name="LATEXFORMHEIGHT" val="475"/>
  <p:tag name="LATEXFORMWIDTH" val="759"/>
  <p:tag name="LATEXFORMWRAP" val="True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17.892"/>
  <p:tag name="ORIGINALWIDTH" val="3916.297"/>
  <p:tag name="LATEXADDIN" val="\documentclass{article}&#10;\pagestyle{empty}&#10;\usepackage{amsmath, mathrsfs, CJK, cancel, xcolor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begin{document}&#10;&#10;\begin{CJK}{GBK}{hei}&#10;\begin{align*}&#10;T = &amp; \sum_{kk'}\int d\svec x \bar\psi_k^V(\svec x)(-i\svec\gamma\cdot\svec\nabla + M)\psi_{k'}^V (\svec x) \beta_k \beta_{k'}^\dag, \label{eq:Ham-k}\\&#10;  V_\phi = &amp; \ff2 \sum_{k_1k_2 k_2'k_1'} \int d\svec x d\svec x'  \Big[\bar\psi_{k_1}^V(\svec x)&#10;  \bar\psi_{k_2}^V(\svec x')\Gamma_\phi   D_{\phi}  \psi_{k_2'}^V(\svec x')  \psi_{k_1'}^V(\svec x) \beta_{k_1} \beta_{k_2} \beta_{k_2'}^\dag \beta_{k_1'}^\dag  \nonumber\\&#10;  &amp;\hspace{7.25em}+ \bar\psi_{k_1}^V(\svec x)\bar\psi_{\bar k_2}^U(\svec x')\Gamma_\phi D_{\phi} \psi_{\bar k_2'}^U(\svec x')\psi_{k_1'}^V(\svec x) \beta_{k_1} \beta_{k_2}^\dag \beta_{k_2'}\beta_{k_1'}^\dag\Big] &#10;\end{align*}&#10;\end{CJK}&#10;&#10;\end{document} "/>
  <p:tag name="IGUANATEXSIZE" val="32"/>
  <p:tag name="IGUANATEXCURSOR" val="1776"/>
  <p:tag name="TRANSPARENCY" val="True"/>
  <p:tag name="LATEXENGINEID" val="1"/>
  <p:tag name="TEMPFOLDER" val="E:\temp\"/>
  <p:tag name="LATEXFORMHEIGHT" val="475"/>
  <p:tag name="LATEXFORMWIDTH" val="759"/>
  <p:tag name="LATEXFORMWRAP" val="True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5.7899"/>
  <p:tag name="ORIGINALWIDTH" val="846.8682"/>
  <p:tag name="LATEXADDIN" val="\documentclass{article}&#10;\pagestyle{empty}&#10;\usepackage{amsmath, mathrsfs, CJK, cancel, xcolor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begin{document}&#10;&#10;\begin{CJK}{GBK}{hei}&#10;\begin{align*}&#10;H = T + \sum_\phi V_\phi &#10;\end{align*}&#10;\end{CJK}&#10;&#10;\end{document} "/>
  <p:tag name="IGUANATEXSIZE" val="32"/>
  <p:tag name="IGUANATEXCURSOR" val="1694"/>
  <p:tag name="TRANSPARENCY" val="True"/>
  <p:tag name="LATEXENGINEID" val="1"/>
  <p:tag name="TEMPFOLDER" val="E:\temp\"/>
  <p:tag name="LATEXFORMHEIGHT" val="475"/>
  <p:tag name="LATEXFORMWIDTH" val="759"/>
  <p:tag name="LATEXFORMWRAP" val="True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4.5216"/>
  <p:tag name="ORIGINALWIDTH" val="1053.897"/>
  <p:tag name="LATEXADDIN" val="\documentclass{article}&#10;\pagestyle{empty}&#10;\usepackage{amsmath, mathrsfs, CJK, cancel, xcolor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begin{document}&#10;&#10;\begin{CJK}{GBK}{hei}&#10;\begin{align*}&#10;E = &amp; \big&lt;\text{HFB}\big| H\big|\text{HFB}\big&gt; &#10;\end{align*}&#10;\end{CJK}&#10;&#10;\end{document} "/>
  <p:tag name="IGUANATEXSIZE" val="32"/>
  <p:tag name="IGUANATEXCURSOR" val="1718"/>
  <p:tag name="TRANSPARENCY" val="True"/>
  <p:tag name="LATEXENGINEID" val="1"/>
  <p:tag name="TEMPFOLDER" val="E:\temp\"/>
  <p:tag name="LATEXFORMHEIGHT" val="475"/>
  <p:tag name="LATEXFORMWIDTH" val="759"/>
  <p:tag name="LATEXFORMWRAP" val="True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4.5216"/>
  <p:tag name="ORIGINALWIDTH" val="680.345"/>
  <p:tag name="LATEXADDIN" val="\documentclass{article}&#10;\pagestyle{empty}&#10;\usepackage{amsmath, mathrsfs, CJK, cancel, amssymb, latexsym, graphicx, accents}&#10;\usepackage[svgnames,table]{xcolor}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definecolor{darkgreen}{rgb}{0, 0.392, 0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1pt, blue](0em, 0em) -- (#1, 0em); \draw ($(0em, 0em) +0.5*(#1,1.4em)$) node {#2} ($(0em, 0em) +0.5*(#1,-1.4em)$) node{ #3};}}~~}&#10;&#10;\newcommand{\CTO}[3]{&#10;\begin{tikzpicture}[scale=#1]&#10;\draw[fill = #3, draw = none, drop shadow = {shadow scale = 1.0, opacity = 0.25, shadow xshift = 0.1, shadow yshift=-0.1}] (0, 0) -- ++(0, 0.2) -- ++(#2, 0) -- ++(0, 0.3) -- ++(0.8,-0.5) -- ++(-0.8, -0.5) -- ++(0, 0.3) -- ++(-#2,0) -- ++(0, 0.2) -- cycle;&#10;\end{tikzpicture}}&#10;&#10;\begin{document}&#10;&#10;\begin{CJK}{GBK}{hei}&#10;\begin{align*}&#10;\beta_k\big|\text{HFB}\big&gt; = &amp; 0&#10;\end{align*}&#10;\end{CJK}&#10;&#10;\end{document}"/>
  <p:tag name="IGUANATEXSIZE" val="32"/>
  <p:tag name="IGUANATEXCURSOR" val="1822"/>
  <p:tag name="TRANSPARENCY" val="True"/>
  <p:tag name="LATEXENGINEID" val="1"/>
  <p:tag name="TEMPFOLDER" val="E:\temp\"/>
  <p:tag name="LATEXFORMHEIGHT" val="475"/>
  <p:tag name="LATEXFORMWIDTH" val="759"/>
  <p:tag name="LATEXFORMWRAP" val="True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0.5182"/>
  <p:tag name="ORIGINALWIDTH" val="261.0365"/>
  <p:tag name="LATEXADDIN" val="\documentclass{article}&#10;\pagestyle{empty}&#10;\usepackage{amsmath, mathrsfs, CJK, cancel, xcolor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begin{document}&#10;&#10;\begin{CJK}{GBK}{hei}\color{blue}&#10;\begin{align*}&#10; 1d_{3/2}&#10;\end{align*}&#10;\end{CJK}&#10;&#10;\end{document} "/>
  <p:tag name="IGUANATEXSIZE" val="24"/>
  <p:tag name="IGUANATEXCURSOR" val="1666"/>
  <p:tag name="TRANSPARENCY" val="True"/>
  <p:tag name="LATEXENGINEID" val="1"/>
  <p:tag name="TEMPFOLDER" val="E:\temp\"/>
  <p:tag name="LATEXFORMHEIGHT" val="475"/>
  <p:tag name="LATEXFORMWIDTH" val="759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82.1522"/>
  <p:tag name="ORIGINALWIDTH" val="3136.858"/>
  <p:tag name="LATEXADDIN" val="\documentclass[10pt]{article}&#10;\usepackage{amsmath}&#10;\usepackage{color, xcolor}&#10;\usepackage{booktabs, multirow}&#10;\usepackage{rotating}&#10;\newcommand{\svec}[1]{\boldsymbol{#1}}&#10;\newcommand{\ivec}[1]{\vec{#1}}&#10;\newcommand{\red}[1]{\textcolor{red}{#1}}&#10;\newcommand{\blue}[1]{\textcolor{blue}{#1}}&#10;&#10;\newcommand{\sigs}{{\sigma\text{-S} }}&#10;\newcommand{\omev}{{\omega\text{-V} }}&#10;\newcommand{\rhov}{{\rho  \text{-V} }}&#10;\newcommand{\rhot}{{\rho  \text{-T} }}&#10;\newcommand{\rhvt}{{\rho  \text{-VT}}}&#10;\newcommand{\pipv}{{\pi   \text{-PV}}}&#10;\newcommand{\couv}{{ A    \text{-V} }}&#10;\newcommand{\ff}[1]{\frac{1}{#1}}&#10;&#10;\pagestyle{empty}&#10;\begin{document}&#10;&#10;&#10;\renewcommand{\arraystretch}{1.2}\begin{tabular}{c|rrr|r}  \hline\hline&#10;&#10;    $^{208}$Pb &amp; $E_{\text{kin.}+\sigma+\omega}$  &amp;$E_{\rho+\pi}$ &amp; $E_{\text{cou.}}$  &amp; $E_{\text{Total}}$ \\ \hline&#10; DD-ME2        &amp;    $-$2559.81                    &amp;        100.27 &amp;            827.23  &amp;  $-$1637.39      \\&#10; PKO3          &amp;    $-$1781.19                    &amp;     $-$648.75 &amp;            798.38  &amp;  $-$1636.80      \\%&#10; PKA1          &amp;     $-$795.09                    &amp;    $-$1634.84 &amp;            798.62  &amp;  $-$1636.27      \\&#10; \hline\hline&#10;\end{tabular}&#10;&#10;\end{document} "/>
  <p:tag name="IGUANATEXSIZE" val="16"/>
  <p:tag name="IGUANATEXCURSOR" val="1151"/>
  <p:tag name="TRANSPARENCY" val="False"/>
  <p:tag name="LATEXENGINEID" val="0"/>
  <p:tag name="TEMPFOLDER" val="E:\temp\"/>
  <p:tag name="LATEXFORMHEIGHT" val="475"/>
  <p:tag name="LATEXFORMWIDTH" val="759"/>
  <p:tag name="LATEXFORMWRAP" val="True"/>
  <p:tag name="BITMAPVECTOR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6.7677"/>
  <p:tag name="ORIGINALWIDTH" val="259.5362"/>
  <p:tag name="LATEXADDIN" val="\documentclass{article}&#10;\pagestyle{empty}&#10;\usepackage{amsmath, mathrsfs, CJK, cancel, xcolor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begin{document}&#10;&#10;\begin{CJK}{GBK}{hei}\color{blue}&#10;\begin{align*}&#10; 2s_{1/2}&#10;\end{align*}&#10;\end{CJK}&#10;&#10;\end{document} "/>
  <p:tag name="IGUANATEXSIZE" val="24"/>
  <p:tag name="IGUANATEXCURSOR" val="1688"/>
  <p:tag name="TRANSPARENCY" val="True"/>
  <p:tag name="LATEXENGINEID" val="1"/>
  <p:tag name="TEMPFOLDER" val="E:\temp\"/>
  <p:tag name="LATEXFORMHEIGHT" val="475"/>
  <p:tag name="LATEXFORMWIDTH" val="759"/>
  <p:tag name="LATEXFORMWRAP" val="True"/>
  <p:tag name="BITMAPVECTO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0.5182"/>
  <p:tag name="ORIGINALWIDTH" val="261.0365"/>
  <p:tag name="LATEXADDIN" val="\documentclass{article}&#10;\pagestyle{empty}&#10;\usepackage{amsmath, mathrsfs, CJK, cancel, xcolor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begin{document}&#10;&#10;\begin{CJK}{GBK}{hei}\color{blue}&#10;\begin{align*}&#10; 1d_{5/2}&#10;\end{align*}&#10;\end{CJK}&#10;&#10;\end{document} "/>
  <p:tag name="IGUANATEXSIZE" val="24"/>
  <p:tag name="IGUANATEXCURSOR" val="1688"/>
  <p:tag name="TRANSPARENCY" val="True"/>
  <p:tag name="LATEXENGINEID" val="1"/>
  <p:tag name="TEMPFOLDER" val="E:\temp\"/>
  <p:tag name="LATEXFORMHEIGHT" val="475"/>
  <p:tag name="LATEXFORMWIDTH" val="759"/>
  <p:tag name="LATEXFORMWRAP" val="True"/>
  <p:tag name="BITMAPVECTOR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6.7677"/>
  <p:tag name="ORIGINALWIDTH" val="258.7861"/>
  <p:tag name="LATEXADDIN" val="\documentclass{article}&#10;\pagestyle{empty}&#10;\usepackage{amsmath, mathrsfs, CJK, cancel, xcolor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begin{document}&#10;&#10;\begin{CJK}{GBK}{hei}\color{blue}&#10;\begin{align*}&#10; 1p_{1/2}&#10;\end{align*}&#10;\end{CJK}&#10;&#10;\end{document} "/>
  <p:tag name="IGUANATEXSIZE" val="24"/>
  <p:tag name="IGUANATEXCURSOR" val="1688"/>
  <p:tag name="TRANSPARENCY" val="True"/>
  <p:tag name="LATEXENGINEID" val="1"/>
  <p:tag name="TEMPFOLDER" val="E:\temp\"/>
  <p:tag name="LATEXFORMHEIGHT" val="475"/>
  <p:tag name="LATEXFORMWIDTH" val="759"/>
  <p:tag name="LATEXFORMWRAP" val="True"/>
  <p:tag name="BITMAPVECTOR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6.7677"/>
  <p:tag name="ORIGINALWIDTH" val="258.7861"/>
  <p:tag name="LATEXADDIN" val="\documentclass{article}&#10;\pagestyle{empty}&#10;\usepackage{amsmath, mathrsfs, CJK, cancel, xcolor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begin{document}&#10;&#10;\begin{CJK}{GBK}{hei}\color{blue}&#10;\begin{align*}&#10; 1p_{3/2}&#10;\end{align*}&#10;\end{CJK}&#10;&#10;\end{document} "/>
  <p:tag name="IGUANATEXSIZE" val="24"/>
  <p:tag name="IGUANATEXCURSOR" val="1685"/>
  <p:tag name="TRANSPARENCY" val="True"/>
  <p:tag name="LATEXENGINEID" val="1"/>
  <p:tag name="TEMPFOLDER" val="E:\temp\"/>
  <p:tag name="LATEXFORMHEIGHT" val="475"/>
  <p:tag name="LATEXFORMWIDTH" val="759"/>
  <p:tag name="LATEXFORMWRAP" val="True"/>
  <p:tag name="BITMAPVECTO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2.0603"/>
  <p:tag name="ORIGINALWIDTH" val="43.50606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package{expl3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calligraphy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\color{blue}&#10;&#10;\begin{tikzpicture}[x=1cm,y=1cm,line width=1pt]&#10;\coordinate (O) at (0,0);&#10;\draw[pen colour={blue},decorate, decoration={calligraphic brace, amplitude=3pt}] (O) -- +(90:1.2);&#10;\end{tikzpicture}&#10;&#10;\end{CJK}&#10;&#10;\end{document} "/>
  <p:tag name="IGUANATEXSIZE" val="28"/>
  <p:tag name="IGUANATEXCURSOR" val="1669"/>
  <p:tag name="TRANSPARENCY" val="True"/>
  <p:tag name="LATEXENGINEID" val="1"/>
  <p:tag name="TEMPFOLDER" val="E:\temp\"/>
  <p:tag name="LATEXFORMHEIGHT" val="475"/>
  <p:tag name="LATEXFORMWIDTH" val="759"/>
  <p:tag name="LATEXFORMWRAP" val="True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7.7916"/>
  <p:tag name="ORIGINALWIDTH" val="2764.136"/>
  <p:tag name="LATEXADDIN" val="\documentclass{article}&#10;\pagestyle{empty}&#10;\usepackage{amsmath, mathrsfs, CJK, cancel, amssymb, latexsym, graphicx, accents}&#10;\usepackage[svgnames,table]{xcolor}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definecolor{darkgreen}{rgb}{0, 0.392, 0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1pt, blue](0em, 0em) -- (#1, 0em); \draw ($(0em, 0em) +0.5*(#1,1.4em)$) node {#2} ($(0em, 0em) +0.5*(#1,-1.4em)$) node{ #3};}}~~}&#10;&#10;\newcommand{\CTO}[3]{&#10;\begin{tikzpicture}[scale=#1]&#10;\draw[fill = #3, draw = none, drop shadow = {shadow scale = 1.0, opacity = 0.25, shadow xshift = 0.1, shadow yshift=-0.1}] (0, 0) -- ++(0, 0.2) -- ++(#2, 0) -- ++(0, 0.3) -- ++(0.8,-0.5) -- ++(-0.8, -0.5) -- ++(0, 0.3) -- ++(-#2,0) -- ++(0, 0.2) -- cycle;&#10;\end{tikzpicture}}&#10;&#10;\begin{document}&#10;&#10;\begin{CJK}{GBK}{hei}&#10;\begin{align*}&#10;(\svec\sigma\cdot\svec q)(\svec\sigma'\cdot\svec q) - \frac{1}{3} \left(\svec\sigma\cdot\svec\sigma'\right) \svec q^2 =\frac{4}{3} S^2 q^2 \sqrt{\frac{4\pi}{5}}Y_{20}(\vartheta,\varphi)&#10;\end{align*}&#10;\end{CJK}&#10;&#10;\end{document}"/>
  <p:tag name="IGUANATEXSIZE" val="32"/>
  <p:tag name="IGUANATEXCURSOR" val="1789"/>
  <p:tag name="TRANSPARENCY" val="True"/>
  <p:tag name="LATEXENGINEID" val="1"/>
  <p:tag name="TEMPFOLDER" val="E:\temp\"/>
  <p:tag name="LATEXFORMHEIGHT" val="475"/>
  <p:tag name="LATEXFORMWIDTH" val="759"/>
  <p:tag name="LATEXFORMWRAP" val="True"/>
  <p:tag name="BITMAPVECTOR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7.7916"/>
  <p:tag name="ORIGINALWIDTH" val="3121.186"/>
  <p:tag name="LATEXADDIN" val="\documentclass{article}&#10;\pagestyle{empty}&#10;\usepackage{amsmath, mathrsfs, CJK, cancel, amssymb, latexsym, graphicx, accents}&#10;\usepackage[svgnames,table]{xcolor}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definecolor{darkgreen}{rgb}{0, 0.392, 0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1pt, blue](0em, 0em) -- (#1, 0em); \draw ($(0em, 0em) +0.5*(#1,1.4em)$) node {#2} ($(0em, 0em) +0.5*(#1,-1.4em)$) node{ #3};}}~~}&#10;&#10;\newcommand{\CTO}[3]{&#10;\begin{tikzpicture}[scale=#1]&#10;\draw[fill = #3, draw = none, drop shadow = {shadow scale = 1.0, opacity = 0.25, shadow xshift = 0.1, shadow yshift=-0.1}] (0, 0) -- ++(0, 0.2) -- ++(#2, 0) -- ++(0, 0.3) -- ++(0.8,-0.5) -- ++(-0.8, -0.5) -- ++(0, 0.3) -- ++(-#2,0) -- ++(0, 0.2) -- cycle;&#10;\end{tikzpicture}}&#10;&#10;\begin{document}&#10;&#10;\begin{CJK}{GBK}{hei}&#10;\begin{align*}&#10;-\left( \svec\sigma\times \svec q \right)\cdot\left( \svec\sigma'\times \svec q \right) + \frac{2}{3}\left( \svec\sigma\cdot\svec\sigma'\right) \svec q^2   =&amp;\frac{4}{3} S^2 q^2 \sqrt{\frac{4\pi}{5}} Y_{20}(\vartheta,\varphi)&#10;\end{align*}&#10;\end{CJK}&#10;&#10;\end{document}"/>
  <p:tag name="IGUANATEXSIZE" val="32"/>
  <p:tag name="IGUANATEXCURSOR" val="1947"/>
  <p:tag name="TRANSPARENCY" val="True"/>
  <p:tag name="LATEXENGINEID" val="1"/>
  <p:tag name="TEMPFOLDER" val="E:\temp\"/>
  <p:tag name="LATEXFORMHEIGHT" val="475"/>
  <p:tag name="LATEXFORMWIDTH" val="759"/>
  <p:tag name="LATEXFORMWRAP" val="True"/>
  <p:tag name="BITMAPVECTOR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2.5366"/>
  <p:tag name="ORIGINALWIDTH" val="925.6292"/>
  <p:tag name="LATEXADDIN" val="\documentclass{article}&#10;\pagestyle{empty}&#10;\usepackage{amsmath, mathrsfs, CJK, cancel, amssymb, latexsym, graphicx, accents}&#10;\usepackage[svgnames,table]{xcolor}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definecolor{darkgreen}{rgb}{0, 0.392, 0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1pt, blue](0em, 0em) -- (#1, 0em); \draw ($(0em, 0em) +0.5*(#1,1.4em)$) node {#2} ($(0em, 0em) +0.5*(#1,-1.4em)$) node{ #3};}}~~}&#10;&#10;\newcommand{\CTO}[3]{&#10;\begin{tikzpicture}[scale=#1]&#10;\draw[fill = #3, draw = none, drop shadow = {shadow scale = 1.0, opacity = 0.25, shadow xshift = 0.1, shadow yshift=-0.1}] (0, 0) -- ++(0, 0.2) -- ++(#2, 0) -- ++(0, 0.3) -- ++(0.8,-0.5) -- ++(-0.8, -0.5) -- ++(0, 0.3) -- ++(-#2,0) -- ++(0, 0.2) -- cycle;&#10;\end{tikzpicture}}&#10;&#10;\begin{document}&#10;&#10;\begin{CJK}{GBK}{hei}&#10;\begin{align*}&#10;\psi_i^V = &amp; \sum_{a} C_{ia}^V\psi_{am}&#10;\end{align*}&#10;\end{CJK}&#10;&#10;\end{document}"/>
  <p:tag name="IGUANATEXSIZE" val="32"/>
  <p:tag name="IGUANATEXCURSOR" val="1828"/>
  <p:tag name="TRANSPARENCY" val="True"/>
  <p:tag name="LATEXENGINEID" val="1"/>
  <p:tag name="TEMPFOLDER" val="E:\temp\"/>
  <p:tag name="LATEXFORMHEIGHT" val="475"/>
  <p:tag name="LATEXFORMWIDTH" val="759"/>
  <p:tag name="LATEXFORMWRAP" val="True"/>
  <p:tag name="BITMAPVECTOR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2.5366"/>
  <p:tag name="ORIGINALWIDTH" val="922.6287"/>
  <p:tag name="LATEXADDIN" val="\documentclass{article}&#10;\pagestyle{empty}&#10;\usepackage{amsmath, mathrsfs, CJK, cancel, amssymb, latexsym, graphicx, accents}&#10;\usepackage[svgnames,table]{xcolor}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definecolor{darkgreen}{rgb}{0, 0.392, 0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1pt, blue](0em, 0em) -- (#1, 0em); \draw ($(0em, 0em) +0.5*(#1,1.4em)$) node {#2} ($(0em, 0em) +0.5*(#1,-1.4em)$) node{ #3};}}~~}&#10;&#10;\newcommand{\CTO}[3]{&#10;\begin{tikzpicture}[scale=#1]&#10;\draw[fill = #3, draw = none, drop shadow = {shadow scale = 1.0, opacity = 0.25, shadow xshift = 0.1, shadow yshift=-0.1}] (0, 0) -- ++(0, 0.2) -- ++(#2, 0) -- ++(0, 0.3) -- ++(0.8,-0.5) -- ++(-0.8, -0.5) -- ++(0, 0.3) -- ++(-#2,0) -- ++(0, 0.2) -- cycle;&#10;\end{tikzpicture}}&#10;&#10;\begin{document}&#10;&#10;\begin{CJK}{GBK}{hei}&#10;\begin{align*}&#10;\psi_i^U = &amp; \sum_{a} C_{ia}^U\psi_{am}&#10;\end{align*}&#10;\end{CJK}&#10;&#10;\end{document}"/>
  <p:tag name="IGUANATEXSIZE" val="32"/>
  <p:tag name="IGUANATEXCURSOR" val="1819"/>
  <p:tag name="TRANSPARENCY" val="True"/>
  <p:tag name="LATEXENGINEID" val="1"/>
  <p:tag name="TEMPFOLDER" val="E:\temp\"/>
  <p:tag name="LATEXFORMHEIGHT" val="475"/>
  <p:tag name="LATEXFORMWIDTH" val="759"/>
  <p:tag name="LATEXFORMWRAP" val="True"/>
  <p:tag name="BITMAPVECTOR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6.7928"/>
  <p:tag name="ORIGINALWIDTH" val="423.0591"/>
  <p:tag name="LATEXADDIN" val="\documentclass{article}&#10;\pagestyle{empty}&#10;\usepackage{amsmath, mathrsfs, CJK, cancel, xcolor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begin{document}&#10;&#10;\begin{CJK}{GBK}{hei}&#10;\begin{align*}&#10;i =&amp; m_\nu^\pi\\ &#10;a =&amp; (n\kappa) &#10;\end{align*}&#10;\end{CJK}&#10;&#10;\end{document} "/>
  <p:tag name="IGUANATEXSIZE" val="32"/>
  <p:tag name="IGUANATEXCURSOR" val="1684"/>
  <p:tag name="TRANSPARENCY" val="True"/>
  <p:tag name="LATEXENGINEID" val="1"/>
  <p:tag name="TEMPFOLDER" val="E:\temp\"/>
  <p:tag name="LATEXFORMHEIGHT" val="475"/>
  <p:tag name="LATEXFORMWIDTH" val="759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6228"/>
  <p:tag name="ORIGINALWIDTH" val="297.7916"/>
  <p:tag name="LATEXADDIN" val="\documentclass{article}&#10;\pagestyle{empty}&#10;\usepackage{amsmath, mathrsfs, CJK, cancel, amssymb, latexsym, graphicx, accents}&#10;\usepackage[svgnames,table]{xcolor}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1pt, blue](0em, 0em) -- (#1, 0em); \draw ($(0em, 0em) +0.5*(#1,1.4em)$) node {#2} ($(0em, 0em) +0.5*(#1,-1.4em)$) node{ #3};}}~~}&#10;&#10;\newcommand{\CTO}[3]{&#10;\begin{tikzpicture}[scale=#1]&#10;\draw[fill = #3, draw = none, drop shadow = {shadow scale = 1.0, opacity = 0.25, shadow xshift = 0.1, shadow yshift=-0.1}] (0, 0) -- ++(0, 0.2) -- ++(#2, 0) -- ++(0, 0.3) -- ++(0.8,-0.5) -- ++(-0.8, -0.5) -- ++(0, 0.3) -- ++(-#2,0) -- ++(0, 0.2) -- cycle;&#10;\end{tikzpicture}}&#10;&#10;\begin{document}&#10;&#10;\begin{CJK}{GBK}{hei}&#10;$\boldsymbol{l=0}$&#10;\end{CJK}&#10;&#10;\end{document}"/>
  <p:tag name="IGUANATEXSIZE" val="28"/>
  <p:tag name="IGUANATEXCURSOR" val="1810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2.5366"/>
  <p:tag name="ORIGINALWIDTH" val="1852.759"/>
  <p:tag name="LATEXADDIN" val="\documentclass{article}&#10;\pagestyle{empty}&#10;\usepackage{amsmath, mathrsfs, CJK, cancel, amssymb, latexsym, graphicx, accents}&#10;\usepackage[svgnames,table]{xcolor}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definecolor{darkgreen}{rgb}{0, 0.392, 0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1pt, blue](0em, 0em) -- (#1, 0em); \draw ($(0em, 0em) +0.5*(#1,1.4em)$) node {#2} ($(0em, 0em) +0.5*(#1,-1.4em)$) node{ #3};}}~~}&#10;&#10;\newcommand{\CTO}[3]{&#10;\begin{tikzpicture}[scale=#1]&#10;\draw[fill = #3, draw = none, drop shadow = {shadow scale = 1.0, opacity = 0.25, shadow xshift = 0.1, shadow yshift=-0.1}] (0, 0) -- ++(0, 0.2) -- ++(#2, 0) -- ++(0, 0.3) -- ++(0.8,-0.5) -- ++(-0.8, -0.5) -- ++(0, 0.3) -- ++(-#2,0) -- ++(0, 0.2) -- cycle;&#10;\end{tikzpicture}}&#10;&#10;\begin{document}&#10;&#10;\begin{CJK}{GBK}{hei}&#10;\begin{align*}&#10;\psi_i = &amp; \sum_{\kappa} \psi_{\kappa m} = \sum_{\kappa} \sum_n D_{i,n\kappa} \psi_{n\kappa m}&#10;\end{align*}&#10;\end{CJK}&#10;&#10;\end{document}"/>
  <p:tag name="IGUANATEXSIZE" val="32"/>
  <p:tag name="IGUANATEXCURSOR" val="1854"/>
  <p:tag name="TRANSPARENCY" val="True"/>
  <p:tag name="LATEXENGINEID" val="1"/>
  <p:tag name="TEMPFOLDER" val="E:\temp\"/>
  <p:tag name="LATEXFORMHEIGHT" val="475"/>
  <p:tag name="LATEXFORMWIDTH" val="759"/>
  <p:tag name="LATEXFORMWRAP" val="True"/>
  <p:tag name="BITMAPVECTOR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.2709"/>
  <p:tag name="ORIGINALWIDTH" val="723.101"/>
  <p:tag name="LATEXADDIN" val="\documentclass{article}&#10;\pagestyle{empty}&#10;\usepackage{amsmath, mathrsfs, CJK, cancel, amssymb, latexsym, graphicx, accents}&#10;\usepackage[svgnames,table]{xcolor}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definecolor{darkgreen}{rgb}{0, 0.392, 0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1pt, blue](0em, 0em) -- (#1, 0em); \draw ($(0em, 0em) +0.5*(#1,1.4em)$) node {#2} ($(0em, 0em) +0.5*(#1,-1.4em)$) node{ #3};}}~~}&#10;&#10;\newcommand{\CTO}[3]{&#10;\begin{tikzpicture}[scale=#1]&#10;\draw[fill = #3, draw = none, drop shadow = {shadow scale = 1.0, opacity = 0.25, shadow xshift = 0.1, shadow yshift=-0.1}] (0, 0) -- ++(0, 0.2) -- ++(#2, 0) -- ++(0, 0.3) -- ++(0.8,-0.5) -- ++(-0.8, -0.5) -- ++(0, 0.3) -- ++(-#2,0) -- ++(0, 0.2) -- cycle;&#10;\end{tikzpicture}}&#10;&#10;\begin{document}&#10;&#10;\begin{CJK}{GBK}{hei}&#10;\begin{align*}&#10;\kappa = &amp; \pm(j\mp\tfrac{1}{2})&#10;\end{align*}&#10;\end{CJK}&#10;&#10;\end{document}"/>
  <p:tag name="IGUANATEXSIZE" val="32"/>
  <p:tag name="IGUANATEXCURSOR" val="1810"/>
  <p:tag name="TRANSPARENCY" val="True"/>
  <p:tag name="LATEXENGINEID" val="1"/>
  <p:tag name="TEMPFOLDER" val="E:\temp\"/>
  <p:tag name="LATEXFORMHEIGHT" val="475"/>
  <p:tag name="LATEXFORMWIDTH" val="759"/>
  <p:tag name="LATEXFORMWRAP" val="True"/>
  <p:tag name="BITMAPVECTOR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1.7907"/>
  <p:tag name="ORIGINALWIDTH" val="2478.346"/>
  <p:tag name="LATEXADDIN" val="\documentclass{article}&#10;\pagestyle{empty}&#10;\usepackage{amsmath, mathrsfs, CJK, cancel, amssymb, latexsym, graphicx, accents}&#10;\usepackage[svgnames,table]{xcolor}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definecolor{darkgreen}{rgb}{0, 0.392, 0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1pt, blue](0em, 0em) -- (#1, 0em); \draw ($(0em, 0em) +0.5*(#1,1.4em)$) node {#2} ($(0em, 0em) +0.5*(#1,-1.4em)$) node{ #3};}}~~}&#10;&#10;\newcommand{\CTO}[3]{&#10;\begin{tikzpicture}[scale=#1]&#10;\draw[fill = #3, draw = none, drop shadow = {shadow scale = 1.0, opacity = 0.25, shadow xshift = 0.1, shadow yshift=-0.1}] (0, 0) -- ++(0, 0.2) -- ++(#2, 0) -- ++(0, 0.3) -- ++(0.8,-0.5) -- ++(-0.8, -0.5) -- ++(0, 0.3) -- ++(-#2,0) -- ++(0, 0.2) -- cycle;&#10;\end{tikzpicture}}&#10;&#10;\begin{document}&#10;&#10;\begin{CJK}{GBK}{hei}&#10;\begin{align*}&#10;E_i      = &amp; \sum_{\kappa\kappa'} E_{i}^{\kappa\kappa'}  = \sum_{\kappa} p_{i\kappa}^2 E_{d,i}^{\kappa} +  \sum_{\kappa\ne\kappa'} p_{i\kappa} p_{i\kappa'} E_{c,i}^{\kappa\kappa'}&#10;\end{align*}&#10;\end{CJK}&#10;&#10;\end{document}"/>
  <p:tag name="IGUANATEXSIZE" val="32"/>
  <p:tag name="IGUANATEXCURSOR" val="1968"/>
  <p:tag name="TRANSPARENCY" val="True"/>
  <p:tag name="LATEXENGINEID" val="1"/>
  <p:tag name="TEMPFOLDER" val="E:\temp\"/>
  <p:tag name="LATEXFORMHEIGHT" val="475"/>
  <p:tag name="LATEXFORMWIDTH" val="759"/>
  <p:tag name="LATEXFORMWRAP" val="True"/>
  <p:tag name="BITMAPVECTOR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8.2721"/>
  <p:tag name="ORIGINALWIDTH" val="747.8543"/>
  <p:tag name="LATEXADDIN" val="\documentclass{article}&#10;\pagestyle{empty}&#10;\usepackage{amsmath, mathrsfs, CJK, cancel, xcolor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begin{document}&#10;&#10;\begin{CJK}{GBK}{hei}&#10;\begin{align*}&#10;E_{d,i}^\kappa = &amp; E_i^{\kappa\kappa} p_{i\kappa}^{-2} &#10;\end{align*}&#10;\end{CJK}&#10;&#10;\end{document} "/>
  <p:tag name="IGUANATEXSIZE" val="32"/>
  <p:tag name="IGUANATEXCURSOR" val="1724"/>
  <p:tag name="TRANSPARENCY" val="True"/>
  <p:tag name="LATEXENGINEID" val="1"/>
  <p:tag name="TEMPFOLDER" val="E:\temp\"/>
  <p:tag name="LATEXFORMHEIGHT" val="475"/>
  <p:tag name="LATEXFORMWIDTH" val="759"/>
  <p:tag name="LATEXFORMWRAP" val="True"/>
  <p:tag name="BITMAPVECTOR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3.0381"/>
  <p:tag name="ORIGINALWIDTH" val="2452.092"/>
  <p:tag name="LATEXADDIN" val="\documentclass{article}&#10;\pagestyle{empty}&#10;\usepackage{amsmath, mathrsfs, CJK, cancel, xcolor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begin{document}&#10;&#10;\begin{CJK}{GBK}{hei}&#10;\begin{align*}&#10; E_i^{\kappa\kappa'} = &amp; \sum_{nn'} D_{i,n\kappa} h_{aa'} D_{i,n'\kappa'}\hspace{1em}  p_{i\kappa}^2 =  \sum_{n} D_{i,n\kappa}^2,  &#10;\end{align*}&#10;\end{CJK}&#10;&#10;\end{document} "/>
  <p:tag name="IGUANATEXSIZE" val="32"/>
  <p:tag name="IGUANATEXCURSOR" val="1694"/>
  <p:tag name="TRANSPARENCY" val="True"/>
  <p:tag name="LATEXENGINEID" val="1"/>
  <p:tag name="TEMPFOLDER" val="E:\temp\"/>
  <p:tag name="LATEXFORMHEIGHT" val="475"/>
  <p:tag name="LATEXFORMWIDTH" val="759"/>
  <p:tag name="LATEXFORMWRAP" val="True"/>
  <p:tag name="BITMAPVECTOR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1.0239"/>
  <p:tag name="ORIGINALWIDTH" val="1016.392"/>
  <p:tag name="LATEXADDIN" val="\documentclass{article}&#10;\pagestyle{empty}&#10;\usepackage{amsmath, mathrsfs, CJK, cancel, xcolor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begin{document}&#10;&#10;\begin{CJK}{GBK}{hei}&#10;\begin{align*}&#10;E_{c,i}^{\kappa\kappa'} = &amp; E_{i}^{\kappa\kappa'}p_{i\kappa}^{-1} p_{i\kappa}^{-1} &#10;\end{align*}&#10;\end{CJK}&#10;&#10;\end{document} "/>
  <p:tag name="IGUANATEXSIZE" val="32"/>
  <p:tag name="IGUANATEXCURSOR" val="1752"/>
  <p:tag name="TRANSPARENCY" val="True"/>
  <p:tag name="LATEXENGINEID" val="1"/>
  <p:tag name="TEMPFOLDER" val="E:\temp\"/>
  <p:tag name="LATEXFORMHEIGHT" val="475"/>
  <p:tag name="LATEXFORMWIDTH" val="759"/>
  <p:tag name="LATEXFORMWRAP" val="True"/>
  <p:tag name="BITMAPVECTOR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493.017"/>
  <p:tag name="ORIGINALWIDTH" val="3315.463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tikzpicture}[x=1cm, y = 1cm, line width = 2pt] \huge&#10;          \coordinate[label = {180:$O$}] (O) at (0,0);&#10;&#10;          \draw[-stealth'] (O) -- +(0:8.0);\draw[-stealth'] (O) +(90:-7.5) -- +(90:8);&#10;&#10;          \draw[red] (O) ++ (90:4.5) ++(0:1pt) -- ++(0:4.25) .. controls +(0:0.75) and +(0:-0.75) .. ++(1.75,1.5) -- ++(0:1.5); \draw[dashed, thick] (O) ++(90:6) -- +(0:6);&#10;          \foreach \y in {0.2, 0.4, 0.6, 0.8, 1.0, 1.2, 1.4} \draw[ultra thick, red] (O) ++(90:4.5) ++(0:1pt) ++(90:\y) -- +(0:4);&#10;          \draw[fill = red,draw = none] (O) ++(90:6)++(0:1pt) -- ++(0:4) -- ++(90:1.5) -- ++(0:-4) -- cycle;&#10;&#10;          \draw[blue] (O) ++ (90:-2) ++(0:1pt) -- ++(0:4.25) .. controls +(0:0.75) and +(0:-0.75) .. ++(1.75,-4) -- ++(0:1.5); \draw[dashed, thick] (O) ++(90:-6) -- +(0:6);&#10;          \foreach \y in {0.5, 1.0, 1.5, 2, 2.5, 3.0, 3.5, 4.0} \draw[ultra thick, blue] (O) ++(90:-1.75) ++(0:1pt) ++(-90:\y) -- +(0:4);&#10;          \draw[fill = blue,draw = none] (O) ++(90:-6)++(0:1pt) -- ++(0:4) -- ++(90:-1.5) -- ++(0:-4) -- cycle;&#10;&#10;          \draw (O) + (-0.75, 6) node {$M$}+ (-0.75, -6) node {$-M$};%  +(4, 2) node {Dirac 方程解空间};&#10;          \draw[white] (O) +(2, 6.75) node {Continuum}+(2, -6.75) node {Continuum};&#10;&#10;        \end{tikzpicture} &#10;\end{CJK}&#10;&#10;\end{document} "/>
  <p:tag name="IGUANATEXSIZE" val="28"/>
  <p:tag name="IGUANATEXCURSOR" val="2660"/>
  <p:tag name="TRANSPARENCY" val="True"/>
  <p:tag name="LATEXENGINEID" val="1"/>
  <p:tag name="TEMPFOLDER" val="E:\temp\"/>
  <p:tag name="LATEXFORMHEIGHT" val="475"/>
  <p:tag name="LATEXFORMWIDTH" val="759"/>
  <p:tag name="LATEXFORMWRAP" val="True"/>
  <p:tag name="BITMAPVECTOR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5.5161"/>
  <p:tag name="ORIGINALWIDTH" val="1000.64"/>
  <p:tag name="LATEXADDIN" val="\documentclass{article}&#10;\pagestyle{empty}&#10;\usepackage[dvipsnames, svgnames, x11names]{xcolor}&#10;\usepackage{amsmath, mathrsfs, CJK, cancel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newcommand{\lrlc}[1]{\left|#1\right&gt;}\newcommand{\lrcl}[1]{\left&lt;#1\right|}&#10;\begin{document}&#10;&#10;\begin{CJK}{GBK}{hei}\color{blue}&#10;\begin{align*}&#10; \pi\text{-PV}\,\&amp;\,\rho\text{-T}\, \propto\, Y_{20}&#10;\end{align*}&#10;\end{CJK}&#10;&#10;\end{document} "/>
  <p:tag name="IGUANATEXSIZE" val="36"/>
  <p:tag name="IGUANATEXCURSOR" val="1787"/>
  <p:tag name="TRANSPARENCY" val="True"/>
  <p:tag name="LATEXENGINEID" val="1"/>
  <p:tag name="TEMPFOLDER" val="E:\temp\"/>
  <p:tag name="LATEXFORMHEIGHT" val="475"/>
  <p:tag name="LATEXFORMWIDTH" val="759"/>
  <p:tag name="LATEXFORMWRAP" val="True"/>
  <p:tag name="BITMAPVECTOR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6.5191"/>
  <p:tag name="ORIGINALWIDTH" val="1768.747"/>
  <p:tag name="LATEXADDIN" val="\documentclass{article}&#10;\pagestyle{empty}&#10;\usepackage{amsmath, mathrsfs, CJK, cancel, xcolor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begin{document}&#10;&#10;\begin{CJK}{GBK}{hei}&#10;\begin{align*}&#10;E(1/2^-) - E(1/2^+) = 0.44\text{ MeV} &#10;\end{align*}&#10;\end{CJK}&#10;&#10;\end{document} "/>
  <p:tag name="IGUANATEXSIZE" val="24"/>
  <p:tag name="IGUANATEXCURSOR" val="1707"/>
  <p:tag name="TRANSPARENCY" val="True"/>
  <p:tag name="LATEXENGINEID" val="1"/>
  <p:tag name="TEMPFOLDER" val="E:\temp\"/>
  <p:tag name="LATEXFORMHEIGHT" val="475"/>
  <p:tag name="LATEXFORMWIDTH" val="759"/>
  <p:tag name="LATEXFORMWRAP" val="True"/>
  <p:tag name="BITMAPVECTOR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6.7677"/>
  <p:tag name="ORIGINALWIDTH" val="258.7861"/>
  <p:tag name="LATEXADDIN" val="\documentclass{article}&#10;\pagestyle{empty}&#10;\usepackage{amsmath, mathrsfs, CJK, cancel, xcolor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begin{document}&#10;&#10;\begin{CJK}{GBK}{hei}&#10;\begin{align*}&#10;1p_{3/2} &#10;\end{align*}&#10;\end{CJK}&#10;&#10;\end{document} "/>
  <p:tag name="IGUANATEXSIZE" val="24"/>
  <p:tag name="IGUANATEXCURSOR" val="1678"/>
  <p:tag name="TRANSPARENCY" val="True"/>
  <p:tag name="LATEXENGINEID" val="1"/>
  <p:tag name="TEMPFOLDER" val="E:\temp\"/>
  <p:tag name="LATEXFORMHEIGHT" val="475"/>
  <p:tag name="LATEXFORMWIDTH" val="759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01212"/>
  <p:tag name="ORIGINALWIDTH" val="294.041"/>
  <p:tag name="LATEXADDIN" val="\documentclass{article}&#10;\pagestyle{empty}&#10;\usepackage{amsmath, mathrsfs, CJK, cancel, amssymb, latexsym, graphicx, accents}&#10;\usepackage[svgnames,table]{xcolor}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1pt, blue](0em, 0em) -- (#1, 0em); \draw ($(0em, 0em) +0.5*(#1,1.4em)$) node {#2} ($(0em, 0em) +0.5*(#1,-1.4em)$) node{ #3};}}~~}&#10;&#10;\newcommand{\CTO}[3]{&#10;\begin{tikzpicture}[scale=#1]&#10;\draw[fill = #3, draw = none, drop shadow = {shadow scale = 1.0, opacity = 0.25, shadow xshift = 0.1, shadow yshift=-0.1}] (0, 0) -- ++(0, 0.2) -- ++(#2, 0) -- ++(0, 0.3) -- ++(0.8,-0.5) -- ++(-0.8, -0.5) -- ++(0, 0.3) -- ++(-#2,0) -- ++(0, 0.2) -- cycle;&#10;\end{tikzpicture}}&#10;&#10;\begin{document}&#10;&#10;\begin{CJK}{GBK}{hei}&#10;$\boldsymbol{l=1}$&#10;\end{CJK}&#10;&#10;\end{document}"/>
  <p:tag name="IGUANATEXSIZE" val="28"/>
  <p:tag name="IGUANATEXCURSOR" val="1808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6.7677"/>
  <p:tag name="ORIGINALWIDTH" val="258.7861"/>
  <p:tag name="LATEXADDIN" val="\documentclass{article}&#10;\pagestyle{empty}&#10;\usepackage{amsmath, mathrsfs, CJK, cancel, xcolor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begin{document}&#10;&#10;\begin{CJK}{GBK}{hei}&#10;\begin{align*}&#10;1p_{1/2} &#10;\end{align*}&#10;\end{CJK}&#10;&#10;\end{document} "/>
  <p:tag name="IGUANATEXSIZE" val="24"/>
  <p:tag name="IGUANATEXCURSOR" val="1675"/>
  <p:tag name="TRANSPARENCY" val="True"/>
  <p:tag name="LATEXENGINEID" val="1"/>
  <p:tag name="TEMPFOLDER" val="E:\temp\"/>
  <p:tag name="LATEXFORMHEIGHT" val="475"/>
  <p:tag name="LATEXFORMWIDTH" val="759"/>
  <p:tag name="LATEXFORMWRAP" val="True"/>
  <p:tag name="BITMAPVECTOR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0.5182"/>
  <p:tag name="ORIGINALWIDTH" val="261.0365"/>
  <p:tag name="LATEXADDIN" val="\documentclass{article}&#10;\pagestyle{empty}&#10;\usepackage{amsmath, mathrsfs, CJK, cancel, xcolor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begin{document}&#10;&#10;\begin{CJK}{GBK}{hei}&#10;\begin{align*}&#10;1d_{5/2} &#10;\end{align*}&#10;\end{CJK}&#10;&#10;\end{document} "/>
  <p:tag name="IGUANATEXSIZE" val="24"/>
  <p:tag name="IGUANATEXCURSOR" val="1672"/>
  <p:tag name="TRANSPARENCY" val="True"/>
  <p:tag name="LATEXENGINEID" val="1"/>
  <p:tag name="TEMPFOLDER" val="E:\temp\"/>
  <p:tag name="LATEXFORMHEIGHT" val="475"/>
  <p:tag name="LATEXFORMWIDTH" val="759"/>
  <p:tag name="LATEXFORMWRAP" val="True"/>
  <p:tag name="BITMAPVECTOR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6.7677"/>
  <p:tag name="ORIGINALWIDTH" val="259.5362"/>
  <p:tag name="LATEXADDIN" val="\documentclass{article}&#10;\pagestyle{empty}&#10;\usepackage{amsmath, mathrsfs, CJK, cancel, xcolor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begin{document}&#10;&#10;\begin{CJK}{GBK}{hei}&#10;\begin{align*}&#10;2s_{1/2} &#10;\end{align*}&#10;\end{CJK}&#10;&#10;\end{document} "/>
  <p:tag name="IGUANATEXSIZE" val="24"/>
  <p:tag name="IGUANATEXCURSOR" val="1675"/>
  <p:tag name="TRANSPARENCY" val="True"/>
  <p:tag name="LATEXENGINEID" val="1"/>
  <p:tag name="TEMPFOLDER" val="E:\temp\"/>
  <p:tag name="LATEXFORMHEIGHT" val="475"/>
  <p:tag name="LATEXFORMWIDTH" val="759"/>
  <p:tag name="LATEXFORMWRAP" val="True"/>
  <p:tag name="BITMAPVECTOR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0.5182"/>
  <p:tag name="ORIGINALWIDTH" val="261.0365"/>
  <p:tag name="LATEXADDIN" val="\documentclass{article}&#10;\pagestyle{empty}&#10;\usepackage{amsmath, mathrsfs, CJK, cancel, xcolor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begin{document}&#10;&#10;\begin{CJK}{GBK}{hei}&#10;\begin{align*}&#10;1d_{3/2} &#10;\end{align*}&#10;\end{CJK}&#10;&#10;\end{document} "/>
  <p:tag name="IGUANATEXSIZE" val="24"/>
  <p:tag name="IGUANATEXCURSOR" val="1675"/>
  <p:tag name="TRANSPARENCY" val="True"/>
  <p:tag name="LATEXENGINEID" val="1"/>
  <p:tag name="TEMPFOLDER" val="E:\temp\"/>
  <p:tag name="LATEXFORMHEIGHT" val="475"/>
  <p:tag name="LATEXFORMWIDTH" val="759"/>
  <p:tag name="LATEXFORMWRAP" val="True"/>
  <p:tag name="BITMAPVECTOR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1.2683"/>
  <p:tag name="ORIGINALWIDTH" val="257.2859"/>
  <p:tag name="LATEXADDIN" val="\documentclass{article}&#10;\pagestyle{empty}&#10;\usepackage{amsmath, mathrsfs, CJK, cancel, xcolor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begin{document}&#10;&#10;\begin{CJK}{GBK}{hei}&#10;\begin{align*}&#10;1f_{7/2} &#10;\end{align*}&#10;\end{CJK}&#10;&#10;\end{document} "/>
  <p:tag name="IGUANATEXSIZE" val="24"/>
  <p:tag name="IGUANATEXCURSOR" val="1675"/>
  <p:tag name="TRANSPARENCY" val="True"/>
  <p:tag name="LATEXENGINEID" val="1"/>
  <p:tag name="TEMPFOLDER" val="E:\temp\"/>
  <p:tag name="LATEXFORMHEIGHT" val="475"/>
  <p:tag name="LATEXFORMWIDTH" val="759"/>
  <p:tag name="LATEXFORMWRAP" val="True"/>
  <p:tag name="BITMAPVECTOR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7.2691"/>
  <p:tag name="ORIGINALWIDTH" val="198.7777"/>
  <p:tag name="LATEXADDIN" val="\documentclass{article}&#10;\pagestyle{empty}&#10;\usepackage{amsmath, mathrsfs, CJK, cancel, amssymb, latexsym, graphicx, accents}&#10;\usepackage[svgnames,table]{xcolor}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newcommand{\tdot}{\vcenter{\baselineskip=1mm\vbox{\hbox{\vsize 1mm\scalebox{0.5}{~$\bullet$~}}}\vskip -1mm \vbox{\hbox{\vsize 2mm\scalebox{0.5}{~$\bullet$~}}} } }&#10;\renewcommand{\dot}[1]{\accentset{\scalebox{0.4}{$\bullet$}}{#1}}&#10;\renewcommand{\ddot}[1]{\accentset{\scalebox{0.4}{$\bullet\bullet$}}{#1}}&#10;\renewcommand{\cdots}{\vcenter{\hbox{\scalebox{0.5}{~$\bullet$~$\bullet$~$\bullet$~}}}}&#10;\definecolor{darkgreen}{rgb}{0, 0.392, 0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1pt, blue](0em, 0em) -- (#1, 0em); \draw ($(0em, 0em) +0.5*(#1,1.4em)$) node {#2} ($(0em, 0em) +0.5*(#1,-1.4em)$) node{ #3};}}~~}&#10;&#10;\newcommand{\CTO}[3]{&#10;\begin{tikzpicture}[scale=#1]&#10;\draw[fill = #3, draw = none, drop shadow = {shadow scale = 1.0, opacity = 0.25, shadow xshift = 0.1, shadow yshift=-0.1}] (0, 0) -- ++(0, 0.2) -- ++(#2, 0) -- ++(0, 0.3) -- ++(0.8,-0.5) -- ++(-0.8, -0.5) -- ++(0, 0.3) -- ++(-#2,0) -- ++(0, 0.2) -- cycle;&#10;\end{tikzpicture}}&#10;&#10;\begin{document}\color{blue}&#10;&#10;\begin{CJK}{GBK}{hei}&#10;\begin{align*}&#10;E_{d,i}^\kappa&#10;\end{align*}&#10;\end{CJK}&#10;&#10;\end{document} "/>
  <p:tag name="IGUANATEXSIZE" val="24"/>
  <p:tag name="IGUANATEXCURSOR" val="1926"/>
  <p:tag name="TRANSPARENCY" val="Fals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1.0239"/>
  <p:tag name="ORIGINALWIDTH" val="439.5613"/>
  <p:tag name="LATEXADDIN" val="\documentclass{article}&#10;\pagestyle{empty}&#10;\usepackage{amsmath, mathrsfs, CJK, cancel, amssymb, latexsym, graphicx, accents}&#10;\usepackage[svgnames,table]{xcolor}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newcommand{\tdot}{\vcenter{\baselineskip=1mm\vbox{\hbox{\vsize 1mm\scalebox{0.5}{~$\bullet$~}}}\vskip -1mm \vbox{\hbox{\vsize 2mm\scalebox{0.5}{~$\bullet$~}}} } }&#10;\renewcommand{\dot}[1]{\accentset{\scalebox{0.4}{$\bullet$}}{#1}}&#10;\renewcommand{\ddot}[1]{\accentset{\scalebox{0.4}{$\bullet\bullet$}}{#1}}&#10;\renewcommand{\cdots}{\vcenter{\hbox{\scalebox{0.5}{~$\bullet$~$\bullet$~$\bullet$~}}}}&#10;\definecolor{darkgreen}{rgb}{0, 0.392, 0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1pt, blue](0em, 0em) -- (#1, 0em); \draw ($(0em, 0em) +0.5*(#1,1.4em)$) node {#2} ($(0em, 0em) +0.5*(#1,-1.4em)$) node{ #3};}}~~}&#10;&#10;\newcommand{\CTO}[3]{&#10;\begin{tikzpicture}[scale=#1]&#10;\draw[fill = #3, draw = none, drop shadow = {shadow scale = 1.0, opacity = 0.25, shadow xshift = 0.1, shadow yshift=-0.1}] (0, 0) -- ++(0, 0.2) -- ++(#2, 0) -- ++(0, 0.3) -- ++(0.8,-0.5) -- ++(-0.8, -0.5) -- ++(0, 0.3) -- ++(-#2,0) -- ++(0, 0.2) -- cycle;&#10;\end{tikzpicture}}&#10;&#10;\begin{document}\color{red}&#10;&#10;\begin{CJK}{GBK}{hei}&#10;\begin{align*}&#10;E_{c,i}^{\kappa\kappa'} &lt;&amp;0&#10;\end{align*}&#10;\end{CJK}&#10;&#10;\end{document} "/>
  <p:tag name="IGUANATEXSIZE" val="24"/>
  <p:tag name="IGUANATEXCURSOR" val="1970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1.0239"/>
  <p:tag name="ORIGINALWIDTH" val="439.5613"/>
  <p:tag name="LATEXADDIN" val="\documentclass{article}&#10;\pagestyle{empty}&#10;\usepackage{amsmath, mathrsfs, CJK, cancel, amssymb, latexsym, graphicx, accents}&#10;\usepackage[svgnames,table]{xcolor}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newcommand{\tdot}{\vcenter{\baselineskip=1mm\vbox{\hbox{\vsize 1mm\scalebox{0.5}{~$\bullet$~}}}\vskip -1mm \vbox{\hbox{\vsize 2mm\scalebox{0.5}{~$\bullet$~}}} } }&#10;\renewcommand{\dot}[1]{\accentset{\scalebox{0.4}{$\bullet$}}{#1}}&#10;\renewcommand{\ddot}[1]{\accentset{\scalebox{0.4}{$\bullet\bullet$}}{#1}}&#10;\renewcommand{\cdots}{\vcenter{\hbox{\scalebox{0.5}{~$\bullet$~$\bullet$~$\bullet$~}}}}&#10;\definecolor{darkgreen}{rgb}{0, 0.392, 0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1pt, blue](0em, 0em) -- (#1, 0em); \draw ($(0em, 0em) +0.5*(#1,1.4em)$) node {#2} ($(0em, 0em) +0.5*(#1,-1.4em)$) node{ #3};}}~~}&#10;&#10;\newcommand{\CTO}[3]{&#10;\begin{tikzpicture}[scale=#1]&#10;\draw[fill = #3, draw = none, drop shadow = {shadow scale = 1.0, opacity = 0.25, shadow xshift = 0.1, shadow yshift=-0.1}] (0, 0) -- ++(0, 0.2) -- ++(#2, 0) -- ++(0, 0.3) -- ++(0.8,-0.5) -- ++(-0.8, -0.5) -- ++(0, 0.3) -- ++(-#2,0) -- ++(0, 0.2) -- cycle;&#10;\end{tikzpicture}}&#10;&#10;\begin{document}\color{blue}&#10;&#10;\begin{CJK}{GBK}{hei}&#10;\begin{align*}&#10;E_{c,i}^{\kappa\kappa'} &gt;&amp;0&#10;\end{align*}&#10;\end{CJK}&#10;&#10;\end{document} "/>
  <p:tag name="IGUANATEXSIZE" val="24"/>
  <p:tag name="IGUANATEXCURSOR" val="1971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60.8003"/>
  <p:tag name="ORIGINALWIDTH" val="43.50606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package{expl3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calligraphy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\color{blue}&#10;&#10;\begin{tikzpicture}[x=1cm,y=1cm,line width=1pt]&#10;\coordinate (O) at (0,0);&#10;\draw[pen colour={blue},decorate, decoration={calligraphic brace, amplitude=3pt}] (O) -- +(90:-1);&#10;\end{tikzpicture}&#10;&#10;\end{CJK}&#10;&#10;\end{document} "/>
  <p:tag name="IGUANATEXSIZE" val="28"/>
  <p:tag name="IGUANATEXCURSOR" val="1668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1.0239"/>
  <p:tag name="ORIGINALWIDTH" val="439.5613"/>
  <p:tag name="LATEXADDIN" val="\documentclass{article}&#10;\pagestyle{empty}&#10;\usepackage{amsmath, mathrsfs, CJK, cancel, amssymb, latexsym, graphicx, accents}&#10;\usepackage[svgnames,table]{xcolor}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newcommand{\tdot}{\vcenter{\baselineskip=1mm\vbox{\hbox{\vsize 1mm\scalebox{0.5}{~$\bullet$~}}}\vskip -1mm \vbox{\hbox{\vsize 2mm\scalebox{0.5}{~$\bullet$~}}} } }&#10;\renewcommand{\dot}[1]{\accentset{\scalebox{0.4}{$\bullet$}}{#1}}&#10;\renewcommand{\ddot}[1]{\accentset{\scalebox{0.4}{$\bullet\bullet$}}{#1}}&#10;\renewcommand{\cdots}{\vcenter{\hbox{\scalebox{0.5}{~$\bullet$~$\bullet$~$\bullet$~}}}}&#10;\definecolor{darkgreen}{rgb}{0, 0.392, 0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1pt, blue](0em, 0em) -- (#1, 0em); \draw ($(0em, 0em) +0.5*(#1,1.4em)$) node {#2} ($(0em, 0em) +0.5*(#1,-1.4em)$) node{ #3};}}~~}&#10;&#10;\newcommand{\CTO}[3]{&#10;\begin{tikzpicture}[scale=#1]&#10;\draw[fill = #3, draw = none, drop shadow = {shadow scale = 1.0, opacity = 0.25, shadow xshift = 0.1, shadow yshift=-0.1}] (0, 0) -- ++(0, 0.2) -- ++(#2, 0) -- ++(0, 0.3) -- ++(0.8,-0.5) -- ++(-0.8, -0.5) -- ++(0, 0.3) -- ++(-#2,0) -- ++(0, 0.2) -- cycle;&#10;\end{tikzpicture}}&#10;&#10;\begin{document}\color{red}&#10;&#10;\begin{CJK}{GBK}{hei}&#10;\begin{align*}&#10;E_{c,i}^{\kappa\kappa'} &lt;&amp;0&#10;\end{align*}&#10;\end{CJK}&#10;&#10;\end{document} "/>
  <p:tag name="IGUANATEXSIZE" val="24"/>
  <p:tag name="IGUANATEXCURSOR" val="1970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01212"/>
  <p:tag name="ORIGINALWIDTH" val="296.2914"/>
  <p:tag name="LATEXADDIN" val="\documentclass{article}&#10;\pagestyle{empty}&#10;\usepackage{amsmath, mathrsfs, CJK, cancel, amssymb, latexsym, graphicx, accents}&#10;\usepackage[svgnames,table]{xcolor}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1pt, blue](0em, 0em) -- (#1, 0em); \draw ($(0em, 0em) +0.5*(#1,1.4em)$) node {#2} ($(0em, 0em) +0.5*(#1,-1.4em)$) node{ #3};}}~~}&#10;&#10;\newcommand{\CTO}[3]{&#10;\begin{tikzpicture}[scale=#1]&#10;\draw[fill = #3, draw = none, drop shadow = {shadow scale = 1.0, opacity = 0.25, shadow xshift = 0.1, shadow yshift=-0.1}] (0, 0) -- ++(0, 0.2) -- ++(#2, 0) -- ++(0, 0.3) -- ++(0.8,-0.5) -- ++(-0.8, -0.5) -- ++(0, 0.3) -- ++(-#2,0) -- ++(0, 0.2) -- cycle;&#10;\end{tikzpicture}}&#10;&#10;\begin{document}\color{purple}&#10;&#10;\begin{CJK}{GBK}{hei}&#10;$\boldsymbol{l=2}$&#10;\end{CJK}&#10;&#10;\end{document}"/>
  <p:tag name="IGUANATEXSIZE" val="28"/>
  <p:tag name="IGUANATEXCURSOR" val="1782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7.2691"/>
  <p:tag name="ORIGINALWIDTH" val="198.7777"/>
  <p:tag name="LATEXADDIN" val="\documentclass{article}&#10;\pagestyle{empty}&#10;\usepackage{amsmath, mathrsfs, CJK, cancel, amssymb, latexsym, graphicx, accents}&#10;\usepackage[svgnames,table]{xcolor}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newcommand{\tdot}{\vcenter{\baselineskip=1mm\vbox{\hbox{\vsize 1mm\scalebox{0.5}{~$\bullet$~}}}\vskip -1mm \vbox{\hbox{\vsize 2mm\scalebox{0.5}{~$\bullet$~}}} } }&#10;\renewcommand{\dot}[1]{\accentset{\scalebox{0.4}{$\bullet$}}{#1}}&#10;\renewcommand{\ddot}[1]{\accentset{\scalebox{0.4}{$\bullet\bullet$}}{#1}}&#10;\renewcommand{\cdots}{\vcenter{\hbox{\scalebox{0.5}{~$\bullet$~$\bullet$~$\bullet$~}}}}&#10;\definecolor{darkgreen}{rgb}{0, 0.392, 0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1pt, blue](0em, 0em) -- (#1, 0em); \draw ($(0em, 0em) +0.5*(#1,1.4em)$) node {#2} ($(0em, 0em) +0.5*(#1,-1.4em)$) node{ #3};}}~~}&#10;&#10;\newcommand{\CTO}[3]{&#10;\begin{tikzpicture}[scale=#1]&#10;\draw[fill = #3, draw = none, drop shadow = {shadow scale = 1.0, opacity = 0.25, shadow xshift = 0.1, shadow yshift=-0.1}] (0, 0) -- ++(0, 0.2) -- ++(#2, 0) -- ++(0, 0.3) -- ++(0.8,-0.5) -- ++(-0.8, -0.5) -- ++(0, 0.3) -- ++(-#2,0) -- ++(0, 0.2) -- cycle;&#10;\end{tikzpicture}}&#10;&#10;\begin{document}\color{blue}&#10;&#10;\begin{CJK}{GBK}{hei}&#10;\begin{align*}&#10;E_{d,i}^\kappa&#10;\end{align*}&#10;\end{CJK}&#10;&#10;\end{document} "/>
  <p:tag name="IGUANATEXSIZE" val="24"/>
  <p:tag name="IGUANATEXCURSOR" val="1926"/>
  <p:tag name="TRANSPARENCY" val="Fals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57.065"/>
  <p:tag name="ORIGINALWIDTH" val="2429.589"/>
  <p:tag name="LATEXADDIN" val="\documentclass{article}&#10;\pagestyle{empty}&#10;\usepackage[dvipsnames, svgnames, x11names]{xcolor}&#10;\usepackage{amsmath, mathrsfs, CJK, cancel, amssymb, latexsym, graphicx, accents,multirow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begin{document}&#10;&#10;\begin{CJK}{GBK}{hei}\setlength{\tabcolsep}{0.5em}\renewcommand{\arraystretch}{1.2}&#10;\begin{tabular}{c|cc|c|cc}\hline\hline&#10;$A$ &amp; $E_B^{\text{Exp.}}$ &amp; $E_B^{\text{Cal.}}$ &amp; $\beta$ &amp; $J_{\text{Exp.}}^\pi$ &amp; $m_{\text{blk}}^\pi$\\ \hline&#10;22 &amp; 119.26 &amp; 120.07 &amp; $-0.32$ &amp; &amp; \\ \hline&#10;21 &amp;  119.15  &amp;  119.01  &amp;  $-0.30$  &amp;   &amp; $1/2^+$ \\ \hline&#10;20 &amp; 119.22 &amp; 119.75 &amp; $-0.41$ &amp; &amp; \\ \hline&#10;\multirow{2}{*}{19} &amp; 116.24 &amp; 116.85 &amp; $-0.47$ &amp; $1/2^+$ &amp; $3/2^+$\\ \cline{2-6}&#10;                           &amp; &amp; 116.46 &amp; $-0.36$&amp; &amp; $1/2^+$ \\  \hline&#10;18 &amp; 115.67 &amp; 116.24 &amp; $-0.35$ &amp; &amp; \\  \hline&#10;\multirow{2}{*}{17} &amp; 111.49 &amp; 112.32 &amp; $-0.27$ &amp; $3/2^+$ &amp; $3/2^+$ \\ \cline{2-6}&#10; &amp; &amp; 111.94 &amp; $+0.00$ &amp; &amp; $1/2^+$ \\  \hline&#10;16 &amp; 110.75 &amp; 111.04 &amp; $+0.01$ &amp; &amp; \\  \hline&#10;15 &amp; 106.50 &amp; 106.76 &amp; $+0.27$ &amp; $1/2^+$ &amp; $1/2^+$ \\  \hline&#10;14 &amp; 105.28 &amp; 105.46 &amp; $+0.00$ &amp; &amp; \\ \hline\hline&#10;\end{tabular}&#10;&#10;\end{CJK}&#10;&#10;\end{document} "/>
  <p:tag name="IGUANATEXSIZE" val="28"/>
  <p:tag name="IGUANATEXCURSOR" val="2309"/>
  <p:tag name="TRANSPARENCY" val="True"/>
  <p:tag name="LATEXENGINEID" val="1"/>
  <p:tag name="TEMPFOLDER" val="E:\temp\"/>
  <p:tag name="LATEXFORMHEIGHT" val="475"/>
  <p:tag name="LATEXFORMWIDTH" val="759"/>
  <p:tag name="LATEXFORMWRAP" val="True"/>
  <p:tag name="BITMAPVECTOR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3.5187"/>
  <p:tag name="ORIGINALWIDTH" val="919.6284"/>
  <p:tag name="LATEXADDIN" val="\documentclass{article}&#10;\pagestyle{empty}&#10;\usepackage[dvipsnames, svgnames, x11names]{xcolor}&#10;\usepackage{amsmath, mathrsfs, CJK, cancel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newcommand{\lrlc}[1]{\left|#1\right&gt;}\newcommand{\lrcl}[1]{\left&lt;#1\right|}&#10;\begin{document}&#10;&#10;\begin{CJK}{GBK}{hei}&#10;\begin{align*}&#10; \Delta_{E_B}^{\text{rms}} = &amp; 0.53\text{ MeV}&#10;\end{align*}&#10;\end{CJK}&#10;&#10;\end{document} "/>
  <p:tag name="IGUANATEXSIZE" val="32"/>
  <p:tag name="IGUANATEXCURSOR" val="1833"/>
  <p:tag name="TRANSPARENCY" val="True"/>
  <p:tag name="LATEXENGINEID" val="1"/>
  <p:tag name="TEMPFOLDER" val="E:\temp\"/>
  <p:tag name="LATEXFORMHEIGHT" val="475"/>
  <p:tag name="LATEXFORMWIDTH" val="759"/>
  <p:tag name="LATEXFORMWRAP" val="True"/>
  <p:tag name="BITMAPVECTOR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6.5191"/>
  <p:tag name="ORIGINALWIDTH" val="246.0343"/>
  <p:tag name="LATEXADDIN" val="\documentclass{article}&#10;\pagestyle{empty}&#10;\usepackage[dvipsnames, svgnames, x11names]{xcolor}&#10;\usepackage{amsmath, mathrsfs, CJK, cancel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newcommand{\lrlc}[1]{\left|#1\right&gt;}\newcommand{\lrcl}[1]{\left&lt;#1\right|}&#10;\begin{document}\color{blue}&#10;&#10;\begin{CJK}{GBK}{hei}&#10;\begin{align*}&#10; 1/2^+&#10;\end{align*}&#10;\end{CJK}&#10;&#10;\end{document} "/>
  <p:tag name="IGUANATEXSIZE" val="36"/>
  <p:tag name="IGUANATEXCURSOR" val="1764"/>
  <p:tag name="TRANSPARENCY" val="True"/>
  <p:tag name="LATEXENGINEID" val="1"/>
  <p:tag name="TEMPFOLDER" val="E:\temp\"/>
  <p:tag name="LATEXFORMHEIGHT" val="475"/>
  <p:tag name="LATEXFORMWIDTH" val="759"/>
  <p:tag name="LATEXFORMWRAP" val="True"/>
  <p:tag name="BITMAPVECTOR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6.5191"/>
  <p:tag name="ORIGINALWIDTH" val="246.0343"/>
  <p:tag name="LATEXADDIN" val="\documentclass{article}&#10;\pagestyle{empty}&#10;\usepackage[dvipsnames, svgnames, x11names]{xcolor}&#10;\usepackage{amsmath, mathrsfs, CJK, cancel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newcommand{\lrlc}[1]{\left|#1\right&gt;}\newcommand{\lrcl}[1]{\left&lt;#1\right|}&#10;\begin{document}\color{blue}&#10;&#10;\begin{CJK}{GBK}{hei}&#10;\begin{align*}&#10; 1/2^+&#10;\end{align*}&#10;\end{CJK}&#10;&#10;\end{document} "/>
  <p:tag name="IGUANATEXSIZE" val="36"/>
  <p:tag name="IGUANATEXCURSOR" val="1764"/>
  <p:tag name="TRANSPARENCY" val="True"/>
  <p:tag name="LATEXENGINEID" val="1"/>
  <p:tag name="TEMPFOLDER" val="E:\temp\"/>
  <p:tag name="LATEXFORMHEIGHT" val="475"/>
  <p:tag name="LATEXFORMWIDTH" val="759"/>
  <p:tag name="LATEXFORMWRAP" val="True"/>
  <p:tag name="BITMAPVECTOR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0146"/>
  <p:tag name="ORIGINALWIDTH" val="686.3458"/>
  <p:tag name="LATEXADDIN" val="\documentclass{article}&#10;\pagestyle{empty}&#10;\usepackage[dvipsnames, svgnames, x11names]{xcolor}&#10;\usepackage{amsmath, mathrsfs, CJK, cancel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newcommand{\lrlc}[1]{\left|#1\right&gt;}\newcommand{\lrcl}[1]{\left&lt;#1\right|}&#10;\begin{document}&#10;&#10;\begin{CJK}{GBK}{hei}\color{red}&#10;\begin{align*}&#10; N_{\text{Con.}}=1.65&#10;\end{align*}&#10;\end{CJK}&#10;&#10;\end{document} "/>
  <p:tag name="IGUANATEXSIZE" val="32"/>
  <p:tag name="IGUANATEXCURSOR" val="1786"/>
  <p:tag name="TRANSPARENCY" val="True"/>
  <p:tag name="LATEXENGINEID" val="1"/>
  <p:tag name="TEMPFOLDER" val="E:\temp\"/>
  <p:tag name="LATEXFORMHEIGHT" val="475"/>
  <p:tag name="LATEXFORMWIDTH" val="759"/>
  <p:tag name="LATEXFORMWRAP" val="True"/>
  <p:tag name="BITMAPVECTOR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81.5672"/>
  <p:tag name="ORIGINALWIDTH" val="796.6112"/>
  <p:tag name="LATEXADDIN" val="\documentclass{article}&#10;\pagestyle{empty}&#10;\usepackage[dvipsnames, svgnames, x11names]{xcolor}&#10;\usepackage{amsmath, mathrsfs, CJK, cancel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newcommand{\lrlc}[1]{\left|#1\right&gt;}\newcommand{\lrcl}[1]{\left&lt;#1\right|}&#10;\begin{document}&#10;&#10;\begin{CJK}{GBK}{hei}\color{red}&#10;\begin{align*}&#10; r_n            =&amp; 3.57\text{ fm}\\&#10; r_{\text{halo}}=&amp; 4.83\text{ fm}\\&#10; r_{\text{Con.}}=&amp; 5.02\text{ fm}&#10;\end{align*}&#10;\end{CJK}&#10;&#10;\end{document} "/>
  <p:tag name="IGUANATEXSIZE" val="32"/>
  <p:tag name="IGUANATEXCURSOR" val="1893"/>
  <p:tag name="TRANSPARENCY" val="True"/>
  <p:tag name="LATEXENGINEID" val="1"/>
  <p:tag name="TEMPFOLDER" val="E:\temp\"/>
  <p:tag name="LATEXFORMHEIGHT" val="475"/>
  <p:tag name="LATEXFORMWIDTH" val="759"/>
  <p:tag name="LATEXFORMWRAP" val="True"/>
  <p:tag name="BITMAPVECTOR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ONNAME" val="Group 28"/>
  <p:tag name="LAYER" val="2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54.7995"/>
  <p:tag name="ORIGINALWIDTH" val="596.3333"/>
  <p:tag name="LATEXADDIN" val="\documentclass{article}&#10;\pagestyle{empty}&#10;\usepackage[dvipsnames, svgnames, x11names]{xcolor}&#10;\usepackage{amsmath, mathrsfs, CJK, cancel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begin{document}&#10;&#10;\begin{CJK}{GBK}{hei}\color{blue}&#10;\begin{align*}&#10; 64\%\big|1d_{5/2}\big&gt;\\&#10; 21\%\big|2s_{1/2}\big&gt; &#10;\end{align*}&#10;\end{CJK}&#10;&#10;\end{document} "/>
  <p:tag name="IGUANATEXSIZE" val="28"/>
  <p:tag name="IGUANATEXCURSOR" val="1729"/>
  <p:tag name="TRANSPARENCY" val="True"/>
  <p:tag name="LATEXENGINEID" val="1"/>
  <p:tag name="TEMPFOLDER" val="E:\temp\"/>
  <p:tag name="LATEXFORMHEIGHT" val="475"/>
  <p:tag name="LATEXFORMWIDTH" val="759"/>
  <p:tag name="LATEXFORMWRAP" val="True"/>
  <p:tag name="BITMAPVECTOR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3.7757"/>
  <p:tag name="ORIGINALWIDTH" val="43.50606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package{expl3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calligraphy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\color{blue}&#10;&#10;\begin{tikzpicture}[x=1cm,y=1cm,line width=1pt]&#10;\coordinate (O) at (0,0);&#10;\draw[pen colour={blue},decorate, decoration={calligraphic brace, amplitude=3pt}] (O) -- +(90:0.5);&#10;\end{tikzpicture}&#10;&#10;\end{CJK}&#10;&#10;\end{document} "/>
  <p:tag name="IGUANATEXSIZE" val="32"/>
  <p:tag name="IGUANATEXCURSOR" val="1669"/>
  <p:tag name="TRANSPARENCY" val="True"/>
  <p:tag name="LATEXENGINEID" val="1"/>
  <p:tag name="TEMPFOLDER" val="E:\temp\"/>
  <p:tag name="LATEXFORMHEIGHT" val="475"/>
  <p:tag name="LATEXFORMWIDTH" val="759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6228"/>
  <p:tag name="ORIGINALWIDTH" val="297.7916"/>
  <p:tag name="LATEXADDIN" val="\documentclass{article}&#10;\pagestyle{empty}&#10;\usepackage{amsmath, mathrsfs, CJK, cancel, amssymb, latexsym, graphicx, accents}&#10;\usepackage[svgnames,table]{xcolor}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1pt, blue](0em, 0em) -- (#1, 0em); \draw ($(0em, 0em) +0.5*(#1,1.4em)$) node {#2} ($(0em, 0em) +0.5*(#1,-1.4em)$) node{ #3};}}~~}&#10;&#10;\newcommand{\CTO}[3]{&#10;\begin{tikzpicture}[scale=#1]&#10;\draw[fill = #3, draw = none, drop shadow = {shadow scale = 1.0, opacity = 0.25, shadow xshift = 0.1, shadow yshift=-0.1}] (0, 0) -- ++(0, 0.2) -- ++(#2, 0) -- ++(0, 0.3) -- ++(0.8,-0.5) -- ++(-0.8, -0.5) -- ++(0, 0.3) -- ++(-#2,0) -- ++(0, 0.2) -- cycle;&#10;\end{tikzpicture}}&#10;&#10;\begin{document}\color{blue}&#10;&#10;\begin{CJK}{GBK}{hei}&#10;$\boldsymbol{l=3}$&#10;\end{CJK}&#10;&#10;\end{document}"/>
  <p:tag name="IGUANATEXSIZE" val="28"/>
  <p:tag name="IGUANATEXCURSOR" val="1779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7.522"/>
  <p:tag name="ORIGINALWIDTH" val="1040.395"/>
  <p:tag name="LATEXADDIN" val="\documentclass{article}&#10;\pagestyle{empty}&#10;\usepackage{amsmath, mathrsfs, CJK, cancel, xcolor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begin{document}&#10;&#10;\begin{CJK}{GBK}{hei}&#10;\begin{align*}&#10;R_{\text{halo}}^{\text{Exp.}} = &amp;6.4\pm0.7 \text{fm} &#10;\end{align*}&#10;\end{CJK}&#10;&#10;\end{document} "/>
  <p:tag name="IGUANATEXSIZE" val="32"/>
  <p:tag name="IGUANATEXCURSOR" val="1699"/>
  <p:tag name="TRANSPARENCY" val="True"/>
  <p:tag name="LATEXENGINEID" val="1"/>
  <p:tag name="TEMPFOLDER" val="E:\temp\"/>
  <p:tag name="LATEXFORMHEIGHT" val="475"/>
  <p:tag name="LATEXFORMWIDTH" val="759"/>
  <p:tag name="LATEXFORMWRAP" val="True"/>
  <p:tag name="BITMAPVECTOR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0146"/>
  <p:tag name="ORIGINALWIDTH" val="687.0959"/>
  <p:tag name="LATEXADDIN" val="\documentclass{article}&#10;\pagestyle{empty}&#10;\usepackage[dvipsnames, svgnames, x11names]{xcolor}&#10;\usepackage{amsmath, mathrsfs, CJK, cancel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newcommand{\lrlc}[1]{\left|#1\right&gt;}\newcommand{\lrcl}[1]{\left&lt;#1\right|}&#10;\begin{document}&#10;&#10;\begin{CJK}{GBK}{hei}\color{red}&#10;\begin{align*}&#10; N_{\text{Con.}}=1.06&#10;\end{align*}&#10;\end{CJK}&#10;&#10;\end{document} "/>
  <p:tag name="IGUANATEXSIZE" val="32"/>
  <p:tag name="IGUANATEXCURSOR" val="1823"/>
  <p:tag name="TRANSPARENCY" val="True"/>
  <p:tag name="LATEXENGINEID" val="1"/>
  <p:tag name="TEMPFOLDER" val="E:\temp\"/>
  <p:tag name="LATEXFORMHEIGHT" val="475"/>
  <p:tag name="LATEXFORMWIDTH" val="759"/>
  <p:tag name="LATEXFORMWRAP" val="True"/>
  <p:tag name="BITMAPVECTOR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81.5672"/>
  <p:tag name="ORIGINALWIDTH" val="796.6112"/>
  <p:tag name="LATEXADDIN" val="\documentclass{article}&#10;\pagestyle{empty}&#10;\usepackage[dvipsnames, svgnames, x11names]{xcolor}&#10;\usepackage{amsmath, mathrsfs, CJK, cancel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newcommand{\lrlc}[1]{\left|#1\right&gt;}\newcommand{\lrcl}[1]{\left&lt;#1\right|}&#10;\begin{document}&#10;&#10;\begin{CJK}{GBK}{hei}\color{red}&#10;\begin{align*}&#10; r_n = &amp; 3.85\text{ fm}\\&#10; r_{\text{Halo}} = &amp; 6.46 \text{ fm}\\&#10; r_{\text{Con.}} = &amp; 7.50 \text{ fm}&#10;\end{align*}&#10;\end{CJK}&#10;&#10;\end{document} "/>
  <p:tag name="IGUANATEXSIZE" val="32"/>
  <p:tag name="IGUANATEXCURSOR" val="1786"/>
  <p:tag name="TRANSPARENCY" val="True"/>
  <p:tag name="LATEXENGINEID" val="1"/>
  <p:tag name="TEMPFOLDER" val="E:\temp\"/>
  <p:tag name="LATEXFORMHEIGHT" val="475"/>
  <p:tag name="LATEXFORMWIDTH" val="759"/>
  <p:tag name="LATEXFORMWRAP" val="True"/>
  <p:tag name="BITMAPVECTOR" val="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ONNAME" val="Group 41"/>
  <p:tag name="LAYER" val="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54.7995"/>
  <p:tag name="ORIGINALWIDTH" val="588.8322"/>
  <p:tag name="LATEXADDIN" val="\documentclass{article}&#10;\pagestyle{empty}&#10;\usepackage[dvipsnames, svgnames, x11names]{xcolor}&#10;\usepackage{amsmath, mathrsfs, CJK, cancel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begin{document}&#10;&#10;\begin{CJK}{GBK}{hei}\color{blue}&#10;\begin{align*}&#10; 18\%\big|1d_{5/2}\big&gt;\\&#10; 77\%\big|2s_{1/2}\big&gt; &#10;\end{align*}&#10;\end{CJK}&#10;&#10;\end{document} "/>
  <p:tag name="IGUANATEXSIZE" val="28"/>
  <p:tag name="IGUANATEXCURSOR" val="1763"/>
  <p:tag name="TRANSPARENCY" val="True"/>
  <p:tag name="LATEXENGINEID" val="1"/>
  <p:tag name="TEMPFOLDER" val="E:\temp\"/>
  <p:tag name="LATEXFORMHEIGHT" val="475"/>
  <p:tag name="LATEXFORMWIDTH" val="759"/>
  <p:tag name="LATEXFORMWRAP" val="True"/>
  <p:tag name="BITMAPVECTOR" val="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3.7757"/>
  <p:tag name="ORIGINALWIDTH" val="43.50606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package{expl3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calligraphy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\color{blue}&#10;&#10;\begin{tikzpicture}[x=1cm,y=1cm,line width=1pt]&#10;\coordinate (O) at (0,0);&#10;\draw[pen colour={blue},decorate, decoration={calligraphic brace, amplitude=3pt}] (O) -- +(90:0.5);&#10;\end{tikzpicture}&#10;&#10;\end{CJK}&#10;&#10;\end{document} "/>
  <p:tag name="IGUANATEXSIZE" val="32"/>
  <p:tag name="IGUANATEXCURSOR" val="1669"/>
  <p:tag name="TRANSPARENCY" val="True"/>
  <p:tag name="LATEXENGINEID" val="1"/>
  <p:tag name="TEMPFOLDER" val="E:\temp\"/>
  <p:tag name="LATEXFORMHEIGHT" val="475"/>
  <p:tag name="LATEXFORMWIDTH" val="759"/>
  <p:tag name="LATEXFORMWRAP" val="True"/>
  <p:tag name="BITMAPVECTOR" val="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ONNAME" val="Group 36"/>
  <p:tag name="LAYER" val="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54.7995"/>
  <p:tag name="ORIGINALWIDTH" val="597.8334"/>
  <p:tag name="LATEXADDIN" val="\documentclass{article}&#10;\pagestyle{empty}&#10;\usepackage[dvipsnames, svgnames, x11names]{xcolor}&#10;\usepackage{amsmath, mathrsfs, CJK, cancel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begin{document}&#10;&#10;\begin{CJK}{GBK}{hei}\color{red}&#10;\begin{align*}&#10; 46\%\big|1d_{5/2}\big&gt;\\&#10; 38\%\big|3s_{1/2}\big&gt; &#10;\end{align*}&#10;\end{CJK}&#10;&#10;\end{document} "/>
  <p:tag name="IGUANATEXSIZE" val="28"/>
  <p:tag name="IGUANATEXCURSOR" val="1708"/>
  <p:tag name="TRANSPARENCY" val="True"/>
  <p:tag name="LATEXENGINEID" val="1"/>
  <p:tag name="TEMPFOLDER" val="E:\temp\"/>
  <p:tag name="LATEXFORMHEIGHT" val="475"/>
  <p:tag name="LATEXFORMWIDTH" val="759"/>
  <p:tag name="LATEXFORMWRAP" val="True"/>
  <p:tag name="BITMAPVECTOR" val="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3.7757"/>
  <p:tag name="ORIGINALWIDTH" val="43.50606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package{expl3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calligraphy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\color{red}&#10;&#10;\begin{tikzpicture}[x=1cm,y=1cm,line width=1pt]&#10;\coordinate (O) at (0,0);&#10;\draw[pen colour={red},decorate, decoration={calligraphic brace, amplitude=3pt}] (O) -- +(90:0.5);&#10;\end{tikzpicture}&#10;&#10;\end{CJK}&#10;&#10;\end{document} "/>
  <p:tag name="IGUANATEXSIZE" val="32"/>
  <p:tag name="IGUANATEXCURSOR" val="1592"/>
  <p:tag name="TRANSPARENCY" val="True"/>
  <p:tag name="LATEXENGINEID" val="1"/>
  <p:tag name="TEMPFOLDER" val="E:\temp\"/>
  <p:tag name="LATEXFORMHEIGHT" val="475"/>
  <p:tag name="LATEXFORMWIDTH" val="759"/>
  <p:tag name="LATEXFORMWRAP" val="True"/>
  <p:tag name="BITMAPVECTOR" val="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0146"/>
  <p:tag name="ORIGINALWIDTH" val="687.0959"/>
  <p:tag name="LATEXADDIN" val="\documentclass{article}&#10;\pagestyle{empty}&#10;\usepackage[dvipsnames, svgnames, x11names]{xcolor}&#10;\usepackage{amsmath, mathrsfs, CJK, cancel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newcommand{\lrlc}[1]{\left|#1\right&gt;}\newcommand{\lrcl}[1]{\left&lt;#1\right|}&#10;\begin{document}&#10;&#10;\begin{CJK}{GBK}{hei}\color{red}&#10;\begin{align*}&#10; N_{\text{Con.}} = 0.63&#10;\end{align*}&#10;\end{CJK}&#10;&#10;\end{document} "/>
  <p:tag name="IGUANATEXSIZE" val="32"/>
  <p:tag name="IGUANATEXCURSOR" val="1786"/>
  <p:tag name="TRANSPARENCY" val="True"/>
  <p:tag name="LATEXENGINEID" val="1"/>
  <p:tag name="TEMPFOLDER" val="E:\temp\"/>
  <p:tag name="LATEXFORMHEIGHT" val="475"/>
  <p:tag name="LATEXFORMWIDTH" val="759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74.553"/>
  <p:tag name="ORIGINALWIDTH" val="3025.172"/>
  <p:tag name="LATEXADDIN" val="\documentclass{article}&#10;\usepackage{amsmath}&#10;\newcommand{\svec}[1]{\boldsymbol{#1}}&#10;\newcommand{\ivec}[1]{\vec{#1}}&#10;&#10;\newcommand{\sigs}{{\sigma\text{-S} }}&#10;\newcommand{\omev}{{\omega\text{-V} }}&#10;\newcommand{\rhov}{{\rho  \text{-V} }}&#10;\newcommand{\rhot}{{\rho  \text{-T} }}&#10;\newcommand{\rhvt}{{\rho  \text{-VT}}}&#10;\newcommand{\pipv}{{\pi   \text{-PV}}}&#10;\newcommand{\couv}{{ A    \text{-V} }}&#10;\newcommand{\ff}[1]{\frac{1}{#1}}&#10;&#10;\usepackage{pgf, tikz}&#10;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pagestyle{empty}&#10;\begin{document}&#10;\begin{tikzpicture}[x=0.7cm, y=1.0cm, line width = 2pt]\huge&#10;  \coordinate (O) at (0,0);&#10;  \draw[-stealth'] (O) -- (0:12); \draw[-stealth'] (O) -- (90:6);&#10;&#10;% s-oribt&#10;  \draw (O) ++ (90:4.5) -- (1.5, 4.5) .. controls +(0:2) and +(155:2) ..  ($(O)+(4.75, 0.4)$) .. controls +(-25:1) and +(180:1) .. +(3,-0.3);&#10;  %\node at ($(O)+(1.5, 5.5)$)[red] {\textsf{Proton}};&#10;&#10;% p-orbit&#10;  \draw[dotted] (O) .. controls +(0:1) and +(180:1) .. (2.5, 3.5) .. controls +(0:1) and +(165:1.5) ..  ($(O)+(5.5,0.4)$) .. controls +(-15:1) and +(180:1) .. +(3,-0.3);&#10;&#10;% d-orbit&#10;  \draw[purple,dashed] (O) --+(0:0.5) .. controls +(0:2) and +(180:1) .. (3.5, 3.0) .. controls +(0:1) and +(165:1.5) ..  ($(O)+(6.25,0.4)$) .. controls +(-15:1) and +(180:1) .. +(3,-0.3);&#10;&#10;% d-orbit&#10;  \draw[blue] (O) --+(0:1.5) .. controls +(0:2.5) and +(180:0.75) .. (4.5, 2.5) .. controls +(0:0.5) and +(165:2) ..  ($(O)+(7,0.3)$) .. controls +(-15:1) and +(180:1) .. +(3,-0.2);&#10; &#10;% density &#10;  \draw[red] (O) ++(90:4.75) -- (3.0, 4.75) .. controls +(0:2) and +(165:2) ..  (7,0.5) .. controls +(-15:1) and +(180:1) .. +(3,-0.35);&#10;&#10;  \end{tikzpicture}\end{document} "/>
  <p:tag name="IGUANATEXSIZE" val="12"/>
  <p:tag name="IGUANATEXCURSOR" val="841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81.5672"/>
  <p:tag name="ORIGINALWIDTH" val="796.6112"/>
  <p:tag name="LATEXADDIN" val="\documentclass{article}&#10;\pagestyle{empty}&#10;\usepackage[dvipsnames, svgnames, x11names]{xcolor}&#10;\usepackage{amsmath, mathrsfs, CJK, cancel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newcommand{\lrlc}[1]{\left|#1\right&gt;}\newcommand{\lrcl}[1]{\left&lt;#1\right|}&#10;\begin{document}&#10;&#10;\begin{CJK}{GBK}{hei}\color{red}&#10;\begin{align*}&#10;r_n = &amp; 3.42\text{ fm}\\&#10;r_{\text{halo}} = &amp; 4.73\text{ fm}\\&#10; r_{\text{Con.}} =&amp; 6.06\text{ fm}&#10;\end{align*}&#10;\end{CJK}&#10;&#10;\end{document} "/>
  <p:tag name="IGUANATEXSIZE" val="32"/>
  <p:tag name="IGUANATEXCURSOR" val="1883"/>
  <p:tag name="TRANSPARENCY" val="True"/>
  <p:tag name="LATEXENGINEID" val="1"/>
  <p:tag name="TEMPFOLDER" val="E:\temp\"/>
  <p:tag name="LATEXFORMHEIGHT" val="475"/>
  <p:tag name="LATEXFORMWIDTH" val="759"/>
  <p:tag name="LATEXFORMWRAP" val="True"/>
  <p:tag name="BITMAPVECTOR" val="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ONNAME" val="Group 39"/>
  <p:tag name="LAYER" val="2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54.7995"/>
  <p:tag name="ORIGINALWIDTH" val="596.3333"/>
  <p:tag name="LATEXADDIN" val="\documentclass{article}&#10;\pagestyle{empty}&#10;\usepackage[dvipsnames, svgnames, x11names]{xcolor}&#10;\usepackage{amsmath, mathrsfs, CJK, cancel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begin{document}&#10;&#10;\begin{CJK}{GBK}{hei}\color{red}&#10;\begin{align*}&#10; 62\%\big|1d_{5/2}\big&gt;\\&#10; 24\%\big|2s_{1/2}\big&gt; &#10;\end{align*}&#10;\end{CJK}&#10;&#10;\end{document} "/>
  <p:tag name="IGUANATEXSIZE" val="28"/>
  <p:tag name="IGUANATEXCURSOR" val="1762"/>
  <p:tag name="TRANSPARENCY" val="True"/>
  <p:tag name="LATEXENGINEID" val="1"/>
  <p:tag name="TEMPFOLDER" val="E:\temp\"/>
  <p:tag name="LATEXFORMHEIGHT" val="475"/>
  <p:tag name="LATEXFORMWIDTH" val="759"/>
  <p:tag name="LATEXFORMWRAP" val="True"/>
  <p:tag name="BITMAPVECTOR" val="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3.7757"/>
  <p:tag name="ORIGINALWIDTH" val="43.50606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package{expl3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calligraphy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\color{red}&#10;&#10;\begin{tikzpicture}[x=1cm,y=1cm,line width=1pt]&#10;\coordinate (O) at (0,0);&#10;\draw[pen colour={red},decorate, decoration={calligraphic brace, amplitude=3pt}] (O) -- +(90:0.5);&#10;\end{tikzpicture}&#10;&#10;\end{CJK}&#10;&#10;\end{document} "/>
  <p:tag name="IGUANATEXSIZE" val="32"/>
  <p:tag name="IGUANATEXCURSOR" val="1592"/>
  <p:tag name="TRANSPARENCY" val="True"/>
  <p:tag name="LATEXENGINEID" val="1"/>
  <p:tag name="TEMPFOLDER" val="E:\temp\"/>
  <p:tag name="LATEXFORMHEIGHT" val="475"/>
  <p:tag name="LATEXFORMWIDTH" val="759"/>
  <p:tag name="LATEXFORMWRAP" val="True"/>
  <p:tag name="BITMAPVECTOR" val="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ONNAME" val="Group 28"/>
  <p:tag name="LAYER" val="2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54.7995"/>
  <p:tag name="ORIGINALWIDTH" val="594.0829"/>
  <p:tag name="LATEXADDIN" val="\documentclass{article}&#10;\pagestyle{empty}&#10;\usepackage[dvipsnames, svgnames, x11names]{xcolor}&#10;\usepackage{amsmath, mathrsfs, CJK, cancel, amssymb, latexsym, graphicx, accents}&#10;&#10;\newcommand{\ivec}[1]{\vec{#1}}&#10;\newcommand{\svec}[1]{\boldsymbol{\textcolor{red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\tikz{\draw[-stealth', line width=3pt, darkgreen](0em, 0em) -- (#1, 0em);}}&#10;\newcommand{\Tos}[3]{~~\cpage{#1}{\tikz{\draw[-stealth', line width=2pt, darkgreen](0em, 0em) -- (#1, 0em); \draw ($(0em, 0em) +0.5*(#1,1.4em)$) node {#2} ($(0em, 0em) +0.5*(#1,-1.4em)$) node{ #3};}}~~}&#10;&#10;&#10;\newcommand{\lrb}[1]{\left(#1\right)}\newcommand{\ff}[1]{\frac{1}{#1}}&#10;\newcommand{\lrs}[1]{\left[#1\right]}\newcommand{\lrl}[1]{\left|#1\right|}&#10;\newcommand{\Lrb}[1]{\left\{#1\right\}}\renewcommand{\parallel}{{/\hspace{-0.15em}/}}&#10;\begin{document}&#10;&#10;\begin{CJK}{GBK}{hei}\color{blue}&#10;\begin{align*}&#10; 29\%\big|1d_{5/2}\big&gt;\\&#10; 68\%\big|2s_{1/2}\big&gt; &#10;\end{align*}&#10;\end{CJK}&#10;&#10;\end{document} "/>
  <p:tag name="IGUANATEXSIZE" val="28"/>
  <p:tag name="IGUANATEXCURSOR" val="1755"/>
  <p:tag name="TRANSPARENCY" val="True"/>
  <p:tag name="LATEXENGINEID" val="1"/>
  <p:tag name="TEMPFOLDER" val="E:\temp\"/>
  <p:tag name="LATEXFORMHEIGHT" val="475"/>
  <p:tag name="LATEXFORMWIDTH" val="759"/>
  <p:tag name="LATEXFORMWRAP" val="True"/>
  <p:tag name="BITMAPVECTOR" val="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3.7757"/>
  <p:tag name="ORIGINALWIDTH" val="43.50606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package{expl3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calligraphy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\color{blue}&#10;&#10;\begin{tikzpicture}[x=1cm,y=1cm,line width=1pt]&#10;\coordinate (O) at (0,0);&#10;\draw[pen colour={blue},decorate, decoration={calligraphic brace, amplitude=3pt}] (O) -- +(90:0.5);&#10;\end{tikzpicture}&#10;&#10;\end{CJK}&#10;&#10;\end{document} "/>
  <p:tag name="IGUANATEXSIZE" val="32"/>
  <p:tag name="IGUANATEXCURSOR" val="1669"/>
  <p:tag name="TRANSPARENCY" val="True"/>
  <p:tag name="LATEXENGINEID" val="1"/>
  <p:tag name="TEMPFOLDER" val="E:\temp\"/>
  <p:tag name="LATEXFORMHEIGHT" val="475"/>
  <p:tag name="LATEXFORMWIDTH" val="759"/>
  <p:tag name="LATEXFORMWRAP" val="True"/>
  <p:tag name="BITMAPVECTOR" val="0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ong2023">
      <a:majorFont>
        <a:latin typeface="方正小标宋简体"/>
        <a:ea typeface="方正小标宋简体"/>
        <a:cs typeface=""/>
      </a:majorFont>
      <a:minorFont>
        <a:latin typeface="Times New Roman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36000" tIns="36000" rIns="36000" bIns="36000" rtlCol="0">
        <a:spAutoFit/>
      </a:bodyPr>
      <a:lstStyle>
        <a:defPPr algn="l">
          <a:defRPr sz="3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8964</TotalTime>
  <Words>1761</Words>
  <Application>Microsoft Office PowerPoint</Application>
  <PresentationFormat>自定义</PresentationFormat>
  <Paragraphs>248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0" baseType="lpstr">
      <vt:lpstr>Calibri</vt:lpstr>
      <vt:lpstr>方正小标宋简体</vt:lpstr>
      <vt:lpstr>Wingdings</vt:lpstr>
      <vt:lpstr>等线</vt:lpstr>
      <vt:lpstr>Times New Roman</vt:lpstr>
      <vt:lpstr>微软雅黑</vt:lpstr>
      <vt:lpstr>Arial</vt:lpstr>
      <vt:lpstr>Cambria Math</vt:lpstr>
      <vt:lpstr>Office 主题​​</vt:lpstr>
      <vt:lpstr>Axially deformed relativistic Hartree-Fock-Bogoliubov model and the applications in unstable nuclei </vt:lpstr>
      <vt:lpstr>Relativistic Hartree-Fock approach</vt:lpstr>
      <vt:lpstr>Pseudo-spin symmetry (PSS) restoration</vt:lpstr>
      <vt:lpstr>PSS vs Halo and Shell Occurrence</vt:lpstr>
      <vt:lpstr>New magicity N=32 &amp; 34</vt:lpstr>
      <vt:lpstr>48Si: typical candidate of novelity </vt:lpstr>
      <vt:lpstr>Challenges in unstable nuclei</vt:lpstr>
      <vt:lpstr>Halo phenomena in Carbon isotopes</vt:lpstr>
      <vt:lpstr>Extension of RHF model for deformed nuclei</vt:lpstr>
      <vt:lpstr>RHFB framework</vt:lpstr>
      <vt:lpstr>Deformation and π-PV &amp; ρ-T couplings</vt:lpstr>
      <vt:lpstr>Orbital mixing in deformed s.p. states</vt:lpstr>
      <vt:lpstr>Even-parity GS for p-shell nucleus: 11Be</vt:lpstr>
      <vt:lpstr>Even-parity GS of 11Be: deformation effects</vt:lpstr>
      <vt:lpstr>Neutron halo in11Be: deformation effects</vt:lpstr>
      <vt:lpstr>Bulk properties</vt:lpstr>
      <vt:lpstr>One- and two-neutron separation energies</vt:lpstr>
      <vt:lpstr>Halo picture in 22C</vt:lpstr>
      <vt:lpstr>Halo picture for 19C: 1/2+ oblate minimum</vt:lpstr>
      <vt:lpstr>19C: GS with 3/2+</vt:lpstr>
      <vt:lpstr>Conclusions and Perspectives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基于相对论 Hartree-Fock 近似的核结构研究进展</dc:title>
  <dc:creator>龙文辉</dc:creator>
  <cp:lastModifiedBy>龙文辉</cp:lastModifiedBy>
  <cp:revision>349</cp:revision>
  <dcterms:created xsi:type="dcterms:W3CDTF">2020-07-13T15:04:17Z</dcterms:created>
  <dcterms:modified xsi:type="dcterms:W3CDTF">2023-05-21T01:25:49Z</dcterms:modified>
</cp:coreProperties>
</file>