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8" r:id="rId2"/>
  </p:sldMasterIdLst>
  <p:notesMasterIdLst>
    <p:notesMasterId r:id="rId18"/>
  </p:notesMasterIdLst>
  <p:sldIdLst>
    <p:sldId id="258" r:id="rId3"/>
    <p:sldId id="593" r:id="rId4"/>
    <p:sldId id="500" r:id="rId5"/>
    <p:sldId id="473" r:id="rId6"/>
    <p:sldId id="474" r:id="rId7"/>
    <p:sldId id="595" r:id="rId8"/>
    <p:sldId id="596" r:id="rId9"/>
    <p:sldId id="581" r:id="rId10"/>
    <p:sldId id="582" r:id="rId11"/>
    <p:sldId id="587" r:id="rId12"/>
    <p:sldId id="586" r:id="rId13"/>
    <p:sldId id="548" r:id="rId14"/>
    <p:sldId id="341" r:id="rId15"/>
    <p:sldId id="585" r:id="rId16"/>
    <p:sldId id="588" r:id="rId17"/>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ambria Math" panose="02040503050406030204" pitchFamily="18" charset="0"/>
      <p:regular r:id="rId25"/>
    </p:embeddedFont>
    <p:embeddedFont>
      <p:font typeface="Comic Sans MS" panose="030F0702030302020204" pitchFamily="66" charset="0"/>
      <p:regular r:id="rId26"/>
      <p:bold r:id="rId27"/>
      <p:italic r:id="rId28"/>
      <p:boldItalic r:id="rId29"/>
    </p:embeddedFont>
    <p:embeddedFont>
      <p:font typeface="Lucida Console" panose="020B0609040504020204" pitchFamily="49" charset="0"/>
      <p:regular r:id="rId30"/>
    </p:embeddedFont>
    <p:embeddedFont>
      <p:font typeface="Monotype Corsiva" panose="03010101010201010101" pitchFamily="66" charset="0"/>
      <p:italic r:id="rId31"/>
    </p:embeddedFont>
    <p:embeddedFont>
      <p:font typeface="仿宋" panose="02010609060101010101" pitchFamily="49" charset="-122"/>
      <p:regular r:id="rId32"/>
    </p:embeddedFont>
    <p:embeddedFont>
      <p:font typeface="微软雅黑" panose="020B0503020204020204" pitchFamily="34" charset="-122"/>
      <p:regular r:id="rId33"/>
      <p:bold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NG Zhiheng" initials="WZ" lastIdx="1" clrIdx="0">
    <p:extLst>
      <p:ext uri="{19B8F6BF-5375-455C-9EA6-DF929625EA0E}">
        <p15:presenceInfo xmlns:p15="http://schemas.microsoft.com/office/powerpoint/2012/main" userId="8823f1a06b38ad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E"/>
    <a:srgbClr val="0000FF"/>
    <a:srgbClr val="DEEBF7"/>
    <a:srgbClr val="FF8000"/>
    <a:srgbClr val="807F00"/>
    <a:srgbClr val="017F01"/>
    <a:srgbClr val="FE0000"/>
    <a:srgbClr val="468646"/>
    <a:srgbClr val="FF8001"/>
    <a:srgbClr val="FF8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6010" autoAdjust="0"/>
  </p:normalViewPr>
  <p:slideViewPr>
    <p:cSldViewPr snapToGrid="0">
      <p:cViewPr varScale="1">
        <p:scale>
          <a:sx n="59" d="100"/>
          <a:sy n="59" d="100"/>
        </p:scale>
        <p:origin x="1512"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ableStyles" Target="tableStyle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860FA0-F907-46E1-BFEC-2312B11E3EB4}" type="datetimeFigureOut">
              <a:rPr lang="zh-CN" altLang="en-US" smtClean="0"/>
              <a:t>2023/5/22</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75CDF-DA9F-4E28-ADAC-D1A3FC44A597}" type="slidenum">
              <a:rPr lang="zh-CN" altLang="en-US" smtClean="0"/>
              <a:t>‹#›</a:t>
            </a:fld>
            <a:endParaRPr lang="zh-CN" altLang="en-US"/>
          </a:p>
        </p:txBody>
      </p:sp>
    </p:spTree>
    <p:extLst>
      <p:ext uri="{BB962C8B-B14F-4D97-AF65-F5344CB8AC3E}">
        <p14:creationId xmlns:p14="http://schemas.microsoft.com/office/powerpoint/2010/main" val="3725632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各位老师同学上午好，感谢组委会给我这次机会介绍我们最近的工作。我今天报告的题目是原子核质量奇偶震荡中的张量力效应。</a:t>
            </a:r>
          </a:p>
        </p:txBody>
      </p:sp>
      <p:sp>
        <p:nvSpPr>
          <p:cNvPr id="4" name="灯片编号占位符 3"/>
          <p:cNvSpPr>
            <a:spLocks noGrp="1"/>
          </p:cNvSpPr>
          <p:nvPr>
            <p:ph type="sldNum" sz="quarter" idx="5"/>
          </p:nvPr>
        </p:nvSpPr>
        <p:spPr/>
        <p:txBody>
          <a:bodyPr/>
          <a:lstStyle/>
          <a:p>
            <a:fld id="{29B75CDF-DA9F-4E28-ADAC-D1A3FC44A597}" type="slidenum">
              <a:rPr lang="zh-CN" altLang="en-US" smtClean="0"/>
              <a:t>1</a:t>
            </a:fld>
            <a:endParaRPr lang="zh-CN" altLang="en-US"/>
          </a:p>
        </p:txBody>
      </p:sp>
    </p:spTree>
    <p:extLst>
      <p:ext uri="{BB962C8B-B14F-4D97-AF65-F5344CB8AC3E}">
        <p14:creationId xmlns:p14="http://schemas.microsoft.com/office/powerpoint/2010/main" val="427897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接下来我们对比</a:t>
            </a:r>
            <a:r>
              <a:rPr lang="en-US" altLang="zh-CN" dirty="0"/>
              <a:t>PKO3</a:t>
            </a:r>
            <a:r>
              <a:rPr lang="zh-CN" altLang="en-US" dirty="0"/>
              <a:t>和</a:t>
            </a:r>
            <a:r>
              <a:rPr lang="en-US" altLang="zh-CN" dirty="0"/>
              <a:t>LZ1</a:t>
            </a:r>
            <a:r>
              <a:rPr lang="zh-CN" altLang="en-US" dirty="0"/>
              <a:t>对</a:t>
            </a:r>
            <a:r>
              <a:rPr lang="en-US" altLang="zh-CN" dirty="0"/>
              <a:t>Z=50</a:t>
            </a:r>
            <a:r>
              <a:rPr lang="zh-CN" altLang="en-US" dirty="0"/>
              <a:t>同位素链的单粒子能级占据情况，可以看到。</a:t>
            </a:r>
            <a:r>
              <a:rPr lang="en-US" altLang="zh-CN" dirty="0"/>
              <a:t>PKO3</a:t>
            </a:r>
            <a:r>
              <a:rPr lang="zh-CN" altLang="en-US" dirty="0"/>
              <a:t>给出的</a:t>
            </a:r>
            <a:r>
              <a:rPr lang="en-US" altLang="zh-CN" dirty="0"/>
              <a:t>2f7/2</a:t>
            </a:r>
            <a:r>
              <a:rPr lang="zh-CN" altLang="en-US" dirty="0"/>
              <a:t>在</a:t>
            </a:r>
            <a:r>
              <a:rPr lang="en-US" altLang="zh-CN" dirty="0"/>
              <a:t>N=83</a:t>
            </a:r>
            <a:r>
              <a:rPr lang="zh-CN" altLang="en-US" dirty="0"/>
              <a:t>处的占据明显高于其附近偶偶核的平均值，这种增强与</a:t>
            </a:r>
            <a:r>
              <a:rPr lang="en-US" altLang="zh-CN" dirty="0"/>
              <a:t>2f7/2</a:t>
            </a:r>
            <a:r>
              <a:rPr lang="zh-CN" altLang="en-US" dirty="0"/>
              <a:t>和</a:t>
            </a:r>
            <a:r>
              <a:rPr lang="en-US" altLang="zh-CN" dirty="0"/>
              <a:t>1h9/2</a:t>
            </a:r>
            <a:r>
              <a:rPr lang="zh-CN" altLang="en-US" dirty="0"/>
              <a:t>之间较小的壳隙有关。增强的</a:t>
            </a:r>
            <a:r>
              <a:rPr lang="en-US" altLang="zh-CN" dirty="0"/>
              <a:t>2f7/2</a:t>
            </a:r>
            <a:r>
              <a:rPr lang="zh-CN" altLang="en-US" dirty="0"/>
              <a:t>占据使得它与</a:t>
            </a:r>
            <a:r>
              <a:rPr lang="en-US" altLang="zh-CN" dirty="0"/>
              <a:t>1g9/2</a:t>
            </a:r>
            <a:r>
              <a:rPr lang="zh-CN" altLang="en-US" dirty="0"/>
              <a:t>态之间的排斥效应增强，因而导致奇偶质量差变大，并且偏离了实验数据。</a:t>
            </a:r>
            <a:r>
              <a:rPr lang="en-US" altLang="zh-CN" dirty="0"/>
              <a:t>LZ1</a:t>
            </a:r>
            <a:r>
              <a:rPr lang="zh-CN" altLang="en-US" dirty="0"/>
              <a:t>的结果与</a:t>
            </a:r>
            <a:r>
              <a:rPr lang="en-US" altLang="zh-CN" dirty="0"/>
              <a:t>PKO3</a:t>
            </a:r>
            <a:r>
              <a:rPr lang="zh-CN" altLang="en-US" dirty="0"/>
              <a:t>不同，</a:t>
            </a:r>
            <a:r>
              <a:rPr lang="en-US" altLang="zh-CN" dirty="0"/>
              <a:t>2f7/2</a:t>
            </a:r>
            <a:r>
              <a:rPr lang="zh-CN" altLang="en-US" dirty="0"/>
              <a:t>之上的壳隙增大，</a:t>
            </a:r>
            <a:r>
              <a:rPr lang="en-US" altLang="zh-CN" dirty="0"/>
              <a:t>2f7/2</a:t>
            </a:r>
            <a:r>
              <a:rPr lang="zh-CN" altLang="en-US" dirty="0"/>
              <a:t>在</a:t>
            </a:r>
            <a:r>
              <a:rPr lang="en-US" altLang="zh-CN" dirty="0"/>
              <a:t>N=83</a:t>
            </a:r>
            <a:r>
              <a:rPr lang="zh-CN" altLang="en-US" dirty="0"/>
              <a:t>处的占据没有出现明显的增强，因此。</a:t>
            </a:r>
            <a:r>
              <a:rPr lang="en-US" altLang="zh-CN" dirty="0"/>
              <a:t>LZ1</a:t>
            </a:r>
            <a:r>
              <a:rPr lang="zh-CN" altLang="en-US" dirty="0"/>
              <a:t>中的张量力负面作用被抑制，从而与实验数据符合的比较好。</a:t>
            </a:r>
          </a:p>
        </p:txBody>
      </p:sp>
      <p:sp>
        <p:nvSpPr>
          <p:cNvPr id="4" name="灯片编号占位符 3"/>
          <p:cNvSpPr>
            <a:spLocks noGrp="1"/>
          </p:cNvSpPr>
          <p:nvPr>
            <p:ph type="sldNum" sz="quarter" idx="5"/>
          </p:nvPr>
        </p:nvSpPr>
        <p:spPr/>
        <p:txBody>
          <a:bodyPr/>
          <a:lstStyle/>
          <a:p>
            <a:fld id="{29B75CDF-DA9F-4E28-ADAC-D1A3FC44A597}" type="slidenum">
              <a:rPr lang="zh-CN" altLang="en-US" smtClean="0"/>
              <a:t>10</a:t>
            </a:fld>
            <a:endParaRPr lang="zh-CN" altLang="en-US"/>
          </a:p>
        </p:txBody>
      </p:sp>
    </p:spTree>
    <p:extLst>
      <p:ext uri="{BB962C8B-B14F-4D97-AF65-F5344CB8AC3E}">
        <p14:creationId xmlns:p14="http://schemas.microsoft.com/office/powerpoint/2010/main" val="1956321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dirty="0"/>
                  <a:t>N=126</a:t>
                </a:r>
                <a:r>
                  <a:rPr lang="zh-CN" altLang="en-US" dirty="0"/>
                  <a:t>同中子素链的情形与</a:t>
                </a:r>
                <a:r>
                  <a:rPr lang="en-US" altLang="zh-CN" dirty="0"/>
                  <a:t>Z=28</a:t>
                </a:r>
                <a:r>
                  <a:rPr lang="zh-CN" altLang="en-US" dirty="0"/>
                  <a:t>同位素链类似，我们这里仅作简单的介绍。从在右边图中可以看到， </a:t>
                </a:r>
                <a:r>
                  <a:rPr lang="en-US" altLang="zh-CN" dirty="0"/>
                  <a:t>LZ1</a:t>
                </a:r>
                <a:r>
                  <a:rPr lang="zh-CN" altLang="en-US" dirty="0"/>
                  <a:t>计算给出的质子</a:t>
                </a:r>
                <a:r>
                  <a:rPr lang="en-US" altLang="zh-CN" dirty="0"/>
                  <a:t>3s1/2</a:t>
                </a:r>
                <a:r>
                  <a:rPr lang="zh-CN" altLang="en-US" dirty="0"/>
                  <a:t>能级下方的壳隙明显小于</a:t>
                </a:r>
                <a:r>
                  <a:rPr lang="en-US" altLang="zh-CN" dirty="0"/>
                  <a:t>PKO3</a:t>
                </a:r>
                <a:r>
                  <a:rPr lang="zh-CN" altLang="en-US" dirty="0"/>
                  <a:t>的结果，并且与更加结果更接近，这就导致质子的</a:t>
                </a:r>
                <a:r>
                  <a:rPr lang="en-US" altLang="zh-CN" sz="1200" b="1" dirty="0">
                    <a:latin typeface="Times New Roman" panose="02020603050405020304" pitchFamily="18" charset="0"/>
                    <a:cs typeface="Times New Roman" panose="02020603050405020304" pitchFamily="18" charset="0"/>
                  </a:rPr>
                  <a:t>1</a:t>
                </a:r>
                <a14:m>
                  <m:oMath xmlns:m="http://schemas.openxmlformats.org/officeDocument/2006/math">
                    <m:sSub>
                      <m:sSubPr>
                        <m:ctrlPr>
                          <a:rPr lang="en-US" altLang="zh-CN" sz="1200" b="1" i="1" dirty="0">
                            <a:latin typeface="Cambria Math" panose="02040503050406030204" pitchFamily="18" charset="0"/>
                            <a:cs typeface="Times New Roman" panose="02020603050405020304" pitchFamily="18" charset="0"/>
                          </a:rPr>
                        </m:ctrlPr>
                      </m:sSubPr>
                      <m:e>
                        <m:r>
                          <a:rPr lang="en-US" altLang="zh-CN" sz="1200" b="1" i="1" dirty="0" smtClean="0">
                            <a:latin typeface="Cambria Math" panose="02040503050406030204" pitchFamily="18" charset="0"/>
                            <a:cs typeface="Times New Roman" panose="02020603050405020304" pitchFamily="18" charset="0"/>
                          </a:rPr>
                          <m:t>𝒉</m:t>
                        </m:r>
                      </m:e>
                      <m:sub>
                        <m:r>
                          <a:rPr lang="en-US" altLang="zh-CN" sz="1200" b="1" i="1" dirty="0" smtClean="0">
                            <a:latin typeface="Cambria Math" panose="02040503050406030204" pitchFamily="18" charset="0"/>
                            <a:cs typeface="Times New Roman" panose="02020603050405020304" pitchFamily="18" charset="0"/>
                          </a:rPr>
                          <m:t>𝟏𝟏</m:t>
                        </m:r>
                        <m:r>
                          <a:rPr lang="en-US" altLang="zh-CN" sz="1200" b="1" i="1" dirty="0">
                            <a:latin typeface="Cambria Math" panose="02040503050406030204" pitchFamily="18" charset="0"/>
                            <a:cs typeface="Times New Roman" panose="02020603050405020304" pitchFamily="18" charset="0"/>
                          </a:rPr>
                          <m:t>/</m:t>
                        </m:r>
                        <m:r>
                          <a:rPr lang="en-US" altLang="zh-CN" sz="1200" b="1" i="1" dirty="0">
                            <a:latin typeface="Cambria Math" panose="02040503050406030204" pitchFamily="18" charset="0"/>
                            <a:cs typeface="Times New Roman" panose="02020603050405020304" pitchFamily="18" charset="0"/>
                          </a:rPr>
                          <m:t>𝟐</m:t>
                        </m:r>
                      </m:sub>
                    </m:sSub>
                  </m:oMath>
                </a14:m>
                <a:r>
                  <a:rPr lang="zh-CN" altLang="en-US" dirty="0"/>
                  <a:t>占据相对增大，因此质子的</a:t>
                </a:r>
                <a:r>
                  <a:rPr lang="en-US" altLang="zh-CN" sz="1200" b="1" dirty="0">
                    <a:latin typeface="Times New Roman" panose="02020603050405020304" pitchFamily="18" charset="0"/>
                    <a:cs typeface="Times New Roman" panose="02020603050405020304" pitchFamily="18" charset="0"/>
                  </a:rPr>
                  <a:t>1</a:t>
                </a:r>
                <a14:m>
                  <m:oMath xmlns:m="http://schemas.openxmlformats.org/officeDocument/2006/math">
                    <m:sSub>
                      <m:sSubPr>
                        <m:ctrlPr>
                          <a:rPr lang="en-US" altLang="zh-CN" sz="1200" b="1" i="1" dirty="0">
                            <a:latin typeface="Cambria Math" panose="02040503050406030204" pitchFamily="18" charset="0"/>
                            <a:cs typeface="Times New Roman" panose="02020603050405020304" pitchFamily="18" charset="0"/>
                          </a:rPr>
                        </m:ctrlPr>
                      </m:sSubPr>
                      <m:e>
                        <m:r>
                          <a:rPr lang="en-US" altLang="zh-CN" sz="1200" b="1" i="1" dirty="0" smtClean="0">
                            <a:latin typeface="Cambria Math" panose="02040503050406030204" pitchFamily="18" charset="0"/>
                            <a:cs typeface="Times New Roman" panose="02020603050405020304" pitchFamily="18" charset="0"/>
                          </a:rPr>
                          <m:t>𝒉</m:t>
                        </m:r>
                      </m:e>
                      <m:sub>
                        <m:r>
                          <a:rPr lang="en-US" altLang="zh-CN" sz="1200" b="1" i="1" dirty="0" smtClean="0">
                            <a:latin typeface="Cambria Math" panose="02040503050406030204" pitchFamily="18" charset="0"/>
                            <a:cs typeface="Times New Roman" panose="02020603050405020304" pitchFamily="18" charset="0"/>
                          </a:rPr>
                          <m:t>𝟏𝟏</m:t>
                        </m:r>
                        <m:r>
                          <a:rPr lang="en-US" altLang="zh-CN" sz="1200" b="1" i="1" dirty="0">
                            <a:latin typeface="Cambria Math" panose="02040503050406030204" pitchFamily="18" charset="0"/>
                            <a:cs typeface="Times New Roman" panose="02020603050405020304" pitchFamily="18" charset="0"/>
                          </a:rPr>
                          <m:t>/</m:t>
                        </m:r>
                        <m:r>
                          <a:rPr lang="en-US" altLang="zh-CN" sz="1200" b="1" i="1" dirty="0">
                            <a:latin typeface="Cambria Math" panose="02040503050406030204" pitchFamily="18" charset="0"/>
                            <a:cs typeface="Times New Roman" panose="02020603050405020304" pitchFamily="18" charset="0"/>
                          </a:rPr>
                          <m:t>𝟐</m:t>
                        </m:r>
                      </m:sub>
                    </m:sSub>
                  </m:oMath>
                </a14:m>
                <a:r>
                  <a:rPr lang="zh-CN" altLang="en-US" dirty="0"/>
                  <a:t>态与中子</a:t>
                </a:r>
                <a:r>
                  <a:rPr lang="en-US" altLang="zh-CN" sz="1200" b="1" dirty="0">
                    <a:latin typeface="Times New Roman" panose="02020603050405020304" pitchFamily="18" charset="0"/>
                    <a:cs typeface="Times New Roman" panose="02020603050405020304" pitchFamily="18" charset="0"/>
                  </a:rPr>
                  <a:t>1</a:t>
                </a:r>
                <a14:m>
                  <m:oMath xmlns:m="http://schemas.openxmlformats.org/officeDocument/2006/math">
                    <m:sSub>
                      <m:sSubPr>
                        <m:ctrlPr>
                          <a:rPr lang="en-US" altLang="zh-CN" sz="1200" b="1" i="1" dirty="0" smtClean="0">
                            <a:latin typeface="Cambria Math" panose="02040503050406030204" pitchFamily="18" charset="0"/>
                            <a:cs typeface="Times New Roman" panose="02020603050405020304" pitchFamily="18" charset="0"/>
                          </a:rPr>
                        </m:ctrlPr>
                      </m:sSubPr>
                      <m:e>
                        <m:r>
                          <a:rPr lang="en-US" altLang="zh-CN" sz="1200" b="1" i="1" dirty="0" smtClean="0">
                            <a:latin typeface="Cambria Math" panose="02040503050406030204" pitchFamily="18" charset="0"/>
                            <a:cs typeface="Times New Roman" panose="02020603050405020304" pitchFamily="18" charset="0"/>
                          </a:rPr>
                          <m:t>𝒊</m:t>
                        </m:r>
                      </m:e>
                      <m:sub>
                        <m:r>
                          <a:rPr lang="en-US" altLang="zh-CN" sz="1200" b="1" i="1" dirty="0" smtClean="0">
                            <a:latin typeface="Cambria Math" panose="02040503050406030204" pitchFamily="18" charset="0"/>
                            <a:cs typeface="Times New Roman" panose="02020603050405020304" pitchFamily="18" charset="0"/>
                          </a:rPr>
                          <m:t>𝟏𝟑</m:t>
                        </m:r>
                        <m:r>
                          <a:rPr lang="en-US" altLang="zh-CN" sz="1200" b="1" i="1" dirty="0">
                            <a:latin typeface="Cambria Math" panose="02040503050406030204" pitchFamily="18" charset="0"/>
                            <a:cs typeface="Times New Roman" panose="02020603050405020304" pitchFamily="18" charset="0"/>
                          </a:rPr>
                          <m:t>/</m:t>
                        </m:r>
                        <m:r>
                          <a:rPr lang="en-US" altLang="zh-CN" sz="1200" b="1" i="1" dirty="0">
                            <a:latin typeface="Cambria Math" panose="02040503050406030204" pitchFamily="18" charset="0"/>
                            <a:cs typeface="Times New Roman" panose="02020603050405020304" pitchFamily="18" charset="0"/>
                          </a:rPr>
                          <m:t>𝟐</m:t>
                        </m:r>
                      </m:sub>
                    </m:sSub>
                  </m:oMath>
                </a14:m>
                <a:r>
                  <a:rPr lang="zh-CN" altLang="en-US" dirty="0"/>
                  <a:t>态之间的吸引增大，最终导致奇偶质量差增大。</a:t>
                </a:r>
              </a:p>
            </p:txBody>
          </p:sp>
        </mc:Choice>
        <mc:Fallback xmlns="">
          <p:sp>
            <p:nvSpPr>
              <p:cNvPr id="3" name="备注占位符 2"/>
              <p:cNvSpPr>
                <a:spLocks noGrp="1"/>
              </p:cNvSpPr>
              <p:nvPr>
                <p:ph type="body" idx="1"/>
              </p:nvPr>
            </p:nvSpPr>
            <p:spPr/>
            <p:txBody>
              <a:bodyPr/>
              <a:lstStyle/>
              <a:p>
                <a:r>
                  <a:rPr lang="en-US" altLang="zh-CN" dirty="0"/>
                  <a:t>N=126</a:t>
                </a:r>
                <a:r>
                  <a:rPr lang="zh-CN" altLang="en-US" dirty="0"/>
                  <a:t>同中子素链的情形与</a:t>
                </a:r>
                <a:r>
                  <a:rPr lang="en-US" altLang="zh-CN" dirty="0"/>
                  <a:t>Z=28</a:t>
                </a:r>
                <a:r>
                  <a:rPr lang="zh-CN" altLang="en-US" dirty="0"/>
                  <a:t>同位素链类似，我们这里仅作简单的介绍。从在右边图中可以看到， </a:t>
                </a:r>
                <a:r>
                  <a:rPr lang="en-US" altLang="zh-CN" dirty="0"/>
                  <a:t>LZ1</a:t>
                </a:r>
                <a:r>
                  <a:rPr lang="zh-CN" altLang="en-US" dirty="0"/>
                  <a:t>计算给出的质子</a:t>
                </a:r>
                <a:r>
                  <a:rPr lang="en-US" altLang="zh-CN" dirty="0"/>
                  <a:t>3s1/2</a:t>
                </a:r>
                <a:r>
                  <a:rPr lang="zh-CN" altLang="en-US" dirty="0"/>
                  <a:t>能级下方的壳隙明显小于</a:t>
                </a:r>
                <a:r>
                  <a:rPr lang="en-US" altLang="zh-CN" dirty="0"/>
                  <a:t>PKO3</a:t>
                </a:r>
                <a:r>
                  <a:rPr lang="zh-CN" altLang="en-US" dirty="0"/>
                  <a:t>的结果，并且与更加结果更接近，这就导致质子的</a:t>
                </a:r>
                <a:r>
                  <a:rPr lang="en-US" altLang="zh-CN" sz="1200" b="1" dirty="0">
                    <a:latin typeface="Times New Roman" panose="02020603050405020304" pitchFamily="18" charset="0"/>
                    <a:cs typeface="Times New Roman" panose="02020603050405020304" pitchFamily="18" charset="0"/>
                  </a:rPr>
                  <a:t>1</a:t>
                </a:r>
                <a:r>
                  <a:rPr lang="en-US" altLang="zh-CN" sz="1200" b="1" i="0" dirty="0">
                    <a:latin typeface="Cambria Math" panose="02040503050406030204" pitchFamily="18" charset="0"/>
                    <a:cs typeface="Times New Roman" panose="02020603050405020304" pitchFamily="18" charset="0"/>
                  </a:rPr>
                  <a:t>𝒉_(𝟏𝟏/𝟐)</a:t>
                </a:r>
                <a:r>
                  <a:rPr lang="zh-CN" altLang="en-US" dirty="0"/>
                  <a:t>占据相对增大，因此质子的</a:t>
                </a:r>
                <a:r>
                  <a:rPr lang="en-US" altLang="zh-CN" sz="1200" b="1" dirty="0">
                    <a:latin typeface="Times New Roman" panose="02020603050405020304" pitchFamily="18" charset="0"/>
                    <a:cs typeface="Times New Roman" panose="02020603050405020304" pitchFamily="18" charset="0"/>
                  </a:rPr>
                  <a:t>1</a:t>
                </a:r>
                <a:r>
                  <a:rPr lang="en-US" altLang="zh-CN" sz="1200" b="1" i="0" dirty="0">
                    <a:latin typeface="Cambria Math" panose="02040503050406030204" pitchFamily="18" charset="0"/>
                    <a:cs typeface="Times New Roman" panose="02020603050405020304" pitchFamily="18" charset="0"/>
                  </a:rPr>
                  <a:t>𝒉_(𝟏𝟏/𝟐)</a:t>
                </a:r>
                <a:r>
                  <a:rPr lang="zh-CN" altLang="en-US" dirty="0"/>
                  <a:t>态与中子</a:t>
                </a:r>
                <a:r>
                  <a:rPr lang="en-US" altLang="zh-CN" sz="1200" b="1" dirty="0">
                    <a:latin typeface="Times New Roman" panose="02020603050405020304" pitchFamily="18" charset="0"/>
                    <a:cs typeface="Times New Roman" panose="02020603050405020304" pitchFamily="18" charset="0"/>
                  </a:rPr>
                  <a:t>1</a:t>
                </a:r>
                <a:r>
                  <a:rPr lang="en-US" altLang="zh-CN" sz="1200" b="1" i="0" dirty="0">
                    <a:latin typeface="Cambria Math" panose="02040503050406030204" pitchFamily="18" charset="0"/>
                    <a:cs typeface="Times New Roman" panose="02020603050405020304" pitchFamily="18" charset="0"/>
                  </a:rPr>
                  <a:t>𝒊_(𝟏𝟑/𝟐)</a:t>
                </a:r>
                <a:r>
                  <a:rPr lang="zh-CN" altLang="en-US" dirty="0"/>
                  <a:t>态之间的吸引增大，最终导致奇偶质量差增大。</a:t>
                </a:r>
              </a:p>
            </p:txBody>
          </p:sp>
        </mc:Fallback>
      </mc:AlternateContent>
      <p:sp>
        <p:nvSpPr>
          <p:cNvPr id="4" name="灯片编号占位符 3"/>
          <p:cNvSpPr>
            <a:spLocks noGrp="1"/>
          </p:cNvSpPr>
          <p:nvPr>
            <p:ph type="sldNum" sz="quarter" idx="5"/>
          </p:nvPr>
        </p:nvSpPr>
        <p:spPr/>
        <p:txBody>
          <a:bodyPr/>
          <a:lstStyle/>
          <a:p>
            <a:fld id="{29B75CDF-DA9F-4E28-ADAC-D1A3FC44A597}" type="slidenum">
              <a:rPr lang="zh-CN" altLang="en-US" smtClean="0"/>
              <a:t>11</a:t>
            </a:fld>
            <a:endParaRPr lang="zh-CN" altLang="en-US"/>
          </a:p>
        </p:txBody>
      </p:sp>
    </p:spTree>
    <p:extLst>
      <p:ext uri="{BB962C8B-B14F-4D97-AF65-F5344CB8AC3E}">
        <p14:creationId xmlns:p14="http://schemas.microsoft.com/office/powerpoint/2010/main" val="2129932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我作一个简单的总结。我们发现张量力对于原子核质量的奇偶振荡有着重要的影响，这可以说是我们认识原子核奇偶振荡的一个新角度，我们还张量力影响质量奇偶振荡的的机制。目前为止，原子核有效相互作用中的张量力强度仍然是一个开放性问题，对其进行约束的关键是寻找对张量力敏感的观测量，我们的工作为张量力提供了一个与原子核质量直接相关的观测量，可用于张量力强度的约束。另外，我们也计划系统研究原子核中奇偶振荡现象中的张量力效应。</a:t>
            </a:r>
          </a:p>
        </p:txBody>
      </p:sp>
      <p:sp>
        <p:nvSpPr>
          <p:cNvPr id="4" name="灯片编号占位符 3"/>
          <p:cNvSpPr>
            <a:spLocks noGrp="1"/>
          </p:cNvSpPr>
          <p:nvPr>
            <p:ph type="sldNum" sz="quarter" idx="5"/>
          </p:nvPr>
        </p:nvSpPr>
        <p:spPr/>
        <p:txBody>
          <a:bodyPr/>
          <a:lstStyle/>
          <a:p>
            <a:fld id="{29B75CDF-DA9F-4E28-ADAC-D1A3FC44A597}" type="slidenum">
              <a:rPr lang="zh-CN" altLang="en-US" smtClean="0"/>
              <a:t>12</a:t>
            </a:fld>
            <a:endParaRPr lang="zh-CN" altLang="en-US"/>
          </a:p>
        </p:txBody>
      </p:sp>
    </p:spTree>
    <p:extLst>
      <p:ext uri="{BB962C8B-B14F-4D97-AF65-F5344CB8AC3E}">
        <p14:creationId xmlns:p14="http://schemas.microsoft.com/office/powerpoint/2010/main" val="597047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FF0000"/>
                </a:solidFill>
                <a:latin typeface="Times New Roman" panose="02020603050405020304" pitchFamily="18" charset="0"/>
                <a:cs typeface="Times New Roman" panose="02020603050405020304" pitchFamily="18" charset="0"/>
              </a:rPr>
              <a:t>原子核的质量，是原子核最重要的基本性质之一。在原子核物理研究的早期，人们就已经认识到原子核质量存在奇偶震荡现象。它具体表现为，质量数为奇数的原子核结合能小于其相邻的偶偶核的结合能的平均值。这幅图中给出的同位素链单中子分离能随中子数的变化，就表现出显著的奇偶震荡效应。关于奇偶震荡的来源，一般人们认为其最要来自对关联效应，原子核的形状效应也起到一定的作用。那么除此之外，是否还存在其他的不可忽略的因素，对原子核质量的奇偶震荡产生影响呢？</a:t>
            </a:r>
            <a:endParaRPr lang="en-US" altLang="zh-CN" sz="1200" b="1" dirty="0">
              <a:solidFill>
                <a:srgbClr val="FF0000"/>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29B75CDF-DA9F-4E28-ADAC-D1A3FC44A597}" type="slidenum">
              <a:rPr lang="zh-CN" altLang="en-US" smtClean="0"/>
              <a:t>2</a:t>
            </a:fld>
            <a:endParaRPr lang="zh-CN" altLang="en-US"/>
          </a:p>
        </p:txBody>
      </p:sp>
    </p:spTree>
    <p:extLst>
      <p:ext uri="{BB962C8B-B14F-4D97-AF65-F5344CB8AC3E}">
        <p14:creationId xmlns:p14="http://schemas.microsoft.com/office/powerpoint/2010/main" val="2928493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FF0000"/>
                </a:solidFill>
                <a:latin typeface="Times New Roman" panose="02020603050405020304" pitchFamily="18" charset="0"/>
                <a:cs typeface="Times New Roman" panose="02020603050405020304" pitchFamily="18" charset="0"/>
              </a:rPr>
              <a:t>原子核中的质子和中子通过核力形成束缚体系。核力包含各种不同的成分，包括中心力，自旋轨道力，张量力等，其中张量力是一种重要的非中心力成分，它具有特殊的自旋相关性。具体而言，同为自旋向上或同为自旋向下的两个核子，其张量力是排斥的，否则就是吸引的。这种特殊的自旋相关性使得它对于奇特原子核区域的壳结构演化起着重要的影响，进而决定了新幻数的形成和传统幻数的消失。然而，有研究表明，在有效相互作用中引入张量力成分，对于质量的描述精度并无显著改善，甚至可能会起到负面的作用。实际上，多数有效相互作用都是不包含张量力的。在现阶段，或许张量力的效应在原子核整体质量描述精度上无法得到显著的体现，但它对质量相关的其它观测量，例如奇偶质量差，是否有不可忽略的效应呢？在本工作中，我们将尝试回答这一问题。</a:t>
            </a:r>
            <a:endParaRPr lang="en-US" altLang="zh-CN" sz="1200" b="1" dirty="0">
              <a:solidFill>
                <a:srgbClr val="FF0000"/>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29B75CDF-DA9F-4E28-ADAC-D1A3FC44A597}" type="slidenum">
              <a:rPr lang="zh-CN" altLang="en-US" smtClean="0"/>
              <a:t>3</a:t>
            </a:fld>
            <a:endParaRPr lang="zh-CN" altLang="en-US"/>
          </a:p>
        </p:txBody>
      </p:sp>
    </p:spTree>
    <p:extLst>
      <p:ext uri="{BB962C8B-B14F-4D97-AF65-F5344CB8AC3E}">
        <p14:creationId xmlns:p14="http://schemas.microsoft.com/office/powerpoint/2010/main" val="658727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BCS</a:t>
            </a:r>
            <a:r>
              <a:rPr lang="zh-CN" altLang="en-US" dirty="0"/>
              <a:t>方法是处理原子核对关联的最常用方法之一，通过堵塞奇数核中的特定的单粒子态，它可以给出显著的原子核质量奇偶震荡效应。左图中给出的是采用</a:t>
            </a:r>
            <a:r>
              <a:rPr lang="en-US" altLang="zh-CN" dirty="0"/>
              <a:t>BCS</a:t>
            </a:r>
            <a:r>
              <a:rPr lang="zh-CN" altLang="en-US" dirty="0"/>
              <a:t>方法计算的到的</a:t>
            </a:r>
            <a:r>
              <a:rPr lang="en-US" altLang="zh-CN" dirty="0"/>
              <a:t>Z=50 </a:t>
            </a:r>
            <a:r>
              <a:rPr lang="zh-CN" altLang="en-US" dirty="0"/>
              <a:t>同位素链中子的</a:t>
            </a:r>
            <a:r>
              <a:rPr lang="en-US" altLang="zh-CN" dirty="0"/>
              <a:t>2f7/2</a:t>
            </a:r>
            <a:r>
              <a:rPr lang="zh-CN" altLang="en-US" dirty="0"/>
              <a:t>和</a:t>
            </a:r>
            <a:r>
              <a:rPr lang="en-US" altLang="zh-CN" dirty="0"/>
              <a:t>1h9/2</a:t>
            </a:r>
            <a:r>
              <a:rPr lang="zh-CN" altLang="en-US" dirty="0"/>
              <a:t>两条单粒子能级的占据数随中子数的变化，可以看到，奇数核中的单粒占据数相比于两侧的偶偶核中的占据数，表现出增大或者减小的特征。也就是说，奇数核中的某些单粒子能级占据会有额外的增大或者减小。前面已经提到，张量力具有特殊的自旋相关性，这种特定能级的占据数的变化，有可能带来奇数核结合能相对于相邻偶偶核的改变，进而会在原子核质量的奇偶质量差中有所体现。这里，我们定义奇偶质量差为奇数核的结合能与相邻偶数核结合能平均值的差，如右图所示。接下来我们将采用相对论平均场和相对论</a:t>
            </a:r>
            <a:r>
              <a:rPr lang="en-US" altLang="zh-CN" dirty="0"/>
              <a:t>Hartree-</a:t>
            </a:r>
            <a:r>
              <a:rPr lang="en-US" altLang="zh-CN" dirty="0" err="1"/>
              <a:t>Fock</a:t>
            </a:r>
            <a:r>
              <a:rPr lang="zh-CN" altLang="en-US" dirty="0"/>
              <a:t>理论，讨论其中原子核奇偶质量差中的张量力效应及其作用机制。</a:t>
            </a:r>
          </a:p>
        </p:txBody>
      </p:sp>
      <p:sp>
        <p:nvSpPr>
          <p:cNvPr id="4" name="灯片编号占位符 3"/>
          <p:cNvSpPr>
            <a:spLocks noGrp="1"/>
          </p:cNvSpPr>
          <p:nvPr>
            <p:ph type="sldNum" sz="quarter" idx="5"/>
          </p:nvPr>
        </p:nvSpPr>
        <p:spPr/>
        <p:txBody>
          <a:bodyPr/>
          <a:lstStyle/>
          <a:p>
            <a:fld id="{29B75CDF-DA9F-4E28-ADAC-D1A3FC44A597}" type="slidenum">
              <a:rPr lang="zh-CN" altLang="en-US" smtClean="0"/>
              <a:t>4</a:t>
            </a:fld>
            <a:endParaRPr lang="zh-CN" altLang="en-US"/>
          </a:p>
        </p:txBody>
      </p:sp>
    </p:spTree>
    <p:extLst>
      <p:ext uri="{BB962C8B-B14F-4D97-AF65-F5344CB8AC3E}">
        <p14:creationId xmlns:p14="http://schemas.microsoft.com/office/powerpoint/2010/main" val="3899877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相对论平均场理论和和相对论</a:t>
            </a:r>
            <a:r>
              <a:rPr lang="en-US" altLang="zh-CN" dirty="0"/>
              <a:t>Hartree-</a:t>
            </a:r>
            <a:r>
              <a:rPr lang="en-US" altLang="zh-CN" dirty="0" err="1"/>
              <a:t>Fock</a:t>
            </a:r>
            <a:r>
              <a:rPr lang="zh-CN" altLang="en-US" dirty="0"/>
              <a:t>理论在原子核结构及相关领域的研究中取得了巨大的成功。在该框架下，核子通过交换介子发生相互作用，这是体系的拉氏量密度，取</a:t>
            </a:r>
            <a:r>
              <a:rPr lang="en-US" altLang="zh-CN" dirty="0"/>
              <a:t>Hartree-</a:t>
            </a:r>
            <a:r>
              <a:rPr lang="en-US" altLang="zh-CN" dirty="0" err="1"/>
              <a:t>Fock</a:t>
            </a:r>
            <a:r>
              <a:rPr lang="zh-CN" altLang="en-US" dirty="0"/>
              <a:t>基态作为原子核原子核的基态，可以得基态能量，包含动能部分，直接项部分和交换项部分，其中交换项部分自然地包含了张量力的贡献。相对论平均场理论忽略了交换项部分，因而不包含张量力。相对论</a:t>
            </a:r>
            <a:r>
              <a:rPr lang="en-US" altLang="zh-CN" dirty="0"/>
              <a:t>Hartree-</a:t>
            </a:r>
            <a:r>
              <a:rPr lang="en-US" altLang="zh-CN" dirty="0" err="1"/>
              <a:t>Fock</a:t>
            </a:r>
            <a:r>
              <a:rPr lang="zh-CN" altLang="en-US" dirty="0"/>
              <a:t>理论则可以考虑张量力的贡献。</a:t>
            </a:r>
          </a:p>
        </p:txBody>
      </p:sp>
      <p:sp>
        <p:nvSpPr>
          <p:cNvPr id="4" name="灯片编号占位符 3"/>
          <p:cNvSpPr>
            <a:spLocks noGrp="1"/>
          </p:cNvSpPr>
          <p:nvPr>
            <p:ph type="sldNum" sz="quarter" idx="5"/>
          </p:nvPr>
        </p:nvSpPr>
        <p:spPr/>
        <p:txBody>
          <a:bodyPr/>
          <a:lstStyle/>
          <a:p>
            <a:fld id="{29B75CDF-DA9F-4E28-ADAC-D1A3FC44A597}" type="slidenum">
              <a:rPr lang="zh-CN" altLang="en-US" smtClean="0"/>
              <a:t>5</a:t>
            </a:fld>
            <a:endParaRPr lang="zh-CN" altLang="en-US"/>
          </a:p>
        </p:txBody>
      </p:sp>
    </p:spTree>
    <p:extLst>
      <p:ext uri="{BB962C8B-B14F-4D97-AF65-F5344CB8AC3E}">
        <p14:creationId xmlns:p14="http://schemas.microsoft.com/office/powerpoint/2010/main" val="196354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我们采用相对论平均场理论和相对论</a:t>
            </a:r>
            <a:r>
              <a:rPr lang="en-US" altLang="zh-CN" dirty="0"/>
              <a:t>Hartree-</a:t>
            </a:r>
            <a:r>
              <a:rPr lang="en-US" altLang="zh-CN" dirty="0" err="1"/>
              <a:t>Fock</a:t>
            </a:r>
            <a:r>
              <a:rPr lang="zh-CN" altLang="en-US" dirty="0"/>
              <a:t>理论，计算了若干同位素链和同中子素链的奇偶质量差，为便于分析，这里仅关注紧邻幻数壳的计算结果。以</a:t>
            </a:r>
            <a:r>
              <a:rPr lang="en-US" altLang="zh-CN" dirty="0"/>
              <a:t>Z=28</a:t>
            </a:r>
            <a:r>
              <a:rPr lang="zh-CN" altLang="en-US" dirty="0"/>
              <a:t>同位素链为例，我们给出的是中子数从</a:t>
            </a:r>
            <a:r>
              <a:rPr lang="en-US" altLang="zh-CN" dirty="0"/>
              <a:t>39</a:t>
            </a:r>
            <a:r>
              <a:rPr lang="zh-CN" altLang="en-US" dirty="0"/>
              <a:t>到</a:t>
            </a:r>
            <a:r>
              <a:rPr lang="en-US" altLang="zh-CN" dirty="0"/>
              <a:t>41</a:t>
            </a:r>
            <a:r>
              <a:rPr lang="zh-CN" altLang="en-US" dirty="0"/>
              <a:t>的变化情况。图中展示的是一些具有代表性的有效相互作用的计算结果。首先可以看到，相对论平均场有效相互作用</a:t>
            </a:r>
            <a:r>
              <a:rPr lang="en-US" altLang="zh-CN" dirty="0"/>
              <a:t>DD-ME2</a:t>
            </a:r>
            <a:r>
              <a:rPr lang="zh-CN" altLang="en-US" dirty="0"/>
              <a:t>和</a:t>
            </a:r>
            <a:r>
              <a:rPr lang="en-US" altLang="zh-CN" dirty="0"/>
              <a:t>DD-LZ1</a:t>
            </a:r>
            <a:r>
              <a:rPr lang="zh-CN" altLang="en-US" dirty="0"/>
              <a:t>君不能同时描述好这里的四组实验数据。接下来考虑相对论</a:t>
            </a:r>
            <a:r>
              <a:rPr lang="en-US" altLang="zh-CN" dirty="0"/>
              <a:t>Hartree-</a:t>
            </a:r>
            <a:r>
              <a:rPr lang="en-US" altLang="zh-CN" dirty="0" err="1"/>
              <a:t>Fock</a:t>
            </a:r>
            <a:r>
              <a:rPr lang="zh-CN" altLang="en-US" dirty="0"/>
              <a:t>的计算结果，可以看到，有效相互作用</a:t>
            </a:r>
            <a:r>
              <a:rPr lang="en-US" altLang="zh-CN" dirty="0"/>
              <a:t>PKO3</a:t>
            </a:r>
            <a:r>
              <a:rPr lang="zh-CN" altLang="en-US" dirty="0"/>
              <a:t>和</a:t>
            </a:r>
            <a:r>
              <a:rPr lang="en-US" altLang="zh-CN" dirty="0"/>
              <a:t>PKA1</a:t>
            </a:r>
            <a:r>
              <a:rPr lang="zh-CN" altLang="en-US" dirty="0"/>
              <a:t>也不能同时对四组实验数据给出合理描述。最后我们给出最近新发展的相对论</a:t>
            </a:r>
            <a:r>
              <a:rPr lang="en-US" altLang="zh-CN" dirty="0"/>
              <a:t>Hartree-</a:t>
            </a:r>
            <a:r>
              <a:rPr lang="en-US" altLang="zh-CN" dirty="0" err="1"/>
              <a:t>Fock</a:t>
            </a:r>
            <a:r>
              <a:rPr lang="zh-CN" altLang="en-US" dirty="0"/>
              <a:t>有效相互作用</a:t>
            </a:r>
            <a:r>
              <a:rPr lang="en-US" altLang="zh-CN" dirty="0"/>
              <a:t>DD-LZ1</a:t>
            </a:r>
            <a:r>
              <a:rPr lang="zh-CN" altLang="en-US" dirty="0"/>
              <a:t>的计算结果，可以看到，</a:t>
            </a:r>
            <a:r>
              <a:rPr lang="en-US" altLang="zh-CN" dirty="0"/>
              <a:t>LZ1</a:t>
            </a:r>
            <a:r>
              <a:rPr lang="zh-CN" altLang="en-US" dirty="0"/>
              <a:t>可以同时再现了四组实验数据。这里采用的有效相互作用有什么不同呢？我们组要关注其张量力成分和对壳结构描述上的不同。首先，</a:t>
            </a:r>
            <a:r>
              <a:rPr lang="en-US" altLang="zh-CN" dirty="0"/>
              <a:t>DD-ME2</a:t>
            </a:r>
            <a:r>
              <a:rPr lang="zh-CN" altLang="en-US" dirty="0"/>
              <a:t>和</a:t>
            </a:r>
            <a:r>
              <a:rPr lang="en-US" altLang="zh-CN" dirty="0"/>
              <a:t>DD-LZ1</a:t>
            </a:r>
            <a:r>
              <a:rPr lang="zh-CN" altLang="en-US" dirty="0"/>
              <a:t>是相对论平均场有效相互作用，均不包含张量力，同时，</a:t>
            </a:r>
            <a:r>
              <a:rPr lang="en-US" altLang="zh-CN" dirty="0"/>
              <a:t>DD-ME2</a:t>
            </a:r>
            <a:r>
              <a:rPr lang="zh-CN" altLang="en-US" dirty="0"/>
              <a:t>不能给出合理的壳结构，存在赝壳问题，但</a:t>
            </a:r>
            <a:r>
              <a:rPr lang="en-US" altLang="zh-CN" dirty="0"/>
              <a:t>DD-LZ1</a:t>
            </a:r>
            <a:r>
              <a:rPr lang="zh-CN" altLang="en-US" dirty="0"/>
              <a:t>不存在赝壳问题。对于相对论</a:t>
            </a:r>
            <a:r>
              <a:rPr lang="en-US" altLang="zh-CN" dirty="0"/>
              <a:t>Hartree-</a:t>
            </a:r>
            <a:r>
              <a:rPr lang="en-US" altLang="zh-CN" dirty="0" err="1"/>
              <a:t>Fock</a:t>
            </a:r>
            <a:r>
              <a:rPr lang="zh-CN" altLang="en-US" dirty="0"/>
              <a:t>有效相互作用</a:t>
            </a:r>
            <a:r>
              <a:rPr lang="en-US" altLang="zh-CN" dirty="0"/>
              <a:t>PKO3</a:t>
            </a:r>
            <a:r>
              <a:rPr lang="zh-CN" altLang="en-US" dirty="0"/>
              <a:t>和</a:t>
            </a:r>
            <a:r>
              <a:rPr lang="en-US" altLang="zh-CN" dirty="0"/>
              <a:t>PKA1</a:t>
            </a:r>
            <a:r>
              <a:rPr lang="zh-CN" altLang="en-US" dirty="0"/>
              <a:t>，前者包含较强的张量力，但无法给出合理的壳结构，后者可以给出合理的壳结构，但其张量力十分微弱。</a:t>
            </a:r>
            <a:r>
              <a:rPr lang="en-US" altLang="zh-CN" dirty="0"/>
              <a:t>LZ1</a:t>
            </a:r>
            <a:r>
              <a:rPr lang="zh-CN" altLang="en-US" dirty="0"/>
              <a:t>与这四组有效相互作用不同，它既包含较强的张量力，又能给出对壳结构给出较为合理的描述。通过上述对比我们可以发现，合理的壳结构对和张量力对于原子核奇偶质量差的描述起到关键的作用。接下来我们通过提取张量力的的贡献，来分析其具体的效应。</a:t>
            </a:r>
          </a:p>
        </p:txBody>
      </p:sp>
      <p:sp>
        <p:nvSpPr>
          <p:cNvPr id="4" name="灯片编号占位符 3"/>
          <p:cNvSpPr>
            <a:spLocks noGrp="1"/>
          </p:cNvSpPr>
          <p:nvPr>
            <p:ph type="sldNum" sz="quarter" idx="5"/>
          </p:nvPr>
        </p:nvSpPr>
        <p:spPr/>
        <p:txBody>
          <a:bodyPr/>
          <a:lstStyle/>
          <a:p>
            <a:fld id="{29B75CDF-DA9F-4E28-ADAC-D1A3FC44A597}" type="slidenum">
              <a:rPr lang="zh-CN" altLang="en-US" smtClean="0"/>
              <a:t>6</a:t>
            </a:fld>
            <a:endParaRPr lang="zh-CN" altLang="en-US"/>
          </a:p>
        </p:txBody>
      </p:sp>
    </p:spTree>
    <p:extLst>
      <p:ext uri="{BB962C8B-B14F-4D97-AF65-F5344CB8AC3E}">
        <p14:creationId xmlns:p14="http://schemas.microsoft.com/office/powerpoint/2010/main" val="2988112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我们以包含较强的张量力的</a:t>
            </a:r>
            <a:r>
              <a:rPr lang="en-US" altLang="zh-CN" dirty="0"/>
              <a:t>PKO3</a:t>
            </a:r>
            <a:r>
              <a:rPr lang="zh-CN" altLang="en-US" dirty="0"/>
              <a:t>和</a:t>
            </a:r>
            <a:r>
              <a:rPr lang="en-US" altLang="zh-CN" dirty="0"/>
              <a:t>LZ1</a:t>
            </a:r>
            <a:r>
              <a:rPr lang="zh-CN" altLang="en-US" dirty="0"/>
              <a:t>为例，给出了其扣除张量力之后的计算结果，并与完整的计算结果进行比。可以看到对于</a:t>
            </a:r>
            <a:r>
              <a:rPr lang="en-US" altLang="zh-CN" dirty="0"/>
              <a:t>Z=28</a:t>
            </a:r>
            <a:r>
              <a:rPr lang="zh-CN" altLang="en-US" dirty="0"/>
              <a:t>、</a:t>
            </a:r>
            <a:r>
              <a:rPr lang="en-US" altLang="zh-CN" dirty="0"/>
              <a:t>Z=82</a:t>
            </a:r>
            <a:r>
              <a:rPr lang="zh-CN" altLang="en-US" dirty="0"/>
              <a:t>和</a:t>
            </a:r>
            <a:r>
              <a:rPr lang="en-US" altLang="zh-CN" dirty="0"/>
              <a:t>N=126</a:t>
            </a:r>
            <a:r>
              <a:rPr lang="zh-CN" altLang="en-US" dirty="0"/>
              <a:t>三条链，扣除张量力之后，结果变化并不明显，也就是说张量力的贡献很小，而对于</a:t>
            </a:r>
            <a:r>
              <a:rPr lang="en-US" altLang="zh-CN" dirty="0"/>
              <a:t>Z=50</a:t>
            </a:r>
            <a:r>
              <a:rPr lang="zh-CN" altLang="en-US" dirty="0"/>
              <a:t>，张量力扣除之后的结果反而更接近实验值，即张量力起到负面的作用。</a:t>
            </a:r>
            <a:r>
              <a:rPr lang="en-US" altLang="zh-CN" dirty="0"/>
              <a:t>LZ1</a:t>
            </a:r>
            <a:r>
              <a:rPr lang="zh-CN" altLang="en-US" dirty="0"/>
              <a:t>的结果很不相同，对于</a:t>
            </a:r>
            <a:r>
              <a:rPr lang="en-US" altLang="zh-CN" dirty="0"/>
              <a:t>Z=28 </a:t>
            </a:r>
            <a:r>
              <a:rPr lang="zh-CN" altLang="en-US" dirty="0"/>
              <a:t>和</a:t>
            </a:r>
            <a:r>
              <a:rPr lang="en-US" altLang="zh-CN" dirty="0"/>
              <a:t> N=126</a:t>
            </a:r>
            <a:r>
              <a:rPr lang="zh-CN" altLang="en-US" dirty="0"/>
              <a:t>两条链，扣除张量力贡献之后，结果明显偏离了实验值，可见张量力对于再现实验数据起到关键的作用，而对于</a:t>
            </a:r>
            <a:r>
              <a:rPr lang="en-US" altLang="zh-CN" dirty="0"/>
              <a:t>Z=50</a:t>
            </a:r>
            <a:r>
              <a:rPr lang="zh-CN" altLang="en-US" dirty="0"/>
              <a:t>同位素链，</a:t>
            </a:r>
            <a:r>
              <a:rPr lang="en-US" altLang="zh-CN" dirty="0"/>
              <a:t>LZ1</a:t>
            </a:r>
            <a:r>
              <a:rPr lang="zh-CN" altLang="en-US" dirty="0"/>
              <a:t>中的张量力并没有起到负面作用，后面我们还将讨论其原因。对于</a:t>
            </a:r>
            <a:r>
              <a:rPr lang="en-US" altLang="zh-CN" dirty="0"/>
              <a:t>Z=82</a:t>
            </a:r>
            <a:r>
              <a:rPr lang="zh-CN" altLang="en-US" dirty="0"/>
              <a:t>同位素链，张量力的效应并不明显。接下来，我们将从单粒子壳结构和单粒子占据特性来理解上述张量力效应。</a:t>
            </a:r>
          </a:p>
        </p:txBody>
      </p:sp>
      <p:sp>
        <p:nvSpPr>
          <p:cNvPr id="4" name="灯片编号占位符 3"/>
          <p:cNvSpPr>
            <a:spLocks noGrp="1"/>
          </p:cNvSpPr>
          <p:nvPr>
            <p:ph type="sldNum" sz="quarter" idx="5"/>
          </p:nvPr>
        </p:nvSpPr>
        <p:spPr/>
        <p:txBody>
          <a:bodyPr/>
          <a:lstStyle/>
          <a:p>
            <a:fld id="{29B75CDF-DA9F-4E28-ADAC-D1A3FC44A597}" type="slidenum">
              <a:rPr lang="zh-CN" altLang="en-US" smtClean="0"/>
              <a:t>7</a:t>
            </a:fld>
            <a:endParaRPr lang="zh-CN" altLang="en-US"/>
          </a:p>
        </p:txBody>
      </p:sp>
    </p:spTree>
    <p:extLst>
      <p:ext uri="{BB962C8B-B14F-4D97-AF65-F5344CB8AC3E}">
        <p14:creationId xmlns:p14="http://schemas.microsoft.com/office/powerpoint/2010/main" val="305434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首先我们以</a:t>
            </a:r>
            <a:r>
              <a:rPr lang="en-US" altLang="zh-CN" dirty="0"/>
              <a:t>Z=28</a:t>
            </a:r>
            <a:r>
              <a:rPr lang="zh-CN" altLang="en-US" dirty="0"/>
              <a:t>同位素链为例，给出了费米面附近几条单粒子能级的占据情况，同时以</a:t>
            </a:r>
            <a:r>
              <a:rPr lang="en-US" altLang="zh-CN" dirty="0"/>
              <a:t>Ni68</a:t>
            </a:r>
            <a:r>
              <a:rPr lang="zh-CN" altLang="en-US" dirty="0"/>
              <a:t>作为代表，给出其单粒子能量。可以看到，在</a:t>
            </a:r>
            <a:r>
              <a:rPr lang="en-US" altLang="zh-CN" dirty="0"/>
              <a:t>N=39</a:t>
            </a:r>
            <a:r>
              <a:rPr lang="zh-CN" altLang="en-US" dirty="0"/>
              <a:t>时，</a:t>
            </a:r>
            <a:r>
              <a:rPr lang="en-US" altLang="zh-CN" dirty="0"/>
              <a:t>2p1/2</a:t>
            </a:r>
            <a:r>
              <a:rPr lang="zh-CN" altLang="en-US" dirty="0"/>
              <a:t>的占据几率小于其相邻偶偶核的平均值，而</a:t>
            </a:r>
            <a:r>
              <a:rPr lang="en-US" altLang="zh-CN" dirty="0"/>
              <a:t>2p3/2</a:t>
            </a:r>
            <a:r>
              <a:rPr lang="zh-CN" altLang="en-US" dirty="0"/>
              <a:t>和</a:t>
            </a:r>
            <a:r>
              <a:rPr lang="en-US" altLang="zh-CN" dirty="0"/>
              <a:t>1f5/2</a:t>
            </a:r>
            <a:r>
              <a:rPr lang="zh-CN" altLang="en-US" dirty="0"/>
              <a:t>的占据大于其相邻偶偶核中的平均值。进一步的计算可以得出，这三条单粒子能级占据数的变化带来的张量力效应几乎相互抵消，因而其整体的效应不明显。然而，我们注意到，</a:t>
            </a:r>
            <a:r>
              <a:rPr lang="en-US" altLang="zh-CN" dirty="0"/>
              <a:t>PKO3</a:t>
            </a:r>
            <a:r>
              <a:rPr lang="zh-CN" altLang="en-US" dirty="0"/>
              <a:t>给出的单粒子能级结构是不正确的，如果给出改善的单粒子能级结构，结果会不会有变化呢？</a:t>
            </a:r>
          </a:p>
        </p:txBody>
      </p:sp>
      <p:sp>
        <p:nvSpPr>
          <p:cNvPr id="4" name="灯片编号占位符 3"/>
          <p:cNvSpPr>
            <a:spLocks noGrp="1"/>
          </p:cNvSpPr>
          <p:nvPr>
            <p:ph type="sldNum" sz="quarter" idx="5"/>
          </p:nvPr>
        </p:nvSpPr>
        <p:spPr/>
        <p:txBody>
          <a:bodyPr/>
          <a:lstStyle/>
          <a:p>
            <a:fld id="{29B75CDF-DA9F-4E28-ADAC-D1A3FC44A597}" type="slidenum">
              <a:rPr lang="zh-CN" altLang="en-US" smtClean="0"/>
              <a:t>8</a:t>
            </a:fld>
            <a:endParaRPr lang="zh-CN" altLang="en-US"/>
          </a:p>
        </p:txBody>
      </p:sp>
    </p:spTree>
    <p:extLst>
      <p:ext uri="{BB962C8B-B14F-4D97-AF65-F5344CB8AC3E}">
        <p14:creationId xmlns:p14="http://schemas.microsoft.com/office/powerpoint/2010/main" val="3908010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dirty="0"/>
                  <a:t>LZ1</a:t>
                </a:r>
                <a:r>
                  <a:rPr lang="zh-CN" altLang="en-US" dirty="0"/>
                  <a:t>给出的单粒子能级结构与</a:t>
                </a:r>
                <a:r>
                  <a:rPr lang="en-US" altLang="zh-CN" dirty="0"/>
                  <a:t>PKO3</a:t>
                </a:r>
                <a:r>
                  <a:rPr lang="zh-CN" altLang="en-US" dirty="0"/>
                  <a:t>很不相同，通过</a:t>
                </a:r>
                <a:r>
                  <a:rPr lang="en-US" altLang="zh-CN" dirty="0"/>
                  <a:t>Ni</a:t>
                </a:r>
                <a:r>
                  <a:rPr lang="zh-CN" altLang="en-US" dirty="0"/>
                  <a:t>同位素链的自旋宇称可以推断</a:t>
                </a:r>
                <a:r>
                  <a:rPr lang="en-US" altLang="zh-CN" dirty="0"/>
                  <a:t>LZ1</a:t>
                </a:r>
                <a:r>
                  <a:rPr lang="zh-CN" altLang="en-US" dirty="0"/>
                  <a:t>给出了正确的的单粒子顺序。单粒子能级结构的改变导致占据几率发生了显著的改变，这里的实线给出的是</a:t>
                </a:r>
                <a:r>
                  <a:rPr lang="en-US" altLang="zh-CN" dirty="0"/>
                  <a:t>LZ1</a:t>
                </a:r>
                <a:r>
                  <a:rPr lang="zh-CN" altLang="en-US" dirty="0"/>
                  <a:t>计算得到的单粒子能级占据情情况。可以看到，</a:t>
                </a:r>
                <a:r>
                  <a:rPr lang="en-US" altLang="zh-CN" dirty="0"/>
                  <a:t>N=38</a:t>
                </a:r>
                <a:r>
                  <a:rPr lang="zh-CN" altLang="en-US" dirty="0"/>
                  <a:t>处中子</a:t>
                </a:r>
                <a:r>
                  <a:rPr lang="en-US" altLang="zh-CN" dirty="0"/>
                  <a:t>1f5/2</a:t>
                </a:r>
                <a:r>
                  <a:rPr lang="zh-CN" altLang="en-US" dirty="0"/>
                  <a:t>态占据的减小，使得</a:t>
                </a:r>
                <a:r>
                  <a:rPr lang="en-US" altLang="zh-CN" dirty="0"/>
                  <a:t>N=39</a:t>
                </a:r>
                <a:r>
                  <a:rPr lang="zh-CN" altLang="en-US" dirty="0"/>
                  <a:t>处中子</a:t>
                </a:r>
                <a:r>
                  <a:rPr lang="en-US" altLang="zh-CN" dirty="0"/>
                  <a:t>1f5/2</a:t>
                </a:r>
                <a:r>
                  <a:rPr lang="zh-CN" altLang="en-US" dirty="0"/>
                  <a:t>态的占据数相对于相邻偶偶核的平均值进一步增大，使得其与</a:t>
                </a:r>
                <a:r>
                  <a:rPr lang="en-US" altLang="zh-CN" sz="1200" b="1" dirty="0">
                    <a:solidFill>
                      <a:schemeClr val="tx1"/>
                    </a:solidFill>
                    <a:latin typeface="Times New Roman" panose="02020603050405020304" pitchFamily="18" charset="0"/>
                    <a:cs typeface="Times New Roman" panose="02020603050405020304" pitchFamily="18" charset="0"/>
                  </a:rPr>
                  <a:t>2</a:t>
                </a:r>
                <a14:m>
                  <m:oMath xmlns:m="http://schemas.openxmlformats.org/officeDocument/2006/math">
                    <m:sSub>
                      <m:sSubPr>
                        <m:ctrlPr>
                          <a:rPr lang="en-US" altLang="zh-CN" sz="1200" b="1" i="1" dirty="0">
                            <a:solidFill>
                              <a:schemeClr val="tx1"/>
                            </a:solidFill>
                            <a:latin typeface="Cambria Math" panose="02040503050406030204" pitchFamily="18" charset="0"/>
                            <a:cs typeface="Times New Roman" panose="02020603050405020304" pitchFamily="18" charset="0"/>
                          </a:rPr>
                        </m:ctrlPr>
                      </m:sSubPr>
                      <m:e>
                        <m:r>
                          <a:rPr lang="en-US" altLang="zh-CN" sz="1200" b="1" i="1" dirty="0" smtClean="0">
                            <a:solidFill>
                              <a:schemeClr val="tx1"/>
                            </a:solidFill>
                            <a:latin typeface="Cambria Math" panose="02040503050406030204" pitchFamily="18" charset="0"/>
                            <a:cs typeface="Times New Roman" panose="02020603050405020304" pitchFamily="18" charset="0"/>
                          </a:rPr>
                          <m:t>𝒇</m:t>
                        </m:r>
                      </m:e>
                      <m:sub>
                        <m:r>
                          <a:rPr lang="en-US" altLang="zh-CN" sz="1200" b="1" i="1" dirty="0" smtClean="0">
                            <a:solidFill>
                              <a:schemeClr val="tx1"/>
                            </a:solidFill>
                            <a:latin typeface="Cambria Math" panose="02040503050406030204" pitchFamily="18" charset="0"/>
                            <a:cs typeface="Times New Roman" panose="02020603050405020304" pitchFamily="18" charset="0"/>
                          </a:rPr>
                          <m:t>𝟕</m:t>
                        </m:r>
                        <m:r>
                          <a:rPr lang="en-US" altLang="zh-CN" sz="1200" b="1" i="1" dirty="0">
                            <a:solidFill>
                              <a:schemeClr val="tx1"/>
                            </a:solidFill>
                            <a:latin typeface="Cambria Math" panose="02040503050406030204" pitchFamily="18" charset="0"/>
                            <a:cs typeface="Times New Roman" panose="02020603050405020304" pitchFamily="18" charset="0"/>
                          </a:rPr>
                          <m:t>/</m:t>
                        </m:r>
                        <m:r>
                          <a:rPr lang="en-US" altLang="zh-CN" sz="1200" b="1" i="1" dirty="0">
                            <a:solidFill>
                              <a:schemeClr val="tx1"/>
                            </a:solidFill>
                            <a:latin typeface="Cambria Math" panose="02040503050406030204" pitchFamily="18" charset="0"/>
                            <a:cs typeface="Times New Roman" panose="02020603050405020304" pitchFamily="18" charset="0"/>
                          </a:rPr>
                          <m:t>𝟐</m:t>
                        </m:r>
                      </m:sub>
                    </m:sSub>
                  </m:oMath>
                </a14:m>
                <a:r>
                  <a:rPr lang="zh-CN" altLang="en-US" dirty="0"/>
                  <a:t>态之间的张量力的吸引进一步增强，进而使得结合能增大，奇偶质量差变小。</a:t>
                </a:r>
              </a:p>
            </p:txBody>
          </p:sp>
        </mc:Choice>
        <mc:Fallback xmlns="">
          <p:sp>
            <p:nvSpPr>
              <p:cNvPr id="3" name="备注占位符 2"/>
              <p:cNvSpPr>
                <a:spLocks noGrp="1"/>
              </p:cNvSpPr>
              <p:nvPr>
                <p:ph type="body" idx="1"/>
              </p:nvPr>
            </p:nvSpPr>
            <p:spPr/>
            <p:txBody>
              <a:bodyPr/>
              <a:lstStyle/>
              <a:p>
                <a:r>
                  <a:rPr lang="en-US" altLang="zh-CN" dirty="0"/>
                  <a:t>LZ1</a:t>
                </a:r>
                <a:r>
                  <a:rPr lang="zh-CN" altLang="en-US" dirty="0"/>
                  <a:t>给出的单粒子能级结构与</a:t>
                </a:r>
                <a:r>
                  <a:rPr lang="en-US" altLang="zh-CN" dirty="0"/>
                  <a:t>PKO3</a:t>
                </a:r>
                <a:r>
                  <a:rPr lang="zh-CN" altLang="en-US" dirty="0"/>
                  <a:t>很不相同，通过</a:t>
                </a:r>
                <a:r>
                  <a:rPr lang="en-US" altLang="zh-CN" dirty="0"/>
                  <a:t>Ni</a:t>
                </a:r>
                <a:r>
                  <a:rPr lang="zh-CN" altLang="en-US" dirty="0"/>
                  <a:t>同位素链的自旋宇称可以推断</a:t>
                </a:r>
                <a:r>
                  <a:rPr lang="en-US" altLang="zh-CN" dirty="0"/>
                  <a:t>LZ1</a:t>
                </a:r>
                <a:r>
                  <a:rPr lang="zh-CN" altLang="en-US" dirty="0"/>
                  <a:t>给出了正确的的单粒子顺序。单粒子能级结构的改变导致占据几率发生了显著的改变，这里的实线给出的是</a:t>
                </a:r>
                <a:r>
                  <a:rPr lang="en-US" altLang="zh-CN" dirty="0"/>
                  <a:t>LZ1</a:t>
                </a:r>
                <a:r>
                  <a:rPr lang="zh-CN" altLang="en-US" dirty="0"/>
                  <a:t>计算得到的单粒子能级占据情情况。可以看到，</a:t>
                </a:r>
                <a:r>
                  <a:rPr lang="en-US" altLang="zh-CN" dirty="0"/>
                  <a:t>N=38</a:t>
                </a:r>
                <a:r>
                  <a:rPr lang="zh-CN" altLang="en-US" dirty="0"/>
                  <a:t>处中子</a:t>
                </a:r>
                <a:r>
                  <a:rPr lang="en-US" altLang="zh-CN" dirty="0"/>
                  <a:t>1f5/2</a:t>
                </a:r>
                <a:r>
                  <a:rPr lang="zh-CN" altLang="en-US" dirty="0"/>
                  <a:t>态占据的减小，使得</a:t>
                </a:r>
                <a:r>
                  <a:rPr lang="en-US" altLang="zh-CN" dirty="0"/>
                  <a:t>N=39</a:t>
                </a:r>
                <a:r>
                  <a:rPr lang="zh-CN" altLang="en-US" dirty="0"/>
                  <a:t>处中子</a:t>
                </a:r>
                <a:r>
                  <a:rPr lang="en-US" altLang="zh-CN" dirty="0"/>
                  <a:t>1f5/2</a:t>
                </a:r>
                <a:r>
                  <a:rPr lang="zh-CN" altLang="en-US" dirty="0"/>
                  <a:t>态的占据数相对于相邻偶偶核的平均值进一步增大，使得其与</a:t>
                </a:r>
                <a:r>
                  <a:rPr lang="en-US" altLang="zh-CN" sz="1200" b="1" dirty="0">
                    <a:solidFill>
                      <a:schemeClr val="tx1"/>
                    </a:solidFill>
                    <a:latin typeface="Times New Roman" panose="02020603050405020304" pitchFamily="18" charset="0"/>
                    <a:cs typeface="Times New Roman" panose="02020603050405020304" pitchFamily="18" charset="0"/>
                  </a:rPr>
                  <a:t>2</a:t>
                </a:r>
                <a:r>
                  <a:rPr lang="en-US" altLang="zh-CN" sz="1200" b="1" i="0" dirty="0">
                    <a:solidFill>
                      <a:schemeClr val="tx1"/>
                    </a:solidFill>
                    <a:latin typeface="Cambria Math" panose="02040503050406030204" pitchFamily="18" charset="0"/>
                    <a:cs typeface="Times New Roman" panose="02020603050405020304" pitchFamily="18" charset="0"/>
                  </a:rPr>
                  <a:t>𝒇_(𝟕/𝟐)</a:t>
                </a:r>
                <a:r>
                  <a:rPr lang="zh-CN" altLang="en-US" dirty="0"/>
                  <a:t>态之间的张量力的吸引进一步增强，进而使得结合能增大，奇偶质量差变小。</a:t>
                </a:r>
              </a:p>
            </p:txBody>
          </p:sp>
        </mc:Fallback>
      </mc:AlternateContent>
      <p:sp>
        <p:nvSpPr>
          <p:cNvPr id="4" name="灯片编号占位符 3"/>
          <p:cNvSpPr>
            <a:spLocks noGrp="1"/>
          </p:cNvSpPr>
          <p:nvPr>
            <p:ph type="sldNum" sz="quarter" idx="5"/>
          </p:nvPr>
        </p:nvSpPr>
        <p:spPr/>
        <p:txBody>
          <a:bodyPr/>
          <a:lstStyle/>
          <a:p>
            <a:fld id="{29B75CDF-DA9F-4E28-ADAC-D1A3FC44A597}" type="slidenum">
              <a:rPr lang="zh-CN" altLang="en-US" smtClean="0"/>
              <a:t>9</a:t>
            </a:fld>
            <a:endParaRPr lang="zh-CN" altLang="en-US"/>
          </a:p>
        </p:txBody>
      </p:sp>
    </p:spTree>
    <p:extLst>
      <p:ext uri="{BB962C8B-B14F-4D97-AF65-F5344CB8AC3E}">
        <p14:creationId xmlns:p14="http://schemas.microsoft.com/office/powerpoint/2010/main" val="315622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3028950" y="3827325"/>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5532C01B-19C3-4E18-B8DF-B9CD99F61AB1}" type="datetimeFigureOut">
              <a:rPr lang="zh-CN" altLang="en-US" smtClean="0"/>
              <a:t>2023/5/22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5BA0628-95DD-46C3-8D43-A4245F197C9A}" type="slidenum">
              <a:rPr lang="en-US" altLang="zh-CN" smtClean="0"/>
              <a:pPr/>
              <a:t>‹#›</a:t>
            </a:fld>
            <a:endParaRPr lang="zh-CN" altLang="en-US" dirty="0"/>
          </a:p>
        </p:txBody>
      </p:sp>
    </p:spTree>
    <p:extLst>
      <p:ext uri="{BB962C8B-B14F-4D97-AF65-F5344CB8AC3E}">
        <p14:creationId xmlns:p14="http://schemas.microsoft.com/office/powerpoint/2010/main" val="3745557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2023/5/22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20253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4814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3615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27877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4915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532C01B-19C3-4E18-B8DF-B9CD99F61AB1}" type="datetimeFigureOut">
              <a:rPr lang="zh-CN" altLang="en-US" smtClean="0"/>
              <a:t>2023/5/22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2A477-6055-43A1-9764-2E464685F67E}" type="slidenum">
              <a:rPr lang="zh-CN" altLang="en-US" smtClean="0"/>
              <a:t>‹#›</a:t>
            </a:fld>
            <a:endParaRPr lang="zh-CN" altLang="en-US" dirty="0"/>
          </a:p>
        </p:txBody>
      </p:sp>
    </p:spTree>
    <p:extLst>
      <p:ext uri="{BB962C8B-B14F-4D97-AF65-F5344CB8AC3E}">
        <p14:creationId xmlns:p14="http://schemas.microsoft.com/office/powerpoint/2010/main" val="25926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32C01B-19C3-4E18-B8DF-B9CD99F61AB1}" type="datetimeFigureOut">
              <a:rPr lang="zh-CN" altLang="en-US" smtClean="0"/>
              <a:t>2023/5/22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5C2A477-6055-43A1-9764-2E464685F67E}" type="slidenum">
              <a:rPr lang="zh-CN" altLang="en-US" smtClean="0"/>
              <a:t>‹#›</a:t>
            </a:fld>
            <a:endParaRPr lang="zh-CN" altLang="en-US"/>
          </a:p>
        </p:txBody>
      </p:sp>
    </p:spTree>
    <p:extLst>
      <p:ext uri="{BB962C8B-B14F-4D97-AF65-F5344CB8AC3E}">
        <p14:creationId xmlns:p14="http://schemas.microsoft.com/office/powerpoint/2010/main" val="957371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79465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1724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58837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5958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2023/5/22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7577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08180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2C01B-19C3-4E18-B8DF-B9CD99F61AB1}" type="datetimeFigureOut">
              <a:rPr lang="zh-CN" altLang="en-US" smtClean="0"/>
              <a:t>2023/5/22</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2A477-6055-43A1-9764-2E464685F67E}" type="slidenum">
              <a:rPr lang="zh-CN" altLang="en-US" smtClean="0"/>
              <a:pPr/>
              <a:t>‹#›</a:t>
            </a:fld>
            <a:r>
              <a:rPr lang="en-US" altLang="zh-CN" dirty="0"/>
              <a:t>/15</a:t>
            </a:r>
            <a:endParaRPr lang="zh-CN" altLang="en-US" dirty="0"/>
          </a:p>
        </p:txBody>
      </p:sp>
    </p:spTree>
    <p:extLst>
      <p:ext uri="{BB962C8B-B14F-4D97-AF65-F5344CB8AC3E}">
        <p14:creationId xmlns:p14="http://schemas.microsoft.com/office/powerpoint/2010/main" val="455327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2023/5/22</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985794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0.xml"/><Relationship Id="rId7" Type="http://schemas.openxmlformats.org/officeDocument/2006/relationships/image" Target="../media/image35.emf"/><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34.emf"/><Relationship Id="rId5" Type="http://schemas.openxmlformats.org/officeDocument/2006/relationships/image" Target="../media/image35.png"/><Relationship Id="rId10" Type="http://schemas.openxmlformats.org/officeDocument/2006/relationships/image" Target="../media/image12.png"/><Relationship Id="rId4" Type="http://schemas.openxmlformats.org/officeDocument/2006/relationships/image" Target="../media/image33.emf"/><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1.xml"/><Relationship Id="rId7" Type="http://schemas.openxmlformats.org/officeDocument/2006/relationships/image" Target="../media/image39.emf"/><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38.emf"/><Relationship Id="rId5" Type="http://schemas.openxmlformats.org/officeDocument/2006/relationships/image" Target="../media/image41.png"/><Relationship Id="rId10" Type="http://schemas.openxmlformats.org/officeDocument/2006/relationships/image" Target="../media/image12.png"/><Relationship Id="rId4" Type="http://schemas.openxmlformats.org/officeDocument/2006/relationships/image" Target="../media/image37.emf"/><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49.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48.png"/><Relationship Id="rId2" Type="http://schemas.openxmlformats.org/officeDocument/2006/relationships/tags" Target="../tags/tag24.xml"/><Relationship Id="rId16" Type="http://schemas.openxmlformats.org/officeDocument/2006/relationships/image" Target="../media/image52.pn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430.png"/><Relationship Id="rId5" Type="http://schemas.openxmlformats.org/officeDocument/2006/relationships/tags" Target="../tags/tag27.xml"/><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tags" Target="../tags/tag26.xml"/><Relationship Id="rId9" Type="http://schemas.openxmlformats.org/officeDocument/2006/relationships/image" Target="../media/image46.pn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xml"/><Relationship Id="rId7" Type="http://schemas.openxmlformats.org/officeDocument/2006/relationships/image" Target="../media/image5.png"/><Relationship Id="rId12" Type="http://schemas.openxmlformats.org/officeDocument/2006/relationships/image" Target="../media/image10.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emf"/><Relationship Id="rId11" Type="http://schemas.openxmlformats.org/officeDocument/2006/relationships/image" Target="../media/image9.png"/><Relationship Id="rId5" Type="http://schemas.openxmlformats.org/officeDocument/2006/relationships/notesSlide" Target="../notesSlides/notesSlide3.xml"/><Relationship Id="rId10" Type="http://schemas.openxmlformats.org/officeDocument/2006/relationships/image" Target="../media/image8.png"/><Relationship Id="rId4" Type="http://schemas.openxmlformats.org/officeDocument/2006/relationships/slideLayout" Target="../slideLayouts/slideLayout3.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emf"/><Relationship Id="rId3" Type="http://schemas.openxmlformats.org/officeDocument/2006/relationships/tags" Target="../tags/tag7.xml"/><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4.xml"/><Relationship Id="rId11" Type="http://schemas.openxmlformats.org/officeDocument/2006/relationships/image" Target="../media/image11.png"/><Relationship Id="rId5" Type="http://schemas.openxmlformats.org/officeDocument/2006/relationships/slideLayout" Target="../slideLayouts/slideLayout3.xml"/><Relationship Id="rId10" Type="http://schemas.openxmlformats.org/officeDocument/2006/relationships/image" Target="../media/image6.png"/><Relationship Id="rId4" Type="http://schemas.openxmlformats.org/officeDocument/2006/relationships/tags" Target="../tags/tag8.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18.png"/><Relationship Id="rId3" Type="http://schemas.openxmlformats.org/officeDocument/2006/relationships/tags" Target="../tags/tag11.xml"/><Relationship Id="rId7" Type="http://schemas.openxmlformats.org/officeDocument/2006/relationships/slideLayout" Target="../slideLayouts/slideLayout3.xml"/><Relationship Id="rId12" Type="http://schemas.openxmlformats.org/officeDocument/2006/relationships/image" Target="../media/image17.png"/><Relationship Id="rId2" Type="http://schemas.openxmlformats.org/officeDocument/2006/relationships/tags" Target="../tags/tag10.xml"/><Relationship Id="rId16" Type="http://schemas.openxmlformats.org/officeDocument/2006/relationships/image" Target="../media/image21.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16.jpeg"/><Relationship Id="rId5" Type="http://schemas.openxmlformats.org/officeDocument/2006/relationships/tags" Target="../tags/tag13.xml"/><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tags" Target="../tags/tag12.xml"/><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2.png"/><Relationship Id="rId4" Type="http://schemas.openxmlformats.org/officeDocument/2006/relationships/image" Target="../media/image25.emf"/></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8.xml"/><Relationship Id="rId7" Type="http://schemas.openxmlformats.org/officeDocument/2006/relationships/image" Target="../media/image28.emf"/><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27.emf"/><Relationship Id="rId5" Type="http://schemas.openxmlformats.org/officeDocument/2006/relationships/image" Target="../media/image5.png"/><Relationship Id="rId4" Type="http://schemas.openxmlformats.org/officeDocument/2006/relationships/image" Target="../media/image26.emf"/></Relationships>
</file>

<file path=ppt/slides/_rels/slide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notesSlide" Target="../notesSlides/notesSlide9.xml"/><Relationship Id="rId7"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emf"/><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442806"/>
            <a:ext cx="9144000" cy="1127138"/>
          </a:xfrm>
        </p:spPr>
        <p:txBody>
          <a:bodyPr>
            <a:normAutofit/>
          </a:bodyPr>
          <a:lstStyle/>
          <a:p>
            <a:pPr>
              <a:lnSpc>
                <a:spcPct val="100000"/>
              </a:lnSpc>
            </a:pPr>
            <a:r>
              <a:rPr lang="en-US" altLang="zh-CN" sz="3200" b="1" dirty="0">
                <a:solidFill>
                  <a:srgbClr val="0000FF"/>
                </a:solidFill>
                <a:latin typeface="Times New Roman" panose="02020603050405020304" pitchFamily="18" charset="0"/>
              </a:rPr>
              <a:t>Tensor-force Effects in Odd-Even Staggering </a:t>
            </a:r>
            <a:br>
              <a:rPr lang="en-US" altLang="zh-CN" sz="3200" b="1" dirty="0">
                <a:solidFill>
                  <a:srgbClr val="0000FF"/>
                </a:solidFill>
                <a:latin typeface="Times New Roman" panose="02020603050405020304" pitchFamily="18" charset="0"/>
              </a:rPr>
            </a:br>
            <a:r>
              <a:rPr lang="en-US" altLang="zh-CN" sz="3200" b="1" dirty="0">
                <a:solidFill>
                  <a:srgbClr val="0000FF"/>
                </a:solidFill>
                <a:latin typeface="Times New Roman" panose="02020603050405020304" pitchFamily="18" charset="0"/>
              </a:rPr>
              <a:t>of Nuclear Masses</a:t>
            </a:r>
          </a:p>
        </p:txBody>
      </p:sp>
      <p:pic>
        <p:nvPicPr>
          <p:cNvPr id="16" name="图片 15">
            <a:extLst>
              <a:ext uri="{FF2B5EF4-FFF2-40B4-BE49-F238E27FC236}">
                <a16:creationId xmlns:a16="http://schemas.microsoft.com/office/drawing/2014/main" id="{5F867925-C63A-4061-9859-A241EA176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9216" y="4180727"/>
            <a:ext cx="3045568" cy="809992"/>
          </a:xfrm>
          <a:prstGeom prst="rect">
            <a:avLst/>
          </a:prstGeom>
        </p:spPr>
      </p:pic>
      <p:sp>
        <p:nvSpPr>
          <p:cNvPr id="8" name="文本框 7">
            <a:extLst>
              <a:ext uri="{FF2B5EF4-FFF2-40B4-BE49-F238E27FC236}">
                <a16:creationId xmlns:a16="http://schemas.microsoft.com/office/drawing/2014/main" id="{2A668B65-2A87-472F-8D4B-A69606190A27}"/>
              </a:ext>
            </a:extLst>
          </p:cNvPr>
          <p:cNvSpPr txBox="1"/>
          <p:nvPr/>
        </p:nvSpPr>
        <p:spPr>
          <a:xfrm>
            <a:off x="250825" y="5662139"/>
            <a:ext cx="8642350" cy="769441"/>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altLang="zh-CN" sz="2400" i="1" dirty="0">
                <a:solidFill>
                  <a:srgbClr val="0000FF"/>
                </a:solidFill>
                <a:latin typeface="Comic Sans MS" panose="030F0702030302020204" pitchFamily="66" charset="0"/>
              </a:rPr>
              <a:t>In collaboration with:</a:t>
            </a:r>
          </a:p>
          <a:p>
            <a:r>
              <a:rPr lang="en-US" altLang="zh-CN" sz="2000" dirty="0">
                <a:latin typeface="Times New Roman" panose="02020603050405020304" pitchFamily="18" charset="0"/>
                <a:cs typeface="Times New Roman" panose="02020603050405020304" pitchFamily="18" charset="0"/>
              </a:rPr>
              <a:t>Prof. Wenhui Long and Prof. </a:t>
            </a:r>
            <a:r>
              <a:rPr lang="en-US" altLang="zh-CN" sz="2000" dirty="0" err="1">
                <a:latin typeface="Times New Roman" panose="02020603050405020304" pitchFamily="18" charset="0"/>
                <a:cs typeface="Times New Roman" panose="02020603050405020304" pitchFamily="18" charset="0"/>
              </a:rPr>
              <a:t>Yifei</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Niu</a:t>
            </a:r>
            <a:endParaRPr lang="zh-CN" altLang="en-US" sz="2000" dirty="0">
              <a:latin typeface="Times New Roman" panose="02020603050405020304" pitchFamily="18" charset="0"/>
              <a:cs typeface="Times New Roman" panose="02020603050405020304" pitchFamily="18" charset="0"/>
            </a:endParaRPr>
          </a:p>
        </p:txBody>
      </p:sp>
      <p:sp>
        <p:nvSpPr>
          <p:cNvPr id="9" name="Rectangle 3">
            <a:extLst>
              <a:ext uri="{FF2B5EF4-FFF2-40B4-BE49-F238E27FC236}">
                <a16:creationId xmlns:a16="http://schemas.microsoft.com/office/drawing/2014/main" id="{DDBB507B-B4BD-4133-8639-68A258580020}"/>
              </a:ext>
            </a:extLst>
          </p:cNvPr>
          <p:cNvSpPr txBox="1">
            <a:spLocks noChangeArrowheads="1"/>
          </p:cNvSpPr>
          <p:nvPr/>
        </p:nvSpPr>
        <p:spPr>
          <a:xfrm>
            <a:off x="250825" y="2957669"/>
            <a:ext cx="8642350" cy="16557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altLang="zh-CN" b="1" dirty="0" err="1">
                <a:latin typeface="Times New Roman" pitchFamily="18" charset="0"/>
              </a:rPr>
              <a:t>Zhiheng</a:t>
            </a:r>
            <a:r>
              <a:rPr lang="en-US" altLang="zh-CN" b="1" dirty="0">
                <a:latin typeface="Times New Roman" pitchFamily="18" charset="0"/>
              </a:rPr>
              <a:t> Wang</a:t>
            </a:r>
            <a:r>
              <a:rPr lang="zh-CN" altLang="en-US" dirty="0">
                <a:latin typeface="仿宋" panose="02010609060101010101" pitchFamily="49" charset="-122"/>
                <a:ea typeface="仿宋" panose="02010609060101010101" pitchFamily="49" charset="-122"/>
              </a:rPr>
              <a:t>（王之恒）</a:t>
            </a:r>
            <a:endParaRPr lang="en-US" altLang="zh-CN" dirty="0">
              <a:latin typeface="仿宋" panose="02010609060101010101" pitchFamily="49" charset="-122"/>
              <a:ea typeface="仿宋" panose="02010609060101010101" pitchFamily="49" charset="-122"/>
            </a:endParaRPr>
          </a:p>
          <a:p>
            <a:pPr>
              <a:defRPr/>
            </a:pPr>
            <a:r>
              <a:rPr lang="en-US" altLang="zh-CN" sz="2000" i="1" dirty="0">
                <a:latin typeface="Times New Roman" pitchFamily="18" charset="0"/>
                <a:cs typeface="Times New Roman" pitchFamily="18" charset="0"/>
              </a:rPr>
              <a:t>School of Nuclear Science and Technology, Lanzhou University</a:t>
            </a:r>
          </a:p>
        </p:txBody>
      </p:sp>
      <p:sp>
        <p:nvSpPr>
          <p:cNvPr id="2" name="矩形 1">
            <a:extLst>
              <a:ext uri="{FF2B5EF4-FFF2-40B4-BE49-F238E27FC236}">
                <a16:creationId xmlns:a16="http://schemas.microsoft.com/office/drawing/2014/main" id="{D6F20864-1347-4D73-9512-DF8283DDE776}"/>
              </a:ext>
            </a:extLst>
          </p:cNvPr>
          <p:cNvSpPr/>
          <p:nvPr/>
        </p:nvSpPr>
        <p:spPr>
          <a:xfrm>
            <a:off x="125413" y="198811"/>
            <a:ext cx="8893175" cy="784830"/>
          </a:xfrm>
          <a:prstGeom prst="rect">
            <a:avLst/>
          </a:prstGeom>
          <a:noFill/>
          <a:ln w="9525">
            <a:noFill/>
            <a:miter lim="800000"/>
            <a:headEnd/>
            <a:tailEnd/>
          </a:ln>
          <a:effectLst>
            <a:outerShdw blurRad="50800" dist="38100" dir="8100000" algn="tr" rotWithShape="0">
              <a:prstClr val="black">
                <a:alpha val="40000"/>
              </a:prstClr>
            </a:outerShdw>
          </a:effectLst>
        </p:spPr>
        <p:txBody>
          <a:bodyPr wrap="square">
            <a:spAutoFit/>
          </a:bodyPr>
          <a:lstStyle/>
          <a:p>
            <a:pPr algn="ctr">
              <a:spcBef>
                <a:spcPts val="600"/>
              </a:spcBef>
            </a:pPr>
            <a:r>
              <a:rPr lang="zh-CN" altLang="en-US" sz="2000" dirty="0">
                <a:solidFill>
                  <a:srgbClr val="C00000"/>
                </a:solidFill>
                <a:latin typeface="微软雅黑" panose="020B0503020204020204" pitchFamily="34" charset="-122"/>
                <a:ea typeface="微软雅黑" panose="020B0503020204020204" pitchFamily="34" charset="-122"/>
              </a:rPr>
              <a:t>第二届“无中微子双贝塔衰变及相关物理研讨会”</a:t>
            </a:r>
            <a:endParaRPr lang="en-US" altLang="zh-CN" sz="2000" i="1" dirty="0">
              <a:solidFill>
                <a:srgbClr val="C00000"/>
              </a:solidFill>
              <a:latin typeface="微软雅黑" panose="020B0503020204020204" pitchFamily="34" charset="-122"/>
              <a:ea typeface="微软雅黑" panose="020B0503020204020204" pitchFamily="34" charset="-122"/>
            </a:endParaRPr>
          </a:p>
          <a:p>
            <a:pPr algn="ctr">
              <a:spcBef>
                <a:spcPts val="600"/>
              </a:spcBef>
            </a:pPr>
            <a:r>
              <a:rPr lang="en-US" altLang="zh-CN" sz="2000" dirty="0">
                <a:solidFill>
                  <a:srgbClr val="C00000"/>
                </a:solidFill>
                <a:latin typeface="微软雅黑" panose="020B0503020204020204" pitchFamily="34" charset="-122"/>
                <a:ea typeface="微软雅黑" panose="020B0503020204020204" pitchFamily="34" charset="-122"/>
              </a:rPr>
              <a:t>5</a:t>
            </a:r>
            <a:r>
              <a:rPr lang="zh-CN" altLang="en-US" sz="2000" dirty="0">
                <a:solidFill>
                  <a:srgbClr val="C00000"/>
                </a:solidFill>
                <a:latin typeface="微软雅黑" panose="020B0503020204020204" pitchFamily="34" charset="-122"/>
                <a:ea typeface="微软雅黑" panose="020B0503020204020204" pitchFamily="34" charset="-122"/>
              </a:rPr>
              <a:t>月</a:t>
            </a:r>
            <a:r>
              <a:rPr lang="en-US" altLang="zh-CN" sz="2000" dirty="0">
                <a:solidFill>
                  <a:srgbClr val="C00000"/>
                </a:solidFill>
                <a:latin typeface="微软雅黑" panose="020B0503020204020204" pitchFamily="34" charset="-122"/>
                <a:ea typeface="微软雅黑" panose="020B0503020204020204" pitchFamily="34" charset="-122"/>
              </a:rPr>
              <a:t>19-23</a:t>
            </a:r>
            <a:r>
              <a:rPr lang="zh-CN" altLang="en-US" sz="2000" dirty="0">
                <a:solidFill>
                  <a:srgbClr val="C00000"/>
                </a:solidFill>
                <a:latin typeface="微软雅黑" panose="020B0503020204020204" pitchFamily="34" charset="-122"/>
                <a:ea typeface="微软雅黑" panose="020B0503020204020204" pitchFamily="34" charset="-122"/>
              </a:rPr>
              <a:t>日，</a:t>
            </a:r>
            <a:r>
              <a:rPr lang="en-US" altLang="zh-CN" sz="2000" dirty="0">
                <a:solidFill>
                  <a:srgbClr val="C00000"/>
                </a:solidFill>
                <a:latin typeface="微软雅黑" panose="020B0503020204020204" pitchFamily="34" charset="-122"/>
                <a:ea typeface="微软雅黑" panose="020B0503020204020204" pitchFamily="34" charset="-122"/>
              </a:rPr>
              <a:t> </a:t>
            </a:r>
            <a:r>
              <a:rPr lang="zh-CN" altLang="en-US" sz="2000" dirty="0">
                <a:solidFill>
                  <a:srgbClr val="C00000"/>
                </a:solidFill>
                <a:latin typeface="微软雅黑" panose="020B0503020204020204" pitchFamily="34" charset="-122"/>
                <a:ea typeface="微软雅黑" panose="020B0503020204020204" pitchFamily="34" charset="-122"/>
              </a:rPr>
              <a:t>珠海</a:t>
            </a:r>
          </a:p>
        </p:txBody>
      </p:sp>
    </p:spTree>
    <p:extLst>
      <p:ext uri="{BB962C8B-B14F-4D97-AF65-F5344CB8AC3E}">
        <p14:creationId xmlns:p14="http://schemas.microsoft.com/office/powerpoint/2010/main" val="50515489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id="{4FB3C31C-E27E-207C-5E33-66B1689CEFB7}"/>
              </a:ext>
            </a:extLst>
          </p:cNvPr>
          <p:cNvGrpSpPr/>
          <p:nvPr/>
        </p:nvGrpSpPr>
        <p:grpSpPr>
          <a:xfrm>
            <a:off x="4860000" y="1260000"/>
            <a:ext cx="3948113" cy="3290888"/>
            <a:chOff x="4860000" y="1260000"/>
            <a:chExt cx="3948113" cy="3290888"/>
          </a:xfrm>
        </p:grpSpPr>
        <p:pic>
          <p:nvPicPr>
            <p:cNvPr id="10" name="图片 9">
              <a:extLst>
                <a:ext uri="{FF2B5EF4-FFF2-40B4-BE49-F238E27FC236}">
                  <a16:creationId xmlns:a16="http://schemas.microsoft.com/office/drawing/2014/main" id="{47EB8298-AF4F-3175-3CDA-23A52E09CA96}"/>
                </a:ext>
              </a:extLst>
            </p:cNvPr>
            <p:cNvPicPr>
              <a:picLocks noChangeAspect="1"/>
            </p:cNvPicPr>
            <p:nvPr/>
          </p:nvPicPr>
          <p:blipFill>
            <a:blip r:embed="rId4"/>
            <a:stretch>
              <a:fillRect/>
            </a:stretch>
          </p:blipFill>
          <p:spPr>
            <a:xfrm>
              <a:off x="4860000" y="1260000"/>
              <a:ext cx="3948113" cy="3290888"/>
            </a:xfrm>
            <a:prstGeom prst="rect">
              <a:avLst/>
            </a:prstGeom>
          </p:spPr>
        </p:pic>
        <p:cxnSp>
          <p:nvCxnSpPr>
            <p:cNvPr id="24" name="直接箭头连接符 23">
              <a:extLst>
                <a:ext uri="{FF2B5EF4-FFF2-40B4-BE49-F238E27FC236}">
                  <a16:creationId xmlns:a16="http://schemas.microsoft.com/office/drawing/2014/main" id="{8D1346E6-0226-2509-5A12-80279FF59291}"/>
                </a:ext>
              </a:extLst>
            </p:cNvPr>
            <p:cNvCxnSpPr>
              <a:cxnSpLocks/>
            </p:cNvCxnSpPr>
            <p:nvPr/>
          </p:nvCxnSpPr>
          <p:spPr>
            <a:xfrm>
              <a:off x="6167486" y="2767476"/>
              <a:ext cx="0" cy="441016"/>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A559BB60-3C54-287D-058E-A26DE7F6851D}"/>
                </a:ext>
              </a:extLst>
            </p:cNvPr>
            <p:cNvCxnSpPr/>
            <p:nvPr/>
          </p:nvCxnSpPr>
          <p:spPr>
            <a:xfrm>
              <a:off x="8170265" y="3382511"/>
              <a:ext cx="0" cy="608098"/>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43D36BCB-6FF8-67F2-E103-5ADD5EC1C280}"/>
                </a:ext>
              </a:extLst>
            </p:cNvPr>
            <p:cNvCxnSpPr>
              <a:cxnSpLocks/>
            </p:cNvCxnSpPr>
            <p:nvPr/>
          </p:nvCxnSpPr>
          <p:spPr>
            <a:xfrm>
              <a:off x="7191128" y="2683935"/>
              <a:ext cx="0" cy="745065"/>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3" name="Rectangle 4">
            <a:extLst>
              <a:ext uri="{FF2B5EF4-FFF2-40B4-BE49-F238E27FC236}">
                <a16:creationId xmlns:a16="http://schemas.microsoft.com/office/drawing/2014/main" id="{D99C372F-84A1-4743-BD66-8FF6A1F165A2}"/>
              </a:ext>
            </a:extLst>
          </p:cNvPr>
          <p:cNvSpPr>
            <a:spLocks noChangeArrowheads="1"/>
          </p:cNvSpPr>
          <p:nvPr/>
        </p:nvSpPr>
        <p:spPr bwMode="auto">
          <a:xfrm>
            <a:off x="-1671" y="0"/>
            <a:ext cx="9145671" cy="622854"/>
          </a:xfrm>
          <a:prstGeom prst="rect">
            <a:avLst/>
          </a:prstGeom>
          <a:solidFill>
            <a:schemeClr val="accent5">
              <a:lumMod val="75000"/>
            </a:schemeClr>
          </a:solidFill>
          <a:ln w="28575">
            <a:noFill/>
            <a:miter lim="800000"/>
            <a:headEnd/>
            <a:tailEnd/>
          </a:ln>
        </p:spPr>
        <p:txBody>
          <a:bodyPr anchor="ctr"/>
          <a:lstStyle/>
          <a:p>
            <a:r>
              <a:rPr lang="en-US" altLang="zh-CN" sz="2800" dirty="0">
                <a:solidFill>
                  <a:schemeClr val="bg1"/>
                </a:solidFill>
                <a:latin typeface="Comic Sans MS" panose="030F0702030302020204" pitchFamily="66" charset="0"/>
              </a:rPr>
              <a:t>Odd-even mass difference &amp; shell structure</a:t>
            </a:r>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CAFEF99A-AEBA-D059-3F5F-29F26E6845B2}"/>
                  </a:ext>
                </a:extLst>
              </p:cNvPr>
              <p:cNvSpPr txBox="1"/>
              <p:nvPr/>
            </p:nvSpPr>
            <p:spPr>
              <a:xfrm>
                <a:off x="900000" y="648000"/>
                <a:ext cx="5400004" cy="494815"/>
              </a:xfrm>
              <a:prstGeom prst="rect">
                <a:avLst/>
              </a:prstGeom>
              <a:noFill/>
            </p:spPr>
            <p:txBody>
              <a:bodyPr wrap="none" rtlCol="0">
                <a:spAutoFit/>
              </a:bodyPr>
              <a:lstStyle/>
              <a:p>
                <a:r>
                  <a:rPr lang="en-US" altLang="zh-CN" sz="2400" b="1" dirty="0">
                    <a:solidFill>
                      <a:srgbClr val="0000FF"/>
                    </a:solidFill>
                    <a:latin typeface="Times New Roman" panose="02020603050405020304" pitchFamily="18" charset="0"/>
                    <a:cs typeface="Times New Roman" panose="02020603050405020304" pitchFamily="18" charset="0"/>
                  </a:rPr>
                  <a:t>LZ1 provides </a:t>
                </a:r>
                <a:r>
                  <a:rPr lang="en-US" altLang="zh-CN" sz="2400" b="1" dirty="0">
                    <a:solidFill>
                      <a:srgbClr val="FF0000"/>
                    </a:solidFill>
                    <a:latin typeface="Times New Roman" panose="02020603050405020304" pitchFamily="18" charset="0"/>
                    <a:cs typeface="Times New Roman" panose="02020603050405020304" pitchFamily="18" charset="0"/>
                  </a:rPr>
                  <a:t>enlarged gap above </a:t>
                </a:r>
                <a14:m>
                  <m:oMath xmlns:m="http://schemas.openxmlformats.org/officeDocument/2006/math">
                    <m:r>
                      <a:rPr lang="en-US" altLang="zh-CN" sz="2400" b="1" i="1" dirty="0">
                        <a:solidFill>
                          <a:srgbClr val="FF0000"/>
                        </a:solidFill>
                        <a:latin typeface="Cambria Math" panose="02040503050406030204" pitchFamily="18" charset="0"/>
                        <a:cs typeface="Times New Roman" panose="02020603050405020304" pitchFamily="18" charset="0"/>
                      </a:rPr>
                      <m:t>𝟐</m:t>
                    </m:r>
                    <m:sSub>
                      <m:sSubPr>
                        <m:ctrlPr>
                          <a:rPr lang="en-US" altLang="zh-CN" sz="2400" b="1" i="1" dirty="0">
                            <a:solidFill>
                              <a:srgbClr val="FF0000"/>
                            </a:solidFill>
                            <a:latin typeface="Cambria Math" panose="02040503050406030204" pitchFamily="18" charset="0"/>
                            <a:cs typeface="Times New Roman" panose="02020603050405020304" pitchFamily="18" charset="0"/>
                          </a:rPr>
                        </m:ctrlPr>
                      </m:sSubPr>
                      <m:e>
                        <m:r>
                          <a:rPr lang="en-US" altLang="zh-CN" sz="2400" b="1" i="1" dirty="0">
                            <a:solidFill>
                              <a:srgbClr val="FF0000"/>
                            </a:solidFill>
                            <a:latin typeface="Cambria Math" panose="02040503050406030204" pitchFamily="18" charset="0"/>
                            <a:cs typeface="Times New Roman" panose="02020603050405020304" pitchFamily="18" charset="0"/>
                          </a:rPr>
                          <m:t>𝒇</m:t>
                        </m:r>
                      </m:e>
                      <m:sub>
                        <m:r>
                          <a:rPr lang="en-US" altLang="zh-CN" sz="2400" b="1" i="1" dirty="0">
                            <a:solidFill>
                              <a:srgbClr val="FF0000"/>
                            </a:solidFill>
                            <a:latin typeface="Cambria Math" panose="02040503050406030204" pitchFamily="18" charset="0"/>
                            <a:cs typeface="Times New Roman" panose="02020603050405020304" pitchFamily="18" charset="0"/>
                          </a:rPr>
                          <m:t>𝟕</m:t>
                        </m:r>
                        <m:r>
                          <a:rPr lang="en-US" altLang="zh-CN" sz="2400" b="1" i="1" dirty="0">
                            <a:solidFill>
                              <a:srgbClr val="FF0000"/>
                            </a:solidFill>
                            <a:latin typeface="Cambria Math" panose="02040503050406030204" pitchFamily="18" charset="0"/>
                            <a:cs typeface="Times New Roman" panose="02020603050405020304" pitchFamily="18" charset="0"/>
                          </a:rPr>
                          <m:t>/</m:t>
                        </m:r>
                        <m:r>
                          <a:rPr lang="en-US" altLang="zh-CN" sz="2400" b="1" i="1" dirty="0">
                            <a:solidFill>
                              <a:srgbClr val="FF0000"/>
                            </a:solidFill>
                            <a:latin typeface="Cambria Math" panose="02040503050406030204" pitchFamily="18" charset="0"/>
                            <a:cs typeface="Times New Roman" panose="02020603050405020304" pitchFamily="18" charset="0"/>
                          </a:rPr>
                          <m:t>𝟐</m:t>
                        </m:r>
                      </m:sub>
                    </m:sSub>
                  </m:oMath>
                </a14:m>
                <a:endParaRPr lang="zh-CN" altLang="en-US" sz="2400" b="1"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CAFEF99A-AEBA-D059-3F5F-29F26E6845B2}"/>
                  </a:ext>
                </a:extLst>
              </p:cNvPr>
              <p:cNvSpPr txBox="1">
                <a:spLocks noRot="1" noChangeAspect="1" noMove="1" noResize="1" noEditPoints="1" noAdjustHandles="1" noChangeArrowheads="1" noChangeShapeType="1" noTextEdit="1"/>
              </p:cNvSpPr>
              <p:nvPr/>
            </p:nvSpPr>
            <p:spPr>
              <a:xfrm>
                <a:off x="900000" y="648000"/>
                <a:ext cx="5400004" cy="494815"/>
              </a:xfrm>
              <a:prstGeom prst="rect">
                <a:avLst/>
              </a:prstGeom>
              <a:blipFill>
                <a:blip r:embed="rId5"/>
                <a:stretch>
                  <a:fillRect l="-1808" t="-9877" b="-20988"/>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E20BA537-7CE9-9B87-B2DA-B114EE97B1BB}"/>
              </a:ext>
            </a:extLst>
          </p:cNvPr>
          <p:cNvSpPr txBox="1"/>
          <p:nvPr/>
        </p:nvSpPr>
        <p:spPr>
          <a:xfrm>
            <a:off x="7605548" y="4477621"/>
            <a:ext cx="1253783" cy="276999"/>
          </a:xfrm>
          <a:prstGeom prst="rect">
            <a:avLst/>
          </a:prstGeom>
          <a:noFill/>
        </p:spPr>
        <p:txBody>
          <a:bodyPr wrap="square">
            <a:spAutoFit/>
          </a:bodyPr>
          <a:lstStyle/>
          <a:p>
            <a:r>
              <a:rPr kumimoji="1" lang="en-US" altLang="zh-CN" sz="1200" b="1" dirty="0">
                <a:solidFill>
                  <a:schemeClr val="accent6">
                    <a:lumMod val="75000"/>
                  </a:schemeClr>
                </a:solidFill>
                <a:latin typeface="Comic Sans MS" pitchFamily="66" charset="0"/>
                <a:ea typeface="Arial Unicode MS" pitchFamily="34" charset="-122"/>
              </a:rPr>
              <a:t>In preparation</a:t>
            </a:r>
            <a:endParaRPr lang="zh-CN" altLang="en-US" sz="1200" b="1" dirty="0">
              <a:solidFill>
                <a:schemeClr val="accent6">
                  <a:lumMod val="75000"/>
                </a:schemeClr>
              </a:solidFill>
              <a:latin typeface="Comic Sans MS" panose="030F0702030302020204" pitchFamily="66" charset="0"/>
            </a:endParaRPr>
          </a:p>
        </p:txBody>
      </p:sp>
      <p:pic>
        <p:nvPicPr>
          <p:cNvPr id="34" name="图片 33">
            <a:extLst>
              <a:ext uri="{FF2B5EF4-FFF2-40B4-BE49-F238E27FC236}">
                <a16:creationId xmlns:a16="http://schemas.microsoft.com/office/drawing/2014/main" id="{FE065FE5-D8A1-11B3-F46E-DECBFCCE6C09}"/>
              </a:ext>
            </a:extLst>
          </p:cNvPr>
          <p:cNvPicPr>
            <a:picLocks noChangeAspect="1"/>
          </p:cNvPicPr>
          <p:nvPr/>
        </p:nvPicPr>
        <p:blipFill>
          <a:blip r:embed="rId6"/>
          <a:stretch>
            <a:fillRect/>
          </a:stretch>
        </p:blipFill>
        <p:spPr>
          <a:xfrm>
            <a:off x="288000" y="1080000"/>
            <a:ext cx="4469262" cy="3420000"/>
          </a:xfrm>
          <a:prstGeom prst="rect">
            <a:avLst/>
          </a:prstGeom>
        </p:spPr>
      </p:pic>
      <p:sp>
        <p:nvSpPr>
          <p:cNvPr id="4" name="箭头: 虚尾 3">
            <a:extLst>
              <a:ext uri="{FF2B5EF4-FFF2-40B4-BE49-F238E27FC236}">
                <a16:creationId xmlns:a16="http://schemas.microsoft.com/office/drawing/2014/main" id="{8E602BE7-2C87-F6BB-CCF8-57618E072FE8}"/>
              </a:ext>
            </a:extLst>
          </p:cNvPr>
          <p:cNvSpPr/>
          <p:nvPr/>
        </p:nvSpPr>
        <p:spPr>
          <a:xfrm rot="16200000">
            <a:off x="3343528" y="2793958"/>
            <a:ext cx="219377" cy="122168"/>
          </a:xfrm>
          <a:prstGeom prst="stripedRightArrow">
            <a:avLst>
              <a:gd name="adj1" fmla="val 50000"/>
              <a:gd name="adj2" fmla="val 7063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D0C7FE25-A217-27F7-68D6-6EA09F8DF020}"/>
              </a:ext>
            </a:extLst>
          </p:cNvPr>
          <p:cNvPicPr>
            <a:picLocks noChangeAspect="1"/>
          </p:cNvPicPr>
          <p:nvPr/>
        </p:nvPicPr>
        <p:blipFill>
          <a:blip r:embed="rId7"/>
          <a:stretch>
            <a:fillRect/>
          </a:stretch>
        </p:blipFill>
        <p:spPr>
          <a:xfrm>
            <a:off x="0" y="1080000"/>
            <a:ext cx="2594500" cy="3600000"/>
          </a:xfrm>
          <a:prstGeom prst="rect">
            <a:avLst/>
          </a:prstGeom>
          <a:solidFill>
            <a:schemeClr val="bg1"/>
          </a:solidFill>
        </p:spPr>
      </p:pic>
      <p:pic>
        <p:nvPicPr>
          <p:cNvPr id="60" name="图片 59">
            <a:extLst>
              <a:ext uri="{FF2B5EF4-FFF2-40B4-BE49-F238E27FC236}">
                <a16:creationId xmlns:a16="http://schemas.microsoft.com/office/drawing/2014/main" id="{06CE7F58-5F4A-22E7-AAEC-7CE9404B4605}"/>
              </a:ext>
            </a:extLst>
          </p:cNvPr>
          <p:cNvPicPr>
            <a:picLocks noChangeAspect="1"/>
          </p:cNvPicPr>
          <p:nvPr/>
        </p:nvPicPr>
        <p:blipFill>
          <a:blip r:embed="rId8"/>
          <a:stretch>
            <a:fillRect/>
          </a:stretch>
        </p:blipFill>
        <p:spPr>
          <a:xfrm>
            <a:off x="2520000" y="1260000"/>
            <a:ext cx="2391242" cy="900000"/>
          </a:xfrm>
          <a:prstGeom prst="rect">
            <a:avLst/>
          </a:prstGeom>
          <a:solidFill>
            <a:srgbClr val="DEEBF7"/>
          </a:solidFill>
        </p:spPr>
      </p:pic>
      <p:sp>
        <p:nvSpPr>
          <p:cNvPr id="61" name="文本框 60">
            <a:extLst>
              <a:ext uri="{FF2B5EF4-FFF2-40B4-BE49-F238E27FC236}">
                <a16:creationId xmlns:a16="http://schemas.microsoft.com/office/drawing/2014/main" id="{F271306B-ACB5-78DD-73B2-2B8F4D0F6507}"/>
              </a:ext>
            </a:extLst>
          </p:cNvPr>
          <p:cNvSpPr txBox="1"/>
          <p:nvPr/>
        </p:nvSpPr>
        <p:spPr>
          <a:xfrm>
            <a:off x="8568813" y="6300000"/>
            <a:ext cx="452863" cy="369332"/>
          </a:xfrm>
          <a:prstGeom prst="rect">
            <a:avLst/>
          </a:prstGeom>
          <a:noFill/>
        </p:spPr>
        <p:txBody>
          <a:bodyPr wrap="square" rtlCol="0">
            <a:spAutoFit/>
          </a:bodyPr>
          <a:lstStyle/>
          <a:p>
            <a:r>
              <a:rPr lang="en-US" altLang="zh-CN" dirty="0"/>
              <a:t>9</a:t>
            </a:r>
            <a:endParaRPr lang="zh-CN" altLang="en-US" dirty="0"/>
          </a:p>
        </p:txBody>
      </p:sp>
      <p:grpSp>
        <p:nvGrpSpPr>
          <p:cNvPr id="67" name="组合 66">
            <a:extLst>
              <a:ext uri="{FF2B5EF4-FFF2-40B4-BE49-F238E27FC236}">
                <a16:creationId xmlns:a16="http://schemas.microsoft.com/office/drawing/2014/main" id="{20B13A8B-0D00-3FA1-81A5-3E18A8D5DEE1}"/>
              </a:ext>
            </a:extLst>
          </p:cNvPr>
          <p:cNvGrpSpPr/>
          <p:nvPr/>
        </p:nvGrpSpPr>
        <p:grpSpPr>
          <a:xfrm>
            <a:off x="360000" y="5220000"/>
            <a:ext cx="8280000" cy="1343573"/>
            <a:chOff x="360000" y="5220000"/>
            <a:chExt cx="8280000" cy="1343573"/>
          </a:xfrm>
        </p:grpSpPr>
        <mc:AlternateContent xmlns:mc="http://schemas.openxmlformats.org/markup-compatibility/2006" xmlns:a14="http://schemas.microsoft.com/office/drawing/2010/main">
          <mc:Choice Requires="a14">
            <p:sp>
              <p:nvSpPr>
                <p:cNvPr id="15" name="Rectangle 5">
                  <a:extLst>
                    <a:ext uri="{FF2B5EF4-FFF2-40B4-BE49-F238E27FC236}">
                      <a16:creationId xmlns:a16="http://schemas.microsoft.com/office/drawing/2014/main" id="{39CDC3D6-85A7-2EEF-A928-E5C9636AE682}"/>
                    </a:ext>
                  </a:extLst>
                </p:cNvPr>
                <p:cNvSpPr>
                  <a:spLocks noChangeArrowheads="1"/>
                </p:cNvSpPr>
                <p:nvPr/>
              </p:nvSpPr>
              <p:spPr bwMode="auto">
                <a:xfrm>
                  <a:off x="360000" y="5220000"/>
                  <a:ext cx="8280000" cy="1343573"/>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9525">
                  <a:noFill/>
                  <a:miter lim="800000"/>
                  <a:headEnd/>
                  <a:tailEnd/>
                </a:ln>
                <a:effectLst>
                  <a:outerShdw blurRad="50800" dist="38100" dir="10800000" algn="r" rotWithShape="0">
                    <a:prstClr val="black">
                      <a:alpha val="40000"/>
                    </a:prstClr>
                  </a:outerShdw>
                </a:effectLst>
              </p:spPr>
              <p:txBody>
                <a:bodyPr wrap="square">
                  <a:spAutoFit/>
                </a:bodyPr>
                <a:lstStyle/>
                <a:p>
                  <a:pPr marL="360000" indent="-360000" algn="just">
                    <a:buClr>
                      <a:srgbClr val="7030A0"/>
                    </a:buClr>
                    <a:buFont typeface="Wingdings" panose="05000000000000000000" pitchFamily="2" charset="2"/>
                    <a:buChar char="Ø"/>
                    <a:defRPr/>
                  </a:pPr>
                  <a:r>
                    <a:rPr lang="en-US" altLang="zh-CN" sz="2400" b="1" dirty="0">
                      <a:latin typeface="Times New Roman" panose="02020603050405020304" pitchFamily="18" charset="0"/>
                      <a:cs typeface="Times New Roman" panose="02020603050405020304" pitchFamily="18" charset="0"/>
                    </a:rPr>
                    <a:t>PKO3 </a:t>
                  </a:r>
                  <a:r>
                    <a:rPr lang="en-US" altLang="zh-CN" sz="2400" b="1" dirty="0">
                      <a:latin typeface="Times New Roman" panose="02020603050405020304" pitchFamily="18" charset="0"/>
                      <a:cs typeface="Times New Roman" panose="02020603050405020304" pitchFamily="18" charset="0"/>
                      <a:sym typeface="Wingdings" panose="05000000000000000000" pitchFamily="2" charset="2"/>
                    </a:rPr>
                    <a:t></a:t>
                  </a:r>
                  <a:r>
                    <a:rPr lang="en-US" altLang="zh-CN" sz="2400" b="1" dirty="0">
                      <a:latin typeface="Times New Roman" panose="02020603050405020304" pitchFamily="18" charset="0"/>
                      <a:cs typeface="Times New Roman" panose="02020603050405020304" pitchFamily="18" charset="0"/>
                    </a:rPr>
                    <a:t> LZ1: </a:t>
                  </a:r>
                  <a:r>
                    <a:rPr lang="en-US" altLang="zh-CN" sz="2400" b="1" dirty="0">
                      <a:solidFill>
                        <a:srgbClr val="FF0000"/>
                      </a:solidFill>
                      <a:latin typeface="Times New Roman" panose="02020603050405020304" pitchFamily="18" charset="0"/>
                      <a:cs typeface="Times New Roman" panose="02020603050405020304" pitchFamily="18" charset="0"/>
                    </a:rPr>
                    <a:t>Reduced</a:t>
                  </a:r>
                  <a:r>
                    <a:rPr lang="en-US" altLang="zh-CN" sz="2400" b="1" dirty="0">
                      <a:latin typeface="Times New Roman" panose="02020603050405020304" pitchFamily="18" charset="0"/>
                      <a:cs typeface="Times New Roman" panose="02020603050405020304" pitchFamily="18" charset="0"/>
                    </a:rPr>
                    <a:t> occupation in </a:t>
                  </a:r>
                  <a:r>
                    <a:rPr lang="el-GR" altLang="zh-CN" sz="2400" b="1" dirty="0">
                      <a:latin typeface="Times New Roman" panose="02020603050405020304" pitchFamily="18" charset="0"/>
                      <a:cs typeface="Times New Roman" panose="02020603050405020304" pitchFamily="18" charset="0"/>
                    </a:rPr>
                    <a:t>ν</a:t>
                  </a:r>
                  <a:r>
                    <a:rPr lang="en-US" altLang="zh-CN" sz="2400" b="1" dirty="0">
                      <a:latin typeface="Times New Roman" panose="02020603050405020304" pitchFamily="18" charset="0"/>
                      <a:cs typeface="Times New Roman" panose="02020603050405020304" pitchFamily="18" charset="0"/>
                    </a:rPr>
                    <a:t>2</a:t>
                  </a:r>
                  <a14:m>
                    <m:oMath xmlns:m="http://schemas.openxmlformats.org/officeDocument/2006/math">
                      <m:sSub>
                        <m:sSubPr>
                          <m:ctrlPr>
                            <a:rPr lang="en-US" altLang="zh-CN" sz="2400" b="1" i="1" dirty="0">
                              <a:latin typeface="Cambria Math" panose="02040503050406030204" pitchFamily="18" charset="0"/>
                              <a:cs typeface="Times New Roman" panose="02020603050405020304" pitchFamily="18" charset="0"/>
                            </a:rPr>
                          </m:ctrlPr>
                        </m:sSubPr>
                        <m:e>
                          <m:r>
                            <a:rPr lang="en-US" altLang="zh-CN" sz="2400" b="1" i="1" dirty="0">
                              <a:latin typeface="Cambria Math" panose="02040503050406030204" pitchFamily="18" charset="0"/>
                              <a:cs typeface="Times New Roman" panose="02020603050405020304" pitchFamily="18" charset="0"/>
                            </a:rPr>
                            <m:t>𝒇</m:t>
                          </m:r>
                        </m:e>
                        <m:sub>
                          <m:r>
                            <a:rPr lang="en-US" altLang="zh-CN" sz="2400" b="1" i="1" dirty="0" smtClean="0">
                              <a:latin typeface="Cambria Math" panose="02040503050406030204" pitchFamily="18" charset="0"/>
                              <a:cs typeface="Times New Roman" panose="02020603050405020304" pitchFamily="18" charset="0"/>
                            </a:rPr>
                            <m:t>𝟕</m:t>
                          </m:r>
                          <m:r>
                            <a:rPr lang="en-US" altLang="zh-CN" sz="2400" b="1" i="1" dirty="0">
                              <a:latin typeface="Cambria Math" panose="02040503050406030204" pitchFamily="18" charset="0"/>
                              <a:cs typeface="Times New Roman" panose="02020603050405020304" pitchFamily="18" charset="0"/>
                            </a:rPr>
                            <m:t>/</m:t>
                          </m:r>
                          <m:r>
                            <a:rPr lang="en-US" altLang="zh-CN" sz="2400" b="1" i="1" dirty="0">
                              <a:latin typeface="Cambria Math" panose="02040503050406030204" pitchFamily="18" charset="0"/>
                              <a:cs typeface="Times New Roman" panose="02020603050405020304" pitchFamily="18" charset="0"/>
                            </a:rPr>
                            <m:t>𝟐</m:t>
                          </m:r>
                        </m:sub>
                      </m:sSub>
                    </m:oMath>
                  </a14:m>
                  <a:r>
                    <a:rPr lang="en-US" altLang="zh-CN" sz="2400" b="1" dirty="0">
                      <a:solidFill>
                        <a:srgbClr val="C00000"/>
                      </a:solidFill>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at N = 83</a:t>
                  </a:r>
                </a:p>
                <a:p>
                  <a:pPr algn="ctr">
                    <a:buClr>
                      <a:srgbClr val="7030A0"/>
                    </a:buClr>
                    <a:defRPr/>
                  </a:pPr>
                  <a:r>
                    <a:rPr lang="en-US" altLang="zh-CN" sz="2400" b="1" dirty="0">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Reduced repulsion </a:t>
                  </a:r>
                  <a:r>
                    <a:rPr lang="en-US" altLang="zh-CN" sz="2400" b="1" dirty="0">
                      <a:latin typeface="Times New Roman" panose="02020603050405020304" pitchFamily="18" charset="0"/>
                      <a:cs typeface="Times New Roman" panose="02020603050405020304" pitchFamily="18" charset="0"/>
                    </a:rPr>
                    <a:t>between </a:t>
                  </a:r>
                  <a:r>
                    <a:rPr lang="el-GR" altLang="zh-CN" sz="2400" b="1" dirty="0">
                      <a:latin typeface="Times New Roman" panose="02020603050405020304" pitchFamily="18" charset="0"/>
                      <a:cs typeface="Times New Roman" panose="02020603050405020304" pitchFamily="18" charset="0"/>
                    </a:rPr>
                    <a:t>ν</a:t>
                  </a:r>
                  <a:r>
                    <a:rPr lang="en-US" altLang="zh-CN" sz="2400" b="1" dirty="0">
                      <a:latin typeface="Times New Roman" panose="02020603050405020304" pitchFamily="18" charset="0"/>
                      <a:cs typeface="Times New Roman" panose="02020603050405020304" pitchFamily="18" charset="0"/>
                    </a:rPr>
                    <a:t>2</a:t>
                  </a:r>
                  <a14:m>
                    <m:oMath xmlns:m="http://schemas.openxmlformats.org/officeDocument/2006/math">
                      <m:sSub>
                        <m:sSubPr>
                          <m:ctrlPr>
                            <a:rPr lang="en-US" altLang="zh-CN" sz="2400" b="1" i="1" dirty="0">
                              <a:latin typeface="Cambria Math" panose="02040503050406030204" pitchFamily="18" charset="0"/>
                              <a:cs typeface="Times New Roman" panose="02020603050405020304" pitchFamily="18" charset="0"/>
                            </a:rPr>
                          </m:ctrlPr>
                        </m:sSubPr>
                        <m:e>
                          <m:r>
                            <a:rPr lang="en-US" altLang="zh-CN" sz="2400" b="1" i="1" dirty="0">
                              <a:latin typeface="Cambria Math" panose="02040503050406030204" pitchFamily="18" charset="0"/>
                              <a:cs typeface="Times New Roman" panose="02020603050405020304" pitchFamily="18" charset="0"/>
                            </a:rPr>
                            <m:t>𝒇</m:t>
                          </m:r>
                        </m:e>
                        <m:sub>
                          <m:r>
                            <a:rPr lang="en-US" altLang="zh-CN" sz="2400" b="1" i="1" dirty="0">
                              <a:latin typeface="Cambria Math" panose="02040503050406030204" pitchFamily="18" charset="0"/>
                              <a:cs typeface="Times New Roman" panose="02020603050405020304" pitchFamily="18" charset="0"/>
                            </a:rPr>
                            <m:t>𝟕</m:t>
                          </m:r>
                          <m:r>
                            <a:rPr lang="en-US" altLang="zh-CN" sz="2400" b="1" i="1" dirty="0">
                              <a:latin typeface="Cambria Math" panose="02040503050406030204" pitchFamily="18" charset="0"/>
                              <a:cs typeface="Times New Roman" panose="02020603050405020304" pitchFamily="18" charset="0"/>
                            </a:rPr>
                            <m:t>/</m:t>
                          </m:r>
                          <m:r>
                            <a:rPr lang="en-US" altLang="zh-CN" sz="2400" b="1" i="1" dirty="0">
                              <a:latin typeface="Cambria Math" panose="02040503050406030204" pitchFamily="18" charset="0"/>
                              <a:cs typeface="Times New Roman" panose="02020603050405020304" pitchFamily="18" charset="0"/>
                            </a:rPr>
                            <m:t>𝟐</m:t>
                          </m:r>
                        </m:sub>
                      </m:sSub>
                      <m:r>
                        <a:rPr lang="en-US" altLang="zh-CN" sz="2400" b="1" i="1" dirty="0" smtClean="0">
                          <a:latin typeface="Cambria Math" panose="02040503050406030204" pitchFamily="18" charset="0"/>
                          <a:cs typeface="Times New Roman" panose="02020603050405020304" pitchFamily="18" charset="0"/>
                        </a:rPr>
                        <m:t> </m:t>
                      </m:r>
                    </m:oMath>
                  </a14:m>
                  <a:r>
                    <a:rPr lang="en-US" altLang="zh-CN" sz="2400" b="1" dirty="0">
                      <a:latin typeface="Times New Roman" panose="02020603050405020304" pitchFamily="18" charset="0"/>
                      <a:cs typeface="Times New Roman" panose="02020603050405020304" pitchFamily="18" charset="0"/>
                    </a:rPr>
                    <a:t>and </a:t>
                  </a:r>
                  <a:r>
                    <a:rPr lang="el-GR" altLang="zh-CN" sz="2400" b="1" dirty="0">
                      <a:latin typeface="Times New Roman" panose="02020603050405020304" pitchFamily="18" charset="0"/>
                      <a:cs typeface="Times New Roman" panose="02020603050405020304" pitchFamily="18" charset="0"/>
                    </a:rPr>
                    <a:t>π</a:t>
                  </a:r>
                  <a:r>
                    <a:rPr lang="en-US" altLang="zh-CN" sz="2400" b="1" dirty="0">
                      <a:latin typeface="Times New Roman" panose="02020603050405020304" pitchFamily="18" charset="0"/>
                      <a:cs typeface="Times New Roman" panose="02020603050405020304" pitchFamily="18" charset="0"/>
                    </a:rPr>
                    <a:t>1</a:t>
                  </a:r>
                  <a14:m>
                    <m:oMath xmlns:m="http://schemas.openxmlformats.org/officeDocument/2006/math">
                      <m:sSub>
                        <m:sSubPr>
                          <m:ctrlPr>
                            <a:rPr lang="en-US" altLang="zh-CN" sz="2400" b="1" i="1" dirty="0" smtClean="0">
                              <a:latin typeface="Cambria Math" panose="02040503050406030204" pitchFamily="18" charset="0"/>
                              <a:cs typeface="Times New Roman" panose="02020603050405020304" pitchFamily="18" charset="0"/>
                            </a:rPr>
                          </m:ctrlPr>
                        </m:sSubPr>
                        <m:e>
                          <m:r>
                            <a:rPr lang="en-US" altLang="zh-CN" sz="2400" b="1" i="1" dirty="0" smtClean="0">
                              <a:latin typeface="Cambria Math" panose="02040503050406030204" pitchFamily="18" charset="0"/>
                              <a:cs typeface="Times New Roman" panose="02020603050405020304" pitchFamily="18" charset="0"/>
                            </a:rPr>
                            <m:t>𝒈</m:t>
                          </m:r>
                        </m:e>
                        <m:sub>
                          <m:r>
                            <a:rPr lang="en-US" altLang="zh-CN" sz="2400" b="1" i="1" dirty="0" smtClean="0">
                              <a:latin typeface="Cambria Math" panose="02040503050406030204" pitchFamily="18" charset="0"/>
                              <a:cs typeface="Times New Roman" panose="02020603050405020304" pitchFamily="18" charset="0"/>
                            </a:rPr>
                            <m:t>𝟗</m:t>
                          </m:r>
                          <m:r>
                            <a:rPr lang="en-US" altLang="zh-CN" sz="2400" b="1" i="1" dirty="0">
                              <a:latin typeface="Cambria Math" panose="02040503050406030204" pitchFamily="18" charset="0"/>
                              <a:cs typeface="Times New Roman" panose="02020603050405020304" pitchFamily="18" charset="0"/>
                            </a:rPr>
                            <m:t>/</m:t>
                          </m:r>
                          <m:r>
                            <a:rPr lang="en-US" altLang="zh-CN" sz="2400" b="1" i="1" dirty="0">
                              <a:latin typeface="Cambria Math" panose="02040503050406030204" pitchFamily="18" charset="0"/>
                              <a:cs typeface="Times New Roman" panose="02020603050405020304" pitchFamily="18" charset="0"/>
                            </a:rPr>
                            <m:t>𝟐</m:t>
                          </m:r>
                        </m:sub>
                      </m:sSub>
                    </m:oMath>
                  </a14:m>
                  <a:endParaRPr lang="en-US" altLang="zh-CN" sz="2400" b="1" dirty="0">
                    <a:latin typeface="Times New Roman" panose="02020603050405020304" pitchFamily="18" charset="0"/>
                    <a:cs typeface="Times New Roman" panose="02020603050405020304" pitchFamily="18" charset="0"/>
                  </a:endParaRPr>
                </a:p>
                <a:p>
                  <a:pPr>
                    <a:spcBef>
                      <a:spcPts val="600"/>
                    </a:spcBef>
                    <a:buClr>
                      <a:srgbClr val="7030A0"/>
                    </a:buClr>
                    <a:defRPr/>
                  </a:pPr>
                  <a:r>
                    <a:rPr lang="en-US" altLang="zh-CN" sz="2400" b="1" dirty="0">
                      <a:solidFill>
                        <a:srgbClr val="C00000"/>
                      </a:solidFill>
                      <a:latin typeface="Times New Roman" panose="02020603050405020304" pitchFamily="18" charset="0"/>
                      <a:cs typeface="Times New Roman" panose="02020603050405020304" pitchFamily="18" charset="0"/>
                    </a:rPr>
                    <a:t>                      Suppressed tensor-force effects</a:t>
                  </a:r>
                </a:p>
              </p:txBody>
            </p:sp>
          </mc:Choice>
          <mc:Fallback xmlns="">
            <p:sp>
              <p:nvSpPr>
                <p:cNvPr id="15" name="Rectangle 5">
                  <a:extLst>
                    <a:ext uri="{FF2B5EF4-FFF2-40B4-BE49-F238E27FC236}">
                      <a16:creationId xmlns:a16="http://schemas.microsoft.com/office/drawing/2014/main" id="{39CDC3D6-85A7-2EEF-A928-E5C9636AE682}"/>
                    </a:ext>
                  </a:extLst>
                </p:cNvPr>
                <p:cNvSpPr>
                  <a:spLocks noRot="1" noChangeAspect="1" noMove="1" noResize="1" noEditPoints="1" noAdjustHandles="1" noChangeArrowheads="1" noChangeShapeType="1" noTextEdit="1"/>
                </p:cNvSpPr>
                <p:nvPr/>
              </p:nvSpPr>
              <p:spPr bwMode="auto">
                <a:xfrm>
                  <a:off x="360000" y="5220000"/>
                  <a:ext cx="8280000" cy="1343573"/>
                </a:xfrm>
                <a:prstGeom prst="rect">
                  <a:avLst/>
                </a:prstGeom>
                <a:blipFill>
                  <a:blip r:embed="rId9"/>
                  <a:stretch>
                    <a:fillRect/>
                  </a:stretch>
                </a:blipFill>
                <a:ln w="9525">
                  <a:noFill/>
                  <a:miter lim="800000"/>
                  <a:headEnd/>
                  <a:tailEnd/>
                </a:ln>
                <a:effectLst>
                  <a:outerShdw blurRad="50800" dist="38100" dir="10800000" algn="r" rotWithShape="0">
                    <a:prstClr val="black">
                      <a:alpha val="40000"/>
                    </a:prstClr>
                  </a:outerShdw>
                </a:effectLst>
              </p:spPr>
              <p:txBody>
                <a:bodyPr/>
                <a:lstStyle/>
                <a:p>
                  <a:r>
                    <a:rPr lang="zh-CN" altLang="en-US">
                      <a:noFill/>
                    </a:rPr>
                    <a:t> </a:t>
                  </a:r>
                </a:p>
              </p:txBody>
            </p:sp>
          </mc:Fallback>
        </mc:AlternateContent>
        <p:sp>
          <p:nvSpPr>
            <p:cNvPr id="65" name="箭头: 虚尾 64">
              <a:extLst>
                <a:ext uri="{FF2B5EF4-FFF2-40B4-BE49-F238E27FC236}">
                  <a16:creationId xmlns:a16="http://schemas.microsoft.com/office/drawing/2014/main" id="{006219B3-4EE5-A025-C63E-E2B69A54D785}"/>
                </a:ext>
              </a:extLst>
            </p:cNvPr>
            <p:cNvSpPr/>
            <p:nvPr/>
          </p:nvSpPr>
          <p:spPr>
            <a:xfrm>
              <a:off x="969232" y="5730294"/>
              <a:ext cx="360000" cy="277395"/>
            </a:xfrm>
            <a:prstGeom prst="striped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箭头: 虚尾 65">
              <a:extLst>
                <a:ext uri="{FF2B5EF4-FFF2-40B4-BE49-F238E27FC236}">
                  <a16:creationId xmlns:a16="http://schemas.microsoft.com/office/drawing/2014/main" id="{2355AC25-77CE-4063-8F57-BE85430FE912}"/>
                </a:ext>
              </a:extLst>
            </p:cNvPr>
            <p:cNvSpPr/>
            <p:nvPr/>
          </p:nvSpPr>
          <p:spPr>
            <a:xfrm>
              <a:off x="1447636" y="6184843"/>
              <a:ext cx="360000" cy="277395"/>
            </a:xfrm>
            <a:prstGeom prst="striped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8" name="组合 67">
            <a:extLst>
              <a:ext uri="{FF2B5EF4-FFF2-40B4-BE49-F238E27FC236}">
                <a16:creationId xmlns:a16="http://schemas.microsoft.com/office/drawing/2014/main" id="{DE69E0DF-C646-E065-6FA2-3F52B52D47E2}"/>
              </a:ext>
            </a:extLst>
          </p:cNvPr>
          <p:cNvGrpSpPr/>
          <p:nvPr/>
        </p:nvGrpSpPr>
        <p:grpSpPr>
          <a:xfrm>
            <a:off x="360000" y="4578574"/>
            <a:ext cx="6394465" cy="360000"/>
            <a:chOff x="517592" y="4669664"/>
            <a:chExt cx="6394465" cy="360000"/>
          </a:xfrm>
        </p:grpSpPr>
        <p:sp>
          <p:nvSpPr>
            <p:cNvPr id="69" name="文本框 68">
              <a:extLst>
                <a:ext uri="{FF2B5EF4-FFF2-40B4-BE49-F238E27FC236}">
                  <a16:creationId xmlns:a16="http://schemas.microsoft.com/office/drawing/2014/main" id="{5A1DBB78-A8DF-7741-1A2F-E4FF910B65E3}"/>
                </a:ext>
              </a:extLst>
            </p:cNvPr>
            <p:cNvSpPr txBox="1"/>
            <p:nvPr/>
          </p:nvSpPr>
          <p:spPr>
            <a:xfrm>
              <a:off x="4413168" y="4682354"/>
              <a:ext cx="2498889" cy="338554"/>
            </a:xfrm>
            <a:prstGeom prst="rect">
              <a:avLst/>
            </a:prstGeom>
            <a:effectLst>
              <a:outerShdw blurRad="50800" dist="38100" dir="2700000" algn="tl" rotWithShape="0">
                <a:prstClr val="black">
                  <a:alpha val="40000"/>
                </a:prstClr>
              </a:outerShdw>
            </a:effectLst>
          </p:spPr>
          <p:txBody>
            <a:bodyPr wrap="none" rtlCol="0">
              <a:spAutoFit/>
            </a:bodyPr>
            <a:lstStyle/>
            <a:p>
              <a:r>
                <a:rPr lang="en-US" altLang="zh-CN" sz="1600" b="1" dirty="0">
                  <a:latin typeface="Times New Roman" panose="02020603050405020304" pitchFamily="18" charset="0"/>
                  <a:cs typeface="Times New Roman" panose="02020603050405020304" pitchFamily="18" charset="0"/>
                </a:rPr>
                <a:t>Odd-Even mass difference</a:t>
              </a:r>
              <a:endParaRPr lang="zh-CN" altLang="en-US" sz="1600" b="1" dirty="0">
                <a:latin typeface="Times New Roman" panose="02020603050405020304" pitchFamily="18" charset="0"/>
                <a:cs typeface="Times New Roman" panose="02020603050405020304" pitchFamily="18" charset="0"/>
              </a:endParaRPr>
            </a:p>
          </p:txBody>
        </p:sp>
        <p:pic>
          <p:nvPicPr>
            <p:cNvPr id="70" name="图片 69">
              <a:extLst>
                <a:ext uri="{FF2B5EF4-FFF2-40B4-BE49-F238E27FC236}">
                  <a16:creationId xmlns:a16="http://schemas.microsoft.com/office/drawing/2014/main" id="{50D6442D-85FA-0557-91AC-C5DA1CCD1275}"/>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517592" y="4669664"/>
              <a:ext cx="3527575" cy="360000"/>
            </a:xfrm>
            <a:prstGeom prst="rect">
              <a:avLst/>
            </a:prstGeom>
            <a:effectLst>
              <a:outerShdw blurRad="50800" dist="38100" dir="2700000" algn="tl" rotWithShape="0">
                <a:schemeClr val="tx1">
                  <a:alpha val="40000"/>
                </a:schemeClr>
              </a:outerShdw>
            </a:effectLst>
          </p:spPr>
        </p:pic>
      </p:grpSp>
    </p:spTree>
    <p:extLst>
      <p:ext uri="{BB962C8B-B14F-4D97-AF65-F5344CB8AC3E}">
        <p14:creationId xmlns:p14="http://schemas.microsoft.com/office/powerpoint/2010/main" val="161929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26E72E3-1E4B-C2F9-6048-DC3888F4A2A2}"/>
              </a:ext>
            </a:extLst>
          </p:cNvPr>
          <p:cNvPicPr>
            <a:picLocks noChangeAspect="1"/>
          </p:cNvPicPr>
          <p:nvPr/>
        </p:nvPicPr>
        <p:blipFill>
          <a:blip r:embed="rId4"/>
          <a:stretch>
            <a:fillRect/>
          </a:stretch>
        </p:blipFill>
        <p:spPr>
          <a:xfrm>
            <a:off x="4860000" y="1260000"/>
            <a:ext cx="3948113" cy="3290888"/>
          </a:xfrm>
          <a:prstGeom prst="rect">
            <a:avLst/>
          </a:prstGeom>
        </p:spPr>
      </p:pic>
      <p:sp>
        <p:nvSpPr>
          <p:cNvPr id="13" name="Rectangle 4">
            <a:extLst>
              <a:ext uri="{FF2B5EF4-FFF2-40B4-BE49-F238E27FC236}">
                <a16:creationId xmlns:a16="http://schemas.microsoft.com/office/drawing/2014/main" id="{D99C372F-84A1-4743-BD66-8FF6A1F165A2}"/>
              </a:ext>
            </a:extLst>
          </p:cNvPr>
          <p:cNvSpPr>
            <a:spLocks noChangeArrowheads="1"/>
          </p:cNvSpPr>
          <p:nvPr/>
        </p:nvSpPr>
        <p:spPr bwMode="auto">
          <a:xfrm>
            <a:off x="-1671" y="0"/>
            <a:ext cx="9145671" cy="622854"/>
          </a:xfrm>
          <a:prstGeom prst="rect">
            <a:avLst/>
          </a:prstGeom>
          <a:solidFill>
            <a:schemeClr val="accent5">
              <a:lumMod val="75000"/>
            </a:schemeClr>
          </a:solidFill>
          <a:ln w="28575">
            <a:noFill/>
            <a:miter lim="800000"/>
            <a:headEnd/>
            <a:tailEnd/>
          </a:ln>
        </p:spPr>
        <p:txBody>
          <a:bodyPr anchor="ctr"/>
          <a:lstStyle/>
          <a:p>
            <a:r>
              <a:rPr lang="en-US" altLang="zh-CN" sz="2800" dirty="0">
                <a:solidFill>
                  <a:schemeClr val="bg1"/>
                </a:solidFill>
                <a:latin typeface="Comic Sans MS" panose="030F0702030302020204" pitchFamily="66" charset="0"/>
              </a:rPr>
              <a:t>Odd-even mass difference &amp; shell structure</a:t>
            </a: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8A21704C-64FC-D76E-D6A2-AD9E3F3EF140}"/>
                  </a:ext>
                </a:extLst>
              </p:cNvPr>
              <p:cNvSpPr txBox="1"/>
              <p:nvPr/>
            </p:nvSpPr>
            <p:spPr>
              <a:xfrm>
                <a:off x="900000" y="648000"/>
                <a:ext cx="5259773" cy="494815"/>
              </a:xfrm>
              <a:prstGeom prst="rect">
                <a:avLst/>
              </a:prstGeom>
              <a:noFill/>
            </p:spPr>
            <p:txBody>
              <a:bodyPr wrap="none" rtlCol="0">
                <a:spAutoFit/>
              </a:bodyPr>
              <a:lstStyle/>
              <a:p>
                <a:r>
                  <a:rPr lang="en-US" altLang="zh-CN" sz="2400" b="1" dirty="0">
                    <a:solidFill>
                      <a:srgbClr val="0000FF"/>
                    </a:solidFill>
                    <a:latin typeface="Times New Roman" panose="02020603050405020304" pitchFamily="18" charset="0"/>
                    <a:cs typeface="Times New Roman" panose="02020603050405020304" pitchFamily="18" charset="0"/>
                  </a:rPr>
                  <a:t>LZ1 provides </a:t>
                </a:r>
                <a:r>
                  <a:rPr lang="en-US" altLang="zh-CN" sz="2400" b="1" dirty="0">
                    <a:solidFill>
                      <a:srgbClr val="FF0000"/>
                    </a:solidFill>
                    <a:latin typeface="Times New Roman" panose="02020603050405020304" pitchFamily="18" charset="0"/>
                    <a:cs typeface="Times New Roman" panose="02020603050405020304" pitchFamily="18" charset="0"/>
                  </a:rPr>
                  <a:t>reduced gap below 3</a:t>
                </a:r>
                <a14:m>
                  <m:oMath xmlns:m="http://schemas.openxmlformats.org/officeDocument/2006/math">
                    <m:sSub>
                      <m:sSubPr>
                        <m:ctrlPr>
                          <a:rPr lang="en-US" altLang="zh-CN" sz="2400" b="1" i="1" dirty="0" smtClean="0">
                            <a:solidFill>
                              <a:srgbClr val="FF0000"/>
                            </a:solidFill>
                            <a:latin typeface="Cambria Math" panose="02040503050406030204" pitchFamily="18" charset="0"/>
                            <a:cs typeface="Times New Roman" panose="02020603050405020304" pitchFamily="18" charset="0"/>
                          </a:rPr>
                        </m:ctrlPr>
                      </m:sSubPr>
                      <m:e>
                        <m:r>
                          <a:rPr lang="en-US" altLang="zh-CN" sz="2400" b="1" i="1" dirty="0" smtClean="0">
                            <a:solidFill>
                              <a:srgbClr val="FF0000"/>
                            </a:solidFill>
                            <a:latin typeface="Cambria Math" panose="02040503050406030204" pitchFamily="18" charset="0"/>
                            <a:cs typeface="Times New Roman" panose="02020603050405020304" pitchFamily="18" charset="0"/>
                          </a:rPr>
                          <m:t>𝒔</m:t>
                        </m:r>
                      </m:e>
                      <m:sub>
                        <m:r>
                          <a:rPr lang="en-US" altLang="zh-CN" sz="2400" b="1" i="1" dirty="0" smtClean="0">
                            <a:solidFill>
                              <a:srgbClr val="FF0000"/>
                            </a:solidFill>
                            <a:latin typeface="Cambria Math" panose="02040503050406030204" pitchFamily="18" charset="0"/>
                            <a:cs typeface="Times New Roman" panose="02020603050405020304" pitchFamily="18" charset="0"/>
                          </a:rPr>
                          <m:t>𝟏</m:t>
                        </m:r>
                        <m:r>
                          <a:rPr lang="en-US" altLang="zh-CN" sz="2400" b="1" i="1" dirty="0" smtClean="0">
                            <a:solidFill>
                              <a:srgbClr val="FF0000"/>
                            </a:solidFill>
                            <a:latin typeface="Cambria Math" panose="02040503050406030204" pitchFamily="18" charset="0"/>
                            <a:cs typeface="Times New Roman" panose="02020603050405020304" pitchFamily="18" charset="0"/>
                          </a:rPr>
                          <m:t>/</m:t>
                        </m:r>
                        <m:r>
                          <a:rPr lang="en-US" altLang="zh-CN" sz="2400" b="1" i="1" dirty="0" smtClean="0">
                            <a:solidFill>
                              <a:srgbClr val="FF0000"/>
                            </a:solidFill>
                            <a:latin typeface="Cambria Math" panose="02040503050406030204" pitchFamily="18" charset="0"/>
                            <a:cs typeface="Times New Roman" panose="02020603050405020304" pitchFamily="18" charset="0"/>
                          </a:rPr>
                          <m:t>𝟐</m:t>
                        </m:r>
                      </m:sub>
                    </m:sSub>
                  </m:oMath>
                </a14:m>
                <a:endParaRPr lang="zh-CN" altLang="en-US" sz="2400" b="1"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8A21704C-64FC-D76E-D6A2-AD9E3F3EF140}"/>
                  </a:ext>
                </a:extLst>
              </p:cNvPr>
              <p:cNvSpPr txBox="1">
                <a:spLocks noRot="1" noChangeAspect="1" noMove="1" noResize="1" noEditPoints="1" noAdjustHandles="1" noChangeArrowheads="1" noChangeShapeType="1" noTextEdit="1"/>
              </p:cNvSpPr>
              <p:nvPr/>
            </p:nvSpPr>
            <p:spPr>
              <a:xfrm>
                <a:off x="900000" y="648000"/>
                <a:ext cx="5259773" cy="494815"/>
              </a:xfrm>
              <a:prstGeom prst="rect">
                <a:avLst/>
              </a:prstGeom>
              <a:blipFill>
                <a:blip r:embed="rId5"/>
                <a:stretch>
                  <a:fillRect l="-1856" t="-9877" b="-20988"/>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23B2D507-A9BD-D8A7-4939-C36F596F4E43}"/>
              </a:ext>
            </a:extLst>
          </p:cNvPr>
          <p:cNvSpPr txBox="1"/>
          <p:nvPr/>
        </p:nvSpPr>
        <p:spPr>
          <a:xfrm>
            <a:off x="7605548" y="4521867"/>
            <a:ext cx="1253783" cy="276999"/>
          </a:xfrm>
          <a:prstGeom prst="rect">
            <a:avLst/>
          </a:prstGeom>
          <a:noFill/>
        </p:spPr>
        <p:txBody>
          <a:bodyPr wrap="square">
            <a:spAutoFit/>
          </a:bodyPr>
          <a:lstStyle/>
          <a:p>
            <a:r>
              <a:rPr kumimoji="1" lang="en-US" altLang="zh-CN" sz="1200" b="1" dirty="0">
                <a:solidFill>
                  <a:schemeClr val="accent6">
                    <a:lumMod val="75000"/>
                  </a:schemeClr>
                </a:solidFill>
                <a:latin typeface="Comic Sans MS" pitchFamily="66" charset="0"/>
                <a:ea typeface="Arial Unicode MS" pitchFamily="34" charset="-122"/>
              </a:rPr>
              <a:t>In preparation</a:t>
            </a:r>
            <a:endParaRPr lang="zh-CN" altLang="en-US" sz="1200" b="1" dirty="0">
              <a:solidFill>
                <a:schemeClr val="accent6">
                  <a:lumMod val="75000"/>
                </a:schemeClr>
              </a:solidFill>
              <a:latin typeface="Comic Sans MS" panose="030F0702030302020204" pitchFamily="66" charset="0"/>
            </a:endParaRPr>
          </a:p>
        </p:txBody>
      </p:sp>
      <p:cxnSp>
        <p:nvCxnSpPr>
          <p:cNvPr id="4" name="直接箭头连接符 3">
            <a:extLst>
              <a:ext uri="{FF2B5EF4-FFF2-40B4-BE49-F238E27FC236}">
                <a16:creationId xmlns:a16="http://schemas.microsoft.com/office/drawing/2014/main" id="{7C1F0D2A-CFF9-8694-83D8-698384E9C847}"/>
              </a:ext>
            </a:extLst>
          </p:cNvPr>
          <p:cNvCxnSpPr/>
          <p:nvPr/>
        </p:nvCxnSpPr>
        <p:spPr>
          <a:xfrm>
            <a:off x="6159394" y="1946175"/>
            <a:ext cx="0" cy="608098"/>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 name="直接箭头连接符 4">
            <a:extLst>
              <a:ext uri="{FF2B5EF4-FFF2-40B4-BE49-F238E27FC236}">
                <a16:creationId xmlns:a16="http://schemas.microsoft.com/office/drawing/2014/main" id="{20F18CB8-DC66-FFAE-E4C8-81EBC6A7A668}"/>
              </a:ext>
            </a:extLst>
          </p:cNvPr>
          <p:cNvCxnSpPr>
            <a:cxnSpLocks/>
          </p:cNvCxnSpPr>
          <p:nvPr/>
        </p:nvCxnSpPr>
        <p:spPr>
          <a:xfrm>
            <a:off x="8147145" y="1691235"/>
            <a:ext cx="0" cy="254940"/>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62CC5F36-BC7B-D7A6-6881-4CFCA27B9B75}"/>
              </a:ext>
            </a:extLst>
          </p:cNvPr>
          <p:cNvCxnSpPr>
            <a:cxnSpLocks/>
          </p:cNvCxnSpPr>
          <p:nvPr/>
        </p:nvCxnSpPr>
        <p:spPr>
          <a:xfrm>
            <a:off x="7181687" y="2554273"/>
            <a:ext cx="0" cy="158045"/>
          </a:xfrm>
          <a:prstGeom prst="straightConnector1">
            <a:avLst/>
          </a:prstGeom>
          <a:ln w="158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1" name="图片 40">
            <a:extLst>
              <a:ext uri="{FF2B5EF4-FFF2-40B4-BE49-F238E27FC236}">
                <a16:creationId xmlns:a16="http://schemas.microsoft.com/office/drawing/2014/main" id="{A2223E1D-BE13-0551-8658-40F7D0BAA694}"/>
              </a:ext>
            </a:extLst>
          </p:cNvPr>
          <p:cNvPicPr>
            <a:picLocks noChangeAspect="1"/>
          </p:cNvPicPr>
          <p:nvPr/>
        </p:nvPicPr>
        <p:blipFill>
          <a:blip r:embed="rId6"/>
          <a:stretch>
            <a:fillRect/>
          </a:stretch>
        </p:blipFill>
        <p:spPr>
          <a:xfrm>
            <a:off x="288000" y="1080000"/>
            <a:ext cx="4469262" cy="3420000"/>
          </a:xfrm>
          <a:prstGeom prst="rect">
            <a:avLst/>
          </a:prstGeom>
        </p:spPr>
      </p:pic>
      <p:sp>
        <p:nvSpPr>
          <p:cNvPr id="68" name="文本框 67">
            <a:extLst>
              <a:ext uri="{FF2B5EF4-FFF2-40B4-BE49-F238E27FC236}">
                <a16:creationId xmlns:a16="http://schemas.microsoft.com/office/drawing/2014/main" id="{1E24E904-8E2A-F323-83ED-4C48FB365703}"/>
              </a:ext>
            </a:extLst>
          </p:cNvPr>
          <p:cNvSpPr txBox="1"/>
          <p:nvPr/>
        </p:nvSpPr>
        <p:spPr>
          <a:xfrm>
            <a:off x="8568813" y="6300000"/>
            <a:ext cx="452863" cy="369332"/>
          </a:xfrm>
          <a:prstGeom prst="rect">
            <a:avLst/>
          </a:prstGeom>
          <a:noFill/>
        </p:spPr>
        <p:txBody>
          <a:bodyPr wrap="square" rtlCol="0">
            <a:spAutoFit/>
          </a:bodyPr>
          <a:lstStyle/>
          <a:p>
            <a:r>
              <a:rPr lang="en-US" altLang="zh-CN" dirty="0"/>
              <a:t>10</a:t>
            </a:r>
            <a:endParaRPr lang="zh-CN" altLang="en-US" dirty="0"/>
          </a:p>
        </p:txBody>
      </p:sp>
      <p:sp>
        <p:nvSpPr>
          <p:cNvPr id="21" name="箭头: 虚尾 20">
            <a:extLst>
              <a:ext uri="{FF2B5EF4-FFF2-40B4-BE49-F238E27FC236}">
                <a16:creationId xmlns:a16="http://schemas.microsoft.com/office/drawing/2014/main" id="{C3861150-5675-7C8D-6484-F2EA570BB3F2}"/>
              </a:ext>
            </a:extLst>
          </p:cNvPr>
          <p:cNvSpPr/>
          <p:nvPr/>
        </p:nvSpPr>
        <p:spPr>
          <a:xfrm rot="5400000">
            <a:off x="1842447" y="1873695"/>
            <a:ext cx="204794" cy="94813"/>
          </a:xfrm>
          <a:prstGeom prst="stripedRightArrow">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63F57327-FDCC-5A50-8A17-98CADB80F90B}"/>
              </a:ext>
            </a:extLst>
          </p:cNvPr>
          <p:cNvGrpSpPr/>
          <p:nvPr/>
        </p:nvGrpSpPr>
        <p:grpSpPr>
          <a:xfrm>
            <a:off x="0" y="1080000"/>
            <a:ext cx="2594500" cy="3600000"/>
            <a:chOff x="3240000" y="1080000"/>
            <a:chExt cx="2594500" cy="3600000"/>
          </a:xfrm>
        </p:grpSpPr>
        <p:pic>
          <p:nvPicPr>
            <p:cNvPr id="7" name="图片 6">
              <a:extLst>
                <a:ext uri="{FF2B5EF4-FFF2-40B4-BE49-F238E27FC236}">
                  <a16:creationId xmlns:a16="http://schemas.microsoft.com/office/drawing/2014/main" id="{2FD0C025-A522-36A2-EF7F-36A343069747}"/>
                </a:ext>
              </a:extLst>
            </p:cNvPr>
            <p:cNvPicPr>
              <a:picLocks noChangeAspect="1"/>
            </p:cNvPicPr>
            <p:nvPr/>
          </p:nvPicPr>
          <p:blipFill>
            <a:blip r:embed="rId7"/>
            <a:stretch>
              <a:fillRect/>
            </a:stretch>
          </p:blipFill>
          <p:spPr>
            <a:xfrm>
              <a:off x="3240000" y="1080000"/>
              <a:ext cx="2594500" cy="3600000"/>
            </a:xfrm>
            <a:prstGeom prst="rect">
              <a:avLst/>
            </a:prstGeom>
            <a:solidFill>
              <a:schemeClr val="bg1"/>
            </a:solidFill>
          </p:spPr>
        </p:pic>
        <p:sp>
          <p:nvSpPr>
            <p:cNvPr id="6" name="箭头: 虚尾 5">
              <a:extLst>
                <a:ext uri="{FF2B5EF4-FFF2-40B4-BE49-F238E27FC236}">
                  <a16:creationId xmlns:a16="http://schemas.microsoft.com/office/drawing/2014/main" id="{3E2BD83A-9E14-A595-D448-20FBD587290B}"/>
                </a:ext>
              </a:extLst>
            </p:cNvPr>
            <p:cNvSpPr/>
            <p:nvPr/>
          </p:nvSpPr>
          <p:spPr>
            <a:xfrm rot="16200000">
              <a:off x="4096868" y="3285709"/>
              <a:ext cx="569199" cy="100844"/>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7" name="图片 66">
            <a:extLst>
              <a:ext uri="{FF2B5EF4-FFF2-40B4-BE49-F238E27FC236}">
                <a16:creationId xmlns:a16="http://schemas.microsoft.com/office/drawing/2014/main" id="{9B9B2249-A305-FA1A-F9B9-07A848A858F7}"/>
              </a:ext>
            </a:extLst>
          </p:cNvPr>
          <p:cNvPicPr>
            <a:picLocks noChangeAspect="1"/>
          </p:cNvPicPr>
          <p:nvPr/>
        </p:nvPicPr>
        <p:blipFill>
          <a:blip r:embed="rId8"/>
          <a:stretch>
            <a:fillRect/>
          </a:stretch>
        </p:blipFill>
        <p:spPr>
          <a:xfrm>
            <a:off x="2519999" y="1260000"/>
            <a:ext cx="2488235" cy="900000"/>
          </a:xfrm>
          <a:prstGeom prst="rect">
            <a:avLst/>
          </a:prstGeom>
          <a:solidFill>
            <a:srgbClr val="DEEBF7"/>
          </a:solidFill>
        </p:spPr>
      </p:pic>
      <p:grpSp>
        <p:nvGrpSpPr>
          <p:cNvPr id="72" name="组合 71">
            <a:extLst>
              <a:ext uri="{FF2B5EF4-FFF2-40B4-BE49-F238E27FC236}">
                <a16:creationId xmlns:a16="http://schemas.microsoft.com/office/drawing/2014/main" id="{D2FAC161-B228-1606-33CD-FFA271409332}"/>
              </a:ext>
            </a:extLst>
          </p:cNvPr>
          <p:cNvGrpSpPr/>
          <p:nvPr/>
        </p:nvGrpSpPr>
        <p:grpSpPr>
          <a:xfrm>
            <a:off x="360000" y="5220000"/>
            <a:ext cx="8280000" cy="1343573"/>
            <a:chOff x="360000" y="5220000"/>
            <a:chExt cx="8280000" cy="1343573"/>
          </a:xfrm>
        </p:grpSpPr>
        <mc:AlternateContent xmlns:mc="http://schemas.openxmlformats.org/markup-compatibility/2006" xmlns:a14="http://schemas.microsoft.com/office/drawing/2010/main">
          <mc:Choice Requires="a14">
            <p:sp>
              <p:nvSpPr>
                <p:cNvPr id="9" name="Rectangle 5">
                  <a:extLst>
                    <a:ext uri="{FF2B5EF4-FFF2-40B4-BE49-F238E27FC236}">
                      <a16:creationId xmlns:a16="http://schemas.microsoft.com/office/drawing/2014/main" id="{24275B96-3D39-294F-B6A8-AF5C78EA6212}"/>
                    </a:ext>
                  </a:extLst>
                </p:cNvPr>
                <p:cNvSpPr>
                  <a:spLocks noChangeArrowheads="1"/>
                </p:cNvSpPr>
                <p:nvPr/>
              </p:nvSpPr>
              <p:spPr bwMode="auto">
                <a:xfrm>
                  <a:off x="360000" y="5220000"/>
                  <a:ext cx="8280000" cy="1343573"/>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9525">
                  <a:noFill/>
                  <a:miter lim="800000"/>
                  <a:headEnd/>
                  <a:tailEnd/>
                </a:ln>
                <a:effectLst>
                  <a:outerShdw blurRad="50800" dist="38100" dir="10800000" algn="r" rotWithShape="0">
                    <a:prstClr val="black">
                      <a:alpha val="40000"/>
                    </a:prstClr>
                  </a:outerShdw>
                </a:effectLst>
              </p:spPr>
              <p:txBody>
                <a:bodyPr wrap="square">
                  <a:spAutoFit/>
                </a:bodyPr>
                <a:lstStyle/>
                <a:p>
                  <a:pPr marL="360000" indent="-360000" algn="just">
                    <a:buClr>
                      <a:srgbClr val="7030A0"/>
                    </a:buClr>
                    <a:buFont typeface="Wingdings" panose="05000000000000000000" pitchFamily="2" charset="2"/>
                    <a:buChar char="Ø"/>
                    <a:defRPr/>
                  </a:pPr>
                  <a:r>
                    <a:rPr lang="en-US" altLang="zh-CN" sz="2400" b="1" dirty="0">
                      <a:latin typeface="Times New Roman" panose="02020603050405020304" pitchFamily="18" charset="0"/>
                      <a:cs typeface="Times New Roman" panose="02020603050405020304" pitchFamily="18" charset="0"/>
                    </a:rPr>
                    <a:t>PKO3 </a:t>
                  </a:r>
                  <a:r>
                    <a:rPr lang="en-US" altLang="zh-CN" sz="2400" b="1" dirty="0">
                      <a:latin typeface="Times New Roman" panose="02020603050405020304" pitchFamily="18" charset="0"/>
                      <a:cs typeface="Times New Roman" panose="02020603050405020304" pitchFamily="18" charset="0"/>
                      <a:sym typeface="Wingdings" panose="05000000000000000000" pitchFamily="2" charset="2"/>
                    </a:rPr>
                    <a:t></a:t>
                  </a:r>
                  <a:r>
                    <a:rPr lang="en-US" altLang="zh-CN" sz="2400" b="1" dirty="0">
                      <a:latin typeface="Times New Roman" panose="02020603050405020304" pitchFamily="18" charset="0"/>
                      <a:cs typeface="Times New Roman" panose="02020603050405020304" pitchFamily="18" charset="0"/>
                    </a:rPr>
                    <a:t> LZ1: </a:t>
                  </a:r>
                  <a:r>
                    <a:rPr lang="en-US" altLang="zh-CN" sz="2400" b="1" dirty="0">
                      <a:solidFill>
                        <a:srgbClr val="FF0000"/>
                      </a:solidFill>
                      <a:latin typeface="Times New Roman" panose="02020603050405020304" pitchFamily="18" charset="0"/>
                      <a:cs typeface="Times New Roman" panose="02020603050405020304" pitchFamily="18" charset="0"/>
                    </a:rPr>
                    <a:t>Enhanced</a:t>
                  </a:r>
                  <a:r>
                    <a:rPr lang="en-US" altLang="zh-CN" sz="2400" b="1" dirty="0">
                      <a:latin typeface="Times New Roman" panose="02020603050405020304" pitchFamily="18" charset="0"/>
                      <a:cs typeface="Times New Roman" panose="02020603050405020304" pitchFamily="18" charset="0"/>
                    </a:rPr>
                    <a:t> occupation in </a:t>
                  </a:r>
                  <a:r>
                    <a:rPr lang="el-GR" altLang="zh-CN" sz="2400" b="1" dirty="0">
                      <a:latin typeface="Times New Roman" panose="02020603050405020304" pitchFamily="18" charset="0"/>
                      <a:cs typeface="Times New Roman" panose="02020603050405020304" pitchFamily="18" charset="0"/>
                    </a:rPr>
                    <a:t>π</a:t>
                  </a:r>
                  <a:r>
                    <a:rPr lang="en-US" altLang="zh-CN" sz="2400" b="1" dirty="0">
                      <a:latin typeface="Times New Roman" panose="02020603050405020304" pitchFamily="18" charset="0"/>
                      <a:cs typeface="Times New Roman" panose="02020603050405020304" pitchFamily="18" charset="0"/>
                    </a:rPr>
                    <a:t>1</a:t>
                  </a:r>
                  <a14:m>
                    <m:oMath xmlns:m="http://schemas.openxmlformats.org/officeDocument/2006/math">
                      <m:sSub>
                        <m:sSubPr>
                          <m:ctrlPr>
                            <a:rPr lang="en-US" altLang="zh-CN" sz="2400" b="1" i="1" dirty="0">
                              <a:latin typeface="Cambria Math" panose="02040503050406030204" pitchFamily="18" charset="0"/>
                              <a:cs typeface="Times New Roman" panose="02020603050405020304" pitchFamily="18" charset="0"/>
                            </a:rPr>
                          </m:ctrlPr>
                        </m:sSubPr>
                        <m:e>
                          <m:r>
                            <a:rPr lang="en-US" altLang="zh-CN" sz="2400" b="1" i="1" dirty="0" smtClean="0">
                              <a:latin typeface="Cambria Math" panose="02040503050406030204" pitchFamily="18" charset="0"/>
                              <a:cs typeface="Times New Roman" panose="02020603050405020304" pitchFamily="18" charset="0"/>
                            </a:rPr>
                            <m:t>𝒉</m:t>
                          </m:r>
                        </m:e>
                        <m:sub>
                          <m:r>
                            <a:rPr lang="en-US" altLang="zh-CN" sz="2400" b="1" i="1" dirty="0" smtClean="0">
                              <a:latin typeface="Cambria Math" panose="02040503050406030204" pitchFamily="18" charset="0"/>
                              <a:cs typeface="Times New Roman" panose="02020603050405020304" pitchFamily="18" charset="0"/>
                            </a:rPr>
                            <m:t>𝟏𝟏</m:t>
                          </m:r>
                          <m:r>
                            <a:rPr lang="en-US" altLang="zh-CN" sz="2400" b="1" i="1" dirty="0">
                              <a:latin typeface="Cambria Math" panose="02040503050406030204" pitchFamily="18" charset="0"/>
                              <a:cs typeface="Times New Roman" panose="02020603050405020304" pitchFamily="18" charset="0"/>
                            </a:rPr>
                            <m:t>/</m:t>
                          </m:r>
                          <m:r>
                            <a:rPr lang="en-US" altLang="zh-CN" sz="2400" b="1" i="1" dirty="0">
                              <a:latin typeface="Cambria Math" panose="02040503050406030204" pitchFamily="18" charset="0"/>
                              <a:cs typeface="Times New Roman" panose="02020603050405020304" pitchFamily="18" charset="0"/>
                            </a:rPr>
                            <m:t>𝟐</m:t>
                          </m:r>
                        </m:sub>
                      </m:sSub>
                    </m:oMath>
                  </a14:m>
                  <a:r>
                    <a:rPr lang="en-US" altLang="zh-CN" sz="2400" b="1" dirty="0">
                      <a:solidFill>
                        <a:srgbClr val="C00000"/>
                      </a:solidFill>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at Z = 81</a:t>
                  </a:r>
                </a:p>
                <a:p>
                  <a:pPr algn="ctr">
                    <a:buClr>
                      <a:srgbClr val="7030A0"/>
                    </a:buClr>
                    <a:defRPr/>
                  </a:pPr>
                  <a:r>
                    <a:rPr lang="en-US" altLang="zh-CN" sz="2400" b="1" dirty="0">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Enhanced repulsion </a:t>
                  </a:r>
                  <a:r>
                    <a:rPr lang="en-US" altLang="zh-CN" sz="2400" b="1" dirty="0">
                      <a:latin typeface="Times New Roman" panose="02020603050405020304" pitchFamily="18" charset="0"/>
                      <a:cs typeface="Times New Roman" panose="02020603050405020304" pitchFamily="18" charset="0"/>
                    </a:rPr>
                    <a:t>between </a:t>
                  </a:r>
                  <a:r>
                    <a:rPr lang="el-GR" altLang="zh-CN" sz="2400" b="1" dirty="0">
                      <a:latin typeface="Times New Roman" panose="02020603050405020304" pitchFamily="18" charset="0"/>
                      <a:cs typeface="Times New Roman" panose="02020603050405020304" pitchFamily="18" charset="0"/>
                    </a:rPr>
                    <a:t>π</a:t>
                  </a:r>
                  <a:r>
                    <a:rPr lang="en-US" altLang="zh-CN" sz="2400" b="1" dirty="0">
                      <a:latin typeface="Times New Roman" panose="02020603050405020304" pitchFamily="18" charset="0"/>
                      <a:cs typeface="Times New Roman" panose="02020603050405020304" pitchFamily="18" charset="0"/>
                    </a:rPr>
                    <a:t>1</a:t>
                  </a:r>
                  <a14:m>
                    <m:oMath xmlns:m="http://schemas.openxmlformats.org/officeDocument/2006/math">
                      <m:sSub>
                        <m:sSubPr>
                          <m:ctrlPr>
                            <a:rPr lang="en-US" altLang="zh-CN" sz="2400" b="1" i="1" dirty="0">
                              <a:latin typeface="Cambria Math" panose="02040503050406030204" pitchFamily="18" charset="0"/>
                              <a:cs typeface="Times New Roman" panose="02020603050405020304" pitchFamily="18" charset="0"/>
                            </a:rPr>
                          </m:ctrlPr>
                        </m:sSubPr>
                        <m:e>
                          <m:r>
                            <a:rPr lang="en-US" altLang="zh-CN" sz="2400" b="1" i="1" dirty="0">
                              <a:latin typeface="Cambria Math" panose="02040503050406030204" pitchFamily="18" charset="0"/>
                              <a:cs typeface="Times New Roman" panose="02020603050405020304" pitchFamily="18" charset="0"/>
                            </a:rPr>
                            <m:t>𝒉</m:t>
                          </m:r>
                        </m:e>
                        <m:sub>
                          <m:r>
                            <a:rPr lang="en-US" altLang="zh-CN" sz="2400" b="1" i="1" dirty="0">
                              <a:latin typeface="Cambria Math" panose="02040503050406030204" pitchFamily="18" charset="0"/>
                              <a:cs typeface="Times New Roman" panose="02020603050405020304" pitchFamily="18" charset="0"/>
                            </a:rPr>
                            <m:t>𝟏𝟏</m:t>
                          </m:r>
                          <m:r>
                            <a:rPr lang="en-US" altLang="zh-CN" sz="2400" b="1" i="1" dirty="0">
                              <a:latin typeface="Cambria Math" panose="02040503050406030204" pitchFamily="18" charset="0"/>
                              <a:cs typeface="Times New Roman" panose="02020603050405020304" pitchFamily="18" charset="0"/>
                            </a:rPr>
                            <m:t>/</m:t>
                          </m:r>
                          <m:r>
                            <a:rPr lang="en-US" altLang="zh-CN" sz="2400" b="1" i="1" dirty="0">
                              <a:latin typeface="Cambria Math" panose="02040503050406030204" pitchFamily="18" charset="0"/>
                              <a:cs typeface="Times New Roman" panose="02020603050405020304" pitchFamily="18" charset="0"/>
                            </a:rPr>
                            <m:t>𝟐</m:t>
                          </m:r>
                        </m:sub>
                      </m:sSub>
                      <m:r>
                        <a:rPr lang="en-US" altLang="zh-CN" sz="2400" b="1" i="1" dirty="0">
                          <a:latin typeface="Cambria Math" panose="02040503050406030204" pitchFamily="18" charset="0"/>
                          <a:cs typeface="Times New Roman" panose="02020603050405020304" pitchFamily="18" charset="0"/>
                        </a:rPr>
                        <m:t> </m:t>
                      </m:r>
                    </m:oMath>
                  </a14:m>
                  <a:r>
                    <a:rPr lang="en-US" altLang="zh-CN" sz="2400" b="1" dirty="0">
                      <a:latin typeface="Times New Roman" panose="02020603050405020304" pitchFamily="18" charset="0"/>
                      <a:cs typeface="Times New Roman" panose="02020603050405020304" pitchFamily="18" charset="0"/>
                    </a:rPr>
                    <a:t>and </a:t>
                  </a:r>
                  <a:r>
                    <a:rPr lang="el-GR" altLang="zh-CN" sz="2400" b="1" dirty="0">
                      <a:latin typeface="Times New Roman" panose="02020603050405020304" pitchFamily="18" charset="0"/>
                      <a:cs typeface="Times New Roman" panose="02020603050405020304" pitchFamily="18" charset="0"/>
                    </a:rPr>
                    <a:t>ν</a:t>
                  </a:r>
                  <a:r>
                    <a:rPr lang="en-US" altLang="zh-CN" sz="2400" b="1" dirty="0">
                      <a:latin typeface="Times New Roman" panose="02020603050405020304" pitchFamily="18" charset="0"/>
                      <a:cs typeface="Times New Roman" panose="02020603050405020304" pitchFamily="18" charset="0"/>
                    </a:rPr>
                    <a:t>1</a:t>
                  </a:r>
                  <a14:m>
                    <m:oMath xmlns:m="http://schemas.openxmlformats.org/officeDocument/2006/math">
                      <m:sSub>
                        <m:sSubPr>
                          <m:ctrlPr>
                            <a:rPr lang="en-US" altLang="zh-CN" sz="2400" b="1" i="1" dirty="0" smtClean="0">
                              <a:latin typeface="Cambria Math" panose="02040503050406030204" pitchFamily="18" charset="0"/>
                              <a:cs typeface="Times New Roman" panose="02020603050405020304" pitchFamily="18" charset="0"/>
                            </a:rPr>
                          </m:ctrlPr>
                        </m:sSubPr>
                        <m:e>
                          <m:r>
                            <a:rPr lang="en-US" altLang="zh-CN" sz="2400" b="1" i="1" dirty="0" smtClean="0">
                              <a:latin typeface="Cambria Math" panose="02040503050406030204" pitchFamily="18" charset="0"/>
                              <a:cs typeface="Times New Roman" panose="02020603050405020304" pitchFamily="18" charset="0"/>
                            </a:rPr>
                            <m:t>𝒊</m:t>
                          </m:r>
                        </m:e>
                        <m:sub>
                          <m:r>
                            <a:rPr lang="en-US" altLang="zh-CN" sz="2400" b="1" i="1" dirty="0" smtClean="0">
                              <a:latin typeface="Cambria Math" panose="02040503050406030204" pitchFamily="18" charset="0"/>
                              <a:cs typeface="Times New Roman" panose="02020603050405020304" pitchFamily="18" charset="0"/>
                            </a:rPr>
                            <m:t>𝟏𝟑</m:t>
                          </m:r>
                          <m:r>
                            <a:rPr lang="en-US" altLang="zh-CN" sz="2400" b="1" i="1" dirty="0">
                              <a:latin typeface="Cambria Math" panose="02040503050406030204" pitchFamily="18" charset="0"/>
                              <a:cs typeface="Times New Roman" panose="02020603050405020304" pitchFamily="18" charset="0"/>
                            </a:rPr>
                            <m:t>/</m:t>
                          </m:r>
                          <m:r>
                            <a:rPr lang="en-US" altLang="zh-CN" sz="2400" b="1" i="1" dirty="0">
                              <a:latin typeface="Cambria Math" panose="02040503050406030204" pitchFamily="18" charset="0"/>
                              <a:cs typeface="Times New Roman" panose="02020603050405020304" pitchFamily="18" charset="0"/>
                            </a:rPr>
                            <m:t>𝟐</m:t>
                          </m:r>
                        </m:sub>
                      </m:sSub>
                    </m:oMath>
                  </a14:m>
                  <a:endParaRPr lang="en-US" altLang="zh-CN" sz="2400" b="1" dirty="0">
                    <a:latin typeface="Times New Roman" panose="02020603050405020304" pitchFamily="18" charset="0"/>
                    <a:cs typeface="Times New Roman" panose="02020603050405020304" pitchFamily="18" charset="0"/>
                  </a:endParaRPr>
                </a:p>
                <a:p>
                  <a:pPr>
                    <a:spcBef>
                      <a:spcPts val="600"/>
                    </a:spcBef>
                    <a:buClr>
                      <a:srgbClr val="7030A0"/>
                    </a:buClr>
                    <a:defRPr/>
                  </a:pPr>
                  <a:r>
                    <a:rPr lang="en-US" altLang="zh-CN" sz="2400" b="1" dirty="0">
                      <a:solidFill>
                        <a:srgbClr val="C00000"/>
                      </a:solidFill>
                      <a:latin typeface="Times New Roman" panose="02020603050405020304" pitchFamily="18" charset="0"/>
                      <a:cs typeface="Times New Roman" panose="02020603050405020304" pitchFamily="18" charset="0"/>
                    </a:rPr>
                    <a:t>                      Smaller binding energy (Larger </a:t>
                  </a:r>
                  <a14:m>
                    <m:oMath xmlns:m="http://schemas.openxmlformats.org/officeDocument/2006/math">
                      <m:sSub>
                        <m:sSubPr>
                          <m:ctrlPr>
                            <a:rPr lang="en-US" altLang="zh-CN" sz="2400" b="1" i="1" smtClean="0">
                              <a:solidFill>
                                <a:srgbClr val="C00000"/>
                              </a:solidFill>
                              <a:latin typeface="Cambria Math" panose="02040503050406030204" pitchFamily="18" charset="0"/>
                              <a:cs typeface="Times New Roman" panose="02020603050405020304" pitchFamily="18" charset="0"/>
                            </a:rPr>
                          </m:ctrlPr>
                        </m:sSubPr>
                        <m:e>
                          <m:r>
                            <a:rPr lang="en-US" altLang="zh-CN" sz="2400" b="1" i="0" smtClean="0">
                              <a:solidFill>
                                <a:srgbClr val="C00000"/>
                              </a:solidFill>
                              <a:latin typeface="Cambria Math" panose="02040503050406030204" pitchFamily="18" charset="0"/>
                              <a:cs typeface="Times New Roman" panose="02020603050405020304" pitchFamily="18" charset="0"/>
                            </a:rPr>
                            <m:t>𝚫</m:t>
                          </m:r>
                        </m:e>
                        <m:sub>
                          <m:r>
                            <a:rPr lang="en-US" altLang="zh-CN" sz="2400" b="1" i="0" smtClean="0">
                              <a:solidFill>
                                <a:srgbClr val="C00000"/>
                              </a:solidFill>
                              <a:latin typeface="Cambria Math" panose="02040503050406030204" pitchFamily="18" charset="0"/>
                              <a:cs typeface="Times New Roman" panose="02020603050405020304" pitchFamily="18" charset="0"/>
                            </a:rPr>
                            <m:t>𝐎𝐄</m:t>
                          </m:r>
                        </m:sub>
                      </m:sSub>
                    </m:oMath>
                  </a14:m>
                  <a:r>
                    <a:rPr lang="en-US" altLang="zh-CN" sz="2400" b="1" dirty="0">
                      <a:solidFill>
                        <a:srgbClr val="C00000"/>
                      </a:solidFill>
                      <a:latin typeface="Times New Roman" panose="02020603050405020304" pitchFamily="18" charset="0"/>
                      <a:cs typeface="Times New Roman" panose="02020603050405020304" pitchFamily="18" charset="0"/>
                    </a:rPr>
                    <a:t>)</a:t>
                  </a:r>
                </a:p>
              </p:txBody>
            </p:sp>
          </mc:Choice>
          <mc:Fallback xmlns="">
            <p:sp>
              <p:nvSpPr>
                <p:cNvPr id="9" name="Rectangle 5">
                  <a:extLst>
                    <a:ext uri="{FF2B5EF4-FFF2-40B4-BE49-F238E27FC236}">
                      <a16:creationId xmlns:a16="http://schemas.microsoft.com/office/drawing/2014/main" id="{24275B96-3D39-294F-B6A8-AF5C78EA6212}"/>
                    </a:ext>
                  </a:extLst>
                </p:cNvPr>
                <p:cNvSpPr>
                  <a:spLocks noRot="1" noChangeAspect="1" noMove="1" noResize="1" noEditPoints="1" noAdjustHandles="1" noChangeArrowheads="1" noChangeShapeType="1" noTextEdit="1"/>
                </p:cNvSpPr>
                <p:nvPr/>
              </p:nvSpPr>
              <p:spPr bwMode="auto">
                <a:xfrm>
                  <a:off x="360000" y="5220000"/>
                  <a:ext cx="8280000" cy="1343573"/>
                </a:xfrm>
                <a:prstGeom prst="rect">
                  <a:avLst/>
                </a:prstGeom>
                <a:blipFill>
                  <a:blip r:embed="rId9"/>
                  <a:stretch>
                    <a:fillRect/>
                  </a:stretch>
                </a:blipFill>
                <a:ln w="9525">
                  <a:noFill/>
                  <a:miter lim="800000"/>
                  <a:headEnd/>
                  <a:tailEnd/>
                </a:ln>
                <a:effectLst>
                  <a:outerShdw blurRad="50800" dist="38100" dir="10800000" algn="r" rotWithShape="0">
                    <a:prstClr val="black">
                      <a:alpha val="40000"/>
                    </a:prstClr>
                  </a:outerShdw>
                </a:effectLst>
              </p:spPr>
              <p:txBody>
                <a:bodyPr/>
                <a:lstStyle/>
                <a:p>
                  <a:r>
                    <a:rPr lang="zh-CN" altLang="en-US">
                      <a:noFill/>
                    </a:rPr>
                    <a:t> </a:t>
                  </a:r>
                </a:p>
              </p:txBody>
            </p:sp>
          </mc:Fallback>
        </mc:AlternateContent>
        <p:sp>
          <p:nvSpPr>
            <p:cNvPr id="69" name="箭头: 虚尾 68">
              <a:extLst>
                <a:ext uri="{FF2B5EF4-FFF2-40B4-BE49-F238E27FC236}">
                  <a16:creationId xmlns:a16="http://schemas.microsoft.com/office/drawing/2014/main" id="{E77E6565-AA28-A6B8-F8A5-FFCBC6E2A13F}"/>
                </a:ext>
              </a:extLst>
            </p:cNvPr>
            <p:cNvSpPr/>
            <p:nvPr/>
          </p:nvSpPr>
          <p:spPr>
            <a:xfrm>
              <a:off x="969232" y="5730294"/>
              <a:ext cx="360000" cy="277395"/>
            </a:xfrm>
            <a:prstGeom prst="striped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箭头: 虚尾 69">
              <a:extLst>
                <a:ext uri="{FF2B5EF4-FFF2-40B4-BE49-F238E27FC236}">
                  <a16:creationId xmlns:a16="http://schemas.microsoft.com/office/drawing/2014/main" id="{567DC066-B3E8-44F2-4E02-99DCFF0B060C}"/>
                </a:ext>
              </a:extLst>
            </p:cNvPr>
            <p:cNvSpPr/>
            <p:nvPr/>
          </p:nvSpPr>
          <p:spPr>
            <a:xfrm>
              <a:off x="1447636" y="6184843"/>
              <a:ext cx="360000" cy="277395"/>
            </a:xfrm>
            <a:prstGeom prst="striped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 name="组合 72">
            <a:extLst>
              <a:ext uri="{FF2B5EF4-FFF2-40B4-BE49-F238E27FC236}">
                <a16:creationId xmlns:a16="http://schemas.microsoft.com/office/drawing/2014/main" id="{E36D4F95-3290-2BEF-FD39-39B651BD0736}"/>
              </a:ext>
            </a:extLst>
          </p:cNvPr>
          <p:cNvGrpSpPr/>
          <p:nvPr/>
        </p:nvGrpSpPr>
        <p:grpSpPr>
          <a:xfrm>
            <a:off x="360000" y="4578574"/>
            <a:ext cx="6394465" cy="360000"/>
            <a:chOff x="517592" y="4669664"/>
            <a:chExt cx="6394465" cy="360000"/>
          </a:xfrm>
        </p:grpSpPr>
        <p:sp>
          <p:nvSpPr>
            <p:cNvPr id="74" name="文本框 73">
              <a:extLst>
                <a:ext uri="{FF2B5EF4-FFF2-40B4-BE49-F238E27FC236}">
                  <a16:creationId xmlns:a16="http://schemas.microsoft.com/office/drawing/2014/main" id="{86A965B0-B3C2-1A2D-E68A-6CC2FEA39E6F}"/>
                </a:ext>
              </a:extLst>
            </p:cNvPr>
            <p:cNvSpPr txBox="1"/>
            <p:nvPr/>
          </p:nvSpPr>
          <p:spPr>
            <a:xfrm>
              <a:off x="4413168" y="4682354"/>
              <a:ext cx="2498889" cy="338554"/>
            </a:xfrm>
            <a:prstGeom prst="rect">
              <a:avLst/>
            </a:prstGeom>
            <a:effectLst>
              <a:outerShdw blurRad="50800" dist="38100" dir="2700000" algn="tl" rotWithShape="0">
                <a:prstClr val="black">
                  <a:alpha val="40000"/>
                </a:prstClr>
              </a:outerShdw>
            </a:effectLst>
          </p:spPr>
          <p:txBody>
            <a:bodyPr wrap="none" rtlCol="0">
              <a:spAutoFit/>
            </a:bodyPr>
            <a:lstStyle/>
            <a:p>
              <a:r>
                <a:rPr lang="en-US" altLang="zh-CN" sz="1600" b="1" dirty="0">
                  <a:latin typeface="Times New Roman" panose="02020603050405020304" pitchFamily="18" charset="0"/>
                  <a:cs typeface="Times New Roman" panose="02020603050405020304" pitchFamily="18" charset="0"/>
                </a:rPr>
                <a:t>Odd-Even mass difference</a:t>
              </a:r>
              <a:endParaRPr lang="zh-CN" altLang="en-US" sz="1600" b="1" dirty="0">
                <a:latin typeface="Times New Roman" panose="02020603050405020304" pitchFamily="18" charset="0"/>
                <a:cs typeface="Times New Roman" panose="02020603050405020304" pitchFamily="18" charset="0"/>
              </a:endParaRPr>
            </a:p>
          </p:txBody>
        </p:sp>
        <p:pic>
          <p:nvPicPr>
            <p:cNvPr id="75" name="图片 74">
              <a:extLst>
                <a:ext uri="{FF2B5EF4-FFF2-40B4-BE49-F238E27FC236}">
                  <a16:creationId xmlns:a16="http://schemas.microsoft.com/office/drawing/2014/main" id="{A29BD805-36DB-9156-8BAA-BB2B12621872}"/>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517592" y="4669664"/>
              <a:ext cx="3527575" cy="360000"/>
            </a:xfrm>
            <a:prstGeom prst="rect">
              <a:avLst/>
            </a:prstGeom>
            <a:effectLst>
              <a:outerShdw blurRad="50800" dist="38100" dir="2700000" algn="tl" rotWithShape="0">
                <a:schemeClr val="tx1">
                  <a:alpha val="40000"/>
                </a:schemeClr>
              </a:outerShdw>
            </a:effectLst>
          </p:spPr>
        </p:pic>
      </p:grpSp>
    </p:spTree>
    <p:extLst>
      <p:ext uri="{BB962C8B-B14F-4D97-AF65-F5344CB8AC3E}">
        <p14:creationId xmlns:p14="http://schemas.microsoft.com/office/powerpoint/2010/main" val="229480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4F31119-061A-488A-A7E0-518C6800FDF4}"/>
              </a:ext>
            </a:extLst>
          </p:cNvPr>
          <p:cNvSpPr>
            <a:spLocks noChangeArrowheads="1"/>
          </p:cNvSpPr>
          <p:nvPr/>
        </p:nvSpPr>
        <p:spPr bwMode="auto">
          <a:xfrm>
            <a:off x="-1672" y="0"/>
            <a:ext cx="9145671" cy="622854"/>
          </a:xfrm>
          <a:prstGeom prst="rect">
            <a:avLst/>
          </a:prstGeom>
          <a:solidFill>
            <a:schemeClr val="accent5">
              <a:lumMod val="75000"/>
            </a:schemeClr>
          </a:solidFill>
          <a:ln w="28575">
            <a:noFill/>
            <a:miter lim="800000"/>
            <a:headEnd/>
            <a:tailEnd/>
          </a:ln>
        </p:spPr>
        <p:txBody>
          <a:bodyPr anchor="ctr"/>
          <a:lstStyle/>
          <a:p>
            <a:r>
              <a:rPr lang="en-US" altLang="zh-CN" sz="2800" dirty="0">
                <a:solidFill>
                  <a:schemeClr val="bg1"/>
                </a:solidFill>
                <a:latin typeface="Comic Sans MS" panose="030F0702030302020204" pitchFamily="66" charset="0"/>
              </a:rPr>
              <a:t>Conclusion and perspectives</a:t>
            </a:r>
          </a:p>
        </p:txBody>
      </p:sp>
      <p:sp>
        <p:nvSpPr>
          <p:cNvPr id="6" name="Rectangle 7">
            <a:extLst>
              <a:ext uri="{FF2B5EF4-FFF2-40B4-BE49-F238E27FC236}">
                <a16:creationId xmlns:a16="http://schemas.microsoft.com/office/drawing/2014/main" id="{C12AE90C-E446-446E-B2FD-934A2C660125}"/>
              </a:ext>
            </a:extLst>
          </p:cNvPr>
          <p:cNvSpPr txBox="1">
            <a:spLocks noChangeArrowheads="1"/>
          </p:cNvSpPr>
          <p:nvPr/>
        </p:nvSpPr>
        <p:spPr>
          <a:xfrm>
            <a:off x="3150884" y="5169575"/>
            <a:ext cx="5644360" cy="1212120"/>
          </a:xfrm>
          <a:prstGeom prst="rect">
            <a:avLst/>
          </a:prstGeom>
        </p:spPr>
        <p:txBody>
          <a:bodyPr/>
          <a:lstStyle/>
          <a:p>
            <a:pPr marL="342900" indent="-342900" algn="ctr">
              <a:spcBef>
                <a:spcPct val="20000"/>
              </a:spcBef>
              <a:defRPr/>
            </a:pPr>
            <a:r>
              <a:rPr lang="en-US" altLang="zh-CN" sz="8800" kern="0" dirty="0">
                <a:solidFill>
                  <a:srgbClr val="6600FF"/>
                </a:solidFill>
                <a:latin typeface="Monotype Corsiva" pitchFamily="66" charset="0"/>
                <a:ea typeface="+mn-ea"/>
              </a:rPr>
              <a:t>Thank  you!</a:t>
            </a:r>
          </a:p>
        </p:txBody>
      </p:sp>
      <p:sp>
        <p:nvSpPr>
          <p:cNvPr id="2" name="文本框 1">
            <a:extLst>
              <a:ext uri="{FF2B5EF4-FFF2-40B4-BE49-F238E27FC236}">
                <a16:creationId xmlns:a16="http://schemas.microsoft.com/office/drawing/2014/main" id="{A2724C6A-A6BF-67F3-1C8F-350BE409567B}"/>
              </a:ext>
            </a:extLst>
          </p:cNvPr>
          <p:cNvSpPr txBox="1"/>
          <p:nvPr/>
        </p:nvSpPr>
        <p:spPr>
          <a:xfrm>
            <a:off x="299473" y="878722"/>
            <a:ext cx="8173476" cy="1440394"/>
          </a:xfrm>
          <a:prstGeom prst="rect">
            <a:avLst/>
          </a:prstGeom>
          <a:noFill/>
        </p:spPr>
        <p:txBody>
          <a:bodyPr wrap="square" rtlCol="0">
            <a:spAutoFit/>
          </a:bodyPr>
          <a:lstStyle/>
          <a:p>
            <a:pPr marL="360000" indent="-360000">
              <a:lnSpc>
                <a:spcPct val="120000"/>
              </a:lnSpc>
              <a:spcBef>
                <a:spcPts val="1200"/>
              </a:spcBef>
              <a:spcAft>
                <a:spcPts val="1200"/>
              </a:spcAft>
              <a:buClr>
                <a:srgbClr val="7030A0"/>
              </a:buClr>
              <a:buFont typeface="Wingdings" panose="05000000000000000000" pitchFamily="2" charset="2"/>
              <a:buChar char="p"/>
            </a:pPr>
            <a:r>
              <a:rPr lang="en-US" altLang="zh-CN" sz="24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Tensor force is shown to play a crucial role in Odd-Even Staggering of Nuclear Masses</a:t>
            </a:r>
          </a:p>
          <a:p>
            <a:pPr marL="720000" lvl="1" indent="-360000" algn="just">
              <a:spcAft>
                <a:spcPts val="1200"/>
              </a:spcAft>
              <a:buClr>
                <a:srgbClr val="7030A0"/>
              </a:buClr>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Inner mechanism is studied: </a:t>
            </a:r>
            <a:r>
              <a:rPr lang="en-US" altLang="zh-CN" sz="2000" b="1" dirty="0">
                <a:solidFill>
                  <a:srgbClr val="FF0000"/>
                </a:solidFill>
                <a:latin typeface="Times New Roman" panose="02020603050405020304" pitchFamily="18" charset="0"/>
                <a:cs typeface="Times New Roman" panose="02020603050405020304" pitchFamily="18" charset="0"/>
              </a:rPr>
              <a:t>interplay of blocking and shell structure</a:t>
            </a:r>
          </a:p>
        </p:txBody>
      </p:sp>
      <p:sp>
        <p:nvSpPr>
          <p:cNvPr id="5" name="文本框 4">
            <a:extLst>
              <a:ext uri="{FF2B5EF4-FFF2-40B4-BE49-F238E27FC236}">
                <a16:creationId xmlns:a16="http://schemas.microsoft.com/office/drawing/2014/main" id="{4AFD0F17-AB2D-FF1C-DC32-FEBDFB0729C6}"/>
              </a:ext>
            </a:extLst>
          </p:cNvPr>
          <p:cNvSpPr txBox="1"/>
          <p:nvPr/>
        </p:nvSpPr>
        <p:spPr>
          <a:xfrm>
            <a:off x="299473" y="3042908"/>
            <a:ext cx="8704583" cy="2208361"/>
          </a:xfrm>
          <a:prstGeom prst="rect">
            <a:avLst/>
          </a:prstGeom>
          <a:noFill/>
        </p:spPr>
        <p:txBody>
          <a:bodyPr wrap="square" rtlCol="0">
            <a:spAutoFit/>
          </a:bodyPr>
          <a:lstStyle/>
          <a:p>
            <a:pPr>
              <a:lnSpc>
                <a:spcPct val="120000"/>
              </a:lnSpc>
              <a:spcAft>
                <a:spcPts val="1200"/>
              </a:spcAft>
              <a:buClr>
                <a:srgbClr val="7030A0"/>
              </a:buClr>
            </a:pPr>
            <a:r>
              <a:rPr lang="en-US" altLang="zh-CN" sz="2800" b="1" dirty="0">
                <a:solidFill>
                  <a:srgbClr val="008000"/>
                </a:solidFill>
                <a:latin typeface="Comic Sans MS" panose="030F0702030302020204" pitchFamily="66" charset="0"/>
                <a:ea typeface="微软雅黑" panose="020B0503020204020204" pitchFamily="34" charset="-122"/>
                <a:cs typeface="Times New Roman" panose="02020603050405020304" pitchFamily="18" charset="0"/>
              </a:rPr>
              <a:t>Perspectives</a:t>
            </a:r>
            <a:endParaRPr lang="en-US" altLang="zh-CN" sz="2400" b="1" dirty="0">
              <a:solidFill>
                <a:srgbClr val="008000"/>
              </a:solidFill>
              <a:latin typeface="Comic Sans MS" panose="030F0702030302020204" pitchFamily="66" charset="0"/>
              <a:ea typeface="微软雅黑" panose="020B0503020204020204" pitchFamily="34" charset="-122"/>
              <a:cs typeface="Times New Roman" panose="02020603050405020304" pitchFamily="18" charset="0"/>
            </a:endParaRPr>
          </a:p>
          <a:p>
            <a:pPr marL="720000" lvl="1" indent="-360000">
              <a:lnSpc>
                <a:spcPct val="120000"/>
              </a:lnSpc>
              <a:buClr>
                <a:srgbClr val="7030A0"/>
              </a:buClr>
              <a:buFont typeface="Wingdings" panose="05000000000000000000" pitchFamily="2" charset="2"/>
              <a:buChar char="Ø"/>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 </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new benchmark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for the development of nuclear effective interaction </a:t>
            </a:r>
          </a:p>
          <a:p>
            <a:pPr marL="1080000" lvl="2" indent="-360000">
              <a:lnSpc>
                <a:spcPct val="120000"/>
              </a:lnSpc>
              <a:buClr>
                <a:srgbClr val="7030A0"/>
              </a:buClr>
              <a:buFont typeface="Arial" panose="020B0604020202020204" pitchFamily="34" charset="0"/>
              <a:buChar char="•"/>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Constraint of the tensor force</a:t>
            </a:r>
          </a:p>
          <a:p>
            <a:pPr marL="720000" lvl="1" indent="-360000">
              <a:lnSpc>
                <a:spcPct val="120000"/>
              </a:lnSpc>
              <a:buClr>
                <a:srgbClr val="7030A0"/>
              </a:buClr>
              <a:buFont typeface="Wingdings" panose="05000000000000000000" pitchFamily="2" charset="2"/>
              <a:buChar char="Ø"/>
            </a:pP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Systematic study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of the tensor-force effects in the phenomenon of Odd-Even Staggering </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EE075F8B-505E-7D7E-475F-E9945ACF7798}"/>
              </a:ext>
            </a:extLst>
          </p:cNvPr>
          <p:cNvSpPr txBox="1"/>
          <p:nvPr/>
        </p:nvSpPr>
        <p:spPr>
          <a:xfrm>
            <a:off x="8568813" y="6300000"/>
            <a:ext cx="452863" cy="369332"/>
          </a:xfrm>
          <a:prstGeom prst="rect">
            <a:avLst/>
          </a:prstGeom>
          <a:noFill/>
        </p:spPr>
        <p:txBody>
          <a:bodyPr wrap="square" rtlCol="0">
            <a:spAutoFit/>
          </a:bodyPr>
          <a:lstStyle/>
          <a:p>
            <a:r>
              <a:rPr lang="en-US" altLang="zh-CN" dirty="0"/>
              <a:t>11</a:t>
            </a:r>
            <a:endParaRPr lang="zh-CN" altLang="en-US" dirty="0"/>
          </a:p>
        </p:txBody>
      </p:sp>
    </p:spTree>
    <p:extLst>
      <p:ext uri="{BB962C8B-B14F-4D97-AF65-F5344CB8AC3E}">
        <p14:creationId xmlns:p14="http://schemas.microsoft.com/office/powerpoint/2010/main" val="153850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FA0911A0-8291-DAF3-E426-5230B7FFE273}"/>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33962" y="1656552"/>
            <a:ext cx="4109372" cy="2931916"/>
          </a:xfrm>
          <a:prstGeom prst="rect">
            <a:avLst/>
          </a:prstGeom>
        </p:spPr>
      </p:pic>
      <p:pic>
        <p:nvPicPr>
          <p:cNvPr id="45" name="图片 44">
            <a:extLst>
              <a:ext uri="{FF2B5EF4-FFF2-40B4-BE49-F238E27FC236}">
                <a16:creationId xmlns:a16="http://schemas.microsoft.com/office/drawing/2014/main" id="{4F170147-6FC8-7AC7-8083-67333D0DA135}"/>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733962" y="4885947"/>
            <a:ext cx="4938419" cy="705604"/>
          </a:xfrm>
          <a:prstGeom prst="rect">
            <a:avLst/>
          </a:prstGeom>
        </p:spPr>
      </p:pic>
      <p:sp>
        <p:nvSpPr>
          <p:cNvPr id="6" name="矩形 5">
            <a:extLst>
              <a:ext uri="{FF2B5EF4-FFF2-40B4-BE49-F238E27FC236}">
                <a16:creationId xmlns:a16="http://schemas.microsoft.com/office/drawing/2014/main" id="{ABDD12D8-5FAB-5654-6C8F-7CB227E1BD50}"/>
              </a:ext>
            </a:extLst>
          </p:cNvPr>
          <p:cNvSpPr/>
          <p:nvPr/>
        </p:nvSpPr>
        <p:spPr>
          <a:xfrm>
            <a:off x="3545556" y="2758113"/>
            <a:ext cx="611274" cy="48729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Calibri"/>
              <a:ea typeface="微软雅黑" panose="020B0503020204020204" pitchFamily="34" charset="-122"/>
            </a:endParaRPr>
          </a:p>
        </p:txBody>
      </p:sp>
      <p:sp>
        <p:nvSpPr>
          <p:cNvPr id="10" name="文本框 9">
            <a:extLst>
              <a:ext uri="{FF2B5EF4-FFF2-40B4-BE49-F238E27FC236}">
                <a16:creationId xmlns:a16="http://schemas.microsoft.com/office/drawing/2014/main" id="{44A4BF56-A1EB-1966-51BE-684D2DF149E4}"/>
              </a:ext>
            </a:extLst>
          </p:cNvPr>
          <p:cNvSpPr txBox="1"/>
          <p:nvPr/>
        </p:nvSpPr>
        <p:spPr>
          <a:xfrm>
            <a:off x="176213" y="879470"/>
            <a:ext cx="6563974" cy="507831"/>
          </a:xfrm>
          <a:prstGeom prst="rect">
            <a:avLst/>
          </a:prstGeom>
          <a:noFill/>
        </p:spPr>
        <p:txBody>
          <a:bodyPr wrap="square">
            <a:spAutoFit/>
          </a:bodyPr>
          <a:lstStyle/>
          <a:p>
            <a:pPr defTabSz="685800">
              <a:defRPr/>
            </a:pPr>
            <a:r>
              <a:rPr lang="en-US" altLang="zh-CN" sz="2700" dirty="0">
                <a:solidFill>
                  <a:prstClr val="black"/>
                </a:solidFill>
                <a:latin typeface="Lucida Console" pitchFamily="49" charset="0"/>
                <a:ea typeface="宋体" panose="02010600030101010101" pitchFamily="2" charset="-122"/>
              </a:rPr>
              <a:t>PKA1 </a:t>
            </a:r>
            <a:r>
              <a:rPr lang="en-US" altLang="zh-CN" sz="2700" i="1" dirty="0">
                <a:solidFill>
                  <a:prstClr val="black"/>
                </a:solidFill>
                <a:latin typeface="Lucida Console" pitchFamily="49" charset="0"/>
                <a:ea typeface="宋体" panose="02010600030101010101" pitchFamily="2" charset="-122"/>
              </a:rPr>
              <a:t>vs</a:t>
            </a:r>
            <a:r>
              <a:rPr lang="en-US" altLang="zh-CN" sz="2700" dirty="0">
                <a:solidFill>
                  <a:prstClr val="black"/>
                </a:solidFill>
                <a:latin typeface="Lucida Console" pitchFamily="49" charset="0"/>
                <a:ea typeface="宋体" panose="02010600030101010101" pitchFamily="2" charset="-122"/>
              </a:rPr>
              <a:t> PKA2 </a:t>
            </a:r>
            <a:r>
              <a:rPr lang="en-US" altLang="zh-CN" sz="2700" i="1" dirty="0">
                <a:solidFill>
                  <a:prstClr val="black"/>
                </a:solidFill>
                <a:latin typeface="Lucida Console" pitchFamily="49" charset="0"/>
                <a:ea typeface="宋体" panose="02010600030101010101" pitchFamily="2" charset="-122"/>
              </a:rPr>
              <a:t>vs </a:t>
            </a:r>
            <a:r>
              <a:rPr lang="en-US" altLang="zh-CN" sz="2700" dirty="0">
                <a:solidFill>
                  <a:prstClr val="black"/>
                </a:solidFill>
                <a:latin typeface="Lucida Console" pitchFamily="49" charset="0"/>
                <a:ea typeface="宋体" panose="02010600030101010101" pitchFamily="2" charset="-122"/>
              </a:rPr>
              <a:t>TEST18</a:t>
            </a:r>
            <a:endParaRPr lang="en-US" altLang="zh-CN" sz="2700" baseline="-25000" dirty="0">
              <a:solidFill>
                <a:prstClr val="black"/>
              </a:solidFill>
              <a:latin typeface="Lucida Console" pitchFamily="49" charset="0"/>
              <a:ea typeface="宋体" panose="02010600030101010101" pitchFamily="2" charset="-122"/>
            </a:endParaRPr>
          </a:p>
        </p:txBody>
      </p:sp>
      <p:sp>
        <p:nvSpPr>
          <p:cNvPr id="17" name="矩形 16">
            <a:extLst>
              <a:ext uri="{FF2B5EF4-FFF2-40B4-BE49-F238E27FC236}">
                <a16:creationId xmlns:a16="http://schemas.microsoft.com/office/drawing/2014/main" id="{EDC962C2-BC2C-78DD-8D1F-97BF46DBF64E}"/>
              </a:ext>
            </a:extLst>
          </p:cNvPr>
          <p:cNvSpPr/>
          <p:nvPr/>
        </p:nvSpPr>
        <p:spPr>
          <a:xfrm>
            <a:off x="3545556" y="2270815"/>
            <a:ext cx="611274" cy="48729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Calibri"/>
              <a:ea typeface="微软雅黑" panose="020B0503020204020204" pitchFamily="34" charset="-122"/>
            </a:endParaRPr>
          </a:p>
        </p:txBody>
      </p:sp>
      <p:pic>
        <p:nvPicPr>
          <p:cNvPr id="37" name="图片 36">
            <a:extLst>
              <a:ext uri="{FF2B5EF4-FFF2-40B4-BE49-F238E27FC236}">
                <a16:creationId xmlns:a16="http://schemas.microsoft.com/office/drawing/2014/main" id="{FE89153B-6565-270E-D4B4-15F725D4EE67}"/>
              </a:ext>
            </a:extLst>
          </p:cNvPr>
          <p:cNvPicPr>
            <a:picLocks noChangeAspect="1"/>
          </p:cNvPicPr>
          <p:nvPr/>
        </p:nvPicPr>
        <p:blipFill>
          <a:blip r:embed="rId6"/>
          <a:stretch>
            <a:fillRect/>
          </a:stretch>
        </p:blipFill>
        <p:spPr>
          <a:xfrm>
            <a:off x="4966492" y="1430477"/>
            <a:ext cx="3831431" cy="2931915"/>
          </a:xfrm>
          <a:prstGeom prst="rect">
            <a:avLst/>
          </a:prstGeom>
        </p:spPr>
      </p:pic>
      <p:cxnSp>
        <p:nvCxnSpPr>
          <p:cNvPr id="2" name="Google Shape;59;p14">
            <a:extLst>
              <a:ext uri="{FF2B5EF4-FFF2-40B4-BE49-F238E27FC236}">
                <a16:creationId xmlns:a16="http://schemas.microsoft.com/office/drawing/2014/main" id="{C969F57E-46A8-D52E-FA16-6FB51181881F}"/>
              </a:ext>
            </a:extLst>
          </p:cNvPr>
          <p:cNvCxnSpPr/>
          <p:nvPr/>
        </p:nvCxnSpPr>
        <p:spPr>
          <a:xfrm flipV="1">
            <a:off x="176213" y="1383056"/>
            <a:ext cx="8791575" cy="11906"/>
          </a:xfrm>
          <a:prstGeom prst="straightConnector1">
            <a:avLst/>
          </a:prstGeom>
          <a:noFill/>
          <a:ln w="38100" cap="flat" cmpd="sng">
            <a:solidFill>
              <a:schemeClr val="tx1"/>
            </a:solidFill>
            <a:prstDash val="solid"/>
            <a:round/>
            <a:headEnd type="none" w="med" len="med"/>
            <a:tailEnd type="none" w="med" len="med"/>
          </a:ln>
        </p:spPr>
      </p:cxnSp>
    </p:spTree>
    <p:extLst>
      <p:ext uri="{BB962C8B-B14F-4D97-AF65-F5344CB8AC3E}">
        <p14:creationId xmlns:p14="http://schemas.microsoft.com/office/powerpoint/2010/main" val="2356872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716E24E-4B2E-2C75-D3CA-0F7A8103B1F1}"/>
              </a:ext>
            </a:extLst>
          </p:cNvPr>
          <p:cNvPicPr>
            <a:picLocks noChangeAspect="1"/>
          </p:cNvPicPr>
          <p:nvPr/>
        </p:nvPicPr>
        <p:blipFill>
          <a:blip r:embed="rId2"/>
          <a:stretch>
            <a:fillRect/>
          </a:stretch>
        </p:blipFill>
        <p:spPr>
          <a:xfrm>
            <a:off x="1618816" y="3234795"/>
            <a:ext cx="6319838" cy="3290888"/>
          </a:xfrm>
          <a:prstGeom prst="rect">
            <a:avLst/>
          </a:prstGeom>
        </p:spPr>
      </p:pic>
      <p:graphicFrame>
        <p:nvGraphicFramePr>
          <p:cNvPr id="3" name="表格 45">
            <a:extLst>
              <a:ext uri="{FF2B5EF4-FFF2-40B4-BE49-F238E27FC236}">
                <a16:creationId xmlns:a16="http://schemas.microsoft.com/office/drawing/2014/main" id="{A88874DC-9E28-75BA-E14B-AAE6A2C421C9}"/>
              </a:ext>
            </a:extLst>
          </p:cNvPr>
          <p:cNvGraphicFramePr>
            <a:graphicFrameLocks noGrp="1"/>
          </p:cNvGraphicFramePr>
          <p:nvPr>
            <p:extLst>
              <p:ext uri="{D42A27DB-BD31-4B8C-83A1-F6EECF244321}">
                <p14:modId xmlns:p14="http://schemas.microsoft.com/office/powerpoint/2010/main" val="2983325916"/>
              </p:ext>
            </p:extLst>
          </p:nvPr>
        </p:nvGraphicFramePr>
        <p:xfrm>
          <a:off x="1732539" y="1240315"/>
          <a:ext cx="6395883" cy="1112520"/>
        </p:xfrm>
        <a:graphic>
          <a:graphicData uri="http://schemas.openxmlformats.org/drawingml/2006/table">
            <a:tbl>
              <a:tblPr firstRow="1" bandRow="1">
                <a:tableStyleId>{5C22544A-7EE6-4342-B048-85BDC9FD1C3A}</a:tableStyleId>
              </a:tblPr>
              <a:tblGrid>
                <a:gridCol w="1483523">
                  <a:extLst>
                    <a:ext uri="{9D8B030D-6E8A-4147-A177-3AD203B41FA5}">
                      <a16:colId xmlns:a16="http://schemas.microsoft.com/office/drawing/2014/main" val="555842922"/>
                    </a:ext>
                  </a:extLst>
                </a:gridCol>
                <a:gridCol w="982472">
                  <a:extLst>
                    <a:ext uri="{9D8B030D-6E8A-4147-A177-3AD203B41FA5}">
                      <a16:colId xmlns:a16="http://schemas.microsoft.com/office/drawing/2014/main" val="2702053638"/>
                    </a:ext>
                  </a:extLst>
                </a:gridCol>
                <a:gridCol w="982472">
                  <a:extLst>
                    <a:ext uri="{9D8B030D-6E8A-4147-A177-3AD203B41FA5}">
                      <a16:colId xmlns:a16="http://schemas.microsoft.com/office/drawing/2014/main" val="3009568158"/>
                    </a:ext>
                  </a:extLst>
                </a:gridCol>
                <a:gridCol w="982472">
                  <a:extLst>
                    <a:ext uri="{9D8B030D-6E8A-4147-A177-3AD203B41FA5}">
                      <a16:colId xmlns:a16="http://schemas.microsoft.com/office/drawing/2014/main" val="4106421161"/>
                    </a:ext>
                  </a:extLst>
                </a:gridCol>
                <a:gridCol w="982472">
                  <a:extLst>
                    <a:ext uri="{9D8B030D-6E8A-4147-A177-3AD203B41FA5}">
                      <a16:colId xmlns:a16="http://schemas.microsoft.com/office/drawing/2014/main" val="3817912974"/>
                    </a:ext>
                  </a:extLst>
                </a:gridCol>
                <a:gridCol w="982472">
                  <a:extLst>
                    <a:ext uri="{9D8B030D-6E8A-4147-A177-3AD203B41FA5}">
                      <a16:colId xmlns:a16="http://schemas.microsoft.com/office/drawing/2014/main" val="1227853972"/>
                    </a:ext>
                  </a:extLst>
                </a:gridCol>
              </a:tblGrid>
              <a:tr h="370840">
                <a:tc>
                  <a:txBody>
                    <a:bodyPr/>
                    <a:lstStyle/>
                    <a:p>
                      <a:endParaRPr lang="zh-CN" altLang="en-US" dirty="0"/>
                    </a:p>
                  </a:txBody>
                  <a:tcPr marL="72000" marR="144000">
                    <a:solidFill>
                      <a:schemeClr val="accent1">
                        <a:alpha val="63000"/>
                      </a:schemeClr>
                    </a:solidFill>
                  </a:tcPr>
                </a:tc>
                <a:tc>
                  <a:txBody>
                    <a:bodyPr/>
                    <a:lstStyle/>
                    <a:p>
                      <a:pPr algn="ctr"/>
                      <a:r>
                        <a:rPr lang="en-US" altLang="zh-CN" dirty="0">
                          <a:solidFill>
                            <a:srgbClr val="FF80FF"/>
                          </a:solidFill>
                        </a:rPr>
                        <a:t>DD-ME2</a:t>
                      </a:r>
                      <a:endParaRPr lang="zh-CN" altLang="en-US" dirty="0">
                        <a:solidFill>
                          <a:srgbClr val="FF80FF"/>
                        </a:solidFill>
                      </a:endParaRPr>
                    </a:p>
                  </a:txBody>
                  <a:tcPr>
                    <a:solidFill>
                      <a:schemeClr val="accent1">
                        <a:alpha val="63000"/>
                      </a:schemeClr>
                    </a:solidFill>
                  </a:tcPr>
                </a:tc>
                <a:tc>
                  <a:txBody>
                    <a:bodyPr/>
                    <a:lstStyle/>
                    <a:p>
                      <a:pPr algn="ctr"/>
                      <a:r>
                        <a:rPr lang="en-US" altLang="zh-CN" dirty="0">
                          <a:solidFill>
                            <a:srgbClr val="807F00"/>
                          </a:solidFill>
                        </a:rPr>
                        <a:t>DD-LZ1</a:t>
                      </a:r>
                      <a:endParaRPr lang="zh-CN" altLang="en-US" dirty="0">
                        <a:solidFill>
                          <a:srgbClr val="807F00"/>
                        </a:solidFill>
                      </a:endParaRPr>
                    </a:p>
                  </a:txBody>
                  <a:tcPr>
                    <a:solidFill>
                      <a:schemeClr val="accent1">
                        <a:alpha val="63000"/>
                      </a:schemeClr>
                    </a:solidFill>
                  </a:tcPr>
                </a:tc>
                <a:tc>
                  <a:txBody>
                    <a:bodyPr/>
                    <a:lstStyle/>
                    <a:p>
                      <a:pPr algn="ctr"/>
                      <a:r>
                        <a:rPr lang="en-US" altLang="zh-CN" dirty="0">
                          <a:solidFill>
                            <a:srgbClr val="0000FE"/>
                          </a:solidFill>
                        </a:rPr>
                        <a:t>PKO3</a:t>
                      </a:r>
                      <a:endParaRPr lang="zh-CN" altLang="en-US" dirty="0">
                        <a:solidFill>
                          <a:srgbClr val="0000FE"/>
                        </a:solidFill>
                      </a:endParaRPr>
                    </a:p>
                  </a:txBody>
                  <a:tcPr>
                    <a:solidFill>
                      <a:schemeClr val="accent1">
                        <a:alpha val="63000"/>
                      </a:schemeClr>
                    </a:solidFill>
                  </a:tcPr>
                </a:tc>
                <a:tc>
                  <a:txBody>
                    <a:bodyPr/>
                    <a:lstStyle/>
                    <a:p>
                      <a:pPr algn="ctr"/>
                      <a:r>
                        <a:rPr lang="en-US" altLang="zh-CN" dirty="0">
                          <a:solidFill>
                            <a:srgbClr val="017F01"/>
                          </a:solidFill>
                        </a:rPr>
                        <a:t>PKA1</a:t>
                      </a:r>
                      <a:endParaRPr lang="zh-CN" altLang="en-US" dirty="0">
                        <a:solidFill>
                          <a:srgbClr val="017F01"/>
                        </a:solidFill>
                      </a:endParaRPr>
                    </a:p>
                  </a:txBody>
                  <a:tcPr>
                    <a:solidFill>
                      <a:schemeClr val="accent1">
                        <a:alpha val="63000"/>
                      </a:schemeClr>
                    </a:solidFill>
                  </a:tcPr>
                </a:tc>
                <a:tc>
                  <a:txBody>
                    <a:bodyPr/>
                    <a:lstStyle/>
                    <a:p>
                      <a:pPr algn="ctr"/>
                      <a:r>
                        <a:rPr lang="en-US" altLang="zh-CN" dirty="0">
                          <a:solidFill>
                            <a:srgbClr val="FE0000"/>
                          </a:solidFill>
                        </a:rPr>
                        <a:t>LZ1</a:t>
                      </a:r>
                      <a:endParaRPr lang="zh-CN" altLang="en-US" dirty="0">
                        <a:solidFill>
                          <a:srgbClr val="FE0000"/>
                        </a:solidFill>
                      </a:endParaRPr>
                    </a:p>
                  </a:txBody>
                  <a:tcPr>
                    <a:solidFill>
                      <a:schemeClr val="accent1">
                        <a:alpha val="63000"/>
                      </a:schemeClr>
                    </a:solidFill>
                  </a:tcPr>
                </a:tc>
                <a:extLst>
                  <a:ext uri="{0D108BD9-81ED-4DB2-BD59-A6C34878D82A}">
                    <a16:rowId xmlns:a16="http://schemas.microsoft.com/office/drawing/2014/main" val="3823582705"/>
                  </a:ext>
                </a:extLst>
              </a:tr>
              <a:tr h="370840">
                <a:tc>
                  <a:txBody>
                    <a:bodyPr/>
                    <a:lstStyle/>
                    <a:p>
                      <a:r>
                        <a:rPr lang="en-US" altLang="zh-CN" dirty="0"/>
                        <a:t>Shell structure</a:t>
                      </a:r>
                      <a:endParaRPr lang="zh-CN" altLang="en-US" dirty="0"/>
                    </a:p>
                  </a:txBody>
                  <a:tcPr marL="7200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rgbClr val="FF0000"/>
                          </a:solidFill>
                          <a:latin typeface="+mn-lt"/>
                          <a:ea typeface="+mn-ea"/>
                          <a:cs typeface="+mn-cs"/>
                          <a:sym typeface="Wingdings 3" panose="05040102010807070707" pitchFamily="18" charset="2"/>
                        </a:rPr>
                        <a:t></a:t>
                      </a:r>
                      <a:endParaRPr lang="zh-CN" alt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a:solidFill>
                            <a:srgbClr val="008000"/>
                          </a:solidFill>
                          <a:sym typeface="Wingdings" panose="05000000000000000000" pitchFamily="2" charset="2"/>
                        </a:rPr>
                        <a:t></a:t>
                      </a:r>
                      <a:endParaRPr lang="zh-CN" altLang="en-US" sz="1800" b="1" dirty="0">
                        <a:solidFill>
                          <a:srgbClr val="008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rgbClr val="FF0000"/>
                          </a:solidFill>
                          <a:latin typeface="+mn-lt"/>
                          <a:ea typeface="+mn-ea"/>
                          <a:cs typeface="+mn-cs"/>
                          <a:sym typeface="Wingdings 3" panose="05040102010807070707" pitchFamily="18" charset="2"/>
                        </a:rPr>
                        <a:t></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a:solidFill>
                            <a:srgbClr val="008000"/>
                          </a:solidFill>
                          <a:sym typeface="Wingdings" panose="05000000000000000000" pitchFamily="2" charset="2"/>
                        </a:rPr>
                        <a:t></a:t>
                      </a:r>
                      <a:endParaRPr lang="zh-CN" altLang="en-US" sz="1800" b="1" dirty="0">
                        <a:solidFill>
                          <a:srgbClr val="008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a:solidFill>
                            <a:srgbClr val="008000"/>
                          </a:solidFill>
                          <a:sym typeface="Wingdings" panose="05000000000000000000" pitchFamily="2" charset="2"/>
                        </a:rPr>
                        <a:t></a:t>
                      </a:r>
                      <a:endParaRPr lang="zh-CN" altLang="en-US" sz="1800" b="1" dirty="0">
                        <a:solidFill>
                          <a:srgbClr val="008000"/>
                        </a:solidFill>
                      </a:endParaRPr>
                    </a:p>
                  </a:txBody>
                  <a:tcPr/>
                </a:tc>
                <a:extLst>
                  <a:ext uri="{0D108BD9-81ED-4DB2-BD59-A6C34878D82A}">
                    <a16:rowId xmlns:a16="http://schemas.microsoft.com/office/drawing/2014/main" val="1163189149"/>
                  </a:ext>
                </a:extLst>
              </a:tr>
              <a:tr h="370840">
                <a:tc>
                  <a:txBody>
                    <a:bodyPr/>
                    <a:lstStyle/>
                    <a:p>
                      <a:r>
                        <a:rPr lang="en-US" altLang="zh-CN" dirty="0"/>
                        <a:t>Tensor force</a:t>
                      </a:r>
                      <a:endParaRPr lang="zh-CN" altLang="en-US" dirty="0"/>
                    </a:p>
                  </a:txBody>
                  <a:tcPr marL="72000" marR="144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rgbClr val="FF0000"/>
                          </a:solidFill>
                          <a:latin typeface="+mn-lt"/>
                          <a:ea typeface="+mn-ea"/>
                          <a:cs typeface="+mn-cs"/>
                          <a:sym typeface="Wingdings 3" panose="05040102010807070707" pitchFamily="18" charset="2"/>
                        </a:rPr>
                        <a:t></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rgbClr val="FF0000"/>
                          </a:solidFill>
                          <a:latin typeface="+mn-lt"/>
                          <a:ea typeface="+mn-ea"/>
                          <a:cs typeface="+mn-cs"/>
                          <a:sym typeface="Wingdings 3" panose="05040102010807070707" pitchFamily="18" charset="2"/>
                        </a:rPr>
                        <a:t></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a:solidFill>
                            <a:srgbClr val="008000"/>
                          </a:solidFill>
                          <a:sym typeface="Wingdings" panose="05000000000000000000" pitchFamily="2" charset="2"/>
                        </a:rPr>
                        <a:t></a:t>
                      </a:r>
                      <a:endParaRPr lang="zh-CN" altLang="en-US" sz="1800" b="1" dirty="0">
                        <a:solidFill>
                          <a:srgbClr val="008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rgbClr val="FF0000"/>
                          </a:solidFill>
                          <a:latin typeface="+mn-lt"/>
                          <a:ea typeface="+mn-ea"/>
                          <a:cs typeface="+mn-cs"/>
                          <a:sym typeface="Wingdings 3" panose="05040102010807070707" pitchFamily="18" charset="2"/>
                        </a:rPr>
                        <a:t></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a:solidFill>
                            <a:srgbClr val="008000"/>
                          </a:solidFill>
                          <a:sym typeface="Wingdings" panose="05000000000000000000" pitchFamily="2" charset="2"/>
                        </a:rPr>
                        <a:t></a:t>
                      </a:r>
                      <a:endParaRPr lang="zh-CN" altLang="en-US" sz="1800" b="1" dirty="0">
                        <a:solidFill>
                          <a:srgbClr val="008000"/>
                        </a:solidFill>
                      </a:endParaRPr>
                    </a:p>
                  </a:txBody>
                  <a:tcPr/>
                </a:tc>
                <a:extLst>
                  <a:ext uri="{0D108BD9-81ED-4DB2-BD59-A6C34878D82A}">
                    <a16:rowId xmlns:a16="http://schemas.microsoft.com/office/drawing/2014/main" val="241032982"/>
                  </a:ext>
                </a:extLst>
              </a:tr>
            </a:tbl>
          </a:graphicData>
        </a:graphic>
      </p:graphicFrame>
      <p:sp>
        <p:nvSpPr>
          <p:cNvPr id="4" name="文本框 3">
            <a:extLst>
              <a:ext uri="{FF2B5EF4-FFF2-40B4-BE49-F238E27FC236}">
                <a16:creationId xmlns:a16="http://schemas.microsoft.com/office/drawing/2014/main" id="{285CC84D-342F-87A2-6597-93F8EAFA21A0}"/>
              </a:ext>
            </a:extLst>
          </p:cNvPr>
          <p:cNvSpPr txBox="1"/>
          <p:nvPr/>
        </p:nvSpPr>
        <p:spPr>
          <a:xfrm>
            <a:off x="1433249" y="399564"/>
            <a:ext cx="6395884" cy="400110"/>
          </a:xfrm>
          <a:prstGeom prst="rect">
            <a:avLst/>
          </a:prstGeom>
          <a:noFill/>
        </p:spPr>
        <p:txBody>
          <a:bodyPr wrap="square" rtlCol="0">
            <a:spAutoFit/>
          </a:bodyPr>
          <a:lstStyle/>
          <a:p>
            <a:pPr algn="ctr"/>
            <a:r>
              <a:rPr lang="en-US" altLang="zh-CN" sz="2000" b="1" dirty="0">
                <a:solidFill>
                  <a:srgbClr val="FF8000"/>
                </a:solidFill>
                <a:latin typeface="Comic Sans MS" panose="030F0702030302020204" pitchFamily="66" charset="0"/>
                <a:sym typeface="Wingdings" panose="05000000000000000000" pitchFamily="2" charset="2"/>
              </a:rPr>
              <a:t>Description of shell structure and tensor force</a:t>
            </a:r>
          </a:p>
        </p:txBody>
      </p:sp>
      <p:grpSp>
        <p:nvGrpSpPr>
          <p:cNvPr id="23" name="组合 22">
            <a:extLst>
              <a:ext uri="{FF2B5EF4-FFF2-40B4-BE49-F238E27FC236}">
                <a16:creationId xmlns:a16="http://schemas.microsoft.com/office/drawing/2014/main" id="{ACDF7327-19BB-B8FB-F1ED-8C18D1E92DD8}"/>
              </a:ext>
            </a:extLst>
          </p:cNvPr>
          <p:cNvGrpSpPr/>
          <p:nvPr/>
        </p:nvGrpSpPr>
        <p:grpSpPr>
          <a:xfrm>
            <a:off x="3550843" y="717187"/>
            <a:ext cx="1227891" cy="502179"/>
            <a:chOff x="3550843" y="717187"/>
            <a:chExt cx="1227891" cy="502179"/>
          </a:xfrm>
        </p:grpSpPr>
        <p:sp>
          <p:nvSpPr>
            <p:cNvPr id="16" name="左大括号 15">
              <a:extLst>
                <a:ext uri="{FF2B5EF4-FFF2-40B4-BE49-F238E27FC236}">
                  <a16:creationId xmlns:a16="http://schemas.microsoft.com/office/drawing/2014/main" id="{A215F183-C98F-C10B-1200-1E910DDE0A91}"/>
                </a:ext>
              </a:extLst>
            </p:cNvPr>
            <p:cNvSpPr/>
            <p:nvPr/>
          </p:nvSpPr>
          <p:spPr>
            <a:xfrm rot="5400000">
              <a:off x="4080316" y="520947"/>
              <a:ext cx="168946" cy="1227891"/>
            </a:xfrm>
            <a:prstGeom prst="leftBrace">
              <a:avLst>
                <a:gd name="adj1" fmla="val 13965"/>
                <a:gd name="adj2" fmla="val 52036"/>
              </a:avLst>
            </a:prstGeom>
            <a:ln w="22225" cap="rn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5F7FC8CA-9206-F908-997E-4229C0ECE824}"/>
                </a:ext>
              </a:extLst>
            </p:cNvPr>
            <p:cNvSpPr txBox="1"/>
            <p:nvPr/>
          </p:nvSpPr>
          <p:spPr>
            <a:xfrm>
              <a:off x="3858455" y="717187"/>
              <a:ext cx="729687" cy="400110"/>
            </a:xfrm>
            <a:prstGeom prst="rect">
              <a:avLst/>
            </a:prstGeom>
            <a:noFill/>
          </p:spPr>
          <p:txBody>
            <a:bodyPr wrap="none" rtlCol="0">
              <a:spAutoFit/>
            </a:bodyPr>
            <a:lstStyle/>
            <a:p>
              <a:r>
                <a:rPr lang="en-US" altLang="zh-CN" sz="2000" b="1" dirty="0">
                  <a:latin typeface="Comic Sans MS" panose="030F0702030302020204" pitchFamily="66" charset="0"/>
                </a:rPr>
                <a:t>RMF</a:t>
              </a:r>
              <a:endParaRPr lang="zh-CN" altLang="en-US" sz="2000" b="1" dirty="0">
                <a:latin typeface="Comic Sans MS" panose="030F0702030302020204" pitchFamily="66" charset="0"/>
              </a:endParaRPr>
            </a:p>
          </p:txBody>
        </p:sp>
      </p:grpSp>
      <p:grpSp>
        <p:nvGrpSpPr>
          <p:cNvPr id="24" name="组合 23">
            <a:extLst>
              <a:ext uri="{FF2B5EF4-FFF2-40B4-BE49-F238E27FC236}">
                <a16:creationId xmlns:a16="http://schemas.microsoft.com/office/drawing/2014/main" id="{1E5EA7D4-8E08-6E46-5C3F-7A03E10A50A6}"/>
              </a:ext>
            </a:extLst>
          </p:cNvPr>
          <p:cNvGrpSpPr/>
          <p:nvPr/>
        </p:nvGrpSpPr>
        <p:grpSpPr>
          <a:xfrm>
            <a:off x="5646342" y="718512"/>
            <a:ext cx="2034620" cy="505902"/>
            <a:chOff x="5646342" y="718512"/>
            <a:chExt cx="2034620" cy="505902"/>
          </a:xfrm>
        </p:grpSpPr>
        <p:sp>
          <p:nvSpPr>
            <p:cNvPr id="17" name="左大括号 16">
              <a:extLst>
                <a:ext uri="{FF2B5EF4-FFF2-40B4-BE49-F238E27FC236}">
                  <a16:creationId xmlns:a16="http://schemas.microsoft.com/office/drawing/2014/main" id="{ADFDDBF7-2666-CBA1-18BE-240A82CE1E40}"/>
                </a:ext>
              </a:extLst>
            </p:cNvPr>
            <p:cNvSpPr/>
            <p:nvPr/>
          </p:nvSpPr>
          <p:spPr>
            <a:xfrm rot="5400000">
              <a:off x="6579178" y="122631"/>
              <a:ext cx="168947" cy="2034620"/>
            </a:xfrm>
            <a:prstGeom prst="leftBrace">
              <a:avLst>
                <a:gd name="adj1" fmla="val 13965"/>
                <a:gd name="adj2" fmla="val 52036"/>
              </a:avLst>
            </a:prstGeom>
            <a:ln w="22225" cap="rn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FDCB994E-5E6E-5129-B342-358E4F67FC10}"/>
                </a:ext>
              </a:extLst>
            </p:cNvPr>
            <p:cNvSpPr txBox="1"/>
            <p:nvPr/>
          </p:nvSpPr>
          <p:spPr>
            <a:xfrm>
              <a:off x="6300830" y="718512"/>
              <a:ext cx="700833" cy="400110"/>
            </a:xfrm>
            <a:prstGeom prst="rect">
              <a:avLst/>
            </a:prstGeom>
            <a:noFill/>
          </p:spPr>
          <p:txBody>
            <a:bodyPr wrap="none" rtlCol="0">
              <a:spAutoFit/>
            </a:bodyPr>
            <a:lstStyle/>
            <a:p>
              <a:r>
                <a:rPr lang="en-US" altLang="zh-CN" sz="2000" b="1" dirty="0">
                  <a:latin typeface="Comic Sans MS" panose="030F0702030302020204" pitchFamily="66" charset="0"/>
                </a:rPr>
                <a:t>RHF</a:t>
              </a:r>
              <a:endParaRPr lang="zh-CN" altLang="en-US" sz="2000" b="1" dirty="0">
                <a:latin typeface="Comic Sans MS" panose="030F0702030302020204" pitchFamily="66" charset="0"/>
              </a:endParaRPr>
            </a:p>
          </p:txBody>
        </p:sp>
      </p:grpSp>
    </p:spTree>
    <p:extLst>
      <p:ext uri="{BB962C8B-B14F-4D97-AF65-F5344CB8AC3E}">
        <p14:creationId xmlns:p14="http://schemas.microsoft.com/office/powerpoint/2010/main" val="2295230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descr="\documentclass{article}&#10;\pagestyle{empty}&#10;\usepackage[dvipsnames, svgnames, x11names]{xcolor}&#10;\usepackage{amsmath, mathrsfs, CJK, cancel, amssymb, latexsym, graphicx, accents}&#10;&#10;\newcommand{\ivec}[1]{\vec{#1}}&#10;\newcommand{\svec}[1]{\boldsymbol{\textcolor{red}{#1}}}&#10;\newcommand{\scr}[1]{{\mathscr #1}}&#10;\newcommand{\cals}[1]{{\mathcal #1}}&#10;&#10;\renewcommand{\cdot}{\vcenter{\hbox{\scalebox{0.5}{~$\bullet$~}}}}&#10;\renewcommand{\dot}[1]{\accentset{\scalebox{0.4}{$\bullet$}}{#1}}&#10;\renewcommand{\ddot}[1]{\accentset{\scalebox{0.4}{$\bullet\bullet$}}{#1}}&#10;\renewcommand{\cdots}{\vcenter{\hbox{\scalebox{0.5}{~$\bullet$~$\bullet$~$\bullet$~}}}}&#10;\renewcommand{\tilde}[1]{\accentset{\boldsymbol{\sim}}{#1}}&#10;&#10;\usepackage{pgf, tikz}&#10;\usetikzlibrary{patterns}&#10;\usetikzlibrary{arrows}&#10;\usetikzlibrary{shadows}&#10;\usetikzlibrary{calc}&#10;\usetikzlibrary{shapes.geometric}&#10;\usetikzlibrary{plothandlers}&#10;\usetikzlibrary{snakes}&#10;\usetikzlibrary{shapes.symbols}&#10;\usetikzlibrary{decorations.pathmorphing}&#10;\usetikzlibrary{decorations.pathreplacing}&#10;\usetikzlibrary{backgrounds}&#10;&#10;\newcommand{\cpage}[2]{\begin{minipage}[c]{#1}\centering #2 \end{minipage}}&#10;\newcommand{\To}[1]{\tikz{\draw[-stealth', line width=3pt, darkgreen](0em, 0em) -- (#1, 0em);}}&#10;\newcommand{\Tos}[3]{~~\cpage{#1}{\tikz{\draw[-stealth', line width=2pt, darkgreen](0em, 0em) -- (#1, 0em); \draw ($(0em, 0em) +0.5*(#1,1.4em)$) node {#2} ($(0em, 0em) +0.5*(#1,-1.4em)$) node{ #3};}}~~}&#10;&#10;&#10;\newcommand{\lrb}[1]{\left(#1\right)}\newcommand{\ff}[1]{\frac{1}{#1}}&#10;\newcommand{\lrs}[1]{\left[#1\right]}\newcommand{\lrl}[1]{\left|#1\right|}&#10;\newcommand{\Lrb}[1]{\left\{#1\right\}}\renewcommand{\parallel}{{/\hspace{-0.15em}/}}&#10;\begin{document}&#10;&#10;\begin{CJK}{GBK}{hei}&#10;&#10;\setlength{\tabcolsep}{0.5em} \renewcommand{\arraystretch}{1.25}&#10;\begin{tabular}{c|rr|c|rr} \hline\hline&#10;             &amp; PKA1~~~       &amp;  LZ1~~~~    &amp;                &amp;   PKA1~~     &amp;  LZ1~~~    \\ \hline&#10;$m_\sigma$   &amp; 488.227904    &amp; 497.891854   &amp;  $a_\sigma$    &amp;  1.103589   &amp;  0.996026  \\&#10;$m_\omega$   &amp; 783.000000    &amp; 783.000000   &amp;  $b_\sigma$    &amp; 16.490109   &amp;  0.954317  \\&#10;$m_\rho  $   &amp; 769.000000    &amp; 769.000000   &amp;  $c_\sigma$    &amp; 18.278714   &amp;  0.948958  \\&#10;$m_\pi   $   &amp; 138.000000    &amp; 138.000000   &amp;  $d_\sigma$    &amp;  0.135041   &amp;  0.592674  \\ \hline&#10;$g_\sigma$   &amp;   8.372672    &amp;   8.595590   &amp;  $a_\omega$    &amp;  1.126166   &amp;  1.096038  \\&#10;$g_\omega$   &amp;  11.270457    &amp;  11.345113   &amp;  $b_\omega$    &amp;  0.108010   &amp;  0.081143  \\ \cline{1-3}&#10;$g_\rho  $   &amp;   3.649857    &amp;   4.313464   &amp;  $c_\omega$    &amp;  0.141251   &amp;  0.101044  \\&#10;$a_\rho  $   &amp;   0.544017    &amp;   0.934975   &amp;  $d_\omega$    &amp;  1.536183   &amp;  1.816284  \\ \hline&#10;$f_\pi   $   &amp;   1.030722    &amp;   0.685076   &amp;  $f_\rho  $    &amp; 11.677684   &amp; 13.423593  \\&#10;$a_\pi   $   &amp;   1.200000    &amp;   0.107326   &amp;  $a_T     $    &amp;  0.820583   &amp;  1.100630  \\ \hline\hline&#10;\end{tabular}&#10;\end{CJK}&#10;&#10;\end{document} " title="IguanaTex Bitmap Display">
            <a:extLst>
              <a:ext uri="{FF2B5EF4-FFF2-40B4-BE49-F238E27FC236}">
                <a16:creationId xmlns:a16="http://schemas.microsoft.com/office/drawing/2014/main" id="{2E468746-B281-7B1F-28FF-BA1464399CFD}"/>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397108" y="1560249"/>
            <a:ext cx="5555218" cy="3553688"/>
          </a:xfrm>
          <a:prstGeom prst="rect">
            <a:avLst/>
          </a:prstGeom>
        </p:spPr>
      </p:pic>
      <p:sp>
        <p:nvSpPr>
          <p:cNvPr id="4" name="Rectangle 4">
            <a:extLst>
              <a:ext uri="{FF2B5EF4-FFF2-40B4-BE49-F238E27FC236}">
                <a16:creationId xmlns:a16="http://schemas.microsoft.com/office/drawing/2014/main" id="{98EEAC4B-2967-4469-97EC-C508419F7BB2}"/>
              </a:ext>
            </a:extLst>
          </p:cNvPr>
          <p:cNvSpPr>
            <a:spLocks noChangeArrowheads="1"/>
          </p:cNvSpPr>
          <p:nvPr/>
        </p:nvSpPr>
        <p:spPr bwMode="auto">
          <a:xfrm>
            <a:off x="-1672" y="-14068"/>
            <a:ext cx="9145671" cy="622854"/>
          </a:xfrm>
          <a:prstGeom prst="rect">
            <a:avLst/>
          </a:prstGeom>
          <a:solidFill>
            <a:schemeClr val="accent5">
              <a:lumMod val="75000"/>
            </a:schemeClr>
          </a:solidFill>
          <a:ln w="2857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a:solidFill>
                  <a:schemeClr val="bg1"/>
                </a:solidFill>
                <a:latin typeface="Comic Sans MS" panose="030F0702030302020204" pitchFamily="66" charset="0"/>
              </a:rPr>
              <a:t>New RHF Lagrangian LZ1</a:t>
            </a:r>
          </a:p>
        </p:txBody>
      </p:sp>
      <p:pic>
        <p:nvPicPr>
          <p:cNvPr id="56" name="图片 55" descr="\documentclass{article}&#10;\usepackage{amsmath}&#10;\pagestyle{empty}&#10;\usepackage{mathrsfs}&#10;\usepackage{bm}&#10;\usepackage{color}%\textcolor[rgb]{0.00,0.50,1.00}&#10;\begin{document} \renewcommand{\arraystretch}{1.25}&#10;    \begin{tabular}{c|ccccccc}&#10;        \hline\hline&#10;             &amp; $\rho_0$      &amp; $E_b$        &amp; $J$       &amp; $L$     &amp;  $K$       &amp;  $M_{NR}*$   &amp; $M_S^*$ \\ \hline&#10;      PKA1   &amp; 0.160         &amp; -15.83       &amp; 36.02     &amp; 103.2   &amp;  229.96    &amp;   0.681      &amp; 0.547\\ &#10;      LZ1   &amp; 0.162        &amp; -16.10       &amp; 35.68     &amp; 105.2   &amp;  247.43    &amp;   0.674  &amp; 0.541\\ &#10;      \hline\hline&#10;    \end{tabular} &#10;&#10;\end{document}" title="IguanaTex Bitmap Display">
            <a:extLst>
              <a:ext uri="{FF2B5EF4-FFF2-40B4-BE49-F238E27FC236}">
                <a16:creationId xmlns:a16="http://schemas.microsoft.com/office/drawing/2014/main" id="{D95F861B-EE9E-F0D8-90F2-C219C5B35A38}"/>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397108" y="5664788"/>
            <a:ext cx="6206133" cy="1051804"/>
          </a:xfrm>
          <a:prstGeom prst="rect">
            <a:avLst/>
          </a:prstGeom>
        </p:spPr>
      </p:pic>
      <p:sp>
        <p:nvSpPr>
          <p:cNvPr id="19" name="文本框 18">
            <a:extLst>
              <a:ext uri="{FF2B5EF4-FFF2-40B4-BE49-F238E27FC236}">
                <a16:creationId xmlns:a16="http://schemas.microsoft.com/office/drawing/2014/main" id="{B53BE156-31D7-67EE-7A04-D1F7ACBD594E}"/>
              </a:ext>
            </a:extLst>
          </p:cNvPr>
          <p:cNvSpPr txBox="1"/>
          <p:nvPr/>
        </p:nvSpPr>
        <p:spPr>
          <a:xfrm>
            <a:off x="6662612" y="905409"/>
            <a:ext cx="2081019" cy="369332"/>
          </a:xfrm>
          <a:prstGeom prst="rect">
            <a:avLst/>
          </a:prstGeom>
          <a:noFill/>
        </p:spPr>
        <p:txBody>
          <a:bodyPr wrap="none" rtlCol="0">
            <a:spAutoFit/>
          </a:bodyPr>
          <a:lstStyle/>
          <a:p>
            <a:r>
              <a:rPr lang="en-US" altLang="zh-CN" dirty="0">
                <a:solidFill>
                  <a:srgbClr val="0000FF"/>
                </a:solidFill>
                <a:latin typeface="Comic Sans MS" panose="030F0702030302020204" pitchFamily="66" charset="0"/>
                <a:sym typeface="Wingdings" panose="05000000000000000000" pitchFamily="2" charset="2"/>
              </a:rPr>
              <a:t>PKA1 </a:t>
            </a:r>
            <a:r>
              <a:rPr lang="en-US" altLang="zh-CN" dirty="0">
                <a:solidFill>
                  <a:srgbClr val="468646"/>
                </a:solidFill>
                <a:latin typeface="Comic Sans MS" panose="030F0702030302020204" pitchFamily="66" charset="0"/>
                <a:sym typeface="Wingdings" panose="05000000000000000000" pitchFamily="2" charset="2"/>
              </a:rPr>
              <a:t>(</a:t>
            </a:r>
            <a:r>
              <a:rPr kumimoji="1" lang="en-US" altLang="zh-CN" dirty="0">
                <a:solidFill>
                  <a:srgbClr val="468646"/>
                </a:solidFill>
                <a:latin typeface="Comic Sans MS" pitchFamily="66" charset="0"/>
                <a:ea typeface="Arial Unicode MS" pitchFamily="34" charset="-122"/>
                <a:cs typeface="Arial Unicode MS" pitchFamily="34" charset="-122"/>
              </a:rPr>
              <a:t>Long 2007)</a:t>
            </a:r>
            <a:endParaRPr lang="en-US" altLang="zh-CN" dirty="0">
              <a:solidFill>
                <a:srgbClr val="0000FF"/>
              </a:solidFill>
              <a:latin typeface="Comic Sans MS" panose="030F0702030302020204" pitchFamily="66" charset="0"/>
              <a:sym typeface="Wingdings" panose="05000000000000000000" pitchFamily="2" charset="2"/>
            </a:endParaRPr>
          </a:p>
        </p:txBody>
      </p:sp>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FC8B02E2-EBF2-3BCF-BD3A-2944840391DC}"/>
                  </a:ext>
                </a:extLst>
              </p:cNvPr>
              <p:cNvSpPr/>
              <p:nvPr/>
            </p:nvSpPr>
            <p:spPr>
              <a:xfrm>
                <a:off x="278297" y="674577"/>
                <a:ext cx="6080776" cy="830997"/>
              </a:xfrm>
              <a:prstGeom prst="rect">
                <a:avLst/>
              </a:prstGeom>
            </p:spPr>
            <p:txBody>
              <a:bodyPr wrap="square">
                <a:spAutoFit/>
              </a:bodyPr>
              <a:lstStyle/>
              <a:p>
                <a:pPr>
                  <a:buClr>
                    <a:srgbClr val="7030A0"/>
                  </a:buClr>
                </a:pPr>
                <a:r>
                  <a:rPr lang="en-US" altLang="zh-CN" sz="2400" b="1" dirty="0">
                    <a:solidFill>
                      <a:srgbClr val="C00000"/>
                    </a:solidFill>
                    <a:latin typeface="Times New Roman" panose="02020603050405020304" pitchFamily="18" charset="0"/>
                    <a:cs typeface="Times New Roman" panose="02020603050405020304" pitchFamily="18" charset="0"/>
                  </a:rPr>
                  <a:t>Density dependence of </a:t>
                </a:r>
                <a14:m>
                  <m:oMath xmlns:m="http://schemas.openxmlformats.org/officeDocument/2006/math">
                    <m:r>
                      <a:rPr lang="en-US" altLang="zh-CN" sz="2400" b="1" dirty="0">
                        <a:solidFill>
                          <a:srgbClr val="C00000"/>
                        </a:solidFill>
                        <a:latin typeface="Cambria Math" panose="02040503050406030204" pitchFamily="18" charset="0"/>
                        <a:cs typeface="Times New Roman" panose="02020603050405020304" pitchFamily="18" charset="0"/>
                      </a:rPr>
                      <m:t>𝝅</m:t>
                    </m:r>
                  </m:oMath>
                </a14:m>
                <a:r>
                  <a:rPr lang="en-US" altLang="zh-CN" sz="2400" b="1" dirty="0">
                    <a:solidFill>
                      <a:srgbClr val="C00000"/>
                    </a:solidFill>
                    <a:latin typeface="Times New Roman" panose="02020603050405020304" pitchFamily="18" charset="0"/>
                    <a:cs typeface="Times New Roman" panose="02020603050405020304" pitchFamily="18" charset="0"/>
                  </a:rPr>
                  <a:t> coupling strength is reduced largely compared to PKA1</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20" name="矩形 19">
                <a:extLst>
                  <a:ext uri="{FF2B5EF4-FFF2-40B4-BE49-F238E27FC236}">
                    <a16:creationId xmlns:a16="http://schemas.microsoft.com/office/drawing/2014/main" id="{FC8B02E2-EBF2-3BCF-BD3A-2944840391DC}"/>
                  </a:ext>
                </a:extLst>
              </p:cNvPr>
              <p:cNvSpPr>
                <a:spLocks noRot="1" noChangeAspect="1" noMove="1" noResize="1" noEditPoints="1" noAdjustHandles="1" noChangeArrowheads="1" noChangeShapeType="1" noTextEdit="1"/>
              </p:cNvSpPr>
              <p:nvPr/>
            </p:nvSpPr>
            <p:spPr>
              <a:xfrm>
                <a:off x="278297" y="674577"/>
                <a:ext cx="6080776" cy="830997"/>
              </a:xfrm>
              <a:prstGeom prst="rect">
                <a:avLst/>
              </a:prstGeom>
              <a:blipFill>
                <a:blip r:embed="rId11"/>
                <a:stretch>
                  <a:fillRect l="-1605" t="-5882" r="-1605" b="-16176"/>
                </a:stretch>
              </a:blipFill>
            </p:spPr>
            <p:txBody>
              <a:bodyPr/>
              <a:lstStyle/>
              <a:p>
                <a:r>
                  <a:rPr lang="zh-CN" altLang="en-US">
                    <a:noFill/>
                  </a:rPr>
                  <a:t> </a:t>
                </a:r>
              </a:p>
            </p:txBody>
          </p:sp>
        </mc:Fallback>
      </mc:AlternateContent>
      <p:sp>
        <p:nvSpPr>
          <p:cNvPr id="21" name="文本框 20">
            <a:extLst>
              <a:ext uri="{FF2B5EF4-FFF2-40B4-BE49-F238E27FC236}">
                <a16:creationId xmlns:a16="http://schemas.microsoft.com/office/drawing/2014/main" id="{1CB586A1-E305-F236-7A97-F2A55EDE0E79}"/>
              </a:ext>
            </a:extLst>
          </p:cNvPr>
          <p:cNvSpPr txBox="1"/>
          <p:nvPr/>
        </p:nvSpPr>
        <p:spPr>
          <a:xfrm>
            <a:off x="278296" y="5208008"/>
            <a:ext cx="54714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Saturation </a:t>
            </a:r>
            <a:r>
              <a:rPr kumimoji="0" lang="en-US" altLang="zh-CN" sz="2400"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properties of nuclear matter</a:t>
            </a:r>
            <a:endParaRPr kumimoji="0" lang="zh-CN"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8" name="组合 47">
            <a:extLst>
              <a:ext uri="{FF2B5EF4-FFF2-40B4-BE49-F238E27FC236}">
                <a16:creationId xmlns:a16="http://schemas.microsoft.com/office/drawing/2014/main" id="{D91EACF1-020A-4ED9-53FB-E0663CE26F3C}"/>
              </a:ext>
            </a:extLst>
          </p:cNvPr>
          <p:cNvGrpSpPr/>
          <p:nvPr/>
        </p:nvGrpSpPr>
        <p:grpSpPr>
          <a:xfrm>
            <a:off x="6094498" y="1490018"/>
            <a:ext cx="2659225" cy="1470625"/>
            <a:chOff x="6284167" y="1567547"/>
            <a:chExt cx="2659225" cy="1470625"/>
          </a:xfrm>
        </p:grpSpPr>
        <p:pic>
          <p:nvPicPr>
            <p:cNvPr id="42" name="图片 41" descr="\documentclass{article}&#10;\pagestyle{empty}&#10;\usepackage[dvipsnames, svgnames, x11names]{xcolor}&#10;\usepackage{amsmath, mathrsfs, CJK, cancel, amssymb, latexsym, graphicx, accents}&#10;&#10;\newcommand{\ivec}[1]{\vec{#1}}&#10;\newcommand{\svec}[1]{\boldsymbol{\textcolor{red}{#1}}}&#10;\newcommand{\scr}[1]{{\mathscr #1}}&#10;\newcommand{\cals}[1]{{\mathcal #1}}&#10;&#10;\renewcommand{\cdot}{\vcenter{\hbox{\scalebox{0.5}{~$\bullet$~}}}}&#10;\renewcommand{\dot}[1]{\accentset{\scalebox{0.4}{$\bullet$}}{#1}}&#10;\renewcommand{\ddot}[1]{\accentset{\scalebox{0.4}{$\bullet\bullet$}}{#1}}&#10;\renewcommand{\cdots}{\vcenter{\hbox{\scalebox{0.5}{~$\bullet$~$\bullet$~$\bullet$~}}}}&#10;\renewcommand{\tilde}[1]{\accentset{\boldsymbol{\sim}}{#1}}&#10;&#10;\usepackage{pgf, tikz}&#10;\usetikzlibrary{patterns}&#10;\usetikzlibrary{arrows}&#10;\usetikzlibrary{shadows}&#10;\usetikzlibrary{calc}&#10;\usetikzlibrary{shapes.geometric}&#10;\usetikzlibrary{plothandlers}&#10;\usetikzlibrary{snakes}&#10;\usetikzlibrary{shapes.symbols}&#10;\usetikzlibrary{decorations.pathmorphing}&#10;\usetikzlibrary{decorations.pathreplacing}&#10;\usetikzlibrary{backgrounds}&#10;&#10;\newcommand{\cpage}[2]{\begin{minipage}[c]{#1}\centering #2 \end{minipage}}&#10;\newcommand{\To}[1]{\tikz{\draw[-stealth', line width=3pt, darkgreen](0em, 0em) -- (#1, 0em);}}&#10;\newcommand{\Tos}[3]{~~\cpage{#1}{\tikz{\draw[-stealth', line width=2pt, darkgreen](0em, 0em) -- (#1, 0em); \draw ($(0em, 0em) +0.5*(#1,1.4em)$) node {#2} ($(0em, 0em) +0.5*(#1,-1.4em)$) node{ #3};}}~~}&#10;&#10;&#10;\newcommand{\lrb}[1]{\left(#1\right)}\newcommand{\ff}[1]{\frac{1}{#1}}&#10;\newcommand{\lrs}[1]{\left[#1\right]}\newcommand{\lrl}[1]{\left|#1\right|}&#10;\newcommand{\Lrb}[1]{\left\{#1\right\}}\renewcommand{\parallel}{{/\hspace{-0.15em}/}}&#10;\begin{document}&#10;&#10;\begin{CJK}{GBK}{hei}&#10;\begin{align*}&#10; g_\phi = &amp; g_\phi(\rho_0) f_\phi(\xi) &#10;\end{align*}&#10;\end{CJK}&#10;&#10;\end{document} " title="IguanaTex Bitmap Display">
              <a:extLst>
                <a:ext uri="{FF2B5EF4-FFF2-40B4-BE49-F238E27FC236}">
                  <a16:creationId xmlns:a16="http://schemas.microsoft.com/office/drawing/2014/main" id="{5EC20FCA-EC92-38D5-6A71-10C5AA12C587}"/>
                </a:ext>
              </a:extLst>
            </p:cNvPr>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6552927" y="1951738"/>
              <a:ext cx="2121705" cy="316427"/>
            </a:xfrm>
            <a:prstGeom prst="rect">
              <a:avLst/>
            </a:prstGeom>
          </p:spPr>
        </p:pic>
        <p:pic>
          <p:nvPicPr>
            <p:cNvPr id="38" name="图片 37" descr="\documentclass{article}&#10;\pagestyle{empty}&#10;\usepackage[dvipsnames, svgnames, x11names]{xcolor}&#10;\usepackage{amsmath, mathrsfs, CJK, cancel, amssymb, latexsym, graphicx, accents}&#10;&#10;\newcommand{\ivec}[1]{\vec{#1}}&#10;\newcommand{\svec}[1]{\boldsymbol{\textcolor{red}{#1}}}&#10;\newcommand{\scr}[1]{{\mathscr #1}}&#10;\newcommand{\cals}[1]{{\mathcal #1}}&#10;&#10;\renewcommand{\cdot}{\vcenter{\hbox{\scalebox{0.5}{~$\bullet$~}}}}&#10;\renewcommand{\dot}[1]{\accentset{\scalebox{0.4}{$\bullet$}}{#1}}&#10;\renewcommand{\ddot}[1]{\accentset{\scalebox{0.4}{$\bullet\bullet$}}{#1}}&#10;\renewcommand{\cdots}{\vcenter{\hbox{\scalebox{0.5}{~$\bullet$~$\bullet$~$\bullet$~}}}}&#10;\renewcommand{\tilde}[1]{\accentset{\boldsymbol{\sim}}{#1}}&#10;&#10;\usepackage{pgf, tikz}&#10;\usetikzlibrary{patterns}&#10;\usetikzlibrary{arrows}&#10;\usetikzlibrary{shadows}&#10;\usetikzlibrary{calc}&#10;\usetikzlibrary{shapes.geometric}&#10;\usetikzlibrary{plothandlers}&#10;\usetikzlibrary{snakes}&#10;\usetikzlibrary{shapes.symbols}&#10;\usetikzlibrary{decorations.pathmorphing}&#10;\usetikzlibrary{decorations.pathreplacing}&#10;\usetikzlibrary{backgrounds}&#10;&#10;\newcommand{\cpage}[2]{\begin{minipage}[c]{#1}\centering #2 \end{minipage}}&#10;\newcommand{\To}[1]{\tikz{\draw[-stealth', line width=3pt, darkgreen](0em, 0em) -- (#1, 0em);}}&#10;\newcommand{\Tos}[3]{~~\cpage{#1}{\tikz{\draw[-stealth', line width=2pt, darkgreen](0em, 0em) -- (#1, 0em); \draw ($(0em, 0em) +0.5*(#1,1.4em)$) node {#2} ($(0em, 0em) +0.5*(#1,-1.4em)$) node{ #3};}}~~}&#10;&#10;&#10;\newcommand{\lrb}[1]{\left(#1\right)}\newcommand{\ff}[1]{\frac{1}{#1}}&#10;\newcommand{\lrs}[1]{\left[#1\right]}\newcommand{\lrl}[1]{\left|#1\right|}&#10;\newcommand{\Lrb}[1]{\left\{#1\right\}}\renewcommand{\parallel}{{/\hspace{-0.15em}/}}&#10;\begin{document}&#10;&#10;\begin{CJK}{GBK}{hei}&#10;\begin{align*}&#10; f_\phi = &amp; a_\rho \frac{1 + b_\phi(\xi+d_\phi)^2}{1 + c_\phi(\xi + d_\phi)^2}&#10;\end{align*}&#10;\end{CJK}&#10;&#10;\end{document} " title="IguanaTex Bitmap Display">
              <a:extLst>
                <a:ext uri="{FF2B5EF4-FFF2-40B4-BE49-F238E27FC236}">
                  <a16:creationId xmlns:a16="http://schemas.microsoft.com/office/drawing/2014/main" id="{828D7A78-2736-30CD-1F0D-D0C5F962B6AA}"/>
                </a:ext>
              </a:extLst>
            </p:cNvPr>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a:xfrm>
              <a:off x="6373070" y="2352661"/>
              <a:ext cx="2481418" cy="627976"/>
            </a:xfrm>
            <a:prstGeom prst="rect">
              <a:avLst/>
            </a:prstGeom>
          </p:spPr>
        </p:pic>
        <p:sp>
          <p:nvSpPr>
            <p:cNvPr id="43" name="矩形 42">
              <a:extLst>
                <a:ext uri="{FF2B5EF4-FFF2-40B4-BE49-F238E27FC236}">
                  <a16:creationId xmlns:a16="http://schemas.microsoft.com/office/drawing/2014/main" id="{5C42E855-18D8-53BF-8B31-A28A8C4484FB}"/>
                </a:ext>
              </a:extLst>
            </p:cNvPr>
            <p:cNvSpPr/>
            <p:nvPr/>
          </p:nvSpPr>
          <p:spPr>
            <a:xfrm>
              <a:off x="6284167" y="1893399"/>
              <a:ext cx="2659225" cy="1144773"/>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descr="\documentclass{article}&#10;\pagestyle{empty}&#10;\usepackage[dvipsnames, svgnames, x11names]{xcolor}&#10;\usepackage{amsmath, mathrsfs, CJK, cancel, amssymb, latexsym, graphicx, accents}&#10;&#10;\newcommand{\ivec}[1]{\vec{#1}}&#10;\newcommand{\svec}[1]{\boldsymbol{\textcolor{red}{#1}}}&#10;\newcommand{\scr}[1]{{\mathscr #1}}&#10;\newcommand{\cals}[1]{{\mathcal #1}}&#10;&#10;\renewcommand{\cdot}{\vcenter{\hbox{\scalebox{0.5}{~$\bullet$~}}}}&#10;\renewcommand{\dot}[1]{\accentset{\scalebox{0.4}{$\bullet$}}{#1}}&#10;\renewcommand{\ddot}[1]{\accentset{\scalebox{0.4}{$\bullet\bullet$}}{#1}}&#10;\renewcommand{\cdots}{\vcenter{\hbox{\scalebox{0.5}{~$\bullet$~$\bullet$~$\bullet$~}}}}&#10;\renewcommand{\tilde}[1]{\accentset{\boldsymbol{\sim}}{#1}}&#10;&#10;\usepackage{pgf, tikz}&#10;\usetikzlibrary{patterns}&#10;\usetikzlibrary{arrows}&#10;\usetikzlibrary{shadows}&#10;\usetikzlibrary{calc}&#10;\usetikzlibrary{shapes.geometric}&#10;\usetikzlibrary{plothandlers}&#10;\usetikzlibrary{snakes}&#10;\usetikzlibrary{shapes.symbols}&#10;\usetikzlibrary{decorations.pathmorphing}&#10;\usetikzlibrary{decorations.pathreplacing}&#10;\usetikzlibrary{backgrounds}&#10;&#10;\newcommand{\cpage}[2]{\begin{minipage}[c]{#1}\centering #2 \end{minipage}}&#10;\newcommand{\To}[1]{\tikz{\draw[-stealth', line width=3pt, darkgreen](0em, 0em) -- (#1, 0em);}}&#10;\newcommand{\Tos}[3]{~~\cpage{#1}{\tikz{\draw[-stealth', line width=2pt, darkgreen](0em, 0em) -- (#1, 0em); \draw ($(0em, 0em) +0.5*(#1,1.4em)$) node {#2} ($(0em, 0em) +0.5*(#1,-1.4em)$) node{ #3};}}~~}&#10;&#10;&#10;\newcommand{\lrb}[1]{\left(#1\right)}\newcommand{\ff}[1]{\frac{1}{#1}}&#10;\newcommand{\lrs}[1]{\left[#1\right]}\newcommand{\lrl}[1]{\left|#1\right|}&#10;\newcommand{\Lrb}[1]{\left\{#1\right\}}\renewcommand{\parallel}{{/\hspace{-0.15em}/}}&#10;\begin{document}&#10;&#10;\begin{CJK}{GBK}{hei}\color{blue}&#10;\begin{align*}&#10; \phi= &amp; \sigma\text{-S}, \, \omega\text{-V}&#10;\end{align*}&#10;\end{CJK}&#10;&#10;\end{document} " title="IguanaTex Bitmap Display">
              <a:extLst>
                <a:ext uri="{FF2B5EF4-FFF2-40B4-BE49-F238E27FC236}">
                  <a16:creationId xmlns:a16="http://schemas.microsoft.com/office/drawing/2014/main" id="{0C29C7C6-BAA5-6C29-173F-6F8EC791B002}"/>
                </a:ext>
              </a:extLst>
            </p:cNvPr>
            <p:cNvPicPr>
              <a:picLocks noChangeAspect="1"/>
            </p:cNvPicPr>
            <p:nvPr>
              <p:custDataLst>
                <p:tags r:id="rId7"/>
              </p:custDataLst>
            </p:nvPr>
          </p:nvPicPr>
          <p:blipFill>
            <a:blip r:embed="rId14" cstate="print">
              <a:extLst>
                <a:ext uri="{28A0092B-C50C-407E-A947-70E740481C1C}">
                  <a14:useLocalDpi xmlns:a14="http://schemas.microsoft.com/office/drawing/2010/main" val="0"/>
                </a:ext>
              </a:extLst>
            </a:blip>
            <a:stretch>
              <a:fillRect/>
            </a:stretch>
          </p:blipFill>
          <p:spPr>
            <a:xfrm>
              <a:off x="6787961" y="1567547"/>
              <a:ext cx="1651637" cy="276187"/>
            </a:xfrm>
            <a:prstGeom prst="rect">
              <a:avLst/>
            </a:prstGeom>
          </p:spPr>
        </p:pic>
      </p:grpSp>
      <p:grpSp>
        <p:nvGrpSpPr>
          <p:cNvPr id="66" name="组合 65">
            <a:extLst>
              <a:ext uri="{FF2B5EF4-FFF2-40B4-BE49-F238E27FC236}">
                <a16:creationId xmlns:a16="http://schemas.microsoft.com/office/drawing/2014/main" id="{DFD15654-43E2-DE9E-D86E-162E8D056951}"/>
              </a:ext>
            </a:extLst>
          </p:cNvPr>
          <p:cNvGrpSpPr/>
          <p:nvPr/>
        </p:nvGrpSpPr>
        <p:grpSpPr>
          <a:xfrm>
            <a:off x="6094498" y="3236729"/>
            <a:ext cx="2659225" cy="1805962"/>
            <a:chOff x="6270169" y="3286791"/>
            <a:chExt cx="2659225" cy="1805962"/>
          </a:xfrm>
        </p:grpSpPr>
        <p:pic>
          <p:nvPicPr>
            <p:cNvPr id="53" name="图片 52" descr="\documentclass{article}&#10;\pagestyle{empty}&#10;\usepackage[dvipsnames, svgnames, x11names]{xcolor}&#10;\usepackage{amsmath, mathrsfs, CJK, cancel, amssymb, latexsym, graphicx, accents}&#10;&#10;\newcommand{\ivec}[1]{\vec{#1}}&#10;\newcommand{\svec}[1]{\boldsymbol{\textcolor{red}{#1}}}&#10;\newcommand{\scr}[1]{{\mathscr #1}}&#10;\newcommand{\cals}[1]{{\mathcal #1}}&#10;&#10;\renewcommand{\cdot}{\vcenter{\hbox{\scalebox{0.5}{~$\bullet$~}}}}&#10;\renewcommand{\dot}[1]{\accentset{\scalebox{0.4}{$\bullet$}}{#1}}&#10;\renewcommand{\ddot}[1]{\accentset{\scalebox{0.4}{$\bullet\bullet$}}{#1}}&#10;\renewcommand{\cdots}{\vcenter{\hbox{\scalebox{0.5}{~$\bullet$~$\bullet$~$\bullet$~}}}}&#10;\renewcommand{\tilde}[1]{\accentset{\boldsymbol{\sim}}{#1}}&#10;&#10;\usepackage{pgf, tikz}&#10;\usetikzlibrary{patterns}&#10;\usetikzlibrary{arrows}&#10;\usetikzlibrary{shadows}&#10;\usetikzlibrary{calc}&#10;\usetikzlibrary{shapes.geometric}&#10;\usetikzlibrary{plothandlers}&#10;\usetikzlibrary{snakes}&#10;\usetikzlibrary{shapes.symbols}&#10;\usetikzlibrary{decorations.pathmorphing}&#10;\usetikzlibrary{decorations.pathreplacing}&#10;\usetikzlibrary{backgrounds}&#10;&#10;\newcommand{\cpage}[2]{\begin{minipage}[c]{#1}\centering #2 \end{minipage}}&#10;\newcommand{\To}[1]{\tikz{\draw[-stealth', line width=3pt, darkgreen](0em, 0em) -- (#1, 0em);}}&#10;\newcommand{\Tos}[3]{~~\cpage{#1}{\tikz{\draw[-stealth', line width=2pt, darkgreen](0em, 0em) -- (#1, 0em); \draw ($(0em, 0em) +0.5*(#1,1.4em)$) node {#2} ($(0em, 0em) +0.5*(#1,-1.4em)$) node{ #3};}}~~}&#10;&#10;&#10;\newcommand{\lrb}[1]{\left(#1\right)}\newcommand{\ff}[1]{\frac{1}{#1}}&#10;\newcommand{\lrs}[1]{\left[#1\right]}\newcommand{\lrl}[1]{\left|#1\right|}&#10;\newcommand{\Lrb}[1]{\left\{#1\right\}}\renewcommand{\parallel}{{/\hspace{-0.15em}/}}&#10;\begin{document}&#10;&#10;\begin{CJK}{GBK}{hei}&#10;\begin{align*}&#10; g_\rho = &amp; g_\rho(0) e^{-a_\rho\xi}\\&#10;f_\rho = &amp; f_\rho(0) e^{-a_T\xi}\\&#10;f_\pi = &amp; f_\pi(0) e^{-a_\pi \xi}&#10;\end{align*}&#10;\end{CJK}&#10;&#10;\end{document} " title="IguanaTex Bitmap Display">
              <a:extLst>
                <a:ext uri="{FF2B5EF4-FFF2-40B4-BE49-F238E27FC236}">
                  <a16:creationId xmlns:a16="http://schemas.microsoft.com/office/drawing/2014/main" id="{F61A6D36-BDD4-A776-7EBF-053B0206E0F4}"/>
                </a:ext>
              </a:extLst>
            </p:cNvPr>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6666734" y="3690819"/>
              <a:ext cx="1866094" cy="1244062"/>
            </a:xfrm>
            <a:prstGeom prst="rect">
              <a:avLst/>
            </a:prstGeom>
          </p:spPr>
        </p:pic>
        <p:pic>
          <p:nvPicPr>
            <p:cNvPr id="65" name="图片 64" descr="\documentclass{article}&#10;\pagestyle{empty}&#10;\usepackage[dvipsnames, svgnames, x11names]{xcolor}&#10;\usepackage{amsmath, mathrsfs, CJK, cancel, amssymb, latexsym, graphicx, accents}&#10;&#10;\newcommand{\ivec}[1]{\vec{#1}}&#10;\newcommand{\svec}[1]{\boldsymbol{\textcolor{red}{#1}}}&#10;\newcommand{\scr}[1]{{\mathscr #1}}&#10;\newcommand{\cals}[1]{{\mathcal #1}}&#10;&#10;\renewcommand{\cdot}{\vcenter{\hbox{\scalebox{0.5}{~$\bullet$~}}}}&#10;\renewcommand{\dot}[1]{\accentset{\scalebox{0.4}{$\bullet$}}{#1}}&#10;\renewcommand{\ddot}[1]{\accentset{\scalebox{0.4}{$\bullet\bullet$}}{#1}}&#10;\renewcommand{\cdots}{\vcenter{\hbox{\scalebox{0.5}{~$\bullet$~$\bullet$~$\bullet$~}}}}&#10;\renewcommand{\tilde}[1]{\accentset{\boldsymbol{\sim}}{#1}}&#10;&#10;\usepackage{pgf, tikz}&#10;\usetikzlibrary{patterns}&#10;\usetikzlibrary{arrows}&#10;\usetikzlibrary{shadows}&#10;\usetikzlibrary{calc}&#10;\usetikzlibrary{shapes.geometric}&#10;\usetikzlibrary{plothandlers}&#10;\usetikzlibrary{snakes}&#10;\usetikzlibrary{shapes.symbols}&#10;\usetikzlibrary{decorations.pathmorphing}&#10;\usetikzlibrary{decorations.pathreplacing}&#10;\usetikzlibrary{backgrounds}&#10;&#10;\newcommand{\cpage}[2]{\begin{minipage}[c]{#1}\centering #2 \end{minipage}}&#10;\newcommand{\To}[1]{\tikz{\draw[-stealth', line width=3pt, darkgreen](0em, 0em) -- (#1, 0em);}}&#10;\newcommand{\Tos}[3]{~~\cpage{#1}{\tikz{\draw[-stealth', line width=2pt, darkgreen](0em, 0em) -- (#1, 0em); \draw ($(0em, 0em) +0.5*(#1,1.4em)$) node {#2} ($(0em, 0em) +0.5*(#1,-1.4em)$) node{ #3};}}~~}&#10;&#10;&#10;\newcommand{\lrb}[1]{\left(#1\right)}\newcommand{\ff}[1]{\frac{1}{#1}}&#10;\newcommand{\lrs}[1]{\left[#1\right]}\newcommand{\lrl}[1]{\left|#1\right|}&#10;\newcommand{\Lrb}[1]{\left\{#1\right\}}\renewcommand{\parallel}{{/\hspace{-0.15em}/}}&#10;\begin{document}&#10;&#10;\begin{CJK}{GBK}{hei}\color{FireBrick}&#10;\begin{align*}&#10;\rho\text{-V},\,  \rho\text{-T}\ \&amp;\ \pi\text{-PV} &#10;\end{align*}&#10;\end{CJK}&#10;&#10;\end{document} " title="IguanaTex Bitmap Display">
              <a:extLst>
                <a:ext uri="{FF2B5EF4-FFF2-40B4-BE49-F238E27FC236}">
                  <a16:creationId xmlns:a16="http://schemas.microsoft.com/office/drawing/2014/main" id="{56F44264-DC4B-0C66-84BA-9A54F86C0264}"/>
                </a:ext>
              </a:extLst>
            </p:cNvPr>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6452964" y="3286791"/>
              <a:ext cx="2293635" cy="281675"/>
            </a:xfrm>
            <a:prstGeom prst="rect">
              <a:avLst/>
            </a:prstGeom>
          </p:spPr>
        </p:pic>
        <p:sp>
          <p:nvSpPr>
            <p:cNvPr id="51" name="矩形 50">
              <a:extLst>
                <a:ext uri="{FF2B5EF4-FFF2-40B4-BE49-F238E27FC236}">
                  <a16:creationId xmlns:a16="http://schemas.microsoft.com/office/drawing/2014/main" id="{09D45160-A712-DBCF-EC59-9119FEFC4426}"/>
                </a:ext>
              </a:extLst>
            </p:cNvPr>
            <p:cNvSpPr/>
            <p:nvPr/>
          </p:nvSpPr>
          <p:spPr>
            <a:xfrm>
              <a:off x="6270169" y="3647383"/>
              <a:ext cx="2659225" cy="144537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7" name="文本框 66">
            <a:extLst>
              <a:ext uri="{FF2B5EF4-FFF2-40B4-BE49-F238E27FC236}">
                <a16:creationId xmlns:a16="http://schemas.microsoft.com/office/drawing/2014/main" id="{FF5A96AC-3948-3D3B-A207-CEC1D821A764}"/>
              </a:ext>
            </a:extLst>
          </p:cNvPr>
          <p:cNvSpPr txBox="1"/>
          <p:nvPr/>
        </p:nvSpPr>
        <p:spPr>
          <a:xfrm>
            <a:off x="6581537" y="5554441"/>
            <a:ext cx="2477265" cy="1200329"/>
          </a:xfrm>
          <a:prstGeom prst="rect">
            <a:avLst/>
          </a:prstGeom>
          <a:noFill/>
        </p:spPr>
        <p:txBody>
          <a:bodyPr wrap="square" rtlCol="0">
            <a:spAutoFit/>
          </a:bodyPr>
          <a:lstStyle/>
          <a:p>
            <a:pPr algn="ctr"/>
            <a:r>
              <a:rPr lang="en-US" altLang="zh-CN" sz="2400" b="1" dirty="0">
                <a:solidFill>
                  <a:srgbClr val="FF0000"/>
                </a:solidFill>
                <a:latin typeface="Times New Roman" panose="02020603050405020304" pitchFamily="18" charset="0"/>
                <a:cs typeface="Times New Roman" panose="02020603050405020304" pitchFamily="18" charset="0"/>
              </a:rPr>
              <a:t>Similar accuracy for finite nuclei as PKO1</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68" name="矩形 67">
            <a:extLst>
              <a:ext uri="{FF2B5EF4-FFF2-40B4-BE49-F238E27FC236}">
                <a16:creationId xmlns:a16="http://schemas.microsoft.com/office/drawing/2014/main" id="{E2214E10-9891-B1A3-3056-7E07FA4B16E7}"/>
              </a:ext>
            </a:extLst>
          </p:cNvPr>
          <p:cNvSpPr/>
          <p:nvPr/>
        </p:nvSpPr>
        <p:spPr>
          <a:xfrm>
            <a:off x="397108" y="4768000"/>
            <a:ext cx="2909146" cy="2859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803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4">
            <a:extLst>
              <a:ext uri="{FF2B5EF4-FFF2-40B4-BE49-F238E27FC236}">
                <a16:creationId xmlns:a16="http://schemas.microsoft.com/office/drawing/2014/main" id="{A897802A-63A7-435F-AFFC-364B883C78C6}"/>
              </a:ext>
            </a:extLst>
          </p:cNvPr>
          <p:cNvSpPr>
            <a:spLocks noChangeArrowheads="1"/>
          </p:cNvSpPr>
          <p:nvPr/>
        </p:nvSpPr>
        <p:spPr bwMode="auto">
          <a:xfrm>
            <a:off x="-1671" y="0"/>
            <a:ext cx="9145671" cy="622854"/>
          </a:xfrm>
          <a:prstGeom prst="rect">
            <a:avLst/>
          </a:prstGeom>
          <a:solidFill>
            <a:schemeClr val="accent5">
              <a:lumMod val="75000"/>
            </a:schemeClr>
          </a:solidFill>
          <a:ln w="28575">
            <a:noFill/>
            <a:miter lim="800000"/>
            <a:headEnd/>
            <a:tailEnd/>
          </a:ln>
        </p:spPr>
        <p:txBody>
          <a:bodyPr anchor="ctr"/>
          <a:lstStyle/>
          <a:p>
            <a:r>
              <a:rPr lang="en-US" altLang="zh-CN" sz="2800" dirty="0">
                <a:solidFill>
                  <a:schemeClr val="bg1"/>
                </a:solidFill>
                <a:latin typeface="Comic Sans MS" panose="030F0702030302020204" pitchFamily="66" charset="0"/>
              </a:rPr>
              <a:t>Odd-even staggering (OES) of binding energies</a:t>
            </a:r>
          </a:p>
        </p:txBody>
      </p:sp>
      <p:pic>
        <p:nvPicPr>
          <p:cNvPr id="10" name="图片 9">
            <a:extLst>
              <a:ext uri="{FF2B5EF4-FFF2-40B4-BE49-F238E27FC236}">
                <a16:creationId xmlns:a16="http://schemas.microsoft.com/office/drawing/2014/main" id="{B83DC012-3618-4E0E-75DA-CE5B90D557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077" y="2003368"/>
            <a:ext cx="4947477" cy="3913093"/>
          </a:xfrm>
          <a:prstGeom prst="rect">
            <a:avLst/>
          </a:prstGeom>
        </p:spPr>
      </p:pic>
      <p:sp>
        <p:nvSpPr>
          <p:cNvPr id="21" name="文本框 20">
            <a:extLst>
              <a:ext uri="{FF2B5EF4-FFF2-40B4-BE49-F238E27FC236}">
                <a16:creationId xmlns:a16="http://schemas.microsoft.com/office/drawing/2014/main" id="{D007A86E-350E-DA90-9F1E-709ECD90B424}"/>
              </a:ext>
            </a:extLst>
          </p:cNvPr>
          <p:cNvSpPr txBox="1"/>
          <p:nvPr/>
        </p:nvSpPr>
        <p:spPr>
          <a:xfrm>
            <a:off x="213261" y="752053"/>
            <a:ext cx="8626554" cy="1015663"/>
          </a:xfrm>
          <a:prstGeom prst="rect">
            <a:avLst/>
          </a:prstGeom>
          <a:solidFill>
            <a:schemeClr val="accent1">
              <a:lumMod val="20000"/>
              <a:lumOff val="80000"/>
            </a:schemeClr>
          </a:solidFill>
          <a:effectLst>
            <a:outerShdw blurRad="50800" dist="38100" dir="18900000" algn="bl" rotWithShape="0">
              <a:prstClr val="black">
                <a:alpha val="40000"/>
              </a:prstClr>
            </a:outerShdw>
          </a:effectLst>
        </p:spPr>
        <p:txBody>
          <a:bodyPr wrap="square" rtlCol="0">
            <a:spAutoFit/>
          </a:bodyPr>
          <a:lstStyle/>
          <a:p>
            <a:pPr algn="just">
              <a:buClr>
                <a:srgbClr val="7030A0"/>
              </a:buClr>
            </a:pPr>
            <a:r>
              <a:rPr lang="en-US" altLang="zh-CN" sz="2000" b="1" spc="-1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Binding energy of a nucleus with an </a:t>
            </a:r>
            <a:r>
              <a:rPr lang="en-US" altLang="zh-CN" sz="2000" b="1" spc="-1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odd</a:t>
            </a:r>
            <a:r>
              <a:rPr lang="en-US" altLang="zh-CN" sz="2000" b="1" spc="-1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 mass number is </a:t>
            </a:r>
            <a:r>
              <a:rPr lang="en-US" altLang="zh-CN" sz="2000" b="1" spc="-1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lower </a:t>
            </a:r>
            <a:r>
              <a:rPr lang="en-US" altLang="zh-CN" sz="2000" b="1" spc="-1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than the arithmetic mean of the energies of the neighboring ones with even proton and neutron numbers. </a:t>
            </a:r>
            <a:endPar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文本框 22">
            <a:extLst>
              <a:ext uri="{FF2B5EF4-FFF2-40B4-BE49-F238E27FC236}">
                <a16:creationId xmlns:a16="http://schemas.microsoft.com/office/drawing/2014/main" id="{B5D95A1E-495C-AD80-8DED-8689A499987E}"/>
              </a:ext>
            </a:extLst>
          </p:cNvPr>
          <p:cNvSpPr txBox="1"/>
          <p:nvPr/>
        </p:nvSpPr>
        <p:spPr>
          <a:xfrm>
            <a:off x="5789127" y="5191121"/>
            <a:ext cx="2705944" cy="646331"/>
          </a:xfrm>
          <a:prstGeom prst="rect">
            <a:avLst/>
          </a:prstGeom>
          <a:noFill/>
        </p:spPr>
        <p:txBody>
          <a:bodyPr wrap="square">
            <a:spAutoFit/>
          </a:bodyPr>
          <a:lstStyle/>
          <a:p>
            <a:r>
              <a:rPr lang="en-US" altLang="zh-CN" sz="3600" b="1" i="1" u="none" strike="noStrike" baseline="0" dirty="0">
                <a:solidFill>
                  <a:srgbClr val="FF0000"/>
                </a:solidFill>
                <a:latin typeface="Calibri Light" panose="020F0302020204030204" pitchFamily="34" charset="0"/>
                <a:cs typeface="Calibri Light" panose="020F0302020204030204" pitchFamily="34" charset="0"/>
              </a:rPr>
              <a:t>Anything else?</a:t>
            </a:r>
            <a:endParaRPr lang="zh-CN" altLang="en-US" sz="3600" b="1" i="1" dirty="0">
              <a:solidFill>
                <a:srgbClr val="FF0000"/>
              </a:solidFill>
              <a:latin typeface="Calibri Light" panose="020F0302020204030204" pitchFamily="34" charset="0"/>
              <a:cs typeface="Calibri Light" panose="020F0302020204030204" pitchFamily="34" charset="0"/>
            </a:endParaRPr>
          </a:p>
        </p:txBody>
      </p:sp>
      <p:sp>
        <p:nvSpPr>
          <p:cNvPr id="24" name="文本框 23">
            <a:extLst>
              <a:ext uri="{FF2B5EF4-FFF2-40B4-BE49-F238E27FC236}">
                <a16:creationId xmlns:a16="http://schemas.microsoft.com/office/drawing/2014/main" id="{B8EDE8BA-C2BE-4018-C2B0-0985DFF02934}"/>
              </a:ext>
            </a:extLst>
          </p:cNvPr>
          <p:cNvSpPr txBox="1"/>
          <p:nvPr/>
        </p:nvSpPr>
        <p:spPr>
          <a:xfrm>
            <a:off x="5213554" y="2864576"/>
            <a:ext cx="5236451" cy="646331"/>
          </a:xfrm>
          <a:prstGeom prst="rect">
            <a:avLst/>
          </a:prstGeom>
          <a:noFill/>
        </p:spPr>
        <p:txBody>
          <a:bodyPr wrap="square" rtlCol="0">
            <a:spAutoFit/>
          </a:bodyPr>
          <a:lstStyle/>
          <a:p>
            <a:pPr marL="715963" lvl="1" indent="-258763">
              <a:buClr>
                <a:srgbClr val="7030A0"/>
              </a:buClr>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Pairing correlation</a:t>
            </a:r>
          </a:p>
          <a:p>
            <a:pPr marL="715963" lvl="1" indent="-258763">
              <a:buClr>
                <a:srgbClr val="7030A0"/>
              </a:buClr>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Shape effects</a:t>
            </a:r>
            <a:endParaRPr lang="zh-CN" altLang="en-US" dirty="0">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2AC8977A-CE21-B2A5-1A7F-37F86DD83AB8}"/>
              </a:ext>
            </a:extLst>
          </p:cNvPr>
          <p:cNvSpPr txBox="1"/>
          <p:nvPr/>
        </p:nvSpPr>
        <p:spPr>
          <a:xfrm>
            <a:off x="5726061" y="3698305"/>
            <a:ext cx="3417939" cy="261610"/>
          </a:xfrm>
          <a:prstGeom prst="rect">
            <a:avLst/>
          </a:prstGeom>
          <a:noFill/>
        </p:spPr>
        <p:txBody>
          <a:bodyPr wrap="square">
            <a:spAutoFit/>
          </a:bodyPr>
          <a:lstStyle>
            <a:defPPr>
              <a:defRPr lang="zh-CN"/>
            </a:defPPr>
            <a:lvl1pPr>
              <a:defRPr kumimoji="1" sz="1100">
                <a:solidFill>
                  <a:schemeClr val="accent6">
                    <a:lumMod val="75000"/>
                  </a:schemeClr>
                </a:solidFill>
                <a:latin typeface="Comic Sans MS" pitchFamily="66" charset="0"/>
                <a:ea typeface="Arial Unicode MS" pitchFamily="34" charset="-122"/>
              </a:defRPr>
            </a:lvl1pPr>
          </a:lstStyle>
          <a:p>
            <a:r>
              <a:rPr lang="da-DK" altLang="zh-CN" dirty="0"/>
              <a:t>A. Bohr </a:t>
            </a:r>
            <a:r>
              <a:rPr lang="da-DK" altLang="zh-CN" i="1" dirty="0"/>
              <a:t>et al</a:t>
            </a:r>
            <a:r>
              <a:rPr lang="da-DK" altLang="zh-CN" dirty="0"/>
              <a:t>., Phys. Rev. </a:t>
            </a:r>
            <a:r>
              <a:rPr lang="da-DK" altLang="zh-CN" b="1" dirty="0"/>
              <a:t>110</a:t>
            </a:r>
            <a:r>
              <a:rPr lang="da-DK" altLang="zh-CN" dirty="0"/>
              <a:t>, 936 (1958)</a:t>
            </a:r>
            <a:endParaRPr lang="zh-CN" altLang="en-US" dirty="0"/>
          </a:p>
        </p:txBody>
      </p:sp>
      <p:sp>
        <p:nvSpPr>
          <p:cNvPr id="34" name="文本框 33">
            <a:extLst>
              <a:ext uri="{FF2B5EF4-FFF2-40B4-BE49-F238E27FC236}">
                <a16:creationId xmlns:a16="http://schemas.microsoft.com/office/drawing/2014/main" id="{2631487B-A097-3E4F-582D-C84C67C32D1A}"/>
              </a:ext>
            </a:extLst>
          </p:cNvPr>
          <p:cNvSpPr txBox="1"/>
          <p:nvPr/>
        </p:nvSpPr>
        <p:spPr>
          <a:xfrm>
            <a:off x="5726061" y="4051824"/>
            <a:ext cx="3543300" cy="261610"/>
          </a:xfrm>
          <a:prstGeom prst="rect">
            <a:avLst/>
          </a:prstGeom>
          <a:noFill/>
        </p:spPr>
        <p:txBody>
          <a:bodyPr wrap="square">
            <a:spAutoFit/>
          </a:bodyPr>
          <a:lstStyle>
            <a:defPPr>
              <a:defRPr lang="zh-CN"/>
            </a:defPPr>
            <a:lvl1pPr>
              <a:defRPr kumimoji="1" sz="1100">
                <a:solidFill>
                  <a:schemeClr val="accent6">
                    <a:lumMod val="75000"/>
                  </a:schemeClr>
                </a:solidFill>
                <a:latin typeface="Comic Sans MS" pitchFamily="66" charset="0"/>
                <a:ea typeface="Arial Unicode MS" pitchFamily="34" charset="-122"/>
              </a:defRPr>
            </a:lvl1pPr>
          </a:lstStyle>
          <a:p>
            <a:r>
              <a:rPr lang="en-US" altLang="zh-CN" dirty="0"/>
              <a:t>W. </a:t>
            </a:r>
            <a:r>
              <a:rPr lang="en-US" altLang="zh-CN" dirty="0" err="1"/>
              <a:t>Satula</a:t>
            </a:r>
            <a:r>
              <a:rPr lang="en-US" altLang="zh-CN" dirty="0"/>
              <a:t>, </a:t>
            </a:r>
            <a:r>
              <a:rPr lang="da-DK" altLang="zh-CN" i="1" dirty="0"/>
              <a:t>et al</a:t>
            </a:r>
            <a:r>
              <a:rPr lang="da-DK" altLang="zh-CN" dirty="0"/>
              <a:t>.,</a:t>
            </a:r>
            <a:r>
              <a:rPr lang="en-US" altLang="zh-CN" dirty="0"/>
              <a:t>, Phys. Rev. Lett. </a:t>
            </a:r>
            <a:r>
              <a:rPr lang="en-US" altLang="zh-CN" b="1" dirty="0"/>
              <a:t>81</a:t>
            </a:r>
            <a:r>
              <a:rPr lang="en-US" altLang="zh-CN" dirty="0"/>
              <a:t>, 3599 (1998)</a:t>
            </a:r>
            <a:endParaRPr lang="zh-CN" altLang="en-US" dirty="0"/>
          </a:p>
        </p:txBody>
      </p:sp>
      <p:pic>
        <p:nvPicPr>
          <p:cNvPr id="46" name="图片 45">
            <a:extLst>
              <a:ext uri="{FF2B5EF4-FFF2-40B4-BE49-F238E27FC236}">
                <a16:creationId xmlns:a16="http://schemas.microsoft.com/office/drawing/2014/main" id="{A63489D9-7BF7-D125-0C2F-A9C267CCDEC2}"/>
              </a:ext>
            </a:extLst>
          </p:cNvPr>
          <p:cNvPicPr>
            <a:picLocks noChangeAspect="1"/>
          </p:cNvPicPr>
          <p:nvPr>
            <p:custDataLst>
              <p:tags r:id="rId1"/>
            </p:custDataLst>
          </p:nvPr>
        </p:nvPicPr>
        <p:blipFill>
          <a:blip r:embed="rId5"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a:off x="984046" y="6025621"/>
            <a:ext cx="2819400" cy="252984"/>
          </a:xfrm>
          <a:prstGeom prst="rect">
            <a:avLst/>
          </a:prstGeom>
        </p:spPr>
      </p:pic>
      <p:sp>
        <p:nvSpPr>
          <p:cNvPr id="44" name="文本框 43">
            <a:extLst>
              <a:ext uri="{FF2B5EF4-FFF2-40B4-BE49-F238E27FC236}">
                <a16:creationId xmlns:a16="http://schemas.microsoft.com/office/drawing/2014/main" id="{DD628061-83B6-B654-084B-0F06262F5413}"/>
              </a:ext>
            </a:extLst>
          </p:cNvPr>
          <p:cNvSpPr txBox="1"/>
          <p:nvPr/>
        </p:nvSpPr>
        <p:spPr>
          <a:xfrm>
            <a:off x="5514439" y="2323659"/>
            <a:ext cx="4634680" cy="369332"/>
          </a:xfrm>
          <a:prstGeom prst="rect">
            <a:avLst/>
          </a:prstGeom>
          <a:noFill/>
        </p:spPr>
        <p:txBody>
          <a:bodyPr wrap="square">
            <a:spAutoFit/>
          </a:bodyPr>
          <a:lstStyle/>
          <a:p>
            <a:r>
              <a:rPr lang="en-US" altLang="zh-CN" sz="1800" b="1" i="0" u="none" strike="noStrike" baseline="0" dirty="0">
                <a:latin typeface="Times New Roman" panose="02020603050405020304" pitchFamily="18" charset="0"/>
              </a:rPr>
              <a:t>OES is usually attributed to:</a:t>
            </a:r>
            <a:endParaRPr lang="zh-CN" altLang="en-US" b="1" dirty="0"/>
          </a:p>
        </p:txBody>
      </p:sp>
      <p:sp>
        <p:nvSpPr>
          <p:cNvPr id="2" name="文本框 1">
            <a:extLst>
              <a:ext uri="{FF2B5EF4-FFF2-40B4-BE49-F238E27FC236}">
                <a16:creationId xmlns:a16="http://schemas.microsoft.com/office/drawing/2014/main" id="{878847D7-F2FF-024F-EF94-F15103ABBF38}"/>
              </a:ext>
            </a:extLst>
          </p:cNvPr>
          <p:cNvSpPr txBox="1"/>
          <p:nvPr/>
        </p:nvSpPr>
        <p:spPr>
          <a:xfrm>
            <a:off x="266077" y="6387765"/>
            <a:ext cx="4430662" cy="261610"/>
          </a:xfrm>
          <a:prstGeom prst="rect">
            <a:avLst/>
          </a:prstGeom>
          <a:noFill/>
        </p:spPr>
        <p:txBody>
          <a:bodyPr wrap="square">
            <a:spAutoFit/>
          </a:bodyPr>
          <a:lstStyle>
            <a:defPPr>
              <a:defRPr lang="zh-CN"/>
            </a:defPPr>
            <a:lvl1pPr>
              <a:defRPr kumimoji="1" sz="1100">
                <a:solidFill>
                  <a:schemeClr val="accent6">
                    <a:lumMod val="75000"/>
                  </a:schemeClr>
                </a:solidFill>
                <a:latin typeface="Comic Sans MS" pitchFamily="66" charset="0"/>
                <a:ea typeface="Arial Unicode MS" pitchFamily="34" charset="-122"/>
              </a:defRPr>
            </a:lvl1pPr>
          </a:lstStyle>
          <a:p>
            <a:r>
              <a:rPr lang="da-DK" altLang="zh-CN" dirty="0">
                <a:solidFill>
                  <a:srgbClr val="0000FF"/>
                </a:solidFill>
              </a:rPr>
              <a:t>Data from: </a:t>
            </a:r>
            <a:r>
              <a:rPr lang="da-DK" altLang="zh-CN" dirty="0"/>
              <a:t>Huang et al., Chin. Rhys. C </a:t>
            </a:r>
            <a:r>
              <a:rPr lang="da-DK" altLang="zh-CN" b="1" dirty="0"/>
              <a:t>45</a:t>
            </a:r>
            <a:r>
              <a:rPr lang="da-DK" altLang="zh-CN" dirty="0"/>
              <a:t>, 181 (2021)</a:t>
            </a:r>
            <a:endParaRPr lang="zh-CN" altLang="en-US" dirty="0"/>
          </a:p>
        </p:txBody>
      </p:sp>
      <p:sp>
        <p:nvSpPr>
          <p:cNvPr id="3" name="文本框 2">
            <a:extLst>
              <a:ext uri="{FF2B5EF4-FFF2-40B4-BE49-F238E27FC236}">
                <a16:creationId xmlns:a16="http://schemas.microsoft.com/office/drawing/2014/main" id="{2A3EC616-9F67-7BFD-887C-14528DC26BA0}"/>
              </a:ext>
            </a:extLst>
          </p:cNvPr>
          <p:cNvSpPr txBox="1"/>
          <p:nvPr/>
        </p:nvSpPr>
        <p:spPr>
          <a:xfrm>
            <a:off x="8640000" y="6300000"/>
            <a:ext cx="45719" cy="369332"/>
          </a:xfrm>
          <a:prstGeom prst="rect">
            <a:avLst/>
          </a:prstGeom>
          <a:noFill/>
        </p:spPr>
        <p:txBody>
          <a:bodyPr wrap="square" rtlCol="0">
            <a:spAutoFit/>
          </a:bodyPr>
          <a:lstStyle/>
          <a:p>
            <a:r>
              <a:rPr lang="en-US" altLang="zh-CN" dirty="0"/>
              <a:t>1</a:t>
            </a:r>
            <a:endParaRPr lang="zh-CN" altLang="en-US" dirty="0"/>
          </a:p>
        </p:txBody>
      </p:sp>
    </p:spTree>
    <p:extLst>
      <p:ext uri="{BB962C8B-B14F-4D97-AF65-F5344CB8AC3E}">
        <p14:creationId xmlns:p14="http://schemas.microsoft.com/office/powerpoint/2010/main" val="2305439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5 1"/>
          <p:cNvSpPr>
            <a:spLocks noChangeArrowheads="1"/>
          </p:cNvSpPr>
          <p:nvPr/>
        </p:nvSpPr>
        <p:spPr bwMode="auto">
          <a:xfrm>
            <a:off x="262640" y="744476"/>
            <a:ext cx="8621804" cy="400110"/>
          </a:xfrm>
          <a:prstGeom prst="rect">
            <a:avLst/>
          </a:prstGeom>
          <a:noFill/>
          <a:ln w="9525">
            <a:noFill/>
            <a:miter lim="800000"/>
            <a:headEnd/>
            <a:tailEnd/>
          </a:ln>
          <a:effectLst>
            <a:outerShdw blurRad="76200" dist="12700" dir="8100000" sy="-23000" kx="800400" algn="br" rotWithShape="0">
              <a:prstClr val="black">
                <a:alpha val="20000"/>
              </a:prstClr>
            </a:outerShdw>
          </a:effectLst>
        </p:spPr>
        <p:txBody>
          <a:bodyPr wrap="square">
            <a:spAutoFit/>
          </a:bodyPr>
          <a:lstStyle/>
          <a:p>
            <a:pPr marL="360000" indent="-360000">
              <a:spcBef>
                <a:spcPct val="20000"/>
              </a:spcBef>
              <a:buClr>
                <a:srgbClr val="7030A0"/>
              </a:buClr>
              <a:buFont typeface="Wingdings" panose="05000000000000000000" pitchFamily="2" charset="2"/>
              <a:buChar char="p"/>
            </a:pPr>
            <a:r>
              <a:rPr lang="en-US" altLang="zh-CN" sz="2000" b="1" spc="-1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Tensor force</a:t>
            </a:r>
            <a:r>
              <a:rPr lang="en-US" altLang="zh-CN" sz="2000" spc="-10" dirty="0">
                <a:latin typeface="+mn-ea"/>
                <a:cs typeface="Times New Roman" panose="02020603050405020304" pitchFamily="18" charset="0"/>
              </a:rPr>
              <a:t>: </a:t>
            </a:r>
            <a:r>
              <a:rPr lang="en-US" altLang="zh-CN" sz="2000" spc="-10" dirty="0">
                <a:latin typeface="Times New Roman" panose="02020603050405020304" pitchFamily="18" charset="0"/>
                <a:cs typeface="Times New Roman" panose="02020603050405020304" pitchFamily="18" charset="0"/>
              </a:rPr>
              <a:t> Critical noncentral components</a:t>
            </a:r>
            <a:endParaRPr lang="en-US" altLang="zh-CN" sz="2000" b="1" spc="-10" dirty="0">
              <a:solidFill>
                <a:srgbClr val="FF0000"/>
              </a:solidFill>
              <a:latin typeface="Times New Roman" panose="02020603050405020304" pitchFamily="18" charset="0"/>
              <a:cs typeface="Times New Roman" panose="02020603050405020304" pitchFamily="18" charset="0"/>
            </a:endParaRPr>
          </a:p>
        </p:txBody>
      </p:sp>
      <p:sp>
        <p:nvSpPr>
          <p:cNvPr id="9" name="Rectangle 108 1"/>
          <p:cNvSpPr>
            <a:spLocks noChangeArrowheads="1"/>
          </p:cNvSpPr>
          <p:nvPr/>
        </p:nvSpPr>
        <p:spPr bwMode="auto">
          <a:xfrm>
            <a:off x="600361" y="3272386"/>
            <a:ext cx="4234707" cy="276999"/>
          </a:xfrm>
          <a:prstGeom prst="rect">
            <a:avLst/>
          </a:prstGeom>
          <a:solidFill>
            <a:schemeClr val="bg1"/>
          </a:solidFill>
          <a:ln w="9525" algn="ctr">
            <a:noFill/>
            <a:miter lim="800000"/>
            <a:headEnd/>
            <a:tailEnd/>
          </a:ln>
        </p:spPr>
        <p:txBody>
          <a:bodyPr wrap="square">
            <a:spAutoFit/>
          </a:bodyPr>
          <a:lstStyle/>
          <a:p>
            <a:r>
              <a:rPr kumimoji="1" lang="pt-BR" altLang="zh-CN" sz="1200" dirty="0">
                <a:solidFill>
                  <a:srgbClr val="468646"/>
                </a:solidFill>
                <a:latin typeface="Comic Sans MS" pitchFamily="66" charset="0"/>
                <a:ea typeface="Arial Unicode MS" pitchFamily="34" charset="-122"/>
                <a:cs typeface="Arial Unicode MS" pitchFamily="34" charset="-122"/>
              </a:rPr>
              <a:t>Otsuka </a:t>
            </a:r>
            <a:r>
              <a:rPr kumimoji="1" lang="pt-BR" altLang="zh-CN" sz="1200" i="1" dirty="0">
                <a:solidFill>
                  <a:srgbClr val="468646"/>
                </a:solidFill>
                <a:latin typeface="Comic Sans MS" pitchFamily="66" charset="0"/>
                <a:ea typeface="Arial Unicode MS" pitchFamily="34" charset="-122"/>
                <a:cs typeface="Arial Unicode MS" pitchFamily="34" charset="-122"/>
              </a:rPr>
              <a:t>et al.</a:t>
            </a:r>
            <a:r>
              <a:rPr kumimoji="1" lang="pt-BR" altLang="zh-CN" sz="1200" dirty="0">
                <a:solidFill>
                  <a:srgbClr val="468646"/>
                </a:solidFill>
                <a:latin typeface="Comic Sans MS" pitchFamily="66" charset="0"/>
                <a:ea typeface="Arial Unicode MS" pitchFamily="34" charset="-122"/>
                <a:cs typeface="Arial Unicode MS" pitchFamily="34" charset="-122"/>
              </a:rPr>
              <a:t>, </a:t>
            </a:r>
            <a:r>
              <a:rPr kumimoji="1" lang="pt-BR" altLang="zh-CN" sz="1200" i="1" dirty="0">
                <a:solidFill>
                  <a:srgbClr val="468646"/>
                </a:solidFill>
                <a:latin typeface="Comic Sans MS" pitchFamily="66" charset="0"/>
                <a:ea typeface="Arial Unicode MS" pitchFamily="34" charset="-122"/>
                <a:cs typeface="Arial Unicode MS" pitchFamily="34" charset="-122"/>
              </a:rPr>
              <a:t>PRL</a:t>
            </a:r>
            <a:r>
              <a:rPr kumimoji="1" lang="pt-BR" altLang="zh-CN" sz="1200" dirty="0">
                <a:solidFill>
                  <a:srgbClr val="468646"/>
                </a:solidFill>
                <a:latin typeface="Comic Sans MS" pitchFamily="66" charset="0"/>
                <a:ea typeface="Arial Unicode MS" pitchFamily="34" charset="-122"/>
                <a:cs typeface="Arial Unicode MS" pitchFamily="34" charset="-122"/>
              </a:rPr>
              <a:t> </a:t>
            </a:r>
            <a:r>
              <a:rPr kumimoji="1" lang="pt-BR" altLang="zh-CN" sz="1200" b="1" dirty="0">
                <a:solidFill>
                  <a:srgbClr val="468646"/>
                </a:solidFill>
                <a:latin typeface="Comic Sans MS" pitchFamily="66" charset="0"/>
                <a:ea typeface="Arial Unicode MS" pitchFamily="34" charset="-122"/>
                <a:cs typeface="Arial Unicode MS" pitchFamily="34" charset="-122"/>
              </a:rPr>
              <a:t>95</a:t>
            </a:r>
            <a:r>
              <a:rPr kumimoji="1" lang="pt-BR" altLang="zh-CN" sz="1200" dirty="0">
                <a:solidFill>
                  <a:srgbClr val="468646"/>
                </a:solidFill>
                <a:latin typeface="Comic Sans MS" pitchFamily="66" charset="0"/>
                <a:ea typeface="Arial Unicode MS" pitchFamily="34" charset="-122"/>
                <a:cs typeface="Arial Unicode MS" pitchFamily="34" charset="-122"/>
              </a:rPr>
              <a:t>, 232502 (2005)</a:t>
            </a:r>
            <a:endParaRPr kumimoji="1" lang="it-IT" altLang="zh-CN" sz="1200" dirty="0">
              <a:solidFill>
                <a:srgbClr val="468646"/>
              </a:solidFill>
              <a:latin typeface="Comic Sans MS" pitchFamily="66" charset="0"/>
              <a:ea typeface="Arial Unicode MS" pitchFamily="34" charset="-122"/>
              <a:cs typeface="Arial Unicode MS" pitchFamily="34" charset="-122"/>
            </a:endParaRPr>
          </a:p>
        </p:txBody>
      </p:sp>
      <p:pic>
        <p:nvPicPr>
          <p:cNvPr id="13" name="图片 12">
            <a:extLst>
              <a:ext uri="{FF2B5EF4-FFF2-40B4-BE49-F238E27FC236}">
                <a16:creationId xmlns:a16="http://schemas.microsoft.com/office/drawing/2014/main" id="{D3C5DA48-6677-4836-8F84-4BCD29E037A5}"/>
              </a:ext>
            </a:extLst>
          </p:cNvPr>
          <p:cNvPicPr>
            <a:picLocks noChangeAspect="1"/>
          </p:cNvPicPr>
          <p:nvPr/>
        </p:nvPicPr>
        <p:blipFill>
          <a:blip r:embed="rId6"/>
          <a:stretch>
            <a:fillRect/>
          </a:stretch>
        </p:blipFill>
        <p:spPr>
          <a:xfrm>
            <a:off x="2333631" y="2083040"/>
            <a:ext cx="1995372" cy="1036662"/>
          </a:xfrm>
          <a:prstGeom prst="rect">
            <a:avLst/>
          </a:prstGeom>
        </p:spPr>
      </p:pic>
      <p:grpSp>
        <p:nvGrpSpPr>
          <p:cNvPr id="14" name="组合 13">
            <a:extLst>
              <a:ext uri="{FF2B5EF4-FFF2-40B4-BE49-F238E27FC236}">
                <a16:creationId xmlns:a16="http://schemas.microsoft.com/office/drawing/2014/main" id="{AA0323E0-7419-44A8-95D1-3BF68086070C}"/>
              </a:ext>
            </a:extLst>
          </p:cNvPr>
          <p:cNvGrpSpPr/>
          <p:nvPr/>
        </p:nvGrpSpPr>
        <p:grpSpPr>
          <a:xfrm>
            <a:off x="629081" y="2002167"/>
            <a:ext cx="1513601" cy="1109933"/>
            <a:chOff x="250825" y="1613505"/>
            <a:chExt cx="2440621" cy="1783845"/>
          </a:xfrm>
        </p:grpSpPr>
        <p:pic>
          <p:nvPicPr>
            <p:cNvPr id="15" name="Picture 5">
              <a:extLst>
                <a:ext uri="{FF2B5EF4-FFF2-40B4-BE49-F238E27FC236}">
                  <a16:creationId xmlns:a16="http://schemas.microsoft.com/office/drawing/2014/main" id="{3319600D-07B9-40F0-938B-0FA0DFDC21D9}"/>
                </a:ext>
              </a:extLst>
            </p:cNvPr>
            <p:cNvPicPr>
              <a:picLocks noChangeAspect="1" noChangeArrowheads="1"/>
            </p:cNvPicPr>
            <p:nvPr/>
          </p:nvPicPr>
          <p:blipFill>
            <a:blip r:embed="rId7" cstate="print"/>
            <a:srcRect/>
            <a:stretch>
              <a:fillRect/>
            </a:stretch>
          </p:blipFill>
          <p:spPr bwMode="auto">
            <a:xfrm>
              <a:off x="287524" y="1613505"/>
              <a:ext cx="2403922" cy="1783845"/>
            </a:xfrm>
            <a:prstGeom prst="rect">
              <a:avLst/>
            </a:prstGeom>
            <a:noFill/>
            <a:ln w="9525">
              <a:noFill/>
              <a:miter lim="800000"/>
              <a:headEnd/>
              <a:tailEnd/>
            </a:ln>
          </p:spPr>
        </p:pic>
        <p:sp>
          <p:nvSpPr>
            <p:cNvPr id="16" name="矩形 15">
              <a:extLst>
                <a:ext uri="{FF2B5EF4-FFF2-40B4-BE49-F238E27FC236}">
                  <a16:creationId xmlns:a16="http://schemas.microsoft.com/office/drawing/2014/main" id="{5FD8459C-5DB0-475D-B9E9-B52CD382887A}"/>
                </a:ext>
              </a:extLst>
            </p:cNvPr>
            <p:cNvSpPr/>
            <p:nvPr/>
          </p:nvSpPr>
          <p:spPr>
            <a:xfrm>
              <a:off x="250825" y="1613505"/>
              <a:ext cx="320675" cy="329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28240FB-AA46-4A93-8D4D-4325349DD74B}"/>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1198177" y="1237025"/>
            <a:ext cx="2974458" cy="474311"/>
          </a:xfrm>
          <a:prstGeom prst="rect">
            <a:avLst/>
          </a:prstGeom>
        </p:spPr>
      </p:pic>
      <p:pic>
        <p:nvPicPr>
          <p:cNvPr id="27" name="图片 26">
            <a:extLst>
              <a:ext uri="{FF2B5EF4-FFF2-40B4-BE49-F238E27FC236}">
                <a16:creationId xmlns:a16="http://schemas.microsoft.com/office/drawing/2014/main" id="{7BA36DDE-E7D5-4C3D-B2BD-F4FEA9C2CA52}"/>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311618" y="1791479"/>
            <a:ext cx="951550" cy="174064"/>
          </a:xfrm>
          <a:prstGeom prst="rect">
            <a:avLst/>
          </a:prstGeom>
          <a:solidFill>
            <a:schemeClr val="bg1"/>
          </a:solidFill>
        </p:spPr>
      </p:pic>
      <p:pic>
        <p:nvPicPr>
          <p:cNvPr id="28" name="图片 27">
            <a:extLst>
              <a:ext uri="{FF2B5EF4-FFF2-40B4-BE49-F238E27FC236}">
                <a16:creationId xmlns:a16="http://schemas.microsoft.com/office/drawing/2014/main" id="{C6F52653-9C23-4B98-9AA8-B2A51197A08D}"/>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83817" y="2112741"/>
            <a:ext cx="1001744" cy="183246"/>
          </a:xfrm>
          <a:prstGeom prst="rect">
            <a:avLst/>
          </a:prstGeom>
          <a:solidFill>
            <a:schemeClr val="bg1"/>
          </a:solidFill>
        </p:spPr>
      </p:pic>
      <p:sp>
        <p:nvSpPr>
          <p:cNvPr id="33" name="Rectangle 4">
            <a:extLst>
              <a:ext uri="{FF2B5EF4-FFF2-40B4-BE49-F238E27FC236}">
                <a16:creationId xmlns:a16="http://schemas.microsoft.com/office/drawing/2014/main" id="{A897802A-63A7-435F-AFFC-364B883C78C6}"/>
              </a:ext>
            </a:extLst>
          </p:cNvPr>
          <p:cNvSpPr>
            <a:spLocks noChangeArrowheads="1"/>
          </p:cNvSpPr>
          <p:nvPr/>
        </p:nvSpPr>
        <p:spPr bwMode="auto">
          <a:xfrm>
            <a:off x="-1671" y="0"/>
            <a:ext cx="9145671" cy="622854"/>
          </a:xfrm>
          <a:prstGeom prst="rect">
            <a:avLst/>
          </a:prstGeom>
          <a:solidFill>
            <a:schemeClr val="accent5">
              <a:lumMod val="75000"/>
            </a:schemeClr>
          </a:solidFill>
          <a:ln w="28575">
            <a:noFill/>
            <a:miter lim="800000"/>
            <a:headEnd/>
            <a:tailEnd/>
          </a:ln>
        </p:spPr>
        <p:txBody>
          <a:bodyPr anchor="ctr"/>
          <a:lstStyle/>
          <a:p>
            <a:r>
              <a:rPr lang="en-US" altLang="zh-CN" sz="2800" dirty="0">
                <a:solidFill>
                  <a:schemeClr val="bg1"/>
                </a:solidFill>
                <a:latin typeface="Comic Sans MS" panose="030F0702030302020204" pitchFamily="66" charset="0"/>
              </a:rPr>
              <a:t>Nuclear tensor force</a:t>
            </a:r>
          </a:p>
        </p:txBody>
      </p:sp>
      <p:sp>
        <p:nvSpPr>
          <p:cNvPr id="25" name="Rectangle 5">
            <a:extLst>
              <a:ext uri="{FF2B5EF4-FFF2-40B4-BE49-F238E27FC236}">
                <a16:creationId xmlns:a16="http://schemas.microsoft.com/office/drawing/2014/main" id="{574CBA4C-2145-4724-A9AF-AB804B91B71E}"/>
              </a:ext>
            </a:extLst>
          </p:cNvPr>
          <p:cNvSpPr>
            <a:spLocks noChangeArrowheads="1"/>
          </p:cNvSpPr>
          <p:nvPr/>
        </p:nvSpPr>
        <p:spPr bwMode="auto">
          <a:xfrm>
            <a:off x="4800584" y="1365208"/>
            <a:ext cx="4221092" cy="400110"/>
          </a:xfrm>
          <a:prstGeom prst="rect">
            <a:avLst/>
          </a:prstGeom>
          <a:solidFill>
            <a:srgbClr val="DEEBF7"/>
          </a:solidFill>
          <a:ln w="9525">
            <a:noFill/>
            <a:miter lim="800000"/>
            <a:headEnd/>
            <a:tailEnd/>
          </a:ln>
          <a:effectLst>
            <a:outerShdw blurRad="50800" dist="38100" dir="10800000" algn="r" rotWithShape="0">
              <a:prstClr val="black">
                <a:alpha val="40000"/>
              </a:prstClr>
            </a:outerShdw>
          </a:effectLst>
        </p:spPr>
        <p:txBody>
          <a:bodyPr wrap="square">
            <a:spAutoFit/>
          </a:bodyPr>
          <a:lstStyle/>
          <a:p>
            <a:pPr>
              <a:spcBef>
                <a:spcPct val="20000"/>
              </a:spcBef>
              <a:buClr>
                <a:srgbClr val="7030A0"/>
              </a:buClr>
            </a:pPr>
            <a:r>
              <a:rPr lang="en-US" altLang="zh-CN" sz="2000" b="1" dirty="0">
                <a:solidFill>
                  <a:srgbClr val="FF0000"/>
                </a:solidFill>
                <a:latin typeface="Times New Roman" panose="02020603050405020304" pitchFamily="18" charset="0"/>
                <a:cs typeface="Times New Roman" panose="02020603050405020304" pitchFamily="18" charset="0"/>
              </a:rPr>
              <a:t>Shell evolution &amp; new magic number</a:t>
            </a:r>
          </a:p>
        </p:txBody>
      </p:sp>
      <p:sp>
        <p:nvSpPr>
          <p:cNvPr id="7" name="矩形 6">
            <a:extLst>
              <a:ext uri="{FF2B5EF4-FFF2-40B4-BE49-F238E27FC236}">
                <a16:creationId xmlns:a16="http://schemas.microsoft.com/office/drawing/2014/main" id="{060BD623-2C75-4FAF-8302-15708F040759}"/>
              </a:ext>
            </a:extLst>
          </p:cNvPr>
          <p:cNvSpPr/>
          <p:nvPr/>
        </p:nvSpPr>
        <p:spPr>
          <a:xfrm>
            <a:off x="4666907" y="3158959"/>
            <a:ext cx="3337773" cy="276999"/>
          </a:xfrm>
          <a:prstGeom prst="rect">
            <a:avLst/>
          </a:prstGeom>
        </p:spPr>
        <p:txBody>
          <a:bodyPr wrap="none">
            <a:spAutoFit/>
          </a:bodyPr>
          <a:lstStyle/>
          <a:p>
            <a:pPr lvl="0"/>
            <a:r>
              <a:rPr kumimoji="1" lang="it-IT" altLang="zh-CN" sz="1200" dirty="0">
                <a:solidFill>
                  <a:srgbClr val="468646"/>
                </a:solidFill>
                <a:latin typeface="Comic Sans MS" pitchFamily="66" charset="0"/>
                <a:ea typeface="Arial Unicode MS" pitchFamily="34" charset="-122"/>
                <a:cs typeface="Arial Unicode MS" pitchFamily="34" charset="-122"/>
              </a:rPr>
              <a:t>Steppenbeck </a:t>
            </a:r>
            <a:r>
              <a:rPr kumimoji="1" lang="en-US" altLang="zh-CN" sz="1200" i="1" dirty="0">
                <a:solidFill>
                  <a:srgbClr val="468646"/>
                </a:solidFill>
                <a:latin typeface="Comic Sans MS" pitchFamily="66" charset="0"/>
                <a:ea typeface="Arial Unicode MS" pitchFamily="34" charset="-122"/>
                <a:cs typeface="Arial Unicode MS" pitchFamily="34" charset="-122"/>
              </a:rPr>
              <a:t>et al</a:t>
            </a:r>
            <a:r>
              <a:rPr kumimoji="1" lang="en-US" altLang="zh-CN" sz="1200" dirty="0">
                <a:solidFill>
                  <a:srgbClr val="468646"/>
                </a:solidFill>
                <a:latin typeface="Comic Sans MS" pitchFamily="66" charset="0"/>
                <a:ea typeface="Arial Unicode MS" pitchFamily="34" charset="-122"/>
                <a:cs typeface="Arial Unicode MS" pitchFamily="34" charset="-122"/>
              </a:rPr>
              <a:t>., </a:t>
            </a:r>
            <a:r>
              <a:rPr kumimoji="1" lang="en-US" altLang="zh-CN" sz="1200" i="1" dirty="0">
                <a:solidFill>
                  <a:srgbClr val="468646"/>
                </a:solidFill>
                <a:latin typeface="Comic Sans MS" pitchFamily="66" charset="0"/>
                <a:ea typeface="Arial Unicode MS" pitchFamily="34" charset="-122"/>
                <a:cs typeface="Arial Unicode MS" pitchFamily="34" charset="-122"/>
              </a:rPr>
              <a:t>Nature</a:t>
            </a:r>
            <a:r>
              <a:rPr kumimoji="1" lang="en-US" altLang="zh-CN" sz="1200" dirty="0">
                <a:solidFill>
                  <a:srgbClr val="468646"/>
                </a:solidFill>
                <a:latin typeface="Comic Sans MS" pitchFamily="66" charset="0"/>
                <a:ea typeface="Arial Unicode MS" pitchFamily="34" charset="-122"/>
                <a:cs typeface="Arial Unicode MS" pitchFamily="34" charset="-122"/>
              </a:rPr>
              <a:t> </a:t>
            </a:r>
            <a:r>
              <a:rPr kumimoji="1" lang="en-US" altLang="zh-CN" sz="1200" b="1" dirty="0">
                <a:solidFill>
                  <a:srgbClr val="468646"/>
                </a:solidFill>
                <a:latin typeface="Comic Sans MS" pitchFamily="66" charset="0"/>
                <a:ea typeface="Arial Unicode MS" pitchFamily="34" charset="-122"/>
                <a:cs typeface="Arial Unicode MS" pitchFamily="34" charset="-122"/>
              </a:rPr>
              <a:t>502</a:t>
            </a:r>
            <a:r>
              <a:rPr kumimoji="1" lang="en-US" altLang="zh-CN" sz="1200" dirty="0">
                <a:solidFill>
                  <a:srgbClr val="468646"/>
                </a:solidFill>
                <a:latin typeface="Comic Sans MS" pitchFamily="66" charset="0"/>
                <a:ea typeface="Arial Unicode MS" pitchFamily="34" charset="-122"/>
                <a:cs typeface="Arial Unicode MS" pitchFamily="34" charset="-122"/>
              </a:rPr>
              <a:t>. 207 (2013)</a:t>
            </a:r>
            <a:endParaRPr kumimoji="1" lang="it-IT" altLang="zh-CN" sz="1200" dirty="0">
              <a:solidFill>
                <a:srgbClr val="468646"/>
              </a:solidFill>
              <a:latin typeface="Comic Sans MS" pitchFamily="66" charset="0"/>
              <a:ea typeface="Arial Unicode MS" pitchFamily="34" charset="-122"/>
              <a:cs typeface="Arial Unicode MS" pitchFamily="34" charset="-122"/>
            </a:endParaRPr>
          </a:p>
        </p:txBody>
      </p:sp>
      <p:pic>
        <p:nvPicPr>
          <p:cNvPr id="8" name="图片 7">
            <a:extLst>
              <a:ext uri="{FF2B5EF4-FFF2-40B4-BE49-F238E27FC236}">
                <a16:creationId xmlns:a16="http://schemas.microsoft.com/office/drawing/2014/main" id="{4FA5D9EE-32EC-C054-DA17-14A8F1948ECE}"/>
              </a:ext>
            </a:extLst>
          </p:cNvPr>
          <p:cNvPicPr>
            <a:picLocks noChangeAspect="1"/>
          </p:cNvPicPr>
          <p:nvPr/>
        </p:nvPicPr>
        <p:blipFill>
          <a:blip r:embed="rId11"/>
          <a:stretch>
            <a:fillRect/>
          </a:stretch>
        </p:blipFill>
        <p:spPr>
          <a:xfrm>
            <a:off x="4589052" y="1998333"/>
            <a:ext cx="4435610" cy="1117599"/>
          </a:xfrm>
          <a:prstGeom prst="rect">
            <a:avLst/>
          </a:prstGeom>
        </p:spPr>
      </p:pic>
      <p:pic>
        <p:nvPicPr>
          <p:cNvPr id="10" name="图片 9">
            <a:extLst>
              <a:ext uri="{FF2B5EF4-FFF2-40B4-BE49-F238E27FC236}">
                <a16:creationId xmlns:a16="http://schemas.microsoft.com/office/drawing/2014/main" id="{F32D701D-ACE6-AE6D-01D0-21D90D5FFCC8}"/>
              </a:ext>
            </a:extLst>
          </p:cNvPr>
          <p:cNvPicPr>
            <a:picLocks noChangeAspect="1"/>
          </p:cNvPicPr>
          <p:nvPr/>
        </p:nvPicPr>
        <p:blipFill>
          <a:blip r:embed="rId12"/>
          <a:stretch>
            <a:fillRect/>
          </a:stretch>
        </p:blipFill>
        <p:spPr>
          <a:xfrm>
            <a:off x="552810" y="3863933"/>
            <a:ext cx="3179743" cy="2249591"/>
          </a:xfrm>
          <a:prstGeom prst="rect">
            <a:avLst/>
          </a:prstGeom>
        </p:spPr>
      </p:pic>
      <p:sp>
        <p:nvSpPr>
          <p:cNvPr id="12" name="文本框 11">
            <a:extLst>
              <a:ext uri="{FF2B5EF4-FFF2-40B4-BE49-F238E27FC236}">
                <a16:creationId xmlns:a16="http://schemas.microsoft.com/office/drawing/2014/main" id="{A2D09CF9-01A6-CE26-3F97-2A9901617BC6}"/>
              </a:ext>
            </a:extLst>
          </p:cNvPr>
          <p:cNvSpPr txBox="1"/>
          <p:nvPr/>
        </p:nvSpPr>
        <p:spPr>
          <a:xfrm>
            <a:off x="400374" y="6243406"/>
            <a:ext cx="4634680" cy="276999"/>
          </a:xfrm>
          <a:prstGeom prst="rect">
            <a:avLst/>
          </a:prstGeom>
          <a:noFill/>
        </p:spPr>
        <p:txBody>
          <a:bodyPr wrap="square">
            <a:spAutoFit/>
          </a:bodyPr>
          <a:lstStyle/>
          <a:p>
            <a:r>
              <a:rPr lang="en-US" altLang="zh-CN" sz="1200" b="0" i="0" u="none" strike="noStrike" baseline="0" dirty="0" err="1">
                <a:solidFill>
                  <a:srgbClr val="468646"/>
                </a:solidFill>
                <a:latin typeface="Comic Sans MS" panose="030F0702030302020204" pitchFamily="66" charset="0"/>
              </a:rPr>
              <a:t>Lalazissis</a:t>
            </a:r>
            <a:r>
              <a:rPr lang="en-US" altLang="zh-CN" sz="1200" b="0" i="0" u="none" strike="noStrike" baseline="0" dirty="0">
                <a:solidFill>
                  <a:srgbClr val="468646"/>
                </a:solidFill>
                <a:latin typeface="Comic Sans MS" panose="030F0702030302020204" pitchFamily="66" charset="0"/>
              </a:rPr>
              <a:t> et al., </a:t>
            </a:r>
            <a:r>
              <a:rPr lang="en-US" altLang="zh-CN" sz="1200" b="0" i="1" u="none" strike="noStrike" baseline="0" dirty="0">
                <a:solidFill>
                  <a:srgbClr val="468646"/>
                </a:solidFill>
                <a:latin typeface="Comic Sans MS" panose="030F0702030302020204" pitchFamily="66" charset="0"/>
              </a:rPr>
              <a:t>PRC </a:t>
            </a:r>
            <a:r>
              <a:rPr lang="en-US" altLang="zh-CN" sz="1200" b="1" i="0" u="none" strike="noStrike" baseline="0" dirty="0">
                <a:solidFill>
                  <a:srgbClr val="468646"/>
                </a:solidFill>
                <a:latin typeface="Comic Sans MS" panose="030F0702030302020204" pitchFamily="66" charset="0"/>
              </a:rPr>
              <a:t>80</a:t>
            </a:r>
            <a:r>
              <a:rPr lang="en-US" altLang="zh-CN" sz="1200" b="0" i="0" u="none" strike="noStrike" baseline="0" dirty="0">
                <a:solidFill>
                  <a:srgbClr val="468646"/>
                </a:solidFill>
                <a:latin typeface="Comic Sans MS" panose="030F0702030302020204" pitchFamily="66" charset="0"/>
              </a:rPr>
              <a:t>, 041301(R) (2009)</a:t>
            </a:r>
            <a:endParaRPr lang="zh-CN" altLang="en-US" sz="1200" dirty="0">
              <a:solidFill>
                <a:srgbClr val="468646"/>
              </a:solidFill>
            </a:endParaRPr>
          </a:p>
        </p:txBody>
      </p:sp>
      <p:sp>
        <p:nvSpPr>
          <p:cNvPr id="19" name="文本框 18">
            <a:extLst>
              <a:ext uri="{FF2B5EF4-FFF2-40B4-BE49-F238E27FC236}">
                <a16:creationId xmlns:a16="http://schemas.microsoft.com/office/drawing/2014/main" id="{13390A07-ED02-E013-18D0-C82D6DAD4763}"/>
              </a:ext>
            </a:extLst>
          </p:cNvPr>
          <p:cNvSpPr txBox="1"/>
          <p:nvPr/>
        </p:nvSpPr>
        <p:spPr>
          <a:xfrm>
            <a:off x="4666907" y="3969679"/>
            <a:ext cx="4019585" cy="707886"/>
          </a:xfrm>
          <a:prstGeom prst="rect">
            <a:avLst/>
          </a:prstGeom>
          <a:solidFill>
            <a:srgbClr val="DEEBF7"/>
          </a:solidFill>
          <a:ln w="9525">
            <a:noFill/>
            <a:miter lim="800000"/>
            <a:headEnd/>
            <a:tailEnd/>
          </a:ln>
          <a:effectLst>
            <a:outerShdw blurRad="50800" dist="38100" dir="10800000" algn="r" rotWithShape="0">
              <a:prstClr val="black">
                <a:alpha val="40000"/>
              </a:prstClr>
            </a:outerShdw>
          </a:effectLst>
        </p:spPr>
        <p:txBody>
          <a:bodyPr wrap="square">
            <a:spAutoFit/>
          </a:bodyPr>
          <a:lstStyle>
            <a:defPPr>
              <a:defRPr lang="zh-CN"/>
            </a:defPPr>
            <a:lvl1pPr>
              <a:spcBef>
                <a:spcPct val="20000"/>
              </a:spcBef>
              <a:buClr>
                <a:srgbClr val="7030A0"/>
              </a:buClr>
              <a:defRPr sz="2000" b="1">
                <a:solidFill>
                  <a:srgbClr val="FF0000"/>
                </a:solidFill>
                <a:latin typeface="Times New Roman" panose="02020603050405020304" pitchFamily="18" charset="0"/>
                <a:cs typeface="Times New Roman" panose="02020603050405020304" pitchFamily="18" charset="0"/>
              </a:defRPr>
            </a:lvl1pPr>
          </a:lstStyle>
          <a:p>
            <a:r>
              <a:rPr lang="en-US" altLang="zh-CN" dirty="0">
                <a:solidFill>
                  <a:srgbClr val="0000FF"/>
                </a:solidFill>
              </a:rPr>
              <a:t>Tensor force seems </a:t>
            </a:r>
            <a:r>
              <a:rPr lang="en-US" altLang="zh-CN" dirty="0"/>
              <a:t>not welcomed </a:t>
            </a:r>
            <a:r>
              <a:rPr lang="en-US" altLang="zh-CN" dirty="0">
                <a:solidFill>
                  <a:srgbClr val="0000FF"/>
                </a:solidFill>
              </a:rPr>
              <a:t>in the description of nuclear mass.</a:t>
            </a:r>
            <a:endParaRPr lang="zh-CN" altLang="en-US" dirty="0">
              <a:solidFill>
                <a:srgbClr val="0000FF"/>
              </a:solidFill>
            </a:endParaRPr>
          </a:p>
        </p:txBody>
      </p:sp>
      <p:sp>
        <p:nvSpPr>
          <p:cNvPr id="21" name="箭头: 虚尾 20">
            <a:extLst>
              <a:ext uri="{FF2B5EF4-FFF2-40B4-BE49-F238E27FC236}">
                <a16:creationId xmlns:a16="http://schemas.microsoft.com/office/drawing/2014/main" id="{7BD2196D-B16D-AEBD-B898-A8373ECA09A9}"/>
              </a:ext>
            </a:extLst>
          </p:cNvPr>
          <p:cNvSpPr/>
          <p:nvPr/>
        </p:nvSpPr>
        <p:spPr>
          <a:xfrm>
            <a:off x="3897003" y="4085556"/>
            <a:ext cx="432000" cy="432000"/>
          </a:xfrm>
          <a:prstGeom prst="striped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822FD566-1504-B71A-C707-CE6FF2661072}"/>
              </a:ext>
            </a:extLst>
          </p:cNvPr>
          <p:cNvSpPr txBox="1"/>
          <p:nvPr/>
        </p:nvSpPr>
        <p:spPr>
          <a:xfrm>
            <a:off x="4047214" y="5304304"/>
            <a:ext cx="4634680" cy="826637"/>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1905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dir="18900000" algn="bl" rotWithShape="0">
              <a:prstClr val="black">
                <a:alpha val="40000"/>
              </a:prstClr>
            </a:outerShdw>
          </a:effectLst>
        </p:spPr>
        <p:txBody>
          <a:bodyPr wrap="square" rtlCol="0">
            <a:spAutoFit/>
          </a:bodyPr>
          <a:lstStyle/>
          <a:p>
            <a:pPr>
              <a:lnSpc>
                <a:spcPct val="125000"/>
              </a:lnSpc>
              <a:buClr>
                <a:srgbClr val="7030A0"/>
              </a:buClr>
            </a:pPr>
            <a:r>
              <a:rPr kumimoji="1" lang="en-US" altLang="zh-CN" sz="20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Is the effect of tensor force really negligible for nuclear mass?</a:t>
            </a:r>
          </a:p>
        </p:txBody>
      </p:sp>
      <p:sp>
        <p:nvSpPr>
          <p:cNvPr id="23" name="文本框 22">
            <a:extLst>
              <a:ext uri="{FF2B5EF4-FFF2-40B4-BE49-F238E27FC236}">
                <a16:creationId xmlns:a16="http://schemas.microsoft.com/office/drawing/2014/main" id="{23E38A96-D730-4625-D264-A02C76D38575}"/>
              </a:ext>
            </a:extLst>
          </p:cNvPr>
          <p:cNvSpPr txBox="1"/>
          <p:nvPr/>
        </p:nvSpPr>
        <p:spPr>
          <a:xfrm>
            <a:off x="8568813" y="6300000"/>
            <a:ext cx="452863" cy="369332"/>
          </a:xfrm>
          <a:prstGeom prst="rect">
            <a:avLst/>
          </a:prstGeom>
          <a:noFill/>
        </p:spPr>
        <p:txBody>
          <a:bodyPr wrap="square" rtlCol="0">
            <a:spAutoFit/>
          </a:bodyPr>
          <a:lstStyle/>
          <a:p>
            <a:r>
              <a:rPr lang="en-US" altLang="zh-CN" dirty="0"/>
              <a:t>2</a:t>
            </a:r>
            <a:endParaRPr lang="zh-CN" altLang="en-US" dirty="0"/>
          </a:p>
        </p:txBody>
      </p:sp>
    </p:spTree>
    <p:extLst>
      <p:ext uri="{BB962C8B-B14F-4D97-AF65-F5344CB8AC3E}">
        <p14:creationId xmlns:p14="http://schemas.microsoft.com/office/powerpoint/2010/main" val="317496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6D431758-6C57-4390-9A29-01D319221FCF}"/>
              </a:ext>
            </a:extLst>
          </p:cNvPr>
          <p:cNvSpPr>
            <a:spLocks noChangeArrowheads="1"/>
          </p:cNvSpPr>
          <p:nvPr/>
        </p:nvSpPr>
        <p:spPr bwMode="auto">
          <a:xfrm>
            <a:off x="-1671" y="0"/>
            <a:ext cx="9145671" cy="622854"/>
          </a:xfrm>
          <a:prstGeom prst="rect">
            <a:avLst/>
          </a:prstGeom>
          <a:solidFill>
            <a:schemeClr val="accent5">
              <a:lumMod val="75000"/>
            </a:schemeClr>
          </a:solidFill>
          <a:ln w="28575">
            <a:noFill/>
            <a:miter lim="800000"/>
            <a:headEnd/>
            <a:tailEnd/>
          </a:ln>
        </p:spPr>
        <p:txBody>
          <a:bodyPr anchor="ctr"/>
          <a:lstStyle/>
          <a:p>
            <a:r>
              <a:rPr lang="en-US" altLang="zh-CN" sz="2800" dirty="0">
                <a:solidFill>
                  <a:schemeClr val="bg1"/>
                </a:solidFill>
                <a:latin typeface="Comic Sans MS" panose="030F0702030302020204" pitchFamily="66" charset="0"/>
              </a:rPr>
              <a:t>Blocking effects and tensor force</a:t>
            </a:r>
          </a:p>
        </p:txBody>
      </p:sp>
      <p:grpSp>
        <p:nvGrpSpPr>
          <p:cNvPr id="9" name="组合 8">
            <a:extLst>
              <a:ext uri="{FF2B5EF4-FFF2-40B4-BE49-F238E27FC236}">
                <a16:creationId xmlns:a16="http://schemas.microsoft.com/office/drawing/2014/main" id="{FA5547A3-6038-8128-2550-BEE03B981123}"/>
              </a:ext>
            </a:extLst>
          </p:cNvPr>
          <p:cNvGrpSpPr/>
          <p:nvPr/>
        </p:nvGrpSpPr>
        <p:grpSpPr>
          <a:xfrm>
            <a:off x="6338237" y="2632770"/>
            <a:ext cx="1839190" cy="1363812"/>
            <a:chOff x="250825" y="1613505"/>
            <a:chExt cx="2440621" cy="1783845"/>
          </a:xfrm>
        </p:grpSpPr>
        <p:pic>
          <p:nvPicPr>
            <p:cNvPr id="10" name="Picture 5 2">
              <a:extLst>
                <a:ext uri="{FF2B5EF4-FFF2-40B4-BE49-F238E27FC236}">
                  <a16:creationId xmlns:a16="http://schemas.microsoft.com/office/drawing/2014/main" id="{F61A7ADA-4842-8127-EBC5-6707BE173D71}"/>
                </a:ext>
              </a:extLst>
            </p:cNvPr>
            <p:cNvPicPr>
              <a:picLocks noChangeAspect="1" noChangeArrowheads="1"/>
            </p:cNvPicPr>
            <p:nvPr/>
          </p:nvPicPr>
          <p:blipFill>
            <a:blip r:embed="rId7" cstate="print"/>
            <a:srcRect/>
            <a:stretch>
              <a:fillRect/>
            </a:stretch>
          </p:blipFill>
          <p:spPr bwMode="auto">
            <a:xfrm>
              <a:off x="287524" y="1613505"/>
              <a:ext cx="2403922" cy="1783845"/>
            </a:xfrm>
            <a:prstGeom prst="rect">
              <a:avLst/>
            </a:prstGeom>
            <a:noFill/>
            <a:ln w="9525">
              <a:noFill/>
              <a:miter lim="800000"/>
              <a:headEnd/>
              <a:tailEnd/>
            </a:ln>
          </p:spPr>
        </p:pic>
        <p:sp>
          <p:nvSpPr>
            <p:cNvPr id="11" name="矩形 10">
              <a:extLst>
                <a:ext uri="{FF2B5EF4-FFF2-40B4-BE49-F238E27FC236}">
                  <a16:creationId xmlns:a16="http://schemas.microsoft.com/office/drawing/2014/main" id="{EB6F76BB-8576-81D5-C426-9AD41D017753}"/>
                </a:ext>
              </a:extLst>
            </p:cNvPr>
            <p:cNvSpPr/>
            <p:nvPr/>
          </p:nvSpPr>
          <p:spPr>
            <a:xfrm>
              <a:off x="250825" y="1613505"/>
              <a:ext cx="320675" cy="329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A4C32A3E-84B0-BC9A-6003-BCC0E8F2E2DB}"/>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6234247" y="2400469"/>
            <a:ext cx="951550" cy="174064"/>
          </a:xfrm>
          <a:prstGeom prst="rect">
            <a:avLst/>
          </a:prstGeom>
        </p:spPr>
      </p:pic>
      <p:pic>
        <p:nvPicPr>
          <p:cNvPr id="18" name="图片 17">
            <a:extLst>
              <a:ext uri="{FF2B5EF4-FFF2-40B4-BE49-F238E27FC236}">
                <a16:creationId xmlns:a16="http://schemas.microsoft.com/office/drawing/2014/main" id="{FECB3178-2249-CB58-4B30-425C510E3DEE}"/>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6206446" y="2721731"/>
            <a:ext cx="1001744" cy="183246"/>
          </a:xfrm>
          <a:prstGeom prst="rect">
            <a:avLst/>
          </a:prstGeom>
        </p:spPr>
      </p:pic>
      <p:pic>
        <p:nvPicPr>
          <p:cNvPr id="19" name="图片 18">
            <a:extLst>
              <a:ext uri="{FF2B5EF4-FFF2-40B4-BE49-F238E27FC236}">
                <a16:creationId xmlns:a16="http://schemas.microsoft.com/office/drawing/2014/main" id="{88ABC347-AC37-D16C-D24E-5C88B4754751}"/>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5633177" y="1778646"/>
            <a:ext cx="2974458" cy="474311"/>
          </a:xfrm>
          <a:prstGeom prst="rect">
            <a:avLst/>
          </a:prstGeom>
        </p:spPr>
      </p:pic>
      <p:sp>
        <p:nvSpPr>
          <p:cNvPr id="20" name="文本框 19">
            <a:extLst>
              <a:ext uri="{FF2B5EF4-FFF2-40B4-BE49-F238E27FC236}">
                <a16:creationId xmlns:a16="http://schemas.microsoft.com/office/drawing/2014/main" id="{2AC34D73-5241-C191-274A-332B6FA05106}"/>
              </a:ext>
            </a:extLst>
          </p:cNvPr>
          <p:cNvSpPr txBox="1"/>
          <p:nvPr/>
        </p:nvSpPr>
        <p:spPr>
          <a:xfrm>
            <a:off x="281038" y="5068679"/>
            <a:ext cx="6655421" cy="401072"/>
          </a:xfrm>
          <a:prstGeom prst="rect">
            <a:avLst/>
          </a:prstGeom>
          <a:noFill/>
        </p:spPr>
        <p:txBody>
          <a:bodyPr wrap="square" rtlCol="0">
            <a:spAutoFit/>
          </a:bodyPr>
          <a:lstStyle/>
          <a:p>
            <a:pPr marL="285750" indent="-285750">
              <a:lnSpc>
                <a:spcPct val="120000"/>
              </a:lnSpc>
              <a:spcBef>
                <a:spcPts val="600"/>
              </a:spcBef>
              <a:buClr>
                <a:srgbClr val="0000FF"/>
              </a:buClr>
              <a:buFont typeface="Wingdings" panose="05000000000000000000" pitchFamily="2" charset="2"/>
              <a:buChar char="ü"/>
            </a:pPr>
            <a:r>
              <a:rPr lang="en-US" altLang="zh-CN" b="1" dirty="0">
                <a:solidFill>
                  <a:srgbClr val="FF0000"/>
                </a:solidFill>
              </a:rPr>
              <a:t>Tensor force </a:t>
            </a:r>
            <a:r>
              <a:rPr lang="en-US" altLang="zh-CN" b="1" dirty="0">
                <a:solidFill>
                  <a:srgbClr val="0000FF"/>
                </a:solidFill>
              </a:rPr>
              <a:t>may play a certain role in </a:t>
            </a:r>
            <a:r>
              <a:rPr lang="en-US" altLang="zh-CN" b="1" dirty="0">
                <a:solidFill>
                  <a:srgbClr val="FF0000"/>
                </a:solidFill>
              </a:rPr>
              <a:t>odd-even mass differences</a:t>
            </a:r>
            <a:r>
              <a:rPr lang="en-US" altLang="zh-CN" b="1" dirty="0">
                <a:solidFill>
                  <a:srgbClr val="FF0000"/>
                </a:solidFill>
                <a:latin typeface="Times New Roman" panose="02020603050405020304" pitchFamily="18" charset="0"/>
                <a:cs typeface="Times New Roman" panose="02020603050405020304" pitchFamily="18" charset="0"/>
              </a:rPr>
              <a:t> </a:t>
            </a:r>
          </a:p>
        </p:txBody>
      </p:sp>
      <p:pic>
        <p:nvPicPr>
          <p:cNvPr id="38" name="图片 37">
            <a:extLst>
              <a:ext uri="{FF2B5EF4-FFF2-40B4-BE49-F238E27FC236}">
                <a16:creationId xmlns:a16="http://schemas.microsoft.com/office/drawing/2014/main" id="{53914D27-A3F0-BA3C-643B-68ABE2E3EF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6459" y="4398189"/>
            <a:ext cx="1926503" cy="1719221"/>
          </a:xfrm>
          <a:prstGeom prst="rect">
            <a:avLst/>
          </a:prstGeom>
          <a:ln>
            <a:solidFill>
              <a:srgbClr val="66CCFF"/>
            </a:solidFill>
          </a:ln>
        </p:spPr>
      </p:pic>
      <p:sp>
        <p:nvSpPr>
          <p:cNvPr id="40" name="文本框 39">
            <a:extLst>
              <a:ext uri="{FF2B5EF4-FFF2-40B4-BE49-F238E27FC236}">
                <a16:creationId xmlns:a16="http://schemas.microsoft.com/office/drawing/2014/main" id="{8775F325-2A6B-9E6B-07A2-9A516910EF07}"/>
              </a:ext>
            </a:extLst>
          </p:cNvPr>
          <p:cNvSpPr txBox="1"/>
          <p:nvPr/>
        </p:nvSpPr>
        <p:spPr>
          <a:xfrm>
            <a:off x="279360" y="700171"/>
            <a:ext cx="6906437" cy="707886"/>
          </a:xfrm>
          <a:prstGeom prst="rect">
            <a:avLst/>
          </a:prstGeom>
          <a:noFill/>
        </p:spPr>
        <p:txBody>
          <a:bodyPr wrap="square">
            <a:spAutoFit/>
          </a:bodyPr>
          <a:lstStyle/>
          <a:p>
            <a:pPr>
              <a:spcBef>
                <a:spcPct val="20000"/>
              </a:spcBef>
              <a:buClr>
                <a:srgbClr val="7030A0"/>
              </a:buClr>
            </a:pPr>
            <a:r>
              <a:rPr lang="en-US" altLang="zh-CN" sz="2000" b="1" spc="-1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Enhancement or weakening of  </a:t>
            </a:r>
            <a:r>
              <a:rPr lang="en-US" altLang="zh-CN" sz="2000" b="1" spc="-10" dirty="0" err="1">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s.p.</a:t>
            </a:r>
            <a:r>
              <a:rPr lang="en-US" altLang="zh-CN" sz="2000" b="1" spc="-1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 occupation probability in odd-A nuclei </a:t>
            </a:r>
            <a:r>
              <a:rPr lang="zh-CN" altLang="en-US" sz="2000" b="1" spc="-1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spc="-1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BCS calculation</a:t>
            </a:r>
            <a:r>
              <a:rPr lang="zh-CN" altLang="en-US" sz="2000" b="1" spc="-1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spc="-1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 </a:t>
            </a:r>
            <a:endParaRPr lang="en-US" altLang="zh-CN" sz="2000" b="1" spc="-1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8BA9D514-8325-3A6E-0F63-BA11F26201BF}"/>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814289" y="5689678"/>
            <a:ext cx="5047488" cy="515112"/>
          </a:xfrm>
          <a:prstGeom prst="rect">
            <a:avLst/>
          </a:prstGeom>
        </p:spPr>
      </p:pic>
      <p:grpSp>
        <p:nvGrpSpPr>
          <p:cNvPr id="13" name="组合 12">
            <a:extLst>
              <a:ext uri="{FF2B5EF4-FFF2-40B4-BE49-F238E27FC236}">
                <a16:creationId xmlns:a16="http://schemas.microsoft.com/office/drawing/2014/main" id="{88D79E9F-76E7-E239-A64B-CF62A42E2EBB}"/>
              </a:ext>
            </a:extLst>
          </p:cNvPr>
          <p:cNvGrpSpPr/>
          <p:nvPr/>
        </p:nvGrpSpPr>
        <p:grpSpPr>
          <a:xfrm>
            <a:off x="310236" y="1446503"/>
            <a:ext cx="4733413" cy="3627496"/>
            <a:chOff x="310236" y="1387511"/>
            <a:chExt cx="4733413" cy="3627496"/>
          </a:xfrm>
        </p:grpSpPr>
        <p:pic>
          <p:nvPicPr>
            <p:cNvPr id="7" name="图片 6">
              <a:extLst>
                <a:ext uri="{FF2B5EF4-FFF2-40B4-BE49-F238E27FC236}">
                  <a16:creationId xmlns:a16="http://schemas.microsoft.com/office/drawing/2014/main" id="{B56A0A03-C785-154C-5FB7-DB99D1931AB4}"/>
                </a:ext>
              </a:extLst>
            </p:cNvPr>
            <p:cNvPicPr>
              <a:picLocks noChangeAspect="1"/>
            </p:cNvPicPr>
            <p:nvPr/>
          </p:nvPicPr>
          <p:blipFill rotWithShape="1">
            <a:blip r:embed="rId13"/>
            <a:srcRect t="3754" r="3896"/>
            <a:stretch/>
          </p:blipFill>
          <p:spPr>
            <a:xfrm>
              <a:off x="310236" y="1387511"/>
              <a:ext cx="4733413" cy="3627496"/>
            </a:xfrm>
            <a:prstGeom prst="rect">
              <a:avLst/>
            </a:prstGeom>
          </p:spPr>
        </p:pic>
        <p:sp>
          <p:nvSpPr>
            <p:cNvPr id="4" name="箭头: 虚尾 3">
              <a:extLst>
                <a:ext uri="{FF2B5EF4-FFF2-40B4-BE49-F238E27FC236}">
                  <a16:creationId xmlns:a16="http://schemas.microsoft.com/office/drawing/2014/main" id="{1AE79E5E-2EEC-FB77-AF1D-863021936718}"/>
                </a:ext>
              </a:extLst>
            </p:cNvPr>
            <p:cNvSpPr/>
            <p:nvPr/>
          </p:nvSpPr>
          <p:spPr>
            <a:xfrm rot="16200000">
              <a:off x="2132287" y="3440961"/>
              <a:ext cx="204794" cy="94813"/>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箭头: 虚尾 4">
              <a:extLst>
                <a:ext uri="{FF2B5EF4-FFF2-40B4-BE49-F238E27FC236}">
                  <a16:creationId xmlns:a16="http://schemas.microsoft.com/office/drawing/2014/main" id="{74817C2F-E6A1-3F50-0766-A404CC98940A}"/>
                </a:ext>
              </a:extLst>
            </p:cNvPr>
            <p:cNvSpPr/>
            <p:nvPr/>
          </p:nvSpPr>
          <p:spPr>
            <a:xfrm rot="5400000">
              <a:off x="2127100" y="3844482"/>
              <a:ext cx="204794" cy="94813"/>
            </a:xfrm>
            <a:prstGeom prst="strip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a16="http://schemas.microsoft.com/office/drawing/2014/main" id="{58970565-4389-C198-FD60-A73D52B71E2E}"/>
              </a:ext>
            </a:extLst>
          </p:cNvPr>
          <p:cNvSpPr txBox="1"/>
          <p:nvPr/>
        </p:nvSpPr>
        <p:spPr>
          <a:xfrm>
            <a:off x="8568813" y="6300000"/>
            <a:ext cx="452863" cy="369332"/>
          </a:xfrm>
          <a:prstGeom prst="rect">
            <a:avLst/>
          </a:prstGeom>
          <a:noFill/>
        </p:spPr>
        <p:txBody>
          <a:bodyPr wrap="square" rtlCol="0">
            <a:spAutoFit/>
          </a:bodyPr>
          <a:lstStyle/>
          <a:p>
            <a:r>
              <a:rPr lang="en-US" altLang="zh-CN" dirty="0"/>
              <a:t>3</a:t>
            </a:r>
            <a:endParaRPr lang="zh-CN" altLang="en-US" dirty="0"/>
          </a:p>
        </p:txBody>
      </p:sp>
    </p:spTree>
    <p:extLst>
      <p:ext uri="{BB962C8B-B14F-4D97-AF65-F5344CB8AC3E}">
        <p14:creationId xmlns:p14="http://schemas.microsoft.com/office/powerpoint/2010/main" val="2515333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99A6C910-A792-4164-ED60-29489AD3291D}"/>
              </a:ext>
            </a:extLst>
          </p:cNvPr>
          <p:cNvSpPr/>
          <p:nvPr/>
        </p:nvSpPr>
        <p:spPr>
          <a:xfrm>
            <a:off x="692573" y="5181368"/>
            <a:ext cx="5825981" cy="49102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documentclass{article}&#10;\usepackage{amsmath}&#10;\pagestyle{empty}&#10;\usepackage{mathrsfs}&#10;\usepackage{bm}&#10; \usepackage{amsfonts}&#10;\usepackage{multirow}&#10;\usepackage{color}%\textcolor[rgb]{0.00,0.07,1.00}&#10;\begin{document}&#10;&#10;\begin{subequations}&#10;\begin{align}&#10;%\mathscr L=&amp; \mathscr L_0 + \mathscr L_I,\\&#10;\mathscr L=&amp;\,\bar\psi\left(i\gamma_\mu\partial^\mu - M\right)\psi\nonumber\\[0.25em]&#10;&amp;+ \frac{1}{2}\partial_\mu\sigma\partial^\mu\sigma - \frac{1}{2} m_\sigma^2\sigma^2 +\frac{1}{2} m_\omega^2 \omega_\mu\omega^\mu -\frac{1}{4} \Omega_{\mu\nu}\Omega^{\mu\nu}\nonumber\\[0.25em]&#10;&amp;+ \frac{1}{2} m_\rho^2\vec \rho_\mu\cdot\vec\rho^\mu -\frac{1}{4}\vec R_{\mu\nu}\cdot\vec R^{\mu\nu} + \frac{1}{2}\partial_\mu\vec\pi\cdot\partial^\mu\vec\pi -\frac{1}{4} F_{\mu\nu}F^{\mu\nu}\nonumber\\[0.25em]&#10; &amp;\, -\bar\psi\left[g_\sigma\sigma + g_\omega\gamma^\mu\omega_\mu + g_\rho \gamma^\mu\vec\tau\cdot\vec\rho_\mu - \frac{f_\rho}{2M}\sigma^{\mu\nu} \vec\tau\cdot\partial_\nu\vec\rho_\mu\right.\nonumber\\[0.25em]&#10;&amp;\left.\qquad\quad + \frac{f_\pi}{m_\pi}\gamma_5\gamma^\mu\vec\tau\cdot\partial_\mu\vec\pi&#10;+ e\gamma^\mu\frac{1-\tau_3}{2} A_\mu\right]\psi\nonumber\end{align}&#10;\end{subequations}&#10;\end{document}" title="IguanaTex Bitmap Display">
            <a:extLst>
              <a:ext uri="{FF2B5EF4-FFF2-40B4-BE49-F238E27FC236}">
                <a16:creationId xmlns:a16="http://schemas.microsoft.com/office/drawing/2014/main" id="{626D1227-157F-6051-4665-8C0ECE7D388A}"/>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833074" y="1277089"/>
            <a:ext cx="4411715" cy="2160000"/>
          </a:xfrm>
          <a:prstGeom prst="rect">
            <a:avLst/>
          </a:prstGeom>
        </p:spPr>
      </p:pic>
      <p:sp>
        <p:nvSpPr>
          <p:cNvPr id="15" name="矩形 14">
            <a:extLst>
              <a:ext uri="{FF2B5EF4-FFF2-40B4-BE49-F238E27FC236}">
                <a16:creationId xmlns:a16="http://schemas.microsoft.com/office/drawing/2014/main" id="{8B5CCE31-BB4D-4318-A1DC-B8764A8A8AB4}"/>
              </a:ext>
            </a:extLst>
          </p:cNvPr>
          <p:cNvSpPr/>
          <p:nvPr/>
        </p:nvSpPr>
        <p:spPr>
          <a:xfrm>
            <a:off x="5892570" y="2166496"/>
            <a:ext cx="2811988" cy="646331"/>
          </a:xfrm>
          <a:prstGeom prst="rect">
            <a:avLst/>
          </a:prstGeom>
        </p:spPr>
        <p:txBody>
          <a:bodyPr wrap="none">
            <a:spAutoFit/>
          </a:bodyPr>
          <a:lstStyle/>
          <a:p>
            <a:r>
              <a:rPr kumimoji="1" lang="en-US" altLang="zh-CN" sz="1200" dirty="0" err="1">
                <a:solidFill>
                  <a:srgbClr val="468646"/>
                </a:solidFill>
                <a:latin typeface="Comic Sans MS" pitchFamily="66" charset="0"/>
                <a:ea typeface="Arial Unicode MS" pitchFamily="34" charset="-122"/>
                <a:cs typeface="Arial Unicode MS" pitchFamily="34" charset="-122"/>
              </a:rPr>
              <a:t>Bouyssy</a:t>
            </a:r>
            <a:r>
              <a:rPr kumimoji="1" lang="en-US" altLang="zh-CN" sz="1200" dirty="0">
                <a:solidFill>
                  <a:srgbClr val="468646"/>
                </a:solidFill>
                <a:latin typeface="Comic Sans MS" pitchFamily="66" charset="0"/>
                <a:ea typeface="Arial Unicode MS" pitchFamily="34" charset="-122"/>
                <a:cs typeface="Arial Unicode MS" pitchFamily="34" charset="-122"/>
              </a:rPr>
              <a:t> </a:t>
            </a:r>
            <a:r>
              <a:rPr kumimoji="1" lang="en-US" altLang="zh-CN" sz="1200" i="1" dirty="0">
                <a:solidFill>
                  <a:srgbClr val="468646"/>
                </a:solidFill>
                <a:latin typeface="Comic Sans MS" pitchFamily="66" charset="0"/>
                <a:ea typeface="Arial Unicode MS" pitchFamily="34" charset="-122"/>
                <a:cs typeface="Arial Unicode MS" pitchFamily="34" charset="-122"/>
              </a:rPr>
              <a:t>et al</a:t>
            </a:r>
            <a:r>
              <a:rPr kumimoji="1" lang="en-US" altLang="zh-CN" sz="1200" dirty="0">
                <a:solidFill>
                  <a:srgbClr val="468646"/>
                </a:solidFill>
                <a:latin typeface="Comic Sans MS" pitchFamily="66" charset="0"/>
                <a:ea typeface="Arial Unicode MS" pitchFamily="34" charset="-122"/>
                <a:cs typeface="Arial Unicode MS" pitchFamily="34" charset="-122"/>
              </a:rPr>
              <a:t>., </a:t>
            </a:r>
            <a:r>
              <a:rPr kumimoji="1" lang="en-US" altLang="zh-CN" sz="1200" i="1" dirty="0">
                <a:solidFill>
                  <a:srgbClr val="468646"/>
                </a:solidFill>
                <a:latin typeface="Comic Sans MS" pitchFamily="66" charset="0"/>
                <a:ea typeface="Arial Unicode MS" pitchFamily="34" charset="-122"/>
                <a:cs typeface="Arial Unicode MS" pitchFamily="34" charset="-122"/>
              </a:rPr>
              <a:t>PRC </a:t>
            </a:r>
            <a:r>
              <a:rPr kumimoji="1" lang="en-US" altLang="zh-CN" sz="1200" b="1" dirty="0">
                <a:solidFill>
                  <a:srgbClr val="468646"/>
                </a:solidFill>
                <a:latin typeface="Comic Sans MS" pitchFamily="66" charset="0"/>
                <a:ea typeface="Arial Unicode MS" pitchFamily="34" charset="-122"/>
                <a:cs typeface="Arial Unicode MS" pitchFamily="34" charset="-122"/>
              </a:rPr>
              <a:t>36</a:t>
            </a:r>
            <a:r>
              <a:rPr kumimoji="1" lang="en-US" altLang="zh-CN" sz="1200" dirty="0">
                <a:solidFill>
                  <a:srgbClr val="468646"/>
                </a:solidFill>
                <a:latin typeface="Comic Sans MS" pitchFamily="66" charset="0"/>
                <a:ea typeface="Arial Unicode MS" pitchFamily="34" charset="-122"/>
                <a:cs typeface="Arial Unicode MS" pitchFamily="34" charset="-122"/>
              </a:rPr>
              <a:t>. 380 (1987)</a:t>
            </a:r>
          </a:p>
          <a:p>
            <a:r>
              <a:rPr kumimoji="1" lang="en-US" altLang="zh-CN" sz="1200" dirty="0">
                <a:solidFill>
                  <a:srgbClr val="468646"/>
                </a:solidFill>
                <a:latin typeface="Comic Sans MS" pitchFamily="66" charset="0"/>
                <a:ea typeface="Arial Unicode MS" pitchFamily="34" charset="-122"/>
                <a:cs typeface="Arial Unicode MS" pitchFamily="34" charset="-122"/>
              </a:rPr>
              <a:t>Long </a:t>
            </a:r>
            <a:r>
              <a:rPr kumimoji="1" lang="en-US" altLang="zh-CN" sz="1200" i="1" dirty="0">
                <a:solidFill>
                  <a:srgbClr val="468646"/>
                </a:solidFill>
                <a:latin typeface="Comic Sans MS" pitchFamily="66" charset="0"/>
                <a:ea typeface="Arial Unicode MS" pitchFamily="34" charset="-122"/>
                <a:cs typeface="Arial Unicode MS" pitchFamily="34" charset="-122"/>
              </a:rPr>
              <a:t>et al</a:t>
            </a:r>
            <a:r>
              <a:rPr kumimoji="1" lang="en-US" altLang="zh-CN" sz="1200" dirty="0">
                <a:solidFill>
                  <a:srgbClr val="468646"/>
                </a:solidFill>
                <a:latin typeface="Comic Sans MS" pitchFamily="66" charset="0"/>
                <a:ea typeface="Arial Unicode MS" pitchFamily="34" charset="-122"/>
                <a:cs typeface="Arial Unicode MS" pitchFamily="34" charset="-122"/>
              </a:rPr>
              <a:t>., </a:t>
            </a:r>
            <a:r>
              <a:rPr kumimoji="1" lang="en-US" altLang="zh-CN" sz="1200" i="1" dirty="0">
                <a:solidFill>
                  <a:srgbClr val="468646"/>
                </a:solidFill>
                <a:latin typeface="Comic Sans MS" pitchFamily="66" charset="0"/>
                <a:ea typeface="Arial Unicode MS" pitchFamily="34" charset="-122"/>
                <a:cs typeface="Arial Unicode MS" pitchFamily="34" charset="-122"/>
              </a:rPr>
              <a:t>PLB </a:t>
            </a:r>
            <a:r>
              <a:rPr kumimoji="1" lang="en-US" altLang="zh-CN" sz="1200" dirty="0">
                <a:solidFill>
                  <a:srgbClr val="468646"/>
                </a:solidFill>
                <a:latin typeface="Comic Sans MS" pitchFamily="66" charset="0"/>
                <a:ea typeface="Arial Unicode MS" pitchFamily="34" charset="-122"/>
                <a:cs typeface="Arial Unicode MS" pitchFamily="34" charset="-122"/>
              </a:rPr>
              <a:t> </a:t>
            </a:r>
            <a:r>
              <a:rPr kumimoji="1" lang="en-US" altLang="zh-CN" sz="1200" b="1" dirty="0">
                <a:solidFill>
                  <a:srgbClr val="468646"/>
                </a:solidFill>
                <a:latin typeface="Comic Sans MS" pitchFamily="66" charset="0"/>
                <a:ea typeface="Arial Unicode MS" pitchFamily="34" charset="-122"/>
                <a:cs typeface="Arial Unicode MS" pitchFamily="34" charset="-122"/>
              </a:rPr>
              <a:t>639</a:t>
            </a:r>
            <a:r>
              <a:rPr kumimoji="1" lang="en-US" altLang="zh-CN" sz="1200" dirty="0">
                <a:solidFill>
                  <a:srgbClr val="468646"/>
                </a:solidFill>
                <a:latin typeface="Comic Sans MS" pitchFamily="66" charset="0"/>
                <a:ea typeface="Arial Unicode MS" pitchFamily="34" charset="-122"/>
                <a:cs typeface="Arial Unicode MS" pitchFamily="34" charset="-122"/>
              </a:rPr>
              <a:t>. 242 (2006)</a:t>
            </a:r>
          </a:p>
          <a:p>
            <a:r>
              <a:rPr kumimoji="1" lang="da-DK" altLang="zh-CN" sz="1200" dirty="0">
                <a:solidFill>
                  <a:srgbClr val="468646"/>
                </a:solidFill>
                <a:latin typeface="Comic Sans MS" pitchFamily="66" charset="0"/>
                <a:ea typeface="Arial Unicode MS" pitchFamily="34" charset="-122"/>
                <a:cs typeface="Arial Unicode MS" pitchFamily="34" charset="-122"/>
              </a:rPr>
              <a:t>Liang </a:t>
            </a:r>
            <a:r>
              <a:rPr kumimoji="1" lang="da-DK" altLang="zh-CN" sz="1200" i="1" dirty="0">
                <a:solidFill>
                  <a:srgbClr val="468646"/>
                </a:solidFill>
                <a:latin typeface="Comic Sans MS" pitchFamily="66" charset="0"/>
                <a:ea typeface="Arial Unicode MS" pitchFamily="34" charset="-122"/>
                <a:cs typeface="Arial Unicode MS" pitchFamily="34" charset="-122"/>
              </a:rPr>
              <a:t>et al</a:t>
            </a:r>
            <a:r>
              <a:rPr kumimoji="1" lang="da-DK" altLang="zh-CN" sz="1200" dirty="0">
                <a:solidFill>
                  <a:srgbClr val="468646"/>
                </a:solidFill>
                <a:latin typeface="Comic Sans MS" pitchFamily="66" charset="0"/>
                <a:ea typeface="Arial Unicode MS" pitchFamily="34" charset="-122"/>
                <a:cs typeface="Arial Unicode MS" pitchFamily="34" charset="-122"/>
              </a:rPr>
              <a:t>., PRL </a:t>
            </a:r>
            <a:r>
              <a:rPr kumimoji="1" lang="da-DK" altLang="zh-CN" sz="1200" b="1" dirty="0">
                <a:solidFill>
                  <a:srgbClr val="468646"/>
                </a:solidFill>
                <a:latin typeface="Comic Sans MS" pitchFamily="66" charset="0"/>
                <a:ea typeface="Arial Unicode MS" pitchFamily="34" charset="-122"/>
                <a:cs typeface="Arial Unicode MS" pitchFamily="34" charset="-122"/>
              </a:rPr>
              <a:t>101</a:t>
            </a:r>
            <a:r>
              <a:rPr kumimoji="1" lang="da-DK" altLang="zh-CN" sz="1200" dirty="0">
                <a:solidFill>
                  <a:srgbClr val="468646"/>
                </a:solidFill>
                <a:latin typeface="Comic Sans MS" pitchFamily="66" charset="0"/>
                <a:ea typeface="Arial Unicode MS" pitchFamily="34" charset="-122"/>
                <a:cs typeface="Arial Unicode MS" pitchFamily="34" charset="-122"/>
              </a:rPr>
              <a:t>, 122502 (2008)</a:t>
            </a:r>
          </a:p>
        </p:txBody>
      </p:sp>
      <p:grpSp>
        <p:nvGrpSpPr>
          <p:cNvPr id="17" name="组合 40">
            <a:extLst>
              <a:ext uri="{FF2B5EF4-FFF2-40B4-BE49-F238E27FC236}">
                <a16:creationId xmlns:a16="http://schemas.microsoft.com/office/drawing/2014/main" id="{7A459406-3CB1-4319-A37F-39B998AEBE97}"/>
              </a:ext>
            </a:extLst>
          </p:cNvPr>
          <p:cNvGrpSpPr>
            <a:grpSpLocks noChangeAspect="1"/>
          </p:cNvGrpSpPr>
          <p:nvPr/>
        </p:nvGrpSpPr>
        <p:grpSpPr bwMode="auto">
          <a:xfrm>
            <a:off x="5973089" y="1223897"/>
            <a:ext cx="2599654" cy="862436"/>
            <a:chOff x="4968044" y="5301208"/>
            <a:chExt cx="3755523" cy="1339200"/>
          </a:xfrm>
        </p:grpSpPr>
        <p:pic>
          <p:nvPicPr>
            <p:cNvPr id="18" name="Picture 6 2 2" descr="C:\Users\xiaopigliang\Desktop\ISmeson.jpg">
              <a:extLst>
                <a:ext uri="{FF2B5EF4-FFF2-40B4-BE49-F238E27FC236}">
                  <a16:creationId xmlns:a16="http://schemas.microsoft.com/office/drawing/2014/main" id="{B5250F13-2AC9-43B6-8BCA-3D7E004BB104}"/>
                </a:ext>
              </a:extLst>
            </p:cNvPr>
            <p:cNvPicPr>
              <a:picLocks noChangeAspect="1" noChangeArrowheads="1"/>
            </p:cNvPicPr>
            <p:nvPr/>
          </p:nvPicPr>
          <p:blipFill>
            <a:blip r:embed="rId10" cstate="print"/>
            <a:srcRect/>
            <a:stretch>
              <a:fillRect/>
            </a:stretch>
          </p:blipFill>
          <p:spPr bwMode="auto">
            <a:xfrm>
              <a:off x="4968044" y="5301587"/>
              <a:ext cx="1800200" cy="1338821"/>
            </a:xfrm>
            <a:prstGeom prst="rect">
              <a:avLst/>
            </a:prstGeom>
            <a:noFill/>
            <a:ln w="9525">
              <a:noFill/>
              <a:miter lim="800000"/>
              <a:headEnd/>
              <a:tailEnd/>
            </a:ln>
          </p:spPr>
        </p:pic>
        <p:pic>
          <p:nvPicPr>
            <p:cNvPr id="19" name="Picture 7 3" descr="C:\Users\xiaopigliang\Desktop\IVmeson.jpg">
              <a:extLst>
                <a:ext uri="{FF2B5EF4-FFF2-40B4-BE49-F238E27FC236}">
                  <a16:creationId xmlns:a16="http://schemas.microsoft.com/office/drawing/2014/main" id="{F272AC4A-EC1F-4DCD-A42E-4FC142B54FE5}"/>
                </a:ext>
              </a:extLst>
            </p:cNvPr>
            <p:cNvPicPr>
              <a:picLocks noChangeAspect="1" noChangeArrowheads="1"/>
            </p:cNvPicPr>
            <p:nvPr/>
          </p:nvPicPr>
          <p:blipFill>
            <a:blip r:embed="rId11" cstate="print"/>
            <a:srcRect/>
            <a:stretch>
              <a:fillRect/>
            </a:stretch>
          </p:blipFill>
          <p:spPr bwMode="auto">
            <a:xfrm>
              <a:off x="6984268" y="5301208"/>
              <a:ext cx="1739299" cy="1339200"/>
            </a:xfrm>
            <a:prstGeom prst="rect">
              <a:avLst/>
            </a:prstGeom>
            <a:noFill/>
            <a:ln w="9525">
              <a:noFill/>
              <a:miter lim="800000"/>
              <a:headEnd/>
              <a:tailEnd/>
            </a:ln>
          </p:spPr>
        </p:pic>
      </p:grpSp>
      <p:sp>
        <p:nvSpPr>
          <p:cNvPr id="24" name="文本框 23">
            <a:extLst>
              <a:ext uri="{FF2B5EF4-FFF2-40B4-BE49-F238E27FC236}">
                <a16:creationId xmlns:a16="http://schemas.microsoft.com/office/drawing/2014/main" id="{C01C6110-F6A5-4A1B-9498-D2D7C0F79C31}"/>
              </a:ext>
            </a:extLst>
          </p:cNvPr>
          <p:cNvSpPr txBox="1"/>
          <p:nvPr/>
        </p:nvSpPr>
        <p:spPr>
          <a:xfrm>
            <a:off x="255824" y="765183"/>
            <a:ext cx="8599852" cy="400110"/>
          </a:xfrm>
          <a:prstGeom prst="rect">
            <a:avLst/>
          </a:prstGeom>
          <a:noFill/>
        </p:spPr>
        <p:txBody>
          <a:bodyPr wrap="square" rtlCol="0">
            <a:spAutoFit/>
          </a:bodyPr>
          <a:lstStyle>
            <a:defPPr>
              <a:defRPr lang="zh-CN"/>
            </a:defPPr>
            <a:lvl1pPr marL="457200" indent="-457200">
              <a:buClr>
                <a:srgbClr val="7030A0"/>
              </a:buClr>
              <a:buFont typeface="Wingdings" panose="05000000000000000000" pitchFamily="2" charset="2"/>
              <a:buChar char="p"/>
              <a:defRPr sz="2000"/>
            </a:lvl1pPr>
          </a:lstStyle>
          <a:p>
            <a:r>
              <a:rPr lang="en-US" altLang="zh-CN" dirty="0">
                <a:latin typeface="Times New Roman" panose="02020603050405020304" pitchFamily="18" charset="0"/>
                <a:cs typeface="Times New Roman" panose="02020603050405020304" pitchFamily="18" charset="0"/>
              </a:rPr>
              <a:t>Lagrangian density: meson exchange picture of nuclear force</a:t>
            </a:r>
            <a:endParaRPr lang="zh-CN" altLang="en-US" dirty="0">
              <a:latin typeface="Times New Roman" panose="02020603050405020304" pitchFamily="18" charset="0"/>
              <a:cs typeface="Times New Roman" panose="02020603050405020304" pitchFamily="18" charset="0"/>
            </a:endParaRPr>
          </a:p>
        </p:txBody>
      </p:sp>
      <p:grpSp>
        <p:nvGrpSpPr>
          <p:cNvPr id="8" name="组合 7">
            <a:extLst>
              <a:ext uri="{FF2B5EF4-FFF2-40B4-BE49-F238E27FC236}">
                <a16:creationId xmlns:a16="http://schemas.microsoft.com/office/drawing/2014/main" id="{8BC2A0A8-C44B-4894-BEDA-464AE58C055E}"/>
              </a:ext>
            </a:extLst>
          </p:cNvPr>
          <p:cNvGrpSpPr/>
          <p:nvPr/>
        </p:nvGrpSpPr>
        <p:grpSpPr>
          <a:xfrm>
            <a:off x="6748639" y="2932744"/>
            <a:ext cx="1820174" cy="755377"/>
            <a:chOff x="6915829" y="3399409"/>
            <a:chExt cx="1820174" cy="755377"/>
          </a:xfrm>
        </p:grpSpPr>
        <p:pic>
          <p:nvPicPr>
            <p:cNvPr id="36" name="图片 35">
              <a:extLst>
                <a:ext uri="{FF2B5EF4-FFF2-40B4-BE49-F238E27FC236}">
                  <a16:creationId xmlns:a16="http://schemas.microsoft.com/office/drawing/2014/main" id="{6129AB17-B461-4B6A-AEF6-CD7B84FE60F4}"/>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6915829" y="3399409"/>
              <a:ext cx="1788033" cy="152305"/>
            </a:xfrm>
            <a:prstGeom prst="rect">
              <a:avLst/>
            </a:prstGeom>
          </p:spPr>
        </p:pic>
        <p:pic>
          <p:nvPicPr>
            <p:cNvPr id="37" name="图片 36">
              <a:extLst>
                <a:ext uri="{FF2B5EF4-FFF2-40B4-BE49-F238E27FC236}">
                  <a16:creationId xmlns:a16="http://schemas.microsoft.com/office/drawing/2014/main" id="{6065144B-4EEC-4C45-88CC-147061605A5F}"/>
                </a:ext>
              </a:extLst>
            </p:cNvPr>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6915829" y="3660772"/>
              <a:ext cx="1671459" cy="234194"/>
            </a:xfrm>
            <a:prstGeom prst="rect">
              <a:avLst/>
            </a:prstGeom>
          </p:spPr>
        </p:pic>
        <p:pic>
          <p:nvPicPr>
            <p:cNvPr id="38" name="图片 37">
              <a:extLst>
                <a:ext uri="{FF2B5EF4-FFF2-40B4-BE49-F238E27FC236}">
                  <a16:creationId xmlns:a16="http://schemas.microsoft.com/office/drawing/2014/main" id="{D4C0569C-0D61-4F86-AD9F-00A723309C28}"/>
                </a:ext>
              </a:extLst>
            </p:cNvPr>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6915829" y="4004024"/>
              <a:ext cx="1820174" cy="150762"/>
            </a:xfrm>
            <a:prstGeom prst="rect">
              <a:avLst/>
            </a:prstGeom>
          </p:spPr>
        </p:pic>
      </p:grpSp>
      <p:sp>
        <p:nvSpPr>
          <p:cNvPr id="27" name="Rectangle 4">
            <a:extLst>
              <a:ext uri="{FF2B5EF4-FFF2-40B4-BE49-F238E27FC236}">
                <a16:creationId xmlns:a16="http://schemas.microsoft.com/office/drawing/2014/main" id="{19F4870F-3DAE-484D-8CD9-33EA767D64F6}"/>
              </a:ext>
            </a:extLst>
          </p:cNvPr>
          <p:cNvSpPr>
            <a:spLocks noChangeArrowheads="1"/>
          </p:cNvSpPr>
          <p:nvPr/>
        </p:nvSpPr>
        <p:spPr bwMode="auto">
          <a:xfrm>
            <a:off x="-1671" y="0"/>
            <a:ext cx="9145671" cy="622854"/>
          </a:xfrm>
          <a:prstGeom prst="rect">
            <a:avLst/>
          </a:prstGeom>
          <a:solidFill>
            <a:schemeClr val="accent5">
              <a:lumMod val="75000"/>
            </a:schemeClr>
          </a:solidFill>
          <a:ln w="28575">
            <a:noFill/>
            <a:miter lim="800000"/>
            <a:headEnd/>
            <a:tailEnd/>
          </a:ln>
        </p:spPr>
        <p:txBody>
          <a:bodyPr anchor="ctr"/>
          <a:lstStyle/>
          <a:p>
            <a:r>
              <a:rPr lang="en-US" altLang="zh-CN" sz="2800" dirty="0">
                <a:solidFill>
                  <a:schemeClr val="bg1"/>
                </a:solidFill>
                <a:latin typeface="Comic Sans MS" panose="030F0702030302020204" pitchFamily="66" charset="0"/>
              </a:rPr>
              <a:t>Relativistic density functional theory </a:t>
            </a:r>
            <a:endParaRPr lang="zh-CN" altLang="en-US" sz="2800" dirty="0">
              <a:solidFill>
                <a:schemeClr val="bg1"/>
              </a:solidFill>
              <a:latin typeface="Comic Sans MS" panose="030F0702030302020204" pitchFamily="66" charset="0"/>
            </a:endParaRPr>
          </a:p>
        </p:txBody>
      </p:sp>
      <p:grpSp>
        <p:nvGrpSpPr>
          <p:cNvPr id="7" name="组合 6">
            <a:extLst>
              <a:ext uri="{FF2B5EF4-FFF2-40B4-BE49-F238E27FC236}">
                <a16:creationId xmlns:a16="http://schemas.microsoft.com/office/drawing/2014/main" id="{63450A02-EBB2-6FD4-FE9C-5399357E4F98}"/>
              </a:ext>
            </a:extLst>
          </p:cNvPr>
          <p:cNvGrpSpPr/>
          <p:nvPr/>
        </p:nvGrpSpPr>
        <p:grpSpPr>
          <a:xfrm>
            <a:off x="4666338" y="3693901"/>
            <a:ext cx="1788033" cy="769232"/>
            <a:chOff x="4803624" y="3796860"/>
            <a:chExt cx="1788033" cy="769232"/>
          </a:xfrm>
        </p:grpSpPr>
        <p:sp>
          <p:nvSpPr>
            <p:cNvPr id="6" name="矩形 5">
              <a:extLst>
                <a:ext uri="{FF2B5EF4-FFF2-40B4-BE49-F238E27FC236}">
                  <a16:creationId xmlns:a16="http://schemas.microsoft.com/office/drawing/2014/main" id="{3D867C70-947D-8DCC-9C11-64CC4332C7E1}"/>
                </a:ext>
              </a:extLst>
            </p:cNvPr>
            <p:cNvSpPr/>
            <p:nvPr/>
          </p:nvSpPr>
          <p:spPr>
            <a:xfrm>
              <a:off x="4803624" y="3796860"/>
              <a:ext cx="1788033" cy="769232"/>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C2ACD896-AE37-2422-6945-91CFA8841CC6}"/>
                </a:ext>
              </a:extLst>
            </p:cNvPr>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4889082" y="3840856"/>
              <a:ext cx="1586001" cy="685800"/>
            </a:xfrm>
            <a:prstGeom prst="rect">
              <a:avLst/>
            </a:prstGeom>
            <a:ln>
              <a:noFill/>
            </a:ln>
          </p:spPr>
        </p:pic>
      </p:grpSp>
      <p:pic>
        <p:nvPicPr>
          <p:cNvPr id="3" name="图片 2">
            <a:extLst>
              <a:ext uri="{FF2B5EF4-FFF2-40B4-BE49-F238E27FC236}">
                <a16:creationId xmlns:a16="http://schemas.microsoft.com/office/drawing/2014/main" id="{8E3EAEF9-CDC1-15FB-BA0B-B18594ABBC6F}"/>
              </a:ext>
            </a:extLst>
          </p:cNvPr>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833075" y="4124388"/>
            <a:ext cx="5557113" cy="1548000"/>
          </a:xfrm>
          <a:prstGeom prst="rect">
            <a:avLst/>
          </a:prstGeom>
        </p:spPr>
      </p:pic>
      <p:sp>
        <p:nvSpPr>
          <p:cNvPr id="5" name="Rectangle 4 2">
            <a:extLst>
              <a:ext uri="{FF2B5EF4-FFF2-40B4-BE49-F238E27FC236}">
                <a16:creationId xmlns:a16="http://schemas.microsoft.com/office/drawing/2014/main" id="{53A0BADC-0CDB-EDA9-247D-A318A935661C}"/>
              </a:ext>
            </a:extLst>
          </p:cNvPr>
          <p:cNvSpPr/>
          <p:nvPr/>
        </p:nvSpPr>
        <p:spPr>
          <a:xfrm>
            <a:off x="255824" y="3552539"/>
            <a:ext cx="3349740" cy="400110"/>
          </a:xfrm>
          <a:prstGeom prst="rect">
            <a:avLst/>
          </a:prstGeom>
          <a:noFill/>
        </p:spPr>
        <p:txBody>
          <a:bodyPr wrap="square" rtlCol="0">
            <a:spAutoFit/>
          </a:bodyPr>
          <a:lstStyle/>
          <a:p>
            <a:pPr marL="457200" indent="-457200">
              <a:buClr>
                <a:srgbClr val="7030A0"/>
              </a:buClr>
              <a:buFont typeface="Wingdings" panose="05000000000000000000" pitchFamily="2" charset="2"/>
              <a:buChar char="p"/>
            </a:pPr>
            <a:r>
              <a:rPr lang="en-US" altLang="zh-CN" sz="2000" dirty="0">
                <a:latin typeface="Times New Roman" panose="02020603050405020304" pitchFamily="18" charset="0"/>
                <a:cs typeface="Times New Roman" panose="02020603050405020304" pitchFamily="18" charset="0"/>
              </a:rPr>
              <a:t>Ground-state energy:</a:t>
            </a:r>
          </a:p>
        </p:txBody>
      </p:sp>
      <p:sp>
        <p:nvSpPr>
          <p:cNvPr id="32" name="文本框 31">
            <a:extLst>
              <a:ext uri="{FF2B5EF4-FFF2-40B4-BE49-F238E27FC236}">
                <a16:creationId xmlns:a16="http://schemas.microsoft.com/office/drawing/2014/main" id="{8A39672E-76E9-F514-4FE6-678B564B6543}"/>
              </a:ext>
            </a:extLst>
          </p:cNvPr>
          <p:cNvSpPr txBox="1"/>
          <p:nvPr/>
        </p:nvSpPr>
        <p:spPr>
          <a:xfrm>
            <a:off x="446926" y="6260929"/>
            <a:ext cx="8408749" cy="400110"/>
          </a:xfrm>
          <a:prstGeom prst="rect">
            <a:avLst/>
          </a:prstGeom>
          <a:noFill/>
        </p:spPr>
        <p:txBody>
          <a:bodyPr wrap="square">
            <a:spAutoFit/>
          </a:bodyPr>
          <a:lstStyle/>
          <a:p>
            <a:pPr>
              <a:buClr>
                <a:srgbClr val="7030A0"/>
              </a:buClr>
            </a:pPr>
            <a:r>
              <a:rPr lang="en-US" altLang="zh-CN" sz="2000" dirty="0">
                <a:solidFill>
                  <a:srgbClr val="0000FF"/>
                </a:solidFill>
                <a:latin typeface="Comic Sans MS" panose="030F0702030302020204" pitchFamily="66" charset="0"/>
              </a:rPr>
              <a:t>Relativistic Hartree-</a:t>
            </a:r>
            <a:r>
              <a:rPr lang="en-US" altLang="zh-CN" sz="2000" dirty="0" err="1">
                <a:solidFill>
                  <a:srgbClr val="0000FF"/>
                </a:solidFill>
                <a:latin typeface="Comic Sans MS" panose="030F0702030302020204" pitchFamily="66" charset="0"/>
              </a:rPr>
              <a:t>Fock</a:t>
            </a:r>
            <a:r>
              <a:rPr lang="en-US" altLang="zh-CN" sz="2000" dirty="0">
                <a:solidFill>
                  <a:srgbClr val="0000FF"/>
                </a:solidFill>
                <a:latin typeface="Comic Sans MS" panose="030F0702030302020204" pitchFamily="66" charset="0"/>
              </a:rPr>
              <a:t> (</a:t>
            </a:r>
            <a:r>
              <a:rPr lang="en-US" altLang="zh-CN" sz="2000" b="1" dirty="0">
                <a:solidFill>
                  <a:srgbClr val="FF0000"/>
                </a:solidFill>
                <a:latin typeface="Comic Sans MS" panose="030F0702030302020204" pitchFamily="66" charset="0"/>
              </a:rPr>
              <a:t>RHF</a:t>
            </a:r>
            <a:r>
              <a:rPr lang="en-US" altLang="zh-CN" sz="2000" dirty="0">
                <a:solidFill>
                  <a:srgbClr val="0000FF"/>
                </a:solidFill>
                <a:latin typeface="Comic Sans MS" panose="030F0702030302020204" pitchFamily="66" charset="0"/>
              </a:rPr>
              <a:t>) theory: Direct and exchange terms</a:t>
            </a:r>
            <a:endParaRPr lang="en-US" altLang="zh-CN" sz="2000" b="1" dirty="0">
              <a:solidFill>
                <a:srgbClr val="0000FF"/>
              </a:solidFill>
              <a:latin typeface="Times New Roman" panose="02020603050405020304" pitchFamily="18" charset="0"/>
              <a:cs typeface="Times New Roman" panose="02020603050405020304" pitchFamily="18" charset="0"/>
            </a:endParaRPr>
          </a:p>
        </p:txBody>
      </p:sp>
      <p:sp>
        <p:nvSpPr>
          <p:cNvPr id="34" name="文本框 33">
            <a:extLst>
              <a:ext uri="{FF2B5EF4-FFF2-40B4-BE49-F238E27FC236}">
                <a16:creationId xmlns:a16="http://schemas.microsoft.com/office/drawing/2014/main" id="{D1055F84-AEF6-9668-BBB1-F60B18DCF778}"/>
              </a:ext>
            </a:extLst>
          </p:cNvPr>
          <p:cNvSpPr txBox="1"/>
          <p:nvPr/>
        </p:nvSpPr>
        <p:spPr>
          <a:xfrm>
            <a:off x="8568813" y="6300000"/>
            <a:ext cx="452863" cy="369332"/>
          </a:xfrm>
          <a:prstGeom prst="rect">
            <a:avLst/>
          </a:prstGeom>
          <a:noFill/>
        </p:spPr>
        <p:txBody>
          <a:bodyPr wrap="square" rtlCol="0">
            <a:spAutoFit/>
          </a:bodyPr>
          <a:lstStyle/>
          <a:p>
            <a:r>
              <a:rPr lang="en-US" altLang="zh-CN" dirty="0"/>
              <a:t>4</a:t>
            </a:r>
            <a:endParaRPr lang="zh-CN" altLang="en-US" dirty="0"/>
          </a:p>
        </p:txBody>
      </p:sp>
      <p:sp>
        <p:nvSpPr>
          <p:cNvPr id="39" name="文本框 38">
            <a:extLst>
              <a:ext uri="{FF2B5EF4-FFF2-40B4-BE49-F238E27FC236}">
                <a16:creationId xmlns:a16="http://schemas.microsoft.com/office/drawing/2014/main" id="{3E2F5670-C1A6-3842-EB35-38A549BEC9B3}"/>
              </a:ext>
            </a:extLst>
          </p:cNvPr>
          <p:cNvSpPr txBox="1"/>
          <p:nvPr/>
        </p:nvSpPr>
        <p:spPr>
          <a:xfrm>
            <a:off x="446926" y="5866585"/>
            <a:ext cx="7497203" cy="400110"/>
          </a:xfrm>
          <a:prstGeom prst="rect">
            <a:avLst/>
          </a:prstGeom>
          <a:noFill/>
        </p:spPr>
        <p:txBody>
          <a:bodyPr wrap="square">
            <a:spAutoFit/>
          </a:bodyPr>
          <a:lstStyle/>
          <a:p>
            <a:pPr>
              <a:buClr>
                <a:srgbClr val="7030A0"/>
              </a:buClr>
            </a:pPr>
            <a:r>
              <a:rPr lang="en-US" altLang="zh-CN" sz="2000" dirty="0">
                <a:solidFill>
                  <a:srgbClr val="0000FF"/>
                </a:solidFill>
                <a:latin typeface="Comic Sans MS" panose="030F0702030302020204" pitchFamily="66" charset="0"/>
              </a:rPr>
              <a:t>Relativistic mean field (</a:t>
            </a:r>
            <a:r>
              <a:rPr lang="en-US" altLang="zh-CN" sz="2000" b="1" dirty="0">
                <a:solidFill>
                  <a:srgbClr val="FF0000"/>
                </a:solidFill>
                <a:latin typeface="Comic Sans MS" panose="030F0702030302020204" pitchFamily="66" charset="0"/>
              </a:rPr>
              <a:t>RMF</a:t>
            </a:r>
            <a:r>
              <a:rPr lang="en-US" altLang="zh-CN" sz="2000" dirty="0">
                <a:solidFill>
                  <a:srgbClr val="0000FF"/>
                </a:solidFill>
                <a:latin typeface="Comic Sans MS" panose="030F0702030302020204" pitchFamily="66" charset="0"/>
              </a:rPr>
              <a:t>) theory: Only direct term</a:t>
            </a:r>
            <a:endParaRPr lang="en-US" altLang="zh-CN" sz="2000" b="1" dirty="0">
              <a:solidFill>
                <a:srgbClr val="0000FF"/>
              </a:solidFill>
              <a:latin typeface="Times New Roman" panose="02020603050405020304" pitchFamily="18" charset="0"/>
              <a:cs typeface="Times New Roman" panose="02020603050405020304" pitchFamily="18" charset="0"/>
            </a:endParaRPr>
          </a:p>
        </p:txBody>
      </p:sp>
      <p:sp>
        <p:nvSpPr>
          <p:cNvPr id="40" name="矩形 39">
            <a:extLst>
              <a:ext uri="{FF2B5EF4-FFF2-40B4-BE49-F238E27FC236}">
                <a16:creationId xmlns:a16="http://schemas.microsoft.com/office/drawing/2014/main" id="{1F045E64-7A26-1FE9-9943-F6C56A9CC3FB}"/>
              </a:ext>
            </a:extLst>
          </p:cNvPr>
          <p:cNvSpPr/>
          <p:nvPr/>
        </p:nvSpPr>
        <p:spPr>
          <a:xfrm>
            <a:off x="6748639" y="4615717"/>
            <a:ext cx="2152990" cy="105667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a:solidFill>
                  <a:srgbClr val="FF0000"/>
                </a:solidFill>
              </a:rPr>
              <a:t>Tensor force is naturally included via exchange term</a:t>
            </a:r>
            <a:endParaRPr lang="zh-CN" altLang="en-US" sz="2000" b="1" dirty="0">
              <a:solidFill>
                <a:srgbClr val="FF0000"/>
              </a:solidFill>
            </a:endParaRPr>
          </a:p>
        </p:txBody>
      </p:sp>
    </p:spTree>
    <p:extLst>
      <p:ext uri="{BB962C8B-B14F-4D97-AF65-F5344CB8AC3E}">
        <p14:creationId xmlns:p14="http://schemas.microsoft.com/office/powerpoint/2010/main" val="351089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6D431758-6C57-4390-9A29-01D319221FCF}"/>
              </a:ext>
            </a:extLst>
          </p:cNvPr>
          <p:cNvSpPr>
            <a:spLocks noChangeArrowheads="1"/>
          </p:cNvSpPr>
          <p:nvPr/>
        </p:nvSpPr>
        <p:spPr bwMode="auto">
          <a:xfrm>
            <a:off x="-1671" y="0"/>
            <a:ext cx="9145671" cy="622854"/>
          </a:xfrm>
          <a:prstGeom prst="rect">
            <a:avLst/>
          </a:prstGeom>
          <a:solidFill>
            <a:schemeClr val="accent5">
              <a:lumMod val="75000"/>
            </a:schemeClr>
          </a:solidFill>
          <a:ln w="28575">
            <a:noFill/>
            <a:miter lim="800000"/>
            <a:headEnd/>
            <a:tailEnd/>
          </a:ln>
        </p:spPr>
        <p:txBody>
          <a:bodyPr anchor="ctr"/>
          <a:lstStyle/>
          <a:p>
            <a:r>
              <a:rPr lang="en-US" altLang="zh-CN" sz="2800" dirty="0">
                <a:solidFill>
                  <a:schemeClr val="bg1"/>
                </a:solidFill>
                <a:latin typeface="Comic Sans MS" panose="030F0702030302020204" pitchFamily="66" charset="0"/>
              </a:rPr>
              <a:t>OES by RMF &amp; RHF</a:t>
            </a:r>
          </a:p>
        </p:txBody>
      </p:sp>
      <p:pic>
        <p:nvPicPr>
          <p:cNvPr id="51" name="图片 50">
            <a:extLst>
              <a:ext uri="{FF2B5EF4-FFF2-40B4-BE49-F238E27FC236}">
                <a16:creationId xmlns:a16="http://schemas.microsoft.com/office/drawing/2014/main" id="{D973BADE-AA32-1187-775B-12D78AA74A06}"/>
              </a:ext>
            </a:extLst>
          </p:cNvPr>
          <p:cNvPicPr>
            <a:picLocks noChangeAspect="1"/>
          </p:cNvPicPr>
          <p:nvPr/>
        </p:nvPicPr>
        <p:blipFill>
          <a:blip r:embed="rId4"/>
          <a:stretch>
            <a:fillRect/>
          </a:stretch>
        </p:blipFill>
        <p:spPr>
          <a:xfrm>
            <a:off x="360000" y="900000"/>
            <a:ext cx="7746767" cy="4140000"/>
          </a:xfrm>
          <a:prstGeom prst="rect">
            <a:avLst/>
          </a:prstGeom>
        </p:spPr>
      </p:pic>
      <p:pic>
        <p:nvPicPr>
          <p:cNvPr id="53" name="图片 52">
            <a:extLst>
              <a:ext uri="{FF2B5EF4-FFF2-40B4-BE49-F238E27FC236}">
                <a16:creationId xmlns:a16="http://schemas.microsoft.com/office/drawing/2014/main" id="{C2BDFC45-BDC9-F317-07BA-945F213496CD}"/>
              </a:ext>
            </a:extLst>
          </p:cNvPr>
          <p:cNvPicPr>
            <a:picLocks noChangeAspect="1"/>
          </p:cNvPicPr>
          <p:nvPr/>
        </p:nvPicPr>
        <p:blipFill>
          <a:blip r:embed="rId5"/>
          <a:stretch>
            <a:fillRect/>
          </a:stretch>
        </p:blipFill>
        <p:spPr>
          <a:xfrm>
            <a:off x="360000" y="900000"/>
            <a:ext cx="7746767" cy="4140000"/>
          </a:xfrm>
          <a:prstGeom prst="rect">
            <a:avLst/>
          </a:prstGeom>
        </p:spPr>
      </p:pic>
      <p:pic>
        <p:nvPicPr>
          <p:cNvPr id="55" name="图片 54">
            <a:extLst>
              <a:ext uri="{FF2B5EF4-FFF2-40B4-BE49-F238E27FC236}">
                <a16:creationId xmlns:a16="http://schemas.microsoft.com/office/drawing/2014/main" id="{66ECD9BB-2015-855D-B903-6285E9258B49}"/>
              </a:ext>
            </a:extLst>
          </p:cNvPr>
          <p:cNvPicPr>
            <a:picLocks noChangeAspect="1"/>
          </p:cNvPicPr>
          <p:nvPr/>
        </p:nvPicPr>
        <p:blipFill>
          <a:blip r:embed="rId6"/>
          <a:stretch>
            <a:fillRect/>
          </a:stretch>
        </p:blipFill>
        <p:spPr>
          <a:xfrm>
            <a:off x="360000" y="900000"/>
            <a:ext cx="7746767" cy="4140000"/>
          </a:xfrm>
          <a:prstGeom prst="rect">
            <a:avLst/>
          </a:prstGeom>
        </p:spPr>
      </p:pic>
      <p:sp>
        <p:nvSpPr>
          <p:cNvPr id="3" name="文本框 2">
            <a:extLst>
              <a:ext uri="{FF2B5EF4-FFF2-40B4-BE49-F238E27FC236}">
                <a16:creationId xmlns:a16="http://schemas.microsoft.com/office/drawing/2014/main" id="{44732BE9-F4D3-28B5-629C-99814517FCCA}"/>
              </a:ext>
            </a:extLst>
          </p:cNvPr>
          <p:cNvSpPr txBox="1"/>
          <p:nvPr/>
        </p:nvSpPr>
        <p:spPr>
          <a:xfrm>
            <a:off x="8568813" y="6300000"/>
            <a:ext cx="452863" cy="369332"/>
          </a:xfrm>
          <a:prstGeom prst="rect">
            <a:avLst/>
          </a:prstGeom>
          <a:noFill/>
        </p:spPr>
        <p:txBody>
          <a:bodyPr wrap="square" rtlCol="0">
            <a:spAutoFit/>
          </a:bodyPr>
          <a:lstStyle/>
          <a:p>
            <a:r>
              <a:rPr lang="en-US" altLang="zh-CN" dirty="0"/>
              <a:t>5</a:t>
            </a:r>
            <a:endParaRPr lang="zh-CN" altLang="en-US" dirty="0"/>
          </a:p>
        </p:txBody>
      </p:sp>
      <p:graphicFrame>
        <p:nvGraphicFramePr>
          <p:cNvPr id="13" name="表格 45">
            <a:extLst>
              <a:ext uri="{FF2B5EF4-FFF2-40B4-BE49-F238E27FC236}">
                <a16:creationId xmlns:a16="http://schemas.microsoft.com/office/drawing/2014/main" id="{AE24E50B-F495-332A-1C71-644F882EAF9C}"/>
              </a:ext>
            </a:extLst>
          </p:cNvPr>
          <p:cNvGraphicFramePr>
            <a:graphicFrameLocks noGrp="1"/>
          </p:cNvGraphicFramePr>
          <p:nvPr>
            <p:extLst>
              <p:ext uri="{D42A27DB-BD31-4B8C-83A1-F6EECF244321}">
                <p14:modId xmlns:p14="http://schemas.microsoft.com/office/powerpoint/2010/main" val="4090768583"/>
              </p:ext>
            </p:extLst>
          </p:nvPr>
        </p:nvGraphicFramePr>
        <p:xfrm>
          <a:off x="364914" y="5581727"/>
          <a:ext cx="6395883" cy="1112520"/>
        </p:xfrm>
        <a:graphic>
          <a:graphicData uri="http://schemas.openxmlformats.org/drawingml/2006/table">
            <a:tbl>
              <a:tblPr firstRow="1" bandRow="1">
                <a:tableStyleId>{5C22544A-7EE6-4342-B048-85BDC9FD1C3A}</a:tableStyleId>
              </a:tblPr>
              <a:tblGrid>
                <a:gridCol w="1483523">
                  <a:extLst>
                    <a:ext uri="{9D8B030D-6E8A-4147-A177-3AD203B41FA5}">
                      <a16:colId xmlns:a16="http://schemas.microsoft.com/office/drawing/2014/main" val="555842922"/>
                    </a:ext>
                  </a:extLst>
                </a:gridCol>
                <a:gridCol w="982472">
                  <a:extLst>
                    <a:ext uri="{9D8B030D-6E8A-4147-A177-3AD203B41FA5}">
                      <a16:colId xmlns:a16="http://schemas.microsoft.com/office/drawing/2014/main" val="2702053638"/>
                    </a:ext>
                  </a:extLst>
                </a:gridCol>
                <a:gridCol w="982472">
                  <a:extLst>
                    <a:ext uri="{9D8B030D-6E8A-4147-A177-3AD203B41FA5}">
                      <a16:colId xmlns:a16="http://schemas.microsoft.com/office/drawing/2014/main" val="3009568158"/>
                    </a:ext>
                  </a:extLst>
                </a:gridCol>
                <a:gridCol w="982472">
                  <a:extLst>
                    <a:ext uri="{9D8B030D-6E8A-4147-A177-3AD203B41FA5}">
                      <a16:colId xmlns:a16="http://schemas.microsoft.com/office/drawing/2014/main" val="4106421161"/>
                    </a:ext>
                  </a:extLst>
                </a:gridCol>
                <a:gridCol w="982472">
                  <a:extLst>
                    <a:ext uri="{9D8B030D-6E8A-4147-A177-3AD203B41FA5}">
                      <a16:colId xmlns:a16="http://schemas.microsoft.com/office/drawing/2014/main" val="3817912974"/>
                    </a:ext>
                  </a:extLst>
                </a:gridCol>
                <a:gridCol w="982472">
                  <a:extLst>
                    <a:ext uri="{9D8B030D-6E8A-4147-A177-3AD203B41FA5}">
                      <a16:colId xmlns:a16="http://schemas.microsoft.com/office/drawing/2014/main" val="1227853972"/>
                    </a:ext>
                  </a:extLst>
                </a:gridCol>
              </a:tblGrid>
              <a:tr h="370840">
                <a:tc>
                  <a:txBody>
                    <a:bodyPr/>
                    <a:lstStyle/>
                    <a:p>
                      <a:endParaRPr lang="zh-CN" altLang="en-US" dirty="0"/>
                    </a:p>
                  </a:txBody>
                  <a:tcPr marL="72000" marR="144000">
                    <a:solidFill>
                      <a:schemeClr val="accent1">
                        <a:alpha val="63000"/>
                      </a:schemeClr>
                    </a:solidFill>
                  </a:tcPr>
                </a:tc>
                <a:tc>
                  <a:txBody>
                    <a:bodyPr/>
                    <a:lstStyle/>
                    <a:p>
                      <a:pPr algn="ctr"/>
                      <a:r>
                        <a:rPr lang="en-US" altLang="zh-CN" dirty="0">
                          <a:solidFill>
                            <a:srgbClr val="FF80FF"/>
                          </a:solidFill>
                        </a:rPr>
                        <a:t>DD-ME2</a:t>
                      </a:r>
                      <a:endParaRPr lang="zh-CN" altLang="en-US" dirty="0">
                        <a:solidFill>
                          <a:srgbClr val="FF80FF"/>
                        </a:solidFill>
                      </a:endParaRPr>
                    </a:p>
                  </a:txBody>
                  <a:tcPr>
                    <a:solidFill>
                      <a:schemeClr val="accent1">
                        <a:alpha val="63000"/>
                      </a:schemeClr>
                    </a:solidFill>
                  </a:tcPr>
                </a:tc>
                <a:tc>
                  <a:txBody>
                    <a:bodyPr/>
                    <a:lstStyle/>
                    <a:p>
                      <a:pPr algn="ctr"/>
                      <a:r>
                        <a:rPr lang="en-US" altLang="zh-CN" dirty="0">
                          <a:solidFill>
                            <a:srgbClr val="807F00"/>
                          </a:solidFill>
                        </a:rPr>
                        <a:t>DD-LZ1</a:t>
                      </a:r>
                      <a:endParaRPr lang="zh-CN" altLang="en-US" dirty="0">
                        <a:solidFill>
                          <a:srgbClr val="807F00"/>
                        </a:solidFill>
                      </a:endParaRPr>
                    </a:p>
                  </a:txBody>
                  <a:tcPr>
                    <a:solidFill>
                      <a:schemeClr val="accent1">
                        <a:alpha val="63000"/>
                      </a:schemeClr>
                    </a:solidFill>
                  </a:tcPr>
                </a:tc>
                <a:tc>
                  <a:txBody>
                    <a:bodyPr/>
                    <a:lstStyle/>
                    <a:p>
                      <a:pPr algn="ctr"/>
                      <a:r>
                        <a:rPr lang="en-US" altLang="zh-CN" dirty="0">
                          <a:solidFill>
                            <a:srgbClr val="0000FE"/>
                          </a:solidFill>
                        </a:rPr>
                        <a:t>PKO3</a:t>
                      </a:r>
                      <a:endParaRPr lang="zh-CN" altLang="en-US" dirty="0">
                        <a:solidFill>
                          <a:srgbClr val="0000FE"/>
                        </a:solidFill>
                      </a:endParaRPr>
                    </a:p>
                  </a:txBody>
                  <a:tcPr>
                    <a:solidFill>
                      <a:schemeClr val="accent1">
                        <a:alpha val="63000"/>
                      </a:schemeClr>
                    </a:solidFill>
                  </a:tcPr>
                </a:tc>
                <a:tc>
                  <a:txBody>
                    <a:bodyPr/>
                    <a:lstStyle/>
                    <a:p>
                      <a:pPr algn="ctr"/>
                      <a:r>
                        <a:rPr lang="en-US" altLang="zh-CN" dirty="0">
                          <a:solidFill>
                            <a:srgbClr val="017F01"/>
                          </a:solidFill>
                        </a:rPr>
                        <a:t>PKA1</a:t>
                      </a:r>
                      <a:endParaRPr lang="zh-CN" altLang="en-US" dirty="0">
                        <a:solidFill>
                          <a:srgbClr val="017F01"/>
                        </a:solidFill>
                      </a:endParaRPr>
                    </a:p>
                  </a:txBody>
                  <a:tcPr>
                    <a:solidFill>
                      <a:schemeClr val="accent1">
                        <a:alpha val="63000"/>
                      </a:schemeClr>
                    </a:solidFill>
                  </a:tcPr>
                </a:tc>
                <a:tc>
                  <a:txBody>
                    <a:bodyPr/>
                    <a:lstStyle/>
                    <a:p>
                      <a:pPr algn="ctr"/>
                      <a:r>
                        <a:rPr lang="en-US" altLang="zh-CN" dirty="0">
                          <a:solidFill>
                            <a:srgbClr val="FE0000"/>
                          </a:solidFill>
                        </a:rPr>
                        <a:t>LZ1</a:t>
                      </a:r>
                      <a:endParaRPr lang="zh-CN" altLang="en-US" dirty="0">
                        <a:solidFill>
                          <a:srgbClr val="FE0000"/>
                        </a:solidFill>
                      </a:endParaRPr>
                    </a:p>
                  </a:txBody>
                  <a:tcPr>
                    <a:solidFill>
                      <a:schemeClr val="accent1">
                        <a:alpha val="63000"/>
                      </a:schemeClr>
                    </a:solidFill>
                  </a:tcPr>
                </a:tc>
                <a:extLst>
                  <a:ext uri="{0D108BD9-81ED-4DB2-BD59-A6C34878D82A}">
                    <a16:rowId xmlns:a16="http://schemas.microsoft.com/office/drawing/2014/main" val="3823582705"/>
                  </a:ext>
                </a:extLst>
              </a:tr>
              <a:tr h="370840">
                <a:tc>
                  <a:txBody>
                    <a:bodyPr/>
                    <a:lstStyle/>
                    <a:p>
                      <a:r>
                        <a:rPr lang="en-US" altLang="zh-CN" dirty="0"/>
                        <a:t>Shell structure</a:t>
                      </a:r>
                      <a:endParaRPr lang="zh-CN" altLang="en-US" dirty="0"/>
                    </a:p>
                  </a:txBody>
                  <a:tcPr marL="7200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rgbClr val="FF0000"/>
                          </a:solidFill>
                          <a:latin typeface="+mn-lt"/>
                          <a:ea typeface="+mn-ea"/>
                          <a:cs typeface="+mn-cs"/>
                          <a:sym typeface="Wingdings 3" panose="05040102010807070707" pitchFamily="18" charset="2"/>
                        </a:rPr>
                        <a:t></a:t>
                      </a:r>
                      <a:endParaRPr lang="zh-CN" alt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a:solidFill>
                            <a:srgbClr val="008000"/>
                          </a:solidFill>
                          <a:sym typeface="Wingdings" panose="05000000000000000000" pitchFamily="2" charset="2"/>
                        </a:rPr>
                        <a:t></a:t>
                      </a:r>
                      <a:endParaRPr lang="zh-CN" altLang="en-US" sz="1800" b="1" dirty="0">
                        <a:solidFill>
                          <a:srgbClr val="008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rgbClr val="FF0000"/>
                          </a:solidFill>
                          <a:latin typeface="+mn-lt"/>
                          <a:ea typeface="+mn-ea"/>
                          <a:cs typeface="+mn-cs"/>
                          <a:sym typeface="Wingdings 3" panose="05040102010807070707" pitchFamily="18" charset="2"/>
                        </a:rPr>
                        <a:t></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a:solidFill>
                            <a:srgbClr val="008000"/>
                          </a:solidFill>
                          <a:sym typeface="Wingdings" panose="05000000000000000000" pitchFamily="2" charset="2"/>
                        </a:rPr>
                        <a:t></a:t>
                      </a:r>
                      <a:endParaRPr lang="zh-CN" altLang="en-US" sz="1800" b="1" dirty="0">
                        <a:solidFill>
                          <a:srgbClr val="008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a:solidFill>
                            <a:srgbClr val="008000"/>
                          </a:solidFill>
                          <a:sym typeface="Wingdings" panose="05000000000000000000" pitchFamily="2" charset="2"/>
                        </a:rPr>
                        <a:t></a:t>
                      </a:r>
                      <a:endParaRPr lang="zh-CN" altLang="en-US" sz="1800" b="1" dirty="0">
                        <a:solidFill>
                          <a:srgbClr val="008000"/>
                        </a:solidFill>
                      </a:endParaRPr>
                    </a:p>
                  </a:txBody>
                  <a:tcPr/>
                </a:tc>
                <a:extLst>
                  <a:ext uri="{0D108BD9-81ED-4DB2-BD59-A6C34878D82A}">
                    <a16:rowId xmlns:a16="http://schemas.microsoft.com/office/drawing/2014/main" val="1163189149"/>
                  </a:ext>
                </a:extLst>
              </a:tr>
              <a:tr h="370840">
                <a:tc>
                  <a:txBody>
                    <a:bodyPr/>
                    <a:lstStyle/>
                    <a:p>
                      <a:r>
                        <a:rPr lang="en-US" altLang="zh-CN" dirty="0"/>
                        <a:t>Tensor force</a:t>
                      </a:r>
                      <a:endParaRPr lang="zh-CN" altLang="en-US" dirty="0"/>
                    </a:p>
                  </a:txBody>
                  <a:tcPr marL="72000" marR="144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rgbClr val="FF0000"/>
                          </a:solidFill>
                          <a:latin typeface="+mn-lt"/>
                          <a:ea typeface="+mn-ea"/>
                          <a:cs typeface="+mn-cs"/>
                          <a:sym typeface="Wingdings 3" panose="05040102010807070707" pitchFamily="18" charset="2"/>
                        </a:rPr>
                        <a:t></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rgbClr val="FF0000"/>
                          </a:solidFill>
                          <a:latin typeface="+mn-lt"/>
                          <a:ea typeface="+mn-ea"/>
                          <a:cs typeface="+mn-cs"/>
                          <a:sym typeface="Wingdings 3" panose="05040102010807070707" pitchFamily="18" charset="2"/>
                        </a:rPr>
                        <a:t></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a:solidFill>
                            <a:srgbClr val="008000"/>
                          </a:solidFill>
                          <a:sym typeface="Wingdings" panose="05000000000000000000" pitchFamily="2" charset="2"/>
                        </a:rPr>
                        <a:t></a:t>
                      </a:r>
                      <a:endParaRPr lang="zh-CN" altLang="en-US" sz="1800" b="1" dirty="0">
                        <a:solidFill>
                          <a:srgbClr val="008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rgbClr val="FF0000"/>
                          </a:solidFill>
                          <a:latin typeface="+mn-lt"/>
                          <a:ea typeface="+mn-ea"/>
                          <a:cs typeface="+mn-cs"/>
                          <a:sym typeface="Wingdings 3" panose="05040102010807070707" pitchFamily="18" charset="2"/>
                        </a:rPr>
                        <a:t></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dirty="0">
                          <a:solidFill>
                            <a:srgbClr val="008000"/>
                          </a:solidFill>
                          <a:sym typeface="Wingdings" panose="05000000000000000000" pitchFamily="2" charset="2"/>
                        </a:rPr>
                        <a:t></a:t>
                      </a:r>
                      <a:endParaRPr lang="zh-CN" altLang="en-US" sz="1800" b="1" dirty="0">
                        <a:solidFill>
                          <a:srgbClr val="008000"/>
                        </a:solidFill>
                      </a:endParaRPr>
                    </a:p>
                  </a:txBody>
                  <a:tcPr/>
                </a:tc>
                <a:extLst>
                  <a:ext uri="{0D108BD9-81ED-4DB2-BD59-A6C34878D82A}">
                    <a16:rowId xmlns:a16="http://schemas.microsoft.com/office/drawing/2014/main" val="241032982"/>
                  </a:ext>
                </a:extLst>
              </a:tr>
            </a:tbl>
          </a:graphicData>
        </a:graphic>
      </p:graphicFrame>
      <p:sp>
        <p:nvSpPr>
          <p:cNvPr id="14" name="文本框 13">
            <a:extLst>
              <a:ext uri="{FF2B5EF4-FFF2-40B4-BE49-F238E27FC236}">
                <a16:creationId xmlns:a16="http://schemas.microsoft.com/office/drawing/2014/main" id="{47DC6E52-B9B1-A635-A5E7-8F351016653E}"/>
              </a:ext>
            </a:extLst>
          </p:cNvPr>
          <p:cNvSpPr txBox="1"/>
          <p:nvPr/>
        </p:nvSpPr>
        <p:spPr>
          <a:xfrm>
            <a:off x="256457" y="4752483"/>
            <a:ext cx="6056880" cy="400110"/>
          </a:xfrm>
          <a:prstGeom prst="rect">
            <a:avLst/>
          </a:prstGeom>
          <a:noFill/>
        </p:spPr>
        <p:txBody>
          <a:bodyPr wrap="square" rtlCol="0">
            <a:spAutoFit/>
          </a:bodyPr>
          <a:lstStyle/>
          <a:p>
            <a:pPr algn="ctr"/>
            <a:r>
              <a:rPr lang="en-US" altLang="zh-CN" sz="2000" b="1" dirty="0">
                <a:solidFill>
                  <a:srgbClr val="0000FF"/>
                </a:solidFill>
                <a:latin typeface="Comic Sans MS" panose="030F0702030302020204" pitchFamily="66" charset="0"/>
                <a:sym typeface="Wingdings" panose="05000000000000000000" pitchFamily="2" charset="2"/>
              </a:rPr>
              <a:t>Description of shell structure and tensor force</a:t>
            </a:r>
            <a:r>
              <a:rPr lang="zh-CN" altLang="en-US" sz="2000" b="1" dirty="0">
                <a:solidFill>
                  <a:srgbClr val="0000FF"/>
                </a:solidFill>
                <a:latin typeface="Comic Sans MS" panose="030F0702030302020204" pitchFamily="66" charset="0"/>
                <a:sym typeface="Wingdings" panose="05000000000000000000" pitchFamily="2" charset="2"/>
              </a:rPr>
              <a:t>：</a:t>
            </a:r>
            <a:endParaRPr lang="en-US" altLang="zh-CN" sz="2000" b="1" dirty="0">
              <a:solidFill>
                <a:srgbClr val="0000FF"/>
              </a:solidFill>
              <a:latin typeface="Comic Sans MS" panose="030F0702030302020204" pitchFamily="66" charset="0"/>
              <a:sym typeface="Wingdings" panose="05000000000000000000" pitchFamily="2" charset="2"/>
            </a:endParaRPr>
          </a:p>
        </p:txBody>
      </p:sp>
      <p:grpSp>
        <p:nvGrpSpPr>
          <p:cNvPr id="15" name="组合 14">
            <a:extLst>
              <a:ext uri="{FF2B5EF4-FFF2-40B4-BE49-F238E27FC236}">
                <a16:creationId xmlns:a16="http://schemas.microsoft.com/office/drawing/2014/main" id="{EA95B576-C78C-BC91-B588-045F29C7D2C0}"/>
              </a:ext>
            </a:extLst>
          </p:cNvPr>
          <p:cNvGrpSpPr/>
          <p:nvPr/>
        </p:nvGrpSpPr>
        <p:grpSpPr>
          <a:xfrm>
            <a:off x="2183218" y="5066550"/>
            <a:ext cx="1227891" cy="502179"/>
            <a:chOff x="3550843" y="717187"/>
            <a:chExt cx="1227891" cy="502179"/>
          </a:xfrm>
        </p:grpSpPr>
        <p:sp>
          <p:nvSpPr>
            <p:cNvPr id="16" name="左大括号 15">
              <a:extLst>
                <a:ext uri="{FF2B5EF4-FFF2-40B4-BE49-F238E27FC236}">
                  <a16:creationId xmlns:a16="http://schemas.microsoft.com/office/drawing/2014/main" id="{AE70CA22-73DF-9991-2788-8C8EA5CC190F}"/>
                </a:ext>
              </a:extLst>
            </p:cNvPr>
            <p:cNvSpPr/>
            <p:nvPr/>
          </p:nvSpPr>
          <p:spPr>
            <a:xfrm rot="5400000">
              <a:off x="4080316" y="520947"/>
              <a:ext cx="168946" cy="1227891"/>
            </a:xfrm>
            <a:prstGeom prst="leftBrace">
              <a:avLst>
                <a:gd name="adj1" fmla="val 13965"/>
                <a:gd name="adj2" fmla="val 52036"/>
              </a:avLst>
            </a:prstGeom>
            <a:ln w="22225" cap="rn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662834CF-2D28-6D16-7D0E-70F3F882E5FA}"/>
                </a:ext>
              </a:extLst>
            </p:cNvPr>
            <p:cNvSpPr txBox="1"/>
            <p:nvPr/>
          </p:nvSpPr>
          <p:spPr>
            <a:xfrm>
              <a:off x="3858455" y="717187"/>
              <a:ext cx="675185" cy="369332"/>
            </a:xfrm>
            <a:prstGeom prst="rect">
              <a:avLst/>
            </a:prstGeom>
            <a:noFill/>
          </p:spPr>
          <p:txBody>
            <a:bodyPr wrap="none" rtlCol="0">
              <a:spAutoFit/>
            </a:bodyPr>
            <a:lstStyle/>
            <a:p>
              <a:r>
                <a:rPr lang="en-US" altLang="zh-CN" b="1" dirty="0">
                  <a:latin typeface="Comic Sans MS" panose="030F0702030302020204" pitchFamily="66" charset="0"/>
                </a:rPr>
                <a:t>RMF</a:t>
              </a:r>
              <a:endParaRPr lang="zh-CN" altLang="en-US" b="1" dirty="0">
                <a:latin typeface="Comic Sans MS" panose="030F0702030302020204" pitchFamily="66" charset="0"/>
              </a:endParaRPr>
            </a:p>
          </p:txBody>
        </p:sp>
      </p:grpSp>
      <p:grpSp>
        <p:nvGrpSpPr>
          <p:cNvPr id="18" name="组合 17">
            <a:extLst>
              <a:ext uri="{FF2B5EF4-FFF2-40B4-BE49-F238E27FC236}">
                <a16:creationId xmlns:a16="http://schemas.microsoft.com/office/drawing/2014/main" id="{00397D1B-E38A-0A7A-FCD2-4311F977D511}"/>
              </a:ext>
            </a:extLst>
          </p:cNvPr>
          <p:cNvGrpSpPr/>
          <p:nvPr/>
        </p:nvGrpSpPr>
        <p:grpSpPr>
          <a:xfrm>
            <a:off x="4278717" y="5067875"/>
            <a:ext cx="2034620" cy="505902"/>
            <a:chOff x="5646342" y="718512"/>
            <a:chExt cx="2034620" cy="505902"/>
          </a:xfrm>
        </p:grpSpPr>
        <p:sp>
          <p:nvSpPr>
            <p:cNvPr id="19" name="左大括号 18">
              <a:extLst>
                <a:ext uri="{FF2B5EF4-FFF2-40B4-BE49-F238E27FC236}">
                  <a16:creationId xmlns:a16="http://schemas.microsoft.com/office/drawing/2014/main" id="{52C649EA-FD2D-4F4A-3838-CB135318EF14}"/>
                </a:ext>
              </a:extLst>
            </p:cNvPr>
            <p:cNvSpPr/>
            <p:nvPr/>
          </p:nvSpPr>
          <p:spPr>
            <a:xfrm rot="5400000">
              <a:off x="6579178" y="122631"/>
              <a:ext cx="168947" cy="2034620"/>
            </a:xfrm>
            <a:prstGeom prst="leftBrace">
              <a:avLst>
                <a:gd name="adj1" fmla="val 13965"/>
                <a:gd name="adj2" fmla="val 52036"/>
              </a:avLst>
            </a:prstGeom>
            <a:ln w="22225" cap="rn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83A5F10F-ACB5-63A8-0A2F-A4F2086D725C}"/>
                </a:ext>
              </a:extLst>
            </p:cNvPr>
            <p:cNvSpPr txBox="1"/>
            <p:nvPr/>
          </p:nvSpPr>
          <p:spPr>
            <a:xfrm>
              <a:off x="6300830" y="718512"/>
              <a:ext cx="649537" cy="369332"/>
            </a:xfrm>
            <a:prstGeom prst="rect">
              <a:avLst/>
            </a:prstGeom>
            <a:noFill/>
          </p:spPr>
          <p:txBody>
            <a:bodyPr wrap="none" rtlCol="0">
              <a:spAutoFit/>
            </a:bodyPr>
            <a:lstStyle/>
            <a:p>
              <a:r>
                <a:rPr lang="en-US" altLang="zh-CN" b="1" dirty="0">
                  <a:latin typeface="Comic Sans MS" panose="030F0702030302020204" pitchFamily="66" charset="0"/>
                </a:rPr>
                <a:t>RHF</a:t>
              </a:r>
              <a:endParaRPr lang="zh-CN" altLang="en-US" sz="2000" b="1" dirty="0">
                <a:latin typeface="Comic Sans MS" panose="030F0702030302020204" pitchFamily="66" charset="0"/>
              </a:endParaRPr>
            </a:p>
          </p:txBody>
        </p:sp>
      </p:grpSp>
      <p:grpSp>
        <p:nvGrpSpPr>
          <p:cNvPr id="22" name="组合 21">
            <a:extLst>
              <a:ext uri="{FF2B5EF4-FFF2-40B4-BE49-F238E27FC236}">
                <a16:creationId xmlns:a16="http://schemas.microsoft.com/office/drawing/2014/main" id="{58FE2D6B-D19B-5FF7-E728-7D6DBE445B48}"/>
              </a:ext>
            </a:extLst>
          </p:cNvPr>
          <p:cNvGrpSpPr/>
          <p:nvPr/>
        </p:nvGrpSpPr>
        <p:grpSpPr>
          <a:xfrm>
            <a:off x="256459" y="683228"/>
            <a:ext cx="6394465" cy="360000"/>
            <a:chOff x="517592" y="4669664"/>
            <a:chExt cx="6394465" cy="360000"/>
          </a:xfrm>
        </p:grpSpPr>
        <p:sp>
          <p:nvSpPr>
            <p:cNvPr id="23" name="文本框 22">
              <a:extLst>
                <a:ext uri="{FF2B5EF4-FFF2-40B4-BE49-F238E27FC236}">
                  <a16:creationId xmlns:a16="http://schemas.microsoft.com/office/drawing/2014/main" id="{79341907-393D-3F6D-3D4A-2AF6F9A03C6A}"/>
                </a:ext>
              </a:extLst>
            </p:cNvPr>
            <p:cNvSpPr txBox="1"/>
            <p:nvPr/>
          </p:nvSpPr>
          <p:spPr>
            <a:xfrm>
              <a:off x="4413168" y="4682354"/>
              <a:ext cx="2498889" cy="338554"/>
            </a:xfrm>
            <a:prstGeom prst="rect">
              <a:avLst/>
            </a:prstGeom>
            <a:effectLst>
              <a:outerShdw blurRad="50800" dist="38100" dir="2700000" algn="tl" rotWithShape="0">
                <a:prstClr val="black">
                  <a:alpha val="40000"/>
                </a:prstClr>
              </a:outerShdw>
            </a:effectLst>
          </p:spPr>
          <p:txBody>
            <a:bodyPr wrap="none" rtlCol="0">
              <a:spAutoFit/>
            </a:bodyPr>
            <a:lstStyle/>
            <a:p>
              <a:r>
                <a:rPr lang="en-US" altLang="zh-CN" sz="1600" b="1" dirty="0">
                  <a:latin typeface="Times New Roman" panose="02020603050405020304" pitchFamily="18" charset="0"/>
                  <a:cs typeface="Times New Roman" panose="02020603050405020304" pitchFamily="18" charset="0"/>
                </a:rPr>
                <a:t>Odd-Even mass difference</a:t>
              </a:r>
              <a:endParaRPr lang="zh-CN" altLang="en-US" sz="1600" b="1" dirty="0">
                <a:latin typeface="Times New Roman" panose="02020603050405020304" pitchFamily="18" charset="0"/>
                <a:cs typeface="Times New Roman" panose="02020603050405020304" pitchFamily="18" charset="0"/>
              </a:endParaRPr>
            </a:p>
          </p:txBody>
        </p:sp>
        <p:pic>
          <p:nvPicPr>
            <p:cNvPr id="24" name="图片 23">
              <a:extLst>
                <a:ext uri="{FF2B5EF4-FFF2-40B4-BE49-F238E27FC236}">
                  <a16:creationId xmlns:a16="http://schemas.microsoft.com/office/drawing/2014/main" id="{062BE2C1-18BA-B676-1D07-0555DC51E3BF}"/>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517592" y="4669664"/>
              <a:ext cx="3527575" cy="360000"/>
            </a:xfrm>
            <a:prstGeom prst="rect">
              <a:avLst/>
            </a:prstGeom>
            <a:effectLst>
              <a:outerShdw blurRad="50800" dist="38100" dir="2700000" algn="tl" rotWithShape="0">
                <a:schemeClr val="tx1">
                  <a:alpha val="40000"/>
                </a:schemeClr>
              </a:outerShdw>
            </a:effectLst>
          </p:spPr>
        </p:pic>
      </p:grpSp>
      <p:sp>
        <p:nvSpPr>
          <p:cNvPr id="49" name="文本框 48">
            <a:extLst>
              <a:ext uri="{FF2B5EF4-FFF2-40B4-BE49-F238E27FC236}">
                <a16:creationId xmlns:a16="http://schemas.microsoft.com/office/drawing/2014/main" id="{07C7C8FA-D3CC-2FB3-964B-3382277BCF42}"/>
              </a:ext>
            </a:extLst>
          </p:cNvPr>
          <p:cNvSpPr txBox="1"/>
          <p:nvPr/>
        </p:nvSpPr>
        <p:spPr>
          <a:xfrm rot="20712731">
            <a:off x="4498210" y="5351937"/>
            <a:ext cx="4451028" cy="646331"/>
          </a:xfrm>
          <a:prstGeom prst="rect">
            <a:avLst/>
          </a:prstGeom>
          <a:solidFill>
            <a:schemeClr val="accent6">
              <a:lumMod val="40000"/>
              <a:lumOff val="60000"/>
            </a:schemeClr>
          </a:solidFill>
          <a:effectLst>
            <a:outerShdw blurRad="50800" dist="38100" dir="18900000" algn="bl" rotWithShape="0">
              <a:prstClr val="black">
                <a:alpha val="40000"/>
              </a:prstClr>
            </a:outerShdw>
          </a:effectLst>
        </p:spPr>
        <p:txBody>
          <a:bodyPr wrap="square" rtlCol="0">
            <a:spAutoFit/>
          </a:bodyPr>
          <a:lstStyle/>
          <a:p>
            <a:pPr>
              <a:buClr>
                <a:srgbClr val="7030A0"/>
              </a:buClr>
            </a:pPr>
            <a:r>
              <a:rPr lang="en-US" altLang="zh-CN" b="1" spc="-1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Tensor force &amp;</a:t>
            </a:r>
            <a:r>
              <a:rPr lang="en-US" altLang="zh-CN" b="1" spc="-1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b="1" spc="-1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proper shell structure</a:t>
            </a:r>
            <a:r>
              <a:rPr lang="en-US" altLang="zh-CN" b="1" spc="-1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 are crucial for reproducing the data</a:t>
            </a:r>
            <a:endParaRPr lang="en-US" altLang="zh-CN" sz="16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450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1000"/>
                                        <p:tgtEl>
                                          <p:spTgt spid="55"/>
                                        </p:tgtEl>
                                      </p:cBhvr>
                                    </p:animEffect>
                                    <p:anim calcmode="lin" valueType="num">
                                      <p:cBhvr>
                                        <p:cTn id="15" dur="1000" fill="hold"/>
                                        <p:tgtEl>
                                          <p:spTgt spid="55"/>
                                        </p:tgtEl>
                                        <p:attrNameLst>
                                          <p:attrName>ppt_x</p:attrName>
                                        </p:attrNameLst>
                                      </p:cBhvr>
                                      <p:tavLst>
                                        <p:tav tm="0">
                                          <p:val>
                                            <p:strVal val="#ppt_x"/>
                                          </p:val>
                                        </p:tav>
                                        <p:tav tm="100000">
                                          <p:val>
                                            <p:strVal val="#ppt_x"/>
                                          </p:val>
                                        </p:tav>
                                      </p:tavLst>
                                    </p:anim>
                                    <p:anim calcmode="lin" valueType="num">
                                      <p:cBhvr>
                                        <p:cTn id="1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barn(inVertical)">
                                      <p:cBhvr>
                                        <p:cTn id="2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6D431758-6C57-4390-9A29-01D319221FCF}"/>
              </a:ext>
            </a:extLst>
          </p:cNvPr>
          <p:cNvSpPr>
            <a:spLocks noChangeArrowheads="1"/>
          </p:cNvSpPr>
          <p:nvPr/>
        </p:nvSpPr>
        <p:spPr bwMode="auto">
          <a:xfrm>
            <a:off x="-1671" y="0"/>
            <a:ext cx="9145671" cy="622854"/>
          </a:xfrm>
          <a:prstGeom prst="rect">
            <a:avLst/>
          </a:prstGeom>
          <a:solidFill>
            <a:schemeClr val="accent5">
              <a:lumMod val="75000"/>
            </a:schemeClr>
          </a:solidFill>
          <a:ln w="28575">
            <a:noFill/>
            <a:miter lim="800000"/>
            <a:headEnd/>
            <a:tailEnd/>
          </a:ln>
        </p:spPr>
        <p:txBody>
          <a:bodyPr anchor="ctr"/>
          <a:lstStyle/>
          <a:p>
            <a:r>
              <a:rPr lang="en-US" altLang="zh-CN" sz="2800" dirty="0">
                <a:solidFill>
                  <a:schemeClr val="bg1"/>
                </a:solidFill>
                <a:latin typeface="Comic Sans MS" panose="030F0702030302020204" pitchFamily="66" charset="0"/>
              </a:rPr>
              <a:t>Effects of tensor force</a:t>
            </a:r>
          </a:p>
        </p:txBody>
      </p:sp>
      <p:sp>
        <p:nvSpPr>
          <p:cNvPr id="9" name="Rectangle 5">
            <a:extLst>
              <a:ext uri="{FF2B5EF4-FFF2-40B4-BE49-F238E27FC236}">
                <a16:creationId xmlns:a16="http://schemas.microsoft.com/office/drawing/2014/main" id="{0A11ED32-9E36-4C2D-37E0-B2D880B19008}"/>
              </a:ext>
            </a:extLst>
          </p:cNvPr>
          <p:cNvSpPr>
            <a:spLocks noChangeArrowheads="1"/>
          </p:cNvSpPr>
          <p:nvPr/>
        </p:nvSpPr>
        <p:spPr bwMode="auto">
          <a:xfrm>
            <a:off x="434139" y="5199714"/>
            <a:ext cx="8215790" cy="1274195"/>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9525">
            <a:noFill/>
            <a:miter lim="800000"/>
            <a:headEnd/>
            <a:tailEnd/>
          </a:ln>
          <a:effectLst>
            <a:outerShdw blurRad="50800" dist="38100" dir="10800000" algn="r" rotWithShape="0">
              <a:prstClr val="black">
                <a:alpha val="40000"/>
              </a:prstClr>
            </a:outerShdw>
          </a:effectLst>
        </p:spPr>
        <p:txBody>
          <a:bodyPr wrap="square">
            <a:spAutoFit/>
          </a:bodyPr>
          <a:lstStyle/>
          <a:p>
            <a:pPr marL="360000" lvl="0" indent="-360000">
              <a:spcBef>
                <a:spcPct val="20000"/>
              </a:spcBef>
              <a:buClr>
                <a:srgbClr val="7030A0"/>
              </a:buClr>
              <a:buFont typeface="Wingdings" panose="05000000000000000000" pitchFamily="2" charset="2"/>
              <a:buChar char="Ø"/>
              <a:defRPr/>
            </a:pPr>
            <a:r>
              <a:rPr kumimoji="0" lang="en-US" altLang="zh-CN" sz="2400" b="1" i="0" u="none" strike="noStrike" kern="1200" cap="none" spc="0" normalizeH="0" baseline="0" noProof="0" dirty="0">
                <a:ln>
                  <a:noFill/>
                </a:ln>
                <a:solidFill>
                  <a:srgbClr val="0000FF"/>
                </a:solidFill>
                <a:effectLst/>
                <a:uLnTx/>
                <a:uFillTx/>
                <a:latin typeface="Comic Sans MS" panose="030F0702030302020204" pitchFamily="66" charset="0"/>
                <a:cs typeface="Times New Roman" panose="02020603050405020304" pitchFamily="18" charset="0"/>
              </a:rPr>
              <a:t>PKO3</a:t>
            </a: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Effects of tensor force are </a:t>
            </a:r>
            <a:r>
              <a:rPr lang="en-US" altLang="zh-CN" sz="2000" b="1" dirty="0">
                <a:solidFill>
                  <a:srgbClr val="0000FF"/>
                </a:solidFill>
                <a:latin typeface="Times New Roman" panose="02020603050405020304" pitchFamily="18" charset="0"/>
                <a:cs typeface="Times New Roman" panose="02020603050405020304" pitchFamily="18" charset="0"/>
              </a:rPr>
              <a:t>weak or even negative.</a:t>
            </a:r>
          </a:p>
          <a:p>
            <a:pPr marL="360000" lvl="0" indent="-360000">
              <a:spcBef>
                <a:spcPct val="20000"/>
              </a:spcBef>
              <a:buClr>
                <a:srgbClr val="7030A0"/>
              </a:buClr>
              <a:buFont typeface="Wingdings" panose="05000000000000000000" pitchFamily="2" charset="2"/>
              <a:buChar char="Ø"/>
              <a:defRPr/>
            </a:pPr>
            <a:r>
              <a:rPr kumimoji="0" lang="en-US" altLang="zh-CN" sz="2400" b="1" i="0" u="none" strike="noStrike" kern="1200" cap="none" spc="0" normalizeH="0" baseline="0" noProof="0" dirty="0">
                <a:ln>
                  <a:noFill/>
                </a:ln>
                <a:solidFill>
                  <a:srgbClr val="0000FF"/>
                </a:solidFill>
                <a:effectLst/>
                <a:uLnTx/>
                <a:uFillTx/>
                <a:latin typeface="Comic Sans MS" panose="030F0702030302020204" pitchFamily="66" charset="0"/>
                <a:cs typeface="Times New Roman" panose="02020603050405020304" pitchFamily="18" charset="0"/>
              </a:rPr>
              <a:t>LZ1</a:t>
            </a: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Tensor force plays a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remarkable role </a:t>
            </a: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in Z=28 and N=126 chains;</a:t>
            </a:r>
          </a:p>
          <a:p>
            <a:pPr lvl="0">
              <a:spcBef>
                <a:spcPct val="20000"/>
              </a:spcBef>
              <a:buClr>
                <a:srgbClr val="7030A0"/>
              </a:buClr>
              <a:defRPr/>
            </a:pPr>
            <a:r>
              <a:rPr lang="en-US" altLang="zh-CN" sz="2000" b="1" dirty="0">
                <a:solidFill>
                  <a:srgbClr val="0000FF"/>
                </a:solidFill>
                <a:latin typeface="Times New Roman" panose="02020603050405020304" pitchFamily="18" charset="0"/>
                <a:cs typeface="Times New Roman" panose="02020603050405020304" pitchFamily="18" charset="0"/>
              </a:rPr>
              <a:t>                  negative effects in Z=50 chain are suppressed.  </a:t>
            </a:r>
            <a:endPar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id="{E7E328EC-B801-5FD0-748D-312DBFBEF8E2}"/>
              </a:ext>
            </a:extLst>
          </p:cNvPr>
          <p:cNvPicPr>
            <a:picLocks noChangeAspect="1"/>
          </p:cNvPicPr>
          <p:nvPr/>
        </p:nvPicPr>
        <p:blipFill>
          <a:blip r:embed="rId4"/>
          <a:stretch>
            <a:fillRect/>
          </a:stretch>
        </p:blipFill>
        <p:spPr>
          <a:xfrm>
            <a:off x="360000" y="900000"/>
            <a:ext cx="7746767" cy="4140000"/>
          </a:xfrm>
          <a:prstGeom prst="rect">
            <a:avLst/>
          </a:prstGeom>
        </p:spPr>
      </p:pic>
      <p:sp>
        <p:nvSpPr>
          <p:cNvPr id="2" name="文本框 1">
            <a:extLst>
              <a:ext uri="{FF2B5EF4-FFF2-40B4-BE49-F238E27FC236}">
                <a16:creationId xmlns:a16="http://schemas.microsoft.com/office/drawing/2014/main" id="{AF0B51D6-6F91-A9DF-A965-320D5B91A4DB}"/>
              </a:ext>
            </a:extLst>
          </p:cNvPr>
          <p:cNvSpPr txBox="1"/>
          <p:nvPr/>
        </p:nvSpPr>
        <p:spPr>
          <a:xfrm>
            <a:off x="8568813" y="6300000"/>
            <a:ext cx="452863" cy="369332"/>
          </a:xfrm>
          <a:prstGeom prst="rect">
            <a:avLst/>
          </a:prstGeom>
          <a:noFill/>
        </p:spPr>
        <p:txBody>
          <a:bodyPr wrap="square" rtlCol="0">
            <a:spAutoFit/>
          </a:bodyPr>
          <a:lstStyle/>
          <a:p>
            <a:r>
              <a:rPr lang="en-US" altLang="zh-CN" dirty="0"/>
              <a:t>6</a:t>
            </a:r>
            <a:endParaRPr lang="zh-CN" altLang="en-US" dirty="0"/>
          </a:p>
        </p:txBody>
      </p:sp>
      <p:grpSp>
        <p:nvGrpSpPr>
          <p:cNvPr id="6" name="组合 5">
            <a:extLst>
              <a:ext uri="{FF2B5EF4-FFF2-40B4-BE49-F238E27FC236}">
                <a16:creationId xmlns:a16="http://schemas.microsoft.com/office/drawing/2014/main" id="{BBADA521-59FC-5124-1C19-631C8E872318}"/>
              </a:ext>
            </a:extLst>
          </p:cNvPr>
          <p:cNvGrpSpPr/>
          <p:nvPr/>
        </p:nvGrpSpPr>
        <p:grpSpPr>
          <a:xfrm>
            <a:off x="256459" y="683228"/>
            <a:ext cx="6394465" cy="360000"/>
            <a:chOff x="517592" y="4669664"/>
            <a:chExt cx="6394465" cy="360000"/>
          </a:xfrm>
        </p:grpSpPr>
        <p:sp>
          <p:nvSpPr>
            <p:cNvPr id="7" name="文本框 6">
              <a:extLst>
                <a:ext uri="{FF2B5EF4-FFF2-40B4-BE49-F238E27FC236}">
                  <a16:creationId xmlns:a16="http://schemas.microsoft.com/office/drawing/2014/main" id="{19BC6CFD-B154-9AB7-6B9D-0FDC31061565}"/>
                </a:ext>
              </a:extLst>
            </p:cNvPr>
            <p:cNvSpPr txBox="1"/>
            <p:nvPr/>
          </p:nvSpPr>
          <p:spPr>
            <a:xfrm>
              <a:off x="4413168" y="4682354"/>
              <a:ext cx="2498889" cy="338554"/>
            </a:xfrm>
            <a:prstGeom prst="rect">
              <a:avLst/>
            </a:prstGeom>
            <a:effectLst>
              <a:outerShdw blurRad="50800" dist="38100" dir="2700000" algn="tl" rotWithShape="0">
                <a:prstClr val="black">
                  <a:alpha val="40000"/>
                </a:prstClr>
              </a:outerShdw>
            </a:effectLst>
          </p:spPr>
          <p:txBody>
            <a:bodyPr wrap="none" rtlCol="0">
              <a:spAutoFit/>
            </a:bodyPr>
            <a:lstStyle/>
            <a:p>
              <a:r>
                <a:rPr lang="en-US" altLang="zh-CN" sz="1600" b="1" dirty="0">
                  <a:latin typeface="Times New Roman" panose="02020603050405020304" pitchFamily="18" charset="0"/>
                  <a:cs typeface="Times New Roman" panose="02020603050405020304" pitchFamily="18" charset="0"/>
                </a:rPr>
                <a:t>Odd-Even mass difference</a:t>
              </a:r>
              <a:endParaRPr lang="zh-CN" altLang="en-US" sz="1600" b="1"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EE8846D9-4C7C-6CF6-8121-B8994048803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517592" y="4669664"/>
              <a:ext cx="3527575" cy="360000"/>
            </a:xfrm>
            <a:prstGeom prst="rect">
              <a:avLst/>
            </a:prstGeom>
            <a:effectLst>
              <a:outerShdw blurRad="50800" dist="38100" dir="2700000" algn="tl" rotWithShape="0">
                <a:schemeClr val="tx1">
                  <a:alpha val="40000"/>
                </a:schemeClr>
              </a:outerShdw>
            </a:effectLst>
          </p:spPr>
        </p:pic>
      </p:grpSp>
    </p:spTree>
    <p:extLst>
      <p:ext uri="{BB962C8B-B14F-4D97-AF65-F5344CB8AC3E}">
        <p14:creationId xmlns:p14="http://schemas.microsoft.com/office/powerpoint/2010/main" val="3805462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D7CAE67F-CDE8-41D3-AACC-A047D0C242B8}"/>
              </a:ext>
            </a:extLst>
          </p:cNvPr>
          <p:cNvSpPr/>
          <p:nvPr/>
        </p:nvSpPr>
        <p:spPr>
          <a:xfrm>
            <a:off x="90000" y="639084"/>
            <a:ext cx="8964000" cy="461665"/>
          </a:xfrm>
          <a:prstGeom prst="rect">
            <a:avLst/>
          </a:prstGeom>
          <a:noFill/>
        </p:spPr>
        <p:txBody>
          <a:bodyPr wrap="square" rtlCol="0">
            <a:spAutoFit/>
          </a:bodyPr>
          <a:lstStyle/>
          <a:p>
            <a:pPr algn="ctr">
              <a:buClr>
                <a:srgbClr val="7030A0"/>
              </a:buClr>
            </a:pPr>
            <a:r>
              <a:rPr lang="en-US" altLang="zh-CN" sz="2400" b="1" dirty="0">
                <a:solidFill>
                  <a:srgbClr val="0000FF"/>
                </a:solidFill>
                <a:latin typeface="Times New Roman" panose="02020603050405020304" pitchFamily="18" charset="0"/>
                <a:cs typeface="Times New Roman" panose="02020603050405020304" pitchFamily="18" charset="0"/>
              </a:rPr>
              <a:t>Single-particle (</a:t>
            </a:r>
            <a:r>
              <a:rPr lang="en-US" altLang="zh-CN" sz="2400" b="1" dirty="0" err="1">
                <a:solidFill>
                  <a:srgbClr val="0000FF"/>
                </a:solidFill>
                <a:latin typeface="Times New Roman" panose="02020603050405020304" pitchFamily="18" charset="0"/>
                <a:cs typeface="Times New Roman" panose="02020603050405020304" pitchFamily="18" charset="0"/>
              </a:rPr>
              <a:t>s.p.</a:t>
            </a:r>
            <a:r>
              <a:rPr lang="en-US" altLang="zh-CN" sz="2400" b="1" dirty="0">
                <a:solidFill>
                  <a:srgbClr val="0000FF"/>
                </a:solidFill>
                <a:latin typeface="Times New Roman" panose="02020603050405020304" pitchFamily="18" charset="0"/>
                <a:cs typeface="Times New Roman" panose="02020603050405020304" pitchFamily="18" charset="0"/>
              </a:rPr>
              <a:t>) occupation probability &amp; tensor-force effects </a:t>
            </a:r>
            <a:endParaRPr lang="zh-CN" altLang="en-US" sz="2400" b="1" dirty="0">
              <a:solidFill>
                <a:srgbClr val="0000FF"/>
              </a:solidFill>
              <a:latin typeface="Times New Roman" panose="02020603050405020304" pitchFamily="18" charset="0"/>
              <a:cs typeface="Times New Roman" panose="02020603050405020304" pitchFamily="18" charset="0"/>
            </a:endParaRPr>
          </a:p>
        </p:txBody>
      </p:sp>
      <p:sp>
        <p:nvSpPr>
          <p:cNvPr id="13" name="Rectangle 4">
            <a:extLst>
              <a:ext uri="{FF2B5EF4-FFF2-40B4-BE49-F238E27FC236}">
                <a16:creationId xmlns:a16="http://schemas.microsoft.com/office/drawing/2014/main" id="{D99C372F-84A1-4743-BD66-8FF6A1F165A2}"/>
              </a:ext>
            </a:extLst>
          </p:cNvPr>
          <p:cNvSpPr>
            <a:spLocks noChangeArrowheads="1"/>
          </p:cNvSpPr>
          <p:nvPr/>
        </p:nvSpPr>
        <p:spPr bwMode="auto">
          <a:xfrm>
            <a:off x="-1671" y="0"/>
            <a:ext cx="9145671" cy="622854"/>
          </a:xfrm>
          <a:prstGeom prst="rect">
            <a:avLst/>
          </a:prstGeom>
          <a:solidFill>
            <a:schemeClr val="accent5">
              <a:lumMod val="75000"/>
            </a:schemeClr>
          </a:solidFill>
          <a:ln w="28575">
            <a:noFill/>
            <a:miter lim="800000"/>
            <a:headEnd/>
            <a:tailEnd/>
          </a:ln>
        </p:spPr>
        <p:txBody>
          <a:bodyPr anchor="ctr"/>
          <a:lstStyle/>
          <a:p>
            <a:r>
              <a:rPr lang="en-US" altLang="zh-CN" sz="2800" dirty="0">
                <a:solidFill>
                  <a:schemeClr val="bg1"/>
                </a:solidFill>
                <a:latin typeface="Comic Sans MS" panose="030F0702030302020204" pitchFamily="66" charset="0"/>
              </a:rPr>
              <a:t>Odd-even mass difference &amp; shell structure </a:t>
            </a:r>
          </a:p>
        </p:txBody>
      </p:sp>
      <p:sp>
        <p:nvSpPr>
          <p:cNvPr id="15" name="Rectangle 5">
            <a:extLst>
              <a:ext uri="{FF2B5EF4-FFF2-40B4-BE49-F238E27FC236}">
                <a16:creationId xmlns:a16="http://schemas.microsoft.com/office/drawing/2014/main" id="{9E709611-88B0-FB25-A8EA-D4039CD35EF0}"/>
              </a:ext>
            </a:extLst>
          </p:cNvPr>
          <p:cNvSpPr>
            <a:spLocks noChangeArrowheads="1"/>
          </p:cNvSpPr>
          <p:nvPr/>
        </p:nvSpPr>
        <p:spPr bwMode="auto">
          <a:xfrm>
            <a:off x="443550" y="5244811"/>
            <a:ext cx="8379084" cy="70788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9525">
            <a:noFill/>
            <a:miter lim="800000"/>
            <a:headEnd/>
            <a:tailEnd/>
          </a:ln>
          <a:effectLst>
            <a:outerShdw blurRad="50800" dist="38100" dir="10800000" algn="r" rotWithShape="0">
              <a:prstClr val="black">
                <a:alpha val="40000"/>
              </a:prstClr>
            </a:outerShdw>
          </a:effectLst>
        </p:spPr>
        <p:txBody>
          <a:bodyPr wrap="square">
            <a:spAutoFit/>
          </a:bodyPr>
          <a:lstStyle/>
          <a:p>
            <a:pPr marL="360000" indent="-360000" algn="just">
              <a:spcBef>
                <a:spcPct val="20000"/>
              </a:spcBef>
              <a:buClr>
                <a:srgbClr val="7030A0"/>
              </a:buClr>
              <a:buFont typeface="Wingdings" panose="05000000000000000000" pitchFamily="2" charset="2"/>
              <a:buChar char="Ø"/>
              <a:defRPr/>
            </a:pPr>
            <a:r>
              <a:rPr lang="en-US" altLang="zh-CN" sz="2000" dirty="0">
                <a:solidFill>
                  <a:prstClr val="black"/>
                </a:solidFill>
                <a:latin typeface="Times New Roman" panose="02020603050405020304" pitchFamily="18" charset="0"/>
                <a:cs typeface="Times New Roman" panose="02020603050405020304" pitchFamily="18" charset="0"/>
              </a:rPr>
              <a:t>S.P. occupation probability in odd-A nucleus is </a:t>
            </a:r>
            <a:r>
              <a:rPr lang="en-US" altLang="zh-CN" sz="2000" b="1" dirty="0">
                <a:solidFill>
                  <a:srgbClr val="0000FF"/>
                </a:solidFill>
                <a:latin typeface="Times New Roman" panose="02020603050405020304" pitchFamily="18" charset="0"/>
                <a:cs typeface="Times New Roman" panose="02020603050405020304" pitchFamily="18" charset="0"/>
              </a:rPr>
              <a:t>larger/smaller</a:t>
            </a:r>
            <a:r>
              <a:rPr lang="en-US" altLang="zh-CN" sz="2000" dirty="0">
                <a:solidFill>
                  <a:prstClr val="black"/>
                </a:solidFill>
                <a:latin typeface="Times New Roman" panose="02020603050405020304" pitchFamily="18" charset="0"/>
                <a:cs typeface="Times New Roman" panose="02020603050405020304" pitchFamily="18" charset="0"/>
              </a:rPr>
              <a:t> than the </a:t>
            </a:r>
            <a:r>
              <a:rPr lang="en-US" altLang="zh-CN" sz="2000" b="1" dirty="0">
                <a:solidFill>
                  <a:srgbClr val="0000FF"/>
                </a:solidFill>
                <a:latin typeface="Times New Roman" panose="02020603050405020304" pitchFamily="18" charset="0"/>
                <a:cs typeface="Times New Roman" panose="02020603050405020304" pitchFamily="18" charset="0"/>
              </a:rPr>
              <a:t>average value </a:t>
            </a:r>
            <a:r>
              <a:rPr lang="en-US" altLang="zh-CN" sz="2000" dirty="0">
                <a:solidFill>
                  <a:prstClr val="black"/>
                </a:solidFill>
                <a:latin typeface="Times New Roman" panose="02020603050405020304" pitchFamily="18" charset="0"/>
                <a:cs typeface="Times New Roman" panose="02020603050405020304" pitchFamily="18" charset="0"/>
              </a:rPr>
              <a:t>of the neighboring even-even ones.</a:t>
            </a:r>
          </a:p>
        </p:txBody>
      </p:sp>
      <p:grpSp>
        <p:nvGrpSpPr>
          <p:cNvPr id="16" name="组合 15">
            <a:extLst>
              <a:ext uri="{FF2B5EF4-FFF2-40B4-BE49-F238E27FC236}">
                <a16:creationId xmlns:a16="http://schemas.microsoft.com/office/drawing/2014/main" id="{1E1B59E6-1A80-1C3D-8B37-61C5F22A423E}"/>
              </a:ext>
            </a:extLst>
          </p:cNvPr>
          <p:cNvGrpSpPr/>
          <p:nvPr/>
        </p:nvGrpSpPr>
        <p:grpSpPr>
          <a:xfrm>
            <a:off x="288000" y="1080000"/>
            <a:ext cx="4469262" cy="3420000"/>
            <a:chOff x="360000" y="1080000"/>
            <a:chExt cx="4469262" cy="3420000"/>
          </a:xfrm>
        </p:grpSpPr>
        <p:pic>
          <p:nvPicPr>
            <p:cNvPr id="9" name="图片 8">
              <a:extLst>
                <a:ext uri="{FF2B5EF4-FFF2-40B4-BE49-F238E27FC236}">
                  <a16:creationId xmlns:a16="http://schemas.microsoft.com/office/drawing/2014/main" id="{34187156-F1F6-19A4-C788-3B619095106A}"/>
                </a:ext>
              </a:extLst>
            </p:cNvPr>
            <p:cNvPicPr>
              <a:picLocks noChangeAspect="1"/>
            </p:cNvPicPr>
            <p:nvPr/>
          </p:nvPicPr>
          <p:blipFill>
            <a:blip r:embed="rId4"/>
            <a:stretch>
              <a:fillRect/>
            </a:stretch>
          </p:blipFill>
          <p:spPr>
            <a:xfrm>
              <a:off x="360000" y="1080000"/>
              <a:ext cx="4469262" cy="3420000"/>
            </a:xfrm>
            <a:prstGeom prst="rect">
              <a:avLst/>
            </a:prstGeom>
          </p:spPr>
        </p:pic>
        <p:grpSp>
          <p:nvGrpSpPr>
            <p:cNvPr id="11" name="组合 10">
              <a:extLst>
                <a:ext uri="{FF2B5EF4-FFF2-40B4-BE49-F238E27FC236}">
                  <a16:creationId xmlns:a16="http://schemas.microsoft.com/office/drawing/2014/main" id="{290687D5-C2C5-B2A4-4D40-429D1E51FE29}"/>
                </a:ext>
              </a:extLst>
            </p:cNvPr>
            <p:cNvGrpSpPr/>
            <p:nvPr/>
          </p:nvGrpSpPr>
          <p:grpSpPr>
            <a:xfrm>
              <a:off x="2101159" y="1557819"/>
              <a:ext cx="720810" cy="1639536"/>
              <a:chOff x="2101159" y="1557819"/>
              <a:chExt cx="720810" cy="1639536"/>
            </a:xfrm>
          </p:grpSpPr>
          <p:cxnSp>
            <p:nvCxnSpPr>
              <p:cNvPr id="10" name="直接连接符 9">
                <a:extLst>
                  <a:ext uri="{FF2B5EF4-FFF2-40B4-BE49-F238E27FC236}">
                    <a16:creationId xmlns:a16="http://schemas.microsoft.com/office/drawing/2014/main" id="{D7F6EAFA-B956-3BE9-4DC8-2CFCF8B197C8}"/>
                  </a:ext>
                </a:extLst>
              </p:cNvPr>
              <p:cNvCxnSpPr/>
              <p:nvPr/>
            </p:nvCxnSpPr>
            <p:spPr>
              <a:xfrm flipV="1">
                <a:off x="2101159" y="1557819"/>
                <a:ext cx="720810" cy="1639536"/>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78822223-37EE-C0EB-2BE3-7C42D68010A9}"/>
                  </a:ext>
                </a:extLst>
              </p:cNvPr>
              <p:cNvCxnSpPr/>
              <p:nvPr/>
            </p:nvCxnSpPr>
            <p:spPr>
              <a:xfrm flipV="1">
                <a:off x="2451267" y="2470626"/>
                <a:ext cx="0" cy="478800"/>
              </a:xfrm>
              <a:prstGeom prst="straightConnector1">
                <a:avLst/>
              </a:prstGeom>
              <a:ln w="28575">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0BD6C0C2-073B-9E04-A600-C2C2CF99899B}"/>
                </a:ext>
              </a:extLst>
            </p:cNvPr>
            <p:cNvGrpSpPr>
              <a:grpSpLocks noChangeAspect="1"/>
            </p:cNvGrpSpPr>
            <p:nvPr/>
          </p:nvGrpSpPr>
          <p:grpSpPr>
            <a:xfrm>
              <a:off x="2891816" y="2470626"/>
              <a:ext cx="1519707" cy="1260000"/>
              <a:chOff x="250825" y="1613505"/>
              <a:chExt cx="2440621" cy="1783845"/>
            </a:xfrm>
          </p:grpSpPr>
          <p:pic>
            <p:nvPicPr>
              <p:cNvPr id="21" name="Picture 5 2">
                <a:extLst>
                  <a:ext uri="{FF2B5EF4-FFF2-40B4-BE49-F238E27FC236}">
                    <a16:creationId xmlns:a16="http://schemas.microsoft.com/office/drawing/2014/main" id="{9A54B98D-1D43-2DE4-50B7-61FF5FC60623}"/>
                  </a:ext>
                </a:extLst>
              </p:cNvPr>
              <p:cNvPicPr>
                <a:picLocks noChangeAspect="1" noChangeArrowheads="1"/>
              </p:cNvPicPr>
              <p:nvPr/>
            </p:nvPicPr>
            <p:blipFill>
              <a:blip r:embed="rId5" cstate="print"/>
              <a:srcRect/>
              <a:stretch>
                <a:fillRect/>
              </a:stretch>
            </p:blipFill>
            <p:spPr bwMode="auto">
              <a:xfrm>
                <a:off x="287524" y="1613505"/>
                <a:ext cx="2403922" cy="1783845"/>
              </a:xfrm>
              <a:prstGeom prst="rect">
                <a:avLst/>
              </a:prstGeom>
              <a:noFill/>
              <a:ln w="9525">
                <a:noFill/>
                <a:miter lim="800000"/>
                <a:headEnd/>
                <a:tailEnd/>
              </a:ln>
            </p:spPr>
          </p:pic>
          <p:sp>
            <p:nvSpPr>
              <p:cNvPr id="22" name="矩形 21">
                <a:extLst>
                  <a:ext uri="{FF2B5EF4-FFF2-40B4-BE49-F238E27FC236}">
                    <a16:creationId xmlns:a16="http://schemas.microsoft.com/office/drawing/2014/main" id="{AE5A72A4-0203-9BD6-336B-3488D1F4ECC5}"/>
                  </a:ext>
                </a:extLst>
              </p:cNvPr>
              <p:cNvSpPr/>
              <p:nvPr/>
            </p:nvSpPr>
            <p:spPr>
              <a:xfrm>
                <a:off x="250825" y="1613505"/>
                <a:ext cx="320675" cy="329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5" name="文本框 34">
            <a:extLst>
              <a:ext uri="{FF2B5EF4-FFF2-40B4-BE49-F238E27FC236}">
                <a16:creationId xmlns:a16="http://schemas.microsoft.com/office/drawing/2014/main" id="{EA1433A8-D46C-1AB1-558F-36B1D6F56F9A}"/>
              </a:ext>
            </a:extLst>
          </p:cNvPr>
          <p:cNvSpPr txBox="1"/>
          <p:nvPr/>
        </p:nvSpPr>
        <p:spPr>
          <a:xfrm>
            <a:off x="1521436" y="5937743"/>
            <a:ext cx="6048451" cy="707886"/>
          </a:xfrm>
          <a:prstGeom prst="rect">
            <a:avLst/>
          </a:prstGeom>
          <a:noFill/>
        </p:spPr>
        <p:txBody>
          <a:bodyPr wrap="none" rtlCol="0">
            <a:spAutoFit/>
          </a:bodyPr>
          <a:lstStyle/>
          <a:p>
            <a:pPr algn="ctr"/>
            <a:r>
              <a:rPr lang="en-US" altLang="zh-CN" sz="2000" b="1" dirty="0">
                <a:solidFill>
                  <a:srgbClr val="0000FF"/>
                </a:solidFill>
                <a:latin typeface="Comic Sans MS" panose="030F0702030302020204" pitchFamily="66" charset="0"/>
              </a:rPr>
              <a:t>Tensor-force effect is minor</a:t>
            </a:r>
          </a:p>
          <a:p>
            <a:pPr algn="ctr"/>
            <a:r>
              <a:rPr lang="en-US" altLang="zh-CN" sz="2000" b="1" dirty="0">
                <a:solidFill>
                  <a:srgbClr val="C00000"/>
                </a:solidFill>
                <a:latin typeface="Comic Sans MS" panose="030F0702030302020204" pitchFamily="66" charset="0"/>
              </a:rPr>
              <a:t>The </a:t>
            </a:r>
            <a:r>
              <a:rPr lang="en-US" altLang="zh-CN" sz="2000" b="1" dirty="0" err="1">
                <a:solidFill>
                  <a:srgbClr val="C00000"/>
                </a:solidFill>
                <a:latin typeface="Comic Sans MS" panose="030F0702030302020204" pitchFamily="66" charset="0"/>
              </a:rPr>
              <a:t>s.p.</a:t>
            </a:r>
            <a:r>
              <a:rPr lang="en-US" altLang="zh-CN" sz="2000" b="1" dirty="0">
                <a:solidFill>
                  <a:srgbClr val="C00000"/>
                </a:solidFill>
                <a:latin typeface="Comic Sans MS" panose="030F0702030302020204" pitchFamily="66" charset="0"/>
              </a:rPr>
              <a:t> structure was not properly described!</a:t>
            </a:r>
            <a:endParaRPr lang="zh-CN" altLang="en-US" sz="2000" b="1" dirty="0">
              <a:solidFill>
                <a:srgbClr val="C00000"/>
              </a:solidFill>
              <a:latin typeface="Comic Sans MS" panose="030F0702030302020204" pitchFamily="66" charset="0"/>
            </a:endParaRPr>
          </a:p>
        </p:txBody>
      </p:sp>
      <p:pic>
        <p:nvPicPr>
          <p:cNvPr id="30" name="图片 29">
            <a:extLst>
              <a:ext uri="{FF2B5EF4-FFF2-40B4-BE49-F238E27FC236}">
                <a16:creationId xmlns:a16="http://schemas.microsoft.com/office/drawing/2014/main" id="{EC6B116B-025D-A574-4CE1-702F3637C44B}"/>
              </a:ext>
            </a:extLst>
          </p:cNvPr>
          <p:cNvPicPr>
            <a:picLocks noChangeAspect="1"/>
          </p:cNvPicPr>
          <p:nvPr/>
        </p:nvPicPr>
        <p:blipFill>
          <a:blip r:embed="rId6"/>
          <a:stretch>
            <a:fillRect/>
          </a:stretch>
        </p:blipFill>
        <p:spPr>
          <a:xfrm>
            <a:off x="5400000" y="1080000"/>
            <a:ext cx="3459331" cy="3600000"/>
          </a:xfrm>
          <a:prstGeom prst="rect">
            <a:avLst/>
          </a:prstGeom>
        </p:spPr>
      </p:pic>
      <p:pic>
        <p:nvPicPr>
          <p:cNvPr id="23" name="图片 22">
            <a:extLst>
              <a:ext uri="{FF2B5EF4-FFF2-40B4-BE49-F238E27FC236}">
                <a16:creationId xmlns:a16="http://schemas.microsoft.com/office/drawing/2014/main" id="{1CEFDC6E-3ACE-D91F-0C0C-BBEBA580BC34}"/>
              </a:ext>
            </a:extLst>
          </p:cNvPr>
          <p:cNvPicPr>
            <a:picLocks noChangeAspect="1"/>
          </p:cNvPicPr>
          <p:nvPr/>
        </p:nvPicPr>
        <p:blipFill>
          <a:blip r:embed="rId7"/>
          <a:stretch>
            <a:fillRect/>
          </a:stretch>
        </p:blipFill>
        <p:spPr>
          <a:xfrm>
            <a:off x="0" y="1080000"/>
            <a:ext cx="2594500" cy="3600000"/>
          </a:xfrm>
          <a:prstGeom prst="rect">
            <a:avLst/>
          </a:prstGeom>
          <a:solidFill>
            <a:schemeClr val="bg1"/>
          </a:solidFill>
        </p:spPr>
      </p:pic>
      <p:sp>
        <p:nvSpPr>
          <p:cNvPr id="7" name="文本框 6">
            <a:extLst>
              <a:ext uri="{FF2B5EF4-FFF2-40B4-BE49-F238E27FC236}">
                <a16:creationId xmlns:a16="http://schemas.microsoft.com/office/drawing/2014/main" id="{FE984A35-4972-0D13-38C3-7BFD95E65F98}"/>
              </a:ext>
            </a:extLst>
          </p:cNvPr>
          <p:cNvSpPr txBox="1"/>
          <p:nvPr/>
        </p:nvSpPr>
        <p:spPr>
          <a:xfrm>
            <a:off x="8568813" y="6300000"/>
            <a:ext cx="452863" cy="369332"/>
          </a:xfrm>
          <a:prstGeom prst="rect">
            <a:avLst/>
          </a:prstGeom>
          <a:noFill/>
        </p:spPr>
        <p:txBody>
          <a:bodyPr wrap="square" rtlCol="0">
            <a:spAutoFit/>
          </a:bodyPr>
          <a:lstStyle/>
          <a:p>
            <a:r>
              <a:rPr lang="en-US" altLang="zh-CN" dirty="0"/>
              <a:t>7</a:t>
            </a:r>
            <a:endParaRPr lang="zh-CN" altLang="en-US" dirty="0"/>
          </a:p>
        </p:txBody>
      </p:sp>
      <p:grpSp>
        <p:nvGrpSpPr>
          <p:cNvPr id="8" name="组合 7">
            <a:extLst>
              <a:ext uri="{FF2B5EF4-FFF2-40B4-BE49-F238E27FC236}">
                <a16:creationId xmlns:a16="http://schemas.microsoft.com/office/drawing/2014/main" id="{C86B080D-E83B-8D74-5539-8A64E2F14904}"/>
              </a:ext>
            </a:extLst>
          </p:cNvPr>
          <p:cNvGrpSpPr/>
          <p:nvPr/>
        </p:nvGrpSpPr>
        <p:grpSpPr>
          <a:xfrm>
            <a:off x="360000" y="4578574"/>
            <a:ext cx="6394465" cy="360000"/>
            <a:chOff x="517592" y="4669664"/>
            <a:chExt cx="6394465" cy="360000"/>
          </a:xfrm>
        </p:grpSpPr>
        <p:sp>
          <p:nvSpPr>
            <p:cNvPr id="14" name="文本框 13">
              <a:extLst>
                <a:ext uri="{FF2B5EF4-FFF2-40B4-BE49-F238E27FC236}">
                  <a16:creationId xmlns:a16="http://schemas.microsoft.com/office/drawing/2014/main" id="{95092C4E-0385-4789-28E6-783A20AE4F43}"/>
                </a:ext>
              </a:extLst>
            </p:cNvPr>
            <p:cNvSpPr txBox="1"/>
            <p:nvPr/>
          </p:nvSpPr>
          <p:spPr>
            <a:xfrm>
              <a:off x="4413168" y="4682354"/>
              <a:ext cx="2498889" cy="338554"/>
            </a:xfrm>
            <a:prstGeom prst="rect">
              <a:avLst/>
            </a:prstGeom>
            <a:effectLst>
              <a:outerShdw blurRad="50800" dist="38100" dir="2700000" algn="tl" rotWithShape="0">
                <a:prstClr val="black">
                  <a:alpha val="40000"/>
                </a:prstClr>
              </a:outerShdw>
            </a:effectLst>
          </p:spPr>
          <p:txBody>
            <a:bodyPr wrap="none" rtlCol="0">
              <a:spAutoFit/>
            </a:bodyPr>
            <a:lstStyle/>
            <a:p>
              <a:r>
                <a:rPr lang="en-US" altLang="zh-CN" sz="1600" b="1" dirty="0">
                  <a:latin typeface="Times New Roman" panose="02020603050405020304" pitchFamily="18" charset="0"/>
                  <a:cs typeface="Times New Roman" panose="02020603050405020304" pitchFamily="18" charset="0"/>
                </a:rPr>
                <a:t>Odd-Even mass difference</a:t>
              </a:r>
              <a:endParaRPr lang="zh-CN" altLang="en-US" sz="1600" b="1" dirty="0">
                <a:latin typeface="Times New Roman" panose="02020603050405020304" pitchFamily="18" charset="0"/>
                <a:cs typeface="Times New Roman" panose="02020603050405020304" pitchFamily="18" charset="0"/>
              </a:endParaRPr>
            </a:p>
          </p:txBody>
        </p:sp>
        <p:pic>
          <p:nvPicPr>
            <p:cNvPr id="18" name="图片 17">
              <a:extLst>
                <a:ext uri="{FF2B5EF4-FFF2-40B4-BE49-F238E27FC236}">
                  <a16:creationId xmlns:a16="http://schemas.microsoft.com/office/drawing/2014/main" id="{621F0A6B-C3F9-AEB1-E850-7ABE2F220D9A}"/>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517592" y="4669664"/>
              <a:ext cx="3527575" cy="360000"/>
            </a:xfrm>
            <a:prstGeom prst="rect">
              <a:avLst/>
            </a:prstGeom>
            <a:effectLst>
              <a:outerShdw blurRad="50800" dist="38100" dir="2700000" algn="tl" rotWithShape="0">
                <a:schemeClr val="tx1">
                  <a:alpha val="40000"/>
                </a:schemeClr>
              </a:outerShdw>
            </a:effectLst>
          </p:spPr>
        </p:pic>
      </p:grpSp>
    </p:spTree>
    <p:extLst>
      <p:ext uri="{BB962C8B-B14F-4D97-AF65-F5344CB8AC3E}">
        <p14:creationId xmlns:p14="http://schemas.microsoft.com/office/powerpoint/2010/main" val="13442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61326DB6-36D3-A8AE-9D46-EB0DCC0CC0AC}"/>
              </a:ext>
            </a:extLst>
          </p:cNvPr>
          <p:cNvPicPr>
            <a:picLocks noChangeAspect="1"/>
          </p:cNvPicPr>
          <p:nvPr/>
        </p:nvPicPr>
        <p:blipFill>
          <a:blip r:embed="rId4"/>
          <a:stretch>
            <a:fillRect/>
          </a:stretch>
        </p:blipFill>
        <p:spPr>
          <a:xfrm>
            <a:off x="5400000" y="1080000"/>
            <a:ext cx="3162300" cy="3290888"/>
          </a:xfrm>
          <a:prstGeom prst="rect">
            <a:avLst/>
          </a:prstGeom>
        </p:spPr>
      </p:pic>
      <p:sp>
        <p:nvSpPr>
          <p:cNvPr id="13" name="Rectangle 4">
            <a:extLst>
              <a:ext uri="{FF2B5EF4-FFF2-40B4-BE49-F238E27FC236}">
                <a16:creationId xmlns:a16="http://schemas.microsoft.com/office/drawing/2014/main" id="{D99C372F-84A1-4743-BD66-8FF6A1F165A2}"/>
              </a:ext>
            </a:extLst>
          </p:cNvPr>
          <p:cNvSpPr>
            <a:spLocks noChangeArrowheads="1"/>
          </p:cNvSpPr>
          <p:nvPr/>
        </p:nvSpPr>
        <p:spPr bwMode="auto">
          <a:xfrm>
            <a:off x="-1671" y="0"/>
            <a:ext cx="9145671" cy="622854"/>
          </a:xfrm>
          <a:prstGeom prst="rect">
            <a:avLst/>
          </a:prstGeom>
          <a:solidFill>
            <a:schemeClr val="accent5">
              <a:lumMod val="75000"/>
            </a:schemeClr>
          </a:solidFill>
          <a:ln w="28575">
            <a:noFill/>
            <a:miter lim="800000"/>
            <a:headEnd/>
            <a:tailEnd/>
          </a:ln>
        </p:spPr>
        <p:txBody>
          <a:bodyPr anchor="ctr"/>
          <a:lstStyle/>
          <a:p>
            <a:r>
              <a:rPr lang="en-US" altLang="zh-CN" sz="2800" dirty="0">
                <a:solidFill>
                  <a:schemeClr val="bg1"/>
                </a:solidFill>
                <a:latin typeface="Comic Sans MS" panose="030F0702030302020204" pitchFamily="66" charset="0"/>
              </a:rPr>
              <a:t>Odd-even mass difference &amp; shell structure</a:t>
            </a:r>
          </a:p>
        </p:txBody>
      </p:sp>
      <p:sp>
        <p:nvSpPr>
          <p:cNvPr id="3" name="文本框 2">
            <a:extLst>
              <a:ext uri="{FF2B5EF4-FFF2-40B4-BE49-F238E27FC236}">
                <a16:creationId xmlns:a16="http://schemas.microsoft.com/office/drawing/2014/main" id="{38BBE9A5-C180-3C53-C003-B8EEBB204EFC}"/>
              </a:ext>
            </a:extLst>
          </p:cNvPr>
          <p:cNvSpPr txBox="1"/>
          <p:nvPr/>
        </p:nvSpPr>
        <p:spPr>
          <a:xfrm>
            <a:off x="7532717" y="4174309"/>
            <a:ext cx="1253783" cy="276999"/>
          </a:xfrm>
          <a:prstGeom prst="rect">
            <a:avLst/>
          </a:prstGeom>
          <a:noFill/>
        </p:spPr>
        <p:txBody>
          <a:bodyPr wrap="square">
            <a:spAutoFit/>
          </a:bodyPr>
          <a:lstStyle/>
          <a:p>
            <a:r>
              <a:rPr kumimoji="1" lang="en-US" altLang="zh-CN" sz="1200" b="1" dirty="0">
                <a:solidFill>
                  <a:schemeClr val="accent6">
                    <a:lumMod val="75000"/>
                  </a:schemeClr>
                </a:solidFill>
                <a:latin typeface="Comic Sans MS" pitchFamily="66" charset="0"/>
                <a:ea typeface="Arial Unicode MS" pitchFamily="34" charset="-122"/>
              </a:rPr>
              <a:t>In preparation</a:t>
            </a:r>
            <a:endParaRPr lang="zh-CN" altLang="en-US" sz="1200" b="1" dirty="0">
              <a:solidFill>
                <a:schemeClr val="accent6">
                  <a:lumMod val="75000"/>
                </a:schemeClr>
              </a:solidFill>
              <a:latin typeface="Comic Sans MS" panose="030F0702030302020204" pitchFamily="66" charset="0"/>
            </a:endParaRPr>
          </a:p>
        </p:txBody>
      </p:sp>
      <p:pic>
        <p:nvPicPr>
          <p:cNvPr id="44" name="图片 43">
            <a:extLst>
              <a:ext uri="{FF2B5EF4-FFF2-40B4-BE49-F238E27FC236}">
                <a16:creationId xmlns:a16="http://schemas.microsoft.com/office/drawing/2014/main" id="{9E7E5601-AE47-750C-B9F3-57940A24E57F}"/>
              </a:ext>
            </a:extLst>
          </p:cNvPr>
          <p:cNvPicPr>
            <a:picLocks noChangeAspect="1"/>
          </p:cNvPicPr>
          <p:nvPr/>
        </p:nvPicPr>
        <p:blipFill>
          <a:blip r:embed="rId5"/>
          <a:stretch>
            <a:fillRect/>
          </a:stretch>
        </p:blipFill>
        <p:spPr>
          <a:xfrm>
            <a:off x="288000" y="1080000"/>
            <a:ext cx="4469262" cy="3420000"/>
          </a:xfrm>
          <a:prstGeom prst="rect">
            <a:avLst/>
          </a:prstGeom>
        </p:spPr>
      </p:pic>
      <p:sp>
        <p:nvSpPr>
          <p:cNvPr id="27" name="箭头: 虚尾 26">
            <a:extLst>
              <a:ext uri="{FF2B5EF4-FFF2-40B4-BE49-F238E27FC236}">
                <a16:creationId xmlns:a16="http://schemas.microsoft.com/office/drawing/2014/main" id="{696BA905-AED3-FC0B-BDF6-FB2496DB1E1F}"/>
              </a:ext>
            </a:extLst>
          </p:cNvPr>
          <p:cNvSpPr/>
          <p:nvPr/>
        </p:nvSpPr>
        <p:spPr>
          <a:xfrm rot="16200000" flipH="1">
            <a:off x="1813675" y="1906905"/>
            <a:ext cx="255989" cy="128219"/>
          </a:xfrm>
          <a:prstGeom prst="stripedRightArrow">
            <a:avLst/>
          </a:prstGeom>
          <a:solidFill>
            <a:srgbClr val="468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4" name="文本框 3">
            <a:extLst>
              <a:ext uri="{FF2B5EF4-FFF2-40B4-BE49-F238E27FC236}">
                <a16:creationId xmlns:a16="http://schemas.microsoft.com/office/drawing/2014/main" id="{A349AAD8-3055-221E-E3AA-AF2F4B42AC55}"/>
              </a:ext>
            </a:extLst>
          </p:cNvPr>
          <p:cNvSpPr txBox="1"/>
          <p:nvPr/>
        </p:nvSpPr>
        <p:spPr>
          <a:xfrm>
            <a:off x="900000" y="648000"/>
            <a:ext cx="7496924" cy="461665"/>
          </a:xfrm>
          <a:prstGeom prst="rect">
            <a:avLst/>
          </a:prstGeom>
          <a:noFill/>
        </p:spPr>
        <p:txBody>
          <a:bodyPr wrap="none" rtlCol="0">
            <a:spAutoFit/>
          </a:bodyPr>
          <a:lstStyle/>
          <a:p>
            <a:r>
              <a:rPr lang="en-US" altLang="zh-CN" sz="2400" b="1" dirty="0">
                <a:solidFill>
                  <a:srgbClr val="0000FF"/>
                </a:solidFill>
                <a:latin typeface="Times New Roman" panose="02020603050405020304" pitchFamily="18" charset="0"/>
                <a:cs typeface="Times New Roman" panose="02020603050405020304" pitchFamily="18" charset="0"/>
              </a:rPr>
              <a:t>LZ1 provides rather </a:t>
            </a:r>
            <a:r>
              <a:rPr lang="en-US" altLang="zh-CN" sz="2400" b="1" dirty="0">
                <a:solidFill>
                  <a:srgbClr val="FF0000"/>
                </a:solidFill>
                <a:latin typeface="Times New Roman" panose="02020603050405020304" pitchFamily="18" charset="0"/>
                <a:cs typeface="Times New Roman" panose="02020603050405020304" pitchFamily="18" charset="0"/>
              </a:rPr>
              <a:t>different </a:t>
            </a:r>
            <a:r>
              <a:rPr lang="en-US" altLang="zh-CN" sz="2400" b="1" dirty="0" err="1">
                <a:solidFill>
                  <a:srgbClr val="FF0000"/>
                </a:solidFill>
                <a:latin typeface="Times New Roman" panose="02020603050405020304" pitchFamily="18" charset="0"/>
                <a:cs typeface="Times New Roman" panose="02020603050405020304" pitchFamily="18" charset="0"/>
              </a:rPr>
              <a:t>s.p.</a:t>
            </a:r>
            <a:r>
              <a:rPr lang="en-US" altLang="zh-CN" sz="2400" b="1" dirty="0">
                <a:solidFill>
                  <a:srgbClr val="FF0000"/>
                </a:solidFill>
                <a:latin typeface="Times New Roman" panose="02020603050405020304" pitchFamily="18" charset="0"/>
                <a:cs typeface="Times New Roman" panose="02020603050405020304" pitchFamily="18" charset="0"/>
              </a:rPr>
              <a:t> structure </a:t>
            </a:r>
            <a:r>
              <a:rPr lang="en-US" altLang="zh-CN" sz="2400" b="1" dirty="0">
                <a:solidFill>
                  <a:srgbClr val="0000FF"/>
                </a:solidFill>
                <a:latin typeface="Times New Roman" panose="02020603050405020304" pitchFamily="18" charset="0"/>
                <a:cs typeface="Times New Roman" panose="02020603050405020304" pitchFamily="18" charset="0"/>
              </a:rPr>
              <a:t>from PKO3</a:t>
            </a:r>
            <a:endParaRPr lang="zh-CN" altLang="en-US" sz="2400" b="1" dirty="0">
              <a:solidFill>
                <a:srgbClr val="0000FF"/>
              </a:solidFill>
              <a:latin typeface="Times New Roman" panose="02020603050405020304" pitchFamily="18" charset="0"/>
              <a:cs typeface="Times New Roman" panose="02020603050405020304" pitchFamily="18" charset="0"/>
            </a:endParaRPr>
          </a:p>
        </p:txBody>
      </p:sp>
      <p:pic>
        <p:nvPicPr>
          <p:cNvPr id="31" name="图片 30">
            <a:extLst>
              <a:ext uri="{FF2B5EF4-FFF2-40B4-BE49-F238E27FC236}">
                <a16:creationId xmlns:a16="http://schemas.microsoft.com/office/drawing/2014/main" id="{508F4EBF-B26C-1028-0731-BC66AC85B201}"/>
              </a:ext>
            </a:extLst>
          </p:cNvPr>
          <p:cNvPicPr>
            <a:picLocks noChangeAspect="1"/>
          </p:cNvPicPr>
          <p:nvPr/>
        </p:nvPicPr>
        <p:blipFill>
          <a:blip r:embed="rId6"/>
          <a:stretch>
            <a:fillRect/>
          </a:stretch>
        </p:blipFill>
        <p:spPr>
          <a:xfrm>
            <a:off x="2520000" y="1260000"/>
            <a:ext cx="2408823" cy="900000"/>
          </a:xfrm>
          <a:prstGeom prst="rect">
            <a:avLst/>
          </a:prstGeom>
          <a:solidFill>
            <a:srgbClr val="DEEBF7"/>
          </a:solidFill>
        </p:spPr>
      </p:pic>
      <p:sp>
        <p:nvSpPr>
          <p:cNvPr id="32" name="文本框 31">
            <a:extLst>
              <a:ext uri="{FF2B5EF4-FFF2-40B4-BE49-F238E27FC236}">
                <a16:creationId xmlns:a16="http://schemas.microsoft.com/office/drawing/2014/main" id="{43CDCEB1-549E-3AB6-F7C0-8C14A3D3965D}"/>
              </a:ext>
            </a:extLst>
          </p:cNvPr>
          <p:cNvSpPr txBox="1"/>
          <p:nvPr/>
        </p:nvSpPr>
        <p:spPr>
          <a:xfrm>
            <a:off x="8568813" y="6300000"/>
            <a:ext cx="452863" cy="369332"/>
          </a:xfrm>
          <a:prstGeom prst="rect">
            <a:avLst/>
          </a:prstGeom>
          <a:noFill/>
        </p:spPr>
        <p:txBody>
          <a:bodyPr wrap="square" rtlCol="0">
            <a:spAutoFit/>
          </a:bodyPr>
          <a:lstStyle/>
          <a:p>
            <a:r>
              <a:rPr lang="en-US" altLang="zh-CN" dirty="0"/>
              <a:t>8</a:t>
            </a:r>
            <a:endParaRPr lang="zh-CN" altLang="en-US" dirty="0"/>
          </a:p>
        </p:txBody>
      </p:sp>
      <p:grpSp>
        <p:nvGrpSpPr>
          <p:cNvPr id="37" name="组合 36">
            <a:extLst>
              <a:ext uri="{FF2B5EF4-FFF2-40B4-BE49-F238E27FC236}">
                <a16:creationId xmlns:a16="http://schemas.microsoft.com/office/drawing/2014/main" id="{8228F4BF-76A6-4455-59D7-22545F56D4BD}"/>
              </a:ext>
            </a:extLst>
          </p:cNvPr>
          <p:cNvGrpSpPr/>
          <p:nvPr/>
        </p:nvGrpSpPr>
        <p:grpSpPr>
          <a:xfrm>
            <a:off x="360000" y="5220000"/>
            <a:ext cx="8280000" cy="1343573"/>
            <a:chOff x="360000" y="5220000"/>
            <a:chExt cx="8280000" cy="1343573"/>
          </a:xfrm>
        </p:grpSpPr>
        <mc:AlternateContent xmlns:mc="http://schemas.openxmlformats.org/markup-compatibility/2006" xmlns:a14="http://schemas.microsoft.com/office/drawing/2010/main">
          <mc:Choice Requires="a14">
            <p:sp>
              <p:nvSpPr>
                <p:cNvPr id="2" name="Rectangle 5">
                  <a:extLst>
                    <a:ext uri="{FF2B5EF4-FFF2-40B4-BE49-F238E27FC236}">
                      <a16:creationId xmlns:a16="http://schemas.microsoft.com/office/drawing/2014/main" id="{AFAF79E4-5F02-5712-BD24-D7E711094AEE}"/>
                    </a:ext>
                  </a:extLst>
                </p:cNvPr>
                <p:cNvSpPr>
                  <a:spLocks noChangeArrowheads="1"/>
                </p:cNvSpPr>
                <p:nvPr/>
              </p:nvSpPr>
              <p:spPr bwMode="auto">
                <a:xfrm>
                  <a:off x="360000" y="5220000"/>
                  <a:ext cx="8280000" cy="1343573"/>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9525">
                  <a:noFill/>
                  <a:miter lim="800000"/>
                  <a:headEnd/>
                  <a:tailEnd/>
                </a:ln>
                <a:effectLst>
                  <a:outerShdw blurRad="50800" dist="38100" dir="10800000" algn="r" rotWithShape="0">
                    <a:prstClr val="black">
                      <a:alpha val="40000"/>
                    </a:prstClr>
                  </a:outerShdw>
                </a:effectLst>
              </p:spPr>
              <p:txBody>
                <a:bodyPr wrap="square">
                  <a:spAutoFit/>
                </a:bodyPr>
                <a:lstStyle/>
                <a:p>
                  <a:pPr marL="360000" indent="-360000" algn="just">
                    <a:spcBef>
                      <a:spcPct val="20000"/>
                    </a:spcBef>
                    <a:buClr>
                      <a:srgbClr val="7030A0"/>
                    </a:buClr>
                    <a:buFont typeface="Wingdings" panose="05000000000000000000" pitchFamily="2" charset="2"/>
                    <a:buChar char="Ø"/>
                    <a:defRPr/>
                  </a:pPr>
                  <a:r>
                    <a:rPr lang="en-US" altLang="zh-CN" sz="2400" b="1" dirty="0">
                      <a:latin typeface="Times New Roman" panose="02020603050405020304" pitchFamily="18" charset="0"/>
                      <a:cs typeface="Times New Roman" panose="02020603050405020304" pitchFamily="18" charset="0"/>
                    </a:rPr>
                    <a:t>PKO3 </a:t>
                  </a:r>
                  <a:r>
                    <a:rPr lang="en-US" altLang="zh-CN" sz="2400" b="1" dirty="0">
                      <a:latin typeface="Times New Roman" panose="02020603050405020304" pitchFamily="18" charset="0"/>
                      <a:cs typeface="Times New Roman" panose="02020603050405020304" pitchFamily="18" charset="0"/>
                      <a:sym typeface="Wingdings" panose="05000000000000000000" pitchFamily="2" charset="2"/>
                    </a:rPr>
                    <a:t></a:t>
                  </a:r>
                  <a:r>
                    <a:rPr lang="en-US" altLang="zh-CN" sz="2400" b="1" dirty="0">
                      <a:latin typeface="Times New Roman" panose="02020603050405020304" pitchFamily="18" charset="0"/>
                      <a:cs typeface="Times New Roman" panose="02020603050405020304" pitchFamily="18" charset="0"/>
                    </a:rPr>
                    <a:t> LZ1: </a:t>
                  </a:r>
                  <a:r>
                    <a:rPr lang="en-US" altLang="zh-CN" sz="2400" b="1" dirty="0">
                      <a:solidFill>
                        <a:srgbClr val="FF0000"/>
                      </a:solidFill>
                      <a:latin typeface="Times New Roman" panose="02020603050405020304" pitchFamily="18" charset="0"/>
                      <a:cs typeface="Times New Roman" panose="02020603050405020304" pitchFamily="18" charset="0"/>
                    </a:rPr>
                    <a:t>Enhanced</a:t>
                  </a:r>
                  <a:r>
                    <a:rPr lang="en-US" altLang="zh-CN" sz="2400" b="1" dirty="0">
                      <a:latin typeface="Times New Roman" panose="02020603050405020304" pitchFamily="18" charset="0"/>
                      <a:cs typeface="Times New Roman" panose="02020603050405020304" pitchFamily="18" charset="0"/>
                    </a:rPr>
                    <a:t> occupation in </a:t>
                  </a:r>
                  <a:r>
                    <a:rPr lang="el-GR" altLang="zh-CN" sz="2400" b="1" dirty="0">
                      <a:latin typeface="Times New Roman" panose="02020603050405020304" pitchFamily="18" charset="0"/>
                      <a:cs typeface="Times New Roman" panose="02020603050405020304" pitchFamily="18" charset="0"/>
                    </a:rPr>
                    <a:t>ν</a:t>
                  </a:r>
                  <a:r>
                    <a:rPr lang="en-US" altLang="zh-CN" sz="2400" b="1" dirty="0">
                      <a:latin typeface="Times New Roman" panose="02020603050405020304" pitchFamily="18" charset="0"/>
                      <a:cs typeface="Times New Roman" panose="02020603050405020304" pitchFamily="18" charset="0"/>
                    </a:rPr>
                    <a:t>1</a:t>
                  </a:r>
                  <a14:m>
                    <m:oMath xmlns:m="http://schemas.openxmlformats.org/officeDocument/2006/math">
                      <m:sSub>
                        <m:sSubPr>
                          <m:ctrlPr>
                            <a:rPr lang="en-US" altLang="zh-CN" sz="2400" b="1" i="1" dirty="0" smtClean="0">
                              <a:latin typeface="Cambria Math" panose="02040503050406030204" pitchFamily="18" charset="0"/>
                              <a:cs typeface="Times New Roman" panose="02020603050405020304" pitchFamily="18" charset="0"/>
                            </a:rPr>
                          </m:ctrlPr>
                        </m:sSubPr>
                        <m:e>
                          <m:r>
                            <a:rPr lang="en-US" altLang="zh-CN" sz="2400" b="1" i="1" dirty="0" smtClean="0">
                              <a:latin typeface="Cambria Math" panose="02040503050406030204" pitchFamily="18" charset="0"/>
                              <a:cs typeface="Times New Roman" panose="02020603050405020304" pitchFamily="18" charset="0"/>
                            </a:rPr>
                            <m:t>𝒇</m:t>
                          </m:r>
                        </m:e>
                        <m:sub>
                          <m:r>
                            <a:rPr lang="en-US" altLang="zh-CN" sz="2400" b="1" i="1" dirty="0" smtClean="0">
                              <a:latin typeface="Cambria Math" panose="02040503050406030204" pitchFamily="18" charset="0"/>
                              <a:cs typeface="Times New Roman" panose="02020603050405020304" pitchFamily="18" charset="0"/>
                            </a:rPr>
                            <m:t>𝟓</m:t>
                          </m:r>
                          <m:r>
                            <a:rPr lang="en-US" altLang="zh-CN" sz="2400" b="1" i="1" dirty="0" smtClean="0">
                              <a:latin typeface="Cambria Math" panose="02040503050406030204" pitchFamily="18" charset="0"/>
                              <a:cs typeface="Times New Roman" panose="02020603050405020304" pitchFamily="18" charset="0"/>
                            </a:rPr>
                            <m:t>/</m:t>
                          </m:r>
                          <m:r>
                            <a:rPr lang="en-US" altLang="zh-CN" sz="2400" b="1" i="1" dirty="0" smtClean="0">
                              <a:latin typeface="Cambria Math" panose="02040503050406030204" pitchFamily="18" charset="0"/>
                              <a:cs typeface="Times New Roman" panose="02020603050405020304" pitchFamily="18" charset="0"/>
                            </a:rPr>
                            <m:t>𝟐</m:t>
                          </m:r>
                        </m:sub>
                      </m:sSub>
                    </m:oMath>
                  </a14:m>
                  <a:r>
                    <a:rPr lang="en-US" altLang="zh-CN" sz="2400" b="1" dirty="0">
                      <a:solidFill>
                        <a:srgbClr val="C00000"/>
                      </a:solidFill>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at N = 39</a:t>
                  </a:r>
                </a:p>
                <a:p>
                  <a:pPr algn="ctr">
                    <a:buClr>
                      <a:srgbClr val="7030A0"/>
                    </a:buClr>
                    <a:defRPr/>
                  </a:pPr>
                  <a:r>
                    <a:rPr lang="en-US" altLang="zh-CN" sz="2400" b="1" dirty="0">
                      <a:solidFill>
                        <a:srgbClr val="C00000"/>
                      </a:solidFill>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Enhanced attraction </a:t>
                  </a:r>
                  <a:r>
                    <a:rPr lang="en-US" altLang="zh-CN" sz="2400" b="1" dirty="0">
                      <a:solidFill>
                        <a:schemeClr val="tx1"/>
                      </a:solidFill>
                      <a:latin typeface="Times New Roman" panose="02020603050405020304" pitchFamily="18" charset="0"/>
                      <a:cs typeface="Times New Roman" panose="02020603050405020304" pitchFamily="18" charset="0"/>
                    </a:rPr>
                    <a:t>between </a:t>
                  </a:r>
                  <a:r>
                    <a:rPr lang="el-GR" altLang="zh-CN" sz="2400" b="1" dirty="0">
                      <a:solidFill>
                        <a:schemeClr val="tx1"/>
                      </a:solidFill>
                      <a:latin typeface="Times New Roman" panose="02020603050405020304" pitchFamily="18" charset="0"/>
                      <a:cs typeface="Times New Roman" panose="02020603050405020304" pitchFamily="18" charset="0"/>
                    </a:rPr>
                    <a:t>ν</a:t>
                  </a:r>
                  <a14:m>
                    <m:oMath xmlns:m="http://schemas.openxmlformats.org/officeDocument/2006/math">
                      <m:r>
                        <a:rPr lang="en-US" altLang="zh-CN" sz="2400" b="1" i="0" dirty="0" smtClean="0">
                          <a:solidFill>
                            <a:schemeClr val="tx1"/>
                          </a:solidFill>
                          <a:latin typeface="Cambria Math" panose="02040503050406030204" pitchFamily="18" charset="0"/>
                          <a:cs typeface="Times New Roman" panose="02020603050405020304" pitchFamily="18" charset="0"/>
                        </a:rPr>
                        <m:t>𝟏</m:t>
                      </m:r>
                      <m:sSub>
                        <m:sSubPr>
                          <m:ctrlPr>
                            <a:rPr lang="en-US" altLang="zh-CN" sz="2400" b="1" i="1" dirty="0">
                              <a:solidFill>
                                <a:schemeClr val="tx1"/>
                              </a:solidFill>
                              <a:latin typeface="Cambria Math" panose="02040503050406030204" pitchFamily="18" charset="0"/>
                              <a:cs typeface="Times New Roman" panose="02020603050405020304" pitchFamily="18" charset="0"/>
                            </a:rPr>
                          </m:ctrlPr>
                        </m:sSubPr>
                        <m:e>
                          <m:r>
                            <a:rPr lang="en-US" altLang="zh-CN" sz="2400" b="1" i="1" dirty="0" smtClean="0">
                              <a:solidFill>
                                <a:schemeClr val="tx1"/>
                              </a:solidFill>
                              <a:latin typeface="Cambria Math" panose="02040503050406030204" pitchFamily="18" charset="0"/>
                              <a:cs typeface="Times New Roman" panose="02020603050405020304" pitchFamily="18" charset="0"/>
                            </a:rPr>
                            <m:t>𝒇</m:t>
                          </m:r>
                        </m:e>
                        <m:sub>
                          <m:r>
                            <a:rPr lang="en-US" altLang="zh-CN" sz="2400" b="1" i="1" dirty="0" smtClean="0">
                              <a:solidFill>
                                <a:schemeClr val="tx1"/>
                              </a:solidFill>
                              <a:latin typeface="Cambria Math" panose="02040503050406030204" pitchFamily="18" charset="0"/>
                              <a:cs typeface="Times New Roman" panose="02020603050405020304" pitchFamily="18" charset="0"/>
                            </a:rPr>
                            <m:t>𝟓</m:t>
                          </m:r>
                          <m:r>
                            <a:rPr lang="en-US" altLang="zh-CN" sz="2400" b="1" i="1" dirty="0">
                              <a:solidFill>
                                <a:schemeClr val="tx1"/>
                              </a:solidFill>
                              <a:latin typeface="Cambria Math" panose="02040503050406030204" pitchFamily="18" charset="0"/>
                              <a:cs typeface="Times New Roman" panose="02020603050405020304" pitchFamily="18" charset="0"/>
                            </a:rPr>
                            <m:t>/</m:t>
                          </m:r>
                          <m:r>
                            <a:rPr lang="en-US" altLang="zh-CN" sz="2400" b="1" i="1" dirty="0">
                              <a:solidFill>
                                <a:schemeClr val="tx1"/>
                              </a:solidFill>
                              <a:latin typeface="Cambria Math" panose="02040503050406030204" pitchFamily="18" charset="0"/>
                              <a:cs typeface="Times New Roman" panose="02020603050405020304" pitchFamily="18" charset="0"/>
                            </a:rPr>
                            <m:t>𝟐</m:t>
                          </m:r>
                        </m:sub>
                      </m:sSub>
                    </m:oMath>
                  </a14:m>
                  <a:r>
                    <a:rPr lang="en-US" altLang="zh-CN" sz="2400" b="1" dirty="0">
                      <a:solidFill>
                        <a:schemeClr val="tx1"/>
                      </a:solidFill>
                      <a:latin typeface="Times New Roman" panose="02020603050405020304" pitchFamily="18" charset="0"/>
                      <a:cs typeface="Times New Roman" panose="02020603050405020304" pitchFamily="18" charset="0"/>
                    </a:rPr>
                    <a:t> and </a:t>
                  </a:r>
                  <a:r>
                    <a:rPr lang="el-GR" altLang="zh-CN" sz="2400" b="1" dirty="0">
                      <a:solidFill>
                        <a:schemeClr val="tx1"/>
                      </a:solidFill>
                      <a:latin typeface="Times New Roman" panose="02020603050405020304" pitchFamily="18" charset="0"/>
                      <a:cs typeface="Times New Roman" panose="02020603050405020304" pitchFamily="18" charset="0"/>
                    </a:rPr>
                    <a:t>π</a:t>
                  </a:r>
                  <a:r>
                    <a:rPr lang="en-US" altLang="zh-CN" sz="2400" b="1" dirty="0">
                      <a:latin typeface="Times New Roman" panose="02020603050405020304" pitchFamily="18" charset="0"/>
                      <a:cs typeface="Times New Roman" panose="02020603050405020304" pitchFamily="18" charset="0"/>
                    </a:rPr>
                    <a:t>1</a:t>
                  </a:r>
                  <a14:m>
                    <m:oMath xmlns:m="http://schemas.openxmlformats.org/officeDocument/2006/math">
                      <m:sSub>
                        <m:sSubPr>
                          <m:ctrlPr>
                            <a:rPr lang="en-US" altLang="zh-CN" sz="2400" b="1" i="1" dirty="0">
                              <a:solidFill>
                                <a:schemeClr val="tx1"/>
                              </a:solidFill>
                              <a:latin typeface="Cambria Math" panose="02040503050406030204" pitchFamily="18" charset="0"/>
                              <a:cs typeface="Times New Roman" panose="02020603050405020304" pitchFamily="18" charset="0"/>
                            </a:rPr>
                          </m:ctrlPr>
                        </m:sSubPr>
                        <m:e>
                          <m:r>
                            <a:rPr lang="en-US" altLang="zh-CN" sz="2400" b="1" i="1" dirty="0" smtClean="0">
                              <a:solidFill>
                                <a:schemeClr val="tx1"/>
                              </a:solidFill>
                              <a:latin typeface="Cambria Math" panose="02040503050406030204" pitchFamily="18" charset="0"/>
                              <a:cs typeface="Times New Roman" panose="02020603050405020304" pitchFamily="18" charset="0"/>
                            </a:rPr>
                            <m:t>𝒇</m:t>
                          </m:r>
                        </m:e>
                        <m:sub>
                          <m:r>
                            <a:rPr lang="en-US" altLang="zh-CN" sz="2400" b="1" i="1" dirty="0" smtClean="0">
                              <a:solidFill>
                                <a:schemeClr val="tx1"/>
                              </a:solidFill>
                              <a:latin typeface="Cambria Math" panose="02040503050406030204" pitchFamily="18" charset="0"/>
                              <a:cs typeface="Times New Roman" panose="02020603050405020304" pitchFamily="18" charset="0"/>
                            </a:rPr>
                            <m:t>𝟕</m:t>
                          </m:r>
                          <m:r>
                            <a:rPr lang="en-US" altLang="zh-CN" sz="2400" b="1" i="1" dirty="0">
                              <a:solidFill>
                                <a:schemeClr val="tx1"/>
                              </a:solidFill>
                              <a:latin typeface="Cambria Math" panose="02040503050406030204" pitchFamily="18" charset="0"/>
                              <a:cs typeface="Times New Roman" panose="02020603050405020304" pitchFamily="18" charset="0"/>
                            </a:rPr>
                            <m:t>/</m:t>
                          </m:r>
                          <m:r>
                            <a:rPr lang="en-US" altLang="zh-CN" sz="2400" b="1" i="1" dirty="0">
                              <a:solidFill>
                                <a:schemeClr val="tx1"/>
                              </a:solidFill>
                              <a:latin typeface="Cambria Math" panose="02040503050406030204" pitchFamily="18" charset="0"/>
                              <a:cs typeface="Times New Roman" panose="02020603050405020304" pitchFamily="18" charset="0"/>
                            </a:rPr>
                            <m:t>𝟐</m:t>
                          </m:r>
                        </m:sub>
                      </m:sSub>
                    </m:oMath>
                  </a14:m>
                  <a:endParaRPr lang="en-US" altLang="zh-CN" sz="2400" b="1" dirty="0">
                    <a:solidFill>
                      <a:srgbClr val="C00000"/>
                    </a:solidFill>
                    <a:latin typeface="Times New Roman" panose="02020603050405020304" pitchFamily="18" charset="0"/>
                    <a:cs typeface="Times New Roman" panose="02020603050405020304" pitchFamily="18" charset="0"/>
                  </a:endParaRPr>
                </a:p>
                <a:p>
                  <a:pPr algn="ctr">
                    <a:spcBef>
                      <a:spcPts val="600"/>
                    </a:spcBef>
                    <a:buClr>
                      <a:srgbClr val="7030A0"/>
                    </a:buClr>
                    <a:defRPr/>
                  </a:pPr>
                  <a:r>
                    <a:rPr lang="en-US" altLang="zh-CN" sz="2400" b="1" dirty="0">
                      <a:solidFill>
                        <a:srgbClr val="C00000"/>
                      </a:solidFill>
                      <a:latin typeface="Times New Roman" panose="02020603050405020304" pitchFamily="18" charset="0"/>
                      <a:cs typeface="Times New Roman" panose="02020603050405020304" pitchFamily="18" charset="0"/>
                    </a:rPr>
                    <a:t>Larger binding energy (Smaller </a:t>
                  </a:r>
                  <a14:m>
                    <m:oMath xmlns:m="http://schemas.openxmlformats.org/officeDocument/2006/math">
                      <m:sSub>
                        <m:sSubPr>
                          <m:ctrlPr>
                            <a:rPr lang="en-US" altLang="zh-CN" sz="2400" b="1" i="1" smtClean="0">
                              <a:solidFill>
                                <a:srgbClr val="C00000"/>
                              </a:solidFill>
                              <a:latin typeface="Cambria Math" panose="02040503050406030204" pitchFamily="18" charset="0"/>
                              <a:cs typeface="Times New Roman" panose="02020603050405020304" pitchFamily="18" charset="0"/>
                            </a:rPr>
                          </m:ctrlPr>
                        </m:sSubPr>
                        <m:e>
                          <m:r>
                            <a:rPr lang="en-US" altLang="zh-CN" sz="2400" b="1" i="0" smtClean="0">
                              <a:solidFill>
                                <a:srgbClr val="C00000"/>
                              </a:solidFill>
                              <a:latin typeface="Cambria Math" panose="02040503050406030204" pitchFamily="18" charset="0"/>
                              <a:cs typeface="Times New Roman" panose="02020603050405020304" pitchFamily="18" charset="0"/>
                            </a:rPr>
                            <m:t>𝚫</m:t>
                          </m:r>
                        </m:e>
                        <m:sub>
                          <m:r>
                            <a:rPr lang="en-US" altLang="zh-CN" sz="2400" b="1" i="0" smtClean="0">
                              <a:solidFill>
                                <a:srgbClr val="C00000"/>
                              </a:solidFill>
                              <a:latin typeface="Cambria Math" panose="02040503050406030204" pitchFamily="18" charset="0"/>
                              <a:cs typeface="Times New Roman" panose="02020603050405020304" pitchFamily="18" charset="0"/>
                            </a:rPr>
                            <m:t>𝐎𝐄</m:t>
                          </m:r>
                        </m:sub>
                      </m:sSub>
                    </m:oMath>
                  </a14:m>
                  <a:r>
                    <a:rPr lang="en-US" altLang="zh-CN" sz="2400" b="1" dirty="0">
                      <a:solidFill>
                        <a:srgbClr val="C00000"/>
                      </a:solidFill>
                      <a:latin typeface="Times New Roman" panose="02020603050405020304" pitchFamily="18" charset="0"/>
                      <a:cs typeface="Times New Roman" panose="02020603050405020304" pitchFamily="18" charset="0"/>
                    </a:rPr>
                    <a:t>) </a:t>
                  </a:r>
                </a:p>
              </p:txBody>
            </p:sp>
          </mc:Choice>
          <mc:Fallback xmlns="">
            <p:sp>
              <p:nvSpPr>
                <p:cNvPr id="2" name="Rectangle 5">
                  <a:extLst>
                    <a:ext uri="{FF2B5EF4-FFF2-40B4-BE49-F238E27FC236}">
                      <a16:creationId xmlns:a16="http://schemas.microsoft.com/office/drawing/2014/main" id="{AFAF79E4-5F02-5712-BD24-D7E711094AEE}"/>
                    </a:ext>
                  </a:extLst>
                </p:cNvPr>
                <p:cNvSpPr>
                  <a:spLocks noRot="1" noChangeAspect="1" noMove="1" noResize="1" noEditPoints="1" noAdjustHandles="1" noChangeArrowheads="1" noChangeShapeType="1" noTextEdit="1"/>
                </p:cNvSpPr>
                <p:nvPr/>
              </p:nvSpPr>
              <p:spPr bwMode="auto">
                <a:xfrm>
                  <a:off x="360000" y="5220000"/>
                  <a:ext cx="8280000" cy="1343573"/>
                </a:xfrm>
                <a:prstGeom prst="rect">
                  <a:avLst/>
                </a:prstGeom>
                <a:blipFill>
                  <a:blip r:embed="rId7"/>
                  <a:stretch>
                    <a:fillRect/>
                  </a:stretch>
                </a:blipFill>
                <a:ln w="9525">
                  <a:noFill/>
                  <a:miter lim="800000"/>
                  <a:headEnd/>
                  <a:tailEnd/>
                </a:ln>
                <a:effectLst>
                  <a:outerShdw blurRad="50800" dist="38100" dir="10800000" algn="r" rotWithShape="0">
                    <a:prstClr val="black">
                      <a:alpha val="40000"/>
                    </a:prstClr>
                  </a:outerShdw>
                </a:effectLst>
              </p:spPr>
              <p:txBody>
                <a:bodyPr/>
                <a:lstStyle/>
                <a:p>
                  <a:r>
                    <a:rPr lang="zh-CN" altLang="en-US">
                      <a:noFill/>
                    </a:rPr>
                    <a:t> </a:t>
                  </a:r>
                </a:p>
              </p:txBody>
            </p:sp>
          </mc:Fallback>
        </mc:AlternateContent>
        <p:sp>
          <p:nvSpPr>
            <p:cNvPr id="5" name="箭头: 虚尾 4">
              <a:extLst>
                <a:ext uri="{FF2B5EF4-FFF2-40B4-BE49-F238E27FC236}">
                  <a16:creationId xmlns:a16="http://schemas.microsoft.com/office/drawing/2014/main" id="{6237875D-8F36-F32A-DEC9-8C1454F908BB}"/>
                </a:ext>
              </a:extLst>
            </p:cNvPr>
            <p:cNvSpPr/>
            <p:nvPr/>
          </p:nvSpPr>
          <p:spPr>
            <a:xfrm>
              <a:off x="969232" y="5730294"/>
              <a:ext cx="360000" cy="277395"/>
            </a:xfrm>
            <a:prstGeom prst="striped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虚尾 32">
              <a:extLst>
                <a:ext uri="{FF2B5EF4-FFF2-40B4-BE49-F238E27FC236}">
                  <a16:creationId xmlns:a16="http://schemas.microsoft.com/office/drawing/2014/main" id="{FB255AF9-0EA6-501E-6BDF-8B36070297DB}"/>
                </a:ext>
              </a:extLst>
            </p:cNvPr>
            <p:cNvSpPr/>
            <p:nvPr/>
          </p:nvSpPr>
          <p:spPr>
            <a:xfrm>
              <a:off x="1447636" y="6184843"/>
              <a:ext cx="360000" cy="277395"/>
            </a:xfrm>
            <a:prstGeom prst="striped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a:extLst>
              <a:ext uri="{FF2B5EF4-FFF2-40B4-BE49-F238E27FC236}">
                <a16:creationId xmlns:a16="http://schemas.microsoft.com/office/drawing/2014/main" id="{77985F95-56CF-E924-24BC-34C1E8AAAF5E}"/>
              </a:ext>
            </a:extLst>
          </p:cNvPr>
          <p:cNvGrpSpPr/>
          <p:nvPr/>
        </p:nvGrpSpPr>
        <p:grpSpPr>
          <a:xfrm>
            <a:off x="0" y="1080000"/>
            <a:ext cx="2594500" cy="3600000"/>
            <a:chOff x="0" y="1080000"/>
            <a:chExt cx="2594500" cy="3600000"/>
          </a:xfrm>
        </p:grpSpPr>
        <p:pic>
          <p:nvPicPr>
            <p:cNvPr id="8" name="图片 7">
              <a:extLst>
                <a:ext uri="{FF2B5EF4-FFF2-40B4-BE49-F238E27FC236}">
                  <a16:creationId xmlns:a16="http://schemas.microsoft.com/office/drawing/2014/main" id="{E39B8B03-64A8-013D-9CE4-9C47DB641FA1}"/>
                </a:ext>
              </a:extLst>
            </p:cNvPr>
            <p:cNvPicPr>
              <a:picLocks noChangeAspect="1"/>
            </p:cNvPicPr>
            <p:nvPr/>
          </p:nvPicPr>
          <p:blipFill>
            <a:blip r:embed="rId8"/>
            <a:stretch>
              <a:fillRect/>
            </a:stretch>
          </p:blipFill>
          <p:spPr>
            <a:xfrm>
              <a:off x="0" y="1080000"/>
              <a:ext cx="2594500" cy="3600000"/>
            </a:xfrm>
            <a:prstGeom prst="rect">
              <a:avLst/>
            </a:prstGeom>
            <a:solidFill>
              <a:schemeClr val="bg1"/>
            </a:solidFill>
          </p:spPr>
        </p:pic>
        <p:sp>
          <p:nvSpPr>
            <p:cNvPr id="38" name="箭头: 虚尾 37">
              <a:extLst>
                <a:ext uri="{FF2B5EF4-FFF2-40B4-BE49-F238E27FC236}">
                  <a16:creationId xmlns:a16="http://schemas.microsoft.com/office/drawing/2014/main" id="{ACE02D13-7550-E3AC-81F7-60AF404E57A3}"/>
                </a:ext>
              </a:extLst>
            </p:cNvPr>
            <p:cNvSpPr/>
            <p:nvPr/>
          </p:nvSpPr>
          <p:spPr>
            <a:xfrm rot="5400000">
              <a:off x="998030" y="2751295"/>
              <a:ext cx="461665" cy="107075"/>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4D2C6453-8EE1-74E7-C57C-FB2B41FEABED}"/>
              </a:ext>
            </a:extLst>
          </p:cNvPr>
          <p:cNvGrpSpPr/>
          <p:nvPr/>
        </p:nvGrpSpPr>
        <p:grpSpPr>
          <a:xfrm>
            <a:off x="360000" y="4578574"/>
            <a:ext cx="6394465" cy="360000"/>
            <a:chOff x="517592" y="4669664"/>
            <a:chExt cx="6394465" cy="360000"/>
          </a:xfrm>
        </p:grpSpPr>
        <p:sp>
          <p:nvSpPr>
            <p:cNvPr id="40" name="文本框 39">
              <a:extLst>
                <a:ext uri="{FF2B5EF4-FFF2-40B4-BE49-F238E27FC236}">
                  <a16:creationId xmlns:a16="http://schemas.microsoft.com/office/drawing/2014/main" id="{33CC04CA-8E2D-A1D6-FA09-73560520C336}"/>
                </a:ext>
              </a:extLst>
            </p:cNvPr>
            <p:cNvSpPr txBox="1"/>
            <p:nvPr/>
          </p:nvSpPr>
          <p:spPr>
            <a:xfrm>
              <a:off x="4413168" y="4682354"/>
              <a:ext cx="2498889" cy="338554"/>
            </a:xfrm>
            <a:prstGeom prst="rect">
              <a:avLst/>
            </a:prstGeom>
            <a:effectLst>
              <a:outerShdw blurRad="50800" dist="38100" dir="2700000" algn="tl" rotWithShape="0">
                <a:prstClr val="black">
                  <a:alpha val="40000"/>
                </a:prstClr>
              </a:outerShdw>
            </a:effectLst>
          </p:spPr>
          <p:txBody>
            <a:bodyPr wrap="none" rtlCol="0">
              <a:spAutoFit/>
            </a:bodyPr>
            <a:lstStyle/>
            <a:p>
              <a:r>
                <a:rPr lang="en-US" altLang="zh-CN" sz="1600" b="1" dirty="0">
                  <a:latin typeface="Times New Roman" panose="02020603050405020304" pitchFamily="18" charset="0"/>
                  <a:cs typeface="Times New Roman" panose="02020603050405020304" pitchFamily="18" charset="0"/>
                </a:rPr>
                <a:t>Odd-Even mass difference</a:t>
              </a:r>
              <a:endParaRPr lang="zh-CN" altLang="en-US" sz="1600" b="1" dirty="0">
                <a:latin typeface="Times New Roman" panose="02020603050405020304" pitchFamily="18" charset="0"/>
                <a:cs typeface="Times New Roman" panose="02020603050405020304" pitchFamily="18" charset="0"/>
              </a:endParaRPr>
            </a:p>
          </p:txBody>
        </p:sp>
        <p:pic>
          <p:nvPicPr>
            <p:cNvPr id="42" name="图片 41">
              <a:extLst>
                <a:ext uri="{FF2B5EF4-FFF2-40B4-BE49-F238E27FC236}">
                  <a16:creationId xmlns:a16="http://schemas.microsoft.com/office/drawing/2014/main" id="{DF3AF6CC-DE9D-AA3F-0608-48ADB1416529}"/>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517592" y="4669664"/>
              <a:ext cx="3527575" cy="360000"/>
            </a:xfrm>
            <a:prstGeom prst="rect">
              <a:avLst/>
            </a:prstGeom>
            <a:effectLst>
              <a:outerShdw blurRad="50800" dist="38100" dir="2700000" algn="tl" rotWithShape="0">
                <a:schemeClr val="tx1">
                  <a:alpha val="40000"/>
                </a:schemeClr>
              </a:outerShdw>
            </a:effectLst>
          </p:spPr>
        </p:pic>
      </p:grpSp>
      <p:grpSp>
        <p:nvGrpSpPr>
          <p:cNvPr id="48" name="组合 47">
            <a:extLst>
              <a:ext uri="{FF2B5EF4-FFF2-40B4-BE49-F238E27FC236}">
                <a16:creationId xmlns:a16="http://schemas.microsoft.com/office/drawing/2014/main" id="{D75848CB-26C6-7DCF-48B2-39F0E060A1D4}"/>
              </a:ext>
            </a:extLst>
          </p:cNvPr>
          <p:cNvGrpSpPr/>
          <p:nvPr/>
        </p:nvGrpSpPr>
        <p:grpSpPr>
          <a:xfrm>
            <a:off x="7571167" y="1629610"/>
            <a:ext cx="526539" cy="411661"/>
            <a:chOff x="8856000" y="2458761"/>
            <a:chExt cx="526539" cy="411661"/>
          </a:xfrm>
        </p:grpSpPr>
        <p:sp>
          <p:nvSpPr>
            <p:cNvPr id="45" name="椭圆 44">
              <a:extLst>
                <a:ext uri="{FF2B5EF4-FFF2-40B4-BE49-F238E27FC236}">
                  <a16:creationId xmlns:a16="http://schemas.microsoft.com/office/drawing/2014/main" id="{11D59CC1-2174-C93E-523F-0319B624A3ED}"/>
                </a:ext>
              </a:extLst>
            </p:cNvPr>
            <p:cNvSpPr/>
            <p:nvPr/>
          </p:nvSpPr>
          <p:spPr>
            <a:xfrm>
              <a:off x="8856000" y="2471546"/>
              <a:ext cx="526539" cy="398876"/>
            </a:xfrm>
            <a:prstGeom prst="ellipse">
              <a:avLst/>
            </a:prstGeom>
            <a:noFill/>
            <a:ln>
              <a:solidFill>
                <a:srgbClr val="000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00FF"/>
                </a:solidFill>
              </a:endParaRPr>
            </a:p>
          </p:txBody>
        </p:sp>
        <p:sp>
          <p:nvSpPr>
            <p:cNvPr id="47" name="文本框 46">
              <a:extLst>
                <a:ext uri="{FF2B5EF4-FFF2-40B4-BE49-F238E27FC236}">
                  <a16:creationId xmlns:a16="http://schemas.microsoft.com/office/drawing/2014/main" id="{5A1D41BC-C72E-0589-BDEC-F236C34DCBAF}"/>
                </a:ext>
              </a:extLst>
            </p:cNvPr>
            <p:cNvSpPr txBox="1"/>
            <p:nvPr/>
          </p:nvSpPr>
          <p:spPr>
            <a:xfrm>
              <a:off x="8896109" y="2458761"/>
              <a:ext cx="446320" cy="400110"/>
            </a:xfrm>
            <a:prstGeom prst="rect">
              <a:avLst/>
            </a:prstGeom>
            <a:noFill/>
          </p:spPr>
          <p:txBody>
            <a:bodyPr wrap="square" rtlCol="0">
              <a:spAutoFit/>
            </a:bodyPr>
            <a:lstStyle/>
            <a:p>
              <a:r>
                <a:rPr lang="en-US" altLang="zh-CN" sz="2000" dirty="0">
                  <a:solidFill>
                    <a:srgbClr val="0000FF"/>
                  </a:solidFill>
                </a:rPr>
                <a:t>40</a:t>
              </a:r>
              <a:endParaRPr lang="zh-CN" altLang="en-US" sz="2400" dirty="0">
                <a:solidFill>
                  <a:srgbClr val="0000FF"/>
                </a:solidFill>
              </a:endParaRPr>
            </a:p>
          </p:txBody>
        </p:sp>
      </p:grpSp>
    </p:spTree>
    <p:extLst>
      <p:ext uri="{BB962C8B-B14F-4D97-AF65-F5344CB8AC3E}">
        <p14:creationId xmlns:p14="http://schemas.microsoft.com/office/powerpoint/2010/main" val="300485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24.5"/>
  <p:tag name="ORIGINALWIDTH" val="1387.5"/>
  <p:tag name="LATEXADDIN" val="\documentclass{article}&#10;\usepackage{amsmath}&#10;\pagestyle{empty}&#10;\usepackage{mathrsfs}&#10;\usepackage{bm}&#10;\usepackage{color}%\textcolor[rgb]{0.00,0.50,1.00}&#10;\begin{document}&#10;\begin{equation}&#10;S_{\text{n}} = E_B(A) - E_B(A-1)\nonumber&#10;\end{equation}&#10;\end{document}"/>
  <p:tag name="IGUANATEXSIZE" val="20"/>
  <p:tag name="IGUANATEXCURSOR" val="215"/>
  <p:tag name="TRANSPARENCY" val="True"/>
  <p:tag name="LATEXENGINEID" val="0"/>
  <p:tag name="TEMPFOLDER" val="C:\Temp\"/>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110"/>
  <p:tag name="ORIGINALWIDTH" val="3984.75"/>
  <p:tag name="LATEXADDIN" val="\documentclass{article}&#10;\usepackage{amsmath}&#10;\pagestyle{empty}&#10;\usepackage{mathrsfs}&#10;\usepackage{bm}&#10; \usepackage{amsfonts}&#10;\usepackage{multirow}&#10;\usepackage{color}%\textcolor[rgb]{0.00,0.07,1.00}&#10;\begin{document}&#10;&#10;\begin{align}&#10;E^\text{K}=&amp;\sum_{\alpha}\int d\bm{r}\bar{\varphi}_\alpha(-i\bm{\gamma}\cdot\bm{\nabla}+M)\varphi_\alpha-AM\nonumber\\&#10;E^\text{D}_\phi=&amp;+\frac{1}{2}\sum_{\alpha\beta}\iint d{\bm r_1}\,d\bm r_2\,&#10;                 \bar{\varphi}_\alpha(\bm{r}_1)\bar{\varphi}_\beta(\bm{r}_2)\Gamma_\phi(\bm r_1,\bm r_2) D_\phi (\bm r_1,\bm r_2)&#10;      {\varphi}_{\alpha}(\bm{r}_1)\varphi_{\beta}(\bm{r}_2)\nonumber\\&#10;E^\text{E}_\phi=&amp;-\frac{1}{2}\sum_{\alpha\beta}\iint d{\bm r_1}\,d\bm r_2\,      \bar{\varphi}_\alpha(\bm{r}_1)\bar{\varphi}_\beta(\bm{r}_2)\Gamma_\phi(\bm r_1,\bm r_2) D_\phi(\bm r_1,\bm r_2) {\varphi}_{\beta}(\bm{r}_1)\varphi_{\alpha}(\bm{r}_2)\nonumber&#10;\end{align}\end{document}"/>
  <p:tag name="IGUANATEXSIZE" val="28"/>
  <p:tag name="IGUANATEXCURSOR" val="635"/>
  <p:tag name="TRANSPARENCY" val="True"/>
  <p:tag name="FILENAME" val=""/>
  <p:tag name="LATEXENGINEID" val="0"/>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362.25"/>
  <p:tag name="ORIGINALWIDTH" val="837.75"/>
  <p:tag name="LATEXADDIN" val="\documentclass{article}&#10;\usepackage{amsmath}&#10;\pagestyle{empty}&#10;\usepackage{mathrsfs}&#10;\usepackage{bm}&#10; \usepackage{amsfonts}&#10;\usepackage{multirow}&#10;\usepackage{color}%\textcolor[rgb]{0.00,0.07,1.00}&#10;\begin{document}&#10;&#10;\begin{align}\label{HF}&#10;   |\Phi_0\rangle=\,\prod_{\alpha}^A c_\alpha^\dag |0\rangle\nonumber&#10;\end{align}\end{document}"/>
  <p:tag name="IGUANATEXSIZE" val="28"/>
  <p:tag name="IGUANATEXCURSOR" val="308"/>
  <p:tag name="TRANSPARENCY" val="True"/>
  <p:tag name="FILENAME" val=""/>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92.25"/>
  <p:tag name="ORIGINALWIDTH" val="1083"/>
  <p:tag name="LATEXADDIN" val="\documentclass{article}&#10;\usepackage{amsmath}&#10;\pagestyle{empty}&#10;\usepackage{mathrsfs}&#10;\usepackage{bm}&#10; \usepackage{amsfonts}&#10;\usepackage{multirow}&#10;\usepackage{color}%\textcolor[rgb]{0.00,0.07,1.00}&#10;\begin{document}&#10;&#10;$\Omega^{\mu\nu}\equiv\partial^{\mu}\omega^{\nu}-\partial^{\nu} \omega^{\mu}$\end{document}"/>
  <p:tag name="IGUANATEXSIZE" val="28"/>
  <p:tag name="IGUANATEXCURSOR" val="292"/>
  <p:tag name="TRANSPARENCY" val="True"/>
  <p:tag name="FILENAME" val=""/>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147.75"/>
  <p:tag name="ORIGINALWIDTH" val="1054.5"/>
  <p:tag name="LATEXADDIN" val="\documentclass{article}&#10;\usepackage{amsmath}&#10;\pagestyle{empty}&#10;\usepackage{mathrsfs}&#10;\usepackage{bm}&#10;\usepackage{color}%\textcolor[rgb]{0.00,0.50,1.00}&#10;\begin{document}&#10; $&#10;\vec{R}^{\mu\nu}\equiv\partial^{\mu}\vec{\rho}^{\nu}-\partial^{\nu} \vec{\rho}^{\mu}$&#10;&#10;\end{document}"/>
  <p:tag name="IGUANATEXSIZE" val="28"/>
  <p:tag name="IGUANATEXCURSOR" val="257"/>
  <p:tag name="TRANSPARENCY" val="True"/>
  <p:tag name="FILENAME" val=""/>
  <p:tag name="LATEXENGINEID" val="0"/>
  <p:tag name="TEMPFOLDER" val="C:\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92.25"/>
  <p:tag name="ORIGINALWIDTH" val="1113.75"/>
  <p:tag name="LATEXADDIN" val="\documentclass{article}&#10;\usepackage{amsmath}&#10;\pagestyle{empty}&#10;\usepackage{mathrsfs}&#10;\usepackage{bm}&#10;\usepackage{color}%\textcolor[rgb]{0.00,0.50,1.00}&#10;\begin{document}&#10;$&#10;F^{\mu\nu}\equiv\partial^{\mu}A^{\nu}-\partial^{\nu}A^{\mu}$&#10;&#10;\end{document}"/>
  <p:tag name="IGUANATEXSIZE" val="28"/>
  <p:tag name="IGUANATEXCURSOR" val="169"/>
  <p:tag name="TRANSPARENCY" val="True"/>
  <p:tag name="FILENAME" val=""/>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253.5"/>
  <p:tag name="ORIGINALWIDTH" val="2484"/>
  <p:tag name="LATEXADDIN" val="\documentclass{article}&#10;\usepackage{amsmath}&#10;\pagestyle{empty}&#10;\usepackage{mathrsfs}&#10;\usepackage{bm}&#10;\usepackage{color}%\textcolor[rgb]{0.00,0.50,1.00}&#10;\begin{document}&#10;\begin{equation}&#10; \Delta_{\text{OE}} = \frac{1}{2}\big[E_B(A-1) + E_B(A+1) - 2E_B(A)\big]\nonumber&#10;\end{equation}&#10;\end{document}"/>
  <p:tag name="IGUANATEXSIZE" val="20"/>
  <p:tag name="IGUANATEXCURSOR" val="208"/>
  <p:tag name="TRANSPARENCY" val="True"/>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253.5"/>
  <p:tag name="ORIGINALWIDTH" val="2484"/>
  <p:tag name="LATEXADDIN" val="\documentclass{article}&#10;\usepackage{amsmath}&#10;\pagestyle{empty}&#10;\usepackage{mathrsfs}&#10;\usepackage{bm}&#10;\usepackage{color}%\textcolor[rgb]{0.00,0.50,1.00}&#10;\begin{document}&#10;\begin{equation}&#10; \Delta_{\text{OE}} = \frac{1}{2}\big[E_B(A-1) + E_B(A+1) - 2E_B(A)\big]\nonumber&#10;\end{equation}&#10;\end{document}"/>
  <p:tag name="IGUANATEXSIZE" val="20"/>
  <p:tag name="IGUANATEXCURSOR" val="208"/>
  <p:tag name="TRANSPARENCY" val="True"/>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253.5"/>
  <p:tag name="ORIGINALWIDTH" val="2484"/>
  <p:tag name="LATEXADDIN" val="\documentclass{article}&#10;\usepackage{amsmath}&#10;\pagestyle{empty}&#10;\usepackage{mathrsfs}&#10;\usepackage{bm}&#10;\usepackage{color}%\textcolor[rgb]{0.00,0.50,1.00}&#10;\begin{document}&#10;\begin{equation}&#10; \Delta_{\text{OE}} = \frac{1}{2}\big[E_B(A-1) + E_B(A+1) - 2E_B(A)\big]\nonumber&#10;\end{equation}&#10;\end{document}"/>
  <p:tag name="IGUANATEXSIZE" val="20"/>
  <p:tag name="IGUANATEXCURSOR" val="208"/>
  <p:tag name="TRANSPARENCY" val="True"/>
  <p:tag name="LATEXENGINEID" val="0"/>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253.5"/>
  <p:tag name="ORIGINALWIDTH" val="2484"/>
  <p:tag name="LATEXADDIN" val="\documentclass{article}&#10;\usepackage{amsmath}&#10;\pagestyle{empty}&#10;\usepackage{mathrsfs}&#10;\usepackage{bm}&#10;\usepackage{color}%\textcolor[rgb]{0.00,0.50,1.00}&#10;\begin{document}&#10;\begin{equation}&#10; \Delta_{\text{OE}} = \frac{1}{2}\big[E_B(A-1) + E_B(A+1) - 2E_B(A)\big]\nonumber&#10;\end{equation}&#10;\end{document}"/>
  <p:tag name="IGUANATEXSIZE" val="20"/>
  <p:tag name="IGUANATEXCURSOR" val="208"/>
  <p:tag name="TRANSPARENCY" val="True"/>
  <p:tag name="LATEXENGINEID" val="0"/>
  <p:tag name="TEMPFOLDER" val="C:\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253.5"/>
  <p:tag name="ORIGINALWIDTH" val="2484"/>
  <p:tag name="LATEXADDIN" val="\documentclass{article}&#10;\usepackage{amsmath}&#10;\pagestyle{empty}&#10;\usepackage{mathrsfs}&#10;\usepackage{bm}&#10;\usepackage{color}%\textcolor[rgb]{0.00,0.50,1.00}&#10;\begin{document}&#10;\begin{equation}&#10; \Delta_{\text{OE}} = \frac{1}{2}\big[E_B(A-1) + E_B(A+1) - 2E_B(A)\big]\nonumber&#10;\end{equation}&#10;\end{document}"/>
  <p:tag name="IGUANATEXSIZE" val="20"/>
  <p:tag name="IGUANATEXCURSOR" val="208"/>
  <p:tag name="TRANSPARENCY" val="True"/>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256.5"/>
  <p:tag name="ORIGINALWIDTH" val="1980"/>
  <p:tag name="LATEXADDIN" val="\documentclass{article}&#10;\usepackage{amsmath}&#10;\pagestyle{empty}&#10;\usepackage{mathrsfs}&#10;\usepackage{bm}&#10; \usepackage{amsfonts}%\textcolor[rgb]{1.00,0.00,0.00}&#10;\usepackage{color}%\textcolor[rgb]{0.00,0.50,1.00}&#10;\begin{document}&#10;\begin{align}\label{S12}&#10; \textcolor[rgb]{1.00,0.00,0.00}&#10;{S_{12}\equiv\,(\bm{\sigma}_1\cdot \bm q)(\bm{\sigma}_2\cdot \bm q)-\frac{1}{3}(\bm\sigma_1\cdot\bm\sigma_2)q^2}\nonumber&#10; \end{align}&#10;  \end{document}"/>
  <p:tag name="IGUANATEXSIZE" val="28"/>
  <p:tag name="IGUANATEXCURSOR" val="282"/>
  <p:tag name="TRANSPARENCY" val="True"/>
  <p:tag name="FILENAME" val=""/>
  <p:tag name="LATEXENGINEID" val="0"/>
  <p:tag name="TEMPFOLDER" val="C:\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253.5"/>
  <p:tag name="ORIGINALWIDTH" val="2484"/>
  <p:tag name="LATEXADDIN" val="\documentclass{article}&#10;\usepackage{amsmath}&#10;\pagestyle{empty}&#10;\usepackage{mathrsfs}&#10;\usepackage{bm}&#10;\usepackage{color}%\textcolor[rgb]{0.00,0.50,1.00}&#10;\begin{document}&#10;\begin{equation}&#10; \Delta_{\text{OE}} = \frac{1}{2}\big[E_B(A-1) + E_B(A+1) - 2E_B(A)\big]\nonumber&#10;\end{equation}&#10;\end{document}"/>
  <p:tag name="IGUANATEXSIZE" val="20"/>
  <p:tag name="IGUANATEXCURSOR" val="208"/>
  <p:tag name="TRANSPARENCY" val="True"/>
  <p:tag name="LATEXENGINEID" val="0"/>
  <p:tag name="TEMPFOLDER" val="C:\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2903.637"/>
  <p:tag name="ORIGINALWIDTH" val="4069.741"/>
  <p:tag name="LATEXADDIN" val="\documentclass{article}&#10;\usepackage{amsmath}&#10;\pagestyle{empty}&#10;\usepackage{mathrsfs}&#10;\usepackage{bm}&#10;\usepackage{color}%\textcolor[rgb]{0.00,0.50,1.00}&#10;\begin{document}&#10;\begin{table}[h]&#10;    \centering&#10;    %\caption{%\label{tab:LZh1-E_parameter}&#10;   % Parameters of new effective interaction LZh3-E8 under RHF approach.&#10;    %}&#10;    % \begin{ruledtabular}&#10;    \begin{tabular}{crrrrrr}&#10;        \hline\hline&#10;                   &amp; $\sigma$      &amp; $\omega$     &amp; $\rho$-\text{V}     &amp; $\pi$     &amp;  $\rho$-\text{T}  \\ \hline&#10;      $m_i$(MeV)   &amp; 488.227904    &amp; 783.000000   &amp; 769.00              &amp; 138.00    &amp;              \\&#10;                   &amp; 490.645783    &amp; 783.000000   &amp; 769.00              &amp; 138.00    &amp;              \\&#10;                   &amp; 497.891854    &amp; 783.000000   &amp; 769.00              &amp; 138.00    &amp;              \\&#10;      $g_i$ or $f_\pi$ &amp; 8.372672 &amp; 11.270457   &amp;   3.649857         &amp; 1.030722 &amp; 11.677684     \\&#10;                       &amp; 8.361441  &amp; 11.287540    &amp;   2.519863          &amp; 1.030722  &amp; 12.045882     \\&#10;                      &amp; 8.595590  &amp; 11.345113    &amp;   4.313464          &amp; 0.685076  &amp; 13.423593     \\&#10;      $a_i$        &amp;   1.103589   &amp;   1.1261660  &amp;   0.544017   &amp; 1.200000       &amp; 0.820583   \\&#10;                   &amp;   1.095019    &amp;   1.140977   &amp;   0.318813    &amp; 0.665886        &amp; 0.742676    \\&#10;                   &amp;   0.996026    &amp;   1.096038   &amp;   0.934975    &amp; 0.107326        &amp; 1.100630    \\&#10;      $b_i$        &amp;   16.490109  &amp;   0.108010  &amp;   -           &amp;   -      &amp;             \\&#10;                   &amp;   7.796742    &amp;    0.147132  &amp;   -           &amp;   -      &amp;               \\&#10;                   &amp;   0.954317    &amp;    0.081143  &amp;   -           &amp;   -      &amp;               \\&#10;      $c_i$        &amp;   18.278714  &amp;  0.141251   &amp;   -           &amp;   -      &amp;             \\&#10;                   &amp;   8.603916    &amp;   0.194298   &amp;   -           &amp;   -      &amp;               \\&#10;                   &amp;   0.948958    &amp;   0.101044   &amp;   -           &amp;   -      &amp;               \\&#10;      $d_i$        &amp;   0.135041   &amp;   1.536183  &amp;   -           &amp;   -      &amp;          \\&#10;                   &amp;   0.196830    &amp;   1.309800   &amp;   -           &amp;   -      &amp;            \\&#10;                   &amp;   0.592674    &amp;   1.816284   &amp;   -           &amp;   -      &amp;            \\&#10;&#10;      \hline\hline&#10;    \end{tabular}&#10;    % \end{ruledtabular}&#10;\end{table}&#10;&#10;\end{document}"/>
  <p:tag name="IGUANATEXSIZE" val="28"/>
  <p:tag name="IGUANATEXCURSOR" val="1418"/>
  <p:tag name="TRANSPARENCY" val="True"/>
  <p:tag name="LATEXENGINEID" val="0"/>
  <p:tag name="TEMPFOLDER" val="C:\Temp\"/>
  <p:tag name="LATEXFORMHEIGHT" val="372.75"/>
  <p:tag name="LATEXFORMWIDTH" val="771.75"/>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662.9172"/>
  <p:tag name="ORIGINALWIDTH" val="4639.67"/>
  <p:tag name="LATEXADDIN" val="\documentclass{article}&#10;\usepackage{amsmath}&#10;\pagestyle{empty}&#10;\usepackage{mathrsfs}&#10;\usepackage{bm}&#10;\usepackage{color}%\textcolor[rgb]{0.00,0.50,1.00}&#10;\begin{document}&#10;\begin{table}[h]&#10;    \centering&#10;    %\caption{%\label{tab:LZh1-E_parameter}&#10;   % Parameters of new effective interaction LZh3-E8 under RHF approach.&#10;    %}&#10;    % \begin{ruledtabular}&#10;    \begin{tabular}{c|ccccccc|ccc}&#10;        \hline\hline&#10;             &amp; $\rho_0$      &amp; $E_b$        &amp; $J$       &amp; $L$     &amp;  $K$       &amp;  $M_{NR}*$   &amp; $M_S^*$ &amp;  $\Delta E_b$ &amp;$\Delta R_c$\\ \hline&#10;      PKA1   &amp; 0.160         &amp; -15.83       &amp; 36.02     &amp; 103.2   &amp;  229.96    &amp;   0.681      &amp; 0.547&amp; 2.99    &amp; 0.027\\ &#10;      PKA2   &amp; 0.159         &amp; -15.98       &amp; 35.10     &amp; 107.0   &amp;  233.93    &amp;   0.676      &amp; 0.552&amp; 2.85   &amp; 0.017\\  &#10;      TEST18   &amp; 0.162        &amp; -16.10       &amp; 35.68     &amp; 105.2   &amp;  247.43    &amp;   0.674  &amp; 0.541&amp; 2.33    &amp; 0.022\\ &#10;      \hline\hline&#10;    \end{tabular}&#10;    % \end{ruledtabular}&#10;\end{table}&#10;&#10;\end{document}"/>
  <p:tag name="IGUANATEXSIZE" val="28"/>
  <p:tag name="IGUANATEXCURSOR" val="817"/>
  <p:tag name="TRANSPARENCY" val="True"/>
  <p:tag name="LATEXENGINEID" val="0"/>
  <p:tag name="TEMPFOLDER" val="C:\Temp\"/>
  <p:tag name="LATEXFORMHEIGHT" val="411.6"/>
  <p:tag name="LATEXFORMWIDTH" val="1033.2"/>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2129.547"/>
  <p:tag name="ORIGINALWIDTH" val="3328.964"/>
  <p:tag name="LATEXADDIN" val="\documentclass{article}&#10;\pagestyle{empty}&#10;\usepackage[dvipsnames, svgnames, x11names]{xcolor}&#10;\usepackage{amsmath, mathrsfs, CJK, cancel, amssymb, latexsym, graphicx, accents}&#10;&#10;\newcommand{\ivec}[1]{\vec{#1}}&#10;\newcommand{\svec}[1]{\boldsymbol{\textcolor{red}{#1}}}&#10;\newcommand{\scr}[1]{{\mathscr #1}}&#10;\newcommand{\cals}[1]{{\mathcal #1}}&#10;&#10;\renewcommand{\cdot}{\vcenter{\hbox{\scalebox{0.5}{~$\bullet$~}}}}&#10;\renewcommand{\dot}[1]{\accentset{\scalebox{0.4}{$\bullet$}}{#1}}&#10;\renewcommand{\ddot}[1]{\accentset{\scalebox{0.4}{$\bullet\bullet$}}{#1}}&#10;\renewcommand{\cdots}{\vcenter{\hbox{\scalebox{0.5}{~$\bullet$~$\bullet$~$\bullet$~}}}}&#10;\renewcommand{\tilde}[1]{\accentset{\boldsymbol{\sim}}{#1}}&#10;&#10;\usepackage{pgf, tikz}&#10;\usetikzlibrary{patterns}&#10;\usetikzlibrary{arrows}&#10;\usetikzlibrary{shadows}&#10;\usetikzlibrary{calc}&#10;\usetikzlibrary{shapes.geometric}&#10;\usetikzlibrary{plothandlers}&#10;\usetikzlibrary{snakes}&#10;\usetikzlibrary{shapes.symbols}&#10;\usetikzlibrary{decorations.pathmorphing}&#10;\usetikzlibrary{decorations.pathreplacing}&#10;\usetikzlibrary{backgrounds}&#10;&#10;\newcommand{\cpage}[2]{\begin{minipage}[c]{#1}\centering #2 \end{minipage}}&#10;\newcommand{\To}[1]{\tikz{\draw[-stealth', line width=3pt, darkgreen](0em, 0em) -- (#1, 0em);}}&#10;\newcommand{\Tos}[3]{~~\cpage{#1}{\tikz{\draw[-stealth', line width=2pt, darkgreen](0em, 0em) -- (#1, 0em); \draw ($(0em, 0em) +0.5*(#1,1.4em)$) node {#2} ($(0em, 0em) +0.5*(#1,-1.4em)$) node{ #3};}}~~}&#10;&#10;&#10;\newcommand{\lrb}[1]{\left(#1\right)}\newcommand{\ff}[1]{\frac{1}{#1}}&#10;\newcommand{\lrs}[1]{\left[#1\right]}\newcommand{\lrl}[1]{\left|#1\right|}&#10;\newcommand{\Lrb}[1]{\left\{#1\right\}}\renewcommand{\parallel}{{/\hspace{-0.15em}/}}&#10;\begin{document}&#10;&#10;\begin{CJK}{GBK}{hei}&#10;&#10;\setlength{\tabcolsep}{0.5em} \renewcommand{\arraystretch}{1.25}&#10;\begin{tabular}{c|rr|c|rr} \hline\hline&#10;             &amp; PKA1~~~       &amp;  LZ1~~~~    &amp;                &amp;   PKA1~~     &amp;  LZ1~~~    \\ \hline&#10;$m_\sigma$   &amp; 488.227904    &amp; 497.891854   &amp;  $a_\sigma$    &amp;  1.103589   &amp;  0.996026  \\&#10;$m_\omega$   &amp; 783.000000    &amp; 783.000000   &amp;  $b_\sigma$    &amp; 16.490109   &amp;  0.954317  \\&#10;$m_\rho  $   &amp; 769.000000    &amp; 769.000000   &amp;  $c_\sigma$    &amp; 18.278714   &amp;  0.948958  \\&#10;$m_\pi   $   &amp; 138.000000    &amp; 138.000000   &amp;  $d_\sigma$    &amp;  0.135041   &amp;  0.592674  \\ \hline&#10;$g_\sigma$   &amp;   8.372672    &amp;   8.595590   &amp;  $a_\omega$    &amp;  1.126166   &amp;  1.096038  \\&#10;$g_\omega$   &amp;  11.270457    &amp;  11.345113   &amp;  $b_\omega$    &amp;  0.108010   &amp;  0.081143  \\ \cline{1-3}&#10;$g_\rho  $   &amp;   3.649857    &amp;   4.313464   &amp;  $c_\omega$    &amp;  0.141251   &amp;  0.101044  \\&#10;$a_\rho  $   &amp;   0.544017    &amp;   0.934975   &amp;  $d_\omega$    &amp;  1.536183   &amp;  1.816284  \\ \hline&#10;$f_\pi   $   &amp;   1.030722    &amp;   0.685076   &amp;  $f_\rho  $    &amp; 11.677684   &amp; 13.423593  \\&#10;$a_\pi   $   &amp;   1.200000    &amp;   0.107326   &amp;  $a_T     $    &amp;  0.820583   &amp;  1.100630  \\ \hline\hline&#10;\end{tabular}&#10;\end{CJK}&#10;&#10;\end{document} "/>
  <p:tag name="IGUANATEXSIZE" val="24"/>
  <p:tag name="IGUANATEXCURSOR" val="1763"/>
  <p:tag name="TRANSPARENCY" val="True"/>
  <p:tag name="LATEXENGINEID" val="1"/>
  <p:tag name="TEMPFOLDER" val="E:\temp\"/>
  <p:tag name="LATEXFORMHEIGHT" val="475"/>
  <p:tag name="LATEXFORMWIDTH" val="759"/>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625.4218"/>
  <p:tag name="ORIGINALWIDTH" val="3690.289"/>
  <p:tag name="LATEXADDIN" val="\documentclass{article}&#10;\usepackage{amsmath}&#10;\pagestyle{empty}&#10;\usepackage{mathrsfs}&#10;\usepackage{bm}&#10;\usepackage{color}%\textcolor[rgb]{0.00,0.50,1.00}&#10;\begin{document} \renewcommand{\arraystretch}{1.25}&#10;    \begin{tabular}{c|ccccccc}&#10;        \hline\hline&#10;             &amp; $\rho_0$      &amp; $E_b$        &amp; $J$       &amp; $L$     &amp;  $K$       &amp;  $M_{NR}*$   &amp; $M_S^*$ \\ \hline&#10;      PKA1   &amp; 0.160         &amp; -15.83       &amp; 36.02     &amp; 103.2   &amp;  229.96    &amp;   0.681      &amp; 0.547\\ &#10;      LZ1   &amp; 0.162        &amp; -16.10       &amp; 35.68     &amp; 105.2   &amp;  247.43    &amp;   0.674  &amp; 0.541\\ &#10;      \hline\hline&#10;    \end{tabular} &#10;&#10;\end{document}"/>
  <p:tag name="IGUANATEXSIZE" val="28"/>
  <p:tag name="IGUANATEXCURSOR" val="203"/>
  <p:tag name="TRANSPARENCY" val="True"/>
  <p:tag name="LATEXENGINEID" val="0"/>
  <p:tag name="TEMPFOLDER" val="E:\temp\"/>
  <p:tag name="LATEXFORMHEIGHT" val="411.6"/>
  <p:tag name="LATEXFORMWIDTH" val="1033.2"/>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556.5776"/>
  <p:tag name="ORIGINALWIDTH" val="834.8665"/>
  <p:tag name="LATEXADDIN" val="\documentclass{article}&#10;\pagestyle{empty}&#10;\usepackage[dvipsnames, svgnames, x11names]{xcolor}&#10;\usepackage{amsmath, mathrsfs, CJK, cancel, amssymb, latexsym, graphicx, accents}&#10;&#10;\newcommand{\ivec}[1]{\vec{#1}}&#10;\newcommand{\svec}[1]{\boldsymbol{\textcolor{red}{#1}}}&#10;\newcommand{\scr}[1]{{\mathscr #1}}&#10;\newcommand{\cals}[1]{{\mathcal #1}}&#10;&#10;\renewcommand{\cdot}{\vcenter{\hbox{\scalebox{0.5}{~$\bullet$~}}}}&#10;\renewcommand{\dot}[1]{\accentset{\scalebox{0.4}{$\bullet$}}{#1}}&#10;\renewcommand{\ddot}[1]{\accentset{\scalebox{0.4}{$\bullet\bullet$}}{#1}}&#10;\renewcommand{\cdots}{\vcenter{\hbox{\scalebox{0.5}{~$\bullet$~$\bullet$~$\bullet$~}}}}&#10;\renewcommand{\tilde}[1]{\accentset{\boldsymbol{\sim}}{#1}}&#10;&#10;\usepackage{pgf, tikz}&#10;\usetikzlibrary{patterns}&#10;\usetikzlibrary{arrows}&#10;\usetikzlibrary{shadows}&#10;\usetikzlibrary{calc}&#10;\usetikzlibrary{shapes.geometric}&#10;\usetikzlibrary{plothandlers}&#10;\usetikzlibrary{snakes}&#10;\usetikzlibrary{shapes.symbols}&#10;\usetikzlibrary{decorations.pathmorphing}&#10;\usetikzlibrary{decorations.pathreplacing}&#10;\usetikzlibrary{backgrounds}&#10;&#10;\newcommand{\cpage}[2]{\begin{minipage}[c]{#1}\centering #2 \end{minipage}}&#10;\newcommand{\To}[1]{\tikz{\draw[-stealth', line width=3pt, darkgreen](0em, 0em) -- (#1, 0em);}}&#10;\newcommand{\Tos}[3]{~~\cpage{#1}{\tikz{\draw[-stealth', line width=2pt, darkgreen](0em, 0em) -- (#1, 0em); \draw ($(0em, 0em) +0.5*(#1,1.4em)$) node {#2} ($(0em, 0em) +0.5*(#1,-1.4em)$) node{ #3};}}~~}&#10;&#10;&#10;\newcommand{\lrb}[1]{\left(#1\right)}\newcommand{\ff}[1]{\frac{1}{#1}}&#10;\newcommand{\lrs}[1]{\left[#1\right]}\newcommand{\lrl}[1]{\left|#1\right|}&#10;\newcommand{\Lrb}[1]{\left\{#1\right\}}\renewcommand{\parallel}{{/\hspace{-0.15em}/}}&#10;\begin{document}&#10;&#10;\begin{CJK}{GBK}{hei}&#10;\begin{align*}&#10; g_\rho = &amp; g_\rho(0) e^{-a_\rho\xi}\\&#10;f_\rho = &amp; f_\rho(0) e^{-a_T\xi}\\&#10;f_\pi = &amp; f_\pi(0) e^{-a_\pi \xi}&#10;\end{align*}&#10;\end{CJK}&#10;&#10;\end{document} "/>
  <p:tag name="IGUANATEXSIZE" val="22"/>
  <p:tag name="IGUANATEXCURSOR" val="1821"/>
  <p:tag name="TRANSPARENCY" val="True"/>
  <p:tag name="LATEXENGINEID" val="1"/>
  <p:tag name="TEMPFOLDER" val="E:\temp\"/>
  <p:tag name="LATEXFORMHEIGHT" val="475"/>
  <p:tag name="LATEXFORMWIDTH" val="759"/>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115.5161"/>
  <p:tag name="ORIGINALWIDTH" val="940.6313"/>
  <p:tag name="LATEXADDIN" val="\documentclass{article}&#10;\pagestyle{empty}&#10;\usepackage[dvipsnames, svgnames, x11names]{xcolor}&#10;\usepackage{amsmath, mathrsfs, CJK, cancel, amssymb, latexsym, graphicx, accents}&#10;&#10;\newcommand{\ivec}[1]{\vec{#1}}&#10;\newcommand{\svec}[1]{\boldsymbol{\textcolor{red}{#1}}}&#10;\newcommand{\scr}[1]{{\mathscr #1}}&#10;\newcommand{\cals}[1]{{\mathcal #1}}&#10;&#10;\renewcommand{\cdot}{\vcenter{\hbox{\scalebox{0.5}{~$\bullet$~}}}}&#10;\renewcommand{\dot}[1]{\accentset{\scalebox{0.4}{$\bullet$}}{#1}}&#10;\renewcommand{\ddot}[1]{\accentset{\scalebox{0.4}{$\bullet\bullet$}}{#1}}&#10;\renewcommand{\cdots}{\vcenter{\hbox{\scalebox{0.5}{~$\bullet$~$\bullet$~$\bullet$~}}}}&#10;\renewcommand{\tilde}[1]{\accentset{\boldsymbol{\sim}}{#1}}&#10;&#10;\usepackage{pgf, tikz}&#10;\usetikzlibrary{patterns}&#10;\usetikzlibrary{arrows}&#10;\usetikzlibrary{shadows}&#10;\usetikzlibrary{calc}&#10;\usetikzlibrary{shapes.geometric}&#10;\usetikzlibrary{plothandlers}&#10;\usetikzlibrary{snakes}&#10;\usetikzlibrary{shapes.symbols}&#10;\usetikzlibrary{decorations.pathmorphing}&#10;\usetikzlibrary{decorations.pathreplacing}&#10;\usetikzlibrary{backgrounds}&#10;&#10;\newcommand{\cpage}[2]{\begin{minipage}[c]{#1}\centering #2 \end{minipage}}&#10;\newcommand{\To}[1]{\tikz{\draw[-stealth', line width=3pt, darkgreen](0em, 0em) -- (#1, 0em);}}&#10;\newcommand{\Tos}[3]{~~\cpage{#1}{\tikz{\draw[-stealth', line width=2pt, darkgreen](0em, 0em) -- (#1, 0em); \draw ($(0em, 0em) +0.5*(#1,1.4em)$) node {#2} ($(0em, 0em) +0.5*(#1,-1.4em)$) node{ #3};}}~~}&#10;&#10;&#10;\newcommand{\lrb}[1]{\left(#1\right)}\newcommand{\ff}[1]{\frac{1}{#1}}&#10;\newcommand{\lrs}[1]{\left[#1\right]}\newcommand{\lrl}[1]{\left|#1\right|}&#10;\newcommand{\Lrb}[1]{\left\{#1\right\}}\renewcommand{\parallel}{{/\hspace{-0.15em}/}}&#10;\begin{document}&#10;&#10;\begin{CJK}{GBK}{hei}\color{FireBrick}&#10;\begin{align*}&#10;\rho\text{-V},\,  \rho\text{-T}\ \&amp;\ \pi\text{-PV} &#10;\end{align*}&#10;\end{CJK}&#10;&#10;\end{document} "/>
  <p:tag name="IGUANATEXSIZE" val="24"/>
  <p:tag name="IGUANATEXCURSOR" val="1768"/>
  <p:tag name="TRANSPARENCY" val="True"/>
  <p:tag name="LATEXENGINEID" val="1"/>
  <p:tag name="TEMPFOLDER" val="E:\temp\"/>
  <p:tag name="LATEXFORMHEIGHT" val="475"/>
  <p:tag name="LATEXFORMWIDTH" val="759"/>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129.7681"/>
  <p:tag name="ORIGINALWIDTH" val="870.1214"/>
  <p:tag name="LATEXADDIN" val="\documentclass{article}&#10;\pagestyle{empty}&#10;\usepackage[dvipsnames, svgnames, x11names]{xcolor}&#10;\usepackage{amsmath, mathrsfs, CJK, cancel, amssymb, latexsym, graphicx, accents}&#10;&#10;\newcommand{\ivec}[1]{\vec{#1}}&#10;\newcommand{\svec}[1]{\boldsymbol{\textcolor{red}{#1}}}&#10;\newcommand{\scr}[1]{{\mathscr #1}}&#10;\newcommand{\cals}[1]{{\mathcal #1}}&#10;&#10;\renewcommand{\cdot}{\vcenter{\hbox{\scalebox{0.5}{~$\bullet$~}}}}&#10;\renewcommand{\dot}[1]{\accentset{\scalebox{0.4}{$\bullet$}}{#1}}&#10;\renewcommand{\ddot}[1]{\accentset{\scalebox{0.4}{$\bullet\bullet$}}{#1}}&#10;\renewcommand{\cdots}{\vcenter{\hbox{\scalebox{0.5}{~$\bullet$~$\bullet$~$\bullet$~}}}}&#10;\renewcommand{\tilde}[1]{\accentset{\boldsymbol{\sim}}{#1}}&#10;&#10;\usepackage{pgf, tikz}&#10;\usetikzlibrary{patterns}&#10;\usetikzlibrary{arrows}&#10;\usetikzlibrary{shadows}&#10;\usetikzlibrary{calc}&#10;\usetikzlibrary{shapes.geometric}&#10;\usetikzlibrary{plothandlers}&#10;\usetikzlibrary{snakes}&#10;\usetikzlibrary{shapes.symbols}&#10;\usetikzlibrary{decorations.pathmorphing}&#10;\usetikzlibrary{decorations.pathreplacing}&#10;\usetikzlibrary{backgrounds}&#10;&#10;\newcommand{\cpage}[2]{\begin{minipage}[c]{#1}\centering #2 \end{minipage}}&#10;\newcommand{\To}[1]{\tikz{\draw[-stealth', line width=3pt, darkgreen](0em, 0em) -- (#1, 0em);}}&#10;\newcommand{\Tos}[3]{~~\cpage{#1}{\tikz{\draw[-stealth', line width=2pt, darkgreen](0em, 0em) -- (#1, 0em); \draw ($(0em, 0em) +0.5*(#1,1.4em)$) node {#2} ($(0em, 0em) +0.5*(#1,-1.4em)$) node{ #3};}}~~}&#10;&#10;&#10;\newcommand{\lrb}[1]{\left(#1\right)}\newcommand{\ff}[1]{\frac{1}{#1}}&#10;\newcommand{\lrs}[1]{\left[#1\right]}\newcommand{\lrl}[1]{\left|#1\right|}&#10;\newcommand{\Lrb}[1]{\left\{#1\right\}}\renewcommand{\parallel}{{/\hspace{-0.15em}/}}&#10;\begin{document}&#10;&#10;\begin{CJK}{GBK}{hei}&#10;\begin{align*}&#10; g_\phi = &amp; g_\phi(\rho_0) f_\phi(\xi) &#10;\end{align*}&#10;\end{CJK}&#10;&#10;\end{document} "/>
  <p:tag name="IGUANATEXSIZE" val="24"/>
  <p:tag name="IGUANATEXCURSOR" val="1747"/>
  <p:tag name="TRANSPARENCY" val="True"/>
  <p:tag name="LATEXENGINEID" val="1"/>
  <p:tag name="TEMPFOLDER" val="E:\temp\"/>
  <p:tag name="LATEXFORMHEIGHT" val="475"/>
  <p:tag name="LATEXFORMWIDTH" val="759"/>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309.0432"/>
  <p:tag name="ORIGINALWIDTH" val="1221.17"/>
  <p:tag name="LATEXADDIN" val="\documentclass{article}&#10;\pagestyle{empty}&#10;\usepackage[dvipsnames, svgnames, x11names]{xcolor}&#10;\usepackage{amsmath, mathrsfs, CJK, cancel, amssymb, latexsym, graphicx, accents}&#10;&#10;\newcommand{\ivec}[1]{\vec{#1}}&#10;\newcommand{\svec}[1]{\boldsymbol{\textcolor{red}{#1}}}&#10;\newcommand{\scr}[1]{{\mathscr #1}}&#10;\newcommand{\cals}[1]{{\mathcal #1}}&#10;&#10;\renewcommand{\cdot}{\vcenter{\hbox{\scalebox{0.5}{~$\bullet$~}}}}&#10;\renewcommand{\dot}[1]{\accentset{\scalebox{0.4}{$\bullet$}}{#1}}&#10;\renewcommand{\ddot}[1]{\accentset{\scalebox{0.4}{$\bullet\bullet$}}{#1}}&#10;\renewcommand{\cdots}{\vcenter{\hbox{\scalebox{0.5}{~$\bullet$~$\bullet$~$\bullet$~}}}}&#10;\renewcommand{\tilde}[1]{\accentset{\boldsymbol{\sim}}{#1}}&#10;&#10;\usepackage{pgf, tikz}&#10;\usetikzlibrary{patterns}&#10;\usetikzlibrary{arrows}&#10;\usetikzlibrary{shadows}&#10;\usetikzlibrary{calc}&#10;\usetikzlibrary{shapes.geometric}&#10;\usetikzlibrary{plothandlers}&#10;\usetikzlibrary{snakes}&#10;\usetikzlibrary{shapes.symbols}&#10;\usetikzlibrary{decorations.pathmorphing}&#10;\usetikzlibrary{decorations.pathreplacing}&#10;\usetikzlibrary{backgrounds}&#10;&#10;\newcommand{\cpage}[2]{\begin{minipage}[c]{#1}\centering #2 \end{minipage}}&#10;\newcommand{\To}[1]{\tikz{\draw[-stealth', line width=3pt, darkgreen](0em, 0em) -- (#1, 0em);}}&#10;\newcommand{\Tos}[3]{~~\cpage{#1}{\tikz{\draw[-stealth', line width=2pt, darkgreen](0em, 0em) -- (#1, 0em); \draw ($(0em, 0em) +0.5*(#1,1.4em)$) node {#2} ($(0em, 0em) +0.5*(#1,-1.4em)$) node{ #3};}}~~}&#10;&#10;&#10;\newcommand{\lrb}[1]{\left(#1\right)}\newcommand{\ff}[1]{\frac{1}{#1}}&#10;\newcommand{\lrs}[1]{\left[#1\right]}\newcommand{\lrl}[1]{\left|#1\right|}&#10;\newcommand{\Lrb}[1]{\left\{#1\right\}}\renewcommand{\parallel}{{/\hspace{-0.15em}/}}&#10;\begin{document}&#10;&#10;\begin{CJK}{GBK}{hei}&#10;\begin{align*}&#10; f_\phi = &amp; a_\rho \frac{1 + b_\phi(\xi+d_\phi)^2}{1 + c_\phi(\xi + d_\phi)^2}&#10;\end{align*}&#10;\end{CJK}&#10;&#10;\end{document} "/>
  <p:tag name="IGUANATEXSIZE" val="20"/>
  <p:tag name="IGUANATEXCURSOR" val="1775"/>
  <p:tag name="TRANSPARENCY" val="True"/>
  <p:tag name="LATEXENGINEID" val="1"/>
  <p:tag name="TEMPFOLDER" val="E:\temp\"/>
  <p:tag name="LATEXFORMHEIGHT" val="475"/>
  <p:tag name="LATEXFORMWIDTH" val="759"/>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113.2658"/>
  <p:tag name="ORIGINALWIDTH" val="677.3445"/>
  <p:tag name="LATEXADDIN" val="\documentclass{article}&#10;\pagestyle{empty}&#10;\usepackage[dvipsnames, svgnames, x11names]{xcolor}&#10;\usepackage{amsmath, mathrsfs, CJK, cancel, amssymb, latexsym, graphicx, accents}&#10;&#10;\newcommand{\ivec}[1]{\vec{#1}}&#10;\newcommand{\svec}[1]{\boldsymbol{\textcolor{red}{#1}}}&#10;\newcommand{\scr}[1]{{\mathscr #1}}&#10;\newcommand{\cals}[1]{{\mathcal #1}}&#10;&#10;\renewcommand{\cdot}{\vcenter{\hbox{\scalebox{0.5}{~$\bullet$~}}}}&#10;\renewcommand{\dot}[1]{\accentset{\scalebox{0.4}{$\bullet$}}{#1}}&#10;\renewcommand{\ddot}[1]{\accentset{\scalebox{0.4}{$\bullet\bullet$}}{#1}}&#10;\renewcommand{\cdots}{\vcenter{\hbox{\scalebox{0.5}{~$\bullet$~$\bullet$~$\bullet$~}}}}&#10;\renewcommand{\tilde}[1]{\accentset{\boldsymbol{\sim}}{#1}}&#10;&#10;\usepackage{pgf, tikz}&#10;\usetikzlibrary{patterns}&#10;\usetikzlibrary{arrows}&#10;\usetikzlibrary{shadows}&#10;\usetikzlibrary{calc}&#10;\usetikzlibrary{shapes.geometric}&#10;\usetikzlibrary{plothandlers}&#10;\usetikzlibrary{snakes}&#10;\usetikzlibrary{shapes.symbols}&#10;\usetikzlibrary{decorations.pathmorphing}&#10;\usetikzlibrary{decorations.pathreplacing}&#10;\usetikzlibrary{backgrounds}&#10;&#10;\newcommand{\cpage}[2]{\begin{minipage}[c]{#1}\centering #2 \end{minipage}}&#10;\newcommand{\To}[1]{\tikz{\draw[-stealth', line width=3pt, darkgreen](0em, 0em) -- (#1, 0em);}}&#10;\newcommand{\Tos}[3]{~~\cpage{#1}{\tikz{\draw[-stealth', line width=2pt, darkgreen](0em, 0em) -- (#1, 0em); \draw ($(0em, 0em) +0.5*(#1,1.4em)$) node {#2} ($(0em, 0em) +0.5*(#1,-1.4em)$) node{ #3};}}~~}&#10;&#10;&#10;\newcommand{\lrb}[1]{\left(#1\right)}\newcommand{\ff}[1]{\frac{1}{#1}}&#10;\newcommand{\lrs}[1]{\left[#1\right]}\newcommand{\lrl}[1]{\left|#1\right|}&#10;\newcommand{\Lrb}[1]{\left\{#1\right\}}\renewcommand{\parallel}{{/\hspace{-0.15em}/}}&#10;\begin{document}&#10;&#10;\begin{CJK}{GBK}{hei}\color{blue}&#10;\begin{align*}&#10; \phi= &amp; \sigma\text{-S}, \, \omega\text{-V}&#10;\end{align*}&#10;\end{CJK}&#10;&#10;\end{document} "/>
  <p:tag name="IGUANATEXSIZE" val="24"/>
  <p:tag name="IGUANATEXCURSOR" val="1710"/>
  <p:tag name="TRANSPARENCY" val="True"/>
  <p:tag name="LATEXENGINEID" val="1"/>
  <p:tag name="TEMPFOLDER" val="E:\temp\"/>
  <p:tag name="LATEXFORMHEIGHT" val="475"/>
  <p:tag name="LATEXFORMWIDTH" val="759"/>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23.75"/>
  <p:tag name="ORIGINALWIDTH" val="676.5"/>
  <p:tag name="LATEXADDIN" val="\documentclass{article}&#10;\usepackage{amsmath}&#10;\pagestyle{empty}&#10;\usepackage{mathrsfs}&#10;\usepackage{bm}&#10; \usepackage{amsfonts}&#10;\usepackage{color}%\textcolor[rgb]{0.00,0.07,1.00}&#10;\begin{document}&#10;&#10;  \textcolor[rgb]{0.00,0.07,1.00}{$j_&gt; = l+1/2$}&#10;\end{document}"/>
  <p:tag name="IGUANATEXSIZE" val="28"/>
  <p:tag name="IGUANATEXCURSOR" val="174"/>
  <p:tag name="TRANSPARENCY" val="True"/>
  <p:tag name="FILENAME" val=""/>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23.75"/>
  <p:tag name="ORIGINALWIDTH" val="676.5"/>
  <p:tag name="LATEXADDIN" val="\documentclass{article}&#10;\usepackage{amsmath}&#10;\pagestyle{empty}&#10;\usepackage{mathrsfs}&#10;\usepackage{bm}&#10; \usepackage{amsfonts}&#10;\usepackage{color}%\textcolor[rgb]{0.00,0.50,1.00}&#10;\begin{document}&#10;&#10;  \textcolor[rgb]{0.00,0.07,1.00}{$j_&lt; = l-1/2$}&#10;\end{document}"/>
  <p:tag name="IGUANATEXSIZE" val="28"/>
  <p:tag name="IGUANATEXCURSOR" val="241"/>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23.75"/>
  <p:tag name="ORIGINALWIDTH" val="676.5"/>
  <p:tag name="LATEXADDIN" val="\documentclass{article}&#10;\usepackage{amsmath}&#10;\pagestyle{empty}&#10;\usepackage{mathrsfs}&#10;\usepackage{bm}&#10; \usepackage{amsfonts}&#10;\usepackage{color}%\textcolor[rgb]{0.00,0.07,1.00}&#10;\begin{document}&#10;&#10;  \textcolor[rgb]{0.00,0.07,1.00}{$j_&gt; = l+1/2$}&#10;\end{document}"/>
  <p:tag name="IGUANATEXSIZE" val="28"/>
  <p:tag name="IGUANATEXCURSOR" val="174"/>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23.75"/>
  <p:tag name="ORIGINALWIDTH" val="676.5"/>
  <p:tag name="LATEXADDIN" val="\documentclass{article}&#10;\usepackage{amsmath}&#10;\pagestyle{empty}&#10;\usepackage{mathrsfs}&#10;\usepackage{bm}&#10; \usepackage{amsfonts}&#10;\usepackage{color}%\textcolor[rgb]{0.00,0.50,1.00}&#10;\begin{document}&#10;&#10;  \textcolor[rgb]{0.00,0.07,1.00}{$j_&lt; = l-1/2$}&#10;\end{document}"/>
  <p:tag name="IGUANATEXSIZE" val="28"/>
  <p:tag name="IGUANATEXCURSOR" val="241"/>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256.5"/>
  <p:tag name="ORIGINALWIDTH" val="1980"/>
  <p:tag name="LATEXADDIN" val="\documentclass{article}&#10;\usepackage{amsmath}&#10;\pagestyle{empty}&#10;\usepackage{mathrsfs}&#10;\usepackage{bm}&#10; \usepackage{amsfonts}%\textcolor[rgb]{1.00,0.00,0.00}&#10;\usepackage{color}%\textcolor[rgb]{0.00,0.50,1.00}&#10;\begin{document}&#10;\begin{align}\label{S12}&#10; \textcolor[rgb]{1.00,0.00,0.00}&#10;{S_{12}\equiv\,(\bm{\sigma}_1\cdot \bm q)(\bm{\sigma}_2\cdot \bm q)-\frac{1}{3}(\bm\sigma_1\cdot\bm\sigma_2)q^2}\nonumber&#10; \end{align}&#10;  \end{document}"/>
  <p:tag name="IGUANATEXSIZE" val="28"/>
  <p:tag name="IGUANATEXCURSOR" val="282"/>
  <p:tag name="TRANSPARENCY" val="True"/>
  <p:tag name="FILENAME" val=""/>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253.5"/>
  <p:tag name="ORIGINALWIDTH" val="2484"/>
  <p:tag name="LATEXADDIN" val="\documentclass{article}&#10;\usepackage{amsmath}&#10;\pagestyle{empty}&#10;\usepackage{mathrsfs}&#10;\usepackage{bm}&#10;\usepackage{color}%\textcolor[rgb]{0.00,0.50,1.00}&#10;\begin{document}&#10;\begin{equation}&#10; \Delta_{\text{OE}} = \frac{1}{2}\big[E_B(A-1) + E_B(A+1) - 2E_B(A)\big]\nonumber&#10;\end{equation}&#10;\end{document}"/>
  <p:tag name="IGUANATEXSIZE" val="20"/>
  <p:tag name="IGUANATEXCURSOR" val="208"/>
  <p:tag name="TRANSPARENCY" val="True"/>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571.803"/>
  <p:tag name="ORIGINALWIDTH" val="3210.349"/>
  <p:tag name="LATEXADDIN" val="\documentclass{article}&#10;\usepackage{amsmath}&#10;\pagestyle{empty}&#10;\usepackage{mathrsfs}&#10;\usepackage{bm}&#10; \usepackage{amsfonts}&#10;\usepackage{multirow}&#10;\usepackage{color}%\textcolor[rgb]{0.00,0.07,1.00}&#10;\begin{document}&#10;&#10;\begin{subequations}&#10;\begin{align}&#10;%\mathscr L=&amp; \mathscr L_0 + \mathscr L_I,\\&#10;\mathscr L=&amp;\,\bar\psi\left(i\gamma_\mu\partial^\mu - M\right)\psi\nonumber\\[0.25em]&#10;&amp;+ \frac{1}{2}\partial_\mu\sigma\partial^\mu\sigma - \frac{1}{2} m_\sigma^2\sigma^2 +\frac{1}{2} m_\omega^2 \omega_\mu\omega^\mu -\frac{1}{4} \Omega_{\mu\nu}\Omega^{\mu\nu}\nonumber\\[0.25em]&#10;&amp;+ \frac{1}{2} m_\rho^2\vec \rho_\mu\cdot\vec\rho^\mu -\frac{1}{4}\vec R_{\mu\nu}\cdot\vec R^{\mu\nu} + \frac{1}{2}\partial_\mu\vec\pi\cdot\partial^\mu\vec\pi -\frac{1}{4} F_{\mu\nu}F^{\mu\nu}\nonumber\\[0.25em]&#10; &amp;\, -\bar\psi\left[g_\sigma\sigma + g_\omega\gamma^\mu\omega_\mu + g_\rho \gamma^\mu\vec\tau\cdot\vec\rho_\mu - \frac{f_\rho}{2M}\sigma^{\mu\nu} \vec\tau\cdot\partial_\nu\vec\rho_\mu\right.\nonumber\\[0.25em]&#10;&amp;\left.\qquad\quad + \frac{f_\pi}{m_\pi}\gamma_5\gamma^\mu\vec\tau\cdot\partial_\mu\vec\pi&#10;+ e\gamma^\mu\frac{1-\tau_3}{2} A_\mu\right]\psi\nonumber\end{align}&#10;\end{subequations}&#10;\end{document}"/>
  <p:tag name="IGUANATEXSIZE" val="28"/>
  <p:tag name="IGUANATEXCURSOR" val="994"/>
  <p:tag name="TRANSPARENCY" val="True"/>
  <p:tag name="LATEXENGINEID" val="0"/>
  <p:tag name="TEMPFOLDER" val="E:\temp\"/>
  <p:tag name="LATEXFORMHEIGHT" val="312"/>
  <p:tag name="LATEXFORMWIDTH" val="384"/>
  <p:tag name="LATEXFORMWRAP" val="True"/>
  <p:tag name="BITMAPVECTOR" val="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58648</TotalTime>
  <Words>2713</Words>
  <Application>Microsoft Office PowerPoint</Application>
  <PresentationFormat>全屏显示(4:3)</PresentationFormat>
  <Paragraphs>161</Paragraphs>
  <Slides>15</Slides>
  <Notes>12</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15</vt:i4>
      </vt:variant>
    </vt:vector>
  </HeadingPairs>
  <TitlesOfParts>
    <vt:vector size="29" baseType="lpstr">
      <vt:lpstr>Calibri</vt:lpstr>
      <vt:lpstr>Lucida Console</vt:lpstr>
      <vt:lpstr>Wingdings</vt:lpstr>
      <vt:lpstr>Monotype Corsiva</vt:lpstr>
      <vt:lpstr>Times New Roman</vt:lpstr>
      <vt:lpstr>微软雅黑</vt:lpstr>
      <vt:lpstr>Calibri Light</vt:lpstr>
      <vt:lpstr>Comic Sans MS</vt:lpstr>
      <vt:lpstr>宋体</vt:lpstr>
      <vt:lpstr>仿宋</vt:lpstr>
      <vt:lpstr>Arial</vt:lpstr>
      <vt:lpstr>Cambria Math</vt:lpstr>
      <vt:lpstr>Office 主题</vt:lpstr>
      <vt:lpstr>1_Office 主题</vt:lpstr>
      <vt:lpstr>Tensor-force Effects in Odd-Even Staggering  of Nuclear Masses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Covariant density functional theory and nuclear spin-isospin excitations</dc:title>
  <dc:creator>Haozhao Liang</dc:creator>
  <cp:lastModifiedBy>WANG Zhiheng</cp:lastModifiedBy>
  <cp:revision>827</cp:revision>
  <dcterms:created xsi:type="dcterms:W3CDTF">2015-08-05T02:39:44Z</dcterms:created>
  <dcterms:modified xsi:type="dcterms:W3CDTF">2023-05-22T00:33:14Z</dcterms:modified>
</cp:coreProperties>
</file>