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387" r:id="rId2"/>
    <p:sldId id="391" r:id="rId3"/>
    <p:sldId id="681" r:id="rId4"/>
    <p:sldId id="682" r:id="rId5"/>
    <p:sldId id="683" r:id="rId6"/>
    <p:sldId id="349" r:id="rId7"/>
    <p:sldId id="360" r:id="rId8"/>
    <p:sldId id="371" r:id="rId9"/>
    <p:sldId id="375" r:id="rId10"/>
    <p:sldId id="311" r:id="rId11"/>
    <p:sldId id="312" r:id="rId12"/>
    <p:sldId id="313" r:id="rId13"/>
    <p:sldId id="699" r:id="rId14"/>
    <p:sldId id="319" r:id="rId15"/>
    <p:sldId id="318" r:id="rId16"/>
    <p:sldId id="372" r:id="rId17"/>
    <p:sldId id="689" r:id="rId18"/>
    <p:sldId id="693" r:id="rId19"/>
    <p:sldId id="694" r:id="rId20"/>
    <p:sldId id="690" r:id="rId21"/>
    <p:sldId id="686" r:id="rId22"/>
    <p:sldId id="685" r:id="rId23"/>
    <p:sldId id="688" r:id="rId24"/>
    <p:sldId id="687" r:id="rId25"/>
    <p:sldId id="382" r:id="rId26"/>
    <p:sldId id="381" r:id="rId27"/>
    <p:sldId id="695" r:id="rId28"/>
    <p:sldId id="696" r:id="rId29"/>
    <p:sldId id="697" r:id="rId30"/>
    <p:sldId id="698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162"/>
    <a:srgbClr val="0179AF"/>
    <a:srgbClr val="E6A1E9"/>
    <a:srgbClr val="C00102"/>
    <a:srgbClr val="3E4150"/>
    <a:srgbClr val="262626"/>
    <a:srgbClr val="FEFEFE"/>
    <a:srgbClr val="A30101"/>
    <a:srgbClr val="FFFFFF"/>
    <a:srgbClr val="018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43" autoAdjust="0"/>
    <p:restoredTop sz="89753" autoAdjust="0"/>
  </p:normalViewPr>
  <p:slideViewPr>
    <p:cSldViewPr snapToGrid="0">
      <p:cViewPr varScale="1">
        <p:scale>
          <a:sx n="46" d="100"/>
          <a:sy n="46" d="100"/>
        </p:scale>
        <p:origin x="38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E43AC-4C7A-4C93-A32A-BF5D4A0EEDB4}" type="datetimeFigureOut">
              <a:rPr lang="zh-CN" altLang="en-US" smtClean="0"/>
              <a:t>2023/5/22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F0258-32E6-48E1-910D-ABFBEFAD65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876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142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2F0258-32E6-48E1-910D-ABFBEFAD65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2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2F0258-32E6-48E1-910D-ABFBEFAD65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298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2F0258-32E6-48E1-910D-ABFBEFAD65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140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2F0258-32E6-48E1-910D-ABFBEFAD65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764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2F0258-32E6-48E1-910D-ABFBEFAD65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58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2F0258-32E6-48E1-910D-ABFBEFAD65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944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821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515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6414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3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670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126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944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526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2382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7193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3877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2850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059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206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489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0133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841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35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567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F0258-32E6-48E1-910D-ABFBEFAD65D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130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2069-32BD-486B-8998-CA25E1DB91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5B639-5B06-4416-8807-7FB8FE1541D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9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F2069-32BD-486B-8998-CA25E1DB913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5B639-5B06-4416-8807-7FB8FE1541D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36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7">
            <a:extLst>
              <a:ext uri="{FF2B5EF4-FFF2-40B4-BE49-F238E27FC236}">
                <a16:creationId xmlns:a16="http://schemas.microsoft.com/office/drawing/2014/main" id="{AC2773B6-21F8-4D50-9302-F56D64F99E7D}"/>
              </a:ext>
            </a:extLst>
          </p:cNvPr>
          <p:cNvSpPr/>
          <p:nvPr/>
        </p:nvSpPr>
        <p:spPr>
          <a:xfrm>
            <a:off x="409537" y="1809666"/>
            <a:ext cx="11201547" cy="1331854"/>
          </a:xfrm>
          <a:prstGeom prst="roundRect">
            <a:avLst/>
          </a:prstGeom>
          <a:solidFill>
            <a:srgbClr val="8E216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0916" y="2152428"/>
            <a:ext cx="10768974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Neutrinoless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double beta decay in SD pair shell model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160506" y="6072236"/>
            <a:ext cx="3058064" cy="59054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2023.05.22 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Zhuhai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fan\Desktop\u=3163497330,1078149361&amp;fm=21&amp;gp=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774" y="163980"/>
            <a:ext cx="3529578" cy="847308"/>
          </a:xfrm>
          <a:prstGeom prst="rect">
            <a:avLst/>
          </a:prstGeom>
          <a:noFill/>
        </p:spPr>
      </p:pic>
      <p:sp>
        <p:nvSpPr>
          <p:cNvPr id="14" name="文本框 13"/>
          <p:cNvSpPr txBox="1"/>
          <p:nvPr/>
        </p:nvSpPr>
        <p:spPr>
          <a:xfrm>
            <a:off x="3957638" y="4000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486400" y="4014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546D0CA-3629-4704-A4CA-C809BF0618D0}"/>
              </a:ext>
            </a:extLst>
          </p:cNvPr>
          <p:cNvSpPr txBox="1"/>
          <p:nvPr/>
        </p:nvSpPr>
        <p:spPr>
          <a:xfrm>
            <a:off x="7254284" y="4828110"/>
            <a:ext cx="4615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S.Y.Zhang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张思遥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1F1C948-8D35-48E0-B8FE-EDF74FC19C3C}"/>
              </a:ext>
            </a:extLst>
          </p:cNvPr>
          <p:cNvSpPr txBox="1"/>
          <p:nvPr/>
        </p:nvSpPr>
        <p:spPr>
          <a:xfrm>
            <a:off x="505387" y="5647119"/>
            <a:ext cx="7273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Collaborator 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Nankai University: Prof. </a:t>
            </a:r>
            <a:r>
              <a:rPr lang="en-US" altLang="zh-CN" sz="20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Yanan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Luo, Dr. </a:t>
            </a:r>
            <a:r>
              <a:rPr lang="en-US" altLang="zh-CN" sz="20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Huaitong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Xue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Dr. </a:t>
            </a:r>
            <a:r>
              <a:rPr lang="en-US" altLang="zh-CN" sz="20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Ziwen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Li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University of Notre Dame: Dr. </a:t>
            </a:r>
            <a:r>
              <a:rPr lang="en-US" altLang="zh-CN" sz="20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Bingcheng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He</a:t>
            </a:r>
          </a:p>
        </p:txBody>
      </p:sp>
    </p:spTree>
    <p:extLst>
      <p:ext uri="{BB962C8B-B14F-4D97-AF65-F5344CB8AC3E}">
        <p14:creationId xmlns:p14="http://schemas.microsoft.com/office/powerpoint/2010/main" val="21626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文本框 98"/>
          <p:cNvSpPr txBox="1"/>
          <p:nvPr/>
        </p:nvSpPr>
        <p:spPr>
          <a:xfrm>
            <a:off x="168884" y="31242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SDPSM</a:t>
            </a:r>
            <a:endParaRPr lang="zh-CN" altLang="en-US" sz="36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7E58333-939F-42C4-87B0-8A1126672E5E}"/>
              </a:ext>
            </a:extLst>
          </p:cNvPr>
          <p:cNvGrpSpPr/>
          <p:nvPr/>
        </p:nvGrpSpPr>
        <p:grpSpPr>
          <a:xfrm>
            <a:off x="879467" y="3385660"/>
            <a:ext cx="5733860" cy="3241744"/>
            <a:chOff x="578077" y="1241821"/>
            <a:chExt cx="5946044" cy="5114695"/>
          </a:xfrm>
        </p:grpSpPr>
        <p:sp>
          <p:nvSpPr>
            <p:cNvPr id="27" name="文本框 26"/>
            <p:cNvSpPr txBox="1"/>
            <p:nvPr/>
          </p:nvSpPr>
          <p:spPr>
            <a:xfrm>
              <a:off x="578077" y="5373529"/>
              <a:ext cx="4390441" cy="98298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2D3E5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SD Pair Shell Model</a:t>
              </a:r>
              <a:r>
                <a:rPr lang="zh-CN" altLang="en-US" sz="2400" dirty="0">
                  <a:solidFill>
                    <a:srgbClr val="2D3E5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400" dirty="0">
                  <a:solidFill>
                    <a:srgbClr val="2D3E5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SDPSM</a:t>
              </a:r>
              <a:r>
                <a:rPr lang="zh-CN" altLang="en-US" sz="2400" dirty="0">
                  <a:solidFill>
                    <a:srgbClr val="2D3E5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）</a:t>
              </a:r>
              <a:endParaRPr lang="en-US" altLang="zh-CN" sz="2400" dirty="0">
                <a:solidFill>
                  <a:srgbClr val="2D3E5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D3E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20899" y="1241821"/>
              <a:ext cx="2772351" cy="54610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2D3E5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Shell Model</a:t>
              </a:r>
              <a:r>
                <a:rPr lang="zh-CN" altLang="en-US" sz="2400" dirty="0">
                  <a:solidFill>
                    <a:srgbClr val="2D3E5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400" dirty="0">
                  <a:solidFill>
                    <a:srgbClr val="2D3E5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SM</a:t>
              </a:r>
              <a:r>
                <a:rPr lang="zh-CN" altLang="en-US" sz="2400" dirty="0">
                  <a:solidFill>
                    <a:srgbClr val="2D3E5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）</a:t>
              </a:r>
              <a:endParaRPr lang="en-US" altLang="zh-CN" sz="2400" dirty="0">
                <a:solidFill>
                  <a:srgbClr val="2D3E5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20899" y="3470411"/>
              <a:ext cx="4783683" cy="98298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2D3E5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Nucleon Pair Shell Mode</a:t>
              </a:r>
              <a:r>
                <a:rPr lang="zh-CN" altLang="en-US" sz="2400" dirty="0">
                  <a:solidFill>
                    <a:srgbClr val="2D3E5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2400" dirty="0">
                  <a:solidFill>
                    <a:srgbClr val="2D3E5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NPSM</a:t>
              </a:r>
              <a:r>
                <a:rPr lang="zh-CN" altLang="en-US" sz="2400" dirty="0">
                  <a:solidFill>
                    <a:srgbClr val="2D3E5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）</a:t>
              </a:r>
              <a:endParaRPr lang="en-US" altLang="zh-CN" sz="2400" dirty="0">
                <a:solidFill>
                  <a:srgbClr val="2D3E5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2D3E5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" name="下箭头 4"/>
            <p:cNvSpPr/>
            <p:nvPr/>
          </p:nvSpPr>
          <p:spPr>
            <a:xfrm>
              <a:off x="1187174" y="1889603"/>
              <a:ext cx="245704" cy="130994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4" name="下箭头 33"/>
            <p:cNvSpPr/>
            <p:nvPr/>
          </p:nvSpPr>
          <p:spPr>
            <a:xfrm>
              <a:off x="1186764" y="4082894"/>
              <a:ext cx="245705" cy="12117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562963" y="2043426"/>
              <a:ext cx="4961158" cy="982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atin typeface="Times New Roman" panose="02020603050405020304" pitchFamily="18" charset="0"/>
                  <a:ea typeface="Segoe UI Historic" panose="020B0502040204020203" pitchFamily="34" charset="0"/>
                  <a:cs typeface="Times New Roman" panose="02020603050405020304" pitchFamily="18" charset="0"/>
                </a:rPr>
                <a:t>For residue interaction</a:t>
              </a:r>
              <a:r>
                <a:rPr lang="zh-CN" altLang="en-US" sz="2400" dirty="0">
                  <a:latin typeface="Times New Roman" panose="02020603050405020304" pitchFamily="18" charset="0"/>
                  <a:ea typeface="Segoe UI Historic" panose="020B0502040204020203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>
                  <a:latin typeface="Times New Roman" panose="02020603050405020304" pitchFamily="18" charset="0"/>
                  <a:ea typeface="Segoe UI Historic" panose="020B0502040204020203" pitchFamily="34" charset="0"/>
                  <a:cs typeface="Times New Roman" panose="02020603050405020304" pitchFamily="18" charset="0"/>
                </a:rPr>
                <a:t>nucleon, tend to coupled to pairs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562963" y="4381039"/>
              <a:ext cx="2974193" cy="546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latin typeface="Times New Roman" panose="02020603050405020304" pitchFamily="18" charset="0"/>
                  <a:ea typeface="Segoe UI Historic" panose="020B0502040204020203" pitchFamily="34" charset="0"/>
                  <a:cs typeface="Times New Roman" panose="02020603050405020304" pitchFamily="18" charset="0"/>
                </a:rPr>
                <a:t>Truncated to SD pairs </a:t>
              </a:r>
              <a:endParaRPr lang="zh-CN" altLang="en-US" sz="2400" dirty="0">
                <a:latin typeface="Times New Roman" panose="02020603050405020304" pitchFamily="18" charset="0"/>
                <a:ea typeface="Segoe UI Historic" panose="020B0502040204020203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BEF62004-D0B3-F84A-B101-28D89BCC17C7}"/>
              </a:ext>
            </a:extLst>
          </p:cNvPr>
          <p:cNvCxnSpPr>
            <a:cxnSpLocks/>
          </p:cNvCxnSpPr>
          <p:nvPr/>
        </p:nvCxnSpPr>
        <p:spPr>
          <a:xfrm>
            <a:off x="0" y="677573"/>
            <a:ext cx="2161123" cy="0"/>
          </a:xfrm>
          <a:prstGeom prst="line">
            <a:avLst/>
          </a:prstGeom>
          <a:ln w="50800">
            <a:solidFill>
              <a:srgbClr val="8E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">
            <a:extLst>
              <a:ext uri="{FF2B5EF4-FFF2-40B4-BE49-F238E27FC236}">
                <a16:creationId xmlns:a16="http://schemas.microsoft.com/office/drawing/2014/main" id="{2893BBF7-B6D5-449E-A882-BBB96446C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47"/>
          <a:stretch>
            <a:fillRect/>
          </a:stretch>
        </p:blipFill>
        <p:spPr bwMode="auto">
          <a:xfrm>
            <a:off x="7802734" y="913094"/>
            <a:ext cx="3968479" cy="225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">
            <a:extLst>
              <a:ext uri="{FF2B5EF4-FFF2-40B4-BE49-F238E27FC236}">
                <a16:creationId xmlns:a16="http://schemas.microsoft.com/office/drawing/2014/main" id="{7BE8E6A7-D4A2-44C8-BCD8-75652D355993}"/>
              </a:ext>
            </a:extLst>
          </p:cNvPr>
          <p:cNvSpPr/>
          <p:nvPr/>
        </p:nvSpPr>
        <p:spPr>
          <a:xfrm>
            <a:off x="6671839" y="6327636"/>
            <a:ext cx="46406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Caurier</a:t>
            </a:r>
            <a:r>
              <a:rPr lang="en-US" sz="2000" dirty="0"/>
              <a:t> et al. Rev. Mod. Phys., 77, 2 (2005)</a:t>
            </a: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91BE269E-C703-4808-B923-37204323CF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19" r="14574" b="32994"/>
          <a:stretch/>
        </p:blipFill>
        <p:spPr>
          <a:xfrm>
            <a:off x="7802734" y="3685429"/>
            <a:ext cx="3896555" cy="2642207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D73B630-62F8-47EC-BE36-B7B54A48A5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306" y="1160851"/>
            <a:ext cx="7023350" cy="199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0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3166" y="1322229"/>
            <a:ext cx="3902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operator coupled</a:t>
            </a:r>
            <a:r>
              <a:rPr lang="zh-CN" altLang="en-US" sz="2800" b="1" dirty="0"/>
              <a:t>：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738" y="1322229"/>
            <a:ext cx="3860286" cy="85925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80587" y="4505912"/>
            <a:ext cx="38002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coupled operator contraction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</p:txBody>
      </p:sp>
      <p:sp>
        <p:nvSpPr>
          <p:cNvPr id="8" name="矩形 7"/>
          <p:cNvSpPr/>
          <p:nvPr/>
        </p:nvSpPr>
        <p:spPr>
          <a:xfrm>
            <a:off x="561925" y="2594237"/>
            <a:ext cx="33255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en-US" altLang="zh-CN" sz="2800" b="1" dirty="0"/>
              <a:t>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uncoupled</a:t>
            </a:r>
            <a:r>
              <a:rPr lang="en-US" altLang="zh-CN" sz="2800" b="1" dirty="0"/>
              <a:t>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operator</a:t>
            </a:r>
            <a:r>
              <a:rPr lang="en-US" altLang="zh-CN" sz="2800" b="1" dirty="0"/>
              <a:t>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contraction</a:t>
            </a:r>
            <a:r>
              <a:rPr lang="zh-CN" altLang="en-US" sz="2800" b="1" dirty="0"/>
              <a:t>：</a:t>
            </a:r>
          </a:p>
        </p:txBody>
      </p:sp>
      <p:sp>
        <p:nvSpPr>
          <p:cNvPr id="12" name="圆角矩形标注 11"/>
          <p:cNvSpPr/>
          <p:nvPr/>
        </p:nvSpPr>
        <p:spPr>
          <a:xfrm>
            <a:off x="8761518" y="1972363"/>
            <a:ext cx="2976392" cy="586848"/>
          </a:xfrm>
          <a:prstGeom prst="wedgeRoundRectCallout">
            <a:avLst>
              <a:gd name="adj1" fmla="val -120132"/>
              <a:gd name="adj2" fmla="val -7149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err="1">
                <a:solidFill>
                  <a:schemeClr val="tx1"/>
                </a:solidFill>
              </a:rPr>
              <a:t>Clebsch</a:t>
            </a:r>
            <a:r>
              <a:rPr lang="en-US" altLang="zh-CN" sz="3200" dirty="0">
                <a:solidFill>
                  <a:schemeClr val="tx1"/>
                </a:solidFill>
              </a:rPr>
              <a:t>-Gordon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498590" y="108611"/>
            <a:ext cx="43270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200" dirty="0">
                <a:solidFill>
                  <a:srgbClr val="2D3E5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Two operator contraction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738" y="2678091"/>
            <a:ext cx="6385502" cy="145109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233532" y="3657600"/>
            <a:ext cx="111512" cy="278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2738" y="4610160"/>
            <a:ext cx="3625545" cy="849859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9EE82D3F-87AD-E441-B2F9-43E96437EE63}"/>
              </a:ext>
            </a:extLst>
          </p:cNvPr>
          <p:cNvSpPr txBox="1"/>
          <p:nvPr/>
        </p:nvSpPr>
        <p:spPr>
          <a:xfrm>
            <a:off x="366392" y="41495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NPSM</a:t>
            </a:r>
            <a:endParaRPr lang="zh-CN" altLang="en-US" sz="36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8" name="直线连接符 17">
            <a:extLst>
              <a:ext uri="{FF2B5EF4-FFF2-40B4-BE49-F238E27FC236}">
                <a16:creationId xmlns:a16="http://schemas.microsoft.com/office/drawing/2014/main" id="{6D0EB762-7F78-714D-9A1E-7E7CCCC49654}"/>
              </a:ext>
            </a:extLst>
          </p:cNvPr>
          <p:cNvCxnSpPr>
            <a:cxnSpLocks/>
          </p:cNvCxnSpPr>
          <p:nvPr/>
        </p:nvCxnSpPr>
        <p:spPr>
          <a:xfrm>
            <a:off x="0" y="696310"/>
            <a:ext cx="2232212" cy="0"/>
          </a:xfrm>
          <a:prstGeom prst="line">
            <a:avLst/>
          </a:prstGeom>
          <a:ln w="50800">
            <a:solidFill>
              <a:srgbClr val="8E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47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055" y="4341649"/>
            <a:ext cx="4431515" cy="116962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51208" y="5827142"/>
            <a:ext cx="62655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2D3E5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Time reversal operator</a:t>
            </a:r>
          </a:p>
          <a:p>
            <a:endParaRPr lang="en-US" altLang="zh-CN" sz="2800" b="1" dirty="0"/>
          </a:p>
          <a:p>
            <a:endParaRPr lang="zh-CN" altLang="en-US" sz="2800" b="1" dirty="0"/>
          </a:p>
        </p:txBody>
      </p:sp>
      <p:sp>
        <p:nvSpPr>
          <p:cNvPr id="8" name="矩形 7"/>
          <p:cNvSpPr/>
          <p:nvPr/>
        </p:nvSpPr>
        <p:spPr>
          <a:xfrm>
            <a:off x="551208" y="3767557"/>
            <a:ext cx="6213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2D3E5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Fermion or Boson operator contraction</a:t>
            </a:r>
            <a:endParaRPr lang="zh-CN" altLang="en-US" sz="2800" b="1" dirty="0">
              <a:solidFill>
                <a:srgbClr val="2D3E5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9455440" y="4107738"/>
            <a:ext cx="2232255" cy="1331946"/>
          </a:xfrm>
          <a:prstGeom prst="wedgeRoundRectCallout">
            <a:avLst>
              <a:gd name="adj1" fmla="val -107370"/>
              <a:gd name="adj2" fmla="val -7962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</a:rPr>
              <a:t>6-J coefficient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2901142" y="4942081"/>
            <a:ext cx="551185" cy="9682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7498590" y="108611"/>
            <a:ext cx="45608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200" dirty="0">
                <a:solidFill>
                  <a:srgbClr val="2D3E5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Three operator contraction</a:t>
            </a:r>
          </a:p>
        </p:txBody>
      </p:sp>
      <p:sp>
        <p:nvSpPr>
          <p:cNvPr id="17" name="矩形 16"/>
          <p:cNvSpPr/>
          <p:nvPr/>
        </p:nvSpPr>
        <p:spPr>
          <a:xfrm>
            <a:off x="513088" y="1044652"/>
            <a:ext cx="4357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 dirty="0">
                <a:solidFill>
                  <a:srgbClr val="2D3E5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Three operator contraction</a:t>
            </a:r>
          </a:p>
        </p:txBody>
      </p:sp>
      <p:sp>
        <p:nvSpPr>
          <p:cNvPr id="3" name="矩形 2"/>
          <p:cNvSpPr/>
          <p:nvPr/>
        </p:nvSpPr>
        <p:spPr>
          <a:xfrm>
            <a:off x="7960484" y="4705815"/>
            <a:ext cx="45719" cy="119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791" y="1513997"/>
            <a:ext cx="7125494" cy="11884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5319" y="2514312"/>
            <a:ext cx="5539734" cy="117603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1531" y="5811448"/>
            <a:ext cx="2301460" cy="598586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3E9B3987-B2C0-2144-B2C7-B57C082D3F7D}"/>
              </a:ext>
            </a:extLst>
          </p:cNvPr>
          <p:cNvSpPr txBox="1"/>
          <p:nvPr/>
        </p:nvSpPr>
        <p:spPr>
          <a:xfrm>
            <a:off x="366392" y="41495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NPSM</a:t>
            </a:r>
            <a:endParaRPr lang="zh-CN" altLang="en-US" sz="36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BAD412DF-C8A9-B949-B821-E24A76A8FC5E}"/>
              </a:ext>
            </a:extLst>
          </p:cNvPr>
          <p:cNvCxnSpPr>
            <a:cxnSpLocks/>
          </p:cNvCxnSpPr>
          <p:nvPr/>
        </p:nvCxnSpPr>
        <p:spPr>
          <a:xfrm>
            <a:off x="0" y="696310"/>
            <a:ext cx="2232212" cy="0"/>
          </a:xfrm>
          <a:prstGeom prst="line">
            <a:avLst/>
          </a:prstGeom>
          <a:ln w="50800">
            <a:solidFill>
              <a:srgbClr val="8E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70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726" y="4757718"/>
            <a:ext cx="6633678" cy="75797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867" y="2166687"/>
            <a:ext cx="3157852" cy="769046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73710" y="4871653"/>
            <a:ext cx="11189294" cy="1768517"/>
            <a:chOff x="179969" y="797334"/>
            <a:chExt cx="11189294" cy="1768517"/>
          </a:xfrm>
        </p:grpSpPr>
        <p:sp>
          <p:nvSpPr>
            <p:cNvPr id="16" name="矩形 15"/>
            <p:cNvSpPr/>
            <p:nvPr/>
          </p:nvSpPr>
          <p:spPr>
            <a:xfrm>
              <a:off x="179969" y="1441371"/>
              <a:ext cx="373277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General </a:t>
              </a:r>
              <a:r>
                <a:rPr lang="en-US" altLang="zh-C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WICK theory</a:t>
              </a:r>
              <a:endParaRPr lang="zh-CN" altLang="en-US" sz="2800" b="1" dirty="0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256322" y="1453479"/>
              <a:ext cx="7112941" cy="1112372"/>
              <a:chOff x="2348662" y="2572367"/>
              <a:chExt cx="8835824" cy="1343594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48662" y="2572367"/>
                <a:ext cx="5491711" cy="618370"/>
              </a:xfrm>
              <a:prstGeom prst="rect">
                <a:avLst/>
              </a:prstGeom>
            </p:spPr>
          </p:pic>
          <p:sp>
            <p:nvSpPr>
              <p:cNvPr id="11" name="圆角矩形标注 10"/>
              <p:cNvSpPr/>
              <p:nvPr/>
            </p:nvSpPr>
            <p:spPr>
              <a:xfrm>
                <a:off x="8170901" y="3324964"/>
                <a:ext cx="3013585" cy="590997"/>
              </a:xfrm>
              <a:prstGeom prst="wedgeRoundRectCallout">
                <a:avLst>
                  <a:gd name="adj1" fmla="val -147573"/>
                  <a:gd name="adj2" fmla="val -101015"/>
                  <a:gd name="adj3" fmla="val 1666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b="1" dirty="0">
                    <a:solidFill>
                      <a:schemeClr val="tx1"/>
                    </a:solidFill>
                  </a:rPr>
                  <a:t>Normal order</a:t>
                </a:r>
                <a:endParaRPr lang="zh-CN" altLang="en-US" sz="28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179969" y="797334"/>
              <a:ext cx="386651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altLang="zh-CN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paris</a:t>
              </a: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operator coupled</a:t>
              </a:r>
              <a:endPara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88529" y="938975"/>
            <a:ext cx="11764925" cy="3721533"/>
            <a:chOff x="421552" y="1053332"/>
            <a:chExt cx="12320401" cy="4356131"/>
          </a:xfrm>
        </p:grpSpPr>
        <p:sp>
          <p:nvSpPr>
            <p:cNvPr id="20" name="矩形 19"/>
            <p:cNvSpPr/>
            <p:nvPr/>
          </p:nvSpPr>
          <p:spPr>
            <a:xfrm>
              <a:off x="421552" y="1053332"/>
              <a:ext cx="6539627" cy="612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non-collective p-p pairs  </a:t>
              </a:r>
              <a:endPara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26541" y="1757982"/>
              <a:ext cx="6793575" cy="612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b="1" dirty="0"/>
                <a:t> </a:t>
              </a: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non-collective p-h pairs  </a:t>
              </a:r>
              <a:endPara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10755" y="2517308"/>
              <a:ext cx="4334066" cy="97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collective pair of angular momentum r</a:t>
              </a:r>
              <a:endPara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462703" y="3363479"/>
              <a:ext cx="1245788" cy="7565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 structure </a:t>
              </a:r>
            </a:p>
            <a:p>
              <a:r>
                <a:rPr lang="en-US" altLang="zh-CN" b="1" dirty="0"/>
                <a:t>coefficient</a:t>
              </a:r>
              <a:endParaRPr lang="zh-CN" altLang="en-US" b="1" dirty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510756" y="4123074"/>
              <a:ext cx="2661056" cy="540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collective p-h pair</a:t>
              </a:r>
              <a:endPara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10756" y="4869075"/>
              <a:ext cx="3580977" cy="540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collective  multipole pair</a:t>
              </a:r>
              <a:endPara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圆角矩形标注 34"/>
            <p:cNvSpPr/>
            <p:nvPr/>
          </p:nvSpPr>
          <p:spPr>
            <a:xfrm>
              <a:off x="9868676" y="2032396"/>
              <a:ext cx="2873277" cy="1243297"/>
            </a:xfrm>
            <a:prstGeom prst="wedgeRoundRectCallout">
              <a:avLst>
                <a:gd name="adj1" fmla="val -109701"/>
                <a:gd name="adj2" fmla="val 17194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By non-collective pair superposition</a:t>
              </a:r>
              <a:endPara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圆角矩形标注 35"/>
            <p:cNvSpPr/>
            <p:nvPr/>
          </p:nvSpPr>
          <p:spPr>
            <a:xfrm>
              <a:off x="2946236" y="3350371"/>
              <a:ext cx="6788548" cy="777142"/>
            </a:xfrm>
            <a:prstGeom prst="wedgeRoundRectCallout">
              <a:avLst>
                <a:gd name="adj1" fmla="val 3088"/>
                <a:gd name="adj2" fmla="val -75245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矩形 39"/>
          <p:cNvSpPr/>
          <p:nvPr/>
        </p:nvSpPr>
        <p:spPr>
          <a:xfrm>
            <a:off x="9309721" y="176574"/>
            <a:ext cx="2315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200" dirty="0">
                <a:solidFill>
                  <a:srgbClr val="2D3E5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Pair operator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493567" y="48904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NPSM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89569" y="1781299"/>
            <a:ext cx="106878" cy="178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0246" y="3618806"/>
            <a:ext cx="2534125" cy="6582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0246" y="4286082"/>
            <a:ext cx="2737372" cy="5855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2370" y="785020"/>
            <a:ext cx="4327931" cy="8099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2371" y="1505790"/>
            <a:ext cx="2577198" cy="62571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3726" y="3060946"/>
            <a:ext cx="4390354" cy="413059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2E9AAD9A-5DAB-C844-A7BA-C6F81F546C29}"/>
              </a:ext>
            </a:extLst>
          </p:cNvPr>
          <p:cNvSpPr txBox="1"/>
          <p:nvPr/>
        </p:nvSpPr>
        <p:spPr>
          <a:xfrm>
            <a:off x="366392" y="41495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NPSM</a:t>
            </a:r>
            <a:endParaRPr lang="zh-CN" altLang="en-US" sz="36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4" name="直线连接符 33">
            <a:extLst>
              <a:ext uri="{FF2B5EF4-FFF2-40B4-BE49-F238E27FC236}">
                <a16:creationId xmlns:a16="http://schemas.microsoft.com/office/drawing/2014/main" id="{B5D5A370-C294-4C41-8AF3-E1C6C6177A07}"/>
              </a:ext>
            </a:extLst>
          </p:cNvPr>
          <p:cNvCxnSpPr>
            <a:cxnSpLocks/>
          </p:cNvCxnSpPr>
          <p:nvPr/>
        </p:nvCxnSpPr>
        <p:spPr>
          <a:xfrm>
            <a:off x="0" y="696310"/>
            <a:ext cx="2232212" cy="0"/>
          </a:xfrm>
          <a:prstGeom prst="line">
            <a:avLst/>
          </a:prstGeom>
          <a:ln w="50800">
            <a:solidFill>
              <a:srgbClr val="8E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79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110189" y="132725"/>
            <a:ext cx="5003101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Commutator for pair operators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2D3E5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6650" y="1080682"/>
            <a:ext cx="6500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Commutator for coupled pair operators: 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93567" y="48904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NPSM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783" y="1895914"/>
            <a:ext cx="8482121" cy="433397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D24F337-7C13-E84B-A1B7-8EE3565C0D3E}"/>
              </a:ext>
            </a:extLst>
          </p:cNvPr>
          <p:cNvSpPr txBox="1"/>
          <p:nvPr/>
        </p:nvSpPr>
        <p:spPr>
          <a:xfrm>
            <a:off x="1493567" y="48904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NPSM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975294D-5180-1E4A-9147-50B3EE0895EC}"/>
              </a:ext>
            </a:extLst>
          </p:cNvPr>
          <p:cNvSpPr txBox="1"/>
          <p:nvPr/>
        </p:nvSpPr>
        <p:spPr>
          <a:xfrm>
            <a:off x="366392" y="41495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NPSM</a:t>
            </a:r>
            <a:endParaRPr lang="zh-CN" altLang="en-US" sz="36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2A0A2DC0-77E7-7D44-85B0-F3B25078F4A7}"/>
              </a:ext>
            </a:extLst>
          </p:cNvPr>
          <p:cNvCxnSpPr>
            <a:cxnSpLocks/>
          </p:cNvCxnSpPr>
          <p:nvPr/>
        </p:nvCxnSpPr>
        <p:spPr>
          <a:xfrm>
            <a:off x="0" y="696310"/>
            <a:ext cx="2232212" cy="0"/>
          </a:xfrm>
          <a:prstGeom prst="line">
            <a:avLst/>
          </a:prstGeom>
          <a:ln w="50800">
            <a:solidFill>
              <a:srgbClr val="8E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01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49" y="1216409"/>
            <a:ext cx="10273558" cy="502310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4EB45AA-9134-E14E-97DE-E8284DE64B6E}"/>
              </a:ext>
            </a:extLst>
          </p:cNvPr>
          <p:cNvSpPr txBox="1"/>
          <p:nvPr/>
        </p:nvSpPr>
        <p:spPr>
          <a:xfrm>
            <a:off x="1493567" y="48904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NPSM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E8C35D3-A435-7D4B-8FB0-AC8900935CA3}"/>
              </a:ext>
            </a:extLst>
          </p:cNvPr>
          <p:cNvSpPr txBox="1"/>
          <p:nvPr/>
        </p:nvSpPr>
        <p:spPr>
          <a:xfrm>
            <a:off x="162735" y="15037"/>
            <a:ext cx="4138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 pair basis overlap</a:t>
            </a:r>
            <a:endParaRPr lang="zh-CN" altLang="en-US" sz="36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E5CD992F-F5FD-5441-ADE6-E029F01DA064}"/>
              </a:ext>
            </a:extLst>
          </p:cNvPr>
          <p:cNvCxnSpPr>
            <a:cxnSpLocks/>
          </p:cNvCxnSpPr>
          <p:nvPr/>
        </p:nvCxnSpPr>
        <p:spPr>
          <a:xfrm>
            <a:off x="0" y="696310"/>
            <a:ext cx="4622800" cy="0"/>
          </a:xfrm>
          <a:prstGeom prst="line">
            <a:avLst/>
          </a:prstGeom>
          <a:ln w="50800">
            <a:solidFill>
              <a:srgbClr val="8E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16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782C0826-2305-3C4E-9C2E-7839AF83BB7E}"/>
              </a:ext>
            </a:extLst>
          </p:cNvPr>
          <p:cNvSpPr txBox="1"/>
          <p:nvPr/>
        </p:nvSpPr>
        <p:spPr>
          <a:xfrm>
            <a:off x="1493567" y="48904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NPSM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F13CFC0-802D-9540-96B7-751F1FA4A363}"/>
              </a:ext>
            </a:extLst>
          </p:cNvPr>
          <p:cNvSpPr txBox="1"/>
          <p:nvPr/>
        </p:nvSpPr>
        <p:spPr>
          <a:xfrm>
            <a:off x="366392" y="41495"/>
            <a:ext cx="4715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600" b="1" dirty="0">
                <a:solidFill>
                  <a:srgbClr val="2D3E5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BCS</a:t>
            </a:r>
            <a:endParaRPr lang="zh-CN" altLang="en-US" sz="3600" b="1" dirty="0">
              <a:solidFill>
                <a:srgbClr val="2D3E5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4" name="直线连接符 23">
            <a:extLst>
              <a:ext uri="{FF2B5EF4-FFF2-40B4-BE49-F238E27FC236}">
                <a16:creationId xmlns:a16="http://schemas.microsoft.com/office/drawing/2014/main" id="{8574EABF-C4C7-2B4C-973C-8C0D267912BF}"/>
              </a:ext>
            </a:extLst>
          </p:cNvPr>
          <p:cNvCxnSpPr>
            <a:cxnSpLocks/>
          </p:cNvCxnSpPr>
          <p:nvPr/>
        </p:nvCxnSpPr>
        <p:spPr>
          <a:xfrm flipV="1">
            <a:off x="0" y="687826"/>
            <a:ext cx="3687580" cy="8484"/>
          </a:xfrm>
          <a:prstGeom prst="line">
            <a:avLst/>
          </a:prstGeom>
          <a:ln w="50800">
            <a:solidFill>
              <a:srgbClr val="8E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>
            <a:extLst>
              <a:ext uri="{FF2B5EF4-FFF2-40B4-BE49-F238E27FC236}">
                <a16:creationId xmlns:a16="http://schemas.microsoft.com/office/drawing/2014/main" id="{9E6D2C7F-F1EF-4C80-99DC-DAB793DBD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92" y="4958058"/>
            <a:ext cx="5194548" cy="1208597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E77C6FA7-E621-4441-B99F-F1AF9C96D8B4}"/>
              </a:ext>
            </a:extLst>
          </p:cNvPr>
          <p:cNvSpPr/>
          <p:nvPr/>
        </p:nvSpPr>
        <p:spPr>
          <a:xfrm>
            <a:off x="1467337" y="4452172"/>
            <a:ext cx="3015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Single-particle energies 50-82 </a:t>
            </a:r>
            <a:endParaRPr lang="zh-CN" altLang="en-US" dirty="0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EB4832FC-3C7C-4986-AB1B-20488FBD4EC5}"/>
              </a:ext>
            </a:extLst>
          </p:cNvPr>
          <p:cNvSpPr/>
          <p:nvPr/>
        </p:nvSpPr>
        <p:spPr>
          <a:xfrm>
            <a:off x="589382" y="6377257"/>
            <a:ext cx="4161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W. J. Baldridge, Phys. Rev. C 18, 530 (1978)</a:t>
            </a:r>
            <a:endParaRPr lang="zh-CN" altLang="en-US" dirty="0"/>
          </a:p>
        </p:txBody>
      </p:sp>
      <p:grpSp>
        <p:nvGrpSpPr>
          <p:cNvPr id="17" name="组 3">
            <a:extLst>
              <a:ext uri="{FF2B5EF4-FFF2-40B4-BE49-F238E27FC236}">
                <a16:creationId xmlns:a16="http://schemas.microsoft.com/office/drawing/2014/main" id="{D62F3CF0-3C4C-4DA0-AC27-080859F24A93}"/>
              </a:ext>
            </a:extLst>
          </p:cNvPr>
          <p:cNvGrpSpPr/>
          <p:nvPr/>
        </p:nvGrpSpPr>
        <p:grpSpPr>
          <a:xfrm>
            <a:off x="1087369" y="1148157"/>
            <a:ext cx="9213810" cy="2695586"/>
            <a:chOff x="885534" y="2842460"/>
            <a:chExt cx="9213810" cy="2695586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C64B3639-6535-4551-9EED-4E1BFE06C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5534" y="2842460"/>
              <a:ext cx="9213810" cy="828009"/>
            </a:xfrm>
            <a:prstGeom prst="rect">
              <a:avLst/>
            </a:prstGeom>
          </p:spPr>
        </p:pic>
        <p:grpSp>
          <p:nvGrpSpPr>
            <p:cNvPr id="22" name="组 7">
              <a:extLst>
                <a:ext uri="{FF2B5EF4-FFF2-40B4-BE49-F238E27FC236}">
                  <a16:creationId xmlns:a16="http://schemas.microsoft.com/office/drawing/2014/main" id="{60E08280-887C-46E4-A724-188D484C968A}"/>
                </a:ext>
              </a:extLst>
            </p:cNvPr>
            <p:cNvGrpSpPr/>
            <p:nvPr/>
          </p:nvGrpSpPr>
          <p:grpSpPr>
            <a:xfrm>
              <a:off x="975118" y="3804372"/>
              <a:ext cx="8974420" cy="1733674"/>
              <a:chOff x="509975" y="3313005"/>
              <a:chExt cx="10975262" cy="2095193"/>
            </a:xfrm>
          </p:grpSpPr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0C4B4A64-7605-414C-B104-42E0F6EE67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9975" y="4442998"/>
                <a:ext cx="3619500" cy="965200"/>
              </a:xfrm>
              <a:prstGeom prst="rect">
                <a:avLst/>
              </a:prstGeom>
            </p:spPr>
          </p:pic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20B46D70-9D81-446C-BDEA-522AC72B8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94200" y="4402908"/>
                <a:ext cx="5829300" cy="889000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9A089F43-7C29-4D58-B6CF-32FA3890D6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2136" y="3426444"/>
                <a:ext cx="2898129" cy="840286"/>
              </a:xfrm>
              <a:prstGeom prst="rect">
                <a:avLst/>
              </a:prstGeom>
            </p:spPr>
          </p:pic>
          <p:pic>
            <p:nvPicPr>
              <p:cNvPr id="34" name="图片 33">
                <a:extLst>
                  <a:ext uri="{FF2B5EF4-FFF2-40B4-BE49-F238E27FC236}">
                    <a16:creationId xmlns:a16="http://schemas.microsoft.com/office/drawing/2014/main" id="{4A844EAD-9366-498F-861D-5B07337007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12029" y="3354829"/>
                <a:ext cx="3360210" cy="896356"/>
              </a:xfrm>
              <a:prstGeom prst="rect">
                <a:avLst/>
              </a:prstGeom>
            </p:spPr>
          </p:pic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id="{460C4CAD-FE69-4E75-ADF0-6157874F62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54003" y="3313005"/>
                <a:ext cx="4131234" cy="908184"/>
              </a:xfrm>
              <a:prstGeom prst="rect">
                <a:avLst/>
              </a:prstGeom>
            </p:spPr>
          </p:pic>
        </p:grp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95A48E11-13BD-42C7-9A94-A5DD4727D1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10680" y="4378123"/>
            <a:ext cx="4766591" cy="2368466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59BDF94B-4C01-4853-9BF1-E2FA0E7AEA18}"/>
              </a:ext>
            </a:extLst>
          </p:cNvPr>
          <p:cNvSpPr/>
          <p:nvPr/>
        </p:nvSpPr>
        <p:spPr>
          <a:xfrm>
            <a:off x="6901298" y="4008791"/>
            <a:ext cx="3196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Single-particle energies 50-126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656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0BCC19A-BD76-400B-A1CD-681B3A73E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49" y="1121541"/>
            <a:ext cx="4058552" cy="243513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F9C7D97-C64B-4382-A3B8-245F58C6EBD1}"/>
              </a:ext>
            </a:extLst>
          </p:cNvPr>
          <p:cNvSpPr txBox="1"/>
          <p:nvPr/>
        </p:nvSpPr>
        <p:spPr>
          <a:xfrm>
            <a:off x="1493567" y="48904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NPSM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3588855-21F6-4D7F-9A73-DC9544E332F6}"/>
              </a:ext>
            </a:extLst>
          </p:cNvPr>
          <p:cNvSpPr txBox="1"/>
          <p:nvPr/>
        </p:nvSpPr>
        <p:spPr>
          <a:xfrm>
            <a:off x="470202" y="48904"/>
            <a:ext cx="4715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600" b="1" dirty="0">
                <a:solidFill>
                  <a:srgbClr val="2D3E5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low-lying levels-BCS</a:t>
            </a:r>
            <a:endParaRPr lang="zh-CN" altLang="en-US" sz="3600" b="1" dirty="0">
              <a:solidFill>
                <a:srgbClr val="2D3E5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线连接符 23">
            <a:extLst>
              <a:ext uri="{FF2B5EF4-FFF2-40B4-BE49-F238E27FC236}">
                <a16:creationId xmlns:a16="http://schemas.microsoft.com/office/drawing/2014/main" id="{65FCDC59-01F2-4DE7-9C63-EB653BE1C2D0}"/>
              </a:ext>
            </a:extLst>
          </p:cNvPr>
          <p:cNvCxnSpPr>
            <a:cxnSpLocks/>
          </p:cNvCxnSpPr>
          <p:nvPr/>
        </p:nvCxnSpPr>
        <p:spPr>
          <a:xfrm>
            <a:off x="0" y="696310"/>
            <a:ext cx="5038928" cy="0"/>
          </a:xfrm>
          <a:prstGeom prst="line">
            <a:avLst/>
          </a:prstGeom>
          <a:ln w="50800">
            <a:solidFill>
              <a:srgbClr val="8E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A2507015-3B79-4D9D-9FDB-75F2D2071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1363" y="1104092"/>
            <a:ext cx="3963056" cy="243513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66C1E6D-5A53-40E6-AF86-83D118DB1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4419" y="1180413"/>
            <a:ext cx="3606932" cy="228248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672F437-71DE-4397-A574-E239338FD1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811" y="3855306"/>
            <a:ext cx="3916390" cy="256406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B864870-5C34-48E6-B0E2-F3819CA09B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5694" y="3855305"/>
            <a:ext cx="3785657" cy="256406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B99CAA6-4B15-4B00-881D-41310D4248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9201" y="3855306"/>
            <a:ext cx="3983018" cy="25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4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7877390-871D-4B7B-85D1-F884F1756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718" y="1291890"/>
            <a:ext cx="6380441" cy="514924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92D4C9E-3655-4FD1-BE33-9CC7EA5E455A}"/>
              </a:ext>
            </a:extLst>
          </p:cNvPr>
          <p:cNvSpPr txBox="1"/>
          <p:nvPr/>
        </p:nvSpPr>
        <p:spPr>
          <a:xfrm>
            <a:off x="1493567" y="48904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NPSM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3874C8A-1F90-49F7-A776-D6A9DEE4ABD7}"/>
              </a:ext>
            </a:extLst>
          </p:cNvPr>
          <p:cNvSpPr txBox="1"/>
          <p:nvPr/>
        </p:nvSpPr>
        <p:spPr>
          <a:xfrm>
            <a:off x="158917" y="48904"/>
            <a:ext cx="610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600" b="1" dirty="0">
                <a:solidFill>
                  <a:srgbClr val="2D3E5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NME-Two leading terms</a:t>
            </a:r>
            <a:endParaRPr lang="zh-CN" altLang="en-US" sz="3600" b="1" dirty="0">
              <a:solidFill>
                <a:srgbClr val="2D3E5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8" name="直线连接符 23">
            <a:extLst>
              <a:ext uri="{FF2B5EF4-FFF2-40B4-BE49-F238E27FC236}">
                <a16:creationId xmlns:a16="http://schemas.microsoft.com/office/drawing/2014/main" id="{E33B2FEC-DEF2-46D7-9A11-98C9D986536B}"/>
              </a:ext>
            </a:extLst>
          </p:cNvPr>
          <p:cNvCxnSpPr>
            <a:cxnSpLocks/>
          </p:cNvCxnSpPr>
          <p:nvPr/>
        </p:nvCxnSpPr>
        <p:spPr>
          <a:xfrm flipV="1">
            <a:off x="0" y="696310"/>
            <a:ext cx="5175115" cy="1"/>
          </a:xfrm>
          <a:prstGeom prst="line">
            <a:avLst/>
          </a:prstGeom>
          <a:ln w="50800">
            <a:solidFill>
              <a:srgbClr val="8E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59699189-A3F4-4467-B8FC-03913B399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02" y="2312136"/>
            <a:ext cx="5173676" cy="385062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0EE7D3B-2659-43AE-B040-9464A15F8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550" y="1163503"/>
            <a:ext cx="3381911" cy="81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5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550D304-DC14-46A5-8C3C-0242B40E3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92" y="1694787"/>
            <a:ext cx="5514455" cy="434402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E94ACDC-B9FC-406A-80E5-6A7CF58A54AD}"/>
              </a:ext>
            </a:extLst>
          </p:cNvPr>
          <p:cNvSpPr txBox="1"/>
          <p:nvPr/>
        </p:nvSpPr>
        <p:spPr>
          <a:xfrm>
            <a:off x="1493567" y="48904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NPSM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1D3FF39-82C3-4ABF-B6BE-8CFF316A0758}"/>
              </a:ext>
            </a:extLst>
          </p:cNvPr>
          <p:cNvSpPr txBox="1"/>
          <p:nvPr/>
        </p:nvSpPr>
        <p:spPr>
          <a:xfrm>
            <a:off x="366392" y="41495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NME</a:t>
            </a:r>
            <a:endParaRPr lang="zh-CN" altLang="en-US" sz="36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8" name="直线连接符 26">
            <a:extLst>
              <a:ext uri="{FF2B5EF4-FFF2-40B4-BE49-F238E27FC236}">
                <a16:creationId xmlns:a16="http://schemas.microsoft.com/office/drawing/2014/main" id="{8949B088-1C19-4502-B8CD-370D0D624038}"/>
              </a:ext>
            </a:extLst>
          </p:cNvPr>
          <p:cNvCxnSpPr>
            <a:cxnSpLocks/>
          </p:cNvCxnSpPr>
          <p:nvPr/>
        </p:nvCxnSpPr>
        <p:spPr>
          <a:xfrm flipV="1">
            <a:off x="0" y="687826"/>
            <a:ext cx="6096000" cy="8484"/>
          </a:xfrm>
          <a:prstGeom prst="line">
            <a:avLst/>
          </a:prstGeom>
          <a:ln w="50800">
            <a:solidFill>
              <a:srgbClr val="8E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5A295BD5-65F5-4635-BC67-9EF23DCC7DC3}"/>
              </a:ext>
            </a:extLst>
          </p:cNvPr>
          <p:cNvSpPr/>
          <p:nvPr/>
        </p:nvSpPr>
        <p:spPr>
          <a:xfrm>
            <a:off x="2793631" y="6141152"/>
            <a:ext cx="1436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in 50-82 shell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D1AA41A-F032-4FF9-AB08-8AA665DD2255}"/>
              </a:ext>
            </a:extLst>
          </p:cNvPr>
          <p:cNvSpPr/>
          <p:nvPr/>
        </p:nvSpPr>
        <p:spPr>
          <a:xfrm>
            <a:off x="8009387" y="6132668"/>
            <a:ext cx="155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in 50-126 shell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F461064-6B42-4847-AFAB-B31816B94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94787"/>
            <a:ext cx="5514455" cy="421265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7451737-FC8D-4D80-8125-861F9EC8E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392" y="1059381"/>
            <a:ext cx="2832493" cy="5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9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0">
            <a:extLst>
              <a:ext uri="{FF2B5EF4-FFF2-40B4-BE49-F238E27FC236}">
                <a16:creationId xmlns:a16="http://schemas.microsoft.com/office/drawing/2014/main" id="{F834838A-8981-5D4D-AB5C-586812516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936" y="34271"/>
            <a:ext cx="21701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4000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Outline</a:t>
            </a:r>
            <a:endParaRPr lang="en-US" sz="4000" b="1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7674F49-1369-8E43-9D87-AFA9F630F1B3}"/>
              </a:ext>
            </a:extLst>
          </p:cNvPr>
          <p:cNvGrpSpPr/>
          <p:nvPr/>
        </p:nvGrpSpPr>
        <p:grpSpPr>
          <a:xfrm>
            <a:off x="1438017" y="1391032"/>
            <a:ext cx="684290" cy="654310"/>
            <a:chOff x="6130971" y="1234452"/>
            <a:chExt cx="684290" cy="654310"/>
          </a:xfrm>
        </p:grpSpPr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id="{FB790FAD-8BB9-8F44-8732-3C174C19C8CB}"/>
                </a:ext>
              </a:extLst>
            </p:cNvPr>
            <p:cNvSpPr/>
            <p:nvPr/>
          </p:nvSpPr>
          <p:spPr>
            <a:xfrm>
              <a:off x="6175941" y="1249442"/>
              <a:ext cx="639320" cy="639320"/>
            </a:xfrm>
            <a:prstGeom prst="roundRect">
              <a:avLst/>
            </a:prstGeom>
            <a:solidFill>
              <a:srgbClr val="FCFCF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5B029280-3305-B34E-AE74-9EA4C1EA087E}"/>
                </a:ext>
              </a:extLst>
            </p:cNvPr>
            <p:cNvSpPr txBox="1"/>
            <p:nvPr/>
          </p:nvSpPr>
          <p:spPr>
            <a:xfrm>
              <a:off x="6130971" y="1234452"/>
              <a:ext cx="546945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/>
                <a:t>  </a:t>
              </a:r>
              <a:r>
                <a:rPr lang="en-US" altLang="zh-CN" sz="3600" dirty="0">
                  <a:latin typeface="Impact" panose="020B0806030902050204" pitchFamily="34" charset="0"/>
                </a:rPr>
                <a:t>1</a:t>
              </a:r>
              <a:endParaRPr lang="en-US" altLang="zh-CN" sz="28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62B15F5C-ED2F-BF48-912F-366954F7496F}"/>
              </a:ext>
            </a:extLst>
          </p:cNvPr>
          <p:cNvGrpSpPr/>
          <p:nvPr/>
        </p:nvGrpSpPr>
        <p:grpSpPr>
          <a:xfrm>
            <a:off x="1423027" y="2452819"/>
            <a:ext cx="699280" cy="654310"/>
            <a:chOff x="6115981" y="2180826"/>
            <a:chExt cx="699280" cy="654310"/>
          </a:xfrm>
        </p:grpSpPr>
        <p:sp>
          <p:nvSpPr>
            <p:cNvPr id="9" name="圆角矩形 8">
              <a:extLst>
                <a:ext uri="{FF2B5EF4-FFF2-40B4-BE49-F238E27FC236}">
                  <a16:creationId xmlns:a16="http://schemas.microsoft.com/office/drawing/2014/main" id="{B9431595-34DA-4B48-BB8D-D0D5EA1D29EA}"/>
                </a:ext>
              </a:extLst>
            </p:cNvPr>
            <p:cNvSpPr/>
            <p:nvPr/>
          </p:nvSpPr>
          <p:spPr>
            <a:xfrm>
              <a:off x="6175941" y="2195816"/>
              <a:ext cx="639320" cy="639320"/>
            </a:xfrm>
            <a:prstGeom prst="roundRect">
              <a:avLst/>
            </a:prstGeom>
            <a:solidFill>
              <a:srgbClr val="F4F4F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0CA4F45-A2C6-A945-B672-7314FFDA3284}"/>
                </a:ext>
              </a:extLst>
            </p:cNvPr>
            <p:cNvSpPr txBox="1"/>
            <p:nvPr/>
          </p:nvSpPr>
          <p:spPr>
            <a:xfrm>
              <a:off x="6115981" y="2180826"/>
              <a:ext cx="603050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/>
                <a:t>  </a:t>
              </a:r>
              <a:r>
                <a:rPr lang="en-US" altLang="zh-CN" sz="3600" dirty="0">
                  <a:latin typeface="Impact" panose="020B0806030902050204" pitchFamily="34" charset="0"/>
                </a:rPr>
                <a:t>2</a:t>
              </a:r>
              <a:endParaRPr lang="en-US" altLang="zh-CN" sz="28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DC82C42-DDD2-2F49-AADF-1ADB206AAF32}"/>
              </a:ext>
            </a:extLst>
          </p:cNvPr>
          <p:cNvGrpSpPr/>
          <p:nvPr/>
        </p:nvGrpSpPr>
        <p:grpSpPr>
          <a:xfrm>
            <a:off x="1424439" y="4515064"/>
            <a:ext cx="706494" cy="680570"/>
            <a:chOff x="6108767" y="3162482"/>
            <a:chExt cx="706494" cy="680570"/>
          </a:xfrm>
        </p:grpSpPr>
        <p:sp>
          <p:nvSpPr>
            <p:cNvPr id="12" name="圆角矩形 11">
              <a:extLst>
                <a:ext uri="{FF2B5EF4-FFF2-40B4-BE49-F238E27FC236}">
                  <a16:creationId xmlns:a16="http://schemas.microsoft.com/office/drawing/2014/main" id="{7E74C6FA-1C1E-284E-8BB4-303F8557B7E6}"/>
                </a:ext>
              </a:extLst>
            </p:cNvPr>
            <p:cNvSpPr/>
            <p:nvPr/>
          </p:nvSpPr>
          <p:spPr>
            <a:xfrm>
              <a:off x="6175941" y="3162482"/>
              <a:ext cx="639320" cy="639320"/>
            </a:xfrm>
            <a:prstGeom prst="roundRect">
              <a:avLst/>
            </a:prstGeom>
            <a:solidFill>
              <a:srgbClr val="F4F4F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9BDD504-DDD2-3D43-A2D6-EDF68C315D52}"/>
                </a:ext>
              </a:extLst>
            </p:cNvPr>
            <p:cNvSpPr txBox="1"/>
            <p:nvPr/>
          </p:nvSpPr>
          <p:spPr>
            <a:xfrm>
              <a:off x="6108767" y="3196721"/>
              <a:ext cx="615874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/>
                <a:t>  </a:t>
              </a:r>
              <a:r>
                <a:rPr lang="en-US" altLang="zh-CN" sz="3600" dirty="0">
                  <a:latin typeface="Impact" panose="020B0806030902050204" pitchFamily="34" charset="0"/>
                </a:rPr>
                <a:t>3</a:t>
              </a:r>
              <a:endParaRPr lang="en-US" altLang="zh-CN" sz="28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7777C36-F811-3A40-9661-A27AD35DD4D6}"/>
              </a:ext>
            </a:extLst>
          </p:cNvPr>
          <p:cNvGrpSpPr/>
          <p:nvPr/>
        </p:nvGrpSpPr>
        <p:grpSpPr>
          <a:xfrm>
            <a:off x="1444890" y="5605490"/>
            <a:ext cx="699280" cy="654310"/>
            <a:chOff x="6115981" y="4126955"/>
            <a:chExt cx="699280" cy="654310"/>
          </a:xfrm>
        </p:grpSpPr>
        <p:sp>
          <p:nvSpPr>
            <p:cNvPr id="15" name="圆角矩形 14">
              <a:extLst>
                <a:ext uri="{FF2B5EF4-FFF2-40B4-BE49-F238E27FC236}">
                  <a16:creationId xmlns:a16="http://schemas.microsoft.com/office/drawing/2014/main" id="{1BD100D7-0D8B-F54A-B553-EB9489811CBE}"/>
                </a:ext>
              </a:extLst>
            </p:cNvPr>
            <p:cNvSpPr/>
            <p:nvPr/>
          </p:nvSpPr>
          <p:spPr>
            <a:xfrm>
              <a:off x="6175941" y="4141945"/>
              <a:ext cx="639320" cy="639320"/>
            </a:xfrm>
            <a:prstGeom prst="roundRect">
              <a:avLst/>
            </a:prstGeom>
            <a:solidFill>
              <a:srgbClr val="F4F4F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33589427-3E93-CD4B-9BC2-700D1ACB38D7}"/>
                </a:ext>
              </a:extLst>
            </p:cNvPr>
            <p:cNvSpPr txBox="1"/>
            <p:nvPr/>
          </p:nvSpPr>
          <p:spPr>
            <a:xfrm>
              <a:off x="6115981" y="4126955"/>
              <a:ext cx="601447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/>
                <a:t>  </a:t>
              </a:r>
              <a:r>
                <a:rPr lang="en-US" altLang="zh-CN" sz="3600" dirty="0">
                  <a:latin typeface="Impact" panose="020B0806030902050204" pitchFamily="34" charset="0"/>
                </a:rPr>
                <a:t>4</a:t>
              </a:r>
              <a:endParaRPr lang="en-US" altLang="zh-CN" sz="2800" dirty="0">
                <a:latin typeface="Impact" panose="020B0806030902050204" pitchFamily="34" charset="0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4BD1C8AC-0BD9-1343-9DAB-EF045F91CCB7}"/>
              </a:ext>
            </a:extLst>
          </p:cNvPr>
          <p:cNvSpPr txBox="1"/>
          <p:nvPr/>
        </p:nvSpPr>
        <p:spPr>
          <a:xfrm>
            <a:off x="2332765" y="1473717"/>
            <a:ext cx="8537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General background of </a:t>
            </a:r>
            <a:r>
              <a:rPr lang="en-US" altLang="zh-CN" sz="28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neutrinoless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double beta decay</a:t>
            </a:r>
            <a:endParaRPr lang="zh-CN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D998FE1-7885-114D-AB6A-8270369B31FF}"/>
              </a:ext>
            </a:extLst>
          </p:cNvPr>
          <p:cNvSpPr txBox="1"/>
          <p:nvPr/>
        </p:nvSpPr>
        <p:spPr>
          <a:xfrm>
            <a:off x="2355570" y="2467809"/>
            <a:ext cx="3735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Theoretical framework</a:t>
            </a:r>
            <a:endParaRPr lang="zh-CN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858242F-09F9-7848-8E63-15D24F813511}"/>
              </a:ext>
            </a:extLst>
          </p:cNvPr>
          <p:cNvSpPr txBox="1"/>
          <p:nvPr/>
        </p:nvSpPr>
        <p:spPr>
          <a:xfrm>
            <a:off x="2384859" y="5620755"/>
            <a:ext cx="1702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Summary</a:t>
            </a:r>
            <a:endParaRPr lang="zh-CN" altLang="en-US" sz="28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6829254-0FF4-E546-972F-A1CD39FFE40F}"/>
              </a:ext>
            </a:extLst>
          </p:cNvPr>
          <p:cNvSpPr txBox="1"/>
          <p:nvPr/>
        </p:nvSpPr>
        <p:spPr>
          <a:xfrm>
            <a:off x="2369858" y="3185684"/>
            <a:ext cx="6976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400" dirty="0"/>
              <a:t>The NME of </a:t>
            </a:r>
            <a:r>
              <a:rPr lang="en-US" altLang="zh-CN" sz="2400" dirty="0" err="1"/>
              <a:t>Neutrinoless</a:t>
            </a:r>
            <a:r>
              <a:rPr lang="en-US" altLang="zh-CN" sz="2400" dirty="0"/>
              <a:t> double beta decay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1B5B31F-313D-484B-A859-410E5831B430}"/>
              </a:ext>
            </a:extLst>
          </p:cNvPr>
          <p:cNvSpPr txBox="1"/>
          <p:nvPr/>
        </p:nvSpPr>
        <p:spPr>
          <a:xfrm>
            <a:off x="2365013" y="3768011"/>
            <a:ext cx="7175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l"/>
            </a:pPr>
            <a:r>
              <a:rPr lang="en-US" altLang="zh-CN" sz="2400" dirty="0"/>
              <a:t>SD pair shell model </a:t>
            </a:r>
            <a:endParaRPr lang="zh-CN" altLang="en-US" sz="24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78F6B87-C12D-E74D-A91D-0A515318B529}"/>
              </a:ext>
            </a:extLst>
          </p:cNvPr>
          <p:cNvSpPr txBox="1"/>
          <p:nvPr/>
        </p:nvSpPr>
        <p:spPr>
          <a:xfrm>
            <a:off x="2402921" y="4599310"/>
            <a:ext cx="3130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Some</a:t>
            </a:r>
            <a:r>
              <a:rPr lang="zh-CN" alt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results</a:t>
            </a:r>
            <a:endParaRPr lang="zh-CN" altLang="en-US" sz="28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3" name="直线连接符 7">
            <a:extLst>
              <a:ext uri="{FF2B5EF4-FFF2-40B4-BE49-F238E27FC236}">
                <a16:creationId xmlns:a16="http://schemas.microsoft.com/office/drawing/2014/main" id="{005677A7-376E-4265-B7DB-7A83E6C534E5}"/>
              </a:ext>
            </a:extLst>
          </p:cNvPr>
          <p:cNvCxnSpPr/>
          <p:nvPr/>
        </p:nvCxnSpPr>
        <p:spPr>
          <a:xfrm>
            <a:off x="0" y="696310"/>
            <a:ext cx="3541059" cy="0"/>
          </a:xfrm>
          <a:prstGeom prst="line">
            <a:avLst/>
          </a:prstGeom>
          <a:ln w="50800">
            <a:solidFill>
              <a:srgbClr val="8E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71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BDBBC97-F689-42BE-81D9-664351BF4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79" y="1500998"/>
            <a:ext cx="4861159" cy="438881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8FA486D-14FD-4CA6-9EE7-160A9D44C1A5}"/>
              </a:ext>
            </a:extLst>
          </p:cNvPr>
          <p:cNvSpPr txBox="1"/>
          <p:nvPr/>
        </p:nvSpPr>
        <p:spPr>
          <a:xfrm>
            <a:off x="1493567" y="48904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NPSM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BE2F253-C2D2-4225-B4E4-8FE5CCF6A932}"/>
              </a:ext>
            </a:extLst>
          </p:cNvPr>
          <p:cNvSpPr txBox="1"/>
          <p:nvPr/>
        </p:nvSpPr>
        <p:spPr>
          <a:xfrm>
            <a:off x="366392" y="41495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NME</a:t>
            </a:r>
            <a:endParaRPr lang="zh-CN" altLang="en-US" sz="36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5" name="直线连接符 26">
            <a:extLst>
              <a:ext uri="{FF2B5EF4-FFF2-40B4-BE49-F238E27FC236}">
                <a16:creationId xmlns:a16="http://schemas.microsoft.com/office/drawing/2014/main" id="{0CB063F8-5FBA-4C16-980E-62424FB2DA2C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0" y="695235"/>
            <a:ext cx="2239925" cy="1076"/>
          </a:xfrm>
          <a:prstGeom prst="line">
            <a:avLst/>
          </a:prstGeom>
          <a:ln w="50800">
            <a:solidFill>
              <a:srgbClr val="8E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7E10C518-7D6B-42E2-8176-3A4A5CFBE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456" y="1500997"/>
            <a:ext cx="6957824" cy="4620669"/>
          </a:xfrm>
          <a:prstGeom prst="rect">
            <a:avLst/>
          </a:prstGeom>
        </p:spPr>
      </p:pic>
      <p:sp>
        <p:nvSpPr>
          <p:cNvPr id="7" name="波形 6">
            <a:extLst>
              <a:ext uri="{FF2B5EF4-FFF2-40B4-BE49-F238E27FC236}">
                <a16:creationId xmlns:a16="http://schemas.microsoft.com/office/drawing/2014/main" id="{D1377F8E-04F4-4181-A1CE-C5D06755DD93}"/>
              </a:ext>
            </a:extLst>
          </p:cNvPr>
          <p:cNvSpPr/>
          <p:nvPr/>
        </p:nvSpPr>
        <p:spPr>
          <a:xfrm>
            <a:off x="10368080" y="3957381"/>
            <a:ext cx="107302" cy="102937"/>
          </a:xfrm>
          <a:prstGeom prst="wav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波形 9">
            <a:extLst>
              <a:ext uri="{FF2B5EF4-FFF2-40B4-BE49-F238E27FC236}">
                <a16:creationId xmlns:a16="http://schemas.microsoft.com/office/drawing/2014/main" id="{8BFD7326-1BB2-4F32-8A16-7C34FD9DBBDA}"/>
              </a:ext>
            </a:extLst>
          </p:cNvPr>
          <p:cNvSpPr/>
          <p:nvPr/>
        </p:nvSpPr>
        <p:spPr>
          <a:xfrm>
            <a:off x="10355379" y="4310867"/>
            <a:ext cx="107303" cy="102937"/>
          </a:xfrm>
          <a:prstGeom prst="wav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波形 15">
            <a:extLst>
              <a:ext uri="{FF2B5EF4-FFF2-40B4-BE49-F238E27FC236}">
                <a16:creationId xmlns:a16="http://schemas.microsoft.com/office/drawing/2014/main" id="{D7E37A97-BAA9-4667-BD28-FD9555C1E8A0}"/>
              </a:ext>
            </a:extLst>
          </p:cNvPr>
          <p:cNvSpPr/>
          <p:nvPr/>
        </p:nvSpPr>
        <p:spPr>
          <a:xfrm>
            <a:off x="10476029" y="4380717"/>
            <a:ext cx="107303" cy="102937"/>
          </a:xfrm>
          <a:prstGeom prst="wav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波形 16">
            <a:extLst>
              <a:ext uri="{FF2B5EF4-FFF2-40B4-BE49-F238E27FC236}">
                <a16:creationId xmlns:a16="http://schemas.microsoft.com/office/drawing/2014/main" id="{58CB67A0-A4B6-4F9E-9CC9-335E9E152244}"/>
              </a:ext>
            </a:extLst>
          </p:cNvPr>
          <p:cNvSpPr/>
          <p:nvPr/>
        </p:nvSpPr>
        <p:spPr>
          <a:xfrm>
            <a:off x="10469679" y="4114017"/>
            <a:ext cx="107303" cy="102937"/>
          </a:xfrm>
          <a:prstGeom prst="wav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波形 17">
            <a:extLst>
              <a:ext uri="{FF2B5EF4-FFF2-40B4-BE49-F238E27FC236}">
                <a16:creationId xmlns:a16="http://schemas.microsoft.com/office/drawing/2014/main" id="{1B68295A-5F0F-40CC-BF62-AF305890DF4C}"/>
              </a:ext>
            </a:extLst>
          </p:cNvPr>
          <p:cNvSpPr/>
          <p:nvPr/>
        </p:nvSpPr>
        <p:spPr>
          <a:xfrm>
            <a:off x="10596679" y="4183867"/>
            <a:ext cx="107303" cy="102937"/>
          </a:xfrm>
          <a:prstGeom prst="wav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波形 18">
            <a:extLst>
              <a:ext uri="{FF2B5EF4-FFF2-40B4-BE49-F238E27FC236}">
                <a16:creationId xmlns:a16="http://schemas.microsoft.com/office/drawing/2014/main" id="{D4819627-87F5-490F-8641-8A05EB2E7087}"/>
              </a:ext>
            </a:extLst>
          </p:cNvPr>
          <p:cNvSpPr/>
          <p:nvPr/>
        </p:nvSpPr>
        <p:spPr>
          <a:xfrm>
            <a:off x="10603029" y="3987017"/>
            <a:ext cx="107303" cy="102937"/>
          </a:xfrm>
          <a:prstGeom prst="wav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83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782C0826-2305-3C4E-9C2E-7839AF83BB7E}"/>
              </a:ext>
            </a:extLst>
          </p:cNvPr>
          <p:cNvSpPr txBox="1"/>
          <p:nvPr/>
        </p:nvSpPr>
        <p:spPr>
          <a:xfrm>
            <a:off x="1493567" y="48904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NPSM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F13CFC0-802D-9540-96B7-751F1FA4A363}"/>
              </a:ext>
            </a:extLst>
          </p:cNvPr>
          <p:cNvSpPr txBox="1"/>
          <p:nvPr/>
        </p:nvSpPr>
        <p:spPr>
          <a:xfrm>
            <a:off x="366392" y="41495"/>
            <a:ext cx="4715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600" b="1" dirty="0">
                <a:solidFill>
                  <a:srgbClr val="2D3E5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SDI</a:t>
            </a:r>
            <a:endParaRPr lang="zh-CN" altLang="en-US" sz="3600" b="1" dirty="0">
              <a:solidFill>
                <a:srgbClr val="2D3E5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4" name="直线连接符 23">
            <a:extLst>
              <a:ext uri="{FF2B5EF4-FFF2-40B4-BE49-F238E27FC236}">
                <a16:creationId xmlns:a16="http://schemas.microsoft.com/office/drawing/2014/main" id="{8574EABF-C4C7-2B4C-973C-8C0D267912BF}"/>
              </a:ext>
            </a:extLst>
          </p:cNvPr>
          <p:cNvCxnSpPr>
            <a:cxnSpLocks/>
          </p:cNvCxnSpPr>
          <p:nvPr/>
        </p:nvCxnSpPr>
        <p:spPr>
          <a:xfrm flipV="1">
            <a:off x="0" y="687826"/>
            <a:ext cx="3687580" cy="8484"/>
          </a:xfrm>
          <a:prstGeom prst="line">
            <a:avLst/>
          </a:prstGeom>
          <a:ln w="50800">
            <a:solidFill>
              <a:srgbClr val="8E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E77C6FA7-E621-4441-B99F-F1AF9C96D8B4}"/>
              </a:ext>
            </a:extLst>
          </p:cNvPr>
          <p:cNvSpPr/>
          <p:nvPr/>
        </p:nvSpPr>
        <p:spPr>
          <a:xfrm>
            <a:off x="7474255" y="2943846"/>
            <a:ext cx="2203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Parameters</a:t>
            </a:r>
            <a:r>
              <a:rPr lang="zh-CN" altLang="en-US" dirty="0"/>
              <a:t> </a:t>
            </a:r>
            <a:r>
              <a:rPr lang="en-US" altLang="zh-CN" dirty="0"/>
              <a:t>in the SDI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34BF055-0DB8-4D36-A21B-AA90E9C80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540" y="1251288"/>
            <a:ext cx="6829425" cy="46672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B982A32-CDA8-4099-8CD8-363E9B0A6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540" y="1971016"/>
            <a:ext cx="2135512" cy="8616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3746F93-29C8-44EA-94E1-7093D244B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4540" y="2928466"/>
            <a:ext cx="3960632" cy="8704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46633F-3F31-4351-B82F-BBD23DE5C4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033" y="3990875"/>
            <a:ext cx="3960633" cy="77026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F0C2807-F1D2-4097-B467-3FA4A6DEF7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7121" y="5012578"/>
            <a:ext cx="2832238" cy="67591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79EC9BE-D017-430E-9B4A-5E37C0B110B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768"/>
          <a:stretch/>
        </p:blipFill>
        <p:spPr>
          <a:xfrm>
            <a:off x="5500019" y="3429000"/>
            <a:ext cx="6151576" cy="267589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306D132C-ECE4-42C6-BB67-A3214CBDD519}"/>
              </a:ext>
            </a:extLst>
          </p:cNvPr>
          <p:cNvSpPr/>
          <p:nvPr/>
        </p:nvSpPr>
        <p:spPr>
          <a:xfrm>
            <a:off x="5567080" y="6220717"/>
            <a:ext cx="6292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Y.-A. Luo, J.-Q. Chen, and J. </a:t>
            </a:r>
            <a:r>
              <a:rPr lang="en-US" altLang="zh-CN" dirty="0" err="1"/>
              <a:t>Draayer</a:t>
            </a:r>
            <a:r>
              <a:rPr lang="en-US" altLang="zh-CN" dirty="0"/>
              <a:t>, </a:t>
            </a:r>
            <a:r>
              <a:rPr lang="en-US" altLang="zh-CN" dirty="0" err="1"/>
              <a:t>Nucl</a:t>
            </a:r>
            <a:r>
              <a:rPr lang="en-US" altLang="zh-CN" dirty="0"/>
              <a:t>. Phys. A669, 101 (2000).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341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>
            <a:extLst>
              <a:ext uri="{FF2B5EF4-FFF2-40B4-BE49-F238E27FC236}">
                <a16:creationId xmlns:a16="http://schemas.microsoft.com/office/drawing/2014/main" id="{782C0826-2305-3C4E-9C2E-7839AF83BB7E}"/>
              </a:ext>
            </a:extLst>
          </p:cNvPr>
          <p:cNvSpPr txBox="1"/>
          <p:nvPr/>
        </p:nvSpPr>
        <p:spPr>
          <a:xfrm>
            <a:off x="1493567" y="48904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NPSM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F13CFC0-802D-9540-96B7-751F1FA4A363}"/>
              </a:ext>
            </a:extLst>
          </p:cNvPr>
          <p:cNvSpPr txBox="1"/>
          <p:nvPr/>
        </p:nvSpPr>
        <p:spPr>
          <a:xfrm>
            <a:off x="366392" y="41495"/>
            <a:ext cx="4532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Low-lying levels - SDI</a:t>
            </a:r>
            <a:endParaRPr lang="zh-CN" altLang="en-US" sz="36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4" name="直线连接符 23">
            <a:extLst>
              <a:ext uri="{FF2B5EF4-FFF2-40B4-BE49-F238E27FC236}">
                <a16:creationId xmlns:a16="http://schemas.microsoft.com/office/drawing/2014/main" id="{8574EABF-C4C7-2B4C-973C-8C0D267912BF}"/>
              </a:ext>
            </a:extLst>
          </p:cNvPr>
          <p:cNvCxnSpPr>
            <a:cxnSpLocks/>
          </p:cNvCxnSpPr>
          <p:nvPr/>
        </p:nvCxnSpPr>
        <p:spPr>
          <a:xfrm>
            <a:off x="0" y="696310"/>
            <a:ext cx="4898402" cy="0"/>
          </a:xfrm>
          <a:prstGeom prst="line">
            <a:avLst/>
          </a:prstGeom>
          <a:ln w="50800">
            <a:solidFill>
              <a:srgbClr val="8E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71E018EA-EB95-4508-8BD1-B4EB8C108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96" y="1104560"/>
            <a:ext cx="3269356" cy="24930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6235C20-EAE4-4F38-8DE9-88C7238B6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253" y="1144573"/>
            <a:ext cx="3704871" cy="245302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9A6994B-7C65-4DCC-97D0-95DBA835E3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6253" y="3844815"/>
            <a:ext cx="3704871" cy="228569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A899D7D-BBAE-49FD-A903-2D3925672D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463" y="1881368"/>
            <a:ext cx="164955" cy="87670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719E52C-A2A0-4593-8A5D-6AF0B127F6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1126" y="3844815"/>
            <a:ext cx="3801851" cy="2285699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4FED4703-1E72-49F2-8C8D-1D646B4A2870}"/>
              </a:ext>
            </a:extLst>
          </p:cNvPr>
          <p:cNvSpPr/>
          <p:nvPr/>
        </p:nvSpPr>
        <p:spPr>
          <a:xfrm>
            <a:off x="8895072" y="6488668"/>
            <a:ext cx="308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URL https://www.nndc.bnl.gov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C573467-0FFE-4F74-8045-AD3FDEFE18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1125" y="1144573"/>
            <a:ext cx="3801852" cy="245302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68F63D4-B90E-405B-B4ED-F6E69178CB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940" y="3844813"/>
            <a:ext cx="3434312" cy="237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2193C84-DD33-41D8-AC1B-1D007EFF5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39" y="3248726"/>
            <a:ext cx="10310167" cy="33953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8C1DD0C-0375-4EAD-883A-FDFAEA1A4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54" y="2171674"/>
            <a:ext cx="3989199" cy="47042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8DCD214-124A-4F21-AED6-23DA1D172734}"/>
              </a:ext>
            </a:extLst>
          </p:cNvPr>
          <p:cNvSpPr txBox="1"/>
          <p:nvPr/>
        </p:nvSpPr>
        <p:spPr>
          <a:xfrm>
            <a:off x="1493567" y="48904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NPSM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F7AB7D8-8337-4BAE-87C7-61D60C6FBCA0}"/>
              </a:ext>
            </a:extLst>
          </p:cNvPr>
          <p:cNvSpPr txBox="1"/>
          <p:nvPr/>
        </p:nvSpPr>
        <p:spPr>
          <a:xfrm>
            <a:off x="366392" y="41495"/>
            <a:ext cx="4715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600" b="1" dirty="0">
                <a:solidFill>
                  <a:srgbClr val="2D3E5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NME-Ratios</a:t>
            </a:r>
            <a:endParaRPr lang="zh-CN" altLang="en-US" sz="3600" b="1" dirty="0">
              <a:solidFill>
                <a:srgbClr val="2D3E5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0" name="直线连接符 23">
            <a:extLst>
              <a:ext uri="{FF2B5EF4-FFF2-40B4-BE49-F238E27FC236}">
                <a16:creationId xmlns:a16="http://schemas.microsoft.com/office/drawing/2014/main" id="{D3E40014-F4D1-4D4E-A6B2-912CF3B69055}"/>
              </a:ext>
            </a:extLst>
          </p:cNvPr>
          <p:cNvCxnSpPr>
            <a:cxnSpLocks/>
          </p:cNvCxnSpPr>
          <p:nvPr/>
        </p:nvCxnSpPr>
        <p:spPr>
          <a:xfrm flipV="1">
            <a:off x="0" y="687826"/>
            <a:ext cx="3687580" cy="8484"/>
          </a:xfrm>
          <a:prstGeom prst="line">
            <a:avLst/>
          </a:prstGeom>
          <a:ln w="50800">
            <a:solidFill>
              <a:srgbClr val="8E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95784B2E-6309-49A6-83CB-9201F5A231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3964" y="1014772"/>
            <a:ext cx="4308336" cy="47042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B4DAA1F-34CF-4E28-B258-C0B5B2D697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9618" y="1626390"/>
            <a:ext cx="4610100" cy="42862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2DC7C41-0383-4A62-8670-0DEDE16DC5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2330" y="2082774"/>
            <a:ext cx="3769398" cy="54497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16B23F-25AC-4203-BF2B-F8E6D7622B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538" y="2191915"/>
            <a:ext cx="3769398" cy="41427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89D53CA4-6C94-4FE2-B5E0-0E8DAC81DD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40" y="885182"/>
            <a:ext cx="3563700" cy="127460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573368B-C2F9-4114-B571-E48BBC2272C7}"/>
              </a:ext>
            </a:extLst>
          </p:cNvPr>
          <p:cNvSpPr/>
          <p:nvPr/>
        </p:nvSpPr>
        <p:spPr>
          <a:xfrm>
            <a:off x="7960922" y="2780038"/>
            <a:ext cx="4213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T. </a:t>
            </a:r>
            <a:r>
              <a:rPr lang="en-US" altLang="zh-CN" dirty="0" err="1"/>
              <a:t>Tomoda</a:t>
            </a:r>
            <a:r>
              <a:rPr lang="en-US" altLang="zh-CN" dirty="0"/>
              <a:t>, Rep. Prog. Phys. 54, 53 (1991).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121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4475549-BB77-4174-84C7-DB0C2D0EE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766" y="1437953"/>
            <a:ext cx="9300597" cy="488051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BB875AF-75D3-49F4-A0E4-DE904FE945D7}"/>
              </a:ext>
            </a:extLst>
          </p:cNvPr>
          <p:cNvSpPr txBox="1"/>
          <p:nvPr/>
        </p:nvSpPr>
        <p:spPr>
          <a:xfrm>
            <a:off x="1493567" y="48904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NPSM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E25CB9F-7022-4852-82E0-C832E31E0F16}"/>
              </a:ext>
            </a:extLst>
          </p:cNvPr>
          <p:cNvSpPr txBox="1"/>
          <p:nvPr/>
        </p:nvSpPr>
        <p:spPr>
          <a:xfrm>
            <a:off x="366392" y="41495"/>
            <a:ext cx="4715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3600" b="1" dirty="0">
                <a:solidFill>
                  <a:srgbClr val="2D3E5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NME</a:t>
            </a:r>
            <a:endParaRPr lang="zh-CN" altLang="en-US" sz="3600" b="1" dirty="0">
              <a:solidFill>
                <a:srgbClr val="2D3E5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7" name="直线连接符 23">
            <a:extLst>
              <a:ext uri="{FF2B5EF4-FFF2-40B4-BE49-F238E27FC236}">
                <a16:creationId xmlns:a16="http://schemas.microsoft.com/office/drawing/2014/main" id="{2BEC7B4C-7FFF-45B0-AA0B-7A920623168D}"/>
              </a:ext>
            </a:extLst>
          </p:cNvPr>
          <p:cNvCxnSpPr>
            <a:cxnSpLocks/>
          </p:cNvCxnSpPr>
          <p:nvPr/>
        </p:nvCxnSpPr>
        <p:spPr>
          <a:xfrm flipV="1">
            <a:off x="0" y="687826"/>
            <a:ext cx="3687580" cy="8484"/>
          </a:xfrm>
          <a:prstGeom prst="line">
            <a:avLst/>
          </a:prstGeom>
          <a:ln w="50800">
            <a:solidFill>
              <a:srgbClr val="8E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4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63254" y="1715132"/>
            <a:ext cx="11083580" cy="45858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SDPSM can reproduce the </a:t>
            </a:r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neutrinoless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double beta decay matrix element well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Calculate the two leading terms</a:t>
            </a:r>
            <a:r>
              <a:rPr lang="zh-CN" altLang="en-US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and  six higher-order contributions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FNS and SRC have depressed influence.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BCS and SDI are agreement with each other for the result.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Larger model space can increase the </a:t>
            </a:r>
            <a:r>
              <a:rPr lang="en-US" altLang="zh-CN" sz="28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NME,while</a:t>
            </a: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added G pairs have no change for NME.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The matrix element is sensitive to the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pairing interaction strength</a:t>
            </a:r>
            <a:endParaRPr lang="en-US" altLang="zh-CN" sz="28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altLang="zh-CN" sz="2800" dirty="0">
              <a:solidFill>
                <a:srgbClr val="2D3E5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lvl="0"/>
            <a:endParaRPr lang="en-US" altLang="zh-CN" sz="2800" dirty="0">
              <a:solidFill>
                <a:srgbClr val="2D3E5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2D3E5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B746F52-009D-B940-9880-255E801E872A}"/>
              </a:ext>
            </a:extLst>
          </p:cNvPr>
          <p:cNvSpPr txBox="1"/>
          <p:nvPr/>
        </p:nvSpPr>
        <p:spPr>
          <a:xfrm>
            <a:off x="129148" y="41495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0F5A7835-535D-2F4E-910C-2AB60DDB796C}"/>
              </a:ext>
            </a:extLst>
          </p:cNvPr>
          <p:cNvCxnSpPr>
            <a:cxnSpLocks/>
          </p:cNvCxnSpPr>
          <p:nvPr/>
        </p:nvCxnSpPr>
        <p:spPr>
          <a:xfrm>
            <a:off x="0" y="696310"/>
            <a:ext cx="2232212" cy="0"/>
          </a:xfrm>
          <a:prstGeom prst="line">
            <a:avLst/>
          </a:prstGeom>
          <a:ln w="50800">
            <a:solidFill>
              <a:srgbClr val="8E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7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642720" y="1664647"/>
            <a:ext cx="9360480" cy="200054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2D3E5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Calculate more nuclear .such as 150Nd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2D3E5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Calculate the contribution of transition matrix elements of each excited state.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mr-IN" altLang="zh-CN" sz="2800" dirty="0">
                <a:solidFill>
                  <a:srgbClr val="2D3E5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…</a:t>
            </a:r>
            <a:endParaRPr lang="en-US" altLang="zh-CN" sz="2800" dirty="0">
              <a:solidFill>
                <a:srgbClr val="2D3E5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2D3E5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A8501F4-C4D7-4B48-ACE7-9E6DB2041070}"/>
              </a:ext>
            </a:extLst>
          </p:cNvPr>
          <p:cNvSpPr txBox="1"/>
          <p:nvPr/>
        </p:nvSpPr>
        <p:spPr>
          <a:xfrm>
            <a:off x="70296" y="29197"/>
            <a:ext cx="308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Step plan</a:t>
            </a:r>
          </a:p>
        </p:txBody>
      </p: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F58CEEB6-26E7-E441-85BD-57E50526A427}"/>
              </a:ext>
            </a:extLst>
          </p:cNvPr>
          <p:cNvCxnSpPr>
            <a:cxnSpLocks/>
          </p:cNvCxnSpPr>
          <p:nvPr/>
        </p:nvCxnSpPr>
        <p:spPr>
          <a:xfrm>
            <a:off x="-18868" y="696310"/>
            <a:ext cx="3323177" cy="0"/>
          </a:xfrm>
          <a:prstGeom prst="line">
            <a:avLst/>
          </a:prstGeom>
          <a:ln w="50800">
            <a:solidFill>
              <a:srgbClr val="8E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9F0417BB-CA1D-4635-900E-D3A49403CE25}"/>
              </a:ext>
            </a:extLst>
          </p:cNvPr>
          <p:cNvSpPr txBox="1"/>
          <p:nvPr/>
        </p:nvSpPr>
        <p:spPr>
          <a:xfrm>
            <a:off x="2081407" y="4184798"/>
            <a:ext cx="8029186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rgbClr val="8E2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 for your attention</a:t>
            </a:r>
            <a:r>
              <a:rPr lang="zh-CN" altLang="en-US" sz="4400" b="1" dirty="0">
                <a:solidFill>
                  <a:srgbClr val="8E216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zh-CN" altLang="en-US" sz="8000" b="1" dirty="0">
              <a:solidFill>
                <a:srgbClr val="8E216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719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7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F030905-5FB6-449E-BCC5-A070BDFFA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5" y="809625"/>
            <a:ext cx="4933950" cy="318135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39C7285-932F-46CA-AD0B-AEB5C208A4F5}"/>
              </a:ext>
            </a:extLst>
          </p:cNvPr>
          <p:cNvSpPr txBox="1"/>
          <p:nvPr/>
        </p:nvSpPr>
        <p:spPr>
          <a:xfrm>
            <a:off x="70296" y="29197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SDI</a:t>
            </a:r>
          </a:p>
        </p:txBody>
      </p:sp>
      <p:cxnSp>
        <p:nvCxnSpPr>
          <p:cNvPr id="6" name="直线连接符 6">
            <a:extLst>
              <a:ext uri="{FF2B5EF4-FFF2-40B4-BE49-F238E27FC236}">
                <a16:creationId xmlns:a16="http://schemas.microsoft.com/office/drawing/2014/main" id="{6A4CCC77-F166-4974-8604-B0D3F83532C6}"/>
              </a:ext>
            </a:extLst>
          </p:cNvPr>
          <p:cNvCxnSpPr>
            <a:cxnSpLocks/>
          </p:cNvCxnSpPr>
          <p:nvPr/>
        </p:nvCxnSpPr>
        <p:spPr>
          <a:xfrm>
            <a:off x="-18868" y="696310"/>
            <a:ext cx="3323177" cy="0"/>
          </a:xfrm>
          <a:prstGeom prst="line">
            <a:avLst/>
          </a:prstGeom>
          <a:ln w="50800">
            <a:solidFill>
              <a:srgbClr val="8E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83B51052-4D9C-402B-AF3D-0CEAB3338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55625"/>
            <a:ext cx="6096000" cy="50577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F866A29-E5AB-4CFE-B3BB-49CA3F525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4104289"/>
            <a:ext cx="6678701" cy="86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5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ECF4974-749F-44A4-A068-522275E07125}"/>
              </a:ext>
            </a:extLst>
          </p:cNvPr>
          <p:cNvSpPr txBox="1"/>
          <p:nvPr/>
        </p:nvSpPr>
        <p:spPr>
          <a:xfrm>
            <a:off x="70296" y="29197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BCS</a:t>
            </a:r>
          </a:p>
        </p:txBody>
      </p:sp>
      <p:cxnSp>
        <p:nvCxnSpPr>
          <p:cNvPr id="5" name="直线连接符 6">
            <a:extLst>
              <a:ext uri="{FF2B5EF4-FFF2-40B4-BE49-F238E27FC236}">
                <a16:creationId xmlns:a16="http://schemas.microsoft.com/office/drawing/2014/main" id="{BA2694F0-311A-426D-8A0D-D87CD5B62D2A}"/>
              </a:ext>
            </a:extLst>
          </p:cNvPr>
          <p:cNvCxnSpPr>
            <a:cxnSpLocks/>
          </p:cNvCxnSpPr>
          <p:nvPr/>
        </p:nvCxnSpPr>
        <p:spPr>
          <a:xfrm>
            <a:off x="-18868" y="696310"/>
            <a:ext cx="3323177" cy="0"/>
          </a:xfrm>
          <a:prstGeom prst="line">
            <a:avLst/>
          </a:prstGeom>
          <a:ln w="50800">
            <a:solidFill>
              <a:srgbClr val="8E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328BBAB2-3D77-4F5D-9C33-CB7750CCF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644" y="1120775"/>
            <a:ext cx="4781550" cy="7810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13D8A04-15C0-4473-9D73-4EA15F857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644" y="2209800"/>
            <a:ext cx="41433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7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6298221F-F288-4450-8E01-43FEBBAA1737}"/>
              </a:ext>
            </a:extLst>
          </p:cNvPr>
          <p:cNvSpPr/>
          <p:nvPr/>
        </p:nvSpPr>
        <p:spPr>
          <a:xfrm>
            <a:off x="5327994" y="3849265"/>
            <a:ext cx="6495450" cy="200147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E2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647956" y="6104057"/>
            <a:ext cx="5718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 beyond the standard model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下箭头 25"/>
          <p:cNvSpPr/>
          <p:nvPr/>
        </p:nvSpPr>
        <p:spPr>
          <a:xfrm>
            <a:off x="8032318" y="5856555"/>
            <a:ext cx="950026" cy="344384"/>
          </a:xfrm>
          <a:prstGeom prst="downArrow">
            <a:avLst/>
          </a:prstGeom>
          <a:solidFill>
            <a:srgbClr val="8E2162"/>
          </a:solidFill>
          <a:ln>
            <a:solidFill>
              <a:srgbClr val="8E2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536119" y="4545503"/>
            <a:ext cx="3375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Dirac or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Majorana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643" y="1309456"/>
            <a:ext cx="2668801" cy="163476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64873C6-5789-3842-BD99-DD8E21E0D557}"/>
              </a:ext>
            </a:extLst>
          </p:cNvPr>
          <p:cNvSpPr/>
          <p:nvPr/>
        </p:nvSpPr>
        <p:spPr>
          <a:xfrm>
            <a:off x="134472" y="40082"/>
            <a:ext cx="2998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36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Background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483A5872-7937-DD41-AF72-E4B0E1B1D346}"/>
              </a:ext>
            </a:extLst>
          </p:cNvPr>
          <p:cNvCxnSpPr/>
          <p:nvPr/>
        </p:nvCxnSpPr>
        <p:spPr>
          <a:xfrm>
            <a:off x="0" y="696310"/>
            <a:ext cx="3541059" cy="0"/>
          </a:xfrm>
          <a:prstGeom prst="line">
            <a:avLst/>
          </a:prstGeom>
          <a:ln w="50800">
            <a:solidFill>
              <a:srgbClr val="8E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3FCDD655-7D22-4CB5-A08F-5C3361234121}"/>
              </a:ext>
            </a:extLst>
          </p:cNvPr>
          <p:cNvSpPr/>
          <p:nvPr/>
        </p:nvSpPr>
        <p:spPr>
          <a:xfrm>
            <a:off x="5536119" y="3941608"/>
            <a:ext cx="5718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Lepton number </a:t>
            </a:r>
            <a:r>
              <a:rPr lang="en-US" altLang="zh-CN" sz="24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conservation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845FC9B-DECB-4432-9C04-2C440B46E14C}"/>
              </a:ext>
            </a:extLst>
          </p:cNvPr>
          <p:cNvSpPr/>
          <p:nvPr/>
        </p:nvSpPr>
        <p:spPr>
          <a:xfrm>
            <a:off x="5536119" y="5149398"/>
            <a:ext cx="5894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The absolute neutrino-mass scale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4648022-0CE5-48D0-ACBF-FD20BF94B8F7}"/>
              </a:ext>
            </a:extLst>
          </p:cNvPr>
          <p:cNvSpPr/>
          <p:nvPr/>
        </p:nvSpPr>
        <p:spPr>
          <a:xfrm>
            <a:off x="168176" y="6146005"/>
            <a:ext cx="40350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J. Phys. G: Nucl. Part. Phys. 43 084001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(2016)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FA38AAD-3330-4AE4-BF46-A917DEFED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7994" y="817554"/>
            <a:ext cx="3695607" cy="28404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A99DED2-82FB-474E-A737-EC19FA07E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118" y="4646813"/>
            <a:ext cx="2276397" cy="14572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C285F69-16A0-4122-99AC-83E7E2350D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5019" y="4555749"/>
            <a:ext cx="2408707" cy="154471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2468068-9C82-45ED-8905-F5119F7752B4}"/>
              </a:ext>
            </a:extLst>
          </p:cNvPr>
          <p:cNvSpPr/>
          <p:nvPr/>
        </p:nvSpPr>
        <p:spPr>
          <a:xfrm>
            <a:off x="266612" y="6458000"/>
            <a:ext cx="39788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Prog. Part. Nuclear. Phys. 126, 103965 (2022)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D15592B-0102-4BE0-BB71-69DBEA0EBCD4}"/>
              </a:ext>
            </a:extLst>
          </p:cNvPr>
          <p:cNvSpPr/>
          <p:nvPr/>
        </p:nvSpPr>
        <p:spPr>
          <a:xfrm>
            <a:off x="1121029" y="1263448"/>
            <a:ext cx="45289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2A2B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mixing angle between the neutrino eigenstates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2A2B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Difference value of the square of mass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C7B13075-6D75-4546-94B9-3D30FF255C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453" y="3391664"/>
            <a:ext cx="838380" cy="81065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68FC732-2156-4363-9BA5-030946DA34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786" y="1576140"/>
            <a:ext cx="825714" cy="810651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F855E761-29F5-4CF2-9F44-4A3D289EAAD7}"/>
              </a:ext>
            </a:extLst>
          </p:cNvPr>
          <p:cNvSpPr/>
          <p:nvPr/>
        </p:nvSpPr>
        <p:spPr>
          <a:xfrm>
            <a:off x="1257870" y="3371867"/>
            <a:ext cx="36535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2A2B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Hierarchy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2A2B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Absolute neutrino-mass </a:t>
            </a:r>
            <a:endParaRPr lang="zh-CN" altLang="en-US" sz="2400" dirty="0">
              <a:solidFill>
                <a:srgbClr val="2A2B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70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DD05686-9ABA-4850-A80D-2AA79C62B84D}"/>
              </a:ext>
            </a:extLst>
          </p:cNvPr>
          <p:cNvSpPr txBox="1"/>
          <p:nvPr/>
        </p:nvSpPr>
        <p:spPr>
          <a:xfrm>
            <a:off x="70296" y="29197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ratios</a:t>
            </a:r>
          </a:p>
        </p:txBody>
      </p:sp>
      <p:cxnSp>
        <p:nvCxnSpPr>
          <p:cNvPr id="5" name="直线连接符 6">
            <a:extLst>
              <a:ext uri="{FF2B5EF4-FFF2-40B4-BE49-F238E27FC236}">
                <a16:creationId xmlns:a16="http://schemas.microsoft.com/office/drawing/2014/main" id="{9D5A5E54-31C5-4E33-8DF9-55E5E10E04BD}"/>
              </a:ext>
            </a:extLst>
          </p:cNvPr>
          <p:cNvCxnSpPr>
            <a:cxnSpLocks/>
          </p:cNvCxnSpPr>
          <p:nvPr/>
        </p:nvCxnSpPr>
        <p:spPr>
          <a:xfrm>
            <a:off x="-18868" y="696310"/>
            <a:ext cx="3323177" cy="0"/>
          </a:xfrm>
          <a:prstGeom prst="line">
            <a:avLst/>
          </a:prstGeom>
          <a:ln w="50800">
            <a:solidFill>
              <a:srgbClr val="8E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61462DC7-2FB8-43DC-8CCC-D86730382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115" y="1514475"/>
            <a:ext cx="5460085" cy="357926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3BA9486-5F1E-49AF-A84B-995101E93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337" y="1694814"/>
            <a:ext cx="3570588" cy="8807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8EE7FD7-6EF7-4954-80E2-68EE13EB6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4562" y="2800350"/>
            <a:ext cx="341947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1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19" y="1694440"/>
            <a:ext cx="7604711" cy="592459"/>
          </a:xfrm>
          <a:prstGeom prst="rect">
            <a:avLst/>
          </a:prstGeom>
        </p:spPr>
      </p:pic>
      <p:sp>
        <p:nvSpPr>
          <p:cNvPr id="3" name="线形标注 1 2"/>
          <p:cNvSpPr/>
          <p:nvPr/>
        </p:nvSpPr>
        <p:spPr>
          <a:xfrm>
            <a:off x="8189290" y="2931480"/>
            <a:ext cx="3637576" cy="797698"/>
          </a:xfrm>
          <a:prstGeom prst="borderCallout1">
            <a:avLst>
              <a:gd name="adj1" fmla="val 23902"/>
              <a:gd name="adj2" fmla="val 326"/>
              <a:gd name="adj3" fmla="val -88798"/>
              <a:gd name="adj4" fmla="val -1813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>
                <a:latin typeface="Times New Roman" charset="0"/>
                <a:ea typeface="Times New Roman" charset="0"/>
                <a:cs typeface="Times New Roman" charset="0"/>
              </a:rPr>
              <a:t>Usually light particles</a:t>
            </a:r>
            <a:endParaRPr kumimoji="1" lang="zh-CN" alt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20" name="组 19"/>
          <p:cNvGrpSpPr/>
          <p:nvPr/>
        </p:nvGrpSpPr>
        <p:grpSpPr>
          <a:xfrm>
            <a:off x="905419" y="3296407"/>
            <a:ext cx="8164005" cy="2838388"/>
            <a:chOff x="682953" y="3194617"/>
            <a:chExt cx="9056105" cy="330015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94" y="3323980"/>
              <a:ext cx="3629777" cy="59970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3531" y="4283490"/>
              <a:ext cx="6263409" cy="537875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3531" y="5048131"/>
              <a:ext cx="5194630" cy="57639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8253" y="4291980"/>
              <a:ext cx="1190264" cy="51609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8234" y="5153060"/>
              <a:ext cx="1190264" cy="49836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8253" y="5996411"/>
              <a:ext cx="1636133" cy="498362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8971" y="5991631"/>
              <a:ext cx="1977440" cy="421495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751" y="5981408"/>
              <a:ext cx="1580612" cy="42149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6442" y="5981407"/>
              <a:ext cx="1952616" cy="384267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4280318" y="3643399"/>
              <a:ext cx="282633" cy="2802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682953" y="3194617"/>
              <a:ext cx="3879998" cy="844952"/>
            </a:xfrm>
            <a:prstGeom prst="roundRect">
              <a:avLst/>
            </a:prstGeom>
            <a:noFill/>
            <a:ln w="28575">
              <a:solidFill>
                <a:srgbClr val="8E21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sp>
        <p:nvSpPr>
          <p:cNvPr id="19" name="圆角矩形 18"/>
          <p:cNvSpPr/>
          <p:nvPr/>
        </p:nvSpPr>
        <p:spPr>
          <a:xfrm>
            <a:off x="624301" y="1552942"/>
            <a:ext cx="8200224" cy="86030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6E1056D0-7322-3641-B59C-DDE5794EDB06}"/>
              </a:ext>
            </a:extLst>
          </p:cNvPr>
          <p:cNvCxnSpPr>
            <a:cxnSpLocks/>
          </p:cNvCxnSpPr>
          <p:nvPr/>
        </p:nvCxnSpPr>
        <p:spPr>
          <a:xfrm>
            <a:off x="0" y="723205"/>
            <a:ext cx="3767340" cy="0"/>
          </a:xfrm>
          <a:prstGeom prst="line">
            <a:avLst/>
          </a:prstGeom>
          <a:ln w="50800">
            <a:solidFill>
              <a:srgbClr val="8E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FBF16FC5-2131-1845-8748-136C37CDC01A}"/>
              </a:ext>
            </a:extLst>
          </p:cNvPr>
          <p:cNvSpPr/>
          <p:nvPr/>
        </p:nvSpPr>
        <p:spPr>
          <a:xfrm>
            <a:off x="-33702" y="83891"/>
            <a:ext cx="3801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beta decay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66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04" y="1093788"/>
            <a:ext cx="2376423" cy="64561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9490"/>
            <a:ext cx="4041930" cy="4947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436" y="1941018"/>
            <a:ext cx="1190264" cy="5160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030" y="2554134"/>
            <a:ext cx="2969456" cy="28295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848" y="1855796"/>
            <a:ext cx="1324011" cy="55436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176" y="1885776"/>
            <a:ext cx="1751075" cy="5368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330" y="2639193"/>
            <a:ext cx="3081703" cy="27445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14" y="2690142"/>
            <a:ext cx="2955025" cy="263986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10" y="5724375"/>
            <a:ext cx="4067749" cy="33206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440" y="5709385"/>
            <a:ext cx="3508034" cy="366444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161931" y="1030242"/>
            <a:ext cx="2663271" cy="772709"/>
          </a:xfrm>
          <a:prstGeom prst="roundRect">
            <a:avLst/>
          </a:prstGeom>
          <a:noFill/>
          <a:ln w="28575">
            <a:solidFill>
              <a:srgbClr val="8E2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cxnSp>
        <p:nvCxnSpPr>
          <p:cNvPr id="18" name="直线连接符 17">
            <a:extLst>
              <a:ext uri="{FF2B5EF4-FFF2-40B4-BE49-F238E27FC236}">
                <a16:creationId xmlns:a16="http://schemas.microsoft.com/office/drawing/2014/main" id="{00E347E1-EE0D-CC40-B62B-0D033BF04BCE}"/>
              </a:ext>
            </a:extLst>
          </p:cNvPr>
          <p:cNvCxnSpPr>
            <a:cxnSpLocks/>
          </p:cNvCxnSpPr>
          <p:nvPr/>
        </p:nvCxnSpPr>
        <p:spPr>
          <a:xfrm>
            <a:off x="0" y="696310"/>
            <a:ext cx="3776305" cy="0"/>
          </a:xfrm>
          <a:prstGeom prst="line">
            <a:avLst/>
          </a:prstGeom>
          <a:ln w="50800">
            <a:solidFill>
              <a:srgbClr val="8E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C6693D5B-60D8-A84D-9E90-767A0419EA28}"/>
              </a:ext>
            </a:extLst>
          </p:cNvPr>
          <p:cNvSpPr/>
          <p:nvPr/>
        </p:nvSpPr>
        <p:spPr>
          <a:xfrm>
            <a:off x="-24737" y="48031"/>
            <a:ext cx="3801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beta decay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14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45FD35E-FB8C-4F4B-BDA4-D5919095A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953" y="1728651"/>
            <a:ext cx="5837141" cy="85028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98773" y="987374"/>
            <a:ext cx="63153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The eﬀective Hamiltonian</a:t>
            </a:r>
            <a:endParaRPr lang="zh-CN" altLang="en-US" sz="2800" dirty="0"/>
          </a:p>
        </p:txBody>
      </p:sp>
      <p:sp>
        <p:nvSpPr>
          <p:cNvPr id="20" name="线形标注 2 19"/>
          <p:cNvSpPr/>
          <p:nvPr/>
        </p:nvSpPr>
        <p:spPr>
          <a:xfrm>
            <a:off x="5101350" y="2559913"/>
            <a:ext cx="2047874" cy="502226"/>
          </a:xfrm>
          <a:prstGeom prst="borderCallout2">
            <a:avLst>
              <a:gd name="adj1" fmla="val -5760"/>
              <a:gd name="adj2" fmla="val 8109"/>
              <a:gd name="adj3" fmla="val -54840"/>
              <a:gd name="adj4" fmla="val -10454"/>
              <a:gd name="adj5" fmla="val -93640"/>
              <a:gd name="adj6" fmla="val -2695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>
                <a:solidFill>
                  <a:schemeClr val="tx1"/>
                </a:solidFill>
              </a:rPr>
              <a:t>Cabibbo</a:t>
            </a:r>
            <a:r>
              <a:rPr lang="en-US" altLang="zh-CN" sz="2400" dirty="0">
                <a:solidFill>
                  <a:schemeClr val="tx1"/>
                </a:solidFill>
              </a:rPr>
              <a:t> angle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1" name="线形标注 1 20"/>
          <p:cNvSpPr/>
          <p:nvPr/>
        </p:nvSpPr>
        <p:spPr>
          <a:xfrm>
            <a:off x="1591419" y="2545106"/>
            <a:ext cx="3300559" cy="489660"/>
          </a:xfrm>
          <a:prstGeom prst="borderCallout1">
            <a:avLst>
              <a:gd name="adj1" fmla="val -12829"/>
              <a:gd name="adj2" fmla="val 66430"/>
              <a:gd name="adj3" fmla="val -89150"/>
              <a:gd name="adj4" fmla="val 67136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 G is the Fermi constant </a:t>
            </a:r>
          </a:p>
        </p:txBody>
      </p:sp>
      <p:sp>
        <p:nvSpPr>
          <p:cNvPr id="13" name="圆角矩形标注 12"/>
          <p:cNvSpPr/>
          <p:nvPr/>
        </p:nvSpPr>
        <p:spPr>
          <a:xfrm>
            <a:off x="7810780" y="2535713"/>
            <a:ext cx="2636107" cy="542278"/>
          </a:xfrm>
          <a:prstGeom prst="wedgeRoundRectCallout">
            <a:avLst>
              <a:gd name="adj1" fmla="val -71086"/>
              <a:gd name="adj2" fmla="val -8635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800" dirty="0"/>
              <a:t>nuclear currents </a:t>
            </a:r>
            <a:endParaRPr lang="en-US" altLang="zh-CN" sz="2800" dirty="0">
              <a:effectLst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7676430" y="1402302"/>
            <a:ext cx="2636108" cy="467952"/>
          </a:xfrm>
          <a:prstGeom prst="wedgeRoundRectCallout">
            <a:avLst>
              <a:gd name="adj1" fmla="val -105478"/>
              <a:gd name="adj2" fmla="val 68984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800" dirty="0"/>
              <a:t>lepton currents </a:t>
            </a:r>
            <a:endParaRPr lang="en-US" altLang="zh-CN" sz="2800" dirty="0">
              <a:effectLst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315F10C-421D-4E5E-9CAE-84388A6B8200}"/>
              </a:ext>
            </a:extLst>
          </p:cNvPr>
          <p:cNvSpPr/>
          <p:nvPr/>
        </p:nvSpPr>
        <p:spPr>
          <a:xfrm>
            <a:off x="-4460" y="37462"/>
            <a:ext cx="6378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Neutrinoless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Double beta decay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直线连接符 15">
            <a:extLst>
              <a:ext uri="{FF2B5EF4-FFF2-40B4-BE49-F238E27FC236}">
                <a16:creationId xmlns:a16="http://schemas.microsoft.com/office/drawing/2014/main" id="{7DEEA71A-1D6D-4084-989A-EA7B60CBDAB5}"/>
              </a:ext>
            </a:extLst>
          </p:cNvPr>
          <p:cNvCxnSpPr>
            <a:cxnSpLocks/>
          </p:cNvCxnSpPr>
          <p:nvPr/>
        </p:nvCxnSpPr>
        <p:spPr>
          <a:xfrm>
            <a:off x="-4460" y="727269"/>
            <a:ext cx="6306646" cy="0"/>
          </a:xfrm>
          <a:prstGeom prst="line">
            <a:avLst/>
          </a:prstGeom>
          <a:ln w="50800">
            <a:solidFill>
              <a:srgbClr val="8E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>
            <a:extLst>
              <a:ext uri="{FF2B5EF4-FFF2-40B4-BE49-F238E27FC236}">
                <a16:creationId xmlns:a16="http://schemas.microsoft.com/office/drawing/2014/main" id="{1EBDE4D7-27F6-47B9-82FA-6C3FF78017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948" y="4121941"/>
            <a:ext cx="2034741" cy="1938898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F56D9B28-9291-4C8D-8B2F-C3B7B92C68A3}"/>
              </a:ext>
            </a:extLst>
          </p:cNvPr>
          <p:cNvSpPr/>
          <p:nvPr/>
        </p:nvSpPr>
        <p:spPr>
          <a:xfrm>
            <a:off x="452667" y="3191691"/>
            <a:ext cx="1912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 S matrix</a:t>
            </a:r>
            <a:endParaRPr lang="zh-CN" altLang="en-US" sz="2800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C0DE46CC-0257-4282-BB32-9562336B2E9D}"/>
              </a:ext>
            </a:extLst>
          </p:cNvPr>
          <p:cNvGrpSpPr/>
          <p:nvPr/>
        </p:nvGrpSpPr>
        <p:grpSpPr>
          <a:xfrm>
            <a:off x="775681" y="3766401"/>
            <a:ext cx="8558833" cy="1547396"/>
            <a:chOff x="875616" y="4674334"/>
            <a:chExt cx="8558833" cy="1547396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74F75209-2C3D-4F7C-BAE6-3A0C1F306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5616" y="4674334"/>
              <a:ext cx="8558833" cy="1547396"/>
            </a:xfrm>
            <a:prstGeom prst="rect">
              <a:avLst/>
            </a:prstGeom>
          </p:spPr>
        </p:pic>
        <p:cxnSp>
          <p:nvCxnSpPr>
            <p:cNvPr id="24" name="直线连接符 8">
              <a:extLst>
                <a:ext uri="{FF2B5EF4-FFF2-40B4-BE49-F238E27FC236}">
                  <a16:creationId xmlns:a16="http://schemas.microsoft.com/office/drawing/2014/main" id="{9E77113B-1B7E-4842-89F4-28163F2816BB}"/>
                </a:ext>
              </a:extLst>
            </p:cNvPr>
            <p:cNvCxnSpPr/>
            <p:nvPr/>
          </p:nvCxnSpPr>
          <p:spPr>
            <a:xfrm>
              <a:off x="2481943" y="5859780"/>
              <a:ext cx="2351314" cy="0"/>
            </a:xfrm>
            <a:prstGeom prst="line">
              <a:avLst/>
            </a:prstGeom>
            <a:ln w="38100">
              <a:solidFill>
                <a:srgbClr val="8E21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941981C5-7268-4FFA-A650-1F689C81EB65}"/>
                </a:ext>
              </a:extLst>
            </p:cNvPr>
            <p:cNvSpPr/>
            <p:nvPr/>
          </p:nvSpPr>
          <p:spPr>
            <a:xfrm>
              <a:off x="3497766" y="6064219"/>
              <a:ext cx="111512" cy="1575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9D256922-C5E1-4F28-81F4-121A015B5B12}"/>
              </a:ext>
            </a:extLst>
          </p:cNvPr>
          <p:cNvSpPr/>
          <p:nvPr/>
        </p:nvSpPr>
        <p:spPr>
          <a:xfrm>
            <a:off x="1289253" y="5531734"/>
            <a:ext cx="27167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/>
              <a:t> </a:t>
            </a:r>
            <a:r>
              <a:rPr lang="en-US" altLang="zh-CN" sz="2000" dirty="0"/>
              <a:t>N</a:t>
            </a:r>
            <a:r>
              <a:rPr lang="zh-CN" altLang="en-US" sz="2000" dirty="0"/>
              <a:t>eutrino propagator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E164EC4F-4425-4D2F-8795-961B0A24D4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9278" y="5531734"/>
            <a:ext cx="5837604" cy="1130333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DADD485C-7D95-4801-AF56-B9F517EDF084}"/>
              </a:ext>
            </a:extLst>
          </p:cNvPr>
          <p:cNvCxnSpPr/>
          <p:nvPr/>
        </p:nvCxnSpPr>
        <p:spPr>
          <a:xfrm>
            <a:off x="3818650" y="4951847"/>
            <a:ext cx="0" cy="523844"/>
          </a:xfrm>
          <a:prstGeom prst="straightConnector1">
            <a:avLst/>
          </a:prstGeom>
          <a:ln w="28575">
            <a:solidFill>
              <a:srgbClr val="8E21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29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80669" y="906717"/>
            <a:ext cx="5086649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/>
              <a:t>Neglect small neutrino masses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675" y="1919295"/>
            <a:ext cx="2549303" cy="3700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911" y="3300373"/>
            <a:ext cx="6181725" cy="66232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80669" y="4180743"/>
            <a:ext cx="4623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/>
              <a:t>The </a:t>
            </a:r>
            <a:r>
              <a:rPr lang="en-US" altLang="zh-CN" sz="2800" dirty="0"/>
              <a:t>impulse approximation</a:t>
            </a:r>
            <a:endParaRPr lang="zh-CN" altLang="en-US" sz="2800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974D5331-8CB9-482C-BC93-728AF0E8BE2C}"/>
              </a:ext>
            </a:extLst>
          </p:cNvPr>
          <p:cNvGrpSpPr/>
          <p:nvPr/>
        </p:nvGrpSpPr>
        <p:grpSpPr>
          <a:xfrm>
            <a:off x="842732" y="4997690"/>
            <a:ext cx="10338300" cy="1378960"/>
            <a:chOff x="668790" y="3878878"/>
            <a:chExt cx="10459133" cy="158059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8790" y="3878878"/>
              <a:ext cx="5709558" cy="685800"/>
            </a:xfrm>
            <a:prstGeom prst="rect">
              <a:avLst/>
            </a:prstGeom>
          </p:spPr>
        </p:pic>
        <p:sp>
          <p:nvSpPr>
            <p:cNvPr id="16" name="矩形标注 15"/>
            <p:cNvSpPr/>
            <p:nvPr/>
          </p:nvSpPr>
          <p:spPr>
            <a:xfrm>
              <a:off x="1687783" y="4698359"/>
              <a:ext cx="2448791" cy="761114"/>
            </a:xfrm>
            <a:prstGeom prst="wedgeRectCallout">
              <a:avLst>
                <a:gd name="adj1" fmla="val 56844"/>
                <a:gd name="adj2" fmla="val -10114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77018" y="4804701"/>
              <a:ext cx="2097632" cy="51345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03361" y="4748682"/>
              <a:ext cx="5758857" cy="681038"/>
            </a:xfrm>
            <a:prstGeom prst="rect">
              <a:avLst/>
            </a:prstGeom>
          </p:spPr>
        </p:pic>
        <p:sp>
          <p:nvSpPr>
            <p:cNvPr id="19" name="矩形标注 18"/>
            <p:cNvSpPr/>
            <p:nvPr/>
          </p:nvSpPr>
          <p:spPr>
            <a:xfrm>
              <a:off x="4640532" y="4701057"/>
              <a:ext cx="6487391" cy="758416"/>
            </a:xfrm>
            <a:prstGeom prst="wedgeRectCallout">
              <a:avLst>
                <a:gd name="adj1" fmla="val -31698"/>
                <a:gd name="adj2" fmla="val -9699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0839916" y="5118410"/>
              <a:ext cx="88280" cy="1997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846AE4D3-B581-4F62-9431-AA35B269A2D7}"/>
              </a:ext>
            </a:extLst>
          </p:cNvPr>
          <p:cNvSpPr/>
          <p:nvPr/>
        </p:nvSpPr>
        <p:spPr>
          <a:xfrm>
            <a:off x="-4460" y="37462"/>
            <a:ext cx="6378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Neutrinoless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Double beta decay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直线连接符 15">
            <a:extLst>
              <a:ext uri="{FF2B5EF4-FFF2-40B4-BE49-F238E27FC236}">
                <a16:creationId xmlns:a16="http://schemas.microsoft.com/office/drawing/2014/main" id="{582F7CCC-78C1-41E2-ACAB-7BDFBE4C8F46}"/>
              </a:ext>
            </a:extLst>
          </p:cNvPr>
          <p:cNvCxnSpPr>
            <a:cxnSpLocks/>
          </p:cNvCxnSpPr>
          <p:nvPr/>
        </p:nvCxnSpPr>
        <p:spPr>
          <a:xfrm>
            <a:off x="-4460" y="727269"/>
            <a:ext cx="6306646" cy="0"/>
          </a:xfrm>
          <a:prstGeom prst="line">
            <a:avLst/>
          </a:prstGeom>
          <a:ln w="50800">
            <a:solidFill>
              <a:srgbClr val="8E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7B34E896-5E4D-41A4-B658-9978E38FDB50}"/>
              </a:ext>
            </a:extLst>
          </p:cNvPr>
          <p:cNvSpPr/>
          <p:nvPr/>
        </p:nvSpPr>
        <p:spPr>
          <a:xfrm>
            <a:off x="380669" y="2248899"/>
            <a:ext cx="3942105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/>
              <a:t>Closure approximation</a:t>
            </a:r>
          </a:p>
        </p:txBody>
      </p:sp>
    </p:spTree>
    <p:extLst>
      <p:ext uri="{BB962C8B-B14F-4D97-AF65-F5344CB8AC3E}">
        <p14:creationId xmlns:p14="http://schemas.microsoft.com/office/powerpoint/2010/main" val="5994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69440E6B-B460-4111-AF59-D89A7DAC3362}"/>
              </a:ext>
            </a:extLst>
          </p:cNvPr>
          <p:cNvSpPr/>
          <p:nvPr/>
        </p:nvSpPr>
        <p:spPr>
          <a:xfrm>
            <a:off x="140869" y="76687"/>
            <a:ext cx="1826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Half-life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线连接符 15">
            <a:extLst>
              <a:ext uri="{FF2B5EF4-FFF2-40B4-BE49-F238E27FC236}">
                <a16:creationId xmlns:a16="http://schemas.microsoft.com/office/drawing/2014/main" id="{50C4DC42-51EC-42DE-8419-BDE8BCBEDB46}"/>
              </a:ext>
            </a:extLst>
          </p:cNvPr>
          <p:cNvCxnSpPr>
            <a:cxnSpLocks/>
          </p:cNvCxnSpPr>
          <p:nvPr/>
        </p:nvCxnSpPr>
        <p:spPr>
          <a:xfrm flipV="1">
            <a:off x="-4460" y="723018"/>
            <a:ext cx="1971470" cy="4251"/>
          </a:xfrm>
          <a:prstGeom prst="line">
            <a:avLst/>
          </a:prstGeom>
          <a:ln w="50800">
            <a:solidFill>
              <a:srgbClr val="8E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>
            <a:extLst>
              <a:ext uri="{FF2B5EF4-FFF2-40B4-BE49-F238E27FC236}">
                <a16:creationId xmlns:a16="http://schemas.microsoft.com/office/drawing/2014/main" id="{4B376DF7-7CD5-47CF-B4F5-1E770BBF19CA}"/>
              </a:ext>
            </a:extLst>
          </p:cNvPr>
          <p:cNvGrpSpPr/>
          <p:nvPr/>
        </p:nvGrpSpPr>
        <p:grpSpPr>
          <a:xfrm>
            <a:off x="156982" y="954707"/>
            <a:ext cx="5900907" cy="3048123"/>
            <a:chOff x="307213" y="1141345"/>
            <a:chExt cx="5937255" cy="372138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09D29B73-7378-4DEE-9EFA-CB71BA64F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213" y="2189282"/>
              <a:ext cx="5776928" cy="1702238"/>
            </a:xfrm>
            <a:prstGeom prst="rect">
              <a:avLst/>
            </a:prstGeom>
          </p:spPr>
        </p:pic>
        <p:sp>
          <p:nvSpPr>
            <p:cNvPr id="13" name="圆角矩形标注 12"/>
            <p:cNvSpPr/>
            <p:nvPr/>
          </p:nvSpPr>
          <p:spPr>
            <a:xfrm>
              <a:off x="1627829" y="1451737"/>
              <a:ext cx="3874872" cy="910347"/>
            </a:xfrm>
            <a:prstGeom prst="wedgeRoundRectCallout">
              <a:avLst>
                <a:gd name="adj1" fmla="val 8817"/>
                <a:gd name="adj2" fmla="val 66610"/>
                <a:gd name="adj3" fmla="val 16667"/>
              </a:avLst>
            </a:prstGeom>
            <a:solidFill>
              <a:schemeClr val="bg1">
                <a:alpha val="50000"/>
              </a:schemeClr>
            </a:solidFill>
            <a:ln w="28575">
              <a:solidFill>
                <a:srgbClr val="0179A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nuclear</a:t>
              </a:r>
              <a:r>
                <a:rPr lang="zh-C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matrix</a:t>
              </a:r>
              <a:r>
                <a:rPr lang="zh-C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element</a:t>
              </a:r>
              <a:endPara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圆角矩形标注 13"/>
            <p:cNvSpPr/>
            <p:nvPr/>
          </p:nvSpPr>
          <p:spPr>
            <a:xfrm>
              <a:off x="1072192" y="3791579"/>
              <a:ext cx="2329087" cy="998284"/>
            </a:xfrm>
            <a:prstGeom prst="wedgeRoundRectCallout">
              <a:avLst>
                <a:gd name="adj1" fmla="val 31275"/>
                <a:gd name="adj2" fmla="val -79551"/>
                <a:gd name="adj3" fmla="val 16667"/>
              </a:avLst>
            </a:prstGeom>
            <a:solidFill>
              <a:schemeClr val="bg1">
                <a:alpha val="50000"/>
              </a:schemeClr>
            </a:solidFill>
            <a:ln w="28575">
              <a:solidFill>
                <a:srgbClr val="0179A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phase</a:t>
              </a:r>
              <a:r>
                <a:rPr lang="zh-C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space</a:t>
              </a:r>
              <a:r>
                <a:rPr lang="zh-C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factor</a:t>
              </a:r>
              <a:endPara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54005" y="1141345"/>
              <a:ext cx="64633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endPara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圆角矩形标注 13">
              <a:extLst>
                <a:ext uri="{FF2B5EF4-FFF2-40B4-BE49-F238E27FC236}">
                  <a16:creationId xmlns:a16="http://schemas.microsoft.com/office/drawing/2014/main" id="{2F6D1540-8AA0-4FCF-A485-0426C83B13A2}"/>
                </a:ext>
              </a:extLst>
            </p:cNvPr>
            <p:cNvSpPr/>
            <p:nvPr/>
          </p:nvSpPr>
          <p:spPr>
            <a:xfrm>
              <a:off x="3915381" y="3864442"/>
              <a:ext cx="2329087" cy="998284"/>
            </a:xfrm>
            <a:prstGeom prst="wedgeRoundRectCallout">
              <a:avLst>
                <a:gd name="adj1" fmla="val 1993"/>
                <a:gd name="adj2" fmla="val -84474"/>
                <a:gd name="adj3" fmla="val 16667"/>
              </a:avLst>
            </a:prstGeom>
            <a:solidFill>
              <a:schemeClr val="bg1">
                <a:alpha val="50000"/>
              </a:schemeClr>
            </a:solidFill>
            <a:ln w="28575">
              <a:solidFill>
                <a:srgbClr val="0179A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effective neutrino mass</a:t>
              </a:r>
              <a:endPara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263593F-A710-4505-980B-A28E7CE76F50}"/>
              </a:ext>
            </a:extLst>
          </p:cNvPr>
          <p:cNvGrpSpPr>
            <a:grpSpLocks/>
          </p:cNvGrpSpPr>
          <p:nvPr/>
        </p:nvGrpSpPr>
        <p:grpSpPr bwMode="auto">
          <a:xfrm>
            <a:off x="6871338" y="1043953"/>
            <a:ext cx="5069317" cy="3832511"/>
            <a:chOff x="647700" y="1116013"/>
            <a:chExt cx="7740650" cy="5695480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64BD5919-398A-4B76-98E2-6C4601E1C2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" y="1116013"/>
              <a:ext cx="7740650" cy="5695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直接连接符 23">
              <a:extLst>
                <a:ext uri="{FF2B5EF4-FFF2-40B4-BE49-F238E27FC236}">
                  <a16:creationId xmlns:a16="http://schemas.microsoft.com/office/drawing/2014/main" id="{3C3EDB0E-3056-442D-B022-93047FB8596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31909" y="1260003"/>
              <a:ext cx="0" cy="4968196"/>
            </a:xfrm>
            <a:prstGeom prst="line">
              <a:avLst/>
            </a:prstGeom>
            <a:noFill/>
            <a:ln w="25400" algn="ctr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直接连接符 29">
              <a:extLst>
                <a:ext uri="{FF2B5EF4-FFF2-40B4-BE49-F238E27FC236}">
                  <a16:creationId xmlns:a16="http://schemas.microsoft.com/office/drawing/2014/main" id="{D98277A1-9074-4FDA-AE76-5E5F23DB9F1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804217" y="1260003"/>
              <a:ext cx="0" cy="4968196"/>
            </a:xfrm>
            <a:prstGeom prst="line">
              <a:avLst/>
            </a:prstGeom>
            <a:noFill/>
            <a:ln w="25400" algn="ctr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直接连接符 29">
              <a:extLst>
                <a:ext uri="{FF2B5EF4-FFF2-40B4-BE49-F238E27FC236}">
                  <a16:creationId xmlns:a16="http://schemas.microsoft.com/office/drawing/2014/main" id="{F4345F1F-9B11-4FAD-AAE9-5EB6E0CDD2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44000" y="1260000"/>
              <a:ext cx="0" cy="4968196"/>
            </a:xfrm>
            <a:prstGeom prst="line">
              <a:avLst/>
            </a:prstGeom>
            <a:noFill/>
            <a:ln w="25400" algn="ctr">
              <a:solidFill>
                <a:srgbClr val="FFC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圆角矩形 9">
            <a:extLst>
              <a:ext uri="{FF2B5EF4-FFF2-40B4-BE49-F238E27FC236}">
                <a16:creationId xmlns:a16="http://schemas.microsoft.com/office/drawing/2014/main" id="{FA6D1A3D-629C-44FC-A541-F564E47B30C1}"/>
              </a:ext>
            </a:extLst>
          </p:cNvPr>
          <p:cNvSpPr/>
          <p:nvPr/>
        </p:nvSpPr>
        <p:spPr>
          <a:xfrm>
            <a:off x="8293907" y="5429503"/>
            <a:ext cx="2748597" cy="82499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73363B8-5001-4932-B1FB-0A8DA841C4EB}"/>
              </a:ext>
            </a:extLst>
          </p:cNvPr>
          <p:cNvSpPr txBox="1"/>
          <p:nvPr/>
        </p:nvSpPr>
        <p:spPr>
          <a:xfrm>
            <a:off x="8850202" y="5562050"/>
            <a:ext cx="2192302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/>
            <a:r>
              <a:rPr lang="en-US" altLang="zh-CN" sz="3200" dirty="0">
                <a:solidFill>
                  <a:srgbClr val="2D3E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SDPSM</a:t>
            </a:r>
          </a:p>
          <a:p>
            <a:endParaRPr lang="en-US" altLang="zh-CN" sz="3200" dirty="0">
              <a:solidFill>
                <a:srgbClr val="2D3E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54DEFC3-AB99-47B3-AEAC-24913A49CA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690" y="4307817"/>
            <a:ext cx="3371132" cy="250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4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B6FFA44-84FF-42FA-818B-99CA32D38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4022" y="5254736"/>
            <a:ext cx="3495675" cy="6953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561" y="788171"/>
            <a:ext cx="5731588" cy="69624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71430" y="858411"/>
            <a:ext cx="3022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Times New Roman" charset="0"/>
                <a:ea typeface="Times New Roman" charset="0"/>
                <a:cs typeface="Times New Roman" charset="0"/>
              </a:rPr>
              <a:t>Transition operator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437" y="1525667"/>
            <a:ext cx="3787628" cy="5090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850" y="1554557"/>
            <a:ext cx="1784035" cy="42751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540" y="2189459"/>
            <a:ext cx="4875923" cy="447692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45612" y="2381555"/>
            <a:ext cx="1830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charset="0"/>
                <a:ea typeface="Times New Roman" charset="0"/>
                <a:cs typeface="Times New Roman" charset="0"/>
              </a:rPr>
              <a:t>Leading</a:t>
            </a:r>
            <a:r>
              <a:rPr lang="zh-CN" alt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dirty="0">
                <a:latin typeface="Times New Roman" charset="0"/>
                <a:ea typeface="Times New Roman" charset="0"/>
                <a:cs typeface="Times New Roman" charset="0"/>
              </a:rPr>
              <a:t>term</a:t>
            </a:r>
          </a:p>
        </p:txBody>
      </p:sp>
      <p:sp>
        <p:nvSpPr>
          <p:cNvPr id="14" name="矩形 13"/>
          <p:cNvSpPr/>
          <p:nvPr/>
        </p:nvSpPr>
        <p:spPr>
          <a:xfrm>
            <a:off x="495775" y="4746331"/>
            <a:ext cx="17047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charset="0"/>
                <a:ea typeface="Times New Roman" charset="0"/>
                <a:cs typeface="Times New Roman" charset="0"/>
              </a:rPr>
              <a:t>HOC</a:t>
            </a:r>
            <a:r>
              <a:rPr lang="zh-CN" altLang="en-US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dirty="0">
                <a:latin typeface="Times New Roman" charset="0"/>
                <a:ea typeface="Times New Roman" charset="0"/>
                <a:cs typeface="Times New Roman" charset="0"/>
              </a:rPr>
              <a:t>term</a:t>
            </a:r>
          </a:p>
        </p:txBody>
      </p:sp>
      <p:sp>
        <p:nvSpPr>
          <p:cNvPr id="15" name="左大括号 14"/>
          <p:cNvSpPr/>
          <p:nvPr/>
        </p:nvSpPr>
        <p:spPr>
          <a:xfrm>
            <a:off x="2731326" y="2189459"/>
            <a:ext cx="252847" cy="910001"/>
          </a:xfrm>
          <a:prstGeom prst="leftBrac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左大括号 15"/>
          <p:cNvSpPr/>
          <p:nvPr/>
        </p:nvSpPr>
        <p:spPr>
          <a:xfrm>
            <a:off x="2731326" y="3349502"/>
            <a:ext cx="252847" cy="3316879"/>
          </a:xfrm>
          <a:prstGeom prst="leftBrace">
            <a:avLst/>
          </a:prstGeom>
          <a:ln w="317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7" name="组 6"/>
          <p:cNvGrpSpPr/>
          <p:nvPr/>
        </p:nvGrpSpPr>
        <p:grpSpPr>
          <a:xfrm>
            <a:off x="7866311" y="2193838"/>
            <a:ext cx="4160015" cy="4029153"/>
            <a:chOff x="8070002" y="2405023"/>
            <a:chExt cx="4160015" cy="4416099"/>
          </a:xfrm>
        </p:grpSpPr>
        <p:sp>
          <p:nvSpPr>
            <p:cNvPr id="17" name="矩形 16"/>
            <p:cNvSpPr/>
            <p:nvPr/>
          </p:nvSpPr>
          <p:spPr>
            <a:xfrm>
              <a:off x="8196541" y="2572253"/>
              <a:ext cx="4033476" cy="4705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CN" sz="2400" dirty="0">
                  <a:latin typeface="Times New Roman" charset="0"/>
                  <a:ea typeface="Times New Roman" charset="0"/>
                  <a:cs typeface="Times New Roman" charset="0"/>
                </a:rPr>
                <a:t>Finite</a:t>
              </a:r>
              <a:r>
                <a:rPr lang="zh-CN" altLang="en-US" sz="2400" dirty="0"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US" altLang="zh-CN" sz="2400" dirty="0">
                  <a:latin typeface="Times New Roman" charset="0"/>
                  <a:ea typeface="Times New Roman" charset="0"/>
                  <a:cs typeface="Times New Roman" charset="0"/>
                </a:rPr>
                <a:t>nucleon</a:t>
              </a:r>
              <a:r>
                <a:rPr lang="zh-CN" altLang="en-US" sz="2400" dirty="0"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en-US" altLang="zh-CN" sz="2400" dirty="0">
                  <a:latin typeface="Times New Roman" charset="0"/>
                  <a:ea typeface="Times New Roman" charset="0"/>
                  <a:cs typeface="Times New Roman" charset="0"/>
                </a:rPr>
                <a:t>size</a:t>
              </a:r>
              <a:r>
                <a:rPr lang="zh-CN" altLang="en-US" sz="2400" dirty="0">
                  <a:latin typeface="Times New Roman" charset="0"/>
                  <a:ea typeface="Times New Roman" charset="0"/>
                  <a:cs typeface="Times New Roman" charset="0"/>
                </a:rPr>
                <a:t>（</a:t>
              </a:r>
              <a:r>
                <a:rPr lang="en-US" altLang="zh-CN" sz="2400" dirty="0">
                  <a:latin typeface="Times New Roman" charset="0"/>
                  <a:ea typeface="Times New Roman" charset="0"/>
                  <a:cs typeface="Times New Roman" charset="0"/>
                </a:rPr>
                <a:t>FNS</a:t>
              </a:r>
              <a:r>
                <a:rPr lang="zh-CN" altLang="en-US" sz="2400" dirty="0">
                  <a:latin typeface="Times New Roman" charset="0"/>
                  <a:ea typeface="Times New Roman" charset="0"/>
                  <a:cs typeface="Times New Roman" charset="0"/>
                </a:rPr>
                <a:t>）</a:t>
              </a:r>
              <a:endParaRPr lang="en-US" altLang="zh-CN" sz="24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4503" y="3096440"/>
              <a:ext cx="2838259" cy="96124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4503" y="4187968"/>
              <a:ext cx="2838259" cy="1065174"/>
            </a:xfrm>
            <a:prstGeom prst="rect">
              <a:avLst/>
            </a:prstGeom>
          </p:spPr>
        </p:pic>
        <p:sp>
          <p:nvSpPr>
            <p:cNvPr id="21" name="圆角矩形 20"/>
            <p:cNvSpPr/>
            <p:nvPr/>
          </p:nvSpPr>
          <p:spPr>
            <a:xfrm>
              <a:off x="8070003" y="2405023"/>
              <a:ext cx="4127262" cy="4416099"/>
            </a:xfrm>
            <a:prstGeom prst="round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1490F70D-9BED-4F70-A720-F4B06FA699D9}"/>
                </a:ext>
              </a:extLst>
            </p:cNvPr>
            <p:cNvSpPr/>
            <p:nvPr/>
          </p:nvSpPr>
          <p:spPr>
            <a:xfrm>
              <a:off x="8070002" y="5202819"/>
              <a:ext cx="4058612" cy="4705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zh-CN" sz="2400" dirty="0"/>
                <a:t>short-range correction (SRC)</a:t>
              </a:r>
              <a:endParaRPr lang="en-US" altLang="zh-CN" sz="24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22" name="圆角矩形 21"/>
          <p:cNvSpPr/>
          <p:nvPr/>
        </p:nvSpPr>
        <p:spPr>
          <a:xfrm>
            <a:off x="370289" y="904990"/>
            <a:ext cx="2893611" cy="5463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382303" y="2364980"/>
            <a:ext cx="2121641" cy="54221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382303" y="4719734"/>
            <a:ext cx="2121641" cy="57641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4FD7785-5346-7241-A457-6D2BEDA42002}"/>
              </a:ext>
            </a:extLst>
          </p:cNvPr>
          <p:cNvSpPr txBox="1"/>
          <p:nvPr/>
        </p:nvSpPr>
        <p:spPr>
          <a:xfrm>
            <a:off x="1493567" y="48904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NPSM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DB8DCFB-C9A4-264F-AB1A-53D5DEB8A5B1}"/>
              </a:ext>
            </a:extLst>
          </p:cNvPr>
          <p:cNvSpPr txBox="1"/>
          <p:nvPr/>
        </p:nvSpPr>
        <p:spPr>
          <a:xfrm>
            <a:off x="366392" y="41495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NME</a:t>
            </a:r>
            <a:endParaRPr lang="zh-CN" altLang="en-US" sz="36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7" name="直线连接符 26">
            <a:extLst>
              <a:ext uri="{FF2B5EF4-FFF2-40B4-BE49-F238E27FC236}">
                <a16:creationId xmlns:a16="http://schemas.microsoft.com/office/drawing/2014/main" id="{12A07E3D-0BA2-514B-98D6-BA343F93D717}"/>
              </a:ext>
            </a:extLst>
          </p:cNvPr>
          <p:cNvCxnSpPr>
            <a:cxnSpLocks/>
          </p:cNvCxnSpPr>
          <p:nvPr/>
        </p:nvCxnSpPr>
        <p:spPr>
          <a:xfrm>
            <a:off x="0" y="696310"/>
            <a:ext cx="2232212" cy="0"/>
          </a:xfrm>
          <a:prstGeom prst="line">
            <a:avLst/>
          </a:prstGeom>
          <a:ln w="50800">
            <a:solidFill>
              <a:srgbClr val="8E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CE7644B9-1A6A-428A-8670-04889987704A}"/>
              </a:ext>
            </a:extLst>
          </p:cNvPr>
          <p:cNvSpPr/>
          <p:nvPr/>
        </p:nvSpPr>
        <p:spPr>
          <a:xfrm>
            <a:off x="8024057" y="6481715"/>
            <a:ext cx="4075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Simkovic</a:t>
            </a:r>
            <a:r>
              <a:rPr lang="en-US" altLang="zh-CN" dirty="0"/>
              <a:t> F.</a:t>
            </a:r>
            <a:r>
              <a:rPr lang="zh-CN" altLang="en-US" dirty="0"/>
              <a:t> </a:t>
            </a:r>
            <a:r>
              <a:rPr lang="en-US" altLang="zh-CN" dirty="0" err="1"/>
              <a:t>et,al</a:t>
            </a:r>
            <a:r>
              <a:rPr lang="en-US" altLang="zh-CN" dirty="0"/>
              <a:t> PRC, 1999, 60(5): 055502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658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4765CE97-8FE5-41AE-B6D1-6BA811FD01D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A6TU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A6TU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深色论文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28105</TotalTime>
  <Words>623</Words>
  <Application>Microsoft Office PowerPoint</Application>
  <PresentationFormat>宽屏</PresentationFormat>
  <Paragraphs>166</Paragraphs>
  <Slides>30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3" baseType="lpstr">
      <vt:lpstr>华文楷体</vt:lpstr>
      <vt:lpstr>楷体</vt:lpstr>
      <vt:lpstr>宋体</vt:lpstr>
      <vt:lpstr>Microsoft YaHei</vt:lpstr>
      <vt:lpstr>Microsoft YaHei</vt:lpstr>
      <vt:lpstr>Arial</vt:lpstr>
      <vt:lpstr>Calibri</vt:lpstr>
      <vt:lpstr>Calibri Light</vt:lpstr>
      <vt:lpstr>Impact</vt:lpstr>
      <vt:lpstr>Segoe UI Historic</vt:lpstr>
      <vt:lpstr>Times New Roman</vt:lpstr>
      <vt:lpstr>Wingdings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PPTS</dc:title>
  <dc:subject>PPTS</dc:subject>
  <dc:creator>PPTS</dc:creator>
  <cp:keywords>PPTS</cp:keywords>
  <dc:description>PPTS</dc:description>
  <cp:lastModifiedBy>张思遥</cp:lastModifiedBy>
  <cp:revision>890</cp:revision>
  <dcterms:created xsi:type="dcterms:W3CDTF">2015-11-19T04:18:54Z</dcterms:created>
  <dcterms:modified xsi:type="dcterms:W3CDTF">2023-05-22T01:55:50Z</dcterms:modified>
  <cp:category>PPTS</cp:category>
</cp:coreProperties>
</file>