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48"/>
  </p:notesMasterIdLst>
  <p:sldIdLst>
    <p:sldId id="256" r:id="rId2"/>
    <p:sldId id="257" r:id="rId3"/>
    <p:sldId id="712" r:id="rId4"/>
    <p:sldId id="719" r:id="rId5"/>
    <p:sldId id="760" r:id="rId6"/>
    <p:sldId id="664" r:id="rId7"/>
    <p:sldId id="641" r:id="rId8"/>
    <p:sldId id="785" r:id="rId9"/>
    <p:sldId id="715" r:id="rId10"/>
    <p:sldId id="716" r:id="rId11"/>
    <p:sldId id="265" r:id="rId12"/>
    <p:sldId id="754" r:id="rId13"/>
    <p:sldId id="756" r:id="rId14"/>
    <p:sldId id="758" r:id="rId15"/>
    <p:sldId id="759" r:id="rId16"/>
    <p:sldId id="761" r:id="rId17"/>
    <p:sldId id="765" r:id="rId18"/>
    <p:sldId id="766" r:id="rId19"/>
    <p:sldId id="259" r:id="rId20"/>
    <p:sldId id="276" r:id="rId21"/>
    <p:sldId id="277" r:id="rId22"/>
    <p:sldId id="769" r:id="rId23"/>
    <p:sldId id="762" r:id="rId24"/>
    <p:sldId id="768" r:id="rId25"/>
    <p:sldId id="776" r:id="rId26"/>
    <p:sldId id="778" r:id="rId27"/>
    <p:sldId id="779" r:id="rId28"/>
    <p:sldId id="764" r:id="rId29"/>
    <p:sldId id="771" r:id="rId30"/>
    <p:sldId id="775" r:id="rId31"/>
    <p:sldId id="774" r:id="rId32"/>
    <p:sldId id="777" r:id="rId33"/>
    <p:sldId id="770" r:id="rId34"/>
    <p:sldId id="701" r:id="rId35"/>
    <p:sldId id="658" r:id="rId36"/>
    <p:sldId id="484" r:id="rId37"/>
    <p:sldId id="262" r:id="rId38"/>
    <p:sldId id="780" r:id="rId39"/>
    <p:sldId id="784" r:id="rId40"/>
    <p:sldId id="781" r:id="rId41"/>
    <p:sldId id="494" r:id="rId42"/>
    <p:sldId id="752" r:id="rId43"/>
    <p:sldId id="660" r:id="rId44"/>
    <p:sldId id="497" r:id="rId45"/>
    <p:sldId id="782" r:id="rId46"/>
    <p:sldId id="783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EDDC4A-8743-BD49-1D14-B8D9A29DBAD7}" v="4" dt="2023-05-18T14:00:11.0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6"/>
  </p:normalViewPr>
  <p:slideViewPr>
    <p:cSldViewPr snapToGrid="0">
      <p:cViewPr varScale="1">
        <p:scale>
          <a:sx n="145" d="100"/>
          <a:sy n="145" d="100"/>
        </p:scale>
        <p:origin x="12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64CA9-E689-004F-B07C-8191AB1418E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5B45B-FC40-1C46-885B-B68866BFC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4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0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20CE3-1A43-954E-9793-136D8D9833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0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798A9-46B9-2E4B-8E02-7BAF4B20B2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6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90660-6BED-5792-54C0-A905F267CD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FC8A08D-7DF7-5B46-B58C-0834FD8C70C1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E2161-AC81-1A16-9C1D-5762A843037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71500" y="812800"/>
            <a:ext cx="6415088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00A3D-010D-AE19-8150-FB557812A9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21310-4BA7-AD85-9CB8-432C131779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7F6826B-CB2C-5A45-B458-2DF292D84B2D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81C4C3-00DF-47B6-327A-39ABEC02F99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8F636-E257-58AC-63FA-C9C1F70DB9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A364E-ED8F-94F2-EBB8-8B2A8EB1A3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4939CA18-DCD0-D64F-9F77-7F45DEB8EE3F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491B1-041E-978A-7788-086C19A10B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73088" y="812800"/>
            <a:ext cx="6411912" cy="4008438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290ED-55D2-A7CC-BE1C-9C0111EA88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5B45B-FC40-1C46-885B-B68866BFC6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6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FB68-1510-2B47-9EA6-D9034777DD55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4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038F-699D-D746-B5EB-AC159704DF06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C5C3D-3C0E-5546-8AFA-EB2CC3A4ADDB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8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B284-325B-B441-ACCB-03309EE1357D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7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2A84D-E56C-8842-A832-0CB7BD7E4788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5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E2383-C3F5-1443-8D16-D3118E5D9F9C}" type="datetime1">
              <a:rPr lang="en-AU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00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5642F-4FC9-0C4C-AF57-534DE4B90C1E}" type="datetime1">
              <a:rPr lang="en-AU" smtClean="0"/>
              <a:t>18/05/2023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96CE3-6BE0-0446-A04F-8D6E4507397B}" type="datetime1">
              <a:rPr lang="en-AU" smtClean="0"/>
              <a:t>18/05/2023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3E917-AD20-FF43-BE6D-5B137AB3CBA9}" type="datetime1">
              <a:rPr lang="en-AU" smtClean="0"/>
              <a:t>18/05/2023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6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B3778-D63A-BF44-A07F-8BE72AE53BDB}" type="datetime1">
              <a:rPr lang="en-AU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7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C0A02-C810-CC41-B75F-9E85219C5515}" type="datetime1">
              <a:rPr lang="en-AU" smtClean="0"/>
              <a:t>18/05/2023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7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A6090-D7FE-E547-8086-AF902159897F}" type="datetime1">
              <a:rPr lang="en-AU" smtClean="0"/>
              <a:t>18/05/2023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31C57-30B3-DF45-9332-DCDCF15DD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0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8.jp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3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7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emf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10" Type="http://schemas.openxmlformats.org/officeDocument/2006/relationships/image" Target="../media/image14.tiff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AE78-8E62-3D77-177F-B4CE48712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Measurement of the absolute neutrino mass in cosmology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6C9F2-3748-9D47-4B81-240A8B7C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307486"/>
            <a:ext cx="7620000" cy="13798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Yvonne Y. Y. Wong</a:t>
            </a:r>
            <a:endParaRPr lang="zh-TW" altLang="en-US" dirty="0">
              <a:ea typeface="新細明體"/>
              <a:cs typeface="Calibri"/>
            </a:endParaRPr>
          </a:p>
          <a:p>
            <a:r>
              <a:rPr lang="en-US" dirty="0"/>
              <a:t>UNSW Sydney</a:t>
            </a:r>
          </a:p>
          <a:p>
            <a:endParaRPr lang="en-US" dirty="0"/>
          </a:p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第二届无中微子双贝塔衰变及相关物理研讨会</a:t>
            </a:r>
            <a:r>
              <a:rPr lang="en-AU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dirty="0"/>
              <a:t>2023</a:t>
            </a:r>
            <a:r>
              <a:rPr lang="zh-TW" altLang="en-US" dirty="0"/>
              <a:t>年</a:t>
            </a:r>
            <a:r>
              <a:rPr lang="en-US" altLang="zh-TW" dirty="0"/>
              <a:t>5</a:t>
            </a:r>
            <a:r>
              <a:rPr lang="zh-TW" altLang="en-US" dirty="0"/>
              <a:t>月</a:t>
            </a:r>
            <a:r>
              <a:rPr lang="en-US" altLang="zh-TW" dirty="0"/>
              <a:t>19</a:t>
            </a:r>
            <a:r>
              <a:rPr lang="zh-TW" altLang="en-US" dirty="0"/>
              <a:t>日</a:t>
            </a:r>
            <a:r>
              <a:rPr lang="en-US" altLang="zh-TW" dirty="0"/>
              <a:t>-23</a:t>
            </a:r>
            <a:r>
              <a:rPr lang="zh-TW" altLang="en-US" dirty="0"/>
              <a:t>日</a:t>
            </a:r>
            <a:endParaRPr lang="en-AU" altLang="zh-TW" dirty="0"/>
          </a:p>
        </p:txBody>
      </p:sp>
    </p:spTree>
    <p:extLst>
      <p:ext uri="{BB962C8B-B14F-4D97-AF65-F5344CB8AC3E}">
        <p14:creationId xmlns:p14="http://schemas.microsoft.com/office/powerpoint/2010/main" val="2409083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282A9-75A3-5DD2-515B-54171791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Large-scale matter power spectrum…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3CB4B-4607-963B-3B0F-5EA034694F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02457" y="1412013"/>
            <a:ext cx="4260691" cy="39987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5D4682-E18D-2413-4874-E60DECA96A56}"/>
              </a:ext>
            </a:extLst>
          </p:cNvPr>
          <p:cNvSpPr txBox="1"/>
          <p:nvPr/>
        </p:nvSpPr>
        <p:spPr>
          <a:xfrm rot="16200000">
            <a:off x="390966" y="2914808"/>
            <a:ext cx="2276838" cy="30123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Arial" pitchFamily="18"/>
                <a:ea typeface="MS Gothic" pitchFamily="2"/>
                <a:cs typeface="Tahoma" pitchFamily="2"/>
              </a:rPr>
              <a:t>Relative power spectrum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270A8-C093-8371-94D5-CE2622C5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D0DF8-E193-367C-E385-D9E50D730667}"/>
              </a:ext>
            </a:extLst>
          </p:cNvPr>
          <p:cNvSpPr txBox="1"/>
          <p:nvPr/>
        </p:nvSpPr>
        <p:spPr>
          <a:xfrm>
            <a:off x="6473872" y="1381976"/>
            <a:ext cx="2051520" cy="831317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7" rIns="79373" bIns="39687" anchorCtr="0" compatLnSpc="0">
            <a:spAutoFit/>
          </a:bodyPr>
          <a:lstStyle/>
          <a:p>
            <a:pPr hangingPunct="0"/>
            <a:r>
              <a:rPr lang="en-US" sz="16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The larger the mass sum, the larger the suppression.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C0597651-B466-7EB6-9C63-A6044A8F2519}"/>
              </a:ext>
            </a:extLst>
          </p:cNvPr>
          <p:cNvSpPr/>
          <p:nvPr/>
        </p:nvSpPr>
        <p:spPr>
          <a:xfrm>
            <a:off x="7285703" y="2202425"/>
            <a:ext cx="314632" cy="181896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7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EDA20-4775-D1D2-176C-03E0AC435D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48486" y="1553427"/>
            <a:ext cx="5141087" cy="3717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695D222-8DE6-CC4E-5225-2A48BB230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Who can measure it?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AB04C-D1C3-9401-46C6-11344167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91098-7ED0-9639-7D18-E37649E8AD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8650" y="1083830"/>
            <a:ext cx="7810500" cy="341632"/>
          </a:xfrm>
        </p:spPr>
        <p:txBody>
          <a:bodyPr>
            <a:spAutoFit/>
          </a:bodyPr>
          <a:lstStyle/>
          <a:p>
            <a:pPr marL="0" indent="0">
              <a:spcBef>
                <a:spcPts val="1500"/>
              </a:spcBef>
              <a:spcAft>
                <a:spcPts val="2750"/>
              </a:spcAft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 power spectrum measurements circa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1681C-57E1-9A83-EC01-DDB934238F62}"/>
              </a:ext>
            </a:extLst>
          </p:cNvPr>
          <p:cNvSpPr txBox="1"/>
          <p:nvPr/>
        </p:nvSpPr>
        <p:spPr>
          <a:xfrm>
            <a:off x="6889573" y="5025943"/>
            <a:ext cx="1293363" cy="267957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Akrami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2018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8430CA-3C50-AB5F-5B79-161DCF6D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38" r="238"/>
          <a:stretch/>
        </p:blipFill>
        <p:spPr>
          <a:xfrm>
            <a:off x="1511595" y="872922"/>
            <a:ext cx="5703266" cy="460648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1A488A6-E3E3-8299-B5F1-5043C2017BBC}"/>
              </a:ext>
            </a:extLst>
          </p:cNvPr>
          <p:cNvSpPr/>
          <p:nvPr/>
        </p:nvSpPr>
        <p:spPr>
          <a:xfrm>
            <a:off x="1319353" y="1264641"/>
            <a:ext cx="634983" cy="3428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CD0DA4-C3A1-589F-181D-5D06E5CAB38D}"/>
              </a:ext>
            </a:extLst>
          </p:cNvPr>
          <p:cNvSpPr/>
          <p:nvPr/>
        </p:nvSpPr>
        <p:spPr>
          <a:xfrm>
            <a:off x="2833480" y="722043"/>
            <a:ext cx="3682900" cy="6984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782A-6FDF-AE56-4336-AF65FC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Who can measure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76FD1-BEC4-3068-580B-6DB006155EC5}"/>
              </a:ext>
            </a:extLst>
          </p:cNvPr>
          <p:cNvSpPr txBox="1"/>
          <p:nvPr/>
        </p:nvSpPr>
        <p:spPr>
          <a:xfrm rot="16200000">
            <a:off x="155480" y="2985576"/>
            <a:ext cx="3324560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Large-scale matter power spectrum, P(k)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E1218B4-C2B9-34F1-CD27-A802062A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12</a:t>
            </a:fld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F33043D-EA46-1102-0495-D8F102E68D65}"/>
              </a:ext>
            </a:extLst>
          </p:cNvPr>
          <p:cNvSpPr/>
          <p:nvPr/>
        </p:nvSpPr>
        <p:spPr>
          <a:xfrm>
            <a:off x="3277532" y="1914175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267BC-606F-05E2-479C-2DAD9A8B5EEA}"/>
              </a:ext>
            </a:extLst>
          </p:cNvPr>
          <p:cNvSpPr txBox="1"/>
          <p:nvPr/>
        </p:nvSpPr>
        <p:spPr>
          <a:xfrm>
            <a:off x="5825403" y="3343198"/>
            <a:ext cx="79559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Lyman-</a:t>
            </a:r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(z~2-4)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683F6833-B283-B950-AB7B-E0BDF0EB0A15}"/>
              </a:ext>
            </a:extLst>
          </p:cNvPr>
          <p:cNvSpPr/>
          <p:nvPr/>
        </p:nvSpPr>
        <p:spPr>
          <a:xfrm>
            <a:off x="5682587" y="3836408"/>
            <a:ext cx="1068817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AEEDA508-C70B-E5E7-0E9D-9A030951678A}"/>
              </a:ext>
            </a:extLst>
          </p:cNvPr>
          <p:cNvSpPr/>
          <p:nvPr/>
        </p:nvSpPr>
        <p:spPr>
          <a:xfrm>
            <a:off x="4962492" y="2168169"/>
            <a:ext cx="1389148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C0D24-3DAB-07A2-0F6A-93158641CF2C}"/>
              </a:ext>
            </a:extLst>
          </p:cNvPr>
          <p:cNvSpPr txBox="1"/>
          <p:nvPr/>
        </p:nvSpPr>
        <p:spPr>
          <a:xfrm>
            <a:off x="5051411" y="1544884"/>
            <a:ext cx="1394545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Galaxy clustering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/BAO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F1694-AE98-5913-9EC1-7F359FEC841D}"/>
              </a:ext>
            </a:extLst>
          </p:cNvPr>
          <p:cNvSpPr txBox="1"/>
          <p:nvPr/>
        </p:nvSpPr>
        <p:spPr>
          <a:xfrm>
            <a:off x="5520247" y="1914175"/>
            <a:ext cx="681529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Cosmic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shear</a:t>
            </a: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24090E04-C6CE-AFFE-7E04-E3A1BB57845E}"/>
              </a:ext>
            </a:extLst>
          </p:cNvPr>
          <p:cNvSpPr/>
          <p:nvPr/>
        </p:nvSpPr>
        <p:spPr>
          <a:xfrm>
            <a:off x="3277532" y="2422162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0AB90615-1677-E246-16DC-B53C7E9B02B4}"/>
              </a:ext>
            </a:extLst>
          </p:cNvPr>
          <p:cNvSpPr/>
          <p:nvPr/>
        </p:nvSpPr>
        <p:spPr>
          <a:xfrm flipV="1">
            <a:off x="5201265" y="3343198"/>
            <a:ext cx="481322" cy="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BEAD9-155D-2FCE-921E-F066BE4863D5}"/>
              </a:ext>
            </a:extLst>
          </p:cNvPr>
          <p:cNvSpPr txBox="1"/>
          <p:nvPr/>
        </p:nvSpPr>
        <p:spPr>
          <a:xfrm>
            <a:off x="5414460" y="2771469"/>
            <a:ext cx="97564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Cluster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abundance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E23BFAE0-DEC5-05DC-E1D0-F141829DFCA6}"/>
              </a:ext>
            </a:extLst>
          </p:cNvPr>
          <p:cNvSpPr/>
          <p:nvPr/>
        </p:nvSpPr>
        <p:spPr>
          <a:xfrm>
            <a:off x="2436291" y="3088893"/>
            <a:ext cx="2251176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B736B-4A94-C1EC-B0DD-5CFAAFF15B41}"/>
              </a:ext>
            </a:extLst>
          </p:cNvPr>
          <p:cNvSpPr txBox="1"/>
          <p:nvPr/>
        </p:nvSpPr>
        <p:spPr>
          <a:xfrm>
            <a:off x="2569165" y="3140364"/>
            <a:ext cx="1949569" cy="299248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“primary” (z~1000)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88F0C-D357-9C15-1DCB-D9DFF826DBF2}"/>
              </a:ext>
            </a:extLst>
          </p:cNvPr>
          <p:cNvSpPr txBox="1"/>
          <p:nvPr/>
        </p:nvSpPr>
        <p:spPr>
          <a:xfrm>
            <a:off x="2516613" y="2065055"/>
            <a:ext cx="1062916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lensing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potential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(z~3-4)</a:t>
            </a:r>
          </a:p>
        </p:txBody>
      </p:sp>
    </p:spTree>
    <p:extLst>
      <p:ext uri="{BB962C8B-B14F-4D97-AF65-F5344CB8AC3E}">
        <p14:creationId xmlns:p14="http://schemas.microsoft.com/office/powerpoint/2010/main" val="3107935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8430CA-3C50-AB5F-5B79-161DCF6D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38" r="238"/>
          <a:stretch/>
        </p:blipFill>
        <p:spPr>
          <a:xfrm>
            <a:off x="1511595" y="872922"/>
            <a:ext cx="5703266" cy="460648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1A488A6-E3E3-8299-B5F1-5043C2017BBC}"/>
              </a:ext>
            </a:extLst>
          </p:cNvPr>
          <p:cNvSpPr/>
          <p:nvPr/>
        </p:nvSpPr>
        <p:spPr>
          <a:xfrm>
            <a:off x="1319353" y="1264641"/>
            <a:ext cx="634983" cy="3428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CD0DA4-C3A1-589F-181D-5D06E5CAB38D}"/>
              </a:ext>
            </a:extLst>
          </p:cNvPr>
          <p:cNvSpPr/>
          <p:nvPr/>
        </p:nvSpPr>
        <p:spPr>
          <a:xfrm>
            <a:off x="2833480" y="722043"/>
            <a:ext cx="3682900" cy="6984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782A-6FDF-AE56-4336-AF65FC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Who can measure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76FD1-BEC4-3068-580B-6DB006155EC5}"/>
              </a:ext>
            </a:extLst>
          </p:cNvPr>
          <p:cNvSpPr txBox="1"/>
          <p:nvPr/>
        </p:nvSpPr>
        <p:spPr>
          <a:xfrm rot="16200000">
            <a:off x="155480" y="2985576"/>
            <a:ext cx="3324560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Large-scale matter power spectrum, P(k)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E1218B4-C2B9-34F1-CD27-A802062A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13</a:t>
            </a:fld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F33043D-EA46-1102-0495-D8F102E68D65}"/>
              </a:ext>
            </a:extLst>
          </p:cNvPr>
          <p:cNvSpPr/>
          <p:nvPr/>
        </p:nvSpPr>
        <p:spPr>
          <a:xfrm>
            <a:off x="3277532" y="1914175"/>
            <a:ext cx="1845075" cy="0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267BC-606F-05E2-479C-2DAD9A8B5EEA}"/>
              </a:ext>
            </a:extLst>
          </p:cNvPr>
          <p:cNvSpPr txBox="1"/>
          <p:nvPr/>
        </p:nvSpPr>
        <p:spPr>
          <a:xfrm>
            <a:off x="5825403" y="3343198"/>
            <a:ext cx="79559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Lyman-</a:t>
            </a:r>
            <a:r>
              <a:rPr lang="en-US" sz="1411" dirty="0"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  <a:p>
            <a:pPr hangingPunct="0"/>
            <a:r>
              <a:rPr lang="en-US" sz="1411" dirty="0"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(z~2-4)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683F6833-B283-B950-AB7B-E0BDF0EB0A15}"/>
              </a:ext>
            </a:extLst>
          </p:cNvPr>
          <p:cNvSpPr/>
          <p:nvPr/>
        </p:nvSpPr>
        <p:spPr>
          <a:xfrm>
            <a:off x="5682587" y="3836408"/>
            <a:ext cx="1068817" cy="0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AEEDA508-C70B-E5E7-0E9D-9A030951678A}"/>
              </a:ext>
            </a:extLst>
          </p:cNvPr>
          <p:cNvSpPr/>
          <p:nvPr/>
        </p:nvSpPr>
        <p:spPr>
          <a:xfrm>
            <a:off x="4962492" y="2168169"/>
            <a:ext cx="1389148" cy="0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C0D24-3DAB-07A2-0F6A-93158641CF2C}"/>
              </a:ext>
            </a:extLst>
          </p:cNvPr>
          <p:cNvSpPr txBox="1"/>
          <p:nvPr/>
        </p:nvSpPr>
        <p:spPr>
          <a:xfrm>
            <a:off x="5051411" y="1544884"/>
            <a:ext cx="1394545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Galaxy clustering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/BAO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F1694-AE98-5913-9EC1-7F359FEC841D}"/>
              </a:ext>
            </a:extLst>
          </p:cNvPr>
          <p:cNvSpPr txBox="1"/>
          <p:nvPr/>
        </p:nvSpPr>
        <p:spPr>
          <a:xfrm>
            <a:off x="5520247" y="1914175"/>
            <a:ext cx="681529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Cosmic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shear</a:t>
            </a: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24090E04-C6CE-AFFE-7E04-E3A1BB57845E}"/>
              </a:ext>
            </a:extLst>
          </p:cNvPr>
          <p:cNvSpPr/>
          <p:nvPr/>
        </p:nvSpPr>
        <p:spPr>
          <a:xfrm>
            <a:off x="3277532" y="2422162"/>
            <a:ext cx="1845075" cy="0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0AB90615-1677-E246-16DC-B53C7E9B02B4}"/>
              </a:ext>
            </a:extLst>
          </p:cNvPr>
          <p:cNvSpPr/>
          <p:nvPr/>
        </p:nvSpPr>
        <p:spPr>
          <a:xfrm flipV="1">
            <a:off x="5201265" y="3343198"/>
            <a:ext cx="481322" cy="1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BEAD9-155D-2FCE-921E-F066BE4863D5}"/>
              </a:ext>
            </a:extLst>
          </p:cNvPr>
          <p:cNvSpPr txBox="1"/>
          <p:nvPr/>
        </p:nvSpPr>
        <p:spPr>
          <a:xfrm>
            <a:off x="5414460" y="2771469"/>
            <a:ext cx="97564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Cluster</a:t>
            </a:r>
          </a:p>
          <a:p>
            <a:pPr hangingPunct="0"/>
            <a:r>
              <a:rPr lang="en-US" sz="1411" dirty="0"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abundance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E23BFAE0-DEC5-05DC-E1D0-F141829DFCA6}"/>
              </a:ext>
            </a:extLst>
          </p:cNvPr>
          <p:cNvSpPr/>
          <p:nvPr/>
        </p:nvSpPr>
        <p:spPr>
          <a:xfrm>
            <a:off x="2436291" y="3088893"/>
            <a:ext cx="2251176" cy="0"/>
          </a:xfrm>
          <a:prstGeom prst="line">
            <a:avLst/>
          </a:prstGeom>
          <a:noFill/>
          <a:ln w="36000">
            <a:solidFill>
              <a:schemeClr val="tx1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B736B-4A94-C1EC-B0DD-5CFAAFF15B41}"/>
              </a:ext>
            </a:extLst>
          </p:cNvPr>
          <p:cNvSpPr txBox="1"/>
          <p:nvPr/>
        </p:nvSpPr>
        <p:spPr>
          <a:xfrm>
            <a:off x="2569165" y="3140364"/>
            <a:ext cx="1949569" cy="299248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“primary” (z~1000)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88F0C-D357-9C15-1DCB-D9DFF826DBF2}"/>
              </a:ext>
            </a:extLst>
          </p:cNvPr>
          <p:cNvSpPr txBox="1"/>
          <p:nvPr/>
        </p:nvSpPr>
        <p:spPr>
          <a:xfrm>
            <a:off x="2516613" y="2065055"/>
            <a:ext cx="1062916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lensing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potential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(z~3-4)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7BB7D4-9BCA-7B1E-32F6-83F199F06170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63214" y="3186531"/>
                <a:ext cx="1269966" cy="6508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7" rIns="79373" bIns="39687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500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sz="15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mr>
                      </m:m>
                    </m:oMath>
                  </m:oMathPara>
                </a14:m>
                <a:endParaRPr lang="en-US" sz="1500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7BB7D4-9BCA-7B1E-32F6-83F199F061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214" y="3186531"/>
                <a:ext cx="1269966" cy="6508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EF4C4E-23CE-F8A4-11F3-48259E5AE312}"/>
              </a:ext>
            </a:extLst>
          </p:cNvPr>
          <p:cNvCxnSpPr/>
          <p:nvPr/>
        </p:nvCxnSpPr>
        <p:spPr>
          <a:xfrm flipV="1">
            <a:off x="1319353" y="3176163"/>
            <a:ext cx="1116938" cy="335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BD86FB-6172-92AF-E0E0-E5A262797530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111816" y="736897"/>
                <a:ext cx="549260" cy="27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7" rIns="79373" bIns="39687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500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BD86FB-6172-92AF-E0E0-E5A262797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816" y="736897"/>
                <a:ext cx="549260" cy="275900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68EEF92-33AD-A2D5-63AF-D10A31C6FEA0}"/>
              </a:ext>
            </a:extLst>
          </p:cNvPr>
          <p:cNvSpPr txBox="1"/>
          <p:nvPr/>
        </p:nvSpPr>
        <p:spPr>
          <a:xfrm>
            <a:off x="7473983" y="737197"/>
            <a:ext cx="1080035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Arial" pitchFamily="18"/>
                <a:ea typeface="MS Gothic" pitchFamily="2"/>
                <a:cs typeface="Tahoma" pitchFamily="2"/>
              </a:rPr>
              <a:t>+ </a:t>
            </a:r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geometry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A2556-4F8B-D6BD-FBB2-035696599B3F}"/>
              </a:ext>
            </a:extLst>
          </p:cNvPr>
          <p:cNvSpPr txBox="1"/>
          <p:nvPr/>
        </p:nvSpPr>
        <p:spPr>
          <a:xfrm>
            <a:off x="7257484" y="1201822"/>
            <a:ext cx="1272717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Physical matter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density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124771-3EE9-783C-D2B7-085E5CA585BA}"/>
              </a:ext>
            </a:extLst>
          </p:cNvPr>
          <p:cNvCxnSpPr>
            <a:cxnSpLocks/>
          </p:cNvCxnSpPr>
          <p:nvPr/>
        </p:nvCxnSpPr>
        <p:spPr>
          <a:xfrm flipH="1" flipV="1">
            <a:off x="7386446" y="1022629"/>
            <a:ext cx="194225" cy="2518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A1530CD-E76A-F15B-DE4D-936FCDA6D2DD}"/>
              </a:ext>
            </a:extLst>
          </p:cNvPr>
          <p:cNvCxnSpPr/>
          <p:nvPr/>
        </p:nvCxnSpPr>
        <p:spPr>
          <a:xfrm flipH="1">
            <a:off x="4572000" y="1012797"/>
            <a:ext cx="2539816" cy="780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7A2DE0-8C5A-365C-C6D5-4AD08A6A54B2}"/>
              </a:ext>
            </a:extLst>
          </p:cNvPr>
          <p:cNvCxnSpPr/>
          <p:nvPr/>
        </p:nvCxnSpPr>
        <p:spPr>
          <a:xfrm flipH="1">
            <a:off x="4687467" y="1020331"/>
            <a:ext cx="2440456" cy="13779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6DEE8A-CE69-F54C-F0A6-66F9295B6E5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324074" y="2936352"/>
                <a:ext cx="1024862" cy="3965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7" rIns="79373" bIns="39687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sz="150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5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5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1500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6DEE8A-CE69-F54C-F0A6-66F9295B6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074" y="2936352"/>
                <a:ext cx="1024862" cy="39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C18CF9D6-7E11-AAE5-3F2B-931348C225A0}"/>
              </a:ext>
            </a:extLst>
          </p:cNvPr>
          <p:cNvSpPr txBox="1"/>
          <p:nvPr/>
        </p:nvSpPr>
        <p:spPr>
          <a:xfrm>
            <a:off x="7469485" y="3808819"/>
            <a:ext cx="970839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Small-scale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fluctuation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amplitude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CB35619-86FE-D212-A246-6C394113CD41}"/>
              </a:ext>
            </a:extLst>
          </p:cNvPr>
          <p:cNvCxnSpPr/>
          <p:nvPr/>
        </p:nvCxnSpPr>
        <p:spPr>
          <a:xfrm flipH="1" flipV="1">
            <a:off x="6105832" y="2398280"/>
            <a:ext cx="1363653" cy="690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90E007E-5197-005D-CFE7-661312032A32}"/>
              </a:ext>
            </a:extLst>
          </p:cNvPr>
          <p:cNvCxnSpPr/>
          <p:nvPr/>
        </p:nvCxnSpPr>
        <p:spPr>
          <a:xfrm flipH="1" flipV="1">
            <a:off x="6253809" y="2960172"/>
            <a:ext cx="1215676" cy="1667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C721CFF-4518-D169-F1B4-CB0F9968E4B0}"/>
              </a:ext>
            </a:extLst>
          </p:cNvPr>
          <p:cNvCxnSpPr/>
          <p:nvPr/>
        </p:nvCxnSpPr>
        <p:spPr>
          <a:xfrm flipH="1">
            <a:off x="6579279" y="3164333"/>
            <a:ext cx="890206" cy="5902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472ADE0-1AD9-D8B1-C85D-641DEC4F8D36}"/>
              </a:ext>
            </a:extLst>
          </p:cNvPr>
          <p:cNvCxnSpPr/>
          <p:nvPr/>
        </p:nvCxnSpPr>
        <p:spPr>
          <a:xfrm flipH="1" flipV="1">
            <a:off x="7632405" y="3305123"/>
            <a:ext cx="28671" cy="500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0868A90-BAD3-74E7-5697-76AA4D8B0F6F}"/>
              </a:ext>
            </a:extLst>
          </p:cNvPr>
          <p:cNvSpPr txBox="1"/>
          <p:nvPr/>
        </p:nvSpPr>
        <p:spPr>
          <a:xfrm>
            <a:off x="337965" y="2580485"/>
            <a:ext cx="1135884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4DFD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“Anchor”</a:t>
            </a:r>
          </a:p>
          <a:p>
            <a:pPr hangingPunct="0"/>
            <a:r>
              <a:rPr lang="en-US" sz="1400" dirty="0">
                <a:solidFill>
                  <a:srgbClr val="004DFD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𝛬CDM model</a:t>
            </a:r>
          </a:p>
          <a:p>
            <a:pPr hangingPunct="0"/>
            <a:r>
              <a:rPr lang="en-US" sz="1400" dirty="0">
                <a:solidFill>
                  <a:srgbClr val="004DFD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812966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8430CA-3C50-AB5F-5B79-161DCF6D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38" r="238"/>
          <a:stretch/>
        </p:blipFill>
        <p:spPr>
          <a:xfrm>
            <a:off x="1511595" y="872922"/>
            <a:ext cx="5703266" cy="460648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1A488A6-E3E3-8299-B5F1-5043C2017BBC}"/>
              </a:ext>
            </a:extLst>
          </p:cNvPr>
          <p:cNvSpPr/>
          <p:nvPr/>
        </p:nvSpPr>
        <p:spPr>
          <a:xfrm>
            <a:off x="1319353" y="1264641"/>
            <a:ext cx="634983" cy="3428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CD0DA4-C3A1-589F-181D-5D06E5CAB38D}"/>
              </a:ext>
            </a:extLst>
          </p:cNvPr>
          <p:cNvSpPr/>
          <p:nvPr/>
        </p:nvSpPr>
        <p:spPr>
          <a:xfrm>
            <a:off x="2833480" y="722043"/>
            <a:ext cx="3682900" cy="6984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782A-6FDF-AE56-4336-AF65FC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Linear vs nonlinear…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76FD1-BEC4-3068-580B-6DB006155EC5}"/>
              </a:ext>
            </a:extLst>
          </p:cNvPr>
          <p:cNvSpPr txBox="1"/>
          <p:nvPr/>
        </p:nvSpPr>
        <p:spPr>
          <a:xfrm rot="16200000">
            <a:off x="155480" y="2985576"/>
            <a:ext cx="3324560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Large-scale matter power spectrum, P(k)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E1218B4-C2B9-34F1-CD27-A802062A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14</a:t>
            </a:fld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F33043D-EA46-1102-0495-D8F102E68D65}"/>
              </a:ext>
            </a:extLst>
          </p:cNvPr>
          <p:cNvSpPr/>
          <p:nvPr/>
        </p:nvSpPr>
        <p:spPr>
          <a:xfrm>
            <a:off x="3277532" y="1914175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267BC-606F-05E2-479C-2DAD9A8B5EEA}"/>
              </a:ext>
            </a:extLst>
          </p:cNvPr>
          <p:cNvSpPr txBox="1"/>
          <p:nvPr/>
        </p:nvSpPr>
        <p:spPr>
          <a:xfrm>
            <a:off x="5825403" y="3343198"/>
            <a:ext cx="79559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Lyman-</a:t>
            </a:r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(z~2-4)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683F6833-B283-B950-AB7B-E0BDF0EB0A15}"/>
              </a:ext>
            </a:extLst>
          </p:cNvPr>
          <p:cNvSpPr/>
          <p:nvPr/>
        </p:nvSpPr>
        <p:spPr>
          <a:xfrm>
            <a:off x="5682587" y="3836408"/>
            <a:ext cx="1068817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AEEDA508-C70B-E5E7-0E9D-9A030951678A}"/>
              </a:ext>
            </a:extLst>
          </p:cNvPr>
          <p:cNvSpPr/>
          <p:nvPr/>
        </p:nvSpPr>
        <p:spPr>
          <a:xfrm>
            <a:off x="4962492" y="2168169"/>
            <a:ext cx="1389148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C0D24-3DAB-07A2-0F6A-93158641CF2C}"/>
              </a:ext>
            </a:extLst>
          </p:cNvPr>
          <p:cNvSpPr txBox="1"/>
          <p:nvPr/>
        </p:nvSpPr>
        <p:spPr>
          <a:xfrm>
            <a:off x="5051411" y="1544884"/>
            <a:ext cx="1394545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Galaxy clustering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/BAO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F1694-AE98-5913-9EC1-7F359FEC841D}"/>
              </a:ext>
            </a:extLst>
          </p:cNvPr>
          <p:cNvSpPr txBox="1"/>
          <p:nvPr/>
        </p:nvSpPr>
        <p:spPr>
          <a:xfrm>
            <a:off x="5520247" y="1914175"/>
            <a:ext cx="681529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Cosmic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shear</a:t>
            </a: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24090E04-C6CE-AFFE-7E04-E3A1BB57845E}"/>
              </a:ext>
            </a:extLst>
          </p:cNvPr>
          <p:cNvSpPr/>
          <p:nvPr/>
        </p:nvSpPr>
        <p:spPr>
          <a:xfrm>
            <a:off x="3277532" y="2422162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0AB90615-1677-E246-16DC-B53C7E9B02B4}"/>
              </a:ext>
            </a:extLst>
          </p:cNvPr>
          <p:cNvSpPr/>
          <p:nvPr/>
        </p:nvSpPr>
        <p:spPr>
          <a:xfrm flipV="1">
            <a:off x="5201265" y="3343198"/>
            <a:ext cx="481322" cy="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BEAD9-155D-2FCE-921E-F066BE4863D5}"/>
              </a:ext>
            </a:extLst>
          </p:cNvPr>
          <p:cNvSpPr txBox="1"/>
          <p:nvPr/>
        </p:nvSpPr>
        <p:spPr>
          <a:xfrm>
            <a:off x="5414460" y="2771469"/>
            <a:ext cx="97564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Cluster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abundance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E23BFAE0-DEC5-05DC-E1D0-F141829DFCA6}"/>
              </a:ext>
            </a:extLst>
          </p:cNvPr>
          <p:cNvSpPr/>
          <p:nvPr/>
        </p:nvSpPr>
        <p:spPr>
          <a:xfrm>
            <a:off x="2436291" y="3088893"/>
            <a:ext cx="2251176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B736B-4A94-C1EC-B0DD-5CFAAFF15B41}"/>
              </a:ext>
            </a:extLst>
          </p:cNvPr>
          <p:cNvSpPr txBox="1"/>
          <p:nvPr/>
        </p:nvSpPr>
        <p:spPr>
          <a:xfrm>
            <a:off x="2569165" y="3140364"/>
            <a:ext cx="1949569" cy="299248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“primary” (z~1000)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88F0C-D357-9C15-1DCB-D9DFF826DBF2}"/>
              </a:ext>
            </a:extLst>
          </p:cNvPr>
          <p:cNvSpPr txBox="1"/>
          <p:nvPr/>
        </p:nvSpPr>
        <p:spPr>
          <a:xfrm>
            <a:off x="2516613" y="2065055"/>
            <a:ext cx="1062916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lensing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potential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(z~3-4)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0D385-32B2-DBFE-0305-FBD0A3D9449D}"/>
              </a:ext>
            </a:extLst>
          </p:cNvPr>
          <p:cNvSpPr txBox="1"/>
          <p:nvPr/>
        </p:nvSpPr>
        <p:spPr>
          <a:xfrm>
            <a:off x="875947" y="1036864"/>
            <a:ext cx="2399243" cy="831509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Calculable to O(1)% using</a:t>
            </a: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linear perturbation theory</a:t>
            </a: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@ z=0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903C934A-3F19-09D7-CCCF-3DFE672E62DB}"/>
              </a:ext>
            </a:extLst>
          </p:cNvPr>
          <p:cNvSpPr/>
          <p:nvPr/>
        </p:nvSpPr>
        <p:spPr>
          <a:xfrm flipH="1">
            <a:off x="3482284" y="1337592"/>
            <a:ext cx="1079471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tailEnd type="arrow"/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4286334A-B908-4C7C-E77A-24B746676F5F}"/>
              </a:ext>
            </a:extLst>
          </p:cNvPr>
          <p:cNvSpPr/>
          <p:nvPr/>
        </p:nvSpPr>
        <p:spPr>
          <a:xfrm>
            <a:off x="4585567" y="924853"/>
            <a:ext cx="753724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tailEnd type="arrow"/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934BE-6168-9E89-F1B6-BB0DBEC74583}"/>
              </a:ext>
            </a:extLst>
          </p:cNvPr>
          <p:cNvSpPr txBox="1"/>
          <p:nvPr/>
        </p:nvSpPr>
        <p:spPr>
          <a:xfrm>
            <a:off x="5307541" y="766107"/>
            <a:ext cx="1569143" cy="33060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Nonlinear @ z=0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3A57225-EF89-B779-64A0-654540E3183B}"/>
              </a:ext>
            </a:extLst>
          </p:cNvPr>
          <p:cNvSpPr/>
          <p:nvPr/>
        </p:nvSpPr>
        <p:spPr>
          <a:xfrm>
            <a:off x="4561437" y="698482"/>
            <a:ext cx="0" cy="4571877"/>
          </a:xfrm>
          <a:prstGeom prst="line">
            <a:avLst/>
          </a:prstGeom>
          <a:noFill/>
          <a:ln w="108000">
            <a:solidFill>
              <a:srgbClr val="FF0000"/>
            </a:solidFill>
            <a:custDash>
              <a:ds d="100000" sp="67667"/>
              <a:ds d="100000" sp="67667"/>
              <a:ds d="67667" sp="67667"/>
            </a:custDash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3570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8430CA-3C50-AB5F-5B79-161DCF6D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38" r="238"/>
          <a:stretch/>
        </p:blipFill>
        <p:spPr>
          <a:xfrm>
            <a:off x="1511595" y="872922"/>
            <a:ext cx="5703266" cy="4606483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1A488A6-E3E3-8299-B5F1-5043C2017BBC}"/>
              </a:ext>
            </a:extLst>
          </p:cNvPr>
          <p:cNvSpPr/>
          <p:nvPr/>
        </p:nvSpPr>
        <p:spPr>
          <a:xfrm>
            <a:off x="1319353" y="1264641"/>
            <a:ext cx="634983" cy="3428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FCD0DA4-C3A1-589F-181D-5D06E5CAB38D}"/>
              </a:ext>
            </a:extLst>
          </p:cNvPr>
          <p:cNvSpPr/>
          <p:nvPr/>
        </p:nvSpPr>
        <p:spPr>
          <a:xfrm>
            <a:off x="2833480" y="722043"/>
            <a:ext cx="3682900" cy="6984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782A-6FDF-AE56-4336-AF65FC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Linear vs nonlinear…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76FD1-BEC4-3068-580B-6DB006155EC5}"/>
              </a:ext>
            </a:extLst>
          </p:cNvPr>
          <p:cNvSpPr txBox="1"/>
          <p:nvPr/>
        </p:nvSpPr>
        <p:spPr>
          <a:xfrm rot="16200000">
            <a:off x="155480" y="2985576"/>
            <a:ext cx="3324560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Large-scale matter power spectrum, P(k)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E1218B4-C2B9-34F1-CD27-A802062A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15</a:t>
            </a:fld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FF33043D-EA46-1102-0495-D8F102E68D65}"/>
              </a:ext>
            </a:extLst>
          </p:cNvPr>
          <p:cNvSpPr/>
          <p:nvPr/>
        </p:nvSpPr>
        <p:spPr>
          <a:xfrm>
            <a:off x="3277532" y="1914175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267BC-606F-05E2-479C-2DAD9A8B5EEA}"/>
              </a:ext>
            </a:extLst>
          </p:cNvPr>
          <p:cNvSpPr txBox="1"/>
          <p:nvPr/>
        </p:nvSpPr>
        <p:spPr>
          <a:xfrm>
            <a:off x="5825403" y="3343198"/>
            <a:ext cx="79559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Lyman-</a:t>
            </a:r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(z~2-4)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683F6833-B283-B950-AB7B-E0BDF0EB0A15}"/>
              </a:ext>
            </a:extLst>
          </p:cNvPr>
          <p:cNvSpPr/>
          <p:nvPr/>
        </p:nvSpPr>
        <p:spPr>
          <a:xfrm>
            <a:off x="5682587" y="3836408"/>
            <a:ext cx="1068817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AEEDA508-C70B-E5E7-0E9D-9A030951678A}"/>
              </a:ext>
            </a:extLst>
          </p:cNvPr>
          <p:cNvSpPr/>
          <p:nvPr/>
        </p:nvSpPr>
        <p:spPr>
          <a:xfrm>
            <a:off x="4962492" y="2168169"/>
            <a:ext cx="1389148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DC0D24-3DAB-07A2-0F6A-93158641CF2C}"/>
              </a:ext>
            </a:extLst>
          </p:cNvPr>
          <p:cNvSpPr txBox="1"/>
          <p:nvPr/>
        </p:nvSpPr>
        <p:spPr>
          <a:xfrm>
            <a:off x="5051411" y="1544884"/>
            <a:ext cx="1394545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Galaxy clustering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/BAO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F1694-AE98-5913-9EC1-7F359FEC841D}"/>
              </a:ext>
            </a:extLst>
          </p:cNvPr>
          <p:cNvSpPr txBox="1"/>
          <p:nvPr/>
        </p:nvSpPr>
        <p:spPr>
          <a:xfrm>
            <a:off x="5520247" y="1914175"/>
            <a:ext cx="681529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Cosmic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shear</a:t>
            </a: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24090E04-C6CE-AFFE-7E04-E3A1BB57845E}"/>
              </a:ext>
            </a:extLst>
          </p:cNvPr>
          <p:cNvSpPr/>
          <p:nvPr/>
        </p:nvSpPr>
        <p:spPr>
          <a:xfrm>
            <a:off x="3277532" y="2422162"/>
            <a:ext cx="1845075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0AB90615-1677-E246-16DC-B53C7E9B02B4}"/>
              </a:ext>
            </a:extLst>
          </p:cNvPr>
          <p:cNvSpPr/>
          <p:nvPr/>
        </p:nvSpPr>
        <p:spPr>
          <a:xfrm flipV="1">
            <a:off x="5201265" y="3343198"/>
            <a:ext cx="481322" cy="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8BEAD9-155D-2FCE-921E-F066BE4863D5}"/>
              </a:ext>
            </a:extLst>
          </p:cNvPr>
          <p:cNvSpPr txBox="1"/>
          <p:nvPr/>
        </p:nvSpPr>
        <p:spPr>
          <a:xfrm>
            <a:off x="5414460" y="2771469"/>
            <a:ext cx="975648" cy="521680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Cluster</a:t>
            </a:r>
          </a:p>
          <a:p>
            <a:pPr hangingPunct="0"/>
            <a:r>
              <a:rPr lang="en-US" sz="1411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abundance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E23BFAE0-DEC5-05DC-E1D0-F141829DFCA6}"/>
              </a:ext>
            </a:extLst>
          </p:cNvPr>
          <p:cNvSpPr/>
          <p:nvPr/>
        </p:nvSpPr>
        <p:spPr>
          <a:xfrm>
            <a:off x="2436291" y="3088893"/>
            <a:ext cx="2251176" cy="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5248" tIns="55561" rIns="95248" bIns="55561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2B736B-4A94-C1EC-B0DD-5CFAAFF15B41}"/>
              </a:ext>
            </a:extLst>
          </p:cNvPr>
          <p:cNvSpPr txBox="1"/>
          <p:nvPr/>
        </p:nvSpPr>
        <p:spPr>
          <a:xfrm>
            <a:off x="2569165" y="3140364"/>
            <a:ext cx="1949569" cy="299248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“primary” (z~1000)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88F0C-D357-9C15-1DCB-D9DFF826DBF2}"/>
              </a:ext>
            </a:extLst>
          </p:cNvPr>
          <p:cNvSpPr txBox="1"/>
          <p:nvPr/>
        </p:nvSpPr>
        <p:spPr>
          <a:xfrm>
            <a:off x="2516613" y="2065055"/>
            <a:ext cx="1062916" cy="73744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CMB lensing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potential</a:t>
            </a:r>
          </a:p>
          <a:p>
            <a:pPr hangingPunct="0"/>
            <a:r>
              <a:rPr lang="en-US" sz="14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(z~3-4)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10D385-32B2-DBFE-0305-FBD0A3D9449D}"/>
              </a:ext>
            </a:extLst>
          </p:cNvPr>
          <p:cNvSpPr txBox="1"/>
          <p:nvPr/>
        </p:nvSpPr>
        <p:spPr>
          <a:xfrm>
            <a:off x="875947" y="1036864"/>
            <a:ext cx="2399243" cy="831509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Calculable to O(1)% using</a:t>
            </a: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linear perturbation theory</a:t>
            </a:r>
          </a:p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@ z=0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903C934A-3F19-09D7-CCCF-3DFE672E62DB}"/>
              </a:ext>
            </a:extLst>
          </p:cNvPr>
          <p:cNvSpPr/>
          <p:nvPr/>
        </p:nvSpPr>
        <p:spPr>
          <a:xfrm flipH="1">
            <a:off x="3482284" y="1337592"/>
            <a:ext cx="1079471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tailEnd type="arrow"/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4286334A-B908-4C7C-E77A-24B746676F5F}"/>
              </a:ext>
            </a:extLst>
          </p:cNvPr>
          <p:cNvSpPr/>
          <p:nvPr/>
        </p:nvSpPr>
        <p:spPr>
          <a:xfrm>
            <a:off x="4585567" y="924853"/>
            <a:ext cx="753724" cy="0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tailEnd type="arrow"/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934BE-6168-9E89-F1B6-BB0DBEC74583}"/>
              </a:ext>
            </a:extLst>
          </p:cNvPr>
          <p:cNvSpPr txBox="1"/>
          <p:nvPr/>
        </p:nvSpPr>
        <p:spPr>
          <a:xfrm>
            <a:off x="5307541" y="766107"/>
            <a:ext cx="1569143" cy="33060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Nonlinear @ z=0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3A57225-EF89-B779-64A0-654540E3183B}"/>
              </a:ext>
            </a:extLst>
          </p:cNvPr>
          <p:cNvSpPr/>
          <p:nvPr/>
        </p:nvSpPr>
        <p:spPr>
          <a:xfrm>
            <a:off x="4561437" y="698482"/>
            <a:ext cx="0" cy="4571877"/>
          </a:xfrm>
          <a:prstGeom prst="line">
            <a:avLst/>
          </a:prstGeom>
          <a:noFill/>
          <a:ln w="108000">
            <a:solidFill>
              <a:srgbClr val="FF0000"/>
            </a:solidFill>
            <a:custDash>
              <a:ds d="100000" sp="67667"/>
              <a:ds d="100000" sp="67667"/>
              <a:ds d="67667" sp="67667"/>
            </a:custDash>
          </a:ln>
        </p:spPr>
        <p:txBody>
          <a:bodyPr wrap="none" lIns="126997" tIns="87310" rIns="126997" bIns="87310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B5CEE011-2AA8-2F8F-C41E-EC1FC28E514C}"/>
              </a:ext>
            </a:extLst>
          </p:cNvPr>
          <p:cNvSpPr/>
          <p:nvPr/>
        </p:nvSpPr>
        <p:spPr>
          <a:xfrm flipH="1">
            <a:off x="5042404" y="1264641"/>
            <a:ext cx="23941" cy="3728308"/>
          </a:xfrm>
          <a:prstGeom prst="line">
            <a:avLst/>
          </a:prstGeom>
          <a:noFill/>
          <a:ln w="38160">
            <a:solidFill>
              <a:srgbClr val="FF0000"/>
            </a:solidFill>
            <a:custDash>
              <a:ds d="100000" sp="191509"/>
              <a:ds d="100000" sp="191509"/>
              <a:ds d="191509" sp="191509"/>
            </a:custDash>
          </a:ln>
        </p:spPr>
        <p:txBody>
          <a:bodyPr wrap="none" lIns="96200" tIns="56513" rIns="96200" bIns="56513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1C180276-FE6C-7414-37CF-566BDDBBD756}"/>
              </a:ext>
            </a:extLst>
          </p:cNvPr>
          <p:cNvSpPr/>
          <p:nvPr/>
        </p:nvSpPr>
        <p:spPr>
          <a:xfrm flipH="1">
            <a:off x="5556779" y="1264641"/>
            <a:ext cx="3801" cy="3728300"/>
          </a:xfrm>
          <a:prstGeom prst="line">
            <a:avLst/>
          </a:prstGeom>
          <a:noFill/>
          <a:ln w="38160">
            <a:solidFill>
              <a:srgbClr val="FF0000"/>
            </a:solidFill>
            <a:custDash>
              <a:ds d="100000" sp="191509"/>
              <a:ds d="100000" sp="191509"/>
              <a:ds d="191509" sp="191509"/>
            </a:custDash>
          </a:ln>
        </p:spPr>
        <p:txBody>
          <a:bodyPr wrap="none" lIns="96200" tIns="56513" rIns="96200" bIns="56513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0E548-2524-C91B-4C1F-08BE1F8455AC}"/>
              </a:ext>
            </a:extLst>
          </p:cNvPr>
          <p:cNvSpPr txBox="1"/>
          <p:nvPr/>
        </p:nvSpPr>
        <p:spPr>
          <a:xfrm>
            <a:off x="4819987" y="2517408"/>
            <a:ext cx="477306" cy="35612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763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z=1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099464-87A0-18D2-A502-B4A5C8F2AF55}"/>
              </a:ext>
            </a:extLst>
          </p:cNvPr>
          <p:cNvSpPr txBox="1"/>
          <p:nvPr/>
        </p:nvSpPr>
        <p:spPr>
          <a:xfrm>
            <a:off x="5319493" y="2437158"/>
            <a:ext cx="477306" cy="356122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763" b="1" dirty="0">
                <a:solidFill>
                  <a:srgbClr val="FF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z=3</a:t>
            </a:r>
          </a:p>
        </p:txBody>
      </p:sp>
    </p:spTree>
    <p:extLst>
      <p:ext uri="{BB962C8B-B14F-4D97-AF65-F5344CB8AC3E}">
        <p14:creationId xmlns:p14="http://schemas.microsoft.com/office/powerpoint/2010/main" val="394070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2F5F89-4E37-6B75-9222-F2F35AA2B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There are nonlinearities and nonlinearities…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32FC7AD-49AF-2F94-6682-AA05045EC6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999181"/>
              </p:ext>
            </p:extLst>
          </p:nvPr>
        </p:nvGraphicFramePr>
        <p:xfrm>
          <a:off x="628650" y="1520825"/>
          <a:ext cx="7886700" cy="3741420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185423380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266069939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432584642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10482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Nonlinear Dark matter</a:t>
                      </a:r>
                    </a:p>
                    <a:p>
                      <a:r>
                        <a:rPr lang="en-US" dirty="0"/>
                        <a:t>(</a:t>
                      </a:r>
                      <a:r>
                        <a:rPr lang="en-US" dirty="0" err="1"/>
                        <a:t>collisionless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Baryonic astrophysics @ k ~ O(1)/</a:t>
                      </a:r>
                      <a:r>
                        <a:rPr lang="en-US" dirty="0" err="1"/>
                        <a:t>Mpc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Empirical tracers or proxies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8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165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Cosmic shear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59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Galaxy power spectrum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Assume galaxy number density tracks DM density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84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Cluster abundance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X-ray temperature, cluster richness as proxies for cluster mass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37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Lyman 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Hydrogen distribution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852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Calculable from first principles (i.e., described by a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Lagrangian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)?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70918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EF24F-FF57-DE36-0CC9-ED179A92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16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815CA-37FC-6A49-3987-5F1C96C2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Constraints on the neutrino mass sum…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A824F0-4D4D-D7A3-B944-03EF2DC9C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260203"/>
              </p:ext>
            </p:extLst>
          </p:nvPr>
        </p:nvGraphicFramePr>
        <p:xfrm>
          <a:off x="628650" y="1776464"/>
          <a:ext cx="7886700" cy="2994660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306106279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5110238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87224056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0197551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54407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lensing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+BAO (non-CMB)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lensing+BAO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6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TT+lowE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1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12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9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CamSpec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22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932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B48A1-460B-354A-9722-F5FB2090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500"/>
                  </a:spcBef>
                  <a:spcAft>
                    <a:spcPts val="2750"/>
                  </a:spcAft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𝛬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CDM+neutrino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mass 7-parameter fit; 95% C.L.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∑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000" i="1" baseline="-3300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[eV].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  <a:blipFill>
                <a:blip r:embed="rId2"/>
                <a:stretch>
                  <a:fillRect l="-817" t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72B547-778C-FA82-0B79-21C3BBD46526}"/>
              </a:ext>
            </a:extLst>
          </p:cNvPr>
          <p:cNvSpPr txBox="1"/>
          <p:nvPr/>
        </p:nvSpPr>
        <p:spPr>
          <a:xfrm>
            <a:off x="6457950" y="4804848"/>
            <a:ext cx="1940720" cy="45576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Aghanim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[Planck] 2018</a:t>
            </a:r>
          </a:p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Ade et al. [Planck]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114AF-C783-F91B-1FC5-AEE79BC5C4C7}"/>
              </a:ext>
            </a:extLst>
          </p:cNvPr>
          <p:cNvSpPr txBox="1"/>
          <p:nvPr/>
        </p:nvSpPr>
        <p:spPr>
          <a:xfrm rot="16200000">
            <a:off x="-439394" y="3525933"/>
            <a:ext cx="1691869" cy="50558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Arial" pitchFamily="34"/>
                <a:ea typeface="MS Gothic" pitchFamily="2"/>
                <a:cs typeface="Tahoma" pitchFamily="2"/>
              </a:rPr>
              <a:t>Two different high-</a:t>
            </a:r>
            <a:r>
              <a:rPr lang="en-US" sz="1400" dirty="0"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likelihood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09B8B-DAE6-A5A2-524B-1CA933E89BDE}"/>
              </a:ext>
            </a:extLst>
          </p:cNvPr>
          <p:cNvSpPr txBox="1"/>
          <p:nvPr/>
        </p:nvSpPr>
        <p:spPr>
          <a:xfrm>
            <a:off x="628650" y="5227050"/>
            <a:ext cx="2234005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Palanque-Delabrouille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34D55-E037-E77D-8D6C-F400A9B9368D}"/>
              </a:ext>
            </a:extLst>
          </p:cNvPr>
          <p:cNvSpPr txBox="1"/>
          <p:nvPr/>
        </p:nvSpPr>
        <p:spPr>
          <a:xfrm>
            <a:off x="624337" y="4913535"/>
            <a:ext cx="2015228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Planck2015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TT+lowP+Ly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7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1587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587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587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587">
                          <a:latin typeface="Cambria Math" panose="02040503050406030204" pitchFamily="18" charset="0"/>
                        </a:rPr>
                        <m:t>&lt;0.13 </m:t>
                      </m:r>
                      <m:r>
                        <m:rPr>
                          <m:sty m:val="p"/>
                        </m:rPr>
                        <a:rPr lang="en-US" sz="1587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587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blipFill>
                <a:blip r:embed="rId3"/>
                <a:stretch>
                  <a:fillRect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4529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A51E9C-A757-D473-58D8-083E6594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Do you need to believe any of it?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C965936-C3CF-D6AD-911C-879856F58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 to what extent should you trust these bounds?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D9EED-6369-2F01-B9BE-BAA81FAF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34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4858-8FF8-D1CB-3097-1857488C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There are certainly assumptions…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18E4-84A6-096B-1D93-1B2A10DBC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even constrain neutrino mass cosmologically, there must be a cosmic neutrino background to begin with.</a:t>
            </a:r>
          </a:p>
          <a:p>
            <a:pPr lvl="1"/>
            <a:endParaRPr lang="en-US" dirty="0"/>
          </a:p>
          <a:p>
            <a:r>
              <a:rPr lang="en-US" dirty="0"/>
              <a:t>There is </a:t>
            </a:r>
            <a:r>
              <a:rPr lang="en-US" b="1" dirty="0"/>
              <a:t>no reason</a:t>
            </a:r>
            <a:r>
              <a:rPr lang="en-US" dirty="0"/>
              <a:t> to think that this is not the case:</a:t>
            </a:r>
          </a:p>
          <a:p>
            <a:pPr lvl="1"/>
            <a:r>
              <a:rPr lang="en-US" dirty="0"/>
              <a:t>Cosmological data is consistent with there being 3 neutrino families.</a:t>
            </a:r>
          </a:p>
          <a:p>
            <a:pPr lvl="1"/>
            <a:r>
              <a:rPr lang="en-US" dirty="0"/>
              <a:t>Also consistent with them not interacting much amongst themselves or with other constituents.</a:t>
            </a:r>
          </a:p>
          <a:p>
            <a:pPr lvl="1"/>
            <a:endParaRPr lang="en-US" dirty="0"/>
          </a:p>
          <a:p>
            <a:r>
              <a:rPr lang="en-US" dirty="0"/>
              <a:t>But even then </a:t>
            </a:r>
            <a:r>
              <a:rPr lang="en-US" dirty="0">
                <a:solidFill>
                  <a:srgbClr val="FF0000"/>
                </a:solidFill>
              </a:rPr>
              <a:t>there are caveats and some (small) room for play</a:t>
            </a:r>
            <a:r>
              <a:rPr lang="en-US" dirty="0"/>
              <a:t>.</a:t>
            </a:r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72D06-CDC1-9B70-A113-CB064964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4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638D-A31E-6C88-17F4-3950BC6E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Measuring neutrino masses with cosmology…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AD404-6295-4B5B-C347-90F12CE74F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1354"/>
                <a:ext cx="7886700" cy="110463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Cosmological neutrino mass bounds go back a long way.</a:t>
                </a:r>
              </a:p>
              <a:p>
                <a:r>
                  <a:rPr lang="en-US" sz="1800" dirty="0" err="1">
                    <a:solidFill>
                      <a:srgbClr val="FF0000"/>
                    </a:solidFill>
                  </a:rPr>
                  <a:t>Cowsik</a:t>
                </a:r>
                <a:r>
                  <a:rPr lang="en-US" sz="1800" dirty="0">
                    <a:solidFill>
                      <a:srgbClr val="FF0000"/>
                    </a:solidFill>
                  </a:rPr>
                  <a:t> &amp; McClelland (1972):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&lt;24</m:t>
                        </m:r>
                      </m:e>
                    </m:nary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Hinges on prediction of a </a:t>
                </a:r>
                <a:r>
                  <a:rPr lang="en-US" sz="1800" b="1" dirty="0"/>
                  <a:t>thermal background of neutrinos</a:t>
                </a:r>
                <a:r>
                  <a:rPr lang="en-US" sz="1800" dirty="0"/>
                  <a:t>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AD404-6295-4B5B-C347-90F12CE74F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1354"/>
                <a:ext cx="7886700" cy="1104635"/>
              </a:xfrm>
              <a:blipFill>
                <a:blip r:embed="rId2"/>
                <a:stretch>
                  <a:fillRect l="-804" t="-8046" b="-2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24526E6-1698-5A42-4B35-CA5B0F2B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969483"/>
            <a:ext cx="7772400" cy="20739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D8D12-BC79-6BD3-2DAE-54BB9A50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8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AF7D33-B108-BE3B-BCB3-5CF55EB8BC9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lvl="0" algn="l"/>
            <a:r>
              <a:rPr lang="en-US" dirty="0">
                <a:solidFill>
                  <a:srgbClr val="002060"/>
                </a:solidFill>
              </a:rPr>
              <a:t>Caveat 1: which mass ordering...	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A8E066D-8DDE-44F0-F322-7ED9E1D3D8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1355"/>
                <a:ext cx="7886700" cy="161662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Bounds on the mass sum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 depend to an extent on the neutrino mass ordering</a:t>
                </a: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assumed in the fit.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Using different mass ordering can </a:t>
                </a:r>
                <a:r>
                  <a:rPr lang="en-US" sz="18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change the bounds by up to ~40%</a:t>
                </a:r>
                <a:r>
                  <a:rPr lang="en-US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𝛬</a:t>
                </a:r>
                <a:r>
                  <a:rPr lang="en-US" sz="1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CDM+neutrino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mass 7-parameter fit; 95% C.L. on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∑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1800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[eV].</a:t>
                </a:r>
              </a:p>
            </p:txBody>
          </p:sp>
        </mc:Choice>
        <mc:Fallback xmlns="">
          <p:sp>
            <p:nvSpPr>
              <p:cNvPr id="13" name="Content Placeholder 12">
                <a:extLst>
                  <a:ext uri="{FF2B5EF4-FFF2-40B4-BE49-F238E27FC236}">
                    <a16:creationId xmlns:a16="http://schemas.microsoft.com/office/drawing/2014/main" id="{AA8E066D-8DDE-44F0-F322-7ED9E1D3D8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1355"/>
                <a:ext cx="7886700" cy="1616624"/>
              </a:xfrm>
              <a:blipFill>
                <a:blip r:embed="rId3"/>
                <a:stretch>
                  <a:fillRect l="-804" t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6F188AF-9E10-4EE6-CBD4-783AAC90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43902-573B-D478-2F04-0AF4ABD786AC}"/>
              </a:ext>
            </a:extLst>
          </p:cNvPr>
          <p:cNvSpPr txBox="1"/>
          <p:nvPr/>
        </p:nvSpPr>
        <p:spPr>
          <a:xfrm>
            <a:off x="6003771" y="5143362"/>
            <a:ext cx="2371607" cy="27340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Roy Choudhury &amp;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Hannestad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7BA9F8-607E-5A43-DA9A-7C9858E53D28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555912" y="3270162"/>
                <a:ext cx="1904949" cy="33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&lt;0.121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7BA9F8-607E-5A43-DA9A-7C9858E53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12" y="3270162"/>
                <a:ext cx="1904949" cy="339716"/>
              </a:xfrm>
              <a:prstGeom prst="rect">
                <a:avLst/>
              </a:prstGeom>
              <a:blipFill>
                <a:blip r:embed="rId4"/>
                <a:stretch>
                  <a:fillRect l="-43421" t="-325000" b="-432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54B9A7-487A-2A33-1BBF-A02973C6CD9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555912" y="3882920"/>
                <a:ext cx="1911298" cy="33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&lt;0.146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54B9A7-487A-2A33-1BBF-A02973C6C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12" y="3882920"/>
                <a:ext cx="1911298" cy="339716"/>
              </a:xfrm>
              <a:prstGeom prst="rect">
                <a:avLst/>
              </a:prstGeom>
              <a:blipFill>
                <a:blip r:embed="rId5"/>
                <a:stretch>
                  <a:fillRect l="-42763" t="-325000" b="-432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94B229-4608-346C-A127-03032909B888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555912" y="4517902"/>
                <a:ext cx="1906219" cy="3397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&lt;0.172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94B229-4608-346C-A127-03032909B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12" y="4517902"/>
                <a:ext cx="1906219" cy="339716"/>
              </a:xfrm>
              <a:prstGeom prst="rect">
                <a:avLst/>
              </a:prstGeom>
              <a:blipFill>
                <a:blip r:embed="rId6"/>
                <a:stretch>
                  <a:fillRect l="-43421" t="-325000" b="-432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5B6DEF0-B022-8BFB-5D20-3A853ECD6FC0}"/>
              </a:ext>
            </a:extLst>
          </p:cNvPr>
          <p:cNvSpPr txBox="1"/>
          <p:nvPr/>
        </p:nvSpPr>
        <p:spPr>
          <a:xfrm>
            <a:off x="680129" y="3339102"/>
            <a:ext cx="2118205" cy="58092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Planck 2018 TT+TE+EE+</a:t>
            </a:r>
          </a:p>
          <a:p>
            <a:pPr hangingPunct="0"/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lowE+lensing+BAO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ea typeface="MS Gothic" pitchFamily="2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E89AE-8CBE-E519-8B98-7D7EF2E55E6D}"/>
              </a:ext>
            </a:extLst>
          </p:cNvPr>
          <p:cNvSpPr txBox="1"/>
          <p:nvPr/>
        </p:nvSpPr>
        <p:spPr>
          <a:xfrm>
            <a:off x="5937098" y="3269864"/>
            <a:ext cx="1013543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Degenerate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5BA03-5AEA-1E6E-523D-8A95B6F6DF23}"/>
              </a:ext>
            </a:extLst>
          </p:cNvPr>
          <p:cNvSpPr txBox="1"/>
          <p:nvPr/>
        </p:nvSpPr>
        <p:spPr>
          <a:xfrm>
            <a:off x="5937415" y="3873097"/>
            <a:ext cx="1432632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Normal hierarchy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586E2-7BF9-ADA4-7705-D2FC7D829C60}"/>
              </a:ext>
            </a:extLst>
          </p:cNvPr>
          <p:cNvSpPr txBox="1"/>
          <p:nvPr/>
        </p:nvSpPr>
        <p:spPr>
          <a:xfrm>
            <a:off x="5937733" y="4508080"/>
            <a:ext cx="1499061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11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Inverted hierarchy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A6455A-F25D-67B3-81F4-9CD6CF380C93}"/>
                  </a:ext>
                </a:extLst>
              </p:cNvPr>
              <p:cNvSpPr txBox="1"/>
              <p:nvPr/>
            </p:nvSpPr>
            <p:spPr>
              <a:xfrm>
                <a:off x="680129" y="4211068"/>
                <a:ext cx="2118205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Official Planck benchmark: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&lt;0.12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A6455A-F25D-67B3-81F4-9CD6CF380C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29" y="4211068"/>
                <a:ext cx="2118205" cy="523220"/>
              </a:xfrm>
              <a:prstGeom prst="rect">
                <a:avLst/>
              </a:prstGeom>
              <a:blipFill>
                <a:blip r:embed="rId7"/>
                <a:stretch>
                  <a:fillRect l="-1190" t="-2326" b="-465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D861F5-21D5-092A-FB9A-049CC50B4C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lvl="0" algn="l"/>
            <a:r>
              <a:rPr lang="en-US" dirty="0">
                <a:solidFill>
                  <a:srgbClr val="002060"/>
                </a:solidFill>
              </a:rPr>
              <a:t>Caveat 2: model dependence...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E83BEC0-8848-35EE-3EDF-F08CEBF0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5"/>
            <a:ext cx="7886700" cy="855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All bounds so far come from a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𝛬</a:t>
            </a:r>
            <a:r>
              <a:rPr lang="en-US" sz="2000" dirty="0" err="1"/>
              <a:t>CDM+neutrino</a:t>
            </a:r>
            <a:r>
              <a:rPr lang="en-US" sz="2000" dirty="0"/>
              <a:t> 7-parameter fit.</a:t>
            </a:r>
          </a:p>
          <a:p>
            <a:r>
              <a:rPr lang="en-US" sz="1800" dirty="0"/>
              <a:t>Can test for how </a:t>
            </a:r>
            <a:r>
              <a:rPr lang="en-US" sz="1800" dirty="0">
                <a:solidFill>
                  <a:srgbClr val="FF0000"/>
                </a:solidFill>
              </a:rPr>
              <a:t>adding more fit parameters </a:t>
            </a:r>
            <a:r>
              <a:rPr lang="en-US" sz="1800" dirty="0"/>
              <a:t>change the bound.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2391096-1B2D-FF46-5B07-8DA369C0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A91BE1-0AEF-33A0-27B8-8F00EE29D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01691"/>
              </p:ext>
            </p:extLst>
          </p:nvPr>
        </p:nvGraphicFramePr>
        <p:xfrm>
          <a:off x="2126364" y="2299623"/>
          <a:ext cx="4986817" cy="2204936"/>
        </p:xfrm>
        <a:graphic>
          <a:graphicData uri="http://schemas.openxmlformats.org/drawingml/2006/table">
            <a:tbl>
              <a:tblPr firstRow="1" bandRow="1"/>
              <a:tblGrid>
                <a:gridCol w="1722622">
                  <a:extLst>
                    <a:ext uri="{9D8B030D-6E8A-4147-A177-3AD203B41FA5}">
                      <a16:colId xmlns:a16="http://schemas.microsoft.com/office/drawing/2014/main" val="2701114673"/>
                    </a:ext>
                  </a:extLst>
                </a:gridCol>
                <a:gridCol w="1095154">
                  <a:extLst>
                    <a:ext uri="{9D8B030D-6E8A-4147-A177-3AD203B41FA5}">
                      <a16:colId xmlns:a16="http://schemas.microsoft.com/office/drawing/2014/main" val="4055205442"/>
                    </a:ext>
                  </a:extLst>
                </a:gridCol>
                <a:gridCol w="1116418">
                  <a:extLst>
                    <a:ext uri="{9D8B030D-6E8A-4147-A177-3AD203B41FA5}">
                      <a16:colId xmlns:a16="http://schemas.microsoft.com/office/drawing/2014/main" val="121587482"/>
                    </a:ext>
                  </a:extLst>
                </a:gridCol>
                <a:gridCol w="1052623">
                  <a:extLst>
                    <a:ext uri="{9D8B030D-6E8A-4147-A177-3AD203B41FA5}">
                      <a16:colId xmlns:a16="http://schemas.microsoft.com/office/drawing/2014/main" val="3658693844"/>
                    </a:ext>
                  </a:extLst>
                </a:gridCol>
              </a:tblGrid>
              <a:tr h="354602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Model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Degenerate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Normal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Inverted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4178944244"/>
                  </a:ext>
                </a:extLst>
              </a:tr>
              <a:tr h="301628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Baseline </a:t>
                      </a: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Liberation Sans" pitchFamily="34"/>
                          <a:cs typeface="Calibri" panose="020F0502020204030204" pitchFamily="34" charset="0"/>
                        </a:rPr>
                        <a:t>𝛬</a:t>
                      </a:r>
                      <a:r>
                        <a:rPr lang="en-US" sz="140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CDM+</a:t>
                      </a:r>
                      <a:r>
                        <a:rPr lang="en-US" sz="140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Liberation Sans" pitchFamily="34"/>
                          <a:cs typeface="Calibri" panose="020F0502020204030204" pitchFamily="34" charset="0"/>
                        </a:rPr>
                        <a:t>Σ</a:t>
                      </a:r>
                      <a:r>
                        <a:rPr lang="en-US" sz="1400" b="1" i="1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US" sz="1400" b="1" i="0" u="none" strike="noStrike" kern="1200" baseline="-250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Liberation Sans" pitchFamily="34"/>
                          <a:cs typeface="Calibri" panose="020F0502020204030204" pitchFamily="34" charset="0"/>
                        </a:rPr>
                        <a:t>ν</a:t>
                      </a:r>
                      <a:endParaRPr lang="en-US" sz="1400" b="1" i="0" u="none" strike="noStrike" kern="1200" baseline="-25000" dirty="0">
                        <a:ln>
                          <a:noFill/>
                        </a:ln>
                        <a:latin typeface="Calibri" panose="020F0502020204030204" pitchFamily="34" charset="0"/>
                        <a:ea typeface="Liberation Sans" pitchFamily="34"/>
                        <a:cs typeface="Calibri" panose="020F0502020204030204" pitchFamily="34" charset="0"/>
                      </a:endParaRP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0.121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0.146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0.172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2375855262"/>
                  </a:ext>
                </a:extLst>
              </a:tr>
              <a:tr h="297128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0.115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0.142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0.167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3150237873"/>
                  </a:ext>
                </a:extLst>
              </a:tr>
              <a:tr h="297128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0.186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0.215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0.230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2631612606"/>
                  </a:ext>
                </a:extLst>
              </a:tr>
              <a:tr h="313808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US" sz="1400" b="0" i="1" u="none" strike="noStrike" kern="1200" baseline="-250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US" sz="1400" b="0" i="1" u="none" strike="noStrike" kern="1200" baseline="-330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0.249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0.256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0.276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3142042264"/>
                  </a:ext>
                </a:extLst>
              </a:tr>
              <a:tr h="326834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US" sz="1400" b="0" i="1" u="none" strike="noStrike" kern="1200" baseline="-250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w</a:t>
                      </a:r>
                      <a:r>
                        <a:rPr lang="en-US" sz="1400" b="0" i="1" u="none" strike="noStrike" kern="1200" baseline="-250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400" b="0" i="1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 , w(z) &gt; -1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0.096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0.129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0.157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2057032234"/>
                  </a:ext>
                </a:extLst>
              </a:tr>
              <a:tr h="313808"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+ </a:t>
                      </a:r>
                      <a:r>
                        <a:rPr lang="en-US" sz="1400" b="0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Liberation Sans" pitchFamily="34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sz="1400" b="0" i="1" u="none" strike="noStrike" kern="1200" baseline="-250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Liberation Sans" pitchFamily="34"/>
                          <a:cs typeface="Calibri" panose="020F0502020204030204" pitchFamily="34" charset="0"/>
                        </a:rPr>
                        <a:t>k</a:t>
                      </a:r>
                      <a:endParaRPr lang="en-US" sz="1400" b="0" i="1" u="none" strike="noStrike" kern="1200" baseline="-25000" dirty="0">
                        <a:ln>
                          <a:noFill/>
                        </a:ln>
                        <a:latin typeface="Calibri" panose="020F0502020204030204" pitchFamily="34" charset="0"/>
                        <a:ea typeface="Liberation Sans" pitchFamily="34"/>
                        <a:cs typeface="Calibri" panose="020F0502020204030204" pitchFamily="34" charset="0"/>
                      </a:endParaRP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0.150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0.173</a:t>
                      </a:r>
                    </a:p>
                  </a:txBody>
                  <a:tcPr marL="80643" marR="80643" marT="40321" marB="40321"/>
                </a:tc>
                <a:tc>
                  <a:txBody>
                    <a:bodyPr/>
                    <a:lstStyle/>
                    <a:p>
                      <a:pPr marL="0" marR="0" lvl="0" indent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en-US" sz="1400" b="0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0.198</a:t>
                      </a:r>
                    </a:p>
                  </a:txBody>
                  <a:tcPr marL="80643" marR="80643" marT="40321" marB="40321"/>
                </a:tc>
                <a:extLst>
                  <a:ext uri="{0D108BD9-81ED-4DB2-BD59-A6C34878D82A}">
                    <a16:rowId xmlns:a16="http://schemas.microsoft.com/office/drawing/2014/main" val="358194849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2E3C05-BB63-3367-98AA-C3E0A132E965}"/>
              </a:ext>
            </a:extLst>
          </p:cNvPr>
          <p:cNvSpPr txBox="1"/>
          <p:nvPr/>
        </p:nvSpPr>
        <p:spPr>
          <a:xfrm>
            <a:off x="7179825" y="4117632"/>
            <a:ext cx="1486200" cy="471624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Roy Choudhury</a:t>
            </a:r>
          </a:p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&amp;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Hannestad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DB7A7-1668-27D0-9A24-9752C57B15B0}"/>
              </a:ext>
            </a:extLst>
          </p:cNvPr>
          <p:cNvSpPr txBox="1"/>
          <p:nvPr/>
        </p:nvSpPr>
        <p:spPr>
          <a:xfrm>
            <a:off x="874470" y="3036357"/>
            <a:ext cx="1009631" cy="523855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Primordial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tensors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7BE98-7EC9-B226-549A-8BC55BEBBF6B}"/>
              </a:ext>
            </a:extLst>
          </p:cNvPr>
          <p:cNvSpPr txBox="1"/>
          <p:nvPr/>
        </p:nvSpPr>
        <p:spPr>
          <a:xfrm>
            <a:off x="849681" y="3619704"/>
            <a:ext cx="1126639" cy="523855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Dynamical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dark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D7B01-7768-3972-1DAB-A817782490B4}"/>
              </a:ext>
            </a:extLst>
          </p:cNvPr>
          <p:cNvSpPr txBox="1"/>
          <p:nvPr/>
        </p:nvSpPr>
        <p:spPr>
          <a:xfrm>
            <a:off x="849680" y="4117324"/>
            <a:ext cx="947705" cy="523855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Spatial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curvature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5681B6E-6544-F805-9AC2-879B570C2271}"/>
              </a:ext>
            </a:extLst>
          </p:cNvPr>
          <p:cNvSpPr/>
          <p:nvPr/>
        </p:nvSpPr>
        <p:spPr>
          <a:xfrm>
            <a:off x="1873468" y="3523136"/>
            <a:ext cx="203600" cy="694852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6200"/>
              <a:gd name="f13" fmla="val 108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7 f15 1"/>
              <a:gd name="f28" fmla="*/ f18 f16 1"/>
              <a:gd name="f29" fmla="*/ 13800 f15 1"/>
              <a:gd name="f30" fmla="*/ 21600 f15 1"/>
              <a:gd name="f31" fmla="*/ 0 f16 1"/>
              <a:gd name="f32" fmla="*/ f19 1 f4"/>
              <a:gd name="f33" fmla="*/ 0 f15 1"/>
              <a:gd name="f34" fmla="*/ 10800 f16 1"/>
              <a:gd name="f35" fmla="*/ 216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30" y="f31"/>
              </a:cxn>
              <a:cxn ang="f42">
                <a:pos x="f33" y="f34"/>
              </a:cxn>
              <a:cxn ang="f42">
                <a:pos x="f30" y="f35"/>
              </a:cxn>
            </a:cxnLst>
            <a:rect l="f29" t="f44" r="f30" b="f45"/>
            <a:pathLst>
              <a:path w="21600" h="21600">
                <a:moveTo>
                  <a:pt x="f8" y="f7"/>
                </a:moveTo>
                <a:cubicBezTo>
                  <a:pt x="f12" y="f7"/>
                  <a:pt x="f13" y="f20"/>
                  <a:pt x="f13" y="f21"/>
                </a:cubicBezTo>
                <a:lnTo>
                  <a:pt x="f13" y="f36"/>
                </a:lnTo>
                <a:cubicBezTo>
                  <a:pt x="f13" y="f37"/>
                  <a:pt x="f11" y="f22"/>
                  <a:pt x="f7" y="f22"/>
                </a:cubicBezTo>
                <a:cubicBezTo>
                  <a:pt x="f11" y="f22"/>
                  <a:pt x="f13" y="f38"/>
                  <a:pt x="f13" y="f39"/>
                </a:cubicBezTo>
                <a:lnTo>
                  <a:pt x="f13" y="f23"/>
                </a:lnTo>
                <a:cubicBezTo>
                  <a:pt x="f13" y="f40"/>
                  <a:pt x="f12" y="f8"/>
                  <a:pt x="f8" y="f8"/>
                </a:cubicBezTo>
              </a:path>
            </a:pathLst>
          </a:custGeom>
          <a:noFill/>
          <a:ln w="19050">
            <a:solidFill>
              <a:srgbClr val="000000"/>
            </a:solidFill>
            <a:prstDash val="solid"/>
          </a:ln>
        </p:spPr>
        <p:txBody>
          <a:bodyPr wrap="none" lIns="79373" tIns="39686" rIns="79373" bIns="39686" anchor="ctr" compatLnSpc="0">
            <a:noAutofit/>
          </a:bodyPr>
          <a:lstStyle/>
          <a:p>
            <a:pPr hangingPunct="0"/>
            <a:endParaRPr lang="en-US" sz="1587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1667D8A3-4BAA-02FD-F21D-E1F6934AD5BE}"/>
              </a:ext>
            </a:extLst>
          </p:cNvPr>
          <p:cNvSpPr txBox="1">
            <a:spLocks/>
          </p:cNvSpPr>
          <p:nvPr/>
        </p:nvSpPr>
        <p:spPr>
          <a:xfrm>
            <a:off x="628649" y="4678621"/>
            <a:ext cx="8037375" cy="776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This sort of game can buy you a factor ~2 relaxation, but typically no more.</a:t>
            </a:r>
          </a:p>
          <a:p>
            <a:r>
              <a:rPr lang="en-US" sz="1800" dirty="0"/>
              <a:t>But it </a:t>
            </a:r>
            <a:r>
              <a:rPr lang="en-US" sz="1800" dirty="0">
                <a:solidFill>
                  <a:srgbClr val="FF0000"/>
                </a:solidFill>
              </a:rPr>
              <a:t>does not always work in the desired direction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0000"/>
                </a:solidFill>
              </a:rPr>
              <a:t>→</a:t>
            </a:r>
            <a:r>
              <a:rPr lang="en-US" sz="1800" dirty="0"/>
              <a:t> blame it on </a:t>
            </a:r>
            <a:r>
              <a:rPr lang="en-US" sz="1800" b="1" dirty="0"/>
              <a:t>Bayesian stats</a:t>
            </a:r>
            <a:r>
              <a:rPr lang="en-US" sz="18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D34B2B-2726-84D9-ADD5-CFBD682BBBDC}"/>
                  </a:ext>
                </a:extLst>
              </p:cNvPr>
              <p:cNvSpPr txBox="1"/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Official Planck benchmark: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&lt;0.12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D34B2B-2726-84D9-ADD5-CFBD682BB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blipFill>
                <a:blip r:embed="rId3"/>
                <a:stretch>
                  <a:fillRect l="-592" t="-2326" b="-465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B0249D-DA49-938D-EF3A-A9439BFC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Blame it on Bayesian statistics…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FDC0D7-AA15-8440-1334-79EEC851B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14344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These X% credible intervals correspond to the </a:t>
            </a:r>
            <a:r>
              <a:rPr lang="en-US" b="1" dirty="0"/>
              <a:t>fractional area under the 1D </a:t>
            </a:r>
            <a:r>
              <a:rPr lang="en-US" b="1" dirty="0" err="1"/>
              <a:t>marginalised</a:t>
            </a:r>
            <a:r>
              <a:rPr lang="en-US" b="1" dirty="0"/>
              <a:t> posterior</a:t>
            </a:r>
            <a:r>
              <a:rPr lang="en-US" dirty="0"/>
              <a:t>.</a:t>
            </a:r>
          </a:p>
          <a:p>
            <a:r>
              <a:rPr lang="en-US" dirty="0"/>
              <a:t>They depend on what </a:t>
            </a:r>
            <a:r>
              <a:rPr lang="en-US" dirty="0">
                <a:solidFill>
                  <a:srgbClr val="FF0000"/>
                </a:solidFill>
              </a:rPr>
              <a:t>degeneracy directions </a:t>
            </a:r>
            <a:r>
              <a:rPr lang="en-US" dirty="0"/>
              <a:t>the additional parameters bring into the game.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A76658-C253-83D6-A6A8-7A4313D5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22</a:t>
            </a:fld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21F5DED-C334-F436-D26C-85E32DB83622}"/>
              </a:ext>
            </a:extLst>
          </p:cNvPr>
          <p:cNvSpPr/>
          <p:nvPr/>
        </p:nvSpPr>
        <p:spPr>
          <a:xfrm>
            <a:off x="1531087" y="3296093"/>
            <a:ext cx="1355972" cy="1265267"/>
          </a:xfrm>
          <a:custGeom>
            <a:avLst/>
            <a:gdLst>
              <a:gd name="connsiteX0" fmla="*/ 0 w 1355972"/>
              <a:gd name="connsiteY0" fmla="*/ 595424 h 1360968"/>
              <a:gd name="connsiteX1" fmla="*/ 31898 w 1355972"/>
              <a:gd name="connsiteY1" fmla="*/ 520996 h 1360968"/>
              <a:gd name="connsiteX2" fmla="*/ 95693 w 1355972"/>
              <a:gd name="connsiteY2" fmla="*/ 457200 h 1360968"/>
              <a:gd name="connsiteX3" fmla="*/ 233916 w 1355972"/>
              <a:gd name="connsiteY3" fmla="*/ 297712 h 1360968"/>
              <a:gd name="connsiteX4" fmla="*/ 329609 w 1355972"/>
              <a:gd name="connsiteY4" fmla="*/ 202019 h 1360968"/>
              <a:gd name="connsiteX5" fmla="*/ 361507 w 1355972"/>
              <a:gd name="connsiteY5" fmla="*/ 170121 h 1360968"/>
              <a:gd name="connsiteX6" fmla="*/ 393405 w 1355972"/>
              <a:gd name="connsiteY6" fmla="*/ 148856 h 1360968"/>
              <a:gd name="connsiteX7" fmla="*/ 510363 w 1355972"/>
              <a:gd name="connsiteY7" fmla="*/ 106326 h 1360968"/>
              <a:gd name="connsiteX8" fmla="*/ 542260 w 1355972"/>
              <a:gd name="connsiteY8" fmla="*/ 85061 h 1360968"/>
              <a:gd name="connsiteX9" fmla="*/ 606056 w 1355972"/>
              <a:gd name="connsiteY9" fmla="*/ 63796 h 1360968"/>
              <a:gd name="connsiteX10" fmla="*/ 680484 w 1355972"/>
              <a:gd name="connsiteY10" fmla="*/ 31898 h 1360968"/>
              <a:gd name="connsiteX11" fmla="*/ 754911 w 1355972"/>
              <a:gd name="connsiteY11" fmla="*/ 0 h 1360968"/>
              <a:gd name="connsiteX12" fmla="*/ 903767 w 1355972"/>
              <a:gd name="connsiteY12" fmla="*/ 10633 h 1360968"/>
              <a:gd name="connsiteX13" fmla="*/ 967563 w 1355972"/>
              <a:gd name="connsiteY13" fmla="*/ 31898 h 1360968"/>
              <a:gd name="connsiteX14" fmla="*/ 1020725 w 1355972"/>
              <a:gd name="connsiteY14" fmla="*/ 42531 h 1360968"/>
              <a:gd name="connsiteX15" fmla="*/ 1116418 w 1355972"/>
              <a:gd name="connsiteY15" fmla="*/ 63796 h 1360968"/>
              <a:gd name="connsiteX16" fmla="*/ 1222744 w 1355972"/>
              <a:gd name="connsiteY16" fmla="*/ 127591 h 1360968"/>
              <a:gd name="connsiteX17" fmla="*/ 1254642 w 1355972"/>
              <a:gd name="connsiteY17" fmla="*/ 148856 h 1360968"/>
              <a:gd name="connsiteX18" fmla="*/ 1275907 w 1355972"/>
              <a:gd name="connsiteY18" fmla="*/ 180754 h 1360968"/>
              <a:gd name="connsiteX19" fmla="*/ 1307805 w 1355972"/>
              <a:gd name="connsiteY19" fmla="*/ 202019 h 1360968"/>
              <a:gd name="connsiteX20" fmla="*/ 1339702 w 1355972"/>
              <a:gd name="connsiteY20" fmla="*/ 233917 h 1360968"/>
              <a:gd name="connsiteX21" fmla="*/ 1339702 w 1355972"/>
              <a:gd name="connsiteY21" fmla="*/ 425303 h 1360968"/>
              <a:gd name="connsiteX22" fmla="*/ 1307805 w 1355972"/>
              <a:gd name="connsiteY22" fmla="*/ 531628 h 1360968"/>
              <a:gd name="connsiteX23" fmla="*/ 1297172 w 1355972"/>
              <a:gd name="connsiteY23" fmla="*/ 574158 h 1360968"/>
              <a:gd name="connsiteX24" fmla="*/ 1244009 w 1355972"/>
              <a:gd name="connsiteY24" fmla="*/ 637954 h 1360968"/>
              <a:gd name="connsiteX25" fmla="*/ 1222744 w 1355972"/>
              <a:gd name="connsiteY25" fmla="*/ 669851 h 1360968"/>
              <a:gd name="connsiteX26" fmla="*/ 1201479 w 1355972"/>
              <a:gd name="connsiteY26" fmla="*/ 691117 h 1360968"/>
              <a:gd name="connsiteX27" fmla="*/ 1180214 w 1355972"/>
              <a:gd name="connsiteY27" fmla="*/ 723014 h 1360968"/>
              <a:gd name="connsiteX28" fmla="*/ 1116418 w 1355972"/>
              <a:gd name="connsiteY28" fmla="*/ 786810 h 1360968"/>
              <a:gd name="connsiteX29" fmla="*/ 1084521 w 1355972"/>
              <a:gd name="connsiteY29" fmla="*/ 818707 h 1360968"/>
              <a:gd name="connsiteX30" fmla="*/ 1020725 w 1355972"/>
              <a:gd name="connsiteY30" fmla="*/ 893135 h 1360968"/>
              <a:gd name="connsiteX31" fmla="*/ 956930 w 1355972"/>
              <a:gd name="connsiteY31" fmla="*/ 956931 h 1360968"/>
              <a:gd name="connsiteX32" fmla="*/ 914400 w 1355972"/>
              <a:gd name="connsiteY32" fmla="*/ 1020726 h 1360968"/>
              <a:gd name="connsiteX33" fmla="*/ 903767 w 1355972"/>
              <a:gd name="connsiteY33" fmla="*/ 1052624 h 1360968"/>
              <a:gd name="connsiteX34" fmla="*/ 861237 w 1355972"/>
              <a:gd name="connsiteY34" fmla="*/ 1116419 h 1360968"/>
              <a:gd name="connsiteX35" fmla="*/ 808074 w 1355972"/>
              <a:gd name="connsiteY35" fmla="*/ 1201479 h 1360968"/>
              <a:gd name="connsiteX36" fmla="*/ 765544 w 1355972"/>
              <a:gd name="connsiteY36" fmla="*/ 1265275 h 1360968"/>
              <a:gd name="connsiteX37" fmla="*/ 712381 w 1355972"/>
              <a:gd name="connsiteY37" fmla="*/ 1318438 h 1360968"/>
              <a:gd name="connsiteX38" fmla="*/ 701749 w 1355972"/>
              <a:gd name="connsiteY38" fmla="*/ 1360968 h 136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55972" h="1360968">
                <a:moveTo>
                  <a:pt x="0" y="595424"/>
                </a:moveTo>
                <a:cubicBezTo>
                  <a:pt x="10633" y="570615"/>
                  <a:pt x="16534" y="543188"/>
                  <a:pt x="31898" y="520996"/>
                </a:cubicBezTo>
                <a:cubicBezTo>
                  <a:pt x="49016" y="496270"/>
                  <a:pt x="75516" y="479501"/>
                  <a:pt x="95693" y="457200"/>
                </a:cubicBezTo>
                <a:cubicBezTo>
                  <a:pt x="142892" y="405033"/>
                  <a:pt x="184171" y="347457"/>
                  <a:pt x="233916" y="297712"/>
                </a:cubicBezTo>
                <a:lnTo>
                  <a:pt x="329609" y="202019"/>
                </a:lnTo>
                <a:cubicBezTo>
                  <a:pt x="340242" y="191386"/>
                  <a:pt x="348996" y="178462"/>
                  <a:pt x="361507" y="170121"/>
                </a:cubicBezTo>
                <a:cubicBezTo>
                  <a:pt x="372140" y="163033"/>
                  <a:pt x="381728" y="154046"/>
                  <a:pt x="393405" y="148856"/>
                </a:cubicBezTo>
                <a:cubicBezTo>
                  <a:pt x="482719" y="109161"/>
                  <a:pt x="430077" y="146469"/>
                  <a:pt x="510363" y="106326"/>
                </a:cubicBezTo>
                <a:cubicBezTo>
                  <a:pt x="521792" y="100611"/>
                  <a:pt x="530583" y="90251"/>
                  <a:pt x="542260" y="85061"/>
                </a:cubicBezTo>
                <a:cubicBezTo>
                  <a:pt x="562744" y="75957"/>
                  <a:pt x="606056" y="63796"/>
                  <a:pt x="606056" y="63796"/>
                </a:cubicBezTo>
                <a:cubicBezTo>
                  <a:pt x="686134" y="10410"/>
                  <a:pt x="584362" y="73094"/>
                  <a:pt x="680484" y="31898"/>
                </a:cubicBezTo>
                <a:cubicBezTo>
                  <a:pt x="783285" y="-12160"/>
                  <a:pt x="632805" y="30528"/>
                  <a:pt x="754911" y="0"/>
                </a:cubicBezTo>
                <a:cubicBezTo>
                  <a:pt x="804530" y="3544"/>
                  <a:pt x="854572" y="3254"/>
                  <a:pt x="903767" y="10633"/>
                </a:cubicBezTo>
                <a:cubicBezTo>
                  <a:pt x="925935" y="13958"/>
                  <a:pt x="945583" y="27502"/>
                  <a:pt x="967563" y="31898"/>
                </a:cubicBezTo>
                <a:cubicBezTo>
                  <a:pt x="985284" y="35442"/>
                  <a:pt x="1003084" y="38611"/>
                  <a:pt x="1020725" y="42531"/>
                </a:cubicBezTo>
                <a:cubicBezTo>
                  <a:pt x="1155865" y="72562"/>
                  <a:pt x="956082" y="31727"/>
                  <a:pt x="1116418" y="63796"/>
                </a:cubicBezTo>
                <a:cubicBezTo>
                  <a:pt x="1181809" y="96491"/>
                  <a:pt x="1145759" y="76268"/>
                  <a:pt x="1222744" y="127591"/>
                </a:cubicBezTo>
                <a:lnTo>
                  <a:pt x="1254642" y="148856"/>
                </a:lnTo>
                <a:cubicBezTo>
                  <a:pt x="1261730" y="159489"/>
                  <a:pt x="1266871" y="171718"/>
                  <a:pt x="1275907" y="180754"/>
                </a:cubicBezTo>
                <a:cubicBezTo>
                  <a:pt x="1284943" y="189790"/>
                  <a:pt x="1297988" y="193838"/>
                  <a:pt x="1307805" y="202019"/>
                </a:cubicBezTo>
                <a:cubicBezTo>
                  <a:pt x="1319356" y="211645"/>
                  <a:pt x="1329070" y="223284"/>
                  <a:pt x="1339702" y="233917"/>
                </a:cubicBezTo>
                <a:cubicBezTo>
                  <a:pt x="1366132" y="313202"/>
                  <a:pt x="1356087" y="269648"/>
                  <a:pt x="1339702" y="425303"/>
                </a:cubicBezTo>
                <a:cubicBezTo>
                  <a:pt x="1336633" y="454456"/>
                  <a:pt x="1313750" y="507847"/>
                  <a:pt x="1307805" y="531628"/>
                </a:cubicBezTo>
                <a:cubicBezTo>
                  <a:pt x="1304261" y="545805"/>
                  <a:pt x="1302928" y="560727"/>
                  <a:pt x="1297172" y="574158"/>
                </a:cubicBezTo>
                <a:cubicBezTo>
                  <a:pt x="1283196" y="606769"/>
                  <a:pt x="1266552" y="610903"/>
                  <a:pt x="1244009" y="637954"/>
                </a:cubicBezTo>
                <a:cubicBezTo>
                  <a:pt x="1235828" y="647771"/>
                  <a:pt x="1230727" y="659873"/>
                  <a:pt x="1222744" y="669851"/>
                </a:cubicBezTo>
                <a:cubicBezTo>
                  <a:pt x="1216482" y="677679"/>
                  <a:pt x="1207741" y="683289"/>
                  <a:pt x="1201479" y="691117"/>
                </a:cubicBezTo>
                <a:cubicBezTo>
                  <a:pt x="1193496" y="701095"/>
                  <a:pt x="1188704" y="713463"/>
                  <a:pt x="1180214" y="723014"/>
                </a:cubicBezTo>
                <a:cubicBezTo>
                  <a:pt x="1160234" y="745491"/>
                  <a:pt x="1137683" y="765545"/>
                  <a:pt x="1116418" y="786810"/>
                </a:cubicBezTo>
                <a:cubicBezTo>
                  <a:pt x="1105786" y="797442"/>
                  <a:pt x="1093543" y="806678"/>
                  <a:pt x="1084521" y="818707"/>
                </a:cubicBezTo>
                <a:cubicBezTo>
                  <a:pt x="991238" y="943085"/>
                  <a:pt x="1109584" y="789466"/>
                  <a:pt x="1020725" y="893135"/>
                </a:cubicBezTo>
                <a:cubicBezTo>
                  <a:pt x="967970" y="954683"/>
                  <a:pt x="1013085" y="919493"/>
                  <a:pt x="956930" y="956931"/>
                </a:cubicBezTo>
                <a:cubicBezTo>
                  <a:pt x="942753" y="978196"/>
                  <a:pt x="922482" y="996480"/>
                  <a:pt x="914400" y="1020726"/>
                </a:cubicBezTo>
                <a:cubicBezTo>
                  <a:pt x="910856" y="1031359"/>
                  <a:pt x="909210" y="1042827"/>
                  <a:pt x="903767" y="1052624"/>
                </a:cubicBezTo>
                <a:cubicBezTo>
                  <a:pt x="891355" y="1074965"/>
                  <a:pt x="872667" y="1093560"/>
                  <a:pt x="861237" y="1116419"/>
                </a:cubicBezTo>
                <a:cubicBezTo>
                  <a:pt x="825873" y="1187148"/>
                  <a:pt x="856385" y="1132463"/>
                  <a:pt x="808074" y="1201479"/>
                </a:cubicBezTo>
                <a:cubicBezTo>
                  <a:pt x="793418" y="1222417"/>
                  <a:pt x="783616" y="1247203"/>
                  <a:pt x="765544" y="1265275"/>
                </a:cubicBezTo>
                <a:lnTo>
                  <a:pt x="712381" y="1318438"/>
                </a:lnTo>
                <a:cubicBezTo>
                  <a:pt x="700628" y="1353697"/>
                  <a:pt x="701749" y="1339128"/>
                  <a:pt x="701749" y="1360968"/>
                </a:cubicBez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F4D2A5C8-10FD-7CD3-069E-F6EAB731D63C}"/>
              </a:ext>
            </a:extLst>
          </p:cNvPr>
          <p:cNvSpPr/>
          <p:nvPr/>
        </p:nvSpPr>
        <p:spPr>
          <a:xfrm>
            <a:off x="1531087" y="3806459"/>
            <a:ext cx="712382" cy="754902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1BE7120-83E9-3859-42AE-EFE05F27AB7D}"/>
              </a:ext>
            </a:extLst>
          </p:cNvPr>
          <p:cNvSpPr/>
          <p:nvPr/>
        </p:nvSpPr>
        <p:spPr>
          <a:xfrm>
            <a:off x="1555895" y="3671776"/>
            <a:ext cx="868310" cy="889583"/>
          </a:xfrm>
          <a:custGeom>
            <a:avLst/>
            <a:gdLst>
              <a:gd name="connsiteX0" fmla="*/ 0 w 1355972"/>
              <a:gd name="connsiteY0" fmla="*/ 595424 h 1360968"/>
              <a:gd name="connsiteX1" fmla="*/ 31898 w 1355972"/>
              <a:gd name="connsiteY1" fmla="*/ 520996 h 1360968"/>
              <a:gd name="connsiteX2" fmla="*/ 95693 w 1355972"/>
              <a:gd name="connsiteY2" fmla="*/ 457200 h 1360968"/>
              <a:gd name="connsiteX3" fmla="*/ 233916 w 1355972"/>
              <a:gd name="connsiteY3" fmla="*/ 297712 h 1360968"/>
              <a:gd name="connsiteX4" fmla="*/ 329609 w 1355972"/>
              <a:gd name="connsiteY4" fmla="*/ 202019 h 1360968"/>
              <a:gd name="connsiteX5" fmla="*/ 361507 w 1355972"/>
              <a:gd name="connsiteY5" fmla="*/ 170121 h 1360968"/>
              <a:gd name="connsiteX6" fmla="*/ 393405 w 1355972"/>
              <a:gd name="connsiteY6" fmla="*/ 148856 h 1360968"/>
              <a:gd name="connsiteX7" fmla="*/ 510363 w 1355972"/>
              <a:gd name="connsiteY7" fmla="*/ 106326 h 1360968"/>
              <a:gd name="connsiteX8" fmla="*/ 542260 w 1355972"/>
              <a:gd name="connsiteY8" fmla="*/ 85061 h 1360968"/>
              <a:gd name="connsiteX9" fmla="*/ 606056 w 1355972"/>
              <a:gd name="connsiteY9" fmla="*/ 63796 h 1360968"/>
              <a:gd name="connsiteX10" fmla="*/ 680484 w 1355972"/>
              <a:gd name="connsiteY10" fmla="*/ 31898 h 1360968"/>
              <a:gd name="connsiteX11" fmla="*/ 754911 w 1355972"/>
              <a:gd name="connsiteY11" fmla="*/ 0 h 1360968"/>
              <a:gd name="connsiteX12" fmla="*/ 903767 w 1355972"/>
              <a:gd name="connsiteY12" fmla="*/ 10633 h 1360968"/>
              <a:gd name="connsiteX13" fmla="*/ 967563 w 1355972"/>
              <a:gd name="connsiteY13" fmla="*/ 31898 h 1360968"/>
              <a:gd name="connsiteX14" fmla="*/ 1020725 w 1355972"/>
              <a:gd name="connsiteY14" fmla="*/ 42531 h 1360968"/>
              <a:gd name="connsiteX15" fmla="*/ 1116418 w 1355972"/>
              <a:gd name="connsiteY15" fmla="*/ 63796 h 1360968"/>
              <a:gd name="connsiteX16" fmla="*/ 1222744 w 1355972"/>
              <a:gd name="connsiteY16" fmla="*/ 127591 h 1360968"/>
              <a:gd name="connsiteX17" fmla="*/ 1254642 w 1355972"/>
              <a:gd name="connsiteY17" fmla="*/ 148856 h 1360968"/>
              <a:gd name="connsiteX18" fmla="*/ 1275907 w 1355972"/>
              <a:gd name="connsiteY18" fmla="*/ 180754 h 1360968"/>
              <a:gd name="connsiteX19" fmla="*/ 1307805 w 1355972"/>
              <a:gd name="connsiteY19" fmla="*/ 202019 h 1360968"/>
              <a:gd name="connsiteX20" fmla="*/ 1339702 w 1355972"/>
              <a:gd name="connsiteY20" fmla="*/ 233917 h 1360968"/>
              <a:gd name="connsiteX21" fmla="*/ 1339702 w 1355972"/>
              <a:gd name="connsiteY21" fmla="*/ 425303 h 1360968"/>
              <a:gd name="connsiteX22" fmla="*/ 1307805 w 1355972"/>
              <a:gd name="connsiteY22" fmla="*/ 531628 h 1360968"/>
              <a:gd name="connsiteX23" fmla="*/ 1297172 w 1355972"/>
              <a:gd name="connsiteY23" fmla="*/ 574158 h 1360968"/>
              <a:gd name="connsiteX24" fmla="*/ 1244009 w 1355972"/>
              <a:gd name="connsiteY24" fmla="*/ 637954 h 1360968"/>
              <a:gd name="connsiteX25" fmla="*/ 1222744 w 1355972"/>
              <a:gd name="connsiteY25" fmla="*/ 669851 h 1360968"/>
              <a:gd name="connsiteX26" fmla="*/ 1201479 w 1355972"/>
              <a:gd name="connsiteY26" fmla="*/ 691117 h 1360968"/>
              <a:gd name="connsiteX27" fmla="*/ 1180214 w 1355972"/>
              <a:gd name="connsiteY27" fmla="*/ 723014 h 1360968"/>
              <a:gd name="connsiteX28" fmla="*/ 1116418 w 1355972"/>
              <a:gd name="connsiteY28" fmla="*/ 786810 h 1360968"/>
              <a:gd name="connsiteX29" fmla="*/ 1084521 w 1355972"/>
              <a:gd name="connsiteY29" fmla="*/ 818707 h 1360968"/>
              <a:gd name="connsiteX30" fmla="*/ 1020725 w 1355972"/>
              <a:gd name="connsiteY30" fmla="*/ 893135 h 1360968"/>
              <a:gd name="connsiteX31" fmla="*/ 956930 w 1355972"/>
              <a:gd name="connsiteY31" fmla="*/ 956931 h 1360968"/>
              <a:gd name="connsiteX32" fmla="*/ 914400 w 1355972"/>
              <a:gd name="connsiteY32" fmla="*/ 1020726 h 1360968"/>
              <a:gd name="connsiteX33" fmla="*/ 903767 w 1355972"/>
              <a:gd name="connsiteY33" fmla="*/ 1052624 h 1360968"/>
              <a:gd name="connsiteX34" fmla="*/ 861237 w 1355972"/>
              <a:gd name="connsiteY34" fmla="*/ 1116419 h 1360968"/>
              <a:gd name="connsiteX35" fmla="*/ 808074 w 1355972"/>
              <a:gd name="connsiteY35" fmla="*/ 1201479 h 1360968"/>
              <a:gd name="connsiteX36" fmla="*/ 765544 w 1355972"/>
              <a:gd name="connsiteY36" fmla="*/ 1265275 h 1360968"/>
              <a:gd name="connsiteX37" fmla="*/ 712381 w 1355972"/>
              <a:gd name="connsiteY37" fmla="*/ 1318438 h 1360968"/>
              <a:gd name="connsiteX38" fmla="*/ 701749 w 1355972"/>
              <a:gd name="connsiteY38" fmla="*/ 1360968 h 136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55972" h="1360968">
                <a:moveTo>
                  <a:pt x="0" y="595424"/>
                </a:moveTo>
                <a:cubicBezTo>
                  <a:pt x="10633" y="570615"/>
                  <a:pt x="16534" y="543188"/>
                  <a:pt x="31898" y="520996"/>
                </a:cubicBezTo>
                <a:cubicBezTo>
                  <a:pt x="49016" y="496270"/>
                  <a:pt x="75516" y="479501"/>
                  <a:pt x="95693" y="457200"/>
                </a:cubicBezTo>
                <a:cubicBezTo>
                  <a:pt x="142892" y="405033"/>
                  <a:pt x="184171" y="347457"/>
                  <a:pt x="233916" y="297712"/>
                </a:cubicBezTo>
                <a:lnTo>
                  <a:pt x="329609" y="202019"/>
                </a:lnTo>
                <a:cubicBezTo>
                  <a:pt x="340242" y="191386"/>
                  <a:pt x="348996" y="178462"/>
                  <a:pt x="361507" y="170121"/>
                </a:cubicBezTo>
                <a:cubicBezTo>
                  <a:pt x="372140" y="163033"/>
                  <a:pt x="381728" y="154046"/>
                  <a:pt x="393405" y="148856"/>
                </a:cubicBezTo>
                <a:cubicBezTo>
                  <a:pt x="482719" y="109161"/>
                  <a:pt x="430077" y="146469"/>
                  <a:pt x="510363" y="106326"/>
                </a:cubicBezTo>
                <a:cubicBezTo>
                  <a:pt x="521792" y="100611"/>
                  <a:pt x="530583" y="90251"/>
                  <a:pt x="542260" y="85061"/>
                </a:cubicBezTo>
                <a:cubicBezTo>
                  <a:pt x="562744" y="75957"/>
                  <a:pt x="606056" y="63796"/>
                  <a:pt x="606056" y="63796"/>
                </a:cubicBezTo>
                <a:cubicBezTo>
                  <a:pt x="686134" y="10410"/>
                  <a:pt x="584362" y="73094"/>
                  <a:pt x="680484" y="31898"/>
                </a:cubicBezTo>
                <a:cubicBezTo>
                  <a:pt x="783285" y="-12160"/>
                  <a:pt x="632805" y="30528"/>
                  <a:pt x="754911" y="0"/>
                </a:cubicBezTo>
                <a:cubicBezTo>
                  <a:pt x="804530" y="3544"/>
                  <a:pt x="854572" y="3254"/>
                  <a:pt x="903767" y="10633"/>
                </a:cubicBezTo>
                <a:cubicBezTo>
                  <a:pt x="925935" y="13958"/>
                  <a:pt x="945583" y="27502"/>
                  <a:pt x="967563" y="31898"/>
                </a:cubicBezTo>
                <a:cubicBezTo>
                  <a:pt x="985284" y="35442"/>
                  <a:pt x="1003084" y="38611"/>
                  <a:pt x="1020725" y="42531"/>
                </a:cubicBezTo>
                <a:cubicBezTo>
                  <a:pt x="1155865" y="72562"/>
                  <a:pt x="956082" y="31727"/>
                  <a:pt x="1116418" y="63796"/>
                </a:cubicBezTo>
                <a:cubicBezTo>
                  <a:pt x="1181809" y="96491"/>
                  <a:pt x="1145759" y="76268"/>
                  <a:pt x="1222744" y="127591"/>
                </a:cubicBezTo>
                <a:lnTo>
                  <a:pt x="1254642" y="148856"/>
                </a:lnTo>
                <a:cubicBezTo>
                  <a:pt x="1261730" y="159489"/>
                  <a:pt x="1266871" y="171718"/>
                  <a:pt x="1275907" y="180754"/>
                </a:cubicBezTo>
                <a:cubicBezTo>
                  <a:pt x="1284943" y="189790"/>
                  <a:pt x="1297988" y="193838"/>
                  <a:pt x="1307805" y="202019"/>
                </a:cubicBezTo>
                <a:cubicBezTo>
                  <a:pt x="1319356" y="211645"/>
                  <a:pt x="1329070" y="223284"/>
                  <a:pt x="1339702" y="233917"/>
                </a:cubicBezTo>
                <a:cubicBezTo>
                  <a:pt x="1366132" y="313202"/>
                  <a:pt x="1356087" y="269648"/>
                  <a:pt x="1339702" y="425303"/>
                </a:cubicBezTo>
                <a:cubicBezTo>
                  <a:pt x="1336633" y="454456"/>
                  <a:pt x="1313750" y="507847"/>
                  <a:pt x="1307805" y="531628"/>
                </a:cubicBezTo>
                <a:cubicBezTo>
                  <a:pt x="1304261" y="545805"/>
                  <a:pt x="1302928" y="560727"/>
                  <a:pt x="1297172" y="574158"/>
                </a:cubicBezTo>
                <a:cubicBezTo>
                  <a:pt x="1283196" y="606769"/>
                  <a:pt x="1266552" y="610903"/>
                  <a:pt x="1244009" y="637954"/>
                </a:cubicBezTo>
                <a:cubicBezTo>
                  <a:pt x="1235828" y="647771"/>
                  <a:pt x="1230727" y="659873"/>
                  <a:pt x="1222744" y="669851"/>
                </a:cubicBezTo>
                <a:cubicBezTo>
                  <a:pt x="1216482" y="677679"/>
                  <a:pt x="1207741" y="683289"/>
                  <a:pt x="1201479" y="691117"/>
                </a:cubicBezTo>
                <a:cubicBezTo>
                  <a:pt x="1193496" y="701095"/>
                  <a:pt x="1188704" y="713463"/>
                  <a:pt x="1180214" y="723014"/>
                </a:cubicBezTo>
                <a:cubicBezTo>
                  <a:pt x="1160234" y="745491"/>
                  <a:pt x="1137683" y="765545"/>
                  <a:pt x="1116418" y="786810"/>
                </a:cubicBezTo>
                <a:cubicBezTo>
                  <a:pt x="1105786" y="797442"/>
                  <a:pt x="1093543" y="806678"/>
                  <a:pt x="1084521" y="818707"/>
                </a:cubicBezTo>
                <a:cubicBezTo>
                  <a:pt x="991238" y="943085"/>
                  <a:pt x="1109584" y="789466"/>
                  <a:pt x="1020725" y="893135"/>
                </a:cubicBezTo>
                <a:cubicBezTo>
                  <a:pt x="967970" y="954683"/>
                  <a:pt x="1013085" y="919493"/>
                  <a:pt x="956930" y="956931"/>
                </a:cubicBezTo>
                <a:cubicBezTo>
                  <a:pt x="942753" y="978196"/>
                  <a:pt x="922482" y="996480"/>
                  <a:pt x="914400" y="1020726"/>
                </a:cubicBezTo>
                <a:cubicBezTo>
                  <a:pt x="910856" y="1031359"/>
                  <a:pt x="909210" y="1042827"/>
                  <a:pt x="903767" y="1052624"/>
                </a:cubicBezTo>
                <a:cubicBezTo>
                  <a:pt x="891355" y="1074965"/>
                  <a:pt x="872667" y="1093560"/>
                  <a:pt x="861237" y="1116419"/>
                </a:cubicBezTo>
                <a:cubicBezTo>
                  <a:pt x="825873" y="1187148"/>
                  <a:pt x="856385" y="1132463"/>
                  <a:pt x="808074" y="1201479"/>
                </a:cubicBezTo>
                <a:cubicBezTo>
                  <a:pt x="793418" y="1222417"/>
                  <a:pt x="783616" y="1247203"/>
                  <a:pt x="765544" y="1265275"/>
                </a:cubicBezTo>
                <a:lnTo>
                  <a:pt x="712381" y="1318438"/>
                </a:lnTo>
                <a:cubicBezTo>
                  <a:pt x="700628" y="1353697"/>
                  <a:pt x="701749" y="1339128"/>
                  <a:pt x="701749" y="136096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4AE6E6-65FD-002B-CDA4-1E7850EAED56}"/>
              </a:ext>
            </a:extLst>
          </p:cNvPr>
          <p:cNvCxnSpPr>
            <a:cxnSpLocks/>
          </p:cNvCxnSpPr>
          <p:nvPr/>
        </p:nvCxnSpPr>
        <p:spPr>
          <a:xfrm flipV="1">
            <a:off x="1541721" y="3232296"/>
            <a:ext cx="0" cy="13290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F8B1A6-F72A-DC9A-4F82-CA608CF8874F}"/>
              </a:ext>
            </a:extLst>
          </p:cNvPr>
          <p:cNvCxnSpPr>
            <a:cxnSpLocks/>
          </p:cNvCxnSpPr>
          <p:nvPr/>
        </p:nvCxnSpPr>
        <p:spPr>
          <a:xfrm>
            <a:off x="1541721" y="4561362"/>
            <a:ext cx="16693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1C7A5-4210-9543-353F-0745FC987EC1}"/>
                  </a:ext>
                </a:extLst>
              </p:cNvPr>
              <p:cNvSpPr txBox="1"/>
              <p:nvPr/>
            </p:nvSpPr>
            <p:spPr>
              <a:xfrm>
                <a:off x="3206874" y="4376693"/>
                <a:ext cx="7057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A1C7A5-4210-9543-353F-0745FC987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74" y="4376693"/>
                <a:ext cx="705706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21BDC04-D794-EB24-570D-D812C2385F72}"/>
              </a:ext>
            </a:extLst>
          </p:cNvPr>
          <p:cNvSpPr txBox="1"/>
          <p:nvPr/>
        </p:nvSpPr>
        <p:spPr>
          <a:xfrm>
            <a:off x="867796" y="2956417"/>
            <a:ext cx="1326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5B9D66-40CF-2211-5302-04860D43A6C5}"/>
                  </a:ext>
                </a:extLst>
              </p:cNvPr>
              <p:cNvSpPr txBox="1"/>
              <p:nvPr/>
            </p:nvSpPr>
            <p:spPr>
              <a:xfrm>
                <a:off x="7351717" y="4391230"/>
                <a:ext cx="7057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25B9D66-40CF-2211-5302-04860D43A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717" y="4391230"/>
                <a:ext cx="705706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BCA4C054-A0A8-D0F0-B628-56C2C509E649}"/>
              </a:ext>
            </a:extLst>
          </p:cNvPr>
          <p:cNvSpPr txBox="1"/>
          <p:nvPr/>
        </p:nvSpPr>
        <p:spPr>
          <a:xfrm>
            <a:off x="5012639" y="2970954"/>
            <a:ext cx="1326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parameter</a:t>
            </a: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449B894-2C1E-08BF-A38F-D8A73001376A}"/>
              </a:ext>
            </a:extLst>
          </p:cNvPr>
          <p:cNvSpPr/>
          <p:nvPr/>
        </p:nvSpPr>
        <p:spPr>
          <a:xfrm>
            <a:off x="5687943" y="3547373"/>
            <a:ext cx="1190868" cy="10188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BF16BE99-6381-EC32-E725-990F73C01A6E}"/>
              </a:ext>
            </a:extLst>
          </p:cNvPr>
          <p:cNvSpPr/>
          <p:nvPr/>
        </p:nvSpPr>
        <p:spPr>
          <a:xfrm>
            <a:off x="5688420" y="3551273"/>
            <a:ext cx="1190874" cy="1020726"/>
          </a:xfrm>
          <a:custGeom>
            <a:avLst/>
            <a:gdLst>
              <a:gd name="connsiteX0" fmla="*/ 0 w 1190874"/>
              <a:gd name="connsiteY0" fmla="*/ 0 h 1020726"/>
              <a:gd name="connsiteX1" fmla="*/ 85060 w 1190874"/>
              <a:gd name="connsiteY1" fmla="*/ 63795 h 1020726"/>
              <a:gd name="connsiteX2" fmla="*/ 159488 w 1190874"/>
              <a:gd name="connsiteY2" fmla="*/ 95693 h 1020726"/>
              <a:gd name="connsiteX3" fmla="*/ 350874 w 1190874"/>
              <a:gd name="connsiteY3" fmla="*/ 116958 h 1020726"/>
              <a:gd name="connsiteX4" fmla="*/ 435935 w 1190874"/>
              <a:gd name="connsiteY4" fmla="*/ 138223 h 1020726"/>
              <a:gd name="connsiteX5" fmla="*/ 478465 w 1190874"/>
              <a:gd name="connsiteY5" fmla="*/ 159488 h 1020726"/>
              <a:gd name="connsiteX6" fmla="*/ 499730 w 1190874"/>
              <a:gd name="connsiteY6" fmla="*/ 180754 h 1020726"/>
              <a:gd name="connsiteX7" fmla="*/ 552893 w 1190874"/>
              <a:gd name="connsiteY7" fmla="*/ 244549 h 1020726"/>
              <a:gd name="connsiteX8" fmla="*/ 627321 w 1190874"/>
              <a:gd name="connsiteY8" fmla="*/ 308344 h 1020726"/>
              <a:gd name="connsiteX9" fmla="*/ 648586 w 1190874"/>
              <a:gd name="connsiteY9" fmla="*/ 340242 h 1020726"/>
              <a:gd name="connsiteX10" fmla="*/ 754911 w 1190874"/>
              <a:gd name="connsiteY10" fmla="*/ 404037 h 1020726"/>
              <a:gd name="connsiteX11" fmla="*/ 776177 w 1190874"/>
              <a:gd name="connsiteY11" fmla="*/ 425302 h 1020726"/>
              <a:gd name="connsiteX12" fmla="*/ 808074 w 1190874"/>
              <a:gd name="connsiteY12" fmla="*/ 446568 h 1020726"/>
              <a:gd name="connsiteX13" fmla="*/ 893135 w 1190874"/>
              <a:gd name="connsiteY13" fmla="*/ 542261 h 1020726"/>
              <a:gd name="connsiteX14" fmla="*/ 925032 w 1190874"/>
              <a:gd name="connsiteY14" fmla="*/ 574158 h 1020726"/>
              <a:gd name="connsiteX15" fmla="*/ 956930 w 1190874"/>
              <a:gd name="connsiteY15" fmla="*/ 616688 h 1020726"/>
              <a:gd name="connsiteX16" fmla="*/ 988828 w 1190874"/>
              <a:gd name="connsiteY16" fmla="*/ 691116 h 1020726"/>
              <a:gd name="connsiteX17" fmla="*/ 1031358 w 1190874"/>
              <a:gd name="connsiteY17" fmla="*/ 754912 h 1020726"/>
              <a:gd name="connsiteX18" fmla="*/ 1073888 w 1190874"/>
              <a:gd name="connsiteY18" fmla="*/ 829340 h 1020726"/>
              <a:gd name="connsiteX19" fmla="*/ 1105786 w 1190874"/>
              <a:gd name="connsiteY19" fmla="*/ 850605 h 1020726"/>
              <a:gd name="connsiteX20" fmla="*/ 1148316 w 1190874"/>
              <a:gd name="connsiteY20" fmla="*/ 914400 h 1020726"/>
              <a:gd name="connsiteX21" fmla="*/ 1180214 w 1190874"/>
              <a:gd name="connsiteY21" fmla="*/ 978195 h 1020726"/>
              <a:gd name="connsiteX22" fmla="*/ 1190846 w 1190874"/>
              <a:gd name="connsiteY22" fmla="*/ 1020726 h 10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90874" h="1020726">
                <a:moveTo>
                  <a:pt x="0" y="0"/>
                </a:moveTo>
                <a:cubicBezTo>
                  <a:pt x="28353" y="21265"/>
                  <a:pt x="55571" y="44135"/>
                  <a:pt x="85060" y="63795"/>
                </a:cubicBezTo>
                <a:cubicBezTo>
                  <a:pt x="106331" y="77976"/>
                  <a:pt x="134674" y="88603"/>
                  <a:pt x="159488" y="95693"/>
                </a:cubicBezTo>
                <a:cubicBezTo>
                  <a:pt x="235152" y="117311"/>
                  <a:pt x="238932" y="108963"/>
                  <a:pt x="350874" y="116958"/>
                </a:cubicBezTo>
                <a:cubicBezTo>
                  <a:pt x="382071" y="123198"/>
                  <a:pt x="407331" y="125964"/>
                  <a:pt x="435935" y="138223"/>
                </a:cubicBezTo>
                <a:cubicBezTo>
                  <a:pt x="450503" y="144467"/>
                  <a:pt x="464288" y="152400"/>
                  <a:pt x="478465" y="159488"/>
                </a:cubicBezTo>
                <a:cubicBezTo>
                  <a:pt x="485553" y="166577"/>
                  <a:pt x="493468" y="172926"/>
                  <a:pt x="499730" y="180754"/>
                </a:cubicBezTo>
                <a:cubicBezTo>
                  <a:pt x="535525" y="225498"/>
                  <a:pt x="504677" y="203220"/>
                  <a:pt x="552893" y="244549"/>
                </a:cubicBezTo>
                <a:cubicBezTo>
                  <a:pt x="593954" y="279745"/>
                  <a:pt x="594346" y="268774"/>
                  <a:pt x="627321" y="308344"/>
                </a:cubicBezTo>
                <a:cubicBezTo>
                  <a:pt x="635502" y="318161"/>
                  <a:pt x="638969" y="331827"/>
                  <a:pt x="648586" y="340242"/>
                </a:cubicBezTo>
                <a:cubicBezTo>
                  <a:pt x="732927" y="414041"/>
                  <a:pt x="684958" y="357403"/>
                  <a:pt x="754911" y="404037"/>
                </a:cubicBezTo>
                <a:cubicBezTo>
                  <a:pt x="763252" y="409598"/>
                  <a:pt x="768349" y="419040"/>
                  <a:pt x="776177" y="425302"/>
                </a:cubicBezTo>
                <a:cubicBezTo>
                  <a:pt x="786155" y="433285"/>
                  <a:pt x="797442" y="439479"/>
                  <a:pt x="808074" y="446568"/>
                </a:cubicBezTo>
                <a:cubicBezTo>
                  <a:pt x="846021" y="503488"/>
                  <a:pt x="820303" y="469429"/>
                  <a:pt x="893135" y="542261"/>
                </a:cubicBezTo>
                <a:cubicBezTo>
                  <a:pt x="903767" y="552893"/>
                  <a:pt x="916010" y="562129"/>
                  <a:pt x="925032" y="574158"/>
                </a:cubicBezTo>
                <a:lnTo>
                  <a:pt x="956930" y="616688"/>
                </a:lnTo>
                <a:cubicBezTo>
                  <a:pt x="967930" y="649687"/>
                  <a:pt x="969120" y="658269"/>
                  <a:pt x="988828" y="691116"/>
                </a:cubicBezTo>
                <a:cubicBezTo>
                  <a:pt x="1001977" y="713032"/>
                  <a:pt x="1019928" y="732053"/>
                  <a:pt x="1031358" y="754912"/>
                </a:cubicBezTo>
                <a:cubicBezTo>
                  <a:pt x="1039697" y="771589"/>
                  <a:pt x="1058860" y="814312"/>
                  <a:pt x="1073888" y="829340"/>
                </a:cubicBezTo>
                <a:cubicBezTo>
                  <a:pt x="1082924" y="838376"/>
                  <a:pt x="1095153" y="843517"/>
                  <a:pt x="1105786" y="850605"/>
                </a:cubicBezTo>
                <a:cubicBezTo>
                  <a:pt x="1119963" y="871870"/>
                  <a:pt x="1140234" y="890154"/>
                  <a:pt x="1148316" y="914400"/>
                </a:cubicBezTo>
                <a:cubicBezTo>
                  <a:pt x="1162990" y="958421"/>
                  <a:pt x="1152732" y="936973"/>
                  <a:pt x="1180214" y="978195"/>
                </a:cubicBezTo>
                <a:cubicBezTo>
                  <a:pt x="1191967" y="1013455"/>
                  <a:pt x="1190846" y="998885"/>
                  <a:pt x="1190846" y="1020726"/>
                </a:cubicBezTo>
              </a:path>
            </a:pathLst>
          </a:cu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FC6960-C06B-EB8F-7EF1-E43AC6F09905}"/>
              </a:ext>
            </a:extLst>
          </p:cNvPr>
          <p:cNvCxnSpPr>
            <a:cxnSpLocks/>
          </p:cNvCxnSpPr>
          <p:nvPr/>
        </p:nvCxnSpPr>
        <p:spPr>
          <a:xfrm flipV="1">
            <a:off x="5686564" y="3246833"/>
            <a:ext cx="0" cy="13290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D67313-1757-A1AF-0030-EA95B699931D}"/>
              </a:ext>
            </a:extLst>
          </p:cNvPr>
          <p:cNvCxnSpPr>
            <a:cxnSpLocks/>
          </p:cNvCxnSpPr>
          <p:nvPr/>
        </p:nvCxnSpPr>
        <p:spPr>
          <a:xfrm>
            <a:off x="5686564" y="4575899"/>
            <a:ext cx="166931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6D419BFC-6AAF-82F3-5B46-E6BEC15C469E}"/>
              </a:ext>
            </a:extLst>
          </p:cNvPr>
          <p:cNvSpPr/>
          <p:nvPr/>
        </p:nvSpPr>
        <p:spPr>
          <a:xfrm>
            <a:off x="5691962" y="3831621"/>
            <a:ext cx="793900" cy="729738"/>
          </a:xfrm>
          <a:custGeom>
            <a:avLst/>
            <a:gdLst>
              <a:gd name="connsiteX0" fmla="*/ 0 w 1190874"/>
              <a:gd name="connsiteY0" fmla="*/ 0 h 1020726"/>
              <a:gd name="connsiteX1" fmla="*/ 85060 w 1190874"/>
              <a:gd name="connsiteY1" fmla="*/ 63795 h 1020726"/>
              <a:gd name="connsiteX2" fmla="*/ 159488 w 1190874"/>
              <a:gd name="connsiteY2" fmla="*/ 95693 h 1020726"/>
              <a:gd name="connsiteX3" fmla="*/ 350874 w 1190874"/>
              <a:gd name="connsiteY3" fmla="*/ 116958 h 1020726"/>
              <a:gd name="connsiteX4" fmla="*/ 435935 w 1190874"/>
              <a:gd name="connsiteY4" fmla="*/ 138223 h 1020726"/>
              <a:gd name="connsiteX5" fmla="*/ 478465 w 1190874"/>
              <a:gd name="connsiteY5" fmla="*/ 159488 h 1020726"/>
              <a:gd name="connsiteX6" fmla="*/ 499730 w 1190874"/>
              <a:gd name="connsiteY6" fmla="*/ 180754 h 1020726"/>
              <a:gd name="connsiteX7" fmla="*/ 552893 w 1190874"/>
              <a:gd name="connsiteY7" fmla="*/ 244549 h 1020726"/>
              <a:gd name="connsiteX8" fmla="*/ 627321 w 1190874"/>
              <a:gd name="connsiteY8" fmla="*/ 308344 h 1020726"/>
              <a:gd name="connsiteX9" fmla="*/ 648586 w 1190874"/>
              <a:gd name="connsiteY9" fmla="*/ 340242 h 1020726"/>
              <a:gd name="connsiteX10" fmla="*/ 754911 w 1190874"/>
              <a:gd name="connsiteY10" fmla="*/ 404037 h 1020726"/>
              <a:gd name="connsiteX11" fmla="*/ 776177 w 1190874"/>
              <a:gd name="connsiteY11" fmla="*/ 425302 h 1020726"/>
              <a:gd name="connsiteX12" fmla="*/ 808074 w 1190874"/>
              <a:gd name="connsiteY12" fmla="*/ 446568 h 1020726"/>
              <a:gd name="connsiteX13" fmla="*/ 893135 w 1190874"/>
              <a:gd name="connsiteY13" fmla="*/ 542261 h 1020726"/>
              <a:gd name="connsiteX14" fmla="*/ 925032 w 1190874"/>
              <a:gd name="connsiteY14" fmla="*/ 574158 h 1020726"/>
              <a:gd name="connsiteX15" fmla="*/ 956930 w 1190874"/>
              <a:gd name="connsiteY15" fmla="*/ 616688 h 1020726"/>
              <a:gd name="connsiteX16" fmla="*/ 988828 w 1190874"/>
              <a:gd name="connsiteY16" fmla="*/ 691116 h 1020726"/>
              <a:gd name="connsiteX17" fmla="*/ 1031358 w 1190874"/>
              <a:gd name="connsiteY17" fmla="*/ 754912 h 1020726"/>
              <a:gd name="connsiteX18" fmla="*/ 1073888 w 1190874"/>
              <a:gd name="connsiteY18" fmla="*/ 829340 h 1020726"/>
              <a:gd name="connsiteX19" fmla="*/ 1105786 w 1190874"/>
              <a:gd name="connsiteY19" fmla="*/ 850605 h 1020726"/>
              <a:gd name="connsiteX20" fmla="*/ 1148316 w 1190874"/>
              <a:gd name="connsiteY20" fmla="*/ 914400 h 1020726"/>
              <a:gd name="connsiteX21" fmla="*/ 1180214 w 1190874"/>
              <a:gd name="connsiteY21" fmla="*/ 978195 h 1020726"/>
              <a:gd name="connsiteX22" fmla="*/ 1190846 w 1190874"/>
              <a:gd name="connsiteY22" fmla="*/ 1020726 h 102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90874" h="1020726">
                <a:moveTo>
                  <a:pt x="0" y="0"/>
                </a:moveTo>
                <a:cubicBezTo>
                  <a:pt x="28353" y="21265"/>
                  <a:pt x="55571" y="44135"/>
                  <a:pt x="85060" y="63795"/>
                </a:cubicBezTo>
                <a:cubicBezTo>
                  <a:pt x="106331" y="77976"/>
                  <a:pt x="134674" y="88603"/>
                  <a:pt x="159488" y="95693"/>
                </a:cubicBezTo>
                <a:cubicBezTo>
                  <a:pt x="235152" y="117311"/>
                  <a:pt x="238932" y="108963"/>
                  <a:pt x="350874" y="116958"/>
                </a:cubicBezTo>
                <a:cubicBezTo>
                  <a:pt x="382071" y="123198"/>
                  <a:pt x="407331" y="125964"/>
                  <a:pt x="435935" y="138223"/>
                </a:cubicBezTo>
                <a:cubicBezTo>
                  <a:pt x="450503" y="144467"/>
                  <a:pt x="464288" y="152400"/>
                  <a:pt x="478465" y="159488"/>
                </a:cubicBezTo>
                <a:cubicBezTo>
                  <a:pt x="485553" y="166577"/>
                  <a:pt x="493468" y="172926"/>
                  <a:pt x="499730" y="180754"/>
                </a:cubicBezTo>
                <a:cubicBezTo>
                  <a:pt x="535525" y="225498"/>
                  <a:pt x="504677" y="203220"/>
                  <a:pt x="552893" y="244549"/>
                </a:cubicBezTo>
                <a:cubicBezTo>
                  <a:pt x="593954" y="279745"/>
                  <a:pt x="594346" y="268774"/>
                  <a:pt x="627321" y="308344"/>
                </a:cubicBezTo>
                <a:cubicBezTo>
                  <a:pt x="635502" y="318161"/>
                  <a:pt x="638969" y="331827"/>
                  <a:pt x="648586" y="340242"/>
                </a:cubicBezTo>
                <a:cubicBezTo>
                  <a:pt x="732927" y="414041"/>
                  <a:pt x="684958" y="357403"/>
                  <a:pt x="754911" y="404037"/>
                </a:cubicBezTo>
                <a:cubicBezTo>
                  <a:pt x="763252" y="409598"/>
                  <a:pt x="768349" y="419040"/>
                  <a:pt x="776177" y="425302"/>
                </a:cubicBezTo>
                <a:cubicBezTo>
                  <a:pt x="786155" y="433285"/>
                  <a:pt x="797442" y="439479"/>
                  <a:pt x="808074" y="446568"/>
                </a:cubicBezTo>
                <a:cubicBezTo>
                  <a:pt x="846021" y="503488"/>
                  <a:pt x="820303" y="469429"/>
                  <a:pt x="893135" y="542261"/>
                </a:cubicBezTo>
                <a:cubicBezTo>
                  <a:pt x="903767" y="552893"/>
                  <a:pt x="916010" y="562129"/>
                  <a:pt x="925032" y="574158"/>
                </a:cubicBezTo>
                <a:lnTo>
                  <a:pt x="956930" y="616688"/>
                </a:lnTo>
                <a:cubicBezTo>
                  <a:pt x="967930" y="649687"/>
                  <a:pt x="969120" y="658269"/>
                  <a:pt x="988828" y="691116"/>
                </a:cubicBezTo>
                <a:cubicBezTo>
                  <a:pt x="1001977" y="713032"/>
                  <a:pt x="1019928" y="732053"/>
                  <a:pt x="1031358" y="754912"/>
                </a:cubicBezTo>
                <a:cubicBezTo>
                  <a:pt x="1039697" y="771589"/>
                  <a:pt x="1058860" y="814312"/>
                  <a:pt x="1073888" y="829340"/>
                </a:cubicBezTo>
                <a:cubicBezTo>
                  <a:pt x="1082924" y="838376"/>
                  <a:pt x="1095153" y="843517"/>
                  <a:pt x="1105786" y="850605"/>
                </a:cubicBezTo>
                <a:cubicBezTo>
                  <a:pt x="1119963" y="871870"/>
                  <a:pt x="1140234" y="890154"/>
                  <a:pt x="1148316" y="914400"/>
                </a:cubicBezTo>
                <a:cubicBezTo>
                  <a:pt x="1162990" y="958421"/>
                  <a:pt x="1152732" y="936973"/>
                  <a:pt x="1180214" y="978195"/>
                </a:cubicBezTo>
                <a:cubicBezTo>
                  <a:pt x="1191967" y="1013455"/>
                  <a:pt x="1190846" y="998885"/>
                  <a:pt x="1190846" y="102072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B2F6D4A-BA9C-8BEC-FE6A-EE9B1CDF8AEA}"/>
                  </a:ext>
                </a:extLst>
              </p:cNvPr>
              <p:cNvSpPr txBox="1"/>
              <p:nvPr/>
            </p:nvSpPr>
            <p:spPr>
              <a:xfrm>
                <a:off x="1307761" y="5068735"/>
                <a:ext cx="2445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Relaxed bound 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B2F6D4A-BA9C-8BEC-FE6A-EE9B1CDF8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761" y="5068735"/>
                <a:ext cx="2445541" cy="369332"/>
              </a:xfrm>
              <a:prstGeom prst="rect">
                <a:avLst/>
              </a:prstGeom>
              <a:blipFill>
                <a:blip r:embed="rId4"/>
                <a:stretch>
                  <a:fillRect l="-259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EC5D09-662A-2A14-779A-56746AE23D30}"/>
                  </a:ext>
                </a:extLst>
              </p:cNvPr>
              <p:cNvSpPr txBox="1"/>
              <p:nvPr/>
            </p:nvSpPr>
            <p:spPr>
              <a:xfrm>
                <a:off x="5532588" y="5068735"/>
                <a:ext cx="2381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Tighter bound 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FEC5D09-662A-2A14-779A-56746AE23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588" y="5068735"/>
                <a:ext cx="2381036" cy="369332"/>
              </a:xfrm>
              <a:prstGeom prst="rect">
                <a:avLst/>
              </a:prstGeom>
              <a:blipFill>
                <a:blip r:embed="rId5"/>
                <a:stretch>
                  <a:fillRect l="-2116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Down Arrow 36">
            <a:extLst>
              <a:ext uri="{FF2B5EF4-FFF2-40B4-BE49-F238E27FC236}">
                <a16:creationId xmlns:a16="http://schemas.microsoft.com/office/drawing/2014/main" id="{6C92375F-8DA2-DA98-FDD3-E7B1A55F485F}"/>
              </a:ext>
            </a:extLst>
          </p:cNvPr>
          <p:cNvSpPr/>
          <p:nvPr/>
        </p:nvSpPr>
        <p:spPr>
          <a:xfrm>
            <a:off x="6343705" y="4728662"/>
            <a:ext cx="457199" cy="3215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B10F62-8436-E29C-BF92-0314D237351F}"/>
              </a:ext>
            </a:extLst>
          </p:cNvPr>
          <p:cNvSpPr txBox="1"/>
          <p:nvPr/>
        </p:nvSpPr>
        <p:spPr>
          <a:xfrm>
            <a:off x="3988689" y="4514734"/>
            <a:ext cx="1543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4DFD"/>
                </a:solidFill>
              </a:rPr>
              <a:t>Marginalise</a:t>
            </a:r>
            <a:r>
              <a:rPr lang="en-US" sz="1400" dirty="0">
                <a:solidFill>
                  <a:srgbClr val="004DFD"/>
                </a:solidFill>
              </a:rPr>
              <a:t> (i.e., integrate) over new parameter</a:t>
            </a: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CC054AB8-0A91-CD0A-53BC-8E616648D826}"/>
              </a:ext>
            </a:extLst>
          </p:cNvPr>
          <p:cNvSpPr/>
          <p:nvPr/>
        </p:nvSpPr>
        <p:spPr>
          <a:xfrm>
            <a:off x="2198862" y="4723297"/>
            <a:ext cx="457199" cy="3215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29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Caveat 3: more data ≠ improved bounds…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Sometimes the extra data </a:t>
            </a:r>
            <a:r>
              <a:rPr lang="en-US" dirty="0">
                <a:solidFill>
                  <a:srgbClr val="FF0000"/>
                </a:solidFill>
              </a:rPr>
              <a:t>do bring in genuinely new physics info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 resulting improvements are noticeably big.</a:t>
            </a:r>
          </a:p>
          <a:p>
            <a:pPr lvl="1"/>
            <a:r>
              <a:rPr lang="en-US" b="1" dirty="0"/>
              <a:t>You need to pay attention to these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/>
              <a:t>Marginally improved bounds </a:t>
            </a:r>
            <a:r>
              <a:rPr lang="en-US" dirty="0"/>
              <a:t>(~20%) could be real physical effects, but are sometimes just </a:t>
            </a:r>
            <a:r>
              <a:rPr lang="en-US" dirty="0">
                <a:solidFill>
                  <a:srgbClr val="FF0000"/>
                </a:solidFill>
              </a:rPr>
              <a:t>accidents of marginal incompatibility of the different data sets</a:t>
            </a:r>
          </a:p>
          <a:p>
            <a:pPr lvl="1"/>
            <a:r>
              <a:rPr lang="en-US" dirty="0"/>
              <a:t>The inference process (and even how we define X% bounds) can end up turning the incompatibility into an “improved measurement”.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→</a:t>
            </a:r>
            <a:r>
              <a:rPr lang="en-US" dirty="0"/>
              <a:t> It could easily have gone the other way to become a “worse measurement”.</a:t>
            </a:r>
          </a:p>
          <a:p>
            <a:pPr lvl="1"/>
            <a:r>
              <a:rPr lang="en-US" b="1" dirty="0"/>
              <a:t>You really shouldn’t read too much into these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3F62C-397C-04AA-E0E6-705EDD8C75E4}"/>
              </a:ext>
            </a:extLst>
          </p:cNvPr>
          <p:cNvSpPr/>
          <p:nvPr/>
        </p:nvSpPr>
        <p:spPr>
          <a:xfrm>
            <a:off x="478464" y="2857500"/>
            <a:ext cx="8314661" cy="2289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815CA-37FC-6A49-3987-5F1C96C2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Constraints on the neutrino mass sum…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A824F0-4D4D-D7A3-B944-03EF2DC9CC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776464"/>
          <a:ext cx="7886700" cy="2994660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306106279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5110238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87224056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0197551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54407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lensing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+BAO (non-CMB)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lensing+BAO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6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TT+lowE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1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12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9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CamSpec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22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932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B48A1-460B-354A-9722-F5FB2090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500"/>
                  </a:spcBef>
                  <a:spcAft>
                    <a:spcPts val="2750"/>
                  </a:spcAft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𝛬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CDM+neutrino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mass 7-parameter fit; 95% C.L.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∑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000" i="1" baseline="-3300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[eV].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  <a:blipFill>
                <a:blip r:embed="rId2"/>
                <a:stretch>
                  <a:fillRect l="-817" t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72B547-778C-FA82-0B79-21C3BBD46526}"/>
              </a:ext>
            </a:extLst>
          </p:cNvPr>
          <p:cNvSpPr txBox="1"/>
          <p:nvPr/>
        </p:nvSpPr>
        <p:spPr>
          <a:xfrm>
            <a:off x="6457950" y="4804848"/>
            <a:ext cx="1940720" cy="45576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Aghanim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[Planck] 2018</a:t>
            </a:r>
          </a:p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Ade et al. [Planck]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114AF-C783-F91B-1FC5-AEE79BC5C4C7}"/>
              </a:ext>
            </a:extLst>
          </p:cNvPr>
          <p:cNvSpPr txBox="1"/>
          <p:nvPr/>
        </p:nvSpPr>
        <p:spPr>
          <a:xfrm rot="16200000">
            <a:off x="-439394" y="3525933"/>
            <a:ext cx="1691869" cy="50558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Arial" pitchFamily="34"/>
                <a:ea typeface="MS Gothic" pitchFamily="2"/>
                <a:cs typeface="Tahoma" pitchFamily="2"/>
              </a:rPr>
              <a:t>Two different high-</a:t>
            </a:r>
            <a:r>
              <a:rPr lang="en-US" sz="1400" dirty="0"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likelihood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09B8B-DAE6-A5A2-524B-1CA933E89BDE}"/>
              </a:ext>
            </a:extLst>
          </p:cNvPr>
          <p:cNvSpPr txBox="1"/>
          <p:nvPr/>
        </p:nvSpPr>
        <p:spPr>
          <a:xfrm>
            <a:off x="628650" y="5227050"/>
            <a:ext cx="2234005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Palanque-Delabrouille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34D55-E037-E77D-8D6C-F400A9B9368D}"/>
              </a:ext>
            </a:extLst>
          </p:cNvPr>
          <p:cNvSpPr txBox="1"/>
          <p:nvPr/>
        </p:nvSpPr>
        <p:spPr>
          <a:xfrm>
            <a:off x="624337" y="4913535"/>
            <a:ext cx="2015228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Planck2015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TT+lowP+Ly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587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587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587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87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 sz="1587">
                          <a:latin typeface="Cambria Math" panose="02040503050406030204" pitchFamily="18" charset="0"/>
                        </a:rPr>
                        <m:t>&lt;0.13 </m:t>
                      </m:r>
                      <m:r>
                        <m:rPr>
                          <m:sty m:val="p"/>
                        </m:rPr>
                        <a:rPr lang="en-US" sz="1587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587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blipFill>
                <a:blip r:embed="rId3"/>
                <a:stretch>
                  <a:fillRect l="-42857" t="-315385" b="-4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142BDCD-C0ED-894C-7D0A-C50A9BC455D5}"/>
              </a:ext>
            </a:extLst>
          </p:cNvPr>
          <p:cNvSpPr/>
          <p:nvPr/>
        </p:nvSpPr>
        <p:spPr>
          <a:xfrm>
            <a:off x="2200940" y="2137144"/>
            <a:ext cx="6314410" cy="510363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8B705-F337-6F57-2DF7-A95D4FE7E58D}"/>
              </a:ext>
            </a:extLst>
          </p:cNvPr>
          <p:cNvSpPr/>
          <p:nvPr/>
        </p:nvSpPr>
        <p:spPr>
          <a:xfrm>
            <a:off x="2200940" y="3175203"/>
            <a:ext cx="6314410" cy="510363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E25E46A-4191-0148-35E9-E03E24351600}"/>
              </a:ext>
            </a:extLst>
          </p:cNvPr>
          <p:cNvSpPr/>
          <p:nvPr/>
        </p:nvSpPr>
        <p:spPr>
          <a:xfrm>
            <a:off x="5145494" y="2344805"/>
            <a:ext cx="425302" cy="12932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7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815CA-37FC-6A49-3987-5F1C96C2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Constraints on the neutrino mass sum…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A824F0-4D4D-D7A3-B944-03EF2DC9CC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776464"/>
          <a:ext cx="7886700" cy="2994660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306106279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5110238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87224056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0197551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54407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lensing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+BAO (non-CMB)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lensing+BAO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6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TT+lowE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1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12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9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CamSpec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22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932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B48A1-460B-354A-9722-F5FB2090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500"/>
                  </a:spcBef>
                  <a:spcAft>
                    <a:spcPts val="2750"/>
                  </a:spcAft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𝛬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CDM+neutrino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mass 7-parameter fit; 95% C.L.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∑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000" i="1" baseline="-3300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[eV].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  <a:blipFill>
                <a:blip r:embed="rId2"/>
                <a:stretch>
                  <a:fillRect l="-817" t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72B547-778C-FA82-0B79-21C3BBD46526}"/>
              </a:ext>
            </a:extLst>
          </p:cNvPr>
          <p:cNvSpPr txBox="1"/>
          <p:nvPr/>
        </p:nvSpPr>
        <p:spPr>
          <a:xfrm>
            <a:off x="6457950" y="4804848"/>
            <a:ext cx="1940720" cy="45576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Aghanim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[Planck] 2018</a:t>
            </a:r>
          </a:p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Ade et al. [Planck]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114AF-C783-F91B-1FC5-AEE79BC5C4C7}"/>
              </a:ext>
            </a:extLst>
          </p:cNvPr>
          <p:cNvSpPr txBox="1"/>
          <p:nvPr/>
        </p:nvSpPr>
        <p:spPr>
          <a:xfrm rot="16200000">
            <a:off x="-439394" y="3525933"/>
            <a:ext cx="1691869" cy="50558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Arial" pitchFamily="34"/>
                <a:ea typeface="MS Gothic" pitchFamily="2"/>
                <a:cs typeface="Tahoma" pitchFamily="2"/>
              </a:rPr>
              <a:t>Two different high-</a:t>
            </a:r>
            <a:r>
              <a:rPr lang="en-US" sz="1400" dirty="0"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likelihood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09B8B-DAE6-A5A2-524B-1CA933E89BDE}"/>
              </a:ext>
            </a:extLst>
          </p:cNvPr>
          <p:cNvSpPr txBox="1"/>
          <p:nvPr/>
        </p:nvSpPr>
        <p:spPr>
          <a:xfrm>
            <a:off x="628650" y="5227050"/>
            <a:ext cx="2234005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Palanque-Delabrouille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34D55-E037-E77D-8D6C-F400A9B9368D}"/>
              </a:ext>
            </a:extLst>
          </p:cNvPr>
          <p:cNvSpPr txBox="1"/>
          <p:nvPr/>
        </p:nvSpPr>
        <p:spPr>
          <a:xfrm>
            <a:off x="624337" y="4913535"/>
            <a:ext cx="2015228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Planck2015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TT+lowP+Ly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587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587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587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87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 sz="1587">
                          <a:latin typeface="Cambria Math" panose="02040503050406030204" pitchFamily="18" charset="0"/>
                        </a:rPr>
                        <m:t>&lt;0.13 </m:t>
                      </m:r>
                      <m:r>
                        <m:rPr>
                          <m:sty m:val="p"/>
                        </m:rPr>
                        <a:rPr lang="en-US" sz="1587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587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blipFill>
                <a:blip r:embed="rId3"/>
                <a:stretch>
                  <a:fillRect l="-42857" t="-315385" b="-4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142BDCD-C0ED-894C-7D0A-C50A9BC455D5}"/>
              </a:ext>
            </a:extLst>
          </p:cNvPr>
          <p:cNvSpPr/>
          <p:nvPr/>
        </p:nvSpPr>
        <p:spPr>
          <a:xfrm>
            <a:off x="2200940" y="2137144"/>
            <a:ext cx="1573618" cy="2633980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8B705-F337-6F57-2DF7-A95D4FE7E58D}"/>
              </a:ext>
            </a:extLst>
          </p:cNvPr>
          <p:cNvSpPr/>
          <p:nvPr/>
        </p:nvSpPr>
        <p:spPr>
          <a:xfrm>
            <a:off x="5357481" y="2158580"/>
            <a:ext cx="1573618" cy="2609920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DFE5689-A2A9-53D2-AF2E-4A66AD5DB9E5}"/>
              </a:ext>
            </a:extLst>
          </p:cNvPr>
          <p:cNvSpPr/>
          <p:nvPr/>
        </p:nvSpPr>
        <p:spPr>
          <a:xfrm>
            <a:off x="3479277" y="2900892"/>
            <a:ext cx="2232837" cy="41466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05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Caveat 3: more data ≠ improved bounds…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Sometimes the extra data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 bring in genuinely new physics info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The resulting improvements are noticeably big.</a:t>
            </a:r>
          </a:p>
          <a:p>
            <a:pPr lvl="1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You need to pay attention to these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/>
              <a:t>Marginally improved bounds </a:t>
            </a:r>
            <a:r>
              <a:rPr lang="en-US" dirty="0"/>
              <a:t>(~20%) could be real physical effects, but are sometimes just </a:t>
            </a:r>
            <a:r>
              <a:rPr lang="en-US" dirty="0">
                <a:solidFill>
                  <a:srgbClr val="FF0000"/>
                </a:solidFill>
              </a:rPr>
              <a:t>accidents of marginal incompatibility of the different data sets</a:t>
            </a:r>
          </a:p>
          <a:p>
            <a:pPr lvl="1"/>
            <a:r>
              <a:rPr lang="en-US" dirty="0"/>
              <a:t>The inference process (and even how we define X% bounds) can end up translating the incompatibility into an “improved measurement”.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→</a:t>
            </a:r>
            <a:r>
              <a:rPr lang="en-US" dirty="0"/>
              <a:t> It could easily have gone the other way to become a “worse measurement”.</a:t>
            </a:r>
          </a:p>
          <a:p>
            <a:pPr lvl="1"/>
            <a:r>
              <a:rPr lang="en-US" b="1" dirty="0"/>
              <a:t>You really shouldn’t read too much into these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8815CA-37FC-6A49-3987-5F1C96C2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Constraints on the neutrino mass sum…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FA824F0-4D4D-D7A3-B944-03EF2DC9CC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903074"/>
              </p:ext>
            </p:extLst>
          </p:nvPr>
        </p:nvGraphicFramePr>
        <p:xfrm>
          <a:off x="628650" y="1776464"/>
          <a:ext cx="7886700" cy="2994660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1577340">
                  <a:extLst>
                    <a:ext uri="{9D8B030D-6E8A-4147-A177-3AD203B41FA5}">
                      <a16:colId xmlns:a16="http://schemas.microsoft.com/office/drawing/2014/main" val="3061062799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3951102384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872240565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1501975510"/>
                    </a:ext>
                  </a:extLst>
                </a:gridCol>
                <a:gridCol w="1577340">
                  <a:extLst>
                    <a:ext uri="{9D8B030D-6E8A-4147-A177-3AD203B41FA5}">
                      <a16:colId xmlns:a16="http://schemas.microsoft.com/office/drawing/2014/main" val="27544078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lensing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+BAO (non-CMB)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+CMB </a:t>
                      </a:r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lensing+BAO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63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TT+lowE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51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35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112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5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543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endParaRPr lang="en-US" sz="1350" b="1" i="0" u="none" strike="noStrike" kern="1200" dirty="0">
                        <a:ln>
                          <a:noFill/>
                        </a:ln>
                        <a:latin typeface="Calibri" panose="020F0502020204030204" pitchFamily="34" charset="0"/>
                        <a:ea typeface="MS Gothic" pitchFamily="2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91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Planck2018 TT +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lowE+TE+EE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 [</a:t>
                      </a:r>
                      <a:r>
                        <a:rPr lang="en-US" sz="1350" b="1" i="0" u="none" strike="noStrike" kern="1200" dirty="0" err="1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CamSpec</a:t>
                      </a:r>
                      <a:r>
                        <a:rPr lang="en-US" sz="1350" b="1" i="0" u="none" strike="noStrike" kern="1200" dirty="0">
                          <a:ln>
                            <a:noFill/>
                          </a:ln>
                          <a:latin typeface="Calibri" panose="020F0502020204030204" pitchFamily="34" charset="0"/>
                          <a:ea typeface="MS Gothic" pitchFamily="2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522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0.49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0.59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0932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CB48A1-460B-354A-9722-F5FB2090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sp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1500"/>
                  </a:spcBef>
                  <a:spcAft>
                    <a:spcPts val="2750"/>
                  </a:spcAft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𝛬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CDM+neutrino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mass 7-parameter fit; 95% C.L. on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∑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𝑚</m:t>
                    </m:r>
                    <m:r>
                      <a:rPr lang="en-US" sz="2000" i="1" baseline="-3300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𝜈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 [eV].</a:t>
                </a:r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E707A3AD-CC75-6717-60DF-F9C296263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4" y="1336640"/>
                <a:ext cx="7762665" cy="369332"/>
              </a:xfrm>
              <a:prstGeom prst="rect">
                <a:avLst/>
              </a:prstGeom>
              <a:blipFill>
                <a:blip r:embed="rId2"/>
                <a:stretch>
                  <a:fillRect l="-817" t="-2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72B547-778C-FA82-0B79-21C3BBD46526}"/>
              </a:ext>
            </a:extLst>
          </p:cNvPr>
          <p:cNvSpPr txBox="1"/>
          <p:nvPr/>
        </p:nvSpPr>
        <p:spPr>
          <a:xfrm>
            <a:off x="6457950" y="4804848"/>
            <a:ext cx="1940720" cy="45576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Aghanim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[Planck] 2018</a:t>
            </a:r>
          </a:p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Ade et al. [Planck]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114AF-C783-F91B-1FC5-AEE79BC5C4C7}"/>
              </a:ext>
            </a:extLst>
          </p:cNvPr>
          <p:cNvSpPr txBox="1"/>
          <p:nvPr/>
        </p:nvSpPr>
        <p:spPr>
          <a:xfrm rot="16200000">
            <a:off x="-439394" y="3525933"/>
            <a:ext cx="1691869" cy="50558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Arial" pitchFamily="34"/>
                <a:ea typeface="MS Gothic" pitchFamily="2"/>
                <a:cs typeface="Tahoma" pitchFamily="2"/>
              </a:rPr>
              <a:t>Two different high-</a:t>
            </a:r>
            <a:r>
              <a:rPr lang="en-US" sz="1400" dirty="0"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ℓ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likelihood functions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09B8B-DAE6-A5A2-524B-1CA933E89BDE}"/>
              </a:ext>
            </a:extLst>
          </p:cNvPr>
          <p:cNvSpPr txBox="1"/>
          <p:nvPr/>
        </p:nvSpPr>
        <p:spPr>
          <a:xfrm>
            <a:off x="628650" y="5227050"/>
            <a:ext cx="2234005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Palanque-Delabrouille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et al.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834D55-E037-E77D-8D6C-F400A9B9368D}"/>
              </a:ext>
            </a:extLst>
          </p:cNvPr>
          <p:cNvSpPr txBox="1"/>
          <p:nvPr/>
        </p:nvSpPr>
        <p:spPr>
          <a:xfrm>
            <a:off x="624337" y="4913535"/>
            <a:ext cx="2015228" cy="30091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Planck2015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TT+lowP+Ly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Arial" pitchFamily="34"/>
                <a:cs typeface="Calibri" panose="020F0502020204030204" pitchFamily="34" charset="0"/>
              </a:rPr>
              <a:t>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6" rIns="79373" bIns="39686" anchor="ctr" anchorCtr="1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587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587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587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587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US" sz="1587">
                          <a:latin typeface="Cambria Math" panose="02040503050406030204" pitchFamily="18" charset="0"/>
                        </a:rPr>
                        <m:t>&lt;0.13 </m:t>
                      </m:r>
                      <m:r>
                        <m:rPr>
                          <m:sty m:val="p"/>
                        </m:rPr>
                        <a:rPr lang="en-US" sz="1587"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587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78DFDA-1A04-BB6C-4D19-8BA92562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931" y="4906419"/>
                <a:ext cx="1676355" cy="317491"/>
              </a:xfrm>
              <a:prstGeom prst="rect">
                <a:avLst/>
              </a:prstGeom>
              <a:blipFill>
                <a:blip r:embed="rId3"/>
                <a:stretch>
                  <a:fillRect l="-42857" t="-315385" b="-4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142BDCD-C0ED-894C-7D0A-C50A9BC455D5}"/>
              </a:ext>
            </a:extLst>
          </p:cNvPr>
          <p:cNvSpPr/>
          <p:nvPr/>
        </p:nvSpPr>
        <p:spPr>
          <a:xfrm>
            <a:off x="2200940" y="2137144"/>
            <a:ext cx="1573618" cy="2633980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8B705-F337-6F57-2DF7-A95D4FE7E58D}"/>
              </a:ext>
            </a:extLst>
          </p:cNvPr>
          <p:cNvSpPr/>
          <p:nvPr/>
        </p:nvSpPr>
        <p:spPr>
          <a:xfrm>
            <a:off x="3783859" y="2158580"/>
            <a:ext cx="1573618" cy="2609920"/>
          </a:xfrm>
          <a:prstGeom prst="rect">
            <a:avLst/>
          </a:prstGeom>
          <a:solidFill>
            <a:srgbClr val="FF00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DFE5689-A2A9-53D2-AF2E-4A66AD5DB9E5}"/>
              </a:ext>
            </a:extLst>
          </p:cNvPr>
          <p:cNvSpPr/>
          <p:nvPr/>
        </p:nvSpPr>
        <p:spPr>
          <a:xfrm>
            <a:off x="3479277" y="2900892"/>
            <a:ext cx="770183" cy="41466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42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Caveat 4: non-standard neutrino physics…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You can also </a:t>
            </a:r>
            <a:r>
              <a:rPr lang="en-US" b="1" dirty="0"/>
              <a:t>alter the physics and properties of the C𝜈B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physically relax cosmological constraints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Neutrino decay</a:t>
            </a:r>
          </a:p>
          <a:p>
            <a:r>
              <a:rPr lang="en-US" dirty="0"/>
              <a:t>Neutrino spectral distortion</a:t>
            </a:r>
          </a:p>
          <a:p>
            <a:r>
              <a:rPr lang="en-US" dirty="0"/>
              <a:t>Late-time neutrino mass generation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These “physics” games can usually buy you more room for play, provided you are happy to accept the non-standard neutrino physics.</a:t>
            </a:r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51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2097-D82B-150E-1B08-CE5D6E58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Non-relativistic neutrino decay…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10ABBCFD-0546-AFBE-8EB6-A9545B3F2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678" y="1440276"/>
            <a:ext cx="5544141" cy="38377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1A68B-E7A8-9360-F396-392620BB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E698E3-736C-11D1-2A48-EE289327601B}"/>
                  </a:ext>
                </a:extLst>
              </p:cNvPr>
              <p:cNvSpPr txBox="1"/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Official Planck benchmark: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&lt;0.12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E698E3-736C-11D1-2A48-EE2893276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blipFill>
                <a:blip r:embed="rId3"/>
                <a:stretch>
                  <a:fillRect l="-592" t="-2326" b="-465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F6B728-69B7-E2EE-34A2-3A16311C1E6F}"/>
              </a:ext>
            </a:extLst>
          </p:cNvPr>
          <p:cNvSpPr txBox="1">
            <a:spLocks/>
          </p:cNvSpPr>
          <p:nvPr/>
        </p:nvSpPr>
        <p:spPr>
          <a:xfrm>
            <a:off x="628650" y="1083830"/>
            <a:ext cx="7810500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spcAft>
                <a:spcPts val="275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into dark radiation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BB01D3-F34C-7C2E-F424-4435922E26AB}"/>
              </a:ext>
            </a:extLst>
          </p:cNvPr>
          <p:cNvSpPr txBox="1"/>
          <p:nvPr/>
        </p:nvSpPr>
        <p:spPr>
          <a:xfrm>
            <a:off x="496439" y="5019516"/>
            <a:ext cx="2917590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Abellán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, Chacko, Dev, Du, Poulin &amp; Tsai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5FB07-50FE-B36A-607A-505A4CC635CA}"/>
              </a:ext>
            </a:extLst>
          </p:cNvPr>
          <p:cNvSpPr txBox="1"/>
          <p:nvPr/>
        </p:nvSpPr>
        <p:spPr>
          <a:xfrm>
            <a:off x="2232837" y="2592544"/>
            <a:ext cx="2008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Limitation of the analysis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3C6686-7715-90F2-C16C-0584D9D2203C}"/>
              </a:ext>
            </a:extLst>
          </p:cNvPr>
          <p:cNvCxnSpPr/>
          <p:nvPr/>
        </p:nvCxnSpPr>
        <p:spPr>
          <a:xfrm flipH="1">
            <a:off x="2647507" y="2836234"/>
            <a:ext cx="180753" cy="417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9CC7A74-A434-6291-A7C8-CBD28234569C}"/>
              </a:ext>
            </a:extLst>
          </p:cNvPr>
          <p:cNvSpPr/>
          <p:nvPr/>
        </p:nvSpPr>
        <p:spPr>
          <a:xfrm>
            <a:off x="3094259" y="3057096"/>
            <a:ext cx="346232" cy="314231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76EB28-0FC0-E5CA-228B-F08B7FA1EEFC}"/>
              </a:ext>
            </a:extLst>
          </p:cNvPr>
          <p:cNvSpPr txBox="1"/>
          <p:nvPr/>
        </p:nvSpPr>
        <p:spPr>
          <a:xfrm>
            <a:off x="6575499" y="1641919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neutrinos decay with a </a:t>
            </a:r>
            <a:r>
              <a:rPr lang="en-US" sz="2000" b="1" dirty="0"/>
              <a:t>lifetime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FFC9B2-DA12-9D9C-4C89-9E84D79BA29C}"/>
                  </a:ext>
                </a:extLst>
              </p:cNvPr>
              <p:cNvSpPr txBox="1"/>
              <p:nvPr/>
            </p:nvSpPr>
            <p:spPr>
              <a:xfrm>
                <a:off x="6778202" y="2464535"/>
                <a:ext cx="1544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Myr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FFC9B2-DA12-9D9C-4C89-9E84D79BA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202" y="2464535"/>
                <a:ext cx="1544334" cy="369332"/>
              </a:xfrm>
              <a:prstGeom prst="rect">
                <a:avLst/>
              </a:prstGeom>
              <a:blipFill>
                <a:blip r:embed="rId4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D475B164-363C-D40D-865C-FED6C8F422CA}"/>
              </a:ext>
            </a:extLst>
          </p:cNvPr>
          <p:cNvSpPr txBox="1"/>
          <p:nvPr/>
        </p:nvSpPr>
        <p:spPr>
          <a:xfrm>
            <a:off x="6585389" y="4442534"/>
            <a:ext cx="1351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4DFD"/>
                </a:solidFill>
              </a:rPr>
              <a:t>Planck+BAO+SN</a:t>
            </a:r>
            <a:endParaRPr lang="en-US" sz="1400" dirty="0">
              <a:solidFill>
                <a:srgbClr val="004DFD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31C005-8B33-89DA-98F5-9D5E8822BBB0}"/>
              </a:ext>
            </a:extLst>
          </p:cNvPr>
          <p:cNvSpPr txBox="1"/>
          <p:nvPr/>
        </p:nvSpPr>
        <p:spPr>
          <a:xfrm>
            <a:off x="6585389" y="3026093"/>
            <a:ext cx="1998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 it is possible to accommodate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D3BA15-77E1-A7E9-E767-E201DEE4CBD1}"/>
                  </a:ext>
                </a:extLst>
              </p:cNvPr>
              <p:cNvSpPr txBox="1"/>
              <p:nvPr/>
            </p:nvSpPr>
            <p:spPr>
              <a:xfrm>
                <a:off x="6778202" y="3834333"/>
                <a:ext cx="1742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0.42 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D3BA15-77E1-A7E9-E767-E201DEE4CB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202" y="3834333"/>
                <a:ext cx="1742849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04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istory-of-the-universe-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93" r="-28793"/>
          <a:stretch>
            <a:fillRect/>
          </a:stretch>
        </p:blipFill>
        <p:spPr>
          <a:xfrm>
            <a:off x="-1494645" y="0"/>
            <a:ext cx="12050092" cy="5715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9D9676-A17F-F8F4-38A6-35F59F6EF624}"/>
              </a:ext>
            </a:extLst>
          </p:cNvPr>
          <p:cNvCxnSpPr>
            <a:cxnSpLocks/>
          </p:cNvCxnSpPr>
          <p:nvPr/>
        </p:nvCxnSpPr>
        <p:spPr>
          <a:xfrm>
            <a:off x="3384824" y="1182337"/>
            <a:ext cx="0" cy="257226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22C6C-1CFD-B978-3023-DC122CE8A440}"/>
              </a:ext>
            </a:extLst>
          </p:cNvPr>
          <p:cNvGrpSpPr/>
          <p:nvPr/>
        </p:nvGrpSpPr>
        <p:grpSpPr>
          <a:xfrm>
            <a:off x="3140578" y="733496"/>
            <a:ext cx="808749" cy="438582"/>
            <a:chOff x="3378551" y="576432"/>
            <a:chExt cx="651793" cy="438582"/>
          </a:xfrm>
        </p:grpSpPr>
        <p:sp>
          <p:nvSpPr>
            <p:cNvPr id="18" name="Rectangular Callout 17">
              <a:extLst>
                <a:ext uri="{FF2B5EF4-FFF2-40B4-BE49-F238E27FC236}">
                  <a16:creationId xmlns:a16="http://schemas.microsoft.com/office/drawing/2014/main" id="{72F9F254-ED0D-B5EF-FF23-269BCDA770EB}"/>
                </a:ext>
              </a:extLst>
            </p:cNvPr>
            <p:cNvSpPr/>
            <p:nvPr/>
          </p:nvSpPr>
          <p:spPr>
            <a:xfrm>
              <a:off x="3442105" y="605717"/>
              <a:ext cx="524242" cy="381739"/>
            </a:xfrm>
            <a:prstGeom prst="wedgeRectCallout">
              <a:avLst>
                <a:gd name="adj1" fmla="val 25828"/>
                <a:gd name="adj2" fmla="val 121710"/>
              </a:avLst>
            </a:prstGeom>
            <a:solidFill>
              <a:srgbClr val="007C95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5509684-E054-CC7C-3F26-15DE6BA8ECEC}"/>
                </a:ext>
              </a:extLst>
            </p:cNvPr>
            <p:cNvSpPr txBox="1"/>
            <p:nvPr/>
          </p:nvSpPr>
          <p:spPr>
            <a:xfrm>
              <a:off x="3378551" y="576432"/>
              <a:ext cx="651793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Primordial </a:t>
              </a:r>
              <a:r>
                <a:rPr lang="en-US" sz="750" spc="20" dirty="0" err="1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nucleo</a:t>
              </a:r>
              <a:r>
                <a:rPr lang="en-US" sz="750" spc="20" dirty="0">
                  <a:solidFill>
                    <a:srgbClr val="DAF1F4"/>
                  </a:solidFill>
                  <a:latin typeface="Futura Medium" panose="020B0602020204020303" pitchFamily="34" charset="-79"/>
                  <a:ea typeface="Tahoma" panose="020B0604030504040204" pitchFamily="34" charset="0"/>
                  <a:cs typeface="Futura Medium" panose="020B0602020204020303" pitchFamily="34" charset="-79"/>
                </a:rPr>
                <a:t>-synthesis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3D0A8-0129-1723-203B-9D979799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7035-535A-2048-8E2B-AD1F9C0779C6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6DB3B-0473-9EEE-DA74-8674F22D335D}"/>
                  </a:ext>
                </a:extLst>
              </p:cNvPr>
              <p:cNvSpPr txBox="1"/>
              <p:nvPr/>
            </p:nvSpPr>
            <p:spPr>
              <a:xfrm>
                <a:off x="2713264" y="3687525"/>
                <a:ext cx="1330574" cy="64633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Cosmic neutrino background </a:t>
                </a:r>
                <a14:m>
                  <m:oMath xmlns:m="http://schemas.openxmlformats.org/officeDocument/2006/math">
                    <m:r>
                      <a:rPr lang="en-AU" sz="1200" i="1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1200" i="1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</m:t>
                    </m:r>
                    <m:r>
                      <m:rPr>
                        <m:sty m:val="p"/>
                      </m:rPr>
                      <a:rPr lang="en-AU" sz="1200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1200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, </a:t>
                </a:r>
                <a14:m>
                  <m:oMath xmlns:m="http://schemas.openxmlformats.org/officeDocument/2006/math">
                    <m:r>
                      <a:rPr lang="en-AU" sz="1200" i="1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sz="1200" i="1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</a:rPr>
                      <m:t> ~ 1 </m:t>
                    </m:r>
                    <m:r>
                      <m:rPr>
                        <m:sty m:val="p"/>
                      </m:rPr>
                      <a:rPr lang="en-AU" sz="1200">
                        <a:solidFill>
                          <a:schemeClr val="bg1"/>
                        </a:solidFill>
                        <a:highlight>
                          <a:srgbClr val="0000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1200" dirty="0">
                  <a:solidFill>
                    <a:schemeClr val="bg1"/>
                  </a:solidFill>
                  <a:highlight>
                    <a:srgbClr val="000000"/>
                  </a:highlight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6DB3B-0473-9EEE-DA74-8674F22D3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3264" y="3687525"/>
                <a:ext cx="1330574" cy="646331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675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FA27C-B43D-8F49-4FF4-2AF56B7F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Neutrino spectral distortion…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600E3-687B-AC82-DA8B-EE34586BEF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1354"/>
                <a:ext cx="7886700" cy="9241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Enhancing the average momentum </a:t>
                </a:r>
                <a:r>
                  <a:rPr lang="en-US" sz="2000" dirty="0"/>
                  <a:t>(via decay, interaction, etc.) while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maintaining the early-time neutrino energy density</a:t>
                </a:r>
                <a:r>
                  <a:rPr lang="en-US" sz="2000" dirty="0"/>
                  <a:t> 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2000" dirty="0"/>
                  <a:t>) relaxes the neutrino mass bound.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5600E3-687B-AC82-DA8B-EE34586BEF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1354"/>
                <a:ext cx="7886700" cy="924134"/>
              </a:xfrm>
              <a:blipFill>
                <a:blip r:embed="rId2"/>
                <a:stretch>
                  <a:fillRect l="-804" t="-8219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F35B0-2BCD-5F3C-E08E-B57FD4BF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DE7CBF7-54D7-AFAC-13D7-C79DAFDD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54" y="2504958"/>
            <a:ext cx="4905571" cy="1488442"/>
          </a:xfrm>
          <a:prstGeom prst="rect">
            <a:avLst/>
          </a:prstGeom>
        </p:spPr>
      </p:pic>
      <p:pic>
        <p:nvPicPr>
          <p:cNvPr id="5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A4E2DCC-4291-5BA3-F242-11B560C1C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1" y="2509279"/>
            <a:ext cx="3484484" cy="2331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C4D8A-5E6E-B710-67AE-7E095BD5F581}"/>
              </a:ext>
            </a:extLst>
          </p:cNvPr>
          <p:cNvSpPr txBox="1"/>
          <p:nvPr/>
        </p:nvSpPr>
        <p:spPr>
          <a:xfrm>
            <a:off x="4878653" y="4067923"/>
            <a:ext cx="3636697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Oldengott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, Barenboim,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Kahlen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Salvado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&amp; Schwarz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828B1-FA92-85AF-082C-E1C7501D8734}"/>
              </a:ext>
            </a:extLst>
          </p:cNvPr>
          <p:cNvSpPr txBox="1"/>
          <p:nvPr/>
        </p:nvSpPr>
        <p:spPr>
          <a:xfrm>
            <a:off x="6779981" y="2256351"/>
            <a:ext cx="106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Planck 2015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A1498-56FD-C371-98BA-87599265A8CB}"/>
              </a:ext>
            </a:extLst>
          </p:cNvPr>
          <p:cNvSpPr/>
          <p:nvPr/>
        </p:nvSpPr>
        <p:spPr>
          <a:xfrm>
            <a:off x="6790615" y="2881952"/>
            <a:ext cx="1835999" cy="280800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48437-CA53-0231-6858-A178C9E0A21F}"/>
              </a:ext>
            </a:extLst>
          </p:cNvPr>
          <p:cNvSpPr/>
          <p:nvPr/>
        </p:nvSpPr>
        <p:spPr>
          <a:xfrm>
            <a:off x="6779981" y="3399346"/>
            <a:ext cx="1835999" cy="2808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8D094A5-3898-6790-E408-1FDF1CE38A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50" y="4762342"/>
                <a:ext cx="7886700" cy="7602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AU" sz="1800" dirty="0"/>
                  <a:t>If you’re adventurous and take a Gaussian momentum distribution, you could even relax the bound to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AU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AU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AU" sz="1800" dirty="0"/>
                  <a:t>.  </a:t>
                </a:r>
                <a:endParaRPr lang="en-US" sz="18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8D094A5-3898-6790-E408-1FDF1CE38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4762342"/>
                <a:ext cx="7886700" cy="760230"/>
              </a:xfrm>
              <a:prstGeom prst="rect">
                <a:avLst/>
              </a:prstGeom>
              <a:blipFill>
                <a:blip r:embed="rId5"/>
                <a:stretch>
                  <a:fillRect l="-482" t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40DE74B-D36D-4B7F-1483-6B7BBAEFD23D}"/>
              </a:ext>
            </a:extLst>
          </p:cNvPr>
          <p:cNvSpPr txBox="1"/>
          <p:nvPr/>
        </p:nvSpPr>
        <p:spPr>
          <a:xfrm>
            <a:off x="4572000" y="5029004"/>
            <a:ext cx="1964060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Alvey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, Escudero &amp;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Sabti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80718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FAE40-C27E-72A4-9E0B-9AAD68328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Late-time 𝜈 mass generation…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87567-6155-35B3-AADB-E8EBB1546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521354"/>
                <a:ext cx="3092745" cy="362611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Late-time mass through a phase transition at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A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But phenomenologically, if neutrinos </a:t>
                </a:r>
                <a:r>
                  <a:rPr lang="en-US" dirty="0">
                    <a:solidFill>
                      <a:srgbClr val="FF0000"/>
                    </a:solidFill>
                  </a:rPr>
                  <a:t>pick up masses only after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AU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, then this is allowed: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887567-6155-35B3-AADB-E8EBB1546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521354"/>
                <a:ext cx="3092745" cy="3626115"/>
              </a:xfrm>
              <a:blipFill>
                <a:blip r:embed="rId2"/>
                <a:stretch>
                  <a:fillRect l="-2049" t="-2448" r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C896F-4F06-44D6-849B-53CB5E44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31</a:t>
            </a:fld>
            <a:endParaRPr lang="en-US"/>
          </a:p>
        </p:txBody>
      </p:sp>
      <p:pic>
        <p:nvPicPr>
          <p:cNvPr id="5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8BDE747-CB50-583E-0D14-CDF8B98F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62" y="1581251"/>
            <a:ext cx="4804488" cy="3566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92B55F-9DC3-B501-E59B-82247F2147A9}"/>
              </a:ext>
            </a:extLst>
          </p:cNvPr>
          <p:cNvSpPr txBox="1"/>
          <p:nvPr/>
        </p:nvSpPr>
        <p:spPr>
          <a:xfrm>
            <a:off x="2362193" y="5063801"/>
            <a:ext cx="2697337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Lorenz,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Funcke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Löffler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&amp; Calabrese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CC5BB-0D02-75AA-EBAA-DC93BF231D6D}"/>
              </a:ext>
            </a:extLst>
          </p:cNvPr>
          <p:cNvSpPr txBox="1"/>
          <p:nvPr/>
        </p:nvSpPr>
        <p:spPr>
          <a:xfrm>
            <a:off x="1912235" y="2214839"/>
            <a:ext cx="1427053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Dvali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&amp;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Funcke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8A1DE2-06B8-329B-5C33-4D82A3ABB226}"/>
                  </a:ext>
                </a:extLst>
              </p:cNvPr>
              <p:cNvSpPr txBox="1"/>
              <p:nvPr/>
            </p:nvSpPr>
            <p:spPr>
              <a:xfrm>
                <a:off x="1303596" y="4291533"/>
                <a:ext cx="1742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1.46 </m:t>
                      </m:r>
                      <m:r>
                        <m:rPr>
                          <m:sty m:val="p"/>
                        </m:rPr>
                        <a:rPr lang="en-AU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8A1DE2-06B8-329B-5C33-4D82A3ABB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596" y="4291533"/>
                <a:ext cx="1742849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DE848F-87BE-3F5A-6438-6522C4D115A8}"/>
                  </a:ext>
                </a:extLst>
              </p:cNvPr>
              <p:cNvSpPr txBox="1"/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Official Planck benchmark: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&lt;0.12 </m:t>
                      </m:r>
                      <m:r>
                        <m:rPr>
                          <m:sty m:val="p"/>
                        </m:rPr>
                        <a:rPr 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DE848F-87BE-3F5A-6438-6522C4D11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19" y="506209"/>
                <a:ext cx="2118205" cy="523220"/>
              </a:xfrm>
              <a:prstGeom prst="rect">
                <a:avLst/>
              </a:prstGeom>
              <a:blipFill>
                <a:blip r:embed="rId5"/>
                <a:stretch>
                  <a:fillRect l="-592" t="-2326" b="-465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8789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Take-home message…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Probably the best you can do now re cosmological neutrino mass bounds is to treat them as </a:t>
            </a:r>
            <a:r>
              <a:rPr lang="en-US" dirty="0">
                <a:solidFill>
                  <a:srgbClr val="FF0000"/>
                </a:solidFill>
              </a:rPr>
              <a:t>ballpark figures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can evade the tightest constraints to a good extent, but </a:t>
            </a:r>
            <a:r>
              <a:rPr lang="en-US" b="1" dirty="0"/>
              <a:t>it’s not like anything goes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the same vein, please </a:t>
            </a:r>
            <a:r>
              <a:rPr lang="en-US" b="1" dirty="0"/>
              <a:t>do not over-interpret bounds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That second significant digit doesn’t mean much.</a:t>
            </a:r>
          </a:p>
          <a:p>
            <a:pPr lvl="1"/>
            <a:r>
              <a:rPr lang="en-US" dirty="0"/>
              <a:t>Anything from marginal incompatibility of data sets to a bad choice of fit parameters/priors could shift bounds by 10-20%.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37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A51E9C-A757-D473-58D8-083E6594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Future probes…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D9EED-6369-2F01-B9BE-BAA81FAF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25686-40F6-0DC5-15FA-BFCCF2A83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63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CC25-5648-56D8-0A85-22AB63BA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to expect in the future?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C582C-2F1A-C729-755E-92D3AA7A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7035-535A-2048-8E2B-AD1F9C0779C6}" type="slidenum">
              <a:rPr lang="en-US" smtClean="0"/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D3E57-153C-7902-F416-BEBA93307347}"/>
              </a:ext>
            </a:extLst>
          </p:cNvPr>
          <p:cNvSpPr/>
          <p:nvPr/>
        </p:nvSpPr>
        <p:spPr>
          <a:xfrm>
            <a:off x="1225118" y="5279203"/>
            <a:ext cx="6161103" cy="23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43E768C7-134E-507E-A471-FFD5009D4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138" y="1178745"/>
            <a:ext cx="5713464" cy="4265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79C23F-0C9D-433B-F68E-B043CEAE943F}"/>
              </a:ext>
            </a:extLst>
          </p:cNvPr>
          <p:cNvSpPr txBox="1"/>
          <p:nvPr/>
        </p:nvSpPr>
        <p:spPr>
          <a:xfrm>
            <a:off x="7393953" y="4951558"/>
            <a:ext cx="1121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John Carlstrom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557DC-7AA3-4604-23A0-4C3BA1A0A656}"/>
              </a:ext>
            </a:extLst>
          </p:cNvPr>
          <p:cNvSpPr txBox="1"/>
          <p:nvPr/>
        </p:nvSpPr>
        <p:spPr>
          <a:xfrm>
            <a:off x="185091" y="2041104"/>
            <a:ext cx="138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CMB </a:t>
            </a:r>
          </a:p>
          <a:p>
            <a:r>
              <a:rPr lang="en-US" dirty="0"/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4099535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CC25-5648-56D8-0A85-22AB63BA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to expect in the future?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C582C-2F1A-C729-755E-92D3AA7A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7035-535A-2048-8E2B-AD1F9C0779C6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E56F12A0-1E6C-564A-C489-3B293CED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" r="334"/>
          <a:stretch/>
        </p:blipFill>
        <p:spPr>
          <a:xfrm>
            <a:off x="1673569" y="1009339"/>
            <a:ext cx="5511002" cy="42876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D3E57-153C-7902-F416-BEBA93307347}"/>
              </a:ext>
            </a:extLst>
          </p:cNvPr>
          <p:cNvSpPr/>
          <p:nvPr/>
        </p:nvSpPr>
        <p:spPr>
          <a:xfrm>
            <a:off x="1225118" y="5279203"/>
            <a:ext cx="6161103" cy="23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B71AE1-2ED9-7D46-4548-7C8CF9996AA2}"/>
              </a:ext>
            </a:extLst>
          </p:cNvPr>
          <p:cNvSpPr txBox="1"/>
          <p:nvPr/>
        </p:nvSpPr>
        <p:spPr>
          <a:xfrm>
            <a:off x="7393953" y="4951558"/>
            <a:ext cx="11213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John Carlstrom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D6B19-6B85-0C70-4759-B54965FE7AB8}"/>
              </a:ext>
            </a:extLst>
          </p:cNvPr>
          <p:cNvSpPr txBox="1"/>
          <p:nvPr/>
        </p:nvSpPr>
        <p:spPr>
          <a:xfrm>
            <a:off x="1470963" y="4945748"/>
            <a:ext cx="8098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2027/34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2BA8DE-BE09-AD0B-8CB0-011830B6EAC3}"/>
              </a:ext>
            </a:extLst>
          </p:cNvPr>
          <p:cNvSpPr/>
          <p:nvPr/>
        </p:nvSpPr>
        <p:spPr>
          <a:xfrm>
            <a:off x="5129446" y="1077686"/>
            <a:ext cx="1005539" cy="4370032"/>
          </a:xfrm>
          <a:prstGeom prst="rect">
            <a:avLst/>
          </a:prstGeom>
          <a:solidFill>
            <a:srgbClr val="F79C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989C54-80EA-E71F-FBE1-0ECA84D374AB}"/>
              </a:ext>
            </a:extLst>
          </p:cNvPr>
          <p:cNvSpPr txBox="1"/>
          <p:nvPr/>
        </p:nvSpPr>
        <p:spPr>
          <a:xfrm>
            <a:off x="185091" y="2041104"/>
            <a:ext cx="138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CMB </a:t>
            </a:r>
          </a:p>
          <a:p>
            <a:r>
              <a:rPr lang="en-US" dirty="0"/>
              <a:t>observations</a:t>
            </a:r>
          </a:p>
        </p:txBody>
      </p:sp>
    </p:spTree>
    <p:extLst>
      <p:ext uri="{BB962C8B-B14F-4D97-AF65-F5344CB8AC3E}">
        <p14:creationId xmlns:p14="http://schemas.microsoft.com/office/powerpoint/2010/main" val="3733635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42D254-2D6A-644D-931A-8971BD83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What to expect in the future?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B1E512-D8DA-034D-ABA6-DD21C9BA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26" r="24708"/>
          <a:stretch/>
        </p:blipFill>
        <p:spPr>
          <a:xfrm>
            <a:off x="776128" y="1755377"/>
            <a:ext cx="839770" cy="8002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989007-6C54-D142-8057-87B88E3CD027}"/>
                  </a:ext>
                </a:extLst>
              </p:cNvPr>
              <p:cNvSpPr txBox="1"/>
              <p:nvPr/>
            </p:nvSpPr>
            <p:spPr>
              <a:xfrm>
                <a:off x="4474970" y="1407062"/>
                <a:ext cx="2298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sensitivity to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989007-6C54-D142-8057-87B88E3CD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970" y="1407062"/>
                <a:ext cx="2298091" cy="338554"/>
              </a:xfrm>
              <a:prstGeom prst="rect">
                <a:avLst/>
              </a:prstGeom>
              <a:blipFill>
                <a:blip r:embed="rId3"/>
                <a:stretch>
                  <a:fillRect t="-107143" b="-1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221B6-1EF0-D645-891E-A67BAAC3E212}"/>
                  </a:ext>
                </a:extLst>
              </p:cNvPr>
              <p:cNvSpPr txBox="1"/>
              <p:nvPr/>
            </p:nvSpPr>
            <p:spPr>
              <a:xfrm>
                <a:off x="4474970" y="1975062"/>
                <a:ext cx="19536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0.011 −0.02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221B6-1EF0-D645-891E-A67BAAC3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970" y="1975062"/>
                <a:ext cx="1953637" cy="338554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38EE175-1EF4-4552-2023-0BB06102D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62" y="2905613"/>
            <a:ext cx="838336" cy="800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5EB117-F05F-3D86-C95B-164F0DD8E0ED}"/>
                  </a:ext>
                </a:extLst>
              </p:cNvPr>
              <p:cNvSpPr txBox="1"/>
              <p:nvPr/>
            </p:nvSpPr>
            <p:spPr>
              <a:xfrm>
                <a:off x="4722017" y="3133780"/>
                <a:ext cx="11583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0.015 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5EB117-F05F-3D86-C95B-164F0DD8E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017" y="3133780"/>
                <a:ext cx="1158335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E655F-5ECD-20B9-330B-26BDCDCCAD48}"/>
                  </a:ext>
                </a:extLst>
              </p:cNvPr>
              <p:cNvSpPr txBox="1"/>
              <p:nvPr/>
            </p:nvSpPr>
            <p:spPr>
              <a:xfrm>
                <a:off x="6569465" y="1421519"/>
                <a:ext cx="2298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sz="16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E655F-5ECD-20B9-330B-26BDCDCCA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465" y="1421519"/>
                <a:ext cx="2298091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33D55A-DA2E-9CB9-A02B-8224F8FF838F}"/>
                  </a:ext>
                </a:extLst>
              </p:cNvPr>
              <p:cNvSpPr txBox="1"/>
              <p:nvPr/>
            </p:nvSpPr>
            <p:spPr>
              <a:xfrm>
                <a:off x="6729485" y="1975062"/>
                <a:ext cx="1517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533D55A-DA2E-9CB9-A02B-8224F8FF8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485" y="1975062"/>
                <a:ext cx="1517931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8E68C95-E661-3B08-8DB9-047B0DE14219}"/>
              </a:ext>
            </a:extLst>
          </p:cNvPr>
          <p:cNvSpPr txBox="1"/>
          <p:nvPr/>
        </p:nvSpPr>
        <p:spPr>
          <a:xfrm>
            <a:off x="1882982" y="1985744"/>
            <a:ext cx="114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ESA Euclid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F33A0A-4A0D-046B-1A96-D8772C75A510}"/>
              </a:ext>
            </a:extLst>
          </p:cNvPr>
          <p:cNvSpPr txBox="1"/>
          <p:nvPr/>
        </p:nvSpPr>
        <p:spPr>
          <a:xfrm>
            <a:off x="1882982" y="3136449"/>
            <a:ext cx="71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LSST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57D0FDF-3963-3612-32AE-A52295BB8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04BBA6-D55B-849F-80FE-553A05CF881F}"/>
                  </a:ext>
                </a:extLst>
              </p:cNvPr>
              <p:cNvSpPr txBox="1"/>
              <p:nvPr/>
            </p:nvSpPr>
            <p:spPr>
              <a:xfrm>
                <a:off x="6729485" y="3135242"/>
                <a:ext cx="15179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04BBA6-D55B-849F-80FE-553A05CF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485" y="3135242"/>
                <a:ext cx="1517931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E4F6CD7-9AA7-5D25-5DC8-6E29F85C5451}"/>
              </a:ext>
            </a:extLst>
          </p:cNvPr>
          <p:cNvSpPr txBox="1"/>
          <p:nvPr/>
        </p:nvSpPr>
        <p:spPr>
          <a:xfrm>
            <a:off x="3334512" y="1985744"/>
            <a:ext cx="66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7122-8506-E1D4-12FF-B6F7EEB673A8}"/>
              </a:ext>
            </a:extLst>
          </p:cNvPr>
          <p:cNvSpPr txBox="1"/>
          <p:nvPr/>
        </p:nvSpPr>
        <p:spPr>
          <a:xfrm>
            <a:off x="3330197" y="3133780"/>
            <a:ext cx="660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9DA64D-77B3-9422-17A7-47123F9B7B4D}"/>
              </a:ext>
            </a:extLst>
          </p:cNvPr>
          <p:cNvSpPr/>
          <p:nvPr/>
        </p:nvSpPr>
        <p:spPr>
          <a:xfrm>
            <a:off x="4422431" y="1329070"/>
            <a:ext cx="2057390" cy="2319665"/>
          </a:xfrm>
          <a:prstGeom prst="rect">
            <a:avLst/>
          </a:prstGeom>
          <a:solidFill>
            <a:srgbClr val="F79CA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42A99FA-0FFD-F346-D6CB-6FD5932EA9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8649" y="4435530"/>
                <a:ext cx="7962457" cy="8395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/>
                  <a:t>These numbers mean, if the true neutrino mass sum is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=0.06 </m:t>
                        </m:r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eV</m:t>
                        </m:r>
                      </m:e>
                    </m:nary>
                  </m:oMath>
                </a14:m>
                <a:r>
                  <a:rPr lang="en-US" sz="2000" dirty="0"/>
                  <a:t>, then it is </a:t>
                </a:r>
                <a:r>
                  <a:rPr lang="en-US" sz="2000" dirty="0">
                    <a:solidFill>
                      <a:srgbClr val="FF0000"/>
                    </a:solidFill>
                  </a:rPr>
                  <a:t>possible to measure it with </a:t>
                </a:r>
                <a14:m>
                  <m:oMath xmlns:m="http://schemas.openxmlformats.org/officeDocument/2006/math">
                    <m:r>
                      <a:rPr lang="en-AU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3−5)</m:t>
                    </m:r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significance</a:t>
                </a:r>
                <a:r>
                  <a:rPr lang="en-US" sz="2000" dirty="0"/>
                  <a:t>.</a:t>
                </a:r>
              </a:p>
              <a:p>
                <a:pPr marL="342900" lvl="1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380996" lvl="1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042A99FA-0FFD-F346-D6CB-6FD5932EA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4435530"/>
                <a:ext cx="7962457" cy="839531"/>
              </a:xfrm>
              <a:prstGeom prst="rect">
                <a:avLst/>
              </a:prstGeom>
              <a:blipFill>
                <a:blip r:embed="rId10"/>
                <a:stretch>
                  <a:fillRect l="-796" t="-61194" b="-29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53653AA-ED3B-4B1D-734D-DD391E43307D}"/>
              </a:ext>
            </a:extLst>
          </p:cNvPr>
          <p:cNvSpPr txBox="1"/>
          <p:nvPr/>
        </p:nvSpPr>
        <p:spPr>
          <a:xfrm>
            <a:off x="6976078" y="269379"/>
            <a:ext cx="148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Galaxies, cosmic shear, clusters, etc.</a:t>
            </a:r>
          </a:p>
        </p:txBody>
      </p:sp>
    </p:spTree>
    <p:extLst>
      <p:ext uri="{BB962C8B-B14F-4D97-AF65-F5344CB8AC3E}">
        <p14:creationId xmlns:p14="http://schemas.microsoft.com/office/powerpoint/2010/main" val="3754404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Do you need to believe these forecasts?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Yes and no.</a:t>
            </a:r>
          </a:p>
          <a:p>
            <a:r>
              <a:rPr lang="en-US" dirty="0"/>
              <a:t>Forecasts are just that: </a:t>
            </a:r>
            <a:r>
              <a:rPr lang="en-US" b="1" dirty="0"/>
              <a:t>an estimate</a:t>
            </a:r>
            <a:r>
              <a:rPr lang="en-US" dirty="0"/>
              <a:t> of what an instrument can do under an </a:t>
            </a:r>
            <a:r>
              <a:rPr lang="en-US" dirty="0">
                <a:solidFill>
                  <a:srgbClr val="FF0000"/>
                </a:solidFill>
              </a:rPr>
              <a:t>assumed set of conditions</a:t>
            </a:r>
            <a:r>
              <a:rPr lang="en-US" dirty="0"/>
              <a:t>*.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* including our ability to </a:t>
            </a:r>
            <a:r>
              <a:rPr lang="en-US" dirty="0">
                <a:solidFill>
                  <a:srgbClr val="FF0000"/>
                </a:solidFill>
              </a:rPr>
              <a:t>predict theoretically the observables given an underlying cosmology theory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Clearly, some observables are inherently under better control than others (see</a:t>
            </a:r>
            <a:r>
              <a:rPr lang="en-US" b="1" dirty="0"/>
              <a:t> nonlinearities</a:t>
            </a:r>
            <a:r>
              <a:rPr lang="en-US" dirty="0"/>
              <a:t> slide).</a:t>
            </a:r>
          </a:p>
          <a:p>
            <a:endParaRPr lang="en-US" dirty="0"/>
          </a:p>
          <a:p>
            <a:r>
              <a:rPr lang="en-US" sz="2000" dirty="0"/>
              <a:t>So, again, your best bet is to treat these forecasted sensitivities as </a:t>
            </a:r>
            <a:r>
              <a:rPr lang="en-US" sz="2000" b="1" dirty="0"/>
              <a:t>ballpark figures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300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What it takes for me (Y</a:t>
            </a:r>
            <a:r>
              <a:rPr lang="en-US" baseline="30000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W) to believe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Suppose one of these future probes announces a cosmological detection of the neutrino mass sum. Would I believe it?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 might pay attention, depending on who is announcing it (again, refer to nonlinearities slide).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But I won’t believe any of it until </a:t>
            </a:r>
            <a:r>
              <a:rPr lang="en-US" b="1" dirty="0"/>
              <a:t>multiple observations/data combinations </a:t>
            </a:r>
            <a:r>
              <a:rPr lang="en-US" dirty="0"/>
              <a:t>point to </a:t>
            </a:r>
            <a:r>
              <a:rPr lang="en-US" dirty="0">
                <a:solidFill>
                  <a:srgbClr val="FF0000"/>
                </a:solidFill>
              </a:rPr>
              <a:t>the same mass sum value </a:t>
            </a:r>
            <a:r>
              <a:rPr lang="en-US" dirty="0"/>
              <a:t>with some statistical significance.</a:t>
            </a:r>
          </a:p>
          <a:p>
            <a:pPr marL="342900" lvl="1" indent="0">
              <a:buNone/>
            </a:pPr>
            <a:endParaRPr lang="en-US" dirty="0"/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78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FA30-47C0-C142-28C3-A0CF2628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Summary…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AE1B4-4254-C3AE-73ED-19CB85103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These is no doubt that neutrino masses induce some non-trivial effects on cosmological observables.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You can even turn this around and use cosmological observables to “measure” the neutrino mass.</a:t>
            </a:r>
          </a:p>
          <a:p>
            <a:endParaRPr lang="en-US" sz="2000" dirty="0"/>
          </a:p>
          <a:p>
            <a:r>
              <a:rPr lang="en-US" sz="2000" dirty="0"/>
              <a:t>But please please please don’t over-interpret bounds or forecasted sensitivities.  </a:t>
            </a:r>
            <a:r>
              <a:rPr lang="en-US" sz="2000" dirty="0">
                <a:solidFill>
                  <a:srgbClr val="FF0000"/>
                </a:solidFill>
              </a:rPr>
              <a:t>They are best treated as ballpark figures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Until </a:t>
            </a:r>
            <a:r>
              <a:rPr lang="en-US" sz="2000" b="1" dirty="0"/>
              <a:t>multiple observation</a:t>
            </a:r>
            <a:r>
              <a:rPr lang="en-US" sz="2000" dirty="0"/>
              <a:t>s have measured the same neutrino mass sum value, </a:t>
            </a:r>
            <a:r>
              <a:rPr lang="en-US" sz="2000" dirty="0">
                <a:solidFill>
                  <a:srgbClr val="FF0000"/>
                </a:solidFill>
              </a:rPr>
              <a:t>take all “measurements” </a:t>
            </a:r>
            <a:r>
              <a:rPr lang="en-US" sz="2000" i="1" dirty="0">
                <a:solidFill>
                  <a:srgbClr val="FF0000"/>
                </a:solidFill>
              </a:rPr>
              <a:t>cum </a:t>
            </a:r>
            <a:r>
              <a:rPr lang="en-US" sz="2000" i="1" dirty="0" err="1">
                <a:solidFill>
                  <a:srgbClr val="FF0000"/>
                </a:solidFill>
              </a:rPr>
              <a:t>grano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solidFill>
                  <a:srgbClr val="FF0000"/>
                </a:solidFill>
              </a:rPr>
              <a:t>salis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80996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BCCF4-B4EF-30D4-0A26-5188DD1A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B6DBB9-40CE-7E7F-2DFF-3DA4BFCE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650" y="1582738"/>
            <a:ext cx="4678192" cy="2935874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EACE1894-0D1E-BB99-80F7-9345F67D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cosmic neutrino background…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4EF37A6A-4675-D953-D412-06AE3C19CE45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580463" y="1582738"/>
                <a:ext cx="3308350" cy="319722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7200" b="1" dirty="0"/>
                  <a:t>Number density: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6400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4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7200" b="1" dirty="0"/>
                  <a:t>Energy density: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6400" dirty="0"/>
                  <a:t>Relativistic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νB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400" dirty="0"/>
                  <a:t>):</a:t>
                </a:r>
              </a:p>
              <a:p>
                <a:pPr lvl="8">
                  <a:lnSpc>
                    <a:spcPct val="120000"/>
                  </a:lnSpc>
                </a:pPr>
                <a:endParaRPr lang="en-US" sz="12000" dirty="0"/>
              </a:p>
              <a:p>
                <a:pPr>
                  <a:lnSpc>
                    <a:spcPct val="120000"/>
                  </a:lnSpc>
                </a:pPr>
                <a:endParaRPr lang="en-US" sz="6400" dirty="0"/>
              </a:p>
              <a:p>
                <a:pPr>
                  <a:lnSpc>
                    <a:spcPct val="120000"/>
                  </a:lnSpc>
                </a:pPr>
                <a:r>
                  <a:rPr lang="en-US" sz="6400" dirty="0"/>
                  <a:t>Non-</a:t>
                </a:r>
                <a:r>
                  <a:rPr lang="en-US" sz="6400" dirty="0" err="1"/>
                  <a:t>rel</a:t>
                </a:r>
                <a:r>
                  <a:rPr lang="en-US" sz="6400" dirty="0"/>
                  <a:t>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νB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400" dirty="0"/>
                  <a:t>):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4EF37A6A-4675-D953-D412-06AE3C19CE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580463" y="1582738"/>
                <a:ext cx="3308350" cy="3197225"/>
              </a:xfrm>
              <a:blipFill>
                <a:blip r:embed="rId4"/>
                <a:stretch>
                  <a:fillRect l="-1533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9CAFE-45C1-2CBD-2AA8-F9F58DBC3779}"/>
                  </a:ext>
                </a:extLst>
              </p:cNvPr>
              <p:cNvSpPr txBox="1"/>
              <p:nvPr/>
            </p:nvSpPr>
            <p:spPr>
              <a:xfrm>
                <a:off x="2638052" y="3248571"/>
                <a:ext cx="2182328" cy="68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νB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9CAFE-45C1-2CBD-2AA8-F9F58DBC3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52" y="3248571"/>
                <a:ext cx="2182328" cy="683457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20745C-F305-73E5-72E5-65CDC389FA0F}"/>
                  </a:ext>
                </a:extLst>
              </p:cNvPr>
              <p:cNvSpPr txBox="1"/>
              <p:nvPr/>
            </p:nvSpPr>
            <p:spPr>
              <a:xfrm>
                <a:off x="5963571" y="2083641"/>
                <a:ext cx="2037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νB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≃110 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20745C-F305-73E5-72E5-65CDC389F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71" y="2083641"/>
                <a:ext cx="2037926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51C4A3-EEE8-75C9-78FF-631F3A3045F0}"/>
                  </a:ext>
                </a:extLst>
              </p:cNvPr>
              <p:cNvSpPr txBox="1"/>
              <p:nvPr/>
            </p:nvSpPr>
            <p:spPr>
              <a:xfrm>
                <a:off x="5580463" y="3321282"/>
                <a:ext cx="3250707" cy="677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556" i="1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556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AU" sz="1556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155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AU" sz="155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1556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AU" sz="1556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AU" sz="1556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  <m:r>
                        <a:rPr lang="en-AU" sz="155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≃0.227</m:t>
                      </m:r>
                      <m:sSub>
                        <m:sSub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</m:oMath>
                  </m:oMathPara>
                </a14:m>
                <a:endParaRPr lang="en-US" sz="1556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51C4A3-EEE8-75C9-78FF-631F3A304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463" y="3321282"/>
                <a:ext cx="3250707" cy="677943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D537F-E172-1639-6E8B-206BFF2D271B}"/>
                  </a:ext>
                </a:extLst>
              </p:cNvPr>
              <p:cNvSpPr txBox="1"/>
              <p:nvPr/>
            </p:nvSpPr>
            <p:spPr>
              <a:xfrm>
                <a:off x="5984307" y="4522573"/>
                <a:ext cx="2118874" cy="561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7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7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77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77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778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77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77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AU" sz="1778" i="1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77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1778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</m:oMath>
                  </m:oMathPara>
                </a14:m>
                <a:endParaRPr lang="en-US" sz="1778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D537F-E172-1639-6E8B-206BFF2D2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307" y="4522573"/>
                <a:ext cx="2118874" cy="561244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8A8638-CE8D-C069-A95B-BC04853C15AB}"/>
              </a:ext>
            </a:extLst>
          </p:cNvPr>
          <p:cNvSpPr txBox="1"/>
          <p:nvPr/>
        </p:nvSpPr>
        <p:spPr>
          <a:xfrm>
            <a:off x="4663977" y="4720520"/>
            <a:ext cx="132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Neutrino (hot) dark matter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3D0392-35C2-1760-E433-5AF1B5E8F27C}"/>
              </a:ext>
            </a:extLst>
          </p:cNvPr>
          <p:cNvCxnSpPr>
            <a:cxnSpLocks/>
          </p:cNvCxnSpPr>
          <p:nvPr/>
        </p:nvCxnSpPr>
        <p:spPr>
          <a:xfrm flipV="1">
            <a:off x="5850194" y="4928804"/>
            <a:ext cx="336328" cy="116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ABC0C9-4461-9FEB-BA78-1C869CE5E6CC}"/>
              </a:ext>
            </a:extLst>
          </p:cNvPr>
          <p:cNvSpPr txBox="1"/>
          <p:nvPr/>
        </p:nvSpPr>
        <p:spPr>
          <a:xfrm>
            <a:off x="2266300" y="3026999"/>
            <a:ext cx="14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4C230D-60DE-D322-42F6-5B8A250768FD}"/>
              </a:ext>
            </a:extLst>
          </p:cNvPr>
          <p:cNvSpPr txBox="1"/>
          <p:nvPr/>
        </p:nvSpPr>
        <p:spPr>
          <a:xfrm>
            <a:off x="7339613" y="1380830"/>
            <a:ext cx="1260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Per family of </a:t>
            </a:r>
          </a:p>
          <a:p>
            <a:r>
              <a:rPr lang="en-US" sz="1400" dirty="0">
                <a:solidFill>
                  <a:srgbClr val="004DEB"/>
                </a:solidFill>
              </a:rPr>
              <a:t>neutrinos</a:t>
            </a:r>
          </a:p>
          <a:p>
            <a:r>
              <a:rPr lang="en-US" sz="1400" dirty="0">
                <a:solidFill>
                  <a:srgbClr val="004DEB"/>
                </a:solidFill>
              </a:rPr>
              <a:t>+antineutrinos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82A71F-15E6-F130-9C27-19F53BE9840A}"/>
                  </a:ext>
                </a:extLst>
              </p:cNvPr>
              <p:cNvSpPr txBox="1"/>
              <p:nvPr/>
            </p:nvSpPr>
            <p:spPr>
              <a:xfrm>
                <a:off x="3640208" y="3067608"/>
                <a:ext cx="14234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4DEB"/>
                    </a:solidFill>
                  </a:rPr>
                  <a:t>after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004D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srgbClr val="004D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sz="1400" dirty="0">
                  <a:solidFill>
                    <a:srgbClr val="004DEB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82A71F-15E6-F130-9C27-19F53BE98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208" y="3067608"/>
                <a:ext cx="1423403" cy="307777"/>
              </a:xfrm>
              <a:prstGeom prst="rect">
                <a:avLst/>
              </a:prstGeom>
              <a:blipFill>
                <a:blip r:embed="rId9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5BFE57-A658-B57A-E1DC-51B3502DE77F}"/>
              </a:ext>
            </a:extLst>
          </p:cNvPr>
          <p:cNvSpPr txBox="1"/>
          <p:nvPr/>
        </p:nvSpPr>
        <p:spPr>
          <a:xfrm>
            <a:off x="7187449" y="2688027"/>
            <a:ext cx="911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Per family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25FB1-6836-E510-E610-A1E6EFC57C90}"/>
              </a:ext>
            </a:extLst>
          </p:cNvPr>
          <p:cNvSpPr txBox="1"/>
          <p:nvPr/>
        </p:nvSpPr>
        <p:spPr>
          <a:xfrm>
            <a:off x="628650" y="979289"/>
            <a:ext cx="28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model predictions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9A90C7-80F1-C17E-58BF-4FDB33D0F274}"/>
              </a:ext>
            </a:extLst>
          </p:cNvPr>
          <p:cNvSpPr txBox="1"/>
          <p:nvPr/>
        </p:nvSpPr>
        <p:spPr>
          <a:xfrm>
            <a:off x="1299215" y="1674601"/>
            <a:ext cx="185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Relativistic Fermi-Dirac</a:t>
            </a:r>
          </a:p>
          <a:p>
            <a:r>
              <a:rPr lang="en-US" sz="1400" dirty="0">
                <a:solidFill>
                  <a:srgbClr val="004DEB"/>
                </a:solidFill>
              </a:rPr>
              <a:t>distribution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49EC5-FAEC-FC7F-95E0-278C6091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5A1E4-012C-D9EA-DA74-660FBC8878D7}"/>
              </a:ext>
            </a:extLst>
          </p:cNvPr>
          <p:cNvSpPr txBox="1"/>
          <p:nvPr/>
        </p:nvSpPr>
        <p:spPr>
          <a:xfrm>
            <a:off x="5774953" y="5218244"/>
            <a:ext cx="2194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Reduced Hubble parameter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1EE8C4-7020-220B-962C-0F7EAC07D1EA}"/>
              </a:ext>
            </a:extLst>
          </p:cNvPr>
          <p:cNvCxnSpPr/>
          <p:nvPr/>
        </p:nvCxnSpPr>
        <p:spPr>
          <a:xfrm flipV="1">
            <a:off x="7043744" y="5083817"/>
            <a:ext cx="295869" cy="213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3553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A51E9C-A757-D473-58D8-083E6594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Extra slides…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D9EED-6369-2F01-B9BE-BAA81FAF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25686-40F6-0DC5-15FA-BFCCF2A83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1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5BFEB86-2716-F844-9E2D-B9F457D7D44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Why? Free-streaming suppression…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B5D56-FD37-46D4-306D-2D08980E4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5"/>
            <a:ext cx="7886700" cy="4167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Neutrino thermal motion prevents efficient on small length scales.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D6C15-9E42-A549-9FE7-8E27A189F697}"/>
              </a:ext>
            </a:extLst>
          </p:cNvPr>
          <p:cNvSpPr txBox="1"/>
          <p:nvPr/>
        </p:nvSpPr>
        <p:spPr>
          <a:xfrm>
            <a:off x="593232" y="4321352"/>
            <a:ext cx="226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Free-streaming scale</a:t>
            </a:r>
          </a:p>
          <a:p>
            <a:r>
              <a:rPr lang="en-US" dirty="0">
                <a:solidFill>
                  <a:srgbClr val="FF0000"/>
                </a:solidFill>
              </a:rPr>
              <a:t>(at any one time):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5EA31B-CA15-C558-8EC3-DC3369995871}"/>
                  </a:ext>
                </a:extLst>
              </p:cNvPr>
              <p:cNvSpPr txBox="1"/>
              <p:nvPr/>
            </p:nvSpPr>
            <p:spPr>
              <a:xfrm>
                <a:off x="2243986" y="1943877"/>
                <a:ext cx="4332848" cy="59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</a:rPr>
                            <m:t>themal</m:t>
                          </m:r>
                        </m:sub>
                      </m:sSub>
                      <m:r>
                        <a:rPr lang="en-AU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AU" sz="160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AU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den>
                      </m:f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≈50 </m:t>
                      </m:r>
                      <m:d>
                        <m:dPr>
                          <m:ctrlP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d>
                        <m:dPr>
                          <m:ctrlP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AU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eV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5EA31B-CA15-C558-8EC3-DC3369995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986" y="1943877"/>
                <a:ext cx="4332848" cy="5947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202750-7EE5-ED66-B57E-312DE83FBD42}"/>
              </a:ext>
            </a:extLst>
          </p:cNvPr>
          <p:cNvCxnSpPr>
            <a:cxnSpLocks/>
          </p:cNvCxnSpPr>
          <p:nvPr/>
        </p:nvCxnSpPr>
        <p:spPr>
          <a:xfrm>
            <a:off x="714375" y="3191139"/>
            <a:ext cx="42941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2136F-5F0D-C4F3-F342-D292C6BFC0AC}"/>
              </a:ext>
            </a:extLst>
          </p:cNvPr>
          <p:cNvCxnSpPr>
            <a:cxnSpLocks/>
          </p:cNvCxnSpPr>
          <p:nvPr/>
        </p:nvCxnSpPr>
        <p:spPr>
          <a:xfrm flipV="1">
            <a:off x="4278034" y="3184366"/>
            <a:ext cx="432005" cy="19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7BE9CB-DEED-E7F6-DEE4-F84DF8762533}"/>
              </a:ext>
            </a:extLst>
          </p:cNvPr>
          <p:cNvCxnSpPr>
            <a:cxnSpLocks/>
          </p:cNvCxnSpPr>
          <p:nvPr/>
        </p:nvCxnSpPr>
        <p:spPr>
          <a:xfrm>
            <a:off x="1143793" y="3191140"/>
            <a:ext cx="0" cy="648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6CF123-6012-ADBB-8118-7E5748C1A74E}"/>
              </a:ext>
            </a:extLst>
          </p:cNvPr>
          <p:cNvCxnSpPr>
            <a:cxnSpLocks/>
          </p:cNvCxnSpPr>
          <p:nvPr/>
        </p:nvCxnSpPr>
        <p:spPr>
          <a:xfrm>
            <a:off x="4278033" y="3186270"/>
            <a:ext cx="0" cy="6536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8F1938-D6F1-3809-C3DA-F18B848B586D}"/>
              </a:ext>
            </a:extLst>
          </p:cNvPr>
          <p:cNvCxnSpPr/>
          <p:nvPr/>
        </p:nvCxnSpPr>
        <p:spPr>
          <a:xfrm>
            <a:off x="1143793" y="3839898"/>
            <a:ext cx="3134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AC4A3D-DE6E-DADD-CB51-FAF49D5DC09B}"/>
              </a:ext>
            </a:extLst>
          </p:cNvPr>
          <p:cNvCxnSpPr>
            <a:cxnSpLocks/>
          </p:cNvCxnSpPr>
          <p:nvPr/>
        </p:nvCxnSpPr>
        <p:spPr>
          <a:xfrm>
            <a:off x="7075171" y="3191139"/>
            <a:ext cx="158303" cy="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04C35D3-223A-68B9-8795-A6BA38418A98}"/>
              </a:ext>
            </a:extLst>
          </p:cNvPr>
          <p:cNvCxnSpPr>
            <a:cxnSpLocks/>
          </p:cNvCxnSpPr>
          <p:nvPr/>
        </p:nvCxnSpPr>
        <p:spPr>
          <a:xfrm>
            <a:off x="7624514" y="3186270"/>
            <a:ext cx="13645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62AB80-B531-7B2B-BDCC-78DD70C620EC}"/>
              </a:ext>
            </a:extLst>
          </p:cNvPr>
          <p:cNvCxnSpPr>
            <a:cxnSpLocks/>
          </p:cNvCxnSpPr>
          <p:nvPr/>
        </p:nvCxnSpPr>
        <p:spPr>
          <a:xfrm>
            <a:off x="7233473" y="3191140"/>
            <a:ext cx="0" cy="648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5A99B7-680D-1561-0226-49C6C86F19A2}"/>
              </a:ext>
            </a:extLst>
          </p:cNvPr>
          <p:cNvCxnSpPr>
            <a:cxnSpLocks/>
          </p:cNvCxnSpPr>
          <p:nvPr/>
        </p:nvCxnSpPr>
        <p:spPr>
          <a:xfrm>
            <a:off x="7624513" y="3186270"/>
            <a:ext cx="0" cy="6536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2939045-E25A-A071-C55E-15F458EE5619}"/>
              </a:ext>
            </a:extLst>
          </p:cNvPr>
          <p:cNvCxnSpPr>
            <a:cxnSpLocks/>
          </p:cNvCxnSpPr>
          <p:nvPr/>
        </p:nvCxnSpPr>
        <p:spPr>
          <a:xfrm>
            <a:off x="7233473" y="3839898"/>
            <a:ext cx="396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D466E95-44EC-6B6C-88AB-20B2CDC6E745}"/>
              </a:ext>
            </a:extLst>
          </p:cNvPr>
          <p:cNvSpPr txBox="1"/>
          <p:nvPr/>
        </p:nvSpPr>
        <p:spPr>
          <a:xfrm>
            <a:off x="5127409" y="3211723"/>
            <a:ext cx="125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Gravitational</a:t>
            </a:r>
          </a:p>
          <a:p>
            <a:r>
              <a:rPr lang="en-US" sz="1400" dirty="0">
                <a:solidFill>
                  <a:srgbClr val="004DFD"/>
                </a:solidFill>
              </a:rPr>
              <a:t>potential wells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462802-7DF1-3CFE-7715-0A1A1E9B2EB2}"/>
              </a:ext>
            </a:extLst>
          </p:cNvPr>
          <p:cNvCxnSpPr/>
          <p:nvPr/>
        </p:nvCxnSpPr>
        <p:spPr>
          <a:xfrm>
            <a:off x="6475096" y="3473333"/>
            <a:ext cx="60007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05B4975-2EF5-A9AB-447B-1902CF180E7D}"/>
              </a:ext>
            </a:extLst>
          </p:cNvPr>
          <p:cNvCxnSpPr>
            <a:cxnSpLocks/>
          </p:cNvCxnSpPr>
          <p:nvPr/>
        </p:nvCxnSpPr>
        <p:spPr>
          <a:xfrm flipH="1">
            <a:off x="4577120" y="3473333"/>
            <a:ext cx="55028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C75F5513-7735-BD34-D034-B776A723F89F}"/>
              </a:ext>
            </a:extLst>
          </p:cNvPr>
          <p:cNvSpPr/>
          <p:nvPr/>
        </p:nvSpPr>
        <p:spPr>
          <a:xfrm>
            <a:off x="1213666" y="3016265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C97A67F-DC17-5C91-D1DB-EAFC18D6D895}"/>
              </a:ext>
            </a:extLst>
          </p:cNvPr>
          <p:cNvSpPr/>
          <p:nvPr/>
        </p:nvSpPr>
        <p:spPr>
          <a:xfrm>
            <a:off x="2548460" y="3527946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A834622-9490-DA45-F839-BDD664856EAF}"/>
              </a:ext>
            </a:extLst>
          </p:cNvPr>
          <p:cNvSpPr/>
          <p:nvPr/>
        </p:nvSpPr>
        <p:spPr>
          <a:xfrm>
            <a:off x="7330193" y="2858961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1C65585-B64F-1D52-5BAD-A60BD410869F}"/>
              </a:ext>
            </a:extLst>
          </p:cNvPr>
          <p:cNvSpPr/>
          <p:nvPr/>
        </p:nvSpPr>
        <p:spPr>
          <a:xfrm>
            <a:off x="7269836" y="3535139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86CE361-4E78-5E6E-1D2E-653370AF652C}"/>
              </a:ext>
            </a:extLst>
          </p:cNvPr>
          <p:cNvSpPr/>
          <p:nvPr/>
        </p:nvSpPr>
        <p:spPr>
          <a:xfrm>
            <a:off x="7268273" y="3275201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9F2CE50-285C-1199-EE77-C028D7E368E2}"/>
              </a:ext>
            </a:extLst>
          </p:cNvPr>
          <p:cNvSpPr/>
          <p:nvPr/>
        </p:nvSpPr>
        <p:spPr>
          <a:xfrm>
            <a:off x="6351388" y="2605315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B9FDF7-5401-0EC4-386C-AA865D2A7610}"/>
              </a:ext>
            </a:extLst>
          </p:cNvPr>
          <p:cNvSpPr/>
          <p:nvPr/>
        </p:nvSpPr>
        <p:spPr>
          <a:xfrm>
            <a:off x="810449" y="2629037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E9258F1-5EC0-B933-D32A-541CC8697FFB}"/>
              </a:ext>
            </a:extLst>
          </p:cNvPr>
          <p:cNvSpPr/>
          <p:nvPr/>
        </p:nvSpPr>
        <p:spPr>
          <a:xfrm>
            <a:off x="1260854" y="3535139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763A539-5234-5A09-1EE3-F8E2E3DD4A4A}"/>
              </a:ext>
            </a:extLst>
          </p:cNvPr>
          <p:cNvCxnSpPr>
            <a:cxnSpLocks/>
            <a:stCxn id="44" idx="6"/>
          </p:cNvCxnSpPr>
          <p:nvPr/>
        </p:nvCxnSpPr>
        <p:spPr>
          <a:xfrm>
            <a:off x="1098449" y="2773038"/>
            <a:ext cx="3111344" cy="779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82BB44B-3F6F-8F00-E821-E67D5A9B645E}"/>
              </a:ext>
            </a:extLst>
          </p:cNvPr>
          <p:cNvCxnSpPr>
            <a:cxnSpLocks/>
            <a:stCxn id="45" idx="7"/>
          </p:cNvCxnSpPr>
          <p:nvPr/>
        </p:nvCxnSpPr>
        <p:spPr>
          <a:xfrm flipV="1">
            <a:off x="1506678" y="3304740"/>
            <a:ext cx="2710819" cy="27257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14B3828-156D-10EF-C60F-9B0D2F206420}"/>
              </a:ext>
            </a:extLst>
          </p:cNvPr>
          <p:cNvCxnSpPr>
            <a:cxnSpLocks/>
          </p:cNvCxnSpPr>
          <p:nvPr/>
        </p:nvCxnSpPr>
        <p:spPr>
          <a:xfrm>
            <a:off x="6670145" y="2758784"/>
            <a:ext cx="1713760" cy="73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306DCBC-3C86-41E7-B73C-C1F70F966D21}"/>
              </a:ext>
            </a:extLst>
          </p:cNvPr>
          <p:cNvCxnSpPr>
            <a:cxnSpLocks/>
            <a:stCxn id="42" idx="7"/>
          </p:cNvCxnSpPr>
          <p:nvPr/>
        </p:nvCxnSpPr>
        <p:spPr>
          <a:xfrm flipV="1">
            <a:off x="7514097" y="2569802"/>
            <a:ext cx="469759" cy="74757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470605B-1480-29BA-A91C-2764153A47CD}"/>
              </a:ext>
            </a:extLst>
          </p:cNvPr>
          <p:cNvCxnSpPr>
            <a:cxnSpLocks/>
          </p:cNvCxnSpPr>
          <p:nvPr/>
        </p:nvCxnSpPr>
        <p:spPr>
          <a:xfrm>
            <a:off x="1479527" y="3249966"/>
            <a:ext cx="136005" cy="240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F0EBF39-504B-AC55-500A-282F0D3719E2}"/>
              </a:ext>
            </a:extLst>
          </p:cNvPr>
          <p:cNvCxnSpPr>
            <a:cxnSpLocks/>
          </p:cNvCxnSpPr>
          <p:nvPr/>
        </p:nvCxnSpPr>
        <p:spPr>
          <a:xfrm flipH="1">
            <a:off x="7298015" y="3121930"/>
            <a:ext cx="73998" cy="1804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0ABDF7F-47EA-2E6B-F9A9-90E503141E20}"/>
                  </a:ext>
                </a:extLst>
              </p:cNvPr>
              <p:cNvSpPr txBox="1"/>
              <p:nvPr/>
            </p:nvSpPr>
            <p:spPr>
              <a:xfrm>
                <a:off x="2809459" y="4216187"/>
                <a:ext cx="4411143" cy="8465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</a:rPr>
                            <m:t>fs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sSup>
                                <m:sSup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AU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thermal</m:t>
                                  </m:r>
                                </m:sub>
                                <m:sup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4.2</m:t>
                      </m:r>
                      <m:rad>
                        <m:radPr>
                          <m:degHide m:val="on"/>
                          <m:ctrlP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ctrlPr>
                                <a:rPr lang="en-AU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AU" sz="16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AU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rad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A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AU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1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0ABDF7F-47EA-2E6B-F9A9-90E503141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459" y="4216187"/>
                <a:ext cx="4411143" cy="8465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59BC7-9E30-C3C6-251A-E881BCC9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752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8552A-201A-E0D9-DDDE-353F2E45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30795-5C9E-7CAC-041B-BF0E751E0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3" y="1007567"/>
            <a:ext cx="3974917" cy="3359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9D2B1-31C3-D9CB-84FB-44F9DC1E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38" y="900128"/>
            <a:ext cx="1080000" cy="914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BA9801-5FDA-EC94-24C9-35C51A62F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964" y="900128"/>
            <a:ext cx="1080000" cy="914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6AA9C5-45B8-9727-2863-6ACEB72B9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42" y="900127"/>
            <a:ext cx="1080000" cy="914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C876B-D5FC-ADCC-92A3-007B1E4F7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53" y="900127"/>
            <a:ext cx="1080000" cy="914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0846AC-0646-C137-5724-4F116EDCF0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801" y="1960586"/>
            <a:ext cx="3746261" cy="31710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9AFD91-4DE3-CC6E-15DD-A54F7CFD9134}"/>
              </a:ext>
            </a:extLst>
          </p:cNvPr>
          <p:cNvSpPr txBox="1"/>
          <p:nvPr/>
        </p:nvSpPr>
        <p:spPr>
          <a:xfrm>
            <a:off x="1010344" y="4610411"/>
            <a:ext cx="2716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E8BAE"/>
                </a:solidFill>
              </a:rPr>
              <a:t>N-body code: Gadget-Hybrid:</a:t>
            </a:r>
          </a:p>
          <a:p>
            <a:r>
              <a:rPr lang="en-US" sz="1200" dirty="0">
                <a:solidFill>
                  <a:srgbClr val="0E8BAE"/>
                </a:solidFill>
              </a:rPr>
              <a:t>Chen, </a:t>
            </a:r>
            <a:r>
              <a:rPr lang="en-US" sz="1200" dirty="0" err="1">
                <a:solidFill>
                  <a:srgbClr val="0E8BAE"/>
                </a:solidFill>
              </a:rPr>
              <a:t>Mosbech</a:t>
            </a:r>
            <a:r>
              <a:rPr lang="en-US" sz="1200" dirty="0">
                <a:solidFill>
                  <a:srgbClr val="0E8BAE"/>
                </a:solidFill>
              </a:rPr>
              <a:t>, </a:t>
            </a:r>
            <a:r>
              <a:rPr lang="en-US" sz="1200" dirty="0" err="1">
                <a:solidFill>
                  <a:srgbClr val="0E8BAE"/>
                </a:solidFill>
              </a:rPr>
              <a:t>Upadhye</a:t>
            </a:r>
            <a:r>
              <a:rPr lang="en-US" sz="1200" dirty="0">
                <a:solidFill>
                  <a:srgbClr val="0E8BAE"/>
                </a:solidFill>
              </a:rPr>
              <a:t> &amp; Y</a:t>
            </a:r>
            <a:r>
              <a:rPr lang="en-US" sz="1200" baseline="30000" dirty="0">
                <a:solidFill>
                  <a:srgbClr val="0E8BAE"/>
                </a:solidFill>
              </a:rPr>
              <a:t>3</a:t>
            </a:r>
            <a:r>
              <a:rPr lang="en-US" sz="1200" dirty="0">
                <a:solidFill>
                  <a:srgbClr val="0E8BAE"/>
                </a:solidFill>
              </a:rPr>
              <a:t>W, in prep</a:t>
            </a:r>
          </a:p>
          <a:p>
            <a:r>
              <a:rPr lang="en-US" sz="1200" dirty="0">
                <a:solidFill>
                  <a:srgbClr val="0E8BAE"/>
                </a:solidFill>
              </a:rPr>
              <a:t>Post-processing/graphics: G. </a:t>
            </a:r>
            <a:r>
              <a:rPr lang="en-US" sz="1200" dirty="0" err="1">
                <a:solidFill>
                  <a:srgbClr val="0E8BAE"/>
                </a:solidFill>
              </a:rPr>
              <a:t>Pierobon</a:t>
            </a:r>
            <a:endParaRPr lang="en-US" sz="1200" dirty="0">
              <a:solidFill>
                <a:srgbClr val="E7E287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AC8C4-3EF3-CD2F-0AE0-32E40E602F95}"/>
              </a:ext>
            </a:extLst>
          </p:cNvPr>
          <p:cNvCxnSpPr>
            <a:cxnSpLocks/>
          </p:cNvCxnSpPr>
          <p:nvPr/>
        </p:nvCxnSpPr>
        <p:spPr>
          <a:xfrm>
            <a:off x="657056" y="1153968"/>
            <a:ext cx="0" cy="29464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709AD5-80E2-D419-4CBC-4F687317CE1C}"/>
                  </a:ext>
                </a:extLst>
              </p:cNvPr>
              <p:cNvSpPr txBox="1"/>
              <p:nvPr/>
            </p:nvSpPr>
            <p:spPr>
              <a:xfrm rot="16200000">
                <a:off x="-88691" y="2212661"/>
                <a:ext cx="123950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256 </m:t>
                      </m:r>
                      <m:sSup>
                        <m:sSup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500" dirty="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4709AD5-80E2-D419-4CBC-4F687317C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8691" y="2212661"/>
                <a:ext cx="1239506" cy="323165"/>
              </a:xfrm>
              <a:prstGeom prst="rect">
                <a:avLst/>
              </a:prstGeom>
              <a:blipFill>
                <a:blip r:embed="rId8"/>
                <a:stretch>
                  <a:fillRect r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96B0CC-5954-6B95-EB48-6574B75BF641}"/>
              </a:ext>
            </a:extLst>
          </p:cNvPr>
          <p:cNvCxnSpPr/>
          <p:nvPr/>
        </p:nvCxnSpPr>
        <p:spPr>
          <a:xfrm>
            <a:off x="4900927" y="745479"/>
            <a:ext cx="3454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227BF6-80E5-75F8-4310-7E73433BF429}"/>
              </a:ext>
            </a:extLst>
          </p:cNvPr>
          <p:cNvSpPr txBox="1"/>
          <p:nvPr/>
        </p:nvSpPr>
        <p:spPr>
          <a:xfrm>
            <a:off x="5345553" y="437703"/>
            <a:ext cx="2501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Increasing neutrino momentum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82EE23-34B9-5C41-C5AE-4A7A56A8BEB2}"/>
              </a:ext>
            </a:extLst>
          </p:cNvPr>
          <p:cNvSpPr txBox="1"/>
          <p:nvPr/>
        </p:nvSpPr>
        <p:spPr>
          <a:xfrm>
            <a:off x="1229607" y="748386"/>
            <a:ext cx="2591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Cold dark matter component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7DC1AB-58CA-553D-B582-095F24383E43}"/>
                  </a:ext>
                </a:extLst>
              </p:cNvPr>
              <p:cNvSpPr txBox="1"/>
              <p:nvPr/>
            </p:nvSpPr>
            <p:spPr>
              <a:xfrm>
                <a:off x="5031758" y="5147581"/>
                <a:ext cx="33183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Neutrino component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</m:nary>
                    <m:r>
                      <a:rPr lang="en-AU" sz="1600" i="1">
                        <a:latin typeface="Cambria Math" panose="02040503050406030204" pitchFamily="18" charset="0"/>
                      </a:rPr>
                      <m:t>=0.5</m:t>
                    </m:r>
                    <m:r>
                      <m:rPr>
                        <m:sty m:val="p"/>
                      </m:rPr>
                      <a:rPr lang="en-AU" sz="160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7DC1AB-58CA-553D-B582-095F24383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758" y="5147581"/>
                <a:ext cx="3318344" cy="338554"/>
              </a:xfrm>
              <a:prstGeom prst="rect">
                <a:avLst/>
              </a:prstGeom>
              <a:blipFill>
                <a:blip r:embed="rId9"/>
                <a:stretch>
                  <a:fillRect l="-1145" t="-110714" b="-17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8118D9-5C12-BCA9-1F04-F7A93A3D8FF4}"/>
              </a:ext>
            </a:extLst>
          </p:cNvPr>
          <p:cNvCxnSpPr/>
          <p:nvPr/>
        </p:nvCxnSpPr>
        <p:spPr>
          <a:xfrm>
            <a:off x="4678958" y="572077"/>
            <a:ext cx="0" cy="45363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202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B19A92-BD0E-4D43-838E-820BBAF85ABE}"/>
              </a:ext>
            </a:extLst>
          </p:cNvPr>
          <p:cNvSpPr txBox="1"/>
          <p:nvPr/>
        </p:nvSpPr>
        <p:spPr>
          <a:xfrm>
            <a:off x="527538" y="563544"/>
            <a:ext cx="8106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A neutrino and a cold DM particle encounter 2 gravitational potential wells of different physical sizes in an expanding universe: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0069E2-BB0D-DC4F-99AD-8E700EC9CA48}"/>
                  </a:ext>
                </a:extLst>
              </p:cNvPr>
              <p:cNvSpPr txBox="1"/>
              <p:nvPr/>
            </p:nvSpPr>
            <p:spPr>
              <a:xfrm>
                <a:off x="527539" y="4792915"/>
                <a:ext cx="7982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AU" dirty="0"/>
                  <a:t>Free-streaming</a:t>
                </a:r>
                <a:r>
                  <a:rPr lang="en-AU" b="1" dirty="0"/>
                  <a:t> </a:t>
                </a:r>
                <a:r>
                  <a:rPr lang="en-AU" dirty="0"/>
                  <a:t>induces </a:t>
                </a:r>
                <a:r>
                  <a:rPr lang="en-AU" dirty="0">
                    <a:solidFill>
                      <a:srgbClr val="FF0000"/>
                    </a:solidFill>
                  </a:rPr>
                  <a:t>gravitational potential decay </a:t>
                </a:r>
                <a:r>
                  <a:rPr lang="en-AU" dirty="0"/>
                  <a:t>on length scales </a:t>
                </a:r>
                <a:r>
                  <a:rPr lang="en-AU" b="1" dirty="0"/>
                  <a:t>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m:rPr>
                        <m:nor/>
                      </m:rPr>
                      <a:rPr lang="en-AU" baseline="-25000" dirty="0"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AU" dirty="0"/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0069E2-BB0D-DC4F-99AD-8E700EC9C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39" y="4792915"/>
                <a:ext cx="7982081" cy="369332"/>
              </a:xfrm>
              <a:prstGeom prst="rect">
                <a:avLst/>
              </a:prstGeom>
              <a:blipFill>
                <a:blip r:embed="rId2"/>
                <a:stretch>
                  <a:fillRect l="-47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8BE256-7F05-EA3D-C6FD-1123CE795791}"/>
              </a:ext>
            </a:extLst>
          </p:cNvPr>
          <p:cNvCxnSpPr>
            <a:cxnSpLocks/>
          </p:cNvCxnSpPr>
          <p:nvPr/>
        </p:nvCxnSpPr>
        <p:spPr>
          <a:xfrm>
            <a:off x="735189" y="2126131"/>
            <a:ext cx="42941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DAE79-FBD6-0AE6-DB79-754A34C1AD2C}"/>
              </a:ext>
            </a:extLst>
          </p:cNvPr>
          <p:cNvCxnSpPr>
            <a:cxnSpLocks/>
          </p:cNvCxnSpPr>
          <p:nvPr/>
        </p:nvCxnSpPr>
        <p:spPr>
          <a:xfrm flipV="1">
            <a:off x="4298848" y="2119358"/>
            <a:ext cx="432005" cy="19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2C188A-CCFA-3EFE-106D-FDFBBD0113DD}"/>
              </a:ext>
            </a:extLst>
          </p:cNvPr>
          <p:cNvCxnSpPr>
            <a:cxnSpLocks/>
          </p:cNvCxnSpPr>
          <p:nvPr/>
        </p:nvCxnSpPr>
        <p:spPr>
          <a:xfrm>
            <a:off x="1164607" y="2126132"/>
            <a:ext cx="0" cy="648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E698B2-6F17-8DE9-E2A2-B2D6DED28EE9}"/>
              </a:ext>
            </a:extLst>
          </p:cNvPr>
          <p:cNvCxnSpPr>
            <a:cxnSpLocks/>
          </p:cNvCxnSpPr>
          <p:nvPr/>
        </p:nvCxnSpPr>
        <p:spPr>
          <a:xfrm>
            <a:off x="4298847" y="2121262"/>
            <a:ext cx="0" cy="6536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181BE1-E926-E27F-9B83-B6D2775FE20B}"/>
              </a:ext>
            </a:extLst>
          </p:cNvPr>
          <p:cNvCxnSpPr/>
          <p:nvPr/>
        </p:nvCxnSpPr>
        <p:spPr>
          <a:xfrm>
            <a:off x="1164607" y="2774890"/>
            <a:ext cx="3134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83F98B-B64C-224C-E22E-AD7472CE6DD7}"/>
              </a:ext>
            </a:extLst>
          </p:cNvPr>
          <p:cNvCxnSpPr>
            <a:cxnSpLocks/>
          </p:cNvCxnSpPr>
          <p:nvPr/>
        </p:nvCxnSpPr>
        <p:spPr>
          <a:xfrm>
            <a:off x="7095985" y="2126131"/>
            <a:ext cx="158303" cy="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2E0803-BBE0-8250-4623-004DBBE3FB6F}"/>
              </a:ext>
            </a:extLst>
          </p:cNvPr>
          <p:cNvCxnSpPr>
            <a:cxnSpLocks/>
          </p:cNvCxnSpPr>
          <p:nvPr/>
        </p:nvCxnSpPr>
        <p:spPr>
          <a:xfrm>
            <a:off x="7645328" y="2121262"/>
            <a:ext cx="13645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6D031F-D97A-F0C7-8746-2C5F6281ADD7}"/>
              </a:ext>
            </a:extLst>
          </p:cNvPr>
          <p:cNvCxnSpPr>
            <a:cxnSpLocks/>
          </p:cNvCxnSpPr>
          <p:nvPr/>
        </p:nvCxnSpPr>
        <p:spPr>
          <a:xfrm>
            <a:off x="7254287" y="2126132"/>
            <a:ext cx="0" cy="648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1179B1-057B-86E2-04B9-CC42FC00C661}"/>
              </a:ext>
            </a:extLst>
          </p:cNvPr>
          <p:cNvCxnSpPr>
            <a:cxnSpLocks/>
          </p:cNvCxnSpPr>
          <p:nvPr/>
        </p:nvCxnSpPr>
        <p:spPr>
          <a:xfrm>
            <a:off x="7645327" y="2121262"/>
            <a:ext cx="0" cy="6536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EFBA2B-0DD5-3D6B-B204-3817DBE1B0EF}"/>
              </a:ext>
            </a:extLst>
          </p:cNvPr>
          <p:cNvCxnSpPr>
            <a:cxnSpLocks/>
          </p:cNvCxnSpPr>
          <p:nvPr/>
        </p:nvCxnSpPr>
        <p:spPr>
          <a:xfrm>
            <a:off x="7254287" y="2774890"/>
            <a:ext cx="396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029ACEC-2B3F-39AC-D291-3097333F5E2F}"/>
              </a:ext>
            </a:extLst>
          </p:cNvPr>
          <p:cNvSpPr/>
          <p:nvPr/>
        </p:nvSpPr>
        <p:spPr>
          <a:xfrm>
            <a:off x="1234480" y="1951257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63F82D4-1E3C-6BEE-3991-D1E590531A6F}"/>
              </a:ext>
            </a:extLst>
          </p:cNvPr>
          <p:cNvSpPr/>
          <p:nvPr/>
        </p:nvSpPr>
        <p:spPr>
          <a:xfrm>
            <a:off x="2569274" y="2462938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B2B4278-C3FA-406D-2D50-5DC97561D994}"/>
              </a:ext>
            </a:extLst>
          </p:cNvPr>
          <p:cNvSpPr/>
          <p:nvPr/>
        </p:nvSpPr>
        <p:spPr>
          <a:xfrm>
            <a:off x="7351007" y="1793953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7254BD1-63A1-0AAE-38B0-E89D73E23BA4}"/>
              </a:ext>
            </a:extLst>
          </p:cNvPr>
          <p:cNvSpPr/>
          <p:nvPr/>
        </p:nvSpPr>
        <p:spPr>
          <a:xfrm>
            <a:off x="7290650" y="2470131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2447E6D-0B0F-3838-0D12-B308F84740BE}"/>
              </a:ext>
            </a:extLst>
          </p:cNvPr>
          <p:cNvSpPr/>
          <p:nvPr/>
        </p:nvSpPr>
        <p:spPr>
          <a:xfrm>
            <a:off x="7289087" y="2210193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D8AC38E-3751-0B14-5769-2215345B9940}"/>
              </a:ext>
            </a:extLst>
          </p:cNvPr>
          <p:cNvSpPr/>
          <p:nvPr/>
        </p:nvSpPr>
        <p:spPr>
          <a:xfrm>
            <a:off x="6372202" y="1540307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33B2E9E-EA9C-DD2D-8C20-6A32DF0583D4}"/>
              </a:ext>
            </a:extLst>
          </p:cNvPr>
          <p:cNvSpPr/>
          <p:nvPr/>
        </p:nvSpPr>
        <p:spPr>
          <a:xfrm>
            <a:off x="831263" y="1564029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049B0E-5552-535C-CEAA-5E138286AECD}"/>
              </a:ext>
            </a:extLst>
          </p:cNvPr>
          <p:cNvSpPr/>
          <p:nvPr/>
        </p:nvSpPr>
        <p:spPr>
          <a:xfrm>
            <a:off x="1281668" y="2470131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2EA51FD-7D7C-0D67-D092-1B3A59993302}"/>
              </a:ext>
            </a:extLst>
          </p:cNvPr>
          <p:cNvCxnSpPr>
            <a:cxnSpLocks/>
            <a:stCxn id="29" idx="6"/>
          </p:cNvCxnSpPr>
          <p:nvPr/>
        </p:nvCxnSpPr>
        <p:spPr>
          <a:xfrm>
            <a:off x="1119263" y="1708030"/>
            <a:ext cx="3111344" cy="779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DD3E618-FD15-78F1-127F-F7D7C8D800DD}"/>
              </a:ext>
            </a:extLst>
          </p:cNvPr>
          <p:cNvCxnSpPr>
            <a:cxnSpLocks/>
            <a:stCxn id="30" idx="7"/>
          </p:cNvCxnSpPr>
          <p:nvPr/>
        </p:nvCxnSpPr>
        <p:spPr>
          <a:xfrm flipV="1">
            <a:off x="1527492" y="2239732"/>
            <a:ext cx="2710819" cy="27257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6C373D2-267C-990A-260F-EA8178A9B3BF}"/>
              </a:ext>
            </a:extLst>
          </p:cNvPr>
          <p:cNvCxnSpPr>
            <a:cxnSpLocks/>
          </p:cNvCxnSpPr>
          <p:nvPr/>
        </p:nvCxnSpPr>
        <p:spPr>
          <a:xfrm>
            <a:off x="6690959" y="1693776"/>
            <a:ext cx="1713760" cy="732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C567929-2D99-7DEA-671C-C847F8491716}"/>
              </a:ext>
            </a:extLst>
          </p:cNvPr>
          <p:cNvCxnSpPr>
            <a:cxnSpLocks/>
            <a:stCxn id="27" idx="7"/>
          </p:cNvCxnSpPr>
          <p:nvPr/>
        </p:nvCxnSpPr>
        <p:spPr>
          <a:xfrm flipV="1">
            <a:off x="7534911" y="1504794"/>
            <a:ext cx="469759" cy="74757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F6D2E54-C58B-1D3E-8F2F-9AF374B2A82E}"/>
              </a:ext>
            </a:extLst>
          </p:cNvPr>
          <p:cNvCxnSpPr>
            <a:cxnSpLocks/>
          </p:cNvCxnSpPr>
          <p:nvPr/>
        </p:nvCxnSpPr>
        <p:spPr>
          <a:xfrm>
            <a:off x="1500341" y="2184958"/>
            <a:ext cx="136005" cy="24012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A8C2D53-0B86-E912-0975-E19FBF25A927}"/>
              </a:ext>
            </a:extLst>
          </p:cNvPr>
          <p:cNvCxnSpPr>
            <a:cxnSpLocks/>
          </p:cNvCxnSpPr>
          <p:nvPr/>
        </p:nvCxnSpPr>
        <p:spPr>
          <a:xfrm flipH="1">
            <a:off x="7318829" y="2056922"/>
            <a:ext cx="73998" cy="1804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816390-A75B-1408-6B81-05E08F01A585}"/>
              </a:ext>
            </a:extLst>
          </p:cNvPr>
          <p:cNvCxnSpPr>
            <a:cxnSpLocks/>
          </p:cNvCxnSpPr>
          <p:nvPr/>
        </p:nvCxnSpPr>
        <p:spPr>
          <a:xfrm>
            <a:off x="702478" y="3538190"/>
            <a:ext cx="42941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76EB7E-64EE-04E7-8004-26CBAD78F354}"/>
              </a:ext>
            </a:extLst>
          </p:cNvPr>
          <p:cNvCxnSpPr>
            <a:cxnSpLocks/>
          </p:cNvCxnSpPr>
          <p:nvPr/>
        </p:nvCxnSpPr>
        <p:spPr>
          <a:xfrm flipV="1">
            <a:off x="4266137" y="3531417"/>
            <a:ext cx="432005" cy="190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5D5D8D6-2BA5-BEAE-B203-1D95FCF51054}"/>
              </a:ext>
            </a:extLst>
          </p:cNvPr>
          <p:cNvCxnSpPr>
            <a:cxnSpLocks/>
          </p:cNvCxnSpPr>
          <p:nvPr/>
        </p:nvCxnSpPr>
        <p:spPr>
          <a:xfrm>
            <a:off x="1131896" y="3538191"/>
            <a:ext cx="0" cy="648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118D4ED-4FEE-2968-988F-6AD23F9A10D6}"/>
              </a:ext>
            </a:extLst>
          </p:cNvPr>
          <p:cNvCxnSpPr>
            <a:cxnSpLocks/>
          </p:cNvCxnSpPr>
          <p:nvPr/>
        </p:nvCxnSpPr>
        <p:spPr>
          <a:xfrm>
            <a:off x="4266136" y="3533321"/>
            <a:ext cx="0" cy="65362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30DCDB8-81B5-04EE-FF93-46BB1E56157D}"/>
              </a:ext>
            </a:extLst>
          </p:cNvPr>
          <p:cNvCxnSpPr/>
          <p:nvPr/>
        </p:nvCxnSpPr>
        <p:spPr>
          <a:xfrm>
            <a:off x="1131896" y="4186949"/>
            <a:ext cx="3134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C4B8668-EF16-007A-4EE3-114E34D07D98}"/>
              </a:ext>
            </a:extLst>
          </p:cNvPr>
          <p:cNvCxnSpPr>
            <a:cxnSpLocks/>
          </p:cNvCxnSpPr>
          <p:nvPr/>
        </p:nvCxnSpPr>
        <p:spPr>
          <a:xfrm>
            <a:off x="7063274" y="3538190"/>
            <a:ext cx="158303" cy="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706519-5216-EE12-F7FC-B4C71C0DB0CF}"/>
              </a:ext>
            </a:extLst>
          </p:cNvPr>
          <p:cNvCxnSpPr>
            <a:cxnSpLocks/>
          </p:cNvCxnSpPr>
          <p:nvPr/>
        </p:nvCxnSpPr>
        <p:spPr>
          <a:xfrm>
            <a:off x="7612617" y="3533321"/>
            <a:ext cx="13645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90FC2D-D59D-480A-815E-0845658EFC99}"/>
              </a:ext>
            </a:extLst>
          </p:cNvPr>
          <p:cNvCxnSpPr>
            <a:cxnSpLocks/>
          </p:cNvCxnSpPr>
          <p:nvPr/>
        </p:nvCxnSpPr>
        <p:spPr>
          <a:xfrm>
            <a:off x="7221576" y="3538190"/>
            <a:ext cx="0" cy="36941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AAB3BB7-DFB2-D5D1-B498-EAE063B77749}"/>
              </a:ext>
            </a:extLst>
          </p:cNvPr>
          <p:cNvCxnSpPr>
            <a:cxnSpLocks/>
          </p:cNvCxnSpPr>
          <p:nvPr/>
        </p:nvCxnSpPr>
        <p:spPr>
          <a:xfrm>
            <a:off x="7612616" y="3533322"/>
            <a:ext cx="0" cy="37428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22101F0-E5E1-893C-0833-C6FB721C5A06}"/>
              </a:ext>
            </a:extLst>
          </p:cNvPr>
          <p:cNvCxnSpPr>
            <a:cxnSpLocks/>
          </p:cNvCxnSpPr>
          <p:nvPr/>
        </p:nvCxnSpPr>
        <p:spPr>
          <a:xfrm>
            <a:off x="7215814" y="3907602"/>
            <a:ext cx="3960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F635C19C-2320-DBB6-BFB1-990B42247C08}"/>
              </a:ext>
            </a:extLst>
          </p:cNvPr>
          <p:cNvSpPr/>
          <p:nvPr/>
        </p:nvSpPr>
        <p:spPr>
          <a:xfrm>
            <a:off x="1546230" y="3864341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E04B314-E242-E35B-4B2C-4A09EE87ECBB}"/>
              </a:ext>
            </a:extLst>
          </p:cNvPr>
          <p:cNvSpPr/>
          <p:nvPr/>
        </p:nvSpPr>
        <p:spPr>
          <a:xfrm>
            <a:off x="2169217" y="3864341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4BDE397-FEA5-7353-FFA1-1A44DE6A6702}"/>
              </a:ext>
            </a:extLst>
          </p:cNvPr>
          <p:cNvSpPr/>
          <p:nvPr/>
        </p:nvSpPr>
        <p:spPr>
          <a:xfrm>
            <a:off x="7275602" y="3578303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EEE10AE-C38E-6E5A-A3BF-74E6A591E1C2}"/>
              </a:ext>
            </a:extLst>
          </p:cNvPr>
          <p:cNvSpPr/>
          <p:nvPr/>
        </p:nvSpPr>
        <p:spPr>
          <a:xfrm>
            <a:off x="1857524" y="3864341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A705679-B62E-A30C-0279-94F99D4457F2}"/>
              </a:ext>
            </a:extLst>
          </p:cNvPr>
          <p:cNvSpPr/>
          <p:nvPr/>
        </p:nvSpPr>
        <p:spPr>
          <a:xfrm>
            <a:off x="1243145" y="3853849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D30746C-CE7E-52A1-7837-A6A3975F1299}"/>
              </a:ext>
            </a:extLst>
          </p:cNvPr>
          <p:cNvSpPr/>
          <p:nvPr/>
        </p:nvSpPr>
        <p:spPr>
          <a:xfrm>
            <a:off x="2767484" y="3860099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09434DC-F286-5E52-1A4E-616BF8CFC892}"/>
              </a:ext>
            </a:extLst>
          </p:cNvPr>
          <p:cNvSpPr/>
          <p:nvPr/>
        </p:nvSpPr>
        <p:spPr>
          <a:xfrm>
            <a:off x="3390471" y="3860099"/>
            <a:ext cx="288000" cy="288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D85B39F-79A2-8FA5-30E9-D789C82617A0}"/>
              </a:ext>
            </a:extLst>
          </p:cNvPr>
          <p:cNvSpPr/>
          <p:nvPr/>
        </p:nvSpPr>
        <p:spPr>
          <a:xfrm>
            <a:off x="3078778" y="3860099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855AAAE-F097-4C94-E7B7-F3755BA6F281}"/>
              </a:ext>
            </a:extLst>
          </p:cNvPr>
          <p:cNvSpPr/>
          <p:nvPr/>
        </p:nvSpPr>
        <p:spPr>
          <a:xfrm>
            <a:off x="2470211" y="3877948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14869E4-E872-245B-BA6F-13C5F97E66C2}"/>
              </a:ext>
            </a:extLst>
          </p:cNvPr>
          <p:cNvSpPr/>
          <p:nvPr/>
        </p:nvSpPr>
        <p:spPr>
          <a:xfrm>
            <a:off x="3698456" y="3860099"/>
            <a:ext cx="288000" cy="28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𝜈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20335D7-FDD5-A6EB-6382-D87B769D939C}"/>
              </a:ext>
            </a:extLst>
          </p:cNvPr>
          <p:cNvCxnSpPr/>
          <p:nvPr/>
        </p:nvCxnSpPr>
        <p:spPr>
          <a:xfrm>
            <a:off x="1164607" y="2911944"/>
            <a:ext cx="313424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0D977D8-75E5-CFC3-266B-9B1378E90C1A}"/>
                  </a:ext>
                </a:extLst>
              </p:cNvPr>
              <p:cNvSpPr txBox="1"/>
              <p:nvPr/>
            </p:nvSpPr>
            <p:spPr>
              <a:xfrm>
                <a:off x="2327652" y="2888328"/>
                <a:ext cx="879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≫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AU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0D977D8-75E5-CFC3-266B-9B1378E90C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652" y="2888328"/>
                <a:ext cx="879664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75E775-FA13-7560-FCF1-C0437D8A2B88}"/>
                  </a:ext>
                </a:extLst>
              </p:cNvPr>
              <p:cNvSpPr txBox="1"/>
              <p:nvPr/>
            </p:nvSpPr>
            <p:spPr>
              <a:xfrm>
                <a:off x="7052486" y="2893842"/>
                <a:ext cx="8796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≪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60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AU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175E775-FA13-7560-FCF1-C0437D8A2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486" y="2893842"/>
                <a:ext cx="879664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Down Arrow 74">
            <a:extLst>
              <a:ext uri="{FF2B5EF4-FFF2-40B4-BE49-F238E27FC236}">
                <a16:creationId xmlns:a16="http://schemas.microsoft.com/office/drawing/2014/main" id="{7423B951-9B47-1EBD-95BC-612D3994B2D2}"/>
              </a:ext>
            </a:extLst>
          </p:cNvPr>
          <p:cNvSpPr/>
          <p:nvPr/>
        </p:nvSpPr>
        <p:spPr>
          <a:xfrm>
            <a:off x="4563988" y="2703958"/>
            <a:ext cx="2409347" cy="834230"/>
          </a:xfrm>
          <a:prstGeom prst="downArrow">
            <a:avLst>
              <a:gd name="adj1" fmla="val 77515"/>
              <a:gd name="adj2" fmla="val 50000"/>
            </a:avLst>
          </a:prstGeom>
          <a:solidFill>
            <a:srgbClr val="0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Some time later…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59F8CE-C6B5-6491-49B2-A7E75A40C765}"/>
              </a:ext>
            </a:extLst>
          </p:cNvPr>
          <p:cNvSpPr txBox="1"/>
          <p:nvPr/>
        </p:nvSpPr>
        <p:spPr>
          <a:xfrm>
            <a:off x="1058339" y="4210205"/>
            <a:ext cx="24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Potential stays the same depth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FE7217-B0D6-D3E8-8555-EA193D368C71}"/>
              </a:ext>
            </a:extLst>
          </p:cNvPr>
          <p:cNvSpPr txBox="1"/>
          <p:nvPr/>
        </p:nvSpPr>
        <p:spPr>
          <a:xfrm>
            <a:off x="7832381" y="3476150"/>
            <a:ext cx="98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Only CDM clusters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720157-195A-3913-7749-D45F5B4FC8E6}"/>
              </a:ext>
            </a:extLst>
          </p:cNvPr>
          <p:cNvSpPr txBox="1"/>
          <p:nvPr/>
        </p:nvSpPr>
        <p:spPr>
          <a:xfrm>
            <a:off x="6759988" y="4012060"/>
            <a:ext cx="1384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Potential decays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C378B3-D511-2194-065D-EAD1AAA2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6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4026B2A-62D2-D334-9540-5675F092B7EE}"/>
              </a:ext>
            </a:extLst>
          </p:cNvPr>
          <p:cNvSpPr txBox="1"/>
          <p:nvPr/>
        </p:nvSpPr>
        <p:spPr>
          <a:xfrm>
            <a:off x="527538" y="4455459"/>
            <a:ext cx="8106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The presence of neutrino dark matter induces a </a:t>
            </a:r>
            <a:r>
              <a:rPr lang="en-AU" dirty="0">
                <a:solidFill>
                  <a:srgbClr val="FF0000"/>
                </a:solidFill>
              </a:rPr>
              <a:t>step-like feature in the spectrum</a:t>
            </a:r>
            <a:r>
              <a:rPr lang="en-AU" dirty="0"/>
              <a:t> of gravitational potential wells.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B4BEFE-1F61-15EF-64BF-B5843C2428F1}"/>
              </a:ext>
            </a:extLst>
          </p:cNvPr>
          <p:cNvCxnSpPr>
            <a:cxnSpLocks/>
          </p:cNvCxnSpPr>
          <p:nvPr/>
        </p:nvCxnSpPr>
        <p:spPr>
          <a:xfrm flipV="1">
            <a:off x="902970" y="1199564"/>
            <a:ext cx="0" cy="242374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E6FE9-B8E0-F52E-3832-07FA06B1FC44}"/>
              </a:ext>
            </a:extLst>
          </p:cNvPr>
          <p:cNvCxnSpPr>
            <a:cxnSpLocks/>
          </p:cNvCxnSpPr>
          <p:nvPr/>
        </p:nvCxnSpPr>
        <p:spPr>
          <a:xfrm>
            <a:off x="906781" y="3623310"/>
            <a:ext cx="271081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869AD8-E79F-9C14-9B69-A53CD59AA5E0}"/>
              </a:ext>
            </a:extLst>
          </p:cNvPr>
          <p:cNvSpPr txBox="1"/>
          <p:nvPr/>
        </p:nvSpPr>
        <p:spPr>
          <a:xfrm>
            <a:off x="1205198" y="3640456"/>
            <a:ext cx="211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Perturbation wavenumber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E139D1-6C46-9A55-0B44-14741E771C92}"/>
                  </a:ext>
                </a:extLst>
              </p:cNvPr>
              <p:cNvSpPr txBox="1"/>
              <p:nvPr/>
            </p:nvSpPr>
            <p:spPr>
              <a:xfrm>
                <a:off x="3617596" y="3486567"/>
                <a:ext cx="3093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FE139D1-6C46-9A55-0B44-14741E771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596" y="3486567"/>
                <a:ext cx="309379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6B7E3B-AE63-E0FE-486A-0126F761158E}"/>
              </a:ext>
            </a:extLst>
          </p:cNvPr>
          <p:cNvCxnSpPr/>
          <p:nvPr/>
        </p:nvCxnSpPr>
        <p:spPr>
          <a:xfrm>
            <a:off x="930592" y="1908810"/>
            <a:ext cx="266319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BC82FF-669C-2C50-2A71-4CDA5347962F}"/>
              </a:ext>
            </a:extLst>
          </p:cNvPr>
          <p:cNvCxnSpPr/>
          <p:nvPr/>
        </p:nvCxnSpPr>
        <p:spPr>
          <a:xfrm>
            <a:off x="930592" y="1958340"/>
            <a:ext cx="266319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916AC35-228E-54B8-74D6-5A83F118F83D}"/>
              </a:ext>
            </a:extLst>
          </p:cNvPr>
          <p:cNvSpPr txBox="1"/>
          <p:nvPr/>
        </p:nvSpPr>
        <p:spPr>
          <a:xfrm>
            <a:off x="1268546" y="1326926"/>
            <a:ext cx="217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Perturbation spectrum</a:t>
            </a:r>
          </a:p>
          <a:p>
            <a:r>
              <a:rPr lang="en-US" sz="1400" dirty="0"/>
              <a:t>(depth of “potential wells”)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3679E8-83BF-83B1-FC6C-7E2909F9039F}"/>
                  </a:ext>
                </a:extLst>
              </p:cNvPr>
              <p:cNvSpPr txBox="1"/>
              <p:nvPr/>
            </p:nvSpPr>
            <p:spPr>
              <a:xfrm>
                <a:off x="528175" y="741240"/>
                <a:ext cx="991233" cy="53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𝛿𝜌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3679E8-83BF-83B1-FC6C-7E2909F90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75" y="741240"/>
                <a:ext cx="991233" cy="538353"/>
              </a:xfrm>
              <a:prstGeom prst="rect">
                <a:avLst/>
              </a:prstGeom>
              <a:blipFill>
                <a:blip r:embed="rId3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87904F-AD8D-2AFA-80F0-2F6E15FD6103}"/>
              </a:ext>
            </a:extLst>
          </p:cNvPr>
          <p:cNvCxnSpPr/>
          <p:nvPr/>
        </p:nvCxnSpPr>
        <p:spPr>
          <a:xfrm flipH="1">
            <a:off x="1045846" y="3429000"/>
            <a:ext cx="7143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1788B74-1EB0-CB3A-AF3C-80720B6F0B4E}"/>
              </a:ext>
            </a:extLst>
          </p:cNvPr>
          <p:cNvCxnSpPr>
            <a:cxnSpLocks/>
          </p:cNvCxnSpPr>
          <p:nvPr/>
        </p:nvCxnSpPr>
        <p:spPr>
          <a:xfrm>
            <a:off x="2815591" y="3429000"/>
            <a:ext cx="7334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2DB12E-F0EF-FFD4-4AD2-C5258BDB7AC1}"/>
              </a:ext>
            </a:extLst>
          </p:cNvPr>
          <p:cNvSpPr txBox="1"/>
          <p:nvPr/>
        </p:nvSpPr>
        <p:spPr>
          <a:xfrm>
            <a:off x="992950" y="3125911"/>
            <a:ext cx="1052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Large scales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19FC34-0FA8-8920-EDFB-53F046B61555}"/>
              </a:ext>
            </a:extLst>
          </p:cNvPr>
          <p:cNvSpPr txBox="1"/>
          <p:nvPr/>
        </p:nvSpPr>
        <p:spPr>
          <a:xfrm>
            <a:off x="2589636" y="3125910"/>
            <a:ext cx="1052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Small scales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B542453-4BF1-9368-46F1-1382B90D716A}"/>
              </a:ext>
            </a:extLst>
          </p:cNvPr>
          <p:cNvCxnSpPr>
            <a:cxnSpLocks/>
          </p:cNvCxnSpPr>
          <p:nvPr/>
        </p:nvCxnSpPr>
        <p:spPr>
          <a:xfrm flipV="1">
            <a:off x="5386820" y="1199564"/>
            <a:ext cx="0" cy="242374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E71C5F7-911D-C98B-4B4B-88AD7A71F54E}"/>
              </a:ext>
            </a:extLst>
          </p:cNvPr>
          <p:cNvCxnSpPr>
            <a:cxnSpLocks/>
          </p:cNvCxnSpPr>
          <p:nvPr/>
        </p:nvCxnSpPr>
        <p:spPr>
          <a:xfrm>
            <a:off x="5390631" y="3623310"/>
            <a:ext cx="271081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C4D594-E43D-432F-8B74-3021B6DFD616}"/>
              </a:ext>
            </a:extLst>
          </p:cNvPr>
          <p:cNvSpPr txBox="1"/>
          <p:nvPr/>
        </p:nvSpPr>
        <p:spPr>
          <a:xfrm>
            <a:off x="5789677" y="3640456"/>
            <a:ext cx="2113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Perturbation wavenumber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8BC80D-EDD8-04B0-6395-697AE9BAC527}"/>
                  </a:ext>
                </a:extLst>
              </p:cNvPr>
              <p:cNvSpPr txBox="1"/>
              <p:nvPr/>
            </p:nvSpPr>
            <p:spPr>
              <a:xfrm>
                <a:off x="8101446" y="3486567"/>
                <a:ext cx="3093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12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8BC80D-EDD8-04B0-6395-697AE9BAC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1446" y="3486567"/>
                <a:ext cx="309379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EBE3768-02DA-0FC9-0C42-B2540AA34968}"/>
              </a:ext>
            </a:extLst>
          </p:cNvPr>
          <p:cNvCxnSpPr/>
          <p:nvPr/>
        </p:nvCxnSpPr>
        <p:spPr>
          <a:xfrm>
            <a:off x="5414442" y="1908810"/>
            <a:ext cx="266319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EB4EE9-C9A4-F523-F381-4EEDFEE27A22}"/>
              </a:ext>
            </a:extLst>
          </p:cNvPr>
          <p:cNvCxnSpPr>
            <a:cxnSpLocks/>
          </p:cNvCxnSpPr>
          <p:nvPr/>
        </p:nvCxnSpPr>
        <p:spPr>
          <a:xfrm>
            <a:off x="5414443" y="1958340"/>
            <a:ext cx="934923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7A49D4-D288-5842-32E0-ED7B6DBF975B}"/>
                  </a:ext>
                </a:extLst>
              </p:cNvPr>
              <p:cNvSpPr txBox="1"/>
              <p:nvPr/>
            </p:nvSpPr>
            <p:spPr>
              <a:xfrm>
                <a:off x="5003079" y="741240"/>
                <a:ext cx="991233" cy="538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𝛿𝜌</m:t>
                              </m:r>
                            </m:num>
                            <m:den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7A49D4-D288-5842-32E0-ED7B6DBF9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79" y="741240"/>
                <a:ext cx="991233" cy="538353"/>
              </a:xfrm>
              <a:prstGeom prst="rect">
                <a:avLst/>
              </a:prstGeom>
              <a:blipFill>
                <a:blip r:embed="rId4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ight Arrow 38">
            <a:extLst>
              <a:ext uri="{FF2B5EF4-FFF2-40B4-BE49-F238E27FC236}">
                <a16:creationId xmlns:a16="http://schemas.microsoft.com/office/drawing/2014/main" id="{81656902-1376-2A2F-3FB4-14E8F6140239}"/>
              </a:ext>
            </a:extLst>
          </p:cNvPr>
          <p:cNvSpPr/>
          <p:nvPr/>
        </p:nvSpPr>
        <p:spPr>
          <a:xfrm>
            <a:off x="3926975" y="2028825"/>
            <a:ext cx="1379401" cy="1136810"/>
          </a:xfrm>
          <a:prstGeom prst="rightArrow">
            <a:avLst>
              <a:gd name="adj1" fmla="val 75136"/>
              <a:gd name="adj2" fmla="val 50000"/>
            </a:avLst>
          </a:prstGeom>
          <a:solidFill>
            <a:srgbClr val="0E8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Some time later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644CC66-C7CF-46C6-3CDA-9D63C401A590}"/>
              </a:ext>
            </a:extLst>
          </p:cNvPr>
          <p:cNvCxnSpPr>
            <a:cxnSpLocks/>
          </p:cNvCxnSpPr>
          <p:nvPr/>
        </p:nvCxnSpPr>
        <p:spPr>
          <a:xfrm>
            <a:off x="6349365" y="1958340"/>
            <a:ext cx="823826" cy="76200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EED74B-4851-0FD2-D2E1-72CB963EB45E}"/>
              </a:ext>
            </a:extLst>
          </p:cNvPr>
          <p:cNvCxnSpPr>
            <a:cxnSpLocks/>
          </p:cNvCxnSpPr>
          <p:nvPr/>
        </p:nvCxnSpPr>
        <p:spPr>
          <a:xfrm>
            <a:off x="7173192" y="2714624"/>
            <a:ext cx="934923" cy="2286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07E25AF-C0F6-4C32-4685-C519EE38FDB4}"/>
              </a:ext>
            </a:extLst>
          </p:cNvPr>
          <p:cNvCxnSpPr>
            <a:cxnSpLocks/>
          </p:cNvCxnSpPr>
          <p:nvPr/>
        </p:nvCxnSpPr>
        <p:spPr>
          <a:xfrm>
            <a:off x="5456072" y="3178255"/>
            <a:ext cx="556026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33BEA6-E5D2-0ED3-EEDC-431FBCB4981C}"/>
              </a:ext>
            </a:extLst>
          </p:cNvPr>
          <p:cNvCxnSpPr>
            <a:cxnSpLocks/>
          </p:cNvCxnSpPr>
          <p:nvPr/>
        </p:nvCxnSpPr>
        <p:spPr>
          <a:xfrm>
            <a:off x="5467262" y="3377566"/>
            <a:ext cx="544836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6139656-D4C8-0AFE-2A51-E994C1E6530D}"/>
              </a:ext>
            </a:extLst>
          </p:cNvPr>
          <p:cNvSpPr txBox="1"/>
          <p:nvPr/>
        </p:nvSpPr>
        <p:spPr>
          <a:xfrm>
            <a:off x="6060233" y="3024366"/>
            <a:ext cx="157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CDM-only universe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FC1093-411F-6742-11F2-A7C388C78D0D}"/>
              </a:ext>
            </a:extLst>
          </p:cNvPr>
          <p:cNvSpPr txBox="1"/>
          <p:nvPr/>
        </p:nvSpPr>
        <p:spPr>
          <a:xfrm>
            <a:off x="6060233" y="3217566"/>
            <a:ext cx="2321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</a:t>
            </a:r>
            <a:r>
              <a:rPr lang="en-US" sz="1400" dirty="0" err="1"/>
              <a:t>cold+neutrino</a:t>
            </a:r>
            <a:r>
              <a:rPr lang="en-US" sz="1400" dirty="0"/>
              <a:t> DM universe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4969DF-F979-8BC5-09CD-03982386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9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E8EE-F04B-A0CE-94F1-F8187E65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Can you discern the mass spectrum?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EDD0C-A9ED-F751-7579-5A9C152BD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3"/>
            <a:ext cx="7886700" cy="1336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Not for Euclid-like sensitivity</a:t>
            </a:r>
            <a:r>
              <a:rPr lang="en-US" sz="2000" dirty="0"/>
              <a:t>.</a:t>
            </a:r>
          </a:p>
          <a:p>
            <a:r>
              <a:rPr lang="en-US" sz="1800" dirty="0"/>
              <a:t>Fiducial model has 3 degenerate neutrinos</a:t>
            </a:r>
          </a:p>
          <a:p>
            <a:r>
              <a:rPr lang="en-US" sz="1800" dirty="0"/>
              <a:t>Fitting </a:t>
            </a:r>
            <a:r>
              <a:rPr lang="en-US" sz="1800" dirty="0">
                <a:solidFill>
                  <a:srgbClr val="FF0000"/>
                </a:solidFill>
              </a:rPr>
              <a:t>3 different mass spectra</a:t>
            </a:r>
            <a:r>
              <a:rPr lang="en-US" sz="1800" dirty="0"/>
              <a:t> against fiducial data shows no statistically significant difference.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B8FCD-399C-C03D-6DF9-7E9C574D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57516736-9A5E-129F-80E8-C69B19546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74" y="2784090"/>
            <a:ext cx="7002852" cy="2586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51AE8C-D670-A329-E019-795D5344CD2E}"/>
              </a:ext>
            </a:extLst>
          </p:cNvPr>
          <p:cNvSpPr txBox="1"/>
          <p:nvPr/>
        </p:nvSpPr>
        <p:spPr>
          <a:xfrm>
            <a:off x="3542265" y="5188343"/>
            <a:ext cx="2243302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Hamann,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Hannestad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&amp; Y</a:t>
            </a:r>
            <a:r>
              <a:rPr lang="en-US" sz="1200" baseline="300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W 2012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D105-5161-FE79-81BF-1A7ECC0A36A5}"/>
              </a:ext>
            </a:extLst>
          </p:cNvPr>
          <p:cNvCxnSpPr>
            <a:cxnSpLocks/>
          </p:cNvCxnSpPr>
          <p:nvPr/>
        </p:nvCxnSpPr>
        <p:spPr>
          <a:xfrm>
            <a:off x="4925961" y="2784090"/>
            <a:ext cx="1612491" cy="440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BAACEA-EF52-594A-FB8E-340146DACD20}"/>
              </a:ext>
            </a:extLst>
          </p:cNvPr>
          <p:cNvCxnSpPr>
            <a:cxnSpLocks/>
          </p:cNvCxnSpPr>
          <p:nvPr/>
        </p:nvCxnSpPr>
        <p:spPr>
          <a:xfrm flipH="1">
            <a:off x="2851355" y="2784090"/>
            <a:ext cx="1238864" cy="440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997D16-ABAF-1E6D-15B1-1B86BCC3F004}"/>
                  </a:ext>
                </a:extLst>
              </p:cNvPr>
              <p:cNvSpPr txBox="1"/>
              <p:nvPr/>
            </p:nvSpPr>
            <p:spPr>
              <a:xfrm>
                <a:off x="3615424" y="2517755"/>
                <a:ext cx="19131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4DFD"/>
                    </a:solidFill>
                  </a:rPr>
                  <a:t>Fiducial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4DF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en-US" sz="1400" i="1" smtClean="0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 smtClean="0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400" i="1" smtClean="0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AU" sz="1400" b="0" i="1" smtClean="0">
                        <a:solidFill>
                          <a:srgbClr val="004DF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=0.11</m:t>
                    </m:r>
                    <m:r>
                      <m:rPr>
                        <m:sty m:val="p"/>
                      </m:rPr>
                      <a:rPr lang="en-AU" sz="1400" b="0" i="0" smtClean="0">
                        <a:solidFill>
                          <a:srgbClr val="004DF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1400" dirty="0">
                  <a:solidFill>
                    <a:srgbClr val="004DFD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997D16-ABAF-1E6D-15B1-1B86BCC3F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424" y="2517755"/>
                <a:ext cx="1913152" cy="307777"/>
              </a:xfrm>
              <a:prstGeom prst="rect">
                <a:avLst/>
              </a:prstGeom>
              <a:blipFill>
                <a:blip r:embed="rId4"/>
                <a:stretch>
                  <a:fillRect l="-658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364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2FD26-45B7-D9FE-1F32-C52FD8DE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Can you discern time evolution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C272D-0C42-C9FA-8DDC-78E85A878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3019118" cy="3775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presence of massive neutrinos leads </a:t>
            </a:r>
            <a:r>
              <a:rPr lang="en-US" sz="2000" b="1" dirty="0"/>
              <a:t>in theory </a:t>
            </a:r>
            <a:r>
              <a:rPr lang="en-US" sz="2000" dirty="0"/>
              <a:t>to a </a:t>
            </a:r>
            <a:r>
              <a:rPr lang="en-US" sz="2000" dirty="0">
                <a:solidFill>
                  <a:srgbClr val="FF0000"/>
                </a:solidFill>
              </a:rPr>
              <a:t>unique, time-dependent suppression of the matter power spectrum</a:t>
            </a:r>
            <a:r>
              <a:rPr lang="en-US" sz="2000" dirty="0"/>
              <a:t>.</a:t>
            </a:r>
          </a:p>
          <a:p>
            <a:r>
              <a:rPr lang="en-US" sz="1800" b="1" dirty="0"/>
              <a:t>In practice</a:t>
            </a:r>
            <a:r>
              <a:rPr lang="en-US" sz="1800" dirty="0"/>
              <a:t>, a Euclid-like survey will </a:t>
            </a:r>
            <a:r>
              <a:rPr lang="en-US" sz="1800" dirty="0">
                <a:solidFill>
                  <a:srgbClr val="FF0000"/>
                </a:solidFill>
              </a:rPr>
              <a:t>not </a:t>
            </a:r>
            <a:r>
              <a:rPr lang="en-US" sz="1800" dirty="0"/>
              <a:t>be able to pin this down with statistical significance.</a:t>
            </a:r>
          </a:p>
          <a:p>
            <a:r>
              <a:rPr lang="en-US" sz="1800" dirty="0"/>
              <a:t>Fiducial data = correct time-dependence; Fit = no time-dependence.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6C6B-5F62-9CAA-FAF6-6E8ED0AB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Diagram, schematic, bubble chart&#10;&#10;Description automatically generated">
            <a:extLst>
              <a:ext uri="{FF2B5EF4-FFF2-40B4-BE49-F238E27FC236}">
                <a16:creationId xmlns:a16="http://schemas.microsoft.com/office/drawing/2014/main" id="{76F54864-F53F-110B-3505-1E63C5897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948" y="1550850"/>
            <a:ext cx="5014008" cy="352906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162BA913-37B3-63A4-3B6F-03F203FA8819}"/>
              </a:ext>
            </a:extLst>
          </p:cNvPr>
          <p:cNvSpPr/>
          <p:nvPr/>
        </p:nvSpPr>
        <p:spPr>
          <a:xfrm rot="19362017">
            <a:off x="3770745" y="4227870"/>
            <a:ext cx="806246" cy="2556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132DF4-4745-3BDD-02F2-A46FDEDF2C15}"/>
              </a:ext>
            </a:extLst>
          </p:cNvPr>
          <p:cNvCxnSpPr/>
          <p:nvPr/>
        </p:nvCxnSpPr>
        <p:spPr>
          <a:xfrm flipH="1">
            <a:off x="6361471" y="4009725"/>
            <a:ext cx="14453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51CA3A-B944-A122-F2E5-E233BA234E1C}"/>
              </a:ext>
            </a:extLst>
          </p:cNvPr>
          <p:cNvSpPr txBox="1"/>
          <p:nvPr/>
        </p:nvSpPr>
        <p:spPr>
          <a:xfrm>
            <a:off x="7541342" y="3736258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Fiducial </a:t>
            </a:r>
          </a:p>
          <a:p>
            <a:r>
              <a:rPr lang="en-US" sz="1400" dirty="0">
                <a:solidFill>
                  <a:srgbClr val="004DFD"/>
                </a:solidFill>
              </a:rPr>
              <a:t>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66B2D-AB3E-F13F-F31B-AECF44D66D00}"/>
              </a:ext>
            </a:extLst>
          </p:cNvPr>
          <p:cNvSpPr txBox="1"/>
          <p:nvPr/>
        </p:nvSpPr>
        <p:spPr>
          <a:xfrm>
            <a:off x="5410394" y="5142774"/>
            <a:ext cx="2243302" cy="267955"/>
          </a:xfrm>
          <a:prstGeom prst="rect">
            <a:avLst/>
          </a:prstGeom>
          <a:noFill/>
          <a:ln>
            <a:noFill/>
          </a:ln>
        </p:spPr>
        <p:txBody>
          <a:bodyPr wrap="none" lIns="79373" tIns="39686" rIns="79373" bIns="39686" anchorCtr="0" compatLnSpc="0">
            <a:spAutoFit/>
          </a:bodyPr>
          <a:lstStyle/>
          <a:p>
            <a:pPr hangingPunct="0"/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Hamann, </a:t>
            </a:r>
            <a:r>
              <a:rPr lang="en-US" sz="1200" dirty="0" err="1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Hannestad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&amp; Y</a:t>
            </a:r>
            <a:r>
              <a:rPr lang="en-US" sz="1200" baseline="300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3</a:t>
            </a:r>
            <a:r>
              <a:rPr lang="en-US" sz="1200" dirty="0">
                <a:solidFill>
                  <a:srgbClr val="008080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W 2012</a:t>
            </a:r>
          </a:p>
        </p:txBody>
      </p:sp>
    </p:spTree>
    <p:extLst>
      <p:ext uri="{BB962C8B-B14F-4D97-AF65-F5344CB8AC3E}">
        <p14:creationId xmlns:p14="http://schemas.microsoft.com/office/powerpoint/2010/main" val="3260876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6B6DBB9-40CE-7E7F-2DFF-3DA4BFCE85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650" y="1582738"/>
            <a:ext cx="4678192" cy="2935874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EACE1894-0D1E-BB99-80F7-9345F67D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The cosmic neutrino background…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4EF37A6A-4675-D953-D412-06AE3C19CE45}"/>
                  </a:ext>
                </a:extLst>
              </p:cNvPr>
              <p:cNvSpPr>
                <a:spLocks noGrp="1"/>
              </p:cNvSpPr>
              <p:nvPr>
                <p:ph idx="4294967295"/>
              </p:nvPr>
            </p:nvSpPr>
            <p:spPr>
              <a:xfrm>
                <a:off x="5580463" y="1582738"/>
                <a:ext cx="3308350" cy="319722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7200" b="1" dirty="0"/>
                  <a:t>Number density: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6400" dirty="0"/>
              </a:p>
              <a:p>
                <a:pPr marL="0" indent="0">
                  <a:lnSpc>
                    <a:spcPct val="120000"/>
                  </a:lnSpc>
                  <a:buNone/>
                </a:pPr>
                <a:endParaRPr lang="en-US" sz="4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7200" b="1" dirty="0"/>
                  <a:t>Energy density: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6400" dirty="0"/>
                  <a:t>Relativistic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νB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400" dirty="0"/>
                  <a:t>):</a:t>
                </a:r>
              </a:p>
              <a:p>
                <a:pPr lvl="8">
                  <a:lnSpc>
                    <a:spcPct val="120000"/>
                  </a:lnSpc>
                </a:pPr>
                <a:endParaRPr lang="en-US" sz="12000" dirty="0"/>
              </a:p>
              <a:p>
                <a:pPr>
                  <a:lnSpc>
                    <a:spcPct val="120000"/>
                  </a:lnSpc>
                </a:pPr>
                <a:endParaRPr lang="en-US" sz="6400" dirty="0"/>
              </a:p>
              <a:p>
                <a:pPr>
                  <a:lnSpc>
                    <a:spcPct val="120000"/>
                  </a:lnSpc>
                </a:pPr>
                <a:r>
                  <a:rPr lang="en-US" sz="6400" dirty="0"/>
                  <a:t>Non-</a:t>
                </a:r>
                <a:r>
                  <a:rPr lang="en-US" sz="6400" dirty="0" err="1"/>
                  <a:t>rel</a:t>
                </a:r>
                <a:r>
                  <a:rPr lang="en-US" sz="6400" dirty="0"/>
                  <a:t>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AU" sz="6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νB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6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6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6400" dirty="0"/>
                  <a:t>):</a:t>
                </a:r>
              </a:p>
              <a:p>
                <a:pPr lvl="1">
                  <a:lnSpc>
                    <a:spcPct val="120000"/>
                  </a:lnSpc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0" name="Content Placeholder 7">
                <a:extLst>
                  <a:ext uri="{FF2B5EF4-FFF2-40B4-BE49-F238E27FC236}">
                    <a16:creationId xmlns:a16="http://schemas.microsoft.com/office/drawing/2014/main" id="{4EF37A6A-4675-D953-D412-06AE3C19CE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5580463" y="1582738"/>
                <a:ext cx="3308350" cy="3197225"/>
              </a:xfrm>
              <a:blipFill>
                <a:blip r:embed="rId4"/>
                <a:stretch>
                  <a:fillRect l="-1533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9CAFE-45C1-2CBD-2AA8-F9F58DBC3779}"/>
                  </a:ext>
                </a:extLst>
              </p:cNvPr>
              <p:cNvSpPr txBox="1"/>
              <p:nvPr/>
            </p:nvSpPr>
            <p:spPr>
              <a:xfrm>
                <a:off x="2638052" y="3248571"/>
                <a:ext cx="2182328" cy="683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νB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CMB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89CAFE-45C1-2CBD-2AA8-F9F58DBC3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052" y="3248571"/>
                <a:ext cx="2182328" cy="683457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20745C-F305-73E5-72E5-65CDC389FA0F}"/>
                  </a:ext>
                </a:extLst>
              </p:cNvPr>
              <p:cNvSpPr txBox="1"/>
              <p:nvPr/>
            </p:nvSpPr>
            <p:spPr>
              <a:xfrm>
                <a:off x="5963571" y="2083641"/>
                <a:ext cx="2037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AU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νB</m:t>
                      </m:r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≃110 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720745C-F305-73E5-72E5-65CDC389F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71" y="2083641"/>
                <a:ext cx="2037926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51C4A3-EEE8-75C9-78FF-631F3A3045F0}"/>
                  </a:ext>
                </a:extLst>
              </p:cNvPr>
              <p:cNvSpPr txBox="1"/>
              <p:nvPr/>
            </p:nvSpPr>
            <p:spPr>
              <a:xfrm>
                <a:off x="5580463" y="3321282"/>
                <a:ext cx="3250707" cy="677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556" i="1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1556" i="1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AU" sz="1556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1556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AU" sz="1556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AU" sz="1556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1556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AU" sz="1556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AU" sz="1556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  <m:r>
                        <a:rPr lang="en-AU" sz="1556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≃0.227</m:t>
                      </m:r>
                      <m:sSub>
                        <m:sSubPr>
                          <m:ctrlPr>
                            <a:rPr lang="en-AU" sz="155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556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556">
                              <a:latin typeface="Cambria Math" panose="02040503050406030204" pitchFamily="18" charset="0"/>
                            </a:rPr>
                            <m:t>CMB</m:t>
                          </m:r>
                        </m:sub>
                      </m:sSub>
                    </m:oMath>
                  </m:oMathPara>
                </a14:m>
                <a:endParaRPr lang="en-US" sz="1556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51C4A3-EEE8-75C9-78FF-631F3A304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463" y="3321282"/>
                <a:ext cx="3250707" cy="677943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D537F-E172-1639-6E8B-206BFF2D271B}"/>
                  </a:ext>
                </a:extLst>
              </p:cNvPr>
              <p:cNvSpPr txBox="1"/>
              <p:nvPr/>
            </p:nvSpPr>
            <p:spPr>
              <a:xfrm>
                <a:off x="5984307" y="4522573"/>
                <a:ext cx="2118874" cy="561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7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77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177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ν</m:t>
                          </m:r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AU" sz="177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AU" sz="1778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778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sz="1778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num>
                        <m:den>
                          <m:r>
                            <a:rPr lang="en-AU" sz="1778" i="1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77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778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sz="1778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1778">
                              <a:latin typeface="Cambria Math" panose="02040503050406030204" pitchFamily="18" charset="0"/>
                            </a:rPr>
                            <m:t>eV</m:t>
                          </m:r>
                        </m:den>
                      </m:f>
                    </m:oMath>
                  </m:oMathPara>
                </a14:m>
                <a:endParaRPr lang="en-US" sz="1778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D537F-E172-1639-6E8B-206BFF2D2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307" y="4522573"/>
                <a:ext cx="2118874" cy="561244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F8A8638-CE8D-C069-A95B-BC04853C15AB}"/>
              </a:ext>
            </a:extLst>
          </p:cNvPr>
          <p:cNvSpPr txBox="1"/>
          <p:nvPr/>
        </p:nvSpPr>
        <p:spPr>
          <a:xfrm>
            <a:off x="4663977" y="4720520"/>
            <a:ext cx="132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Neutrino (hot) dark matter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3D0392-35C2-1760-E433-5AF1B5E8F27C}"/>
              </a:ext>
            </a:extLst>
          </p:cNvPr>
          <p:cNvCxnSpPr>
            <a:cxnSpLocks/>
          </p:cNvCxnSpPr>
          <p:nvPr/>
        </p:nvCxnSpPr>
        <p:spPr>
          <a:xfrm flipV="1">
            <a:off x="5850194" y="4928804"/>
            <a:ext cx="336328" cy="116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ABC0C9-4461-9FEB-BA78-1C869CE5E6CC}"/>
              </a:ext>
            </a:extLst>
          </p:cNvPr>
          <p:cNvSpPr txBox="1"/>
          <p:nvPr/>
        </p:nvSpPr>
        <p:spPr>
          <a:xfrm>
            <a:off x="2266300" y="3026999"/>
            <a:ext cx="14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Temperature: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4C230D-60DE-D322-42F6-5B8A250768FD}"/>
              </a:ext>
            </a:extLst>
          </p:cNvPr>
          <p:cNvSpPr txBox="1"/>
          <p:nvPr/>
        </p:nvSpPr>
        <p:spPr>
          <a:xfrm>
            <a:off x="7339613" y="1380830"/>
            <a:ext cx="1260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Per family of </a:t>
            </a:r>
          </a:p>
          <a:p>
            <a:r>
              <a:rPr lang="en-US" sz="1400" dirty="0">
                <a:solidFill>
                  <a:srgbClr val="004DEB"/>
                </a:solidFill>
              </a:rPr>
              <a:t>neutrinos</a:t>
            </a:r>
          </a:p>
          <a:p>
            <a:r>
              <a:rPr lang="en-US" sz="1400" dirty="0">
                <a:solidFill>
                  <a:srgbClr val="004DEB"/>
                </a:solidFill>
              </a:rPr>
              <a:t>+antineutrinos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82A71F-15E6-F130-9C27-19F53BE9840A}"/>
                  </a:ext>
                </a:extLst>
              </p:cNvPr>
              <p:cNvSpPr txBox="1"/>
              <p:nvPr/>
            </p:nvSpPr>
            <p:spPr>
              <a:xfrm>
                <a:off x="3640208" y="3067608"/>
                <a:ext cx="14234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4DEB"/>
                    </a:solidFill>
                  </a:rPr>
                  <a:t>after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1400" i="1">
                            <a:solidFill>
                              <a:srgbClr val="004DEB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i="1">
                        <a:solidFill>
                          <a:srgbClr val="004D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>
                        <a:solidFill>
                          <a:srgbClr val="004DE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sz="1400" dirty="0">
                  <a:solidFill>
                    <a:srgbClr val="004DEB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A82A71F-15E6-F130-9C27-19F53BE98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208" y="3067608"/>
                <a:ext cx="1423403" cy="307777"/>
              </a:xfrm>
              <a:prstGeom prst="rect">
                <a:avLst/>
              </a:prstGeom>
              <a:blipFill>
                <a:blip r:embed="rId9"/>
                <a:stretch>
                  <a:fillRect l="-88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C5BFE57-A658-B57A-E1DC-51B3502DE77F}"/>
              </a:ext>
            </a:extLst>
          </p:cNvPr>
          <p:cNvSpPr txBox="1"/>
          <p:nvPr/>
        </p:nvSpPr>
        <p:spPr>
          <a:xfrm>
            <a:off x="7187449" y="2688027"/>
            <a:ext cx="911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Per family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25FB1-6836-E510-E610-A1E6EFC57C90}"/>
              </a:ext>
            </a:extLst>
          </p:cNvPr>
          <p:cNvSpPr txBox="1"/>
          <p:nvPr/>
        </p:nvSpPr>
        <p:spPr>
          <a:xfrm>
            <a:off x="628650" y="979289"/>
            <a:ext cx="282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model predictions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9A90C7-80F1-C17E-58BF-4FDB33D0F274}"/>
              </a:ext>
            </a:extLst>
          </p:cNvPr>
          <p:cNvSpPr txBox="1"/>
          <p:nvPr/>
        </p:nvSpPr>
        <p:spPr>
          <a:xfrm>
            <a:off x="1299215" y="1674601"/>
            <a:ext cx="1851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Relativistic Fermi-Dirac</a:t>
            </a:r>
          </a:p>
          <a:p>
            <a:r>
              <a:rPr lang="en-US" sz="1400" dirty="0">
                <a:solidFill>
                  <a:srgbClr val="004DEB"/>
                </a:solidFill>
              </a:rPr>
              <a:t>distribution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E49EC5-FAEC-FC7F-95E0-278C6091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5</a:t>
            </a:fld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FFEB06C9-BA43-167D-8D17-F8F6CA2668A9}"/>
              </a:ext>
            </a:extLst>
          </p:cNvPr>
          <p:cNvSpPr/>
          <p:nvPr/>
        </p:nvSpPr>
        <p:spPr>
          <a:xfrm>
            <a:off x="4237048" y="4814562"/>
            <a:ext cx="440021" cy="41918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1BEF4D-10F9-E20A-2E31-BBFE4CE8B286}"/>
                  </a:ext>
                </a:extLst>
              </p:cNvPr>
              <p:cNvSpPr txBox="1"/>
              <p:nvPr/>
            </p:nvSpPr>
            <p:spPr>
              <a:xfrm>
                <a:off x="3113756" y="4848912"/>
                <a:ext cx="1150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A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1BEF4D-10F9-E20A-2E31-BBFE4CE8B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756" y="4848912"/>
                <a:ext cx="115089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eft Arrow 6">
            <a:extLst>
              <a:ext uri="{FF2B5EF4-FFF2-40B4-BE49-F238E27FC236}">
                <a16:creationId xmlns:a16="http://schemas.microsoft.com/office/drawing/2014/main" id="{AAC28A1C-ADB8-C02B-AD3A-A9FE26399CF4}"/>
              </a:ext>
            </a:extLst>
          </p:cNvPr>
          <p:cNvSpPr/>
          <p:nvPr/>
        </p:nvSpPr>
        <p:spPr>
          <a:xfrm>
            <a:off x="2679216" y="4814562"/>
            <a:ext cx="440021" cy="41918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330C4-878F-1D39-762E-6B5AC29B5872}"/>
              </a:ext>
            </a:extLst>
          </p:cNvPr>
          <p:cNvSpPr txBox="1"/>
          <p:nvPr/>
        </p:nvSpPr>
        <p:spPr>
          <a:xfrm>
            <a:off x="3127439" y="4437965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EB"/>
                </a:solidFill>
              </a:rPr>
              <a:t>Demand no </a:t>
            </a:r>
          </a:p>
          <a:p>
            <a:r>
              <a:rPr lang="en-US" sz="1400" dirty="0">
                <a:solidFill>
                  <a:srgbClr val="004DEB"/>
                </a:solidFill>
              </a:rPr>
              <a:t>overclosure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8BD6FD-273B-977A-64E8-90F36444F108}"/>
                  </a:ext>
                </a:extLst>
              </p:cNvPr>
              <p:cNvSpPr txBox="1"/>
              <p:nvPr/>
            </p:nvSpPr>
            <p:spPr>
              <a:xfrm>
                <a:off x="362128" y="4702723"/>
                <a:ext cx="2241968" cy="7630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</m:nary>
                      <m:r>
                        <a:rPr lang="en-A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A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24−45 </m:t>
                      </m:r>
                      <m:r>
                        <m:rPr>
                          <m:sty m:val="p"/>
                        </m:rPr>
                        <a:rPr lang="en-AU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8BD6FD-273B-977A-64E8-90F36444F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28" y="4702723"/>
                <a:ext cx="2241968" cy="763029"/>
              </a:xfrm>
              <a:prstGeom prst="rect">
                <a:avLst/>
              </a:prstGeom>
              <a:blipFill>
                <a:blip r:embed="rId11"/>
                <a:stretch>
                  <a:fillRect l="-33898" t="-122951" b="-1704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2A3D3D-D4C4-6845-3136-C324E253C86D}"/>
                  </a:ext>
                </a:extLst>
              </p:cNvPr>
              <p:cNvSpPr txBox="1"/>
              <p:nvPr/>
            </p:nvSpPr>
            <p:spPr>
              <a:xfrm>
                <a:off x="1022757" y="5188748"/>
                <a:ext cx="13436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4DEB"/>
                    </a:solidFill>
                  </a:rPr>
                  <a:t>Depending on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004DEB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400" dirty="0">
                  <a:solidFill>
                    <a:srgbClr val="004DEB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2A3D3D-D4C4-6845-3136-C324E253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57" y="5188748"/>
                <a:ext cx="1343638" cy="307777"/>
              </a:xfrm>
              <a:prstGeom prst="rect">
                <a:avLst/>
              </a:prstGeom>
              <a:blipFill>
                <a:blip r:embed="rId12"/>
                <a:stretch>
                  <a:fillRect l="-93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95A1E4-012C-D9EA-DA74-660FBC8878D7}"/>
              </a:ext>
            </a:extLst>
          </p:cNvPr>
          <p:cNvSpPr txBox="1"/>
          <p:nvPr/>
        </p:nvSpPr>
        <p:spPr>
          <a:xfrm>
            <a:off x="5774953" y="5218244"/>
            <a:ext cx="2194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4DFD"/>
                </a:solidFill>
              </a:rPr>
              <a:t>Reduced Hubble parameter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1EE8C4-7020-220B-962C-0F7EAC07D1EA}"/>
              </a:ext>
            </a:extLst>
          </p:cNvPr>
          <p:cNvCxnSpPr/>
          <p:nvPr/>
        </p:nvCxnSpPr>
        <p:spPr>
          <a:xfrm flipV="1">
            <a:off x="7043744" y="5083817"/>
            <a:ext cx="295869" cy="213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8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CC25-5648-56D8-0A85-22AB63BA0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8122060" cy="1104636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Modern cosmological neutrino mass bounds...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0A28-328B-D5AC-36BE-E99FB9C5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6"/>
            <a:ext cx="7886700" cy="8151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… are based on how the </a:t>
            </a:r>
            <a:r>
              <a:rPr lang="en-US" sz="2000" b="1" dirty="0"/>
              <a:t>properties of the C𝜈B</a:t>
            </a:r>
            <a:r>
              <a:rPr lang="en-US" sz="2000" dirty="0"/>
              <a:t> affect the </a:t>
            </a:r>
            <a:r>
              <a:rPr lang="en-US" sz="2000" dirty="0">
                <a:solidFill>
                  <a:srgbClr val="FF0000"/>
                </a:solidFill>
              </a:rPr>
              <a:t>events that take place after its formation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C582C-2F1A-C729-755E-92D3AA7A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27035-535A-2048-8E2B-AD1F9C0779C6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D554DB-9562-7D0F-7285-EF9D31F0B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267" y="2824934"/>
            <a:ext cx="2594330" cy="1401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C3DEDB-2658-E055-E5AA-2909E58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387" y="2679136"/>
            <a:ext cx="1869810" cy="1861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67B5FE-CD8F-EE29-21C3-4CE406E0C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81" y="2566120"/>
            <a:ext cx="2052461" cy="2087183"/>
          </a:xfrm>
          <a:prstGeom prst="rect">
            <a:avLst/>
          </a:prstGeom>
        </p:spPr>
      </p:pic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56468A44-5677-DAFC-6423-002FACE3DC46}"/>
              </a:ext>
            </a:extLst>
          </p:cNvPr>
          <p:cNvSpPr txBox="1">
            <a:spLocks/>
          </p:cNvSpPr>
          <p:nvPr/>
        </p:nvSpPr>
        <p:spPr>
          <a:xfrm>
            <a:off x="3656911" y="2280661"/>
            <a:ext cx="1484413" cy="34982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4DEB"/>
                </a:solidFill>
              </a:rPr>
              <a:t>CMB anisotropies</a:t>
            </a:r>
            <a:endParaRPr lang="en-US" sz="1400" b="1" dirty="0">
              <a:solidFill>
                <a:srgbClr val="004DEB"/>
              </a:solidFill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D4F09DB9-831A-AD43-8A7A-EE9A3327CCB5}"/>
              </a:ext>
            </a:extLst>
          </p:cNvPr>
          <p:cNvSpPr txBox="1">
            <a:spLocks/>
          </p:cNvSpPr>
          <p:nvPr/>
        </p:nvSpPr>
        <p:spPr>
          <a:xfrm>
            <a:off x="6214938" y="2280661"/>
            <a:ext cx="2456564" cy="3042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4DEB"/>
                </a:solidFill>
              </a:rPr>
              <a:t>Large-scale matter distribution</a:t>
            </a:r>
            <a:endParaRPr lang="en-US" sz="1400" b="1" dirty="0">
              <a:solidFill>
                <a:srgbClr val="004DEB"/>
              </a:solidFill>
            </a:endParaRPr>
          </a:p>
        </p:txBody>
      </p:sp>
      <p:sp>
        <p:nvSpPr>
          <p:cNvPr id="22" name="Content Placeholder 7">
            <a:extLst>
              <a:ext uri="{FF2B5EF4-FFF2-40B4-BE49-F238E27FC236}">
                <a16:creationId xmlns:a16="http://schemas.microsoft.com/office/drawing/2014/main" id="{40D1270D-0C18-38E1-58FF-4D1069AE49E7}"/>
              </a:ext>
            </a:extLst>
          </p:cNvPr>
          <p:cNvSpPr txBox="1">
            <a:spLocks/>
          </p:cNvSpPr>
          <p:nvPr/>
        </p:nvSpPr>
        <p:spPr>
          <a:xfrm>
            <a:off x="839079" y="2286795"/>
            <a:ext cx="2263928" cy="34982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4DEB"/>
                </a:solidFill>
              </a:rPr>
              <a:t>Light element abundances</a:t>
            </a:r>
            <a:endParaRPr lang="en-US" sz="1400" b="1" dirty="0">
              <a:solidFill>
                <a:srgbClr val="004DE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C029A9-A095-6302-BD7C-5A81A7AE68BF}"/>
                  </a:ext>
                </a:extLst>
              </p:cNvPr>
              <p:cNvSpPr txBox="1"/>
              <p:nvPr/>
            </p:nvSpPr>
            <p:spPr>
              <a:xfrm>
                <a:off x="1092437" y="4723711"/>
                <a:ext cx="1757212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b="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E8BAE"/>
                    </a:solidFill>
                  </a:rPr>
                  <a:t> (expansion rate)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C029A9-A095-6302-BD7C-5A81A7AE6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437" y="4723711"/>
                <a:ext cx="1757212" cy="307777"/>
              </a:xfrm>
              <a:prstGeom prst="rect">
                <a:avLst/>
              </a:prstGeom>
              <a:blipFill>
                <a:blip r:embed="rId6"/>
                <a:stretch>
                  <a:fillRect t="-4167" b="-2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9EF41D-3DF3-0AFA-6E37-D45271E94C98}"/>
                  </a:ext>
                </a:extLst>
              </p:cNvPr>
              <p:cNvSpPr txBox="1"/>
              <p:nvPr/>
            </p:nvSpPr>
            <p:spPr>
              <a:xfrm>
                <a:off x="3431078" y="4436088"/>
                <a:ext cx="2281843" cy="954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400" b="0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E8BAE"/>
                    </a:solidFill>
                  </a:rPr>
                  <a:t> (expansion rate)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400" b="1" i="1" smtClean="0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400" b="1" dirty="0">
                    <a:solidFill>
                      <a:srgbClr val="0E8BAE"/>
                    </a:solidFill>
                  </a:rPr>
                  <a:t> (perturbation growth)</a:t>
                </a:r>
              </a:p>
              <a:p>
                <a:r>
                  <a:rPr lang="en-US" sz="1400" dirty="0">
                    <a:solidFill>
                      <a:srgbClr val="0E8BAE"/>
                    </a:solidFill>
                  </a:rPr>
                  <a:t>Interactions (free-streaming)</a:t>
                </a:r>
              </a:p>
              <a:p>
                <a:r>
                  <a:rPr lang="en-US" sz="1400" dirty="0">
                    <a:solidFill>
                      <a:srgbClr val="0E8BAE"/>
                    </a:solidFill>
                  </a:rPr>
                  <a:t>Lifetime (free-streaming)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69EF41D-3DF3-0AFA-6E37-D45271E9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078" y="4436088"/>
                <a:ext cx="2281843" cy="954107"/>
              </a:xfrm>
              <a:prstGeom prst="rect">
                <a:avLst/>
              </a:prstGeom>
              <a:blipFill>
                <a:blip r:embed="rId7"/>
                <a:stretch>
                  <a:fillRect l="-10556" t="-13158"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56A4BC-2AE5-F735-62A3-8403A7A194B2}"/>
                  </a:ext>
                </a:extLst>
              </p:cNvPr>
              <p:cNvSpPr txBox="1"/>
              <p:nvPr/>
            </p:nvSpPr>
            <p:spPr>
              <a:xfrm>
                <a:off x="6318475" y="4705012"/>
                <a:ext cx="235302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400" b="1" i="1">
                            <a:solidFill>
                              <a:srgbClr val="0E8BAE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E8BA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400" b="1" dirty="0">
                    <a:solidFill>
                      <a:srgbClr val="0E8BAE"/>
                    </a:solidFill>
                  </a:rPr>
                  <a:t> (perturbation growth)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56A4BC-2AE5-F735-62A3-8403A7A19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475" y="4705012"/>
                <a:ext cx="2353028" cy="307777"/>
              </a:xfrm>
              <a:prstGeom prst="rect">
                <a:avLst/>
              </a:prstGeom>
              <a:blipFill>
                <a:blip r:embed="rId8"/>
                <a:stretch>
                  <a:fillRect l="-10215" t="-104000" b="-16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98D4236-385A-01D5-9846-6892CB213A7D}"/>
              </a:ext>
            </a:extLst>
          </p:cNvPr>
          <p:cNvSpPr txBox="1"/>
          <p:nvPr/>
        </p:nvSpPr>
        <p:spPr>
          <a:xfrm>
            <a:off x="184029" y="4489570"/>
            <a:ext cx="1027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Properties of the C𝜈B probed:</a:t>
            </a:r>
          </a:p>
        </p:txBody>
      </p:sp>
    </p:spTree>
    <p:extLst>
      <p:ext uri="{BB962C8B-B14F-4D97-AF65-F5344CB8AC3E}">
        <p14:creationId xmlns:p14="http://schemas.microsoft.com/office/powerpoint/2010/main" val="38276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Neutrino masses &amp; perturbation growth...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7CB87-4716-B6FA-E458-E119001D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86BD90-8ED5-1D85-D609-9D441D53B65C}"/>
              </a:ext>
            </a:extLst>
          </p:cNvPr>
          <p:cNvCxnSpPr/>
          <p:nvPr/>
        </p:nvCxnSpPr>
        <p:spPr>
          <a:xfrm>
            <a:off x="1437623" y="2451063"/>
            <a:ext cx="0" cy="2248382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4F3D4-14CC-78DA-BB4F-25902E69A60F}"/>
                  </a:ext>
                </a:extLst>
              </p:cNvPr>
              <p:cNvSpPr txBox="1"/>
              <p:nvPr/>
            </p:nvSpPr>
            <p:spPr>
              <a:xfrm rot="16200000">
                <a:off x="691876" y="3330262"/>
                <a:ext cx="123950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256 </m:t>
                      </m:r>
                      <m:sSup>
                        <m:sSup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500" dirty="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4F3D4-14CC-78DA-BB4F-25902E69A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91876" y="3330262"/>
                <a:ext cx="1239506" cy="323165"/>
              </a:xfrm>
              <a:prstGeom prst="rect">
                <a:avLst/>
              </a:prstGeom>
              <a:blipFill>
                <a:blip r:embed="rId4"/>
                <a:stretch>
                  <a:fillRect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7BC0D1-08EE-9A8A-7F58-96985472D152}"/>
              </a:ext>
            </a:extLst>
          </p:cNvPr>
          <p:cNvSpPr txBox="1"/>
          <p:nvPr/>
        </p:nvSpPr>
        <p:spPr>
          <a:xfrm>
            <a:off x="2272705" y="1413472"/>
            <a:ext cx="1989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4DFD"/>
                </a:solidFill>
              </a:rPr>
              <a:t>Cold dark matter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591BC-FCA7-3A5B-C7B1-31D4AEDB001E}"/>
                  </a:ext>
                </a:extLst>
              </p:cNvPr>
              <p:cNvSpPr txBox="1"/>
              <p:nvPr/>
            </p:nvSpPr>
            <p:spPr>
              <a:xfrm>
                <a:off x="4754880" y="1411441"/>
                <a:ext cx="25179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4DFD"/>
                    </a:solidFill>
                  </a:rPr>
                  <a:t>Cold dark matter + neutrinos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sz="1600" i="1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</a:rPr>
                          <m:t>=6.9</m:t>
                        </m:r>
                      </m:e>
                    </m:nary>
                    <m:r>
                      <m:rPr>
                        <m:sty m:val="p"/>
                      </m:rPr>
                      <a:rPr lang="en-AU" sz="1600">
                        <a:solidFill>
                          <a:srgbClr val="004DFD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>
                    <a:solidFill>
                      <a:srgbClr val="004DFD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591BC-FCA7-3A5B-C7B1-31D4AEDB0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80" y="1411441"/>
                <a:ext cx="2517970" cy="584775"/>
              </a:xfrm>
              <a:prstGeom prst="rect">
                <a:avLst/>
              </a:prstGeom>
              <a:blipFill>
                <a:blip r:embed="rId5"/>
                <a:stretch>
                  <a:fillRect l="-1005" t="-26087" b="-10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struc69.mov">
            <a:hlinkClick r:id="" action="ppaction://media"/>
            <a:extLst>
              <a:ext uri="{FF2B5EF4-FFF2-40B4-BE49-F238E27FC236}">
                <a16:creationId xmlns:a16="http://schemas.microsoft.com/office/drawing/2014/main" id="{184791BB-AE02-AADC-EE69-110C0AB80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150" y="2099936"/>
            <a:ext cx="5401701" cy="2700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90F18-D2EB-F47F-6505-B714BC909A8D}"/>
                  </a:ext>
                </a:extLst>
              </p:cNvPr>
              <p:cNvSpPr txBox="1"/>
              <p:nvPr/>
            </p:nvSpPr>
            <p:spPr>
              <a:xfrm>
                <a:off x="7272850" y="1386818"/>
                <a:ext cx="1681999" cy="724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90F18-D2EB-F47F-6505-B714BC909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850" y="1386818"/>
                <a:ext cx="1681999" cy="724301"/>
              </a:xfrm>
              <a:prstGeom prst="rect">
                <a:avLst/>
              </a:prstGeom>
              <a:blipFill>
                <a:blip r:embed="rId7"/>
                <a:stretch>
                  <a:fillRect t="-15254" b="-42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8B36A6-770F-398C-945E-77FD31C0F81F}"/>
                  </a:ext>
                </a:extLst>
              </p:cNvPr>
              <p:cNvSpPr txBox="1"/>
              <p:nvPr/>
            </p:nvSpPr>
            <p:spPr>
              <a:xfrm>
                <a:off x="2665890" y="1688441"/>
                <a:ext cx="10893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25%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8B36A6-770F-398C-945E-77FD31C0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890" y="1688441"/>
                <a:ext cx="1089337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88D13-C44B-D204-8B1E-27DFE188164A}"/>
                  </a:ext>
                </a:extLst>
              </p:cNvPr>
              <p:cNvSpPr txBox="1"/>
              <p:nvPr/>
            </p:nvSpPr>
            <p:spPr>
              <a:xfrm>
                <a:off x="3619655" y="4895272"/>
                <a:ext cx="23190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rgbClr val="0E8BAE"/>
                    </a:solidFill>
                  </a:rPr>
                  <a:t>Simulations by Troels </a:t>
                </a:r>
                <a:r>
                  <a:rPr lang="en-US" sz="1200" dirty="0" err="1">
                    <a:solidFill>
                      <a:srgbClr val="0E8BAE"/>
                    </a:solidFill>
                  </a:rPr>
                  <a:t>Haugbølle</a:t>
                </a:r>
                <a:endParaRPr lang="en-US" sz="1200" dirty="0">
                  <a:solidFill>
                    <a:srgbClr val="0E8BAE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88D13-C44B-D204-8B1E-27DFE1881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55" y="4895272"/>
                <a:ext cx="231903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8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F2F76A-18F7-79DF-4E69-B0BCE426D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Neutrino masses &amp; perturbation growth...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87CB87-4716-B6FA-E458-E119001DE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D5AB7-515B-904A-811B-D7BD6E84713F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86BD90-8ED5-1D85-D609-9D441D53B65C}"/>
              </a:ext>
            </a:extLst>
          </p:cNvPr>
          <p:cNvCxnSpPr/>
          <p:nvPr/>
        </p:nvCxnSpPr>
        <p:spPr>
          <a:xfrm>
            <a:off x="1437623" y="2451063"/>
            <a:ext cx="0" cy="2248382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4F3D4-14CC-78DA-BB4F-25902E69A60F}"/>
                  </a:ext>
                </a:extLst>
              </p:cNvPr>
              <p:cNvSpPr txBox="1"/>
              <p:nvPr/>
            </p:nvSpPr>
            <p:spPr>
              <a:xfrm rot="16200000">
                <a:off x="691876" y="3330262"/>
                <a:ext cx="123950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256 </m:t>
                      </m:r>
                      <m:sSup>
                        <m:sSup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AU" sz="1500" i="1" dirty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1500" dirty="0">
                          <a:latin typeface="Cambria Math" panose="02040503050406030204" pitchFamily="18" charset="0"/>
                        </a:rPr>
                        <m:t>Mpc</m:t>
                      </m:r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4F3D4-14CC-78DA-BB4F-25902E69A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91876" y="3330262"/>
                <a:ext cx="1239506" cy="323165"/>
              </a:xfrm>
              <a:prstGeom prst="rect">
                <a:avLst/>
              </a:prstGeom>
              <a:blipFill>
                <a:blip r:embed="rId4"/>
                <a:stretch>
                  <a:fillRect r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7BC0D1-08EE-9A8A-7F58-96985472D152}"/>
              </a:ext>
            </a:extLst>
          </p:cNvPr>
          <p:cNvSpPr txBox="1"/>
          <p:nvPr/>
        </p:nvSpPr>
        <p:spPr>
          <a:xfrm>
            <a:off x="2272705" y="1413472"/>
            <a:ext cx="1989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4DFD"/>
                </a:solidFill>
              </a:rPr>
              <a:t>Cold dark matter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591BC-FCA7-3A5B-C7B1-31D4AEDB001E}"/>
                  </a:ext>
                </a:extLst>
              </p:cNvPr>
              <p:cNvSpPr txBox="1"/>
              <p:nvPr/>
            </p:nvSpPr>
            <p:spPr>
              <a:xfrm>
                <a:off x="4754880" y="1411441"/>
                <a:ext cx="25179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4DFD"/>
                    </a:solidFill>
                  </a:rPr>
                  <a:t>Cold dark matter + neutrinos (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600" i="1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4D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AU" sz="1600" i="1">
                            <a:solidFill>
                              <a:srgbClr val="004DFD"/>
                            </a:solidFill>
                            <a:latin typeface="Cambria Math" panose="02040503050406030204" pitchFamily="18" charset="0"/>
                          </a:rPr>
                          <m:t>=6.9</m:t>
                        </m:r>
                      </m:e>
                    </m:nary>
                    <m:r>
                      <m:rPr>
                        <m:sty m:val="p"/>
                      </m:rPr>
                      <a:rPr lang="en-AU" sz="1600">
                        <a:solidFill>
                          <a:srgbClr val="004DFD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en-US" sz="1600" dirty="0">
                    <a:solidFill>
                      <a:srgbClr val="004DFD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0591BC-FCA7-3A5B-C7B1-31D4AEDB0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80" y="1411441"/>
                <a:ext cx="2517970" cy="584775"/>
              </a:xfrm>
              <a:prstGeom prst="rect">
                <a:avLst/>
              </a:prstGeom>
              <a:blipFill>
                <a:blip r:embed="rId5"/>
                <a:stretch>
                  <a:fillRect l="-1005" t="-26087" b="-10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90F18-D2EB-F47F-6505-B714BC909A8D}"/>
                  </a:ext>
                </a:extLst>
              </p:cNvPr>
              <p:cNvSpPr txBox="1"/>
              <p:nvPr/>
            </p:nvSpPr>
            <p:spPr>
              <a:xfrm>
                <a:off x="7272850" y="1386818"/>
                <a:ext cx="1681999" cy="7243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40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10%</m:t>
                      </m:r>
                    </m:oMath>
                  </m:oMathPara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AU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AU" sz="1400" i="1">
                              <a:latin typeface="Cambria Math" panose="02040503050406030204" pitchFamily="18" charset="0"/>
                            </a:rPr>
                            <m:t>93 </m:t>
                          </m:r>
                          <m:sSup>
                            <m:sSupPr>
                              <m:ctrlPr>
                                <a:rPr lang="en-A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AU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AU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890F18-D2EB-F47F-6505-B714BC909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2850" y="1386818"/>
                <a:ext cx="1681999" cy="724301"/>
              </a:xfrm>
              <a:prstGeom prst="rect">
                <a:avLst/>
              </a:prstGeom>
              <a:blipFill>
                <a:blip r:embed="rId7"/>
                <a:stretch>
                  <a:fillRect t="-15254" b="-42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8B36A6-770F-398C-945E-77FD31C0F81F}"/>
                  </a:ext>
                </a:extLst>
              </p:cNvPr>
              <p:cNvSpPr txBox="1"/>
              <p:nvPr/>
            </p:nvSpPr>
            <p:spPr>
              <a:xfrm>
                <a:off x="2665890" y="1688441"/>
                <a:ext cx="108933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1200">
                              <a:latin typeface="Cambria Math" panose="02040503050406030204" pitchFamily="18" charset="0"/>
                            </a:rPr>
                            <m:t>CDM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AU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25%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08B36A6-770F-398C-945E-77FD31C0F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890" y="1688441"/>
                <a:ext cx="1089337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88D13-C44B-D204-8B1E-27DFE188164A}"/>
                  </a:ext>
                </a:extLst>
              </p:cNvPr>
              <p:cNvSpPr txBox="1"/>
              <p:nvPr/>
            </p:nvSpPr>
            <p:spPr>
              <a:xfrm>
                <a:off x="3619655" y="4895272"/>
                <a:ext cx="23190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 smtClean="0">
                        <a:solidFill>
                          <a:srgbClr val="0E8BA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rgbClr val="0E8BAE"/>
                    </a:solidFill>
                  </a:rPr>
                  <a:t>Simulations by Troels </a:t>
                </a:r>
                <a:r>
                  <a:rPr lang="en-US" sz="1200" dirty="0" err="1">
                    <a:solidFill>
                      <a:srgbClr val="0E8BAE"/>
                    </a:solidFill>
                  </a:rPr>
                  <a:t>Haugbølle</a:t>
                </a:r>
                <a:endParaRPr lang="en-US" sz="1200" dirty="0">
                  <a:solidFill>
                    <a:srgbClr val="0E8BAE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D88D13-C44B-D204-8B1E-27DFE1881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655" y="4895272"/>
                <a:ext cx="231903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69FAB1F-988A-BF68-7E37-AAB706300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0087" y="2158663"/>
            <a:ext cx="5403825" cy="26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95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8430CA-3C50-AB5F-5B79-161DCF6DD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238" r="238"/>
          <a:stretch/>
        </p:blipFill>
        <p:spPr>
          <a:xfrm>
            <a:off x="1059309" y="872922"/>
            <a:ext cx="5703266" cy="4606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05CDA1-9A40-E160-DD47-0FA507FA2E34}"/>
              </a:ext>
            </a:extLst>
          </p:cNvPr>
          <p:cNvSpPr txBox="1"/>
          <p:nvPr/>
        </p:nvSpPr>
        <p:spPr>
          <a:xfrm>
            <a:off x="2425324" y="2629854"/>
            <a:ext cx="1846463" cy="518346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Replace some CDM</a:t>
            </a:r>
          </a:p>
          <a:p>
            <a:pPr hangingPunct="0"/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with massive neutrinos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C72A566-3AE5-4024-B15D-29584BC8499E}"/>
              </a:ext>
            </a:extLst>
          </p:cNvPr>
          <p:cNvSpPr/>
          <p:nvPr/>
        </p:nvSpPr>
        <p:spPr>
          <a:xfrm>
            <a:off x="6378294" y="1490784"/>
            <a:ext cx="444487" cy="32063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1A488A6-E3E3-8299-B5F1-5043C2017BBC}"/>
              </a:ext>
            </a:extLst>
          </p:cNvPr>
          <p:cNvSpPr/>
          <p:nvPr/>
        </p:nvSpPr>
        <p:spPr>
          <a:xfrm>
            <a:off x="857235" y="1264641"/>
            <a:ext cx="634983" cy="3428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E05A1-2BC5-4C0A-57B6-11FB39D386DD}"/>
              </a:ext>
            </a:extLst>
          </p:cNvPr>
          <p:cNvSpPr txBox="1"/>
          <p:nvPr/>
        </p:nvSpPr>
        <p:spPr>
          <a:xfrm>
            <a:off x="6473872" y="1381976"/>
            <a:ext cx="2051520" cy="1081705"/>
          </a:xfrm>
          <a:prstGeom prst="rect">
            <a:avLst/>
          </a:prstGeom>
          <a:noFill/>
          <a:ln>
            <a:noFill/>
          </a:ln>
        </p:spPr>
        <p:txBody>
          <a:bodyPr wrap="square" lIns="79373" tIns="39687" rIns="79373" bIns="39687" anchorCtr="0" compatLnSpc="0">
            <a:spAutoFit/>
          </a:bodyPr>
          <a:lstStyle/>
          <a:p>
            <a:pPr hangingPunct="0"/>
            <a:r>
              <a:rPr lang="en-US" sz="16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Suppression of</a:t>
            </a:r>
          </a:p>
          <a:p>
            <a:pPr hangingPunct="0"/>
            <a:r>
              <a:rPr lang="en-US" sz="16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power due to free-</a:t>
            </a:r>
          </a:p>
          <a:p>
            <a:pPr hangingPunct="0"/>
            <a:r>
              <a:rPr lang="en-US" sz="16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streaming induced</a:t>
            </a:r>
          </a:p>
          <a:p>
            <a:pPr hangingPunct="0"/>
            <a:r>
              <a:rPr lang="en-US" sz="16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potential decay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BE9E7C-BC8B-C8D2-9CAE-D822B5885559}"/>
              </a:ext>
            </a:extLst>
          </p:cNvPr>
          <p:cNvGrpSpPr/>
          <p:nvPr/>
        </p:nvGrpSpPr>
        <p:grpSpPr>
          <a:xfrm>
            <a:off x="5066854" y="3249618"/>
            <a:ext cx="286489" cy="444186"/>
            <a:chOff x="6068880" y="3999600"/>
            <a:chExt cx="0" cy="359640"/>
          </a:xfrm>
        </p:grpSpPr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808FAC10-760D-FB65-BF88-29E06CA8F358}"/>
                </a:ext>
              </a:extLst>
            </p:cNvPr>
            <p:cNvSpPr/>
            <p:nvPr/>
          </p:nvSpPr>
          <p:spPr>
            <a:xfrm flipV="1">
              <a:off x="6068880" y="3999600"/>
              <a:ext cx="0" cy="33732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  <a:tailEnd type="arrow"/>
            </a:ln>
          </p:spPr>
          <p:txBody>
            <a:bodyPr wrap="none" lIns="95248" tIns="55561" rIns="95248" bIns="55561" anchor="ctr" anchorCtr="1" compatLnSpc="0"/>
            <a:lstStyle/>
            <a:p>
              <a:pPr hangingPunct="0"/>
              <a:endParaRPr lang="en-US" sz="1588">
                <a:latin typeface="Arial" pitchFamily="18"/>
                <a:ea typeface="MS Gothic" pitchFamily="2"/>
                <a:cs typeface="Tahoma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10A75E35-B455-2DBF-A33F-B92A6901B241}"/>
                </a:ext>
              </a:extLst>
            </p:cNvPr>
            <p:cNvSpPr/>
            <p:nvPr/>
          </p:nvSpPr>
          <p:spPr>
            <a:xfrm>
              <a:off x="6068880" y="4021920"/>
              <a:ext cx="0" cy="337320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prstDash val="solid"/>
              <a:tailEnd type="arrow"/>
            </a:ln>
          </p:spPr>
          <p:txBody>
            <a:bodyPr wrap="none" lIns="95248" tIns="55561" rIns="95248" bIns="55561" anchor="ctr" anchorCtr="1" compatLnSpc="0"/>
            <a:lstStyle/>
            <a:p>
              <a:pPr hangingPunct="0"/>
              <a:endParaRPr lang="en-US" sz="1588">
                <a:latin typeface="Arial" pitchFamily="18"/>
                <a:ea typeface="MS Gothic" pitchFamily="2"/>
                <a:cs typeface="Tahoma" pitchFamily="2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31184-6BC3-967B-CE4F-B16354C3C110}"/>
              </a:ext>
            </a:extLst>
          </p:cNvPr>
          <p:cNvSpPr/>
          <p:nvPr/>
        </p:nvSpPr>
        <p:spPr>
          <a:xfrm>
            <a:off x="6368251" y="4474162"/>
            <a:ext cx="1716439" cy="666732"/>
          </a:xfrm>
          <a:prstGeom prst="rect">
            <a:avLst/>
          </a:prstGeom>
          <a:solidFill>
            <a:srgbClr val="FFFFFF"/>
          </a:solidFill>
          <a:ln w="14400">
            <a:solidFill>
              <a:srgbClr val="FF0000"/>
            </a:solidFill>
            <a:prstDash val="solid"/>
          </a:ln>
        </p:spPr>
        <p:txBody>
          <a:bodyPr wrap="none" lIns="85722" tIns="46037" rIns="85722" bIns="46037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2EB6D3-2538-3DDB-5AC4-6D70005E3C57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6400000" y="4537660"/>
                <a:ext cx="1498242" cy="508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7" rIns="79373" bIns="39687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588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88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sSup>
                        <m:sSupPr>
                          <m:ctrlPr>
                            <a:rPr lang="en-US" sz="1588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1588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588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588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588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588">
                                      <a:latin typeface="Cambria Math" panose="02040503050406030204" pitchFamily="18" charset="0"/>
                                    </a:rPr>
                                    <m:t>ν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588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  <m:r>
                                <a:rPr lang="en-AU" sz="1588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588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32EB6D3-2538-3DDB-5AC4-6D70005E3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000" y="4537660"/>
                <a:ext cx="1498242" cy="508303"/>
              </a:xfrm>
              <a:prstGeom prst="rect">
                <a:avLst/>
              </a:prstGeom>
              <a:blipFill>
                <a:blip r:embed="rId3"/>
                <a:stretch>
                  <a:fillRect l="-840" t="-168293" r="-5042" b="-2658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288F8E-3377-1C76-073E-ECB5FC490EB7}"/>
              </a:ext>
            </a:extLst>
          </p:cNvPr>
          <p:cNvSpPr txBox="1"/>
          <p:nvPr/>
        </p:nvSpPr>
        <p:spPr>
          <a:xfrm>
            <a:off x="6686179" y="3106425"/>
            <a:ext cx="1650385" cy="299312"/>
          </a:xfrm>
          <a:prstGeom prst="rect">
            <a:avLst/>
          </a:prstGeom>
          <a:noFill/>
          <a:ln w="0">
            <a:noFill/>
            <a:prstDash val="solid"/>
          </a:ln>
        </p:spPr>
        <p:txBody>
          <a:bodyPr wrap="none" lIns="79373" tIns="39687" rIns="31749" bIns="39687" compatLnSpc="0">
            <a:spAutoFit/>
          </a:bodyPr>
          <a:lstStyle/>
          <a:p>
            <a:pPr hangingPunct="0"/>
            <a:r>
              <a:rPr lang="en-US" sz="1400" i="1" dirty="0" err="1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f</a:t>
            </a:r>
            <a:r>
              <a:rPr lang="en-US" sz="1400" baseline="-20000" dirty="0" err="1">
                <a:solidFill>
                  <a:srgbClr val="0000FF"/>
                </a:solidFill>
                <a:latin typeface="Calibri" panose="020F0502020204030204" pitchFamily="34" charset="0"/>
                <a:ea typeface="Symbol" pitchFamily="2"/>
                <a:cs typeface="Calibri" panose="020F0502020204030204" pitchFamily="34" charset="0"/>
              </a:rPr>
              <a:t>ν</a:t>
            </a: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= Neutrino fraction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F247CE-5C8B-FE9C-82C8-CADAE9BF02C3}"/>
              </a:ext>
            </a:extLst>
          </p:cNvPr>
          <p:cNvSpPr/>
          <p:nvPr/>
        </p:nvSpPr>
        <p:spPr>
          <a:xfrm>
            <a:off x="5066854" y="3775680"/>
            <a:ext cx="1809383" cy="634983"/>
          </a:xfrm>
          <a:prstGeom prst="rect">
            <a:avLst/>
          </a:prstGeom>
          <a:solidFill>
            <a:srgbClr val="FFFFFF"/>
          </a:solidFill>
          <a:ln w="14400">
            <a:solidFill>
              <a:srgbClr val="FF0000"/>
            </a:solidFill>
            <a:prstDash val="solid"/>
          </a:ln>
        </p:spPr>
        <p:txBody>
          <a:bodyPr wrap="none" lIns="85722" tIns="46037" rIns="85722" bIns="46037" anchor="ctr" anchorCtr="1" compatLnSpc="0"/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70E29-979B-2E3A-5D24-E509A1BE87A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5098920" y="3839178"/>
                <a:ext cx="1695722" cy="536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79373" tIns="39687" rIns="79373" bIns="39687" compatLnSpc="0">
                <a:no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588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588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1588">
                          <a:latin typeface="Cambria Math" panose="02040503050406030204" pitchFamily="18" charset="0"/>
                        </a:rPr>
                        <m:t>∝8</m:t>
                      </m:r>
                      <m:sSub>
                        <m:sSubPr>
                          <m:ctrlPr>
                            <a:rPr lang="en-US" sz="1588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588">
                              <a:latin typeface="Cambria Math" panose="02040503050406030204" pitchFamily="18" charset="0"/>
                            </a:rPr>
                            <m:t>ν</m:t>
                          </m:r>
                        </m:sub>
                      </m:sSub>
                      <m:r>
                        <a:rPr lang="en-US" sz="1588">
                          <a:latin typeface="Cambria Math" panose="02040503050406030204" pitchFamily="18" charset="0"/>
                        </a:rPr>
                        <m:t>≡8</m:t>
                      </m:r>
                      <m:f>
                        <m:fPr>
                          <m:ctrlPr>
                            <a:rPr lang="en-US" sz="1588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588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588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588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70E29-979B-2E3A-5D24-E509A1BE8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920" y="3839178"/>
                <a:ext cx="1695722" cy="536560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Freeform 18">
            <a:extLst>
              <a:ext uri="{FF2B5EF4-FFF2-40B4-BE49-F238E27FC236}">
                <a16:creationId xmlns:a16="http://schemas.microsoft.com/office/drawing/2014/main" id="{1FCD0DA4-C3A1-589F-181D-5D06E5CAB38D}"/>
              </a:ext>
            </a:extLst>
          </p:cNvPr>
          <p:cNvSpPr/>
          <p:nvPr/>
        </p:nvSpPr>
        <p:spPr>
          <a:xfrm>
            <a:off x="2381194" y="722043"/>
            <a:ext cx="3682900" cy="6984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wrap="none" lIns="79373" tIns="39687" rIns="79373" bIns="39687" anchor="ctr" anchorCtr="0" compatLnSpc="0">
            <a:noAutofit/>
          </a:bodyPr>
          <a:lstStyle/>
          <a:p>
            <a:pPr hangingPunct="0"/>
            <a:endParaRPr lang="en-US" sz="1588">
              <a:latin typeface="Arial" pitchFamily="18"/>
              <a:ea typeface="MS Gothic" pitchFamily="2"/>
              <a:cs typeface="Tahoma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3C782A-6FDF-AE56-4336-AF65FC0DA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Large-scale matter power spectrum…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A76FD1-BEC4-3068-580B-6DB006155EC5}"/>
              </a:ext>
            </a:extLst>
          </p:cNvPr>
          <p:cNvSpPr txBox="1"/>
          <p:nvPr/>
        </p:nvSpPr>
        <p:spPr>
          <a:xfrm rot="16200000">
            <a:off x="-306639" y="2985576"/>
            <a:ext cx="3324560" cy="314893"/>
          </a:xfrm>
          <a:prstGeom prst="rect">
            <a:avLst/>
          </a:prstGeom>
          <a:noFill/>
          <a:ln>
            <a:noFill/>
          </a:ln>
        </p:spPr>
        <p:txBody>
          <a:bodyPr wrap="none" lIns="79373" tIns="39687" rIns="79373" bIns="39687" anchorCtr="0" compatLnSpc="0">
            <a:spAutoFit/>
          </a:bodyPr>
          <a:lstStyle/>
          <a:p>
            <a:pPr hangingPunct="0"/>
            <a:r>
              <a:rPr lang="en-US" sz="1500" dirty="0"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Large-scale matter power spectrum, P(k)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E1218B4-C2B9-34F1-CD27-A802062A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31C57-30B3-DF45-9332-DCDCF15DD638}" type="slidenum">
              <a:rPr lang="en-US" smtClean="0"/>
              <a:t>9</a:t>
            </a:fld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B4EF81-F6C5-FAC3-7EED-FBDE532780EE}"/>
              </a:ext>
            </a:extLst>
          </p:cNvPr>
          <p:cNvCxnSpPr/>
          <p:nvPr/>
        </p:nvCxnSpPr>
        <p:spPr>
          <a:xfrm flipH="1">
            <a:off x="4847303" y="1936955"/>
            <a:ext cx="1552697" cy="13402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7623C4-4401-4349-2740-837B7285D135}"/>
              </a:ext>
            </a:extLst>
          </p:cNvPr>
          <p:cNvCxnSpPr/>
          <p:nvPr/>
        </p:nvCxnSpPr>
        <p:spPr>
          <a:xfrm flipV="1">
            <a:off x="3559277" y="2398535"/>
            <a:ext cx="314633" cy="2313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689045-C71C-2CBF-99B5-A25A91474F6E}"/>
              </a:ext>
            </a:extLst>
          </p:cNvPr>
          <p:cNvCxnSpPr/>
          <p:nvPr/>
        </p:nvCxnSpPr>
        <p:spPr>
          <a:xfrm flipH="1">
            <a:off x="6577781" y="3395414"/>
            <a:ext cx="245000" cy="5276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318ED-9183-FBA0-03AC-249D090C6F73}"/>
              </a:ext>
            </a:extLst>
          </p:cNvPr>
          <p:cNvSpPr txBox="1">
            <a:spLocks/>
          </p:cNvSpPr>
          <p:nvPr/>
        </p:nvSpPr>
        <p:spPr>
          <a:xfrm>
            <a:off x="628650" y="1043465"/>
            <a:ext cx="7810500" cy="3416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500"/>
              </a:spcBef>
              <a:spcAft>
                <a:spcPts val="2750"/>
              </a:spcAft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linear perturbation theory</a:t>
            </a:r>
          </a:p>
        </p:txBody>
      </p:sp>
    </p:spTree>
    <p:extLst>
      <p:ext uri="{BB962C8B-B14F-4D97-AF65-F5344CB8AC3E}">
        <p14:creationId xmlns:p14="http://schemas.microsoft.com/office/powerpoint/2010/main" val="3917285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4811</TotalTime>
  <Words>3005</Words>
  <Application>Microsoft Office PowerPoint</Application>
  <PresentationFormat>On-screen Show (16:10)</PresentationFormat>
  <Paragraphs>685</Paragraphs>
  <Slides>46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Measurement of the absolute neutrino mass in cosmology</vt:lpstr>
      <vt:lpstr>Measuring neutrino masses with cosmology…</vt:lpstr>
      <vt:lpstr>PowerPoint Presentation</vt:lpstr>
      <vt:lpstr>The cosmic neutrino background…</vt:lpstr>
      <vt:lpstr>The cosmic neutrino background…</vt:lpstr>
      <vt:lpstr>Modern cosmological neutrino mass bounds...</vt:lpstr>
      <vt:lpstr>Neutrino masses &amp; perturbation growth...</vt:lpstr>
      <vt:lpstr>Neutrino masses &amp; perturbation growth...</vt:lpstr>
      <vt:lpstr>Large-scale matter power spectrum…</vt:lpstr>
      <vt:lpstr>Large-scale matter power spectrum…</vt:lpstr>
      <vt:lpstr>Who can measure it?</vt:lpstr>
      <vt:lpstr>Who can measure it?</vt:lpstr>
      <vt:lpstr>Who can measure it?</vt:lpstr>
      <vt:lpstr>Linear vs nonlinear…</vt:lpstr>
      <vt:lpstr>Linear vs nonlinear…</vt:lpstr>
      <vt:lpstr>There are nonlinearities and nonlinearities…</vt:lpstr>
      <vt:lpstr>Constraints on the neutrino mass sum…</vt:lpstr>
      <vt:lpstr>Do you need to believe any of it?</vt:lpstr>
      <vt:lpstr>There are certainly assumptions…</vt:lpstr>
      <vt:lpstr>Caveat 1: which mass ordering...  </vt:lpstr>
      <vt:lpstr>Caveat 2: model dependence...</vt:lpstr>
      <vt:lpstr>Blame it on Bayesian statistics…</vt:lpstr>
      <vt:lpstr>Caveat 3: more data ≠ improved bounds…</vt:lpstr>
      <vt:lpstr>Constraints on the neutrino mass sum…</vt:lpstr>
      <vt:lpstr>Constraints on the neutrino mass sum…</vt:lpstr>
      <vt:lpstr>Caveat 3: more data ≠ improved bounds…</vt:lpstr>
      <vt:lpstr>Constraints on the neutrino mass sum…</vt:lpstr>
      <vt:lpstr>Caveat 4: non-standard neutrino physics…</vt:lpstr>
      <vt:lpstr>Non-relativistic neutrino decay…</vt:lpstr>
      <vt:lpstr>Neutrino spectral distortion…</vt:lpstr>
      <vt:lpstr>Late-time 𝜈 mass generation…</vt:lpstr>
      <vt:lpstr>Take-home message…</vt:lpstr>
      <vt:lpstr>Future probes…</vt:lpstr>
      <vt:lpstr>What to expect in the future?</vt:lpstr>
      <vt:lpstr>What to expect in the future?</vt:lpstr>
      <vt:lpstr>What to expect in the future?</vt:lpstr>
      <vt:lpstr>Do you need to believe these forecasts?</vt:lpstr>
      <vt:lpstr>What it takes for me (Y3W) to believe it?</vt:lpstr>
      <vt:lpstr>Summary…</vt:lpstr>
      <vt:lpstr>Extra slides…</vt:lpstr>
      <vt:lpstr>Why? Free-streaming suppression…</vt:lpstr>
      <vt:lpstr>PowerPoint Presentation</vt:lpstr>
      <vt:lpstr>PowerPoint Presentation</vt:lpstr>
      <vt:lpstr>PowerPoint Presentation</vt:lpstr>
      <vt:lpstr>Can you discern the mass spectrum?</vt:lpstr>
      <vt:lpstr>Can you discern time evolution?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Wong</dc:creator>
  <cp:lastModifiedBy>Yvonne Wong</cp:lastModifiedBy>
  <cp:revision>191</cp:revision>
  <dcterms:created xsi:type="dcterms:W3CDTF">2022-10-09T08:33:38Z</dcterms:created>
  <dcterms:modified xsi:type="dcterms:W3CDTF">2023-05-18T14:00:41Z</dcterms:modified>
</cp:coreProperties>
</file>